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381" r:id="rId4"/>
    <p:sldId id="268" r:id="rId5"/>
    <p:sldId id="376" r:id="rId6"/>
    <p:sldId id="347" r:id="rId7"/>
    <p:sldId id="384" r:id="rId8"/>
    <p:sldId id="352" r:id="rId9"/>
    <p:sldId id="375" r:id="rId10"/>
    <p:sldId id="360" r:id="rId11"/>
    <p:sldId id="369" r:id="rId12"/>
    <p:sldId id="366" r:id="rId13"/>
    <p:sldId id="386" r:id="rId14"/>
    <p:sldId id="385" r:id="rId15"/>
    <p:sldId id="391" r:id="rId16"/>
    <p:sldId id="330" r:id="rId17"/>
    <p:sldId id="389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7596-21C7-4868-9BF0-680D9886EC01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B464F-E44C-44B3-8937-3B355EF6E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2769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A9FD2-E6DE-438F-8BC5-ECBF2EB42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80383E-FFA6-5784-9348-ACB2702A7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8BAC3F-ADA9-EAB4-1869-6A842A1F0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00A4-5C40-4B6B-9787-885078B45120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87CFCB-A59F-7FC6-727B-B6E0BCE54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3F01DA-B303-5F78-1D76-E5B6D833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9D4C-4743-4C4F-8FCD-5DBCB4279A2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1AF5D95-72C4-D4FB-8EAF-239F342203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27096" cy="17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4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8224D-2DCA-759F-9F55-0D6D2B1AD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4BA47A-AC52-6676-122D-2E16CC319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E77245-9457-5162-470D-046E22A33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00A4-5C40-4B6B-9787-885078B45120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BCDACD-8AB7-12E7-A9F1-357C8E823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DDD5EC-6067-A3F2-203F-941A090F7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9D4C-4743-4C4F-8FCD-5DBCB4279A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28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60685F-91AC-C3EC-F73E-D7F371065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F2BE026-DF86-8EAB-2D29-97A4A3718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DFFC30-A791-505E-11DE-494F22C8A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00A4-5C40-4B6B-9787-885078B45120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033FC0-7862-D893-A1A8-B8B629EBB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1D7CB2-1FD3-DB02-F7AE-B22EEEC84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9D4C-4743-4C4F-8FCD-5DBCB4279A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02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9F43F-6C03-6911-4AF1-38EABCD3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A7266B-58E6-2E14-920A-FC0CA3FD7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D08F6F-683A-0B7D-E261-6F42791A0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00A4-5C40-4B6B-9787-885078B45120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FDE0FB-CF9F-E4D2-9765-2FE9E61B1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11FB6F-26B1-E881-6F33-27D259627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9D4C-4743-4C4F-8FCD-5DBCB4279A2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884E3DD-7C12-6A75-561A-B377C1D6E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27096" cy="17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0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1B0B2-76AB-9143-7C63-2E09B4703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7C7E47B-D171-DF8E-004F-94851B567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0DBEED-74EE-D634-8887-A75FF357F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00A4-5C40-4B6B-9787-885078B45120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86E4A4-D0E6-524A-C323-45AFCDB14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2A5B5C-5348-BF00-6C10-F41EF7ADB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9D4C-4743-4C4F-8FCD-5DBCB4279A2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5709B7F-23B5-0B80-B3B9-BAFA4961BD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27096" cy="17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4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4E7106-D633-B745-2F85-321FC3DC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2BC572-36F2-7D5B-4DEE-892F4CD74C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627C4B4-8AB2-1D23-0092-A5EE55C37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7AF8029-FDA4-69D8-62D9-38613DB1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00A4-5C40-4B6B-9787-885078B45120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52EA19-F5BE-2892-CBEF-E318A0747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AADCE52-3F72-68BE-9FFB-DEB1CACD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9D4C-4743-4C4F-8FCD-5DBCB4279A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9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2CE07-C980-96EC-1549-6FD27E69D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B6013B-79F6-8216-05FF-4502C649C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4A9529B-0D6A-04BA-890E-3EB3F0411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C899258-DBD8-3083-0AB8-FDD73162E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E58953E-3A4E-156A-0BCC-2EFC9FE67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2111D57-ACF1-D81E-B647-B2DCFBBC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00A4-5C40-4B6B-9787-885078B45120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FFD4918-5135-DDCF-6481-225E3E695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F044813-7CEA-6746-D8DE-32FE4C9F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9D4C-4743-4C4F-8FCD-5DBCB4279A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44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ADEF68-9835-C183-C6C5-6911FF46D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2246D37-61F2-18EA-0E5F-3FCF86F89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00A4-5C40-4B6B-9787-885078B45120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AA6E926-5815-15D5-4CA2-E99FA873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27140B0-A024-B5E6-4C5E-50E15BC6C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9D4C-4743-4C4F-8FCD-5DBCB4279A26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E7AB25E-C030-CE13-D02A-A5764B2AB3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27096" cy="17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4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AF86145-4082-A7BE-F66A-43BE01D1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00A4-5C40-4B6B-9787-885078B45120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83ECEFE-05A6-BB03-BE82-D0D3DCA27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803E6FD-3556-FDD7-7479-B3F964CB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9D4C-4743-4C4F-8FCD-5DBCB4279A26}" type="slidenum">
              <a:rPr lang="pt-BR" smtClean="0"/>
              <a:t>‹nº›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B4724FC-B972-AC11-D4F6-D1B36F337B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27096" cy="17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6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206007-FEB0-E867-C730-21C91716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992E39-4834-4BBC-16E8-26B2E41D8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D99CDE-65FE-EA5F-8F1C-5C1A40C80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38013A8-C019-17D9-FB82-196219CCE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00A4-5C40-4B6B-9787-885078B45120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99DD0F7-29AF-6832-C9CB-66F902DA4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0A46C2D-13E5-C2B6-0674-DABCF4AC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9D4C-4743-4C4F-8FCD-5DBCB4279A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553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1B4BAE-DE85-9182-C5A2-707FA1E1F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C8C57AB-CB8F-2D4E-96AE-C19EB3752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2F5E036-E9D9-729E-EF44-55BEECFE4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23B8A1-3A83-AC24-54A5-4C9CE708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00A4-5C40-4B6B-9787-885078B45120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324137B-15A4-9EEC-8710-10485848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B082B0-E760-14E7-01B0-35EF1D0E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9D4C-4743-4C4F-8FCD-5DBCB4279A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44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10EF25D-E7F2-4611-A56A-4CFD5FF02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E79274-2969-7613-AA3B-8176FB83C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5E3B0E-347C-0A6F-1B57-F5FD0254C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CA00A4-5C40-4B6B-9787-885078B45120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797E9B-189A-F337-E474-3C9CD6EBC0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DDF762-128B-F19A-6CC7-07D8AA400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869D4C-4743-4C4F-8FCD-5DBCB4279A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75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2844B-F3AF-6FCF-D283-0A98663DC4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Oportunidades e desafios para as terras raras no Brasil-2025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60CC3B-DB22-BD86-D255-D0DF57226C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Fernando José Gomes Landgraf</a:t>
            </a:r>
          </a:p>
          <a:p>
            <a:r>
              <a:rPr lang="pt-BR" dirty="0"/>
              <a:t>Professor titular do Departamento de Engenharia Metalúrgica e de materiais da escola Politécnica da USP</a:t>
            </a:r>
          </a:p>
        </p:txBody>
      </p:sp>
    </p:spTree>
    <p:extLst>
      <p:ext uri="{BB962C8B-B14F-4D97-AF65-F5344CB8AC3E}">
        <p14:creationId xmlns:p14="http://schemas.microsoft.com/office/powerpoint/2010/main" val="3302192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563AB6-5FAE-8F51-A537-D6C848F24518}"/>
              </a:ext>
            </a:extLst>
          </p:cNvPr>
          <p:cNvSpPr txBox="1"/>
          <p:nvPr/>
        </p:nvSpPr>
        <p:spPr>
          <a:xfrm>
            <a:off x="914401" y="2355771"/>
            <a:ext cx="1091184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É claro que nos interessa agregar mais valor ao que extraímos: </a:t>
            </a:r>
          </a:p>
          <a:p>
            <a:r>
              <a:rPr lang="pt-BR" sz="2800" dirty="0"/>
              <a:t>o concentrado tem um valor de </a:t>
            </a:r>
            <a:r>
              <a:rPr lang="pt-BR" sz="2800" b="1" dirty="0">
                <a:solidFill>
                  <a:srgbClr val="FF0000"/>
                </a:solidFill>
              </a:rPr>
              <a:t>US5/kg, </a:t>
            </a:r>
          </a:p>
          <a:p>
            <a:endParaRPr lang="pt-BR" sz="2800" b="1" dirty="0">
              <a:solidFill>
                <a:srgbClr val="FF0000"/>
              </a:solidFill>
            </a:endParaRPr>
          </a:p>
          <a:p>
            <a:r>
              <a:rPr lang="pt-BR" sz="2800" dirty="0"/>
              <a:t>mas se conseguirmos separar os óxidos magnéticos o valor sobre muito: o óxido de </a:t>
            </a:r>
            <a:r>
              <a:rPr lang="pt-BR" sz="2800" dirty="0" err="1"/>
              <a:t>Nd</a:t>
            </a:r>
            <a:r>
              <a:rPr lang="pt-BR" sz="2800" dirty="0"/>
              <a:t> chega a </a:t>
            </a:r>
            <a:r>
              <a:rPr lang="pt-BR" sz="2800" b="1" dirty="0">
                <a:solidFill>
                  <a:srgbClr val="FF0000"/>
                </a:solidFill>
              </a:rPr>
              <a:t>US60/kg.</a:t>
            </a:r>
          </a:p>
          <a:p>
            <a:endParaRPr lang="pt-BR" sz="2800" dirty="0"/>
          </a:p>
          <a:p>
            <a:r>
              <a:rPr lang="pt-BR" sz="2800" dirty="0"/>
              <a:t>Para isso é necessário investir numa fábrica de separação de terras raras.</a:t>
            </a:r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9475E8-FBC3-71F3-220B-BD12161AD25A}"/>
              </a:ext>
            </a:extLst>
          </p:cNvPr>
          <p:cNvSpPr txBox="1"/>
          <p:nvPr/>
        </p:nvSpPr>
        <p:spPr>
          <a:xfrm>
            <a:off x="1121229" y="685800"/>
            <a:ext cx="10705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1"/>
                </a:solidFill>
              </a:rPr>
              <a:t>Agregar valor às terras raras brasileiras significa ter aqui a etapa de separação das terras raras</a:t>
            </a:r>
          </a:p>
        </p:txBody>
      </p:sp>
    </p:spTree>
    <p:extLst>
      <p:ext uri="{BB962C8B-B14F-4D97-AF65-F5344CB8AC3E}">
        <p14:creationId xmlns:p14="http://schemas.microsoft.com/office/powerpoint/2010/main" val="3404594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7A922DA-4DC7-4F8D-F4D4-F60F1D5E4603}"/>
              </a:ext>
            </a:extLst>
          </p:cNvPr>
          <p:cNvSpPr txBox="1"/>
          <p:nvPr/>
        </p:nvSpPr>
        <p:spPr>
          <a:xfrm>
            <a:off x="1488317" y="119743"/>
            <a:ext cx="10290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/>
                </a:solidFill>
              </a:rPr>
              <a:t>O Centro de Tecnologia Mineral CETEM, no RJ, desenvolve a tecnologia de separação de terras raras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A01AEC4-D47D-5A6E-3772-7F5775E8C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449" y="1196961"/>
            <a:ext cx="9283675" cy="524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21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D3709F2-F262-2335-CF0D-40E99A4DC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314" y="1208314"/>
            <a:ext cx="7418857" cy="544684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3333598-4171-F102-30A4-99C0D6EE0B18}"/>
              </a:ext>
            </a:extLst>
          </p:cNvPr>
          <p:cNvSpPr txBox="1"/>
          <p:nvPr/>
        </p:nvSpPr>
        <p:spPr>
          <a:xfrm>
            <a:off x="2503714" y="377317"/>
            <a:ext cx="9080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1"/>
                </a:solidFill>
              </a:rPr>
              <a:t>As linhas de separação de terras raras são compostas por centenas de reatores</a:t>
            </a:r>
          </a:p>
        </p:txBody>
      </p:sp>
    </p:spTree>
    <p:extLst>
      <p:ext uri="{BB962C8B-B14F-4D97-AF65-F5344CB8AC3E}">
        <p14:creationId xmlns:p14="http://schemas.microsoft.com/office/powerpoint/2010/main" val="1981696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AB9744-78BB-5272-9C4E-5B2CD55F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686" y="365125"/>
            <a:ext cx="9133114" cy="1325563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Quem arriscará investir US500 milhões numa usina de separação de terras raras?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21F3C3-AFE0-DFF3-109D-DA7D19147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As incertezas do mercado hoje são grandes: os atuais investimentos americanos vão perdurar? </a:t>
            </a:r>
          </a:p>
          <a:p>
            <a:r>
              <a:rPr lang="pt-BR" dirty="0"/>
              <a:t>Os projetos americanos poderão criar oferta maior que a demanda: como ficaria uma usina no Brasil?</a:t>
            </a:r>
          </a:p>
          <a:p>
            <a:r>
              <a:rPr lang="pt-BR" dirty="0"/>
              <a:t>Se os riscos são grandes, cabe um investimento do governo, como o governo americano está fazendo?</a:t>
            </a:r>
          </a:p>
          <a:p>
            <a:r>
              <a:rPr lang="pt-BR" dirty="0"/>
              <a:t>Seria uma “</a:t>
            </a:r>
            <a:r>
              <a:rPr lang="pt-BR" dirty="0" err="1"/>
              <a:t>TerrasRarasBras</a:t>
            </a:r>
            <a:r>
              <a:rPr lang="pt-BR" dirty="0"/>
              <a:t>” ou uma joint-venture governo-empresa privada?</a:t>
            </a:r>
          </a:p>
          <a:p>
            <a:r>
              <a:rPr lang="pt-BR" dirty="0"/>
              <a:t>Existem experiências de sucesso: Embraer, Petrobras, Vale...</a:t>
            </a:r>
          </a:p>
        </p:txBody>
      </p:sp>
    </p:spTree>
    <p:extLst>
      <p:ext uri="{BB962C8B-B14F-4D97-AF65-F5344CB8AC3E}">
        <p14:creationId xmlns:p14="http://schemas.microsoft.com/office/powerpoint/2010/main" val="3961320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5A8043-3EDD-7073-74E6-8CEB5DAF6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370" y="365125"/>
            <a:ext cx="9198429" cy="1325563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 quem compraria óxidos de terras raras do Brasil?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41CC40-F06D-86A2-9276-8F038C2FF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85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Quem compraria os óxidos produzidos no Brasil?</a:t>
            </a:r>
          </a:p>
          <a:p>
            <a:pPr lvl="1"/>
            <a:r>
              <a:rPr lang="pt-BR" dirty="0"/>
              <a:t>Fabricantes de ímãs. Hoje 90% estão na China.</a:t>
            </a:r>
          </a:p>
          <a:p>
            <a:pPr lvl="1"/>
            <a:r>
              <a:rPr lang="pt-BR" dirty="0"/>
              <a:t>Vários projetos nos EUA, mas </a:t>
            </a:r>
            <a:r>
              <a:rPr lang="pt-BR" dirty="0" err="1"/>
              <a:t>tb</a:t>
            </a:r>
            <a:r>
              <a:rPr lang="pt-BR" dirty="0"/>
              <a:t> tem grandes projetos de separação. Podem vir a ser concorrentes do Brasil.</a:t>
            </a:r>
          </a:p>
          <a:p>
            <a:pPr lvl="1"/>
            <a:r>
              <a:rPr lang="pt-BR" dirty="0"/>
              <a:t>VAC na Alemanha, mas está investindo nos EUA</a:t>
            </a:r>
          </a:p>
          <a:p>
            <a:pPr lvl="1"/>
            <a:r>
              <a:rPr lang="pt-BR" dirty="0" err="1"/>
              <a:t>Neo</a:t>
            </a:r>
            <a:r>
              <a:rPr lang="pt-BR" dirty="0"/>
              <a:t> Materials vai iniciar operação semana que vem na </a:t>
            </a:r>
            <a:r>
              <a:rPr lang="pt-BR" dirty="0" err="1"/>
              <a:t>Estonia</a:t>
            </a:r>
            <a:r>
              <a:rPr lang="pt-BR" dirty="0"/>
              <a:t>. </a:t>
            </a:r>
          </a:p>
          <a:p>
            <a:pPr lvl="1"/>
            <a:r>
              <a:rPr lang="pt-BR" dirty="0"/>
              <a:t>E o Japão? Tem potencial para parceria! Hoje compra da </a:t>
            </a:r>
            <a:r>
              <a:rPr lang="pt-BR" dirty="0" err="1"/>
              <a:t>Lynas</a:t>
            </a:r>
            <a:r>
              <a:rPr lang="pt-BR" dirty="0"/>
              <a:t>, mas se </a:t>
            </a:r>
            <a:r>
              <a:rPr lang="pt-BR" dirty="0" err="1"/>
              <a:t>Lynas</a:t>
            </a:r>
            <a:r>
              <a:rPr lang="pt-BR" dirty="0"/>
              <a:t> mudar-se para os EUA, aumenta nossa chance.</a:t>
            </a:r>
          </a:p>
          <a:p>
            <a:pPr lvl="1"/>
            <a:r>
              <a:rPr lang="pt-BR" b="1" dirty="0"/>
              <a:t>Sugiro buscarmos contato com agências japonesas.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1052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66155-ED98-3BE3-2312-07A07EFB2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628" y="365125"/>
            <a:ext cx="8937171" cy="1325563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Tem havido investimento governamental nos ímãs de terras raras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56D553-5B56-1959-54B9-A72D98853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CAPES, CNPq e Fapesp investiram na constituição de uma rede de pesquisa, o INCT PATRIA, para desenvolver as etapas de fabricação, da mina aos ímãs.</a:t>
            </a:r>
          </a:p>
          <a:p>
            <a:r>
              <a:rPr lang="pt-BR" dirty="0"/>
              <a:t>A FINEP apoiou projeto de parceria Brasil-Alemanha, o projeto REGINA.</a:t>
            </a:r>
          </a:p>
          <a:p>
            <a:r>
              <a:rPr lang="pt-BR" dirty="0"/>
              <a:t>O BNDES, junto com </a:t>
            </a:r>
            <a:r>
              <a:rPr lang="pt-BR" dirty="0" err="1"/>
              <a:t>Embrapii</a:t>
            </a:r>
            <a:r>
              <a:rPr lang="pt-BR" dirty="0"/>
              <a:t>, FAPESP, WEG e CBMM, investiram em vários projetos ligados à fabricação dos ímãs.</a:t>
            </a:r>
          </a:p>
          <a:p>
            <a:r>
              <a:rPr lang="pt-BR" dirty="0"/>
              <a:t>Foi aprovado em 2025 um novo projeto INCT, chamado INCT MATERIA.</a:t>
            </a:r>
          </a:p>
          <a:p>
            <a:r>
              <a:rPr lang="pt-BR" dirty="0"/>
              <a:t>Está em andamento o projeto </a:t>
            </a:r>
            <a:r>
              <a:rPr lang="pt-BR" dirty="0" err="1"/>
              <a:t>LabFabITR</a:t>
            </a:r>
            <a:r>
              <a:rPr lang="pt-BR" dirty="0"/>
              <a:t>, em Lagoa Santa</a:t>
            </a:r>
          </a:p>
          <a:p>
            <a:r>
              <a:rPr lang="pt-BR" dirty="0"/>
              <a:t>Foi aprovado um projeto no programa MOVER, em 2025.</a:t>
            </a:r>
          </a:p>
        </p:txBody>
      </p:sp>
    </p:spTree>
    <p:extLst>
      <p:ext uri="{BB962C8B-B14F-4D97-AF65-F5344CB8AC3E}">
        <p14:creationId xmlns:p14="http://schemas.microsoft.com/office/powerpoint/2010/main" val="4141889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394C904-4E5F-DCB8-8053-55E9A8256B5A}"/>
              </a:ext>
            </a:extLst>
          </p:cNvPr>
          <p:cNvSpPr txBox="1"/>
          <p:nvPr/>
        </p:nvSpPr>
        <p:spPr>
          <a:xfrm>
            <a:off x="1915886" y="334475"/>
            <a:ext cx="93508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Portanto:</a:t>
            </a:r>
          </a:p>
          <a:p>
            <a:endParaRPr lang="pt-BR" sz="2400" dirty="0"/>
          </a:p>
          <a:p>
            <a:r>
              <a:rPr lang="pt-BR" sz="2400" dirty="0"/>
              <a:t>Temos mineração com alto potencial</a:t>
            </a:r>
          </a:p>
          <a:p>
            <a:endParaRPr lang="pt-BR" sz="2400" dirty="0"/>
          </a:p>
          <a:p>
            <a:r>
              <a:rPr lang="pt-BR" sz="2400" dirty="0"/>
              <a:t>Temos usuários finais (fabricantes de motores elétricos e geradores eólicos como a WEG)</a:t>
            </a:r>
          </a:p>
          <a:p>
            <a:endParaRPr lang="pt-BR" sz="2400" dirty="0"/>
          </a:p>
          <a:p>
            <a:r>
              <a:rPr lang="pt-BR" sz="2400" dirty="0"/>
              <a:t>Temos competência e potencial para estabelecer uma fábrica de ímãs</a:t>
            </a:r>
          </a:p>
          <a:p>
            <a:endParaRPr lang="pt-BR" sz="2400" dirty="0"/>
          </a:p>
          <a:p>
            <a:r>
              <a:rPr lang="pt-BR" sz="2400" dirty="0"/>
              <a:t>Falta-nos uma peça essencial: empresas interessadas  em investir na separação das terras raras. O BNDES está oferecendo incentivos consideráveis. A nova Política Nacional de Materiais Críticos deve incluir vantagens fiscais para quem investir nisso.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FAA0350-FCF2-79D7-87A7-0ED47EDF23B8}"/>
              </a:ext>
            </a:extLst>
          </p:cNvPr>
          <p:cNvSpPr txBox="1"/>
          <p:nvPr/>
        </p:nvSpPr>
        <p:spPr>
          <a:xfrm>
            <a:off x="4806280" y="5367130"/>
            <a:ext cx="29815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0070C0"/>
                </a:solidFill>
              </a:rPr>
              <a:t>grato pela atenção.</a:t>
            </a:r>
          </a:p>
          <a:p>
            <a:endParaRPr lang="pt-BR" sz="2800" dirty="0">
              <a:solidFill>
                <a:srgbClr val="0070C0"/>
              </a:solidFill>
            </a:endParaRPr>
          </a:p>
          <a:p>
            <a:r>
              <a:rPr lang="pt-BR" sz="2800" dirty="0">
                <a:solidFill>
                  <a:srgbClr val="0070C0"/>
                </a:solidFill>
              </a:rPr>
              <a:t>f.landgraf@usp.br</a:t>
            </a:r>
          </a:p>
        </p:txBody>
      </p:sp>
    </p:spTree>
    <p:extLst>
      <p:ext uri="{BB962C8B-B14F-4D97-AF65-F5344CB8AC3E}">
        <p14:creationId xmlns:p14="http://schemas.microsoft.com/office/powerpoint/2010/main" val="2557672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5D2F970-8765-5A63-1CFF-71E6E899469D}"/>
              </a:ext>
            </a:extLst>
          </p:cNvPr>
          <p:cNvSpPr txBox="1"/>
          <p:nvPr/>
        </p:nvSpPr>
        <p:spPr>
          <a:xfrm>
            <a:off x="1054359" y="1642188"/>
            <a:ext cx="90802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Agradecimentos à FAPESP, ao CNPq e à CAPES pelo apoio ao INCT PATRIA</a:t>
            </a:r>
          </a:p>
          <a:p>
            <a:endParaRPr lang="pt-BR" sz="2800" dirty="0"/>
          </a:p>
          <a:p>
            <a:r>
              <a:rPr lang="pt-BR" sz="2800" dirty="0"/>
              <a:t>Fapesp </a:t>
            </a:r>
            <a:r>
              <a:rPr lang="pt-BR" sz="2800" b="0" i="0" dirty="0">
                <a:solidFill>
                  <a:srgbClr val="1F1F1F"/>
                </a:solidFill>
                <a:effectLst/>
                <a:latin typeface="Google Sans"/>
              </a:rPr>
              <a:t>Processo 2014/50887-4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357726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DE308BB-C6FF-4C13-714E-F948E90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65" y="1982986"/>
            <a:ext cx="11970937" cy="447379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C604ABA-F17A-5E57-1E09-E957D9634ABB}"/>
              </a:ext>
            </a:extLst>
          </p:cNvPr>
          <p:cNvSpPr txBox="1"/>
          <p:nvPr/>
        </p:nvSpPr>
        <p:spPr>
          <a:xfrm>
            <a:off x="2677914" y="637592"/>
            <a:ext cx="7228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accent1"/>
                </a:solidFill>
              </a:rPr>
              <a:t>China domina a mineração e o refino </a:t>
            </a:r>
            <a:r>
              <a:rPr lang="pt-BR" dirty="0"/>
              <a:t>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B8401D8-0F2E-CEE7-05CF-F5ACB5B65B50}"/>
              </a:ext>
            </a:extLst>
          </p:cNvPr>
          <p:cNvSpPr txBox="1"/>
          <p:nvPr/>
        </p:nvSpPr>
        <p:spPr>
          <a:xfrm>
            <a:off x="2230016" y="6447447"/>
            <a:ext cx="750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Escola Politécnica da USP – Departamento de </a:t>
            </a:r>
            <a:r>
              <a:rPr lang="pt-BR" dirty="0" err="1"/>
              <a:t>Eng</a:t>
            </a:r>
            <a:r>
              <a:rPr lang="pt-BR" dirty="0"/>
              <a:t> Metalúrgica e de Materiais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B859ECC-C3AC-949D-D210-AF267D473FDE}"/>
              </a:ext>
            </a:extLst>
          </p:cNvPr>
          <p:cNvSpPr txBox="1"/>
          <p:nvPr/>
        </p:nvSpPr>
        <p:spPr>
          <a:xfrm>
            <a:off x="6096000" y="4372946"/>
            <a:ext cx="1358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Roskill</a:t>
            </a:r>
            <a:r>
              <a:rPr lang="pt-BR" dirty="0"/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226040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B2DC6FB-B9EA-A517-C127-42BEDBDC0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843"/>
            <a:ext cx="8725027" cy="548470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EC2B863-9BA8-8FCB-DBDF-A432764D681C}"/>
              </a:ext>
            </a:extLst>
          </p:cNvPr>
          <p:cNvSpPr txBox="1"/>
          <p:nvPr/>
        </p:nvSpPr>
        <p:spPr>
          <a:xfrm>
            <a:off x="8458200" y="707572"/>
            <a:ext cx="35160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1"/>
                </a:solidFill>
              </a:rPr>
              <a:t>No anel externo da figura:</a:t>
            </a:r>
          </a:p>
          <a:p>
            <a:endParaRPr lang="pt-BR" sz="3200" dirty="0">
              <a:solidFill>
                <a:schemeClr val="accent1"/>
              </a:solidFill>
            </a:endParaRPr>
          </a:p>
          <a:p>
            <a:r>
              <a:rPr lang="pt-BR" sz="3200" dirty="0">
                <a:solidFill>
                  <a:schemeClr val="accent1"/>
                </a:solidFill>
              </a:rPr>
              <a:t> Produção mundial de ímãs de terras raras tem</a:t>
            </a:r>
          </a:p>
          <a:p>
            <a:r>
              <a:rPr lang="pt-BR" sz="3200" dirty="0">
                <a:solidFill>
                  <a:schemeClr val="accent1"/>
                </a:solidFill>
              </a:rPr>
              <a:t> 90% na China, 9% no Japão e 1 % no resto do mundo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7CF3FFC-CACC-3ECF-C580-EFAA0F00A1B4}"/>
              </a:ext>
            </a:extLst>
          </p:cNvPr>
          <p:cNvSpPr txBox="1"/>
          <p:nvPr/>
        </p:nvSpPr>
        <p:spPr>
          <a:xfrm>
            <a:off x="471265" y="6234711"/>
            <a:ext cx="11503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https://sciencebusiness.net/news/researchers-scramble-cut-european-dependence-chinese-rare-earth-magnets</a:t>
            </a:r>
          </a:p>
        </p:txBody>
      </p:sp>
    </p:spTree>
    <p:extLst>
      <p:ext uri="{BB962C8B-B14F-4D97-AF65-F5344CB8AC3E}">
        <p14:creationId xmlns:p14="http://schemas.microsoft.com/office/powerpoint/2010/main" val="334475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99C90CC-7332-22F5-D115-DC5EC37BC327}"/>
              </a:ext>
            </a:extLst>
          </p:cNvPr>
          <p:cNvSpPr txBox="1"/>
          <p:nvPr/>
        </p:nvSpPr>
        <p:spPr>
          <a:xfrm>
            <a:off x="1472025" y="6410129"/>
            <a:ext cx="1358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Roskill</a:t>
            </a:r>
            <a:r>
              <a:rPr lang="pt-BR" dirty="0"/>
              <a:t>, 2020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7C50E60-A004-B24E-9CC1-C7EE348155E9}"/>
              </a:ext>
            </a:extLst>
          </p:cNvPr>
          <p:cNvSpPr txBox="1"/>
          <p:nvPr/>
        </p:nvSpPr>
        <p:spPr>
          <a:xfrm>
            <a:off x="7501812" y="2413367"/>
            <a:ext cx="4491955" cy="419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Outras aplicações (HDD)</a:t>
            </a:r>
          </a:p>
          <a:p>
            <a:r>
              <a:rPr lang="pt-BR" sz="2400" dirty="0"/>
              <a:t>Ar condicionado  (</a:t>
            </a:r>
            <a:r>
              <a:rPr lang="pt-BR" sz="2400" dirty="0" err="1"/>
              <a:t>veloc</a:t>
            </a:r>
            <a:r>
              <a:rPr lang="pt-BR" sz="2400" dirty="0"/>
              <a:t> variável)</a:t>
            </a:r>
          </a:p>
          <a:p>
            <a:r>
              <a:rPr lang="pt-BR" sz="2400" dirty="0"/>
              <a:t>Turbinas eólicas   (off </a:t>
            </a:r>
            <a:r>
              <a:rPr lang="pt-BR" sz="2400" dirty="0" err="1"/>
              <a:t>shore</a:t>
            </a:r>
            <a:r>
              <a:rPr lang="pt-BR" sz="2400" dirty="0"/>
              <a:t>?)</a:t>
            </a:r>
          </a:p>
          <a:p>
            <a:endParaRPr lang="pt-BR" sz="2400" dirty="0"/>
          </a:p>
          <a:p>
            <a:r>
              <a:rPr lang="pt-BR" sz="2400" dirty="0" err="1"/>
              <a:t>Powerdrive</a:t>
            </a:r>
            <a:r>
              <a:rPr lang="pt-BR" sz="2400" dirty="0"/>
              <a:t> </a:t>
            </a:r>
            <a:r>
              <a:rPr lang="pt-BR" sz="2400" dirty="0" err="1"/>
              <a:t>train</a:t>
            </a:r>
            <a:r>
              <a:rPr lang="pt-BR" sz="2400" dirty="0"/>
              <a:t> (EV)</a:t>
            </a:r>
          </a:p>
          <a:p>
            <a:endParaRPr lang="pt-BR" sz="2400" dirty="0"/>
          </a:p>
          <a:p>
            <a:r>
              <a:rPr lang="pt-BR" sz="2400" dirty="0"/>
              <a:t>Outras aplicações em auto</a:t>
            </a:r>
          </a:p>
          <a:p>
            <a:pPr marL="180000">
              <a:spcBef>
                <a:spcPts val="300"/>
              </a:spcBef>
            </a:pPr>
            <a:r>
              <a:rPr lang="pt-BR" sz="2400" dirty="0" err="1"/>
              <a:t>Consumer</a:t>
            </a:r>
            <a:r>
              <a:rPr lang="pt-BR" sz="2400" dirty="0"/>
              <a:t> </a:t>
            </a:r>
            <a:r>
              <a:rPr lang="pt-BR" sz="2400" dirty="0" err="1"/>
              <a:t>electronics</a:t>
            </a:r>
            <a:r>
              <a:rPr lang="pt-BR" sz="2400" dirty="0"/>
              <a:t>: as “nuvens” estariam aqui? As memórias continuam sendo HDD, mais confiáveis.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42B45CA-FE51-D4AD-AE05-7B99EE029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33" y="1431117"/>
            <a:ext cx="6761505" cy="4938514"/>
          </a:xfrm>
          <a:prstGeom prst="rect">
            <a:avLst/>
          </a:prstGeom>
        </p:spPr>
      </p:pic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8DE2ACC0-9756-5D42-1CFA-235AF3DFC736}"/>
              </a:ext>
            </a:extLst>
          </p:cNvPr>
          <p:cNvCxnSpPr>
            <a:cxnSpLocks/>
          </p:cNvCxnSpPr>
          <p:nvPr/>
        </p:nvCxnSpPr>
        <p:spPr>
          <a:xfrm flipH="1">
            <a:off x="6613849" y="2621902"/>
            <a:ext cx="845076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FC77F425-BD16-BA9D-F6E2-87F57B243253}"/>
              </a:ext>
            </a:extLst>
          </p:cNvPr>
          <p:cNvCxnSpPr>
            <a:cxnSpLocks/>
          </p:cNvCxnSpPr>
          <p:nvPr/>
        </p:nvCxnSpPr>
        <p:spPr>
          <a:xfrm flipH="1">
            <a:off x="6548024" y="3038475"/>
            <a:ext cx="953788" cy="10730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3F0B6EBF-F2F9-988B-B155-36EF541CD9ED}"/>
              </a:ext>
            </a:extLst>
          </p:cNvPr>
          <p:cNvCxnSpPr/>
          <p:nvPr/>
        </p:nvCxnSpPr>
        <p:spPr>
          <a:xfrm flipH="1">
            <a:off x="6503437" y="3429000"/>
            <a:ext cx="998375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FFAA1545-9876-8236-E60C-8BE95030BB80}"/>
              </a:ext>
            </a:extLst>
          </p:cNvPr>
          <p:cNvCxnSpPr/>
          <p:nvPr/>
        </p:nvCxnSpPr>
        <p:spPr>
          <a:xfrm flipH="1">
            <a:off x="6460550" y="4231627"/>
            <a:ext cx="998375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EB885FCD-FC35-944B-C83E-59D5ADC78277}"/>
              </a:ext>
            </a:extLst>
          </p:cNvPr>
          <p:cNvCxnSpPr/>
          <p:nvPr/>
        </p:nvCxnSpPr>
        <p:spPr>
          <a:xfrm flipH="1">
            <a:off x="6503437" y="4831702"/>
            <a:ext cx="998375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0BEAC84D-3723-A2A6-3C34-0C9ADF0C2575}"/>
              </a:ext>
            </a:extLst>
          </p:cNvPr>
          <p:cNvCxnSpPr/>
          <p:nvPr/>
        </p:nvCxnSpPr>
        <p:spPr>
          <a:xfrm flipH="1">
            <a:off x="6503437" y="5327002"/>
            <a:ext cx="998375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2016D4B-2F38-08AC-15F4-5A501F8C7E16}"/>
              </a:ext>
            </a:extLst>
          </p:cNvPr>
          <p:cNvSpPr txBox="1"/>
          <p:nvPr/>
        </p:nvSpPr>
        <p:spPr>
          <a:xfrm>
            <a:off x="2352675" y="485192"/>
            <a:ext cx="7709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accent1"/>
                </a:solidFill>
              </a:rPr>
              <a:t>Mas quem compra os ímãs de TR?</a:t>
            </a:r>
          </a:p>
        </p:txBody>
      </p:sp>
    </p:spTree>
    <p:extLst>
      <p:ext uri="{BB962C8B-B14F-4D97-AF65-F5344CB8AC3E}">
        <p14:creationId xmlns:p14="http://schemas.microsoft.com/office/powerpoint/2010/main" val="2339713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1C83EC2-0A47-0E24-27B3-ED6D3AA0A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58" y="1144214"/>
            <a:ext cx="6219065" cy="526591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B94EEE0-449B-F842-18E2-B05D41E8AFE9}"/>
              </a:ext>
            </a:extLst>
          </p:cNvPr>
          <p:cNvSpPr txBox="1"/>
          <p:nvPr/>
        </p:nvSpPr>
        <p:spPr>
          <a:xfrm>
            <a:off x="7214654" y="1066357"/>
            <a:ext cx="43058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É um nicho de mercado.</a:t>
            </a:r>
          </a:p>
          <a:p>
            <a:endParaRPr lang="pt-BR" sz="2400" dirty="0"/>
          </a:p>
          <a:p>
            <a:r>
              <a:rPr lang="pt-BR" sz="2400" dirty="0"/>
              <a:t>120.000 toneladas por anos a US100/kg dá </a:t>
            </a:r>
          </a:p>
          <a:p>
            <a:r>
              <a:rPr lang="pt-BR" sz="2400" dirty="0"/>
              <a:t>US 12 bilhões/ano em 2020.</a:t>
            </a:r>
          </a:p>
          <a:p>
            <a:endParaRPr lang="pt-BR" sz="2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D23D2B7-5E55-096E-8BEB-4E8EF91CDE4C}"/>
              </a:ext>
            </a:extLst>
          </p:cNvPr>
          <p:cNvSpPr txBox="1"/>
          <p:nvPr/>
        </p:nvSpPr>
        <p:spPr>
          <a:xfrm>
            <a:off x="7179423" y="3296824"/>
            <a:ext cx="47466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/>
              <a:t>Uma das avaliações </a:t>
            </a:r>
            <a:r>
              <a:rPr lang="pt-BR" sz="2400" dirty="0"/>
              <a:t>do mercado mundial da indústria automobilística  considera mercado de US 3 trilhões em 2024 (75 milhões de veículos)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99C90CC-7332-22F5-D115-DC5EC37BC327}"/>
              </a:ext>
            </a:extLst>
          </p:cNvPr>
          <p:cNvSpPr txBox="1"/>
          <p:nvPr/>
        </p:nvSpPr>
        <p:spPr>
          <a:xfrm>
            <a:off x="1472025" y="6410129"/>
            <a:ext cx="1358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Roskill</a:t>
            </a:r>
            <a:r>
              <a:rPr lang="pt-BR" dirty="0"/>
              <a:t>, 2020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DDB26E-946F-4BB2-F35E-09C13AAA3EEF}"/>
              </a:ext>
            </a:extLst>
          </p:cNvPr>
          <p:cNvSpPr txBox="1"/>
          <p:nvPr/>
        </p:nvSpPr>
        <p:spPr>
          <a:xfrm>
            <a:off x="794658" y="282543"/>
            <a:ext cx="812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accent1"/>
                </a:solidFill>
              </a:rPr>
              <a:t>Demanda de </a:t>
            </a:r>
            <a:r>
              <a:rPr lang="pt-BR" sz="3600" b="1" dirty="0" err="1">
                <a:solidFill>
                  <a:schemeClr val="accent1"/>
                </a:solidFill>
              </a:rPr>
              <a:t>superímãs</a:t>
            </a:r>
            <a:r>
              <a:rPr lang="pt-BR" sz="3600" b="1" dirty="0">
                <a:solidFill>
                  <a:schemeClr val="accent1"/>
                </a:solidFill>
              </a:rPr>
              <a:t> por aplicação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A7182E2-98AB-E66F-59CE-CB984BEAF8E8}"/>
              </a:ext>
            </a:extLst>
          </p:cNvPr>
          <p:cNvSpPr txBox="1"/>
          <p:nvPr/>
        </p:nvSpPr>
        <p:spPr>
          <a:xfrm>
            <a:off x="7214654" y="5764245"/>
            <a:ext cx="4676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PIB do planeta é de </a:t>
            </a:r>
          </a:p>
          <a:p>
            <a:pPr algn="ctr"/>
            <a:r>
              <a:rPr lang="pt-BR" sz="2400" dirty="0"/>
              <a:t>U$110 trilhões em 2025</a:t>
            </a:r>
          </a:p>
        </p:txBody>
      </p:sp>
    </p:spTree>
    <p:extLst>
      <p:ext uri="{BB962C8B-B14F-4D97-AF65-F5344CB8AC3E}">
        <p14:creationId xmlns:p14="http://schemas.microsoft.com/office/powerpoint/2010/main" val="129135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0F30D-5A08-6A2F-7F04-7F37BEF7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257" y="278039"/>
            <a:ext cx="10515600" cy="1325563"/>
          </a:xfrm>
        </p:spPr>
        <p:txBody>
          <a:bodyPr/>
          <a:lstStyle/>
          <a:p>
            <a:r>
              <a:rPr lang="pt-BR" b="1" dirty="0">
                <a:solidFill>
                  <a:schemeClr val="accent1"/>
                </a:solidFill>
              </a:rPr>
              <a:t>Qual o motivo de tanto falatório?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74B141-B4FB-B319-E6B7-C0892B4C7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Uma razão é estratégica militar: as terras raras são usadas em motores elétricos de submarinos, mísseis, aviões e drones, e a China domina 90% da produção mundial dos </a:t>
            </a:r>
            <a:r>
              <a:rPr lang="pt-BR" dirty="0" err="1"/>
              <a:t>superímãs</a:t>
            </a:r>
            <a:r>
              <a:rPr lang="pt-BR" dirty="0"/>
              <a:t> usados nesse motores.</a:t>
            </a:r>
          </a:p>
          <a:p>
            <a:r>
              <a:rPr lang="pt-BR" dirty="0"/>
              <a:t>A outra é estratégica quanto ao futuro: esse </a:t>
            </a:r>
            <a:r>
              <a:rPr lang="pt-BR" dirty="0" err="1"/>
              <a:t>superímãs</a:t>
            </a:r>
            <a:r>
              <a:rPr lang="pt-BR" dirty="0"/>
              <a:t> de terras raras são usados em máquinas fundamentais para a redução do CO</a:t>
            </a:r>
            <a:r>
              <a:rPr lang="pt-BR" baseline="-25000" dirty="0"/>
              <a:t>2</a:t>
            </a:r>
            <a:r>
              <a:rPr lang="pt-BR" dirty="0"/>
              <a:t> e do aquecimento global : os carros elétricos e os geradores eólicos.</a:t>
            </a:r>
          </a:p>
          <a:p>
            <a:r>
              <a:rPr lang="pt-BR" dirty="0"/>
              <a:t>O melhor é que o Brasil tem a segunda maior reserva de terras raras no planeta. Teremos oportunidade de  aproveitá-las?</a:t>
            </a:r>
          </a:p>
        </p:txBody>
      </p:sp>
    </p:spTree>
    <p:extLst>
      <p:ext uri="{BB962C8B-B14F-4D97-AF65-F5344CB8AC3E}">
        <p14:creationId xmlns:p14="http://schemas.microsoft.com/office/powerpoint/2010/main" val="3714788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017730-2B10-A4A2-360F-B83F3C311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6343" cy="1325563"/>
          </a:xfrm>
        </p:spPr>
        <p:txBody>
          <a:bodyPr/>
          <a:lstStyle/>
          <a:p>
            <a:r>
              <a:rPr lang="pt-BR" b="1" dirty="0">
                <a:solidFill>
                  <a:schemeClr val="accent1"/>
                </a:solidFill>
              </a:rPr>
              <a:t>Importância das terras raras pesadas: </a:t>
            </a:r>
            <a:r>
              <a:rPr lang="pt-BR" b="1" dirty="0" err="1">
                <a:solidFill>
                  <a:schemeClr val="accent1"/>
                </a:solidFill>
              </a:rPr>
              <a:t>Dy</a:t>
            </a:r>
            <a:r>
              <a:rPr lang="pt-BR" b="1" dirty="0">
                <a:solidFill>
                  <a:schemeClr val="accent1"/>
                </a:solidFill>
              </a:rPr>
              <a:t> e Tb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B2E059-DFAF-84B7-DC21-91F5C6322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2" y="1608137"/>
            <a:ext cx="5355772" cy="4351338"/>
          </a:xfrm>
        </p:spPr>
        <p:txBody>
          <a:bodyPr>
            <a:normAutofit fontScale="92500"/>
          </a:bodyPr>
          <a:lstStyle/>
          <a:p>
            <a:r>
              <a:rPr lang="pt-BR" dirty="0"/>
              <a:t>Os </a:t>
            </a:r>
            <a:r>
              <a:rPr lang="pt-BR" dirty="0" err="1"/>
              <a:t>superímãs</a:t>
            </a:r>
            <a:r>
              <a:rPr lang="pt-BR" dirty="0"/>
              <a:t> de terras raras são insubstituíveis pela sua enorme resistência à desmagnetização.</a:t>
            </a:r>
          </a:p>
          <a:p>
            <a:r>
              <a:rPr lang="pt-BR" dirty="0"/>
              <a:t>A resistência à desmagnetização do ímã diminui com o aumento da temperatura, dentro do motor.</a:t>
            </a:r>
          </a:p>
          <a:p>
            <a:r>
              <a:rPr lang="pt-BR" dirty="0"/>
              <a:t>A substituição de parte do </a:t>
            </a:r>
            <a:r>
              <a:rPr lang="pt-BR" dirty="0" err="1"/>
              <a:t>Nd</a:t>
            </a:r>
            <a:r>
              <a:rPr lang="pt-BR" dirty="0"/>
              <a:t> pelo </a:t>
            </a:r>
            <a:r>
              <a:rPr lang="pt-BR" dirty="0" err="1"/>
              <a:t>Dy</a:t>
            </a:r>
            <a:r>
              <a:rPr lang="pt-BR" dirty="0"/>
              <a:t>, na liga, aumenta muito essa resistência à desmagnetização.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F2C0C74-BEFE-4F7F-DA7C-67D48A4AA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971" y="1489643"/>
            <a:ext cx="5839640" cy="48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3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2133408-1FE1-562D-1DDE-8241C1614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30" y="0"/>
            <a:ext cx="9081198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EC96D31-6683-691C-56AC-A613605E7721}"/>
              </a:ext>
            </a:extLst>
          </p:cNvPr>
          <p:cNvSpPr txBox="1"/>
          <p:nvPr/>
        </p:nvSpPr>
        <p:spPr>
          <a:xfrm>
            <a:off x="9471828" y="6211669"/>
            <a:ext cx="2621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Jornal Estado de São Paulo,17/08/2025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73B7592-9C19-D3B1-4A7E-395AA988B73D}"/>
              </a:ext>
            </a:extLst>
          </p:cNvPr>
          <p:cNvSpPr txBox="1"/>
          <p:nvPr/>
        </p:nvSpPr>
        <p:spPr>
          <a:xfrm>
            <a:off x="8671728" y="764177"/>
            <a:ext cx="34212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accent1"/>
                </a:solidFill>
              </a:rPr>
              <a:t>Hoje, os projetos em andamento no Brasil tem como objetivo a exportação do “concentrado de terras raras”</a:t>
            </a:r>
          </a:p>
        </p:txBody>
      </p:sp>
    </p:spTree>
    <p:extLst>
      <p:ext uri="{BB962C8B-B14F-4D97-AF65-F5344CB8AC3E}">
        <p14:creationId xmlns:p14="http://schemas.microsoft.com/office/powerpoint/2010/main" val="1999036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4" descr="RE Powders">
            <a:extLst>
              <a:ext uri="{FF2B5EF4-FFF2-40B4-BE49-F238E27FC236}">
                <a16:creationId xmlns:a16="http://schemas.microsoft.com/office/drawing/2014/main" id="{6513B715-6B59-C16D-7FC0-9589E7E730B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6" y="5165726"/>
            <a:ext cx="133191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>
            <a:extLst>
              <a:ext uri="{FF2B5EF4-FFF2-40B4-BE49-F238E27FC236}">
                <a16:creationId xmlns:a16="http://schemas.microsoft.com/office/drawing/2014/main" id="{2604233F-35E1-2339-F02D-7AC3E41E54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41601" y="241300"/>
            <a:ext cx="9365342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pt-BR" dirty="0">
                <a:solidFill>
                  <a:srgbClr val="C9E3F7"/>
                </a:solidFill>
              </a:rPr>
              <a:t> </a:t>
            </a:r>
            <a:r>
              <a:rPr lang="en-US" altLang="pt-BR" dirty="0" err="1">
                <a:solidFill>
                  <a:srgbClr val="FF0000"/>
                </a:solidFill>
              </a:rPr>
              <a:t>etapa</a:t>
            </a:r>
            <a:r>
              <a:rPr lang="en-US" altLang="pt-BR" dirty="0">
                <a:solidFill>
                  <a:srgbClr val="FF0000"/>
                </a:solidFill>
              </a:rPr>
              <a:t> 2 do </a:t>
            </a:r>
            <a:r>
              <a:rPr lang="en-US" altLang="pt-BR" dirty="0" err="1">
                <a:solidFill>
                  <a:srgbClr val="FF0000"/>
                </a:solidFill>
              </a:rPr>
              <a:t>minério</a:t>
            </a:r>
            <a:r>
              <a:rPr lang="en-US" altLang="pt-BR" dirty="0">
                <a:solidFill>
                  <a:srgbClr val="FF0000"/>
                </a:solidFill>
              </a:rPr>
              <a:t> à </a:t>
            </a:r>
            <a:r>
              <a:rPr lang="en-US" altLang="pt-BR" dirty="0" err="1">
                <a:solidFill>
                  <a:srgbClr val="FF0000"/>
                </a:solidFill>
              </a:rPr>
              <a:t>liga</a:t>
            </a:r>
            <a:r>
              <a:rPr lang="en-US" altLang="pt-BR" dirty="0">
                <a:solidFill>
                  <a:srgbClr val="FF0000"/>
                </a:solidFill>
              </a:rPr>
              <a:t> : a </a:t>
            </a:r>
            <a:r>
              <a:rPr lang="en-US" altLang="pt-BR" dirty="0" err="1">
                <a:solidFill>
                  <a:srgbClr val="FF0000"/>
                </a:solidFill>
              </a:rPr>
              <a:t>separação</a:t>
            </a:r>
            <a:endParaRPr lang="en-US" altLang="pt-BR" dirty="0">
              <a:solidFill>
                <a:srgbClr val="FF0000"/>
              </a:solidFill>
            </a:endParaRPr>
          </a:p>
        </p:txBody>
      </p:sp>
      <p:pic>
        <p:nvPicPr>
          <p:cNvPr id="27652" name="Picture 3">
            <a:extLst>
              <a:ext uri="{FF2B5EF4-FFF2-40B4-BE49-F238E27FC236}">
                <a16:creationId xmlns:a16="http://schemas.microsoft.com/office/drawing/2014/main" id="{9071B60C-0618-868D-C7B1-EF7DE5B3ED9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1550988"/>
            <a:ext cx="23431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AutoShape 6">
            <a:extLst>
              <a:ext uri="{FF2B5EF4-FFF2-40B4-BE49-F238E27FC236}">
                <a16:creationId xmlns:a16="http://schemas.microsoft.com/office/drawing/2014/main" id="{EB322CE5-1719-0A29-5CB7-F12BB6854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4" y="1819276"/>
            <a:ext cx="1277937" cy="334963"/>
          </a:xfrm>
          <a:prstGeom prst="rightArrow">
            <a:avLst>
              <a:gd name="adj1" fmla="val 50000"/>
              <a:gd name="adj2" fmla="val 95379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654" name="AutoShape 8">
            <a:extLst>
              <a:ext uri="{FF2B5EF4-FFF2-40B4-BE49-F238E27FC236}">
                <a16:creationId xmlns:a16="http://schemas.microsoft.com/office/drawing/2014/main" id="{CBD521DC-A1F4-8852-2D56-1BF01EB89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3476" y="1768476"/>
            <a:ext cx="893763" cy="327025"/>
          </a:xfrm>
          <a:prstGeom prst="rightArrow">
            <a:avLst>
              <a:gd name="adj1" fmla="val 50000"/>
              <a:gd name="adj2" fmla="val 68325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pt-BR" altLang="pt-BR">
              <a:solidFill>
                <a:srgbClr val="FF0000"/>
              </a:solidFill>
            </a:endParaRPr>
          </a:p>
        </p:txBody>
      </p:sp>
      <p:sp>
        <p:nvSpPr>
          <p:cNvPr id="27655" name="AutoShape 10">
            <a:extLst>
              <a:ext uri="{FF2B5EF4-FFF2-40B4-BE49-F238E27FC236}">
                <a16:creationId xmlns:a16="http://schemas.microsoft.com/office/drawing/2014/main" id="{D1FA9576-481A-0087-2641-AC44A40A9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0" y="2797175"/>
            <a:ext cx="661988" cy="1828800"/>
          </a:xfrm>
          <a:prstGeom prst="curvedLeftArrow">
            <a:avLst>
              <a:gd name="adj1" fmla="val 55252"/>
              <a:gd name="adj2" fmla="val 110504"/>
              <a:gd name="adj3" fmla="val 33333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27656" name="Group 12">
            <a:extLst>
              <a:ext uri="{FF2B5EF4-FFF2-40B4-BE49-F238E27FC236}">
                <a16:creationId xmlns:a16="http://schemas.microsoft.com/office/drawing/2014/main" id="{826479CE-B341-5005-DEA0-FF58AFE033FF}"/>
              </a:ext>
            </a:extLst>
          </p:cNvPr>
          <p:cNvGrpSpPr>
            <a:grpSpLocks/>
          </p:cNvGrpSpPr>
          <p:nvPr/>
        </p:nvGrpSpPr>
        <p:grpSpPr bwMode="auto">
          <a:xfrm>
            <a:off x="4054475" y="3833813"/>
            <a:ext cx="1701800" cy="317500"/>
            <a:chOff x="1584" y="2700"/>
            <a:chExt cx="1080" cy="228"/>
          </a:xfrm>
        </p:grpSpPr>
        <p:sp>
          <p:nvSpPr>
            <p:cNvPr id="27695" name="AutoShape 13">
              <a:extLst>
                <a:ext uri="{FF2B5EF4-FFF2-40B4-BE49-F238E27FC236}">
                  <a16:creationId xmlns:a16="http://schemas.microsoft.com/office/drawing/2014/main" id="{E92B22CE-F9C6-6C18-C653-3F457961F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700"/>
              <a:ext cx="1080" cy="228"/>
            </a:xfrm>
            <a:prstGeom prst="leftArrow">
              <a:avLst>
                <a:gd name="adj1" fmla="val 50000"/>
                <a:gd name="adj2" fmla="val 118421"/>
              </a:avLst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7696" name="Text Box 14">
              <a:extLst>
                <a:ext uri="{FF2B5EF4-FFF2-40B4-BE49-F238E27FC236}">
                  <a16:creationId xmlns:a16="http://schemas.microsoft.com/office/drawing/2014/main" id="{B42F51CF-34B9-5B38-3937-789E7C3883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0" y="2718"/>
              <a:ext cx="71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 sz="1400" b="1" baseline="-25000">
                  <a:solidFill>
                    <a:schemeClr val="bg2"/>
                  </a:solidFill>
                  <a:latin typeface="Garamond" panose="02020404030301010803" pitchFamily="18" charset="0"/>
                </a:rPr>
                <a:t>Shipped to MQTJ</a:t>
              </a:r>
            </a:p>
          </p:txBody>
        </p:sp>
      </p:grpSp>
      <p:sp>
        <p:nvSpPr>
          <p:cNvPr id="27657" name="Text Box 15">
            <a:extLst>
              <a:ext uri="{FF2B5EF4-FFF2-40B4-BE49-F238E27FC236}">
                <a16:creationId xmlns:a16="http://schemas.microsoft.com/office/drawing/2014/main" id="{FC97C17F-619D-F0F2-641D-BEBB38FD0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4583114"/>
            <a:ext cx="1087438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400" b="1" baseline="-25000">
                <a:solidFill>
                  <a:schemeClr val="bg2"/>
                </a:solidFill>
                <a:latin typeface="Garamond" panose="02020404030301010803" pitchFamily="18" charset="0"/>
              </a:rPr>
              <a:t>Alloy is rapidly solidified</a:t>
            </a:r>
          </a:p>
        </p:txBody>
      </p:sp>
      <p:sp>
        <p:nvSpPr>
          <p:cNvPr id="27658" name="Text Box 16">
            <a:extLst>
              <a:ext uri="{FF2B5EF4-FFF2-40B4-BE49-F238E27FC236}">
                <a16:creationId xmlns:a16="http://schemas.microsoft.com/office/drawing/2014/main" id="{369B4E2D-2A66-697F-158C-77073CD42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5703888"/>
            <a:ext cx="1481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b="1">
                <a:solidFill>
                  <a:srgbClr val="FF0000"/>
                </a:solidFill>
                <a:latin typeface="Garamond" panose="02020404030301010803" pitchFamily="18" charset="0"/>
              </a:rPr>
              <a:t>Calcinação</a:t>
            </a:r>
          </a:p>
        </p:txBody>
      </p:sp>
      <p:sp>
        <p:nvSpPr>
          <p:cNvPr id="27659" name="AutoShape 18">
            <a:extLst>
              <a:ext uri="{FF2B5EF4-FFF2-40B4-BE49-F238E27FC236}">
                <a16:creationId xmlns:a16="http://schemas.microsoft.com/office/drawing/2014/main" id="{979AC54A-4BC7-E799-D406-2A322AEF6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451" y="3471863"/>
            <a:ext cx="1209675" cy="317500"/>
          </a:xfrm>
          <a:prstGeom prst="leftArrow">
            <a:avLst>
              <a:gd name="adj1" fmla="val 50000"/>
              <a:gd name="adj2" fmla="val 95250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/>
              <a:t>Redução dos óxidos </a:t>
            </a:r>
            <a:endParaRPr lang="pt-BR" altLang="pt-BR"/>
          </a:p>
        </p:txBody>
      </p:sp>
      <p:sp>
        <p:nvSpPr>
          <p:cNvPr id="27660" name="Text Box 23">
            <a:extLst>
              <a:ext uri="{FF2B5EF4-FFF2-40B4-BE49-F238E27FC236}">
                <a16:creationId xmlns:a16="http://schemas.microsoft.com/office/drawing/2014/main" id="{0E477B59-F539-CA20-1E7C-6C75FFE91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963" y="4311651"/>
            <a:ext cx="7556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800" b="1">
                <a:solidFill>
                  <a:schemeClr val="bg2"/>
                </a:solidFill>
                <a:latin typeface="Garamond" panose="02020404030301010803" pitchFamily="18" charset="0"/>
              </a:rPr>
              <a:t>Nd Metal</a:t>
            </a:r>
          </a:p>
        </p:txBody>
      </p:sp>
      <p:pic>
        <p:nvPicPr>
          <p:cNvPr id="27661" name="Picture 25" descr="Bastnesite Rock">
            <a:extLst>
              <a:ext uri="{FF2B5EF4-FFF2-40B4-BE49-F238E27FC236}">
                <a16:creationId xmlns:a16="http://schemas.microsoft.com/office/drawing/2014/main" id="{4F3D8BF9-C0CE-95AD-ACF7-4C8DE1F50C6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1970089"/>
            <a:ext cx="9842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2" name="Text Box 26">
            <a:extLst>
              <a:ext uri="{FF2B5EF4-FFF2-40B4-BE49-F238E27FC236}">
                <a16:creationId xmlns:a16="http://schemas.microsoft.com/office/drawing/2014/main" id="{58F7CE06-3C2D-B610-4171-1AD862DCE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614" y="1006476"/>
            <a:ext cx="14366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800" b="1">
                <a:solidFill>
                  <a:schemeClr val="bg2"/>
                </a:solidFill>
                <a:latin typeface="Garamond" panose="02020404030301010803" pitchFamily="18" charset="0"/>
              </a:rPr>
              <a:t>Bastnasite Ore (CeFCO</a:t>
            </a:r>
            <a:r>
              <a:rPr lang="en-US" altLang="pt-BR" sz="800" b="1" baseline="-25000">
                <a:solidFill>
                  <a:schemeClr val="bg2"/>
                </a:solidFill>
                <a:latin typeface="Garamond" panose="02020404030301010803" pitchFamily="18" charset="0"/>
              </a:rPr>
              <a:t>3</a:t>
            </a:r>
            <a:r>
              <a:rPr lang="en-US" altLang="pt-BR" sz="800" b="1">
                <a:solidFill>
                  <a:schemeClr val="bg2"/>
                </a:solidFill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27663" name="Text Box 27">
            <a:extLst>
              <a:ext uri="{FF2B5EF4-FFF2-40B4-BE49-F238E27FC236}">
                <a16:creationId xmlns:a16="http://schemas.microsoft.com/office/drawing/2014/main" id="{71B53932-0E18-957B-81FE-612A4E095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4375151"/>
            <a:ext cx="16637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800" b="1">
                <a:solidFill>
                  <a:schemeClr val="bg2"/>
                </a:solidFill>
                <a:latin typeface="Garamond" panose="02020404030301010803" pitchFamily="18" charset="0"/>
              </a:rPr>
              <a:t>Rare Earth Oxide Powder</a:t>
            </a:r>
          </a:p>
        </p:txBody>
      </p:sp>
      <p:pic>
        <p:nvPicPr>
          <p:cNvPr id="27664" name="Picture 28" descr="Flotation">
            <a:extLst>
              <a:ext uri="{FF2B5EF4-FFF2-40B4-BE49-F238E27FC236}">
                <a16:creationId xmlns:a16="http://schemas.microsoft.com/office/drawing/2014/main" id="{01A6CD96-A0B8-0196-C3A8-A2EF009D249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2041525"/>
            <a:ext cx="3108325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5" name="Text Box 29">
            <a:extLst>
              <a:ext uri="{FF2B5EF4-FFF2-40B4-BE49-F238E27FC236}">
                <a16:creationId xmlns:a16="http://schemas.microsoft.com/office/drawing/2014/main" id="{99E102D6-0EBE-9326-4E1F-4778EA85D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2138" y="1098551"/>
            <a:ext cx="15875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800" b="1">
                <a:solidFill>
                  <a:schemeClr val="bg2"/>
                </a:solidFill>
                <a:latin typeface="Garamond" panose="02020404030301010803" pitchFamily="18" charset="0"/>
              </a:rPr>
              <a:t>Flotation &amp; Milling Process</a:t>
            </a:r>
          </a:p>
        </p:txBody>
      </p:sp>
      <p:pic>
        <p:nvPicPr>
          <p:cNvPr id="27666" name="Picture 30" descr="ZBC tanks">
            <a:extLst>
              <a:ext uri="{FF2B5EF4-FFF2-40B4-BE49-F238E27FC236}">
                <a16:creationId xmlns:a16="http://schemas.microsoft.com/office/drawing/2014/main" id="{76C408F3-27AD-9AD5-1FEB-BAD0A44C01F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6" y="3606800"/>
            <a:ext cx="2073275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32" descr="furnace">
            <a:extLst>
              <a:ext uri="{FF2B5EF4-FFF2-40B4-BE49-F238E27FC236}">
                <a16:creationId xmlns:a16="http://schemas.microsoft.com/office/drawing/2014/main" id="{FB018CA2-4A53-BBC2-25A4-B400A90F61C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4" y="3806826"/>
            <a:ext cx="2135187" cy="18002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8" name="Line 33">
            <a:extLst>
              <a:ext uri="{FF2B5EF4-FFF2-40B4-BE49-F238E27FC236}">
                <a16:creationId xmlns:a16="http://schemas.microsoft.com/office/drawing/2014/main" id="{4F26F170-A88C-3560-FFA4-67ADF30A4B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3988" y="2236789"/>
            <a:ext cx="0" cy="3825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669" name="Line 34">
            <a:extLst>
              <a:ext uri="{FF2B5EF4-FFF2-40B4-BE49-F238E27FC236}">
                <a16:creationId xmlns:a16="http://schemas.microsoft.com/office/drawing/2014/main" id="{089EEDC1-3948-BE43-A254-569AE386B6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5126" y="2619375"/>
            <a:ext cx="10588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670" name="Line 35">
            <a:extLst>
              <a:ext uri="{FF2B5EF4-FFF2-40B4-BE49-F238E27FC236}">
                <a16:creationId xmlns:a16="http://schemas.microsoft.com/office/drawing/2014/main" id="{B42AB440-D9E5-4326-0646-8922D0D70D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4088" y="2103439"/>
            <a:ext cx="0" cy="4016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671" name="Text Box 46">
            <a:extLst>
              <a:ext uri="{FF2B5EF4-FFF2-40B4-BE49-F238E27FC236}">
                <a16:creationId xmlns:a16="http://schemas.microsoft.com/office/drawing/2014/main" id="{C29CACDD-BBAF-3CFD-FBBA-C135CF768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264" y="5794376"/>
            <a:ext cx="12985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800" b="1">
                <a:solidFill>
                  <a:schemeClr val="bg2"/>
                </a:solidFill>
                <a:latin typeface="Garamond" panose="02020404030301010803" pitchFamily="18" charset="0"/>
              </a:rPr>
              <a:t>Bonded NdFeB Magnets</a:t>
            </a:r>
          </a:p>
        </p:txBody>
      </p:sp>
      <p:sp>
        <p:nvSpPr>
          <p:cNvPr id="27672" name="Text Box 47">
            <a:extLst>
              <a:ext uri="{FF2B5EF4-FFF2-40B4-BE49-F238E27FC236}">
                <a16:creationId xmlns:a16="http://schemas.microsoft.com/office/drawing/2014/main" id="{907A41F4-701B-DCEC-0BC5-395FBCA2D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6388" y="5838826"/>
            <a:ext cx="965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800" b="1">
                <a:solidFill>
                  <a:schemeClr val="bg2"/>
                </a:solidFill>
                <a:latin typeface="Garamond" panose="02020404030301010803" pitchFamily="18" charset="0"/>
              </a:rPr>
              <a:t>End applications</a:t>
            </a:r>
          </a:p>
        </p:txBody>
      </p:sp>
      <p:sp>
        <p:nvSpPr>
          <p:cNvPr id="27673" name="AutoShape 48">
            <a:extLst>
              <a:ext uri="{FF2B5EF4-FFF2-40B4-BE49-F238E27FC236}">
                <a16:creationId xmlns:a16="http://schemas.microsoft.com/office/drawing/2014/main" id="{ED8511B0-3C8C-0720-82DA-9994B005C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3963" y="5332413"/>
            <a:ext cx="1389062" cy="334962"/>
          </a:xfrm>
          <a:prstGeom prst="rightArrow">
            <a:avLst>
              <a:gd name="adj1" fmla="val 50000"/>
              <a:gd name="adj2" fmla="val 103673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674" name="Text Box 49">
            <a:extLst>
              <a:ext uri="{FF2B5EF4-FFF2-40B4-BE49-F238E27FC236}">
                <a16:creationId xmlns:a16="http://schemas.microsoft.com/office/drawing/2014/main" id="{E03AB812-DD7A-452F-0383-FB10B1B11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439" y="5329238"/>
            <a:ext cx="1266825" cy="2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400" b="1" baseline="-25000">
                <a:solidFill>
                  <a:schemeClr val="bg2"/>
                </a:solidFill>
                <a:latin typeface="Garamond" panose="02020404030301010803" pitchFamily="18" charset="0"/>
              </a:rPr>
              <a:t>End Applications</a:t>
            </a:r>
          </a:p>
        </p:txBody>
      </p:sp>
      <p:sp>
        <p:nvSpPr>
          <p:cNvPr id="27675" name="Line 50">
            <a:extLst>
              <a:ext uri="{FF2B5EF4-FFF2-40B4-BE49-F238E27FC236}">
                <a16:creationId xmlns:a16="http://schemas.microsoft.com/office/drawing/2014/main" id="{971CF4DA-656F-6464-33C2-CA74F2AB483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045576" y="2428875"/>
            <a:ext cx="409575" cy="209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676" name="Line 51">
            <a:extLst>
              <a:ext uri="{FF2B5EF4-FFF2-40B4-BE49-F238E27FC236}">
                <a16:creationId xmlns:a16="http://schemas.microsoft.com/office/drawing/2014/main" id="{8B34109C-322F-A096-3776-7614AAD573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80501" y="2797176"/>
            <a:ext cx="371475" cy="2000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677" name="CaixaDeTexto 48">
            <a:extLst>
              <a:ext uri="{FF2B5EF4-FFF2-40B4-BE49-F238E27FC236}">
                <a16:creationId xmlns:a16="http://schemas.microsoft.com/office/drawing/2014/main" id="{A6A13FC7-C1CC-84DD-395C-635B388E8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263" y="5130800"/>
            <a:ext cx="1403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/>
              <a:t>Nd metálico</a:t>
            </a:r>
            <a:endParaRPr lang="pt-BR" altLang="pt-BR"/>
          </a:p>
        </p:txBody>
      </p:sp>
      <p:sp>
        <p:nvSpPr>
          <p:cNvPr id="27678" name="CaixaDeTexto 49">
            <a:extLst>
              <a:ext uri="{FF2B5EF4-FFF2-40B4-BE49-F238E27FC236}">
                <a16:creationId xmlns:a16="http://schemas.microsoft.com/office/drawing/2014/main" id="{8930684A-6461-0132-F534-BC9A7C21D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6" y="1220789"/>
            <a:ext cx="1262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/>
              <a:t>Mineração</a:t>
            </a:r>
            <a:endParaRPr lang="pt-BR" altLang="pt-BR"/>
          </a:p>
        </p:txBody>
      </p:sp>
      <p:sp>
        <p:nvSpPr>
          <p:cNvPr id="27679" name="CaixaDeTexto 50">
            <a:extLst>
              <a:ext uri="{FF2B5EF4-FFF2-40B4-BE49-F238E27FC236}">
                <a16:creationId xmlns:a16="http://schemas.microsoft.com/office/drawing/2014/main" id="{8DC13E29-C60C-DED5-1B6F-0A35A37DA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1366839"/>
            <a:ext cx="2424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/>
              <a:t>Concentração das TR</a:t>
            </a:r>
            <a:endParaRPr lang="pt-BR" altLang="pt-BR"/>
          </a:p>
        </p:txBody>
      </p:sp>
      <p:sp>
        <p:nvSpPr>
          <p:cNvPr id="27680" name="CaixaDeTexto 51">
            <a:extLst>
              <a:ext uri="{FF2B5EF4-FFF2-40B4-BE49-F238E27FC236}">
                <a16:creationId xmlns:a16="http://schemas.microsoft.com/office/drawing/2014/main" id="{451AEFC3-009C-25B4-D15B-4A09EA591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8476" y="1090614"/>
            <a:ext cx="37877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/>
              <a:t>Indústria química</a:t>
            </a:r>
          </a:p>
          <a:p>
            <a:pPr eaLnBrk="1" hangingPunct="1"/>
            <a:r>
              <a:rPr lang="en-US" altLang="pt-BR"/>
              <a:t>Separação dos diversos elementos</a:t>
            </a:r>
          </a:p>
          <a:p>
            <a:pPr eaLnBrk="1" hangingPunct="1"/>
            <a:r>
              <a:rPr lang="en-US" altLang="pt-BR"/>
              <a:t>Até 99% pureza em sais. </a:t>
            </a:r>
            <a:endParaRPr lang="pt-BR" altLang="pt-BR"/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869EEBD7-A261-A473-1C7E-D8D95AFB59C9}"/>
              </a:ext>
            </a:extLst>
          </p:cNvPr>
          <p:cNvSpPr/>
          <p:nvPr/>
        </p:nvSpPr>
        <p:spPr>
          <a:xfrm>
            <a:off x="6805614" y="1101726"/>
            <a:ext cx="3825875" cy="5197475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9C7A8752-CC78-92F7-865C-43FE71E9EDAC}"/>
              </a:ext>
            </a:extLst>
          </p:cNvPr>
          <p:cNvSpPr/>
          <p:nvPr/>
        </p:nvSpPr>
        <p:spPr>
          <a:xfrm>
            <a:off x="1879600" y="1008063"/>
            <a:ext cx="4375150" cy="178911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68914259-C404-26B9-C060-B9A54119A408}"/>
              </a:ext>
            </a:extLst>
          </p:cNvPr>
          <p:cNvSpPr/>
          <p:nvPr/>
        </p:nvSpPr>
        <p:spPr>
          <a:xfrm>
            <a:off x="1711326" y="2997200"/>
            <a:ext cx="4716463" cy="3671888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7684" name="CaixaDeTexto 55">
            <a:extLst>
              <a:ext uri="{FF2B5EF4-FFF2-40B4-BE49-F238E27FC236}">
                <a16:creationId xmlns:a16="http://schemas.microsoft.com/office/drawing/2014/main" id="{46D0C9B1-FD60-8248-8B1D-5488A7665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839" y="3017838"/>
            <a:ext cx="2327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/>
              <a:t>Indústria metalúrgica</a:t>
            </a:r>
            <a:endParaRPr lang="pt-BR" altLang="pt-BR"/>
          </a:p>
        </p:txBody>
      </p:sp>
      <p:sp>
        <p:nvSpPr>
          <p:cNvPr id="57" name="Seta para a direita 56">
            <a:extLst>
              <a:ext uri="{FF2B5EF4-FFF2-40B4-BE49-F238E27FC236}">
                <a16:creationId xmlns:a16="http://schemas.microsoft.com/office/drawing/2014/main" id="{6D6B10BE-203B-7AA8-C7A1-C3795BA7763E}"/>
              </a:ext>
            </a:extLst>
          </p:cNvPr>
          <p:cNvSpPr/>
          <p:nvPr/>
        </p:nvSpPr>
        <p:spPr>
          <a:xfrm>
            <a:off x="6049963" y="1830389"/>
            <a:ext cx="755650" cy="4222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8" name="Seta para a direita 57">
            <a:extLst>
              <a:ext uri="{FF2B5EF4-FFF2-40B4-BE49-F238E27FC236}">
                <a16:creationId xmlns:a16="http://schemas.microsoft.com/office/drawing/2014/main" id="{562C7FFE-01BA-D491-F232-6C1EDD649BC8}"/>
              </a:ext>
            </a:extLst>
          </p:cNvPr>
          <p:cNvSpPr/>
          <p:nvPr/>
        </p:nvSpPr>
        <p:spPr>
          <a:xfrm rot="10800000">
            <a:off x="6427788" y="4414839"/>
            <a:ext cx="755650" cy="4222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2" name="Seta para a direita 41">
            <a:extLst>
              <a:ext uri="{FF2B5EF4-FFF2-40B4-BE49-F238E27FC236}">
                <a16:creationId xmlns:a16="http://schemas.microsoft.com/office/drawing/2014/main" id="{A12EA8BB-9F66-C046-8373-DFE2F8CD36D2}"/>
              </a:ext>
            </a:extLst>
          </p:cNvPr>
          <p:cNvSpPr/>
          <p:nvPr/>
        </p:nvSpPr>
        <p:spPr>
          <a:xfrm rot="5400000">
            <a:off x="2419351" y="5691188"/>
            <a:ext cx="755650" cy="4222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7688" name="AutoShape 2" descr="data:image/jpg;base64,/9j/4AAQSkZJRgABAQAAAQABAAD/2wCEAAkGBhQSERUUExQWFRUWFxgYGBgYGBocIBgaHiAZGxodHhgXHCceHCAjGhgaHy8gIygpLCwtGCAxNTAqNSYrLCkBCQoKDgwOGg8PGiwlHyQvLCwsLCwsLCwsLCwsLCwsLC8sLCwsLCwsLCwsLCksLCwsLCwsLCwsLCwsLCwsLCwsLP/AABEIAPQAzwMBIgACEQEDEQH/xAAbAAACAwEBAQAAAAAAAAAAAAAFBgMEBwACAf/EAE4QAAIBAgQCBgQKBwUGBQUAAAECEQMhAAQSMQVBBhMiUWFxIzKBkQcUJEJSobHB0fAzU2JzgpKyFkNy0uFjg7PC0/E0RJOiwxUXJVSj/8QAGgEAAwEBAQEAAAAAAAAAAAAAAQIDBAAFBv/EAC0RAAICAgIABAYBBAMAAAAAAAABAhEDIRIxE0FRcQQiMmGB8KEzQpGxFEPB/9oADAMBAAIRAxEAPwA7W6JVmYuKtRZLHSWWDM/tTaZERhP4twWpQLA5kC4uz15G5+ajAWjmMaPQ6VIFbX83VcGNid+WEbplxRa7rVAgAAd8gDfzv9WPnIZaem/Y9SUG1tAReDVHp1GTNu7ImvSrPDDUqkB9YIPaESgBuJFpBZxc2vPMD+KpHvn8zhjyB9FnefyaItzrZcbn8PfhQr5hlVtLMGZgoIJHPwM8iPzffCc3WzNKMUfGz1cEemq7/ran2TizT4hWBjrKp/3j84/anDB0RrPVqFWIqS9IKK0uAhJVzpPrMNVMiZE7gzZn6UdFFy1FqmmjV02/QpSI1KSCDlwmzwNLBpBsQb4o5utsCj6CI/EnLNFWp6x+e+0904ibO1TUVRUqwLt6R7k8vW7o9px9r1KZMvSI8VqMP69Rx9pGiZMVkJN50vE+IKnEuTW9j0WTxCoT69Qfxt9k4+tnKg/vKn87/jjhlUMFayR+0tRbexWH14kPDHMadDeKuh+okHbwxPn9xqJOHV6hfRrchgQQajcgTYySCCPtxCr1adRxUquzAn+8fnewm24Hdi3lshVo1UJo1SqmSyrIkyk7EwFna8scea8VSxYgGQbkA91gYJsOWF8R33oPFEBz1RT+keD3uw8bXsffj4M7U5VKhPi7beN4/iGJs5w8qZYgUwqjUASbAAiBuTBPd34oNmQxhBCna9zzkt+QMFSbOaokfiJUFuscxFhUeJOwF7zBv3A4p0M7WuzVapMyfSPueUA7YiFPrGkTpBMD/m9uJqycxtt/oRivJrVidkoztUXWrUIPfUY+YN98eXqVTJSrV/wmo8+w6r+W/niPLVhOhuzq2PjyM8/EYjrKVbSRDTHmcHlK+wNI+0uJ1SwXrKsk86j/AOa2OqcZqM2mnVqaRz1t2z7T6u/292OzCrdWa7AgkDxv5gEQfbin8TNPe45MNj+e7DqVgaoJNnqgECrUtvLvc+/bkBj4vEKk/pankaj/AI4oisfnfn8/kYlQqFL1JCC3i5+iv3nYYHzep2i78fYKXqVaqoO6o0ufor2veeQxVy2bzOZqWq1FAGwqOFprtJMzH1sTa+1ehQfNPqMKiwOZWmvK3MmLDdj3C4OghU0UxCC5m5c3EtHPwiALDnIlkcNXv/QYx5exeLEIEWrV0i7MajanPjew7lFh4m+PPDs64zNICpU3b57fQa0zJ77zgLXzZAgSo7pkfX/piTo65Oap2n1pPIdh952wuFS5JtjZHGqSGfP5ases0I9SWe1N1qW1EH9GWIt7sBuIK6qA4dLbVEKk6psNQUn3c8WeL8Zh2NXK5KoDUcDVl9LWJ+dQdSeXmTiShxymP/LVaJ2Iy+dqoB/u6iss998T8OF39wcpEXBzpyudJIYihTFjIA66jYHY7b8/dhTqmGQH5gaofPYf+77cPRzyZijm0SpX1GhqK5k0SDoZXAWqjBi3ZgKQQdoFjhDEF38WCexYLfXGLQVbEY5fBsgObpj9l5HkJFvAqPdjR/hEB+KV4jdR9lvbtjPPg4EZxfBansm2/mRjQPhGb5LXn6S/1DEmURieaUtCibtF/r/DFxstEDaIxGoGsmDpB0E73772N5HuxbRR3C0bSI9gIPfgyk0ckUxKnuOPa53T2u7lvJ5D88gcS5qI3t5m23fP24pVMvqYgg9m5I77Tbv5cscqfYrtGr9FK2SGWphtC1Ao1lxdm5sCN5mY3vB2k3cnw9K5qNTq1Fpq6aQIFw1NX7TanIIJi66ZNpucjo5xltuvdvNvqxqfwcVQ2TePp89/Xo2nCxi07HbTVCl0nT4vUZdFJgKlVNRpIpdUKwW6sKC3aALACYuJBJWMxn0JKdSkn1tDMov4Sbnn7JwyfCfW05tvAOFHexrZgn2REnwGE7LJpuZ1G8/nvxTivqYib6CtN6QsutfA6WHv7J9uCPCMnTq5iihcMGq01IKt2gWVSDpN7HvHmMAnwS6NVYzmVB//AGKEH/eJhOI9nZ3h1OpqhqdMyeyXGg3tpLHUngHkc9a7Y8rwlyAtQujotm6tmJQ+qSQIMbBuY2Jg4r56poLnmXcIO8hjeI2G2I8rXdVGoBk3CtO53ZCO1TM81IB5gi2KNN96F6KlRCpmIAsFNoA7iefM+eJaNbmsG0MpEg+Y+/BjhWUXMVVRc3Vo6iigMGcqzOiAGGWmy9v1jpNgNF5wMXiTKCa+nStr06ZLEfNUFZB7ydr4Li6AmrLee6LkQ6epaR3T48hyk7TucA6GXatUJqEIlM6TsQv7Cie0xj7zAww5XiOtespei9EdSi8OCBzmxBBtEg4PZCitTKK1RAQULECwMamNthtM4h40sa+b2KeGpvQt/GgFAAimtgm/hJb1iSNztaIgAYgbPK1lbSe5hb+YD/lHni5V4XSq/oK2lj/d1be5hY+wYE1ej1dXC1KZX9ozpjedSgiB3C5m3g0OL7YHyROmSqORCk6rAqQQT3Bh2dt7wADMYbejnClo1EsGqXvAKr2WnTO55FyJOwCjcTkgaYilDKQNTTBYidx81RNlE73k3wY4VxFTVphlIktBFh6rHuK+6MI5ycko9DqKSbYu8UzJ+MaTH6RyO5RqI37z9QtuTFJ83M7mTysL/X/2xY48oObrEA9lmlYAjcHx3kxiv8XAFzyw8qI2xj6H1vknFD3ZTb2Vj92EfJsZ9WYknzJN49ww69Ex8i4qwB0nLaQYgerme/8Aatba0+FDof0bo5g12qlh1dMsuhgCSCRNwQY0m3jyxotKNCdsv/B8QMyfBR7Jam33HD/8JFbTlK7d1QR56+z9cYVOCZWiRlKlEpSI1dc1ZwjNAYAiD6QS14DaTpEiDho6aH43l6qUPSMagYKpUlwGDdmCZMDaxPtxC7/fcqtGWZfLgUwvMi4POfsx7prYA+sB2T3iNj3x4+BxElabmfMd3l+fbid1EXNp3PLx8fEdxOJvvYyK2Zr6JaLjaPpcpHKInn6uPOUBVI5tvPsMnxufrx6qZdmfY6UufFuZ9nqjv0nHCnF++DHgRIFvA/8AfD6qhfM9NSU7WP2/jjR/g27OUqf4x/xKU/m+MzqMef18vb7MaP8ABsfklT/GP66H59uDHoHmKvwlN/8AknnYK0f+rX7vH7MLFQ78x+fHDh8JeW1ZxpEiagt4Vajbxb9Iu8i+E0UmXa/nv+fH8h7TEXR6L27/AAOCPRysBmssTI+U0AB3nrEwJJBlvV079/gB+GL/AAEa81Qd7KtakFH8aWH2kny7sFL1CFeO8GpU8y4qZgzO7UHRB88Kp1FyBqH93e55zik+TB2r0DP7TJ7zXpoB78Nnwj8ezNHNoq13C9SrALYDUW3Qkq1lFyJwrDpG+kvV6hk27eVy7Fz9EEU1YnvM2GGdPsGwt0I4ey5lWbRp1UbirSadOZyzn1KhsFRmM8lPdgK/RipVqB6xqAM2lEFGrqYnZVFYIrMdyQzRcnBborxVqj6/iuVUgU1Ts1u03W0ilNEFcJJcBoCx2IMCYMZTMLl6yUEy1KjXek2kUq1R+qZVZk106yaLmBJLESNgYanSpC1vZbHQXRlwoUjMuWFOk7KJpwZSErFQbmpq16iZnkMZ9xLiWaytTqn1KKUKaTWAtdSAbgyd533ONQo9H6jBHqZ7NvXE6np5iFDglWVU0aNKsCsaeRnuAbpL0QRmbM1KtR6jOuskKNWwnsABTC7gDym4hLhG72WSm+hLpcHRiKmrRRb6USjc6ZUntMOUwIuTbSW/hTUxYkKii0sTeeZa5Jvew8AIAr9SFGk6dGmNAgQov2RtIkkEDfcmTI9uDVFdqKtLsVIUesoEmSCNKKQbE3sbYxTn4urNEY+H5BnilOgYgHtCQ9MqwmY2Fj5KZvEYn4b0bdNNWoWEtAHO6vcwbbeqD53xe6MdHxTq1NfaZAkdwLAkkA3k2ljcxy2we4uno1/xjw+a+J45VNKI01cW2Zv0j4hmmzFXrKGVdgzCerJJUGBLK8mwH5jC1mc8zrHUUoixRqygAbWJIt3xhpz+aYV6hMHtPY7HtR9+EWnmKmlg4NgQDEeEe7wtGPTStt0YL0MvQzIg5fiVQhgEy0BVcgEutW5+l6lp+kbYocGhatUdpZp5iNUMD6KqwK2gGQBO41d9wY6HEtkOKsBPoqAAHOOuEfZgJSzShratjOocyCpjv3w8nv8AfsBI0n4OTYwIGipJ2uaogQD9GnH8Hlhh45wynVpw6K0FWuAbgjnhW6CZnTUYEkL1dQkDv6y1u8aiPae/DC7QlaX1ai7xBsNIJAkcypbndjjLLReG0ZPRyjRPOBABBBnfYyvsxaGRraSeqqRsAFJINhNhMCZG0wI8OGWUrAJiIjUdo23j2Rhj6CvQpvUFVA+mApIB0xOqxtvAn9nxwjn5jKPkCeNkVKmoArZRBJB32jfny7sVK2WAJkmFiQN55C4tIHP/AEw4cbzqPWNRAyUqS6qgN9TXAAptKywtIvbe+E2txXX8ykAeQp0wBvuSsiBzOJwbekNJV2Ua9TckDSCIXx5A37pJbuBxofQiuMrkkDLUq1K7BtKaTpV3ApMdTCAz0jEzz2jGfmuCCSiFBJQgODPfZ4HK0cgL4cuiqlKldywg16Kqg2SnlzVZEufnBAB3lgbknGuCtUQbp2F+KUgz16jJWArI4PWpXC02b5waijLExc3XT86bZlUriqZVBSCzMMzerMsWc+y0C1gMb/mKShtNpOoD2WMd8SMYnVp0esrUwRZ309ghU0tb1SZAMDYTtfC3SboaugDmaKuYJIC3m0T3QOcc+V7Ys8NqEZigIECrSiNjFRdvz9eLFXJgAAVKdtrus8yTqQDF/oxwwPXpoWgPVphY0uJ1ATAdYElVne8AG+l1KxWgt8MELm6bMbdQnmTNSAPx5YScnkmrMtSqCtEEqsWFoJVZgSJBa4N+82evhKorXzFE1OqXVRRqeqtpLKQSAdWlF7W7cgRBG4ZeH9D1r01K5qhThiyjLNrVQUoqAlPrSgdWR4ftXbVExpoutCe4u5MikqGDTIekHZl0rkkLpGo6ipqkHrNLABYWe5/WQSpkqaRT1gVHfN1FUytCm7uAGqhQAYEqbnQIFwcPWR6G5PL0WpEMysQzGs25BVuQURqRSReecyZuPXoDVJDFvWLHVqsBed7QI2i22O5paoKi3sX+E0BQy6IwWnDVyFBEBXrVaiAaZHqMtuW2JM4Hek3US7BhZQCYkzCnwM2vi7meJolkZFPgEHPvZfz9eBlTjlUn9L7jTPf3pjPOPO78y6lw6FzMZrMVBUUIvYVizPTAKFQTABHreY53jDFwLha0qYiSzXZjuxnc/m2PFXij1JFSoCCIOoZfY7ggp3SIPecEMsilCq1I5Ap1cr5aRA9xxjngdUi8Ml7YOznHEytWtqBZ2FPQo5wvM8hf88qvCai5isHzTHVfq0uFUEGbDYx3733OLZ6EhNT0nFSpuBWMH3hYmeZA8xvgRw7o9mKmYVqw0BS0ari6n1Aplt7uSByEnYwhxkr0vUEpWmLdd/T1h41P6sAV4dWClXpPJkdkIdxBIuCtiNp2ncnBshjWrsoB0iqTJ5dYBbvudrWnFnM8czGqnqQUlcMdTIe1Cz6rEFb2uQAHUk88askpqVRS/JlxqLXzEvQ8CjkuISjoNNEwUI+cwsBMxhVq55VLBDpB5BSCbAQZEKLXtJw98Iz9U5TOs6prAoqo0lf796Z1AMdis2PvwEr8Vcq4qUQAJ1aWMhBOonUvZDoCFO51SBY4Cc7tx99j1GqT/gLdCqouTZjTYQe41ASdu8Jz+ccMmbeKdQ/7Kp/Sfvwg8C489Gr1VGh1rFTUPpCulTeIIYRpZDtMnwwaz3TBxTfrclUVdJ1EVFYQYBmEQxfacPkg3ISDSQsrW0qzq11KIBz1sKhXlHZFMtfwjvxf4QQBpEg6vOdlHjMj/XBXJ8MoVUdkV09MW0tIKN2iAZmSEqqPZiTL8CCNqRiCCTcKYJkEiRjFlzwTcTVDDN/MVuL1Ox1Z2EluUtzM+G2FDMpJYKSJgbXI3g2uJg7ch34ca3RsmxqEi9iLT3wCL8/9b4g/sw6giVaZk3BPtvzvgYviMcPMGTDOXkKYqlQQdvOQYtIM/b9WH/hbfpPGsh96/wCuAlbozUIMhTbkd/MEb+RGGDhRYMyxMVVQDxYMh9xYmT9HuGN+HLCd0ZckJRqxt4jn/SKSJ0ExBgSVZZIg3h295xlHHUCZiuFEA1ahM3JlmIE9wmAPbuTjSeI1lZ2Kw0/RM/ZjNeOA/GqupSJqMIINxPd5QZ2iTsMKrehnSBdasFGpthaObGJ0g8vE8h3mAWH4POFNUzSZiqWUUu2ioJnRLAQTZZSIEliCB6rsoDIcNarDPpkCEViFjz0gW7zEsZ56mTSegKhpDD1WYRII1adJPZAUjQVUCIUCABAAryUdIVRctjFxDg1GtVpirTR4pIJI/ZFpBBibxIx9z/wU8OZC3UwYmVYj+qceMzmCtemO+lTP24aaVTUkTywbqKYJRTYs8F4LRydDqqZkzLMTckzG5sALACw9pxHWqm+CmbpaZwJzHPCleuirmMwY3wLpVe1v+b4u5o4G0vW/P3YShGw1QrmNzgFxypDA88FghIt5wbz935GAfSBr27uX5+vHSO8i3w7POAIdh4SSv8pkD2R54ZeDZ0MwDgc9zY23HMH7ufcncNNhhg4fOtfM/YcSWxlJpGb5XPMuaqook1Xanz/WggC/MgC+GbiNGuzq1Xh9aFBKuldNQYxIHV1ACJETM+AnATotkTU4ke0yaHrVNSiSpBIU3t6zDGl8Y4nXpUwUrvUOoCCt7g3kHBzxhztrfu//ABi4nJR10JfAstUTL54NRrUtTUTTUKzVNHWuQQJliskkg958wefyVFA6PUzC6kqOw6sIGnSWtWl5IRL6pMb3xqPCuKs9VXLDV1NI3AsS1aQbeEYg6ca6xy2mka0uUZUOkhDpZmmCAITSZGz7jHcuTQapWZp0Lyzrn6nXDtNSLERpjVoYDT82PVi0QBhx45kqbZeqDCgrBN7dpAZgz+b4u5bgNJct2UKVKT16QntHq+uqhVZlkmFi98QcJ4Z2eorS6PrBmmQNMs20Ry3m5I8MHLJOd+h0FqgbwzKCiHSReq5hm0kWprFwZjSRi+ik7CR4NP2Jg3S6IZeqzy0MGLfOvr7U2PfI/hOIX+DyhyYjxDEH3mcebkwucm3+/wAm6GbiqBoRiBYammFLhSY5wVJO3JfG2IKlY/RX/wBQ/wDSGDWY6IMzq3WepoIAchZSNMiD3XtPjgRneh1cuWFaFL1CVFR7AmUi4Ajn9WGfw0UtAWaT7KlXiIRSzhgBuRpby3ZTv3DngXn+LVUqGhlZ+NVnJkEeiW95X1DBNwTAuL6Zt8T4DnKaqKadcdQaWqIVgQQrI51Ea11Ejfad8WuF8HNEhNDjNVVep12idb0+06vVmCHJsgXshhzUE7/hcKxrl6mXPkc3XoUs90ezNIwmczJhV3OsE6QTCtNtRMCNoxR6yoyPSquKtYOyguiA009HdlCWnSpG5bswRDEN7ZsA6WgNop6iTuxTa9yZU2/A4R+KNmDnXTLQvXuEUmogDuiIxUdaABIqBdBOk7DbD8ZZLV/cRSjDZ84lxVMuQWE65kkTJEST56vZsLADBzoPx3XmKaBVUFmBiIPZm0HwGF7iXRnO/wB7l2kEiQ1NxeOSsSJibn/Uj0L4TVo56kr02Qa2+Yyg9hvpAfkY6GJRVvv1DLK29dDbxnO6cxR5TSX3Akffhq4dmJSZwidKqgNfLnvoCP5iMNPCGHViO4Y0pXjQqfzsu5iqTOBldt8XqlpwPzGJeQ8uwfmh9mB1L1sEq5kfn888DaC3wiZNoLJthb4/U7Q/PlhiUWwscfPa9+Gn0Al4XUkD89344Y+GudS+37DhX4Xhm4cZdfb9hxGPY3kItDNGi9eoBHaImQP70Db2/Zi8emTGJY2I54TuL5z0tYX9eovrD9ZOxUc1HPA4ZuDu3uU/8wxolg5N2SWSlo1XgfG+zVqTZVy4/mev+Ix3HemGhUeAdNQC/irGd7Hs4VOFdIFOSqj4summtEVX1x1jaopkqtPeWLetyNzhd4txXrLBdKysKDOwIkzubm/jiawNyH8TRqnBOkPXUm5a2qMRO01GJv7cXqVZqWksxYgm5CgwQfogAxa8e/GR5DjtShTBpMA0HkrWLNMqwI8dsW8j0vr6erPV6INhTVYsTYoABgSwSbbGjlRr+T44NVjDgrItDKy05H2EeKjkxwUXjAPzh9WMbynHGGYWT62g9kgyAoUcjB7G0Wx7y/SpjAAkmPMz5Yl4U0OsiNX/ALSJ1pQwAFkuWAANiFj/AAy07dk4lyfGadUtpuAQNVoaRNoMmLd29pxn54HXcL1ygLX01pEh0KDSgA5SH1BgQ1jsLt2YoZjJUVaovZ6yq2vrNRIcqQTYEEaTO8zOwaGca67Cp/4NLUrP+uBXFgi1su15FUAQwNnDowMHbtKb908sJGW6cDmTijT6V9ZmNRJgMpUT4pq3/Z1HleMGCkLOaaHPiy0zUZ3b5w0kiYYrAjSJHrnc2Eib4pceyifECNWh10ZlCqyTURHqgCNiUptcbXuYk0W6V5cKqmqmskawxddE6eZpkGFBsDz3tcV0n48jJU6twy6aahhsR1dRWg+8e04MeSadAlWzRM5xOq+halLUHBb1uYIA5GxBJ9mI6VNFrJ6FlOqxGkgGG32O08jhR4f0mBRAWiCN/wDCJ+ucHsnxcPUTtjc+2FbA5U6GWwb0kyxZsuw+bRAPtZ4PvWP4lwd4BUOkD8fvwP4i0VKQ5HLMD5ivSj6tWC3Cj9mNsPoIr6y9UYx+fHFOvi3vivUGIy6LeYKzSWOBlA3/AD7fwwbzq9knwwA62Dv+fZjOmLJBpXEfm35jCzxz17fnfBfLVp5/n8nE9Tow1akK4dQp2BBJ577AbHvw7doFX0AuGrhl4V66+37D+OB44W1FijbiJ5z3XwU4WvpF9v2HEU/MZRZjHSbh7U6tRjdXqVCrD/ESVPcR3cxfyCzjU24O7molai7U2ZwbHvYqysLAgwQfZsTgL0o6ILSoUeqy1QFFc1apFRhU1MOrHZnQQAQVIWJEzM49KORPRk4sHcKMcJzp762VH1scAslkmqmwOlSutgJ0KzBdUTe52GGPgVNKuVrZcNUQOaNRj1b1h2NVtVGnNOTtKsLb74IcL6M9UWKNl6il0K9YHlhTenUYKlSmpLaN1tINjJjBurDVijxbJCjXq0gxYU6j0wxUqWCsRJRrqTHqnbbFVG+z8MFOlUfHc0TecxX2YfTfff64xRfItJ0gsvfHlym1zggJuFPNZf4v6Wwb6B0FfNKWWVQFoO1gd+8eHvtIwPy2XpiqNJBjVza/ZYEQ4BmY3H44ZugnByrapUygmNR0zIIst4F7W8cTm/lHj2aVnWkgknb8+Mzin0oScqwP0T9+Oz+Ygix/lbvHh3En+GOeIeI5kZmgy0CHIYoTqAAYASJYiYDCdMxBG4jGCad2bE000Yi9SLYky2bZQ0H1gAbCSNxBItcC4g8uZwUbolUPX6mRGpyQmpG1wrN2YfVBgAEKRLcoOBdLhbsKYp+kqVGZRTUEsNAG9ovJ5n1GmIx6CaZhaZBVqSxOPdWuSoHkMeMxkqiEhkdSvrSpGmbCbWuR78fafDqzJ1i0qjU79sIxW2/aAi0H3YakdstLnCNvtwf6J5kvm6QLAfpNzv6Kr4fbGAvA+GCqzhw4C0nqDTAMgDT6ymxn29+GXgeQNNsgzUlplzmyGvqdOoDoWMwbVCBABFxGF4Ls62NvGM0Hq0tDoxQMjIrBmHaLA6VmFjctF9I33ZOGUzpEgi3O314SukORR2oKwkRVOymDqTbUDHsxFxfJUsvRNRKldWAEBKpW52kIBAsfr7jBjqFD3uzQWHdiOqL4CdEdSUB1lRqpdzdnd9Nmhe2bABDYE3PPfBtzfEJmiO9lHiY7HswmZ2Z9+HTiY7Bjuwn52nvbGd9gmV6NfQwJ8CcaDlZXhqTUpyQrAEGNJM+qXWTPl5YQsnQpO6iqqopMBzUiSOsAgmNILBLeG+5w6cFy1A5KutNKRRKhRHAVi6wjBmeTraSRMxbvGNMkox35kYW3o8ZqjOkkKLT2RpG5O2priYsTtj3w2mesHt+zFitllU9kKJuYAEmTvHlibh+W7Wrx+7HmqWzc46Yp1wC7bHtNy8Tj3lgAymBuNgO8YirHtN/jb7Tj4pmB4x+Z/N8F9mdCRk+DV6aHq6jBxT1dWhZKpFu11c+kC+kMoXgBrKdp+FcSzuqmz1K+h6iKCajMpVdRNyYJPVsPrvIxZzFXOarinUq9QaiqtFbanoByFIu2pZVlNiCV04IU+O0qiEPUotVcQTrWWcg/pCYGqbip6rELr0N6RvUltaRnQL6dUesqz2bVsxv50vC9sKr5GBYqT3SPtMd2Gzj/AA3MFvRJmEUPUjTTrC3o9J5G4FpnAOtSzS71Ks9zFxckDmftwItpJAdWUuHJpcSY3vKgDfck3t3Ycf8A6nXo1MotDepl6bOoIXWx1AS8HTe8iPvwJ+LOtCnVevqFUsrUyCNlJPaO8ACdtxBbBodKkyhoK3WQ2Wo+oUEeuL61bu5DBlbaGVFZ89xB6bszlgVDDU1MdWJmYZfSdgRF4mYnEycZz2UydIJUpXPYX0RBpmyhafVDZ7yGJOvbniXPdOVqFuzmkYA2bq9WoGCBopCCL7xsbzixwvpZQo5ZFNOqqyfXy61JaBLM3WrJJ+dc2i0DE535pDR9xK45xAVXqlgUYONKskMRDaixB0qwIWwW+rlGHvgvQurTh0NKkSAPULEgr2hqZ2gGNge/bmv8Ro1UprnaLoqvmNVPSIPWL1gD9X2l+a43JvztjWOB10qZajVkKjICS3ZC7qdzYagY9mMvxWWcYrwvZlMUY2+Ym5zo38YoPXr3U1IIUlNbLUeiGIU6WMho1XAI5Yq8QzdZUrBGRUDFA7aSag6sArSpjKK06YOqI03EjtYt5iiDmqjotJULR2aqGSatPUSggAv1YYxMaALljAA5QNVaQ4cs6H5Sq2I1OC1SmoiIJWWFwDcDGhpvv3rWhE6eiXgOQqOKdM6Vot1ZYKULsCQGYg0zqJB7KqdV4mYAaanVqaGlWUKK4gaVs6VFHZanMEUJgaIlbG4Cfw+k4zK5enUzNJ72ZuzYAg2G1u7u5YI8ODErrYGGcUoGk9WaWckMLCdak+Aj2Uin5gbXkdW4gM27dU4oGkXXXXcFWJa5pqAogBJPfKzNzj50zqmrSWDlVWmCzpSroza20oTokNCwAAAdIZr74pVOijr1tXWgNQ1gimp2Rr1gFjsIBsDYG5I0xizX4V19TNa9VEJU1ioyrpVXZzoYyKjMUCFEXVc30glsM96ixPdBvoYKxpjUjaQ4YlrXKMdiZ3dTtzBw1Gx5YA9B2X4q2kEKK1QDVpk2S50dkTPKfM74YkOMeTLT4m3FjuKZHmKMi/dha4rlhDRtfDFms0wYgBWAAJWdL87jUdDeRKbbmYwu57NvUZkSE0IzwabM1UmOwQvpabCSASukyIOKQVq0TyUtMAcLzaVXFF1MnUwBVohNdVtRKqF7CtETvHiY+i3STN0sqMrRykqZZnqdYZaBMBYAuAIvv54vmmtNqjEkValM0xTNyitao7iewSno1Uwe2xiwJMdG+FpI0gqKRVjpsJapS0gqQZnSzCIPY3hiC8sz+miMYVuxhoGoyK1VaaudxSZysbiOsUEG+0chfEfGeICjSpi2p3IjwCkn7ML2U4/n6i1g1BUqKxhXDSo7Vh6qtsADqIJk2FsDczx5cxmaaMHRqdRlb0ZiRTad3Ok6iREm0eZy4sbeXaNM8i4aBmc6cUVq1FKVZWo4sq8mI+mO7uxJw/pbRqOqqKpbf1F2FyZ6y1sJ3FMk3X1j31ah2/abEAyrrBhbd6If6gRjXLDj3RkU2NHDcsadeNMKaemymNWum0SBAspN+7yGDLcXSme1rD8gASSe4KDfCAMw+knTS5yeppeHclvZG+PdGg4nsJJvdQYEbRED2YSWFNpyYVKuh/4ZxkPVp06KvBVpRurUU9MMCpRnZAf1Jhe3IhhJYM27qhh6g7J2dx9hxk1KpUpksESYjsh1t/AwM+2MX6XSDNFHbq2KooLkPmwFBIUFiuYAEkgX546WHm7ixlOlTHvo/m3NNWLvJJBOtpOkKBLAybfS8cEK+aZyQ7kggiGgiPJhG1vbjOa3SGoMoiq1elUSs4dgW0gEdlCXYuSAlgTYA7zaDLcfzL2OZqxbcI3hs7DCywzu7OU4pUaioRySwpMSb66dFmDcwdSlpmd74HcY4a5U6KeXZfotlqRHPup4Tc3xLMoRFfUI3ajl/dCl/f44G5jpDXIh2p+2kB9aqMcsU1/cc5x9BopLVaktGrRodShLiA6QzEqBFNkAkVmhV8Lc8EP7QVsiq9QlNkQdkOGZaIA+Z6TUNUkkksfEXGFHoplKuaqOqV6dJgFYBjUl4M9kU9tOkEtaLd+C3HKucytBXNZSpZV9HWzUgspa4d9PIg+OOkqko396Dtxuhy6I9JEq0YqAU2NR2iH01NTGrCs2q2owVkzytgVxnOJS1a3NKm5KKe2GUbQWp0XGnsq4UMrCALhE0oWX6VZhWJFRgxABJqHZSxAluQJJjvOCtDpJUzNDMFo1UqdIq5IaCa1KnKkrqXsuw3PrciAcPDC1PkhXNONDrT6N0jmTmtT9aCsgOpUQqgDToJFhtq5nFFeD00ICl/Rq8jWhECnWUs3oxHrEySLseWPnFel9DL1qyQgqSAzDWCTpUiSmXeYBi7GMLvCuLtWzT+mUh6dYBQr39HUY/wB0gJ3ILXEjeIwMccvb6/A0+HkH8vwYMr7Ojl+2CymHLMR1wOhk1O8CkjWO6kk4UuOHUy0yxVKWoJTRIRW1MCVTrJmAJclmaJJvh+znSKmrvTLJqDMsHMZfVIMeq1QGfA3sRvbCPxXLozs3WUlnUunVSUgiSQ2qt63aE2HiJJw8JTbdoWaSWh0+DxYyjD/bv7OxR+/DSgxjnD+l2ZyqmnRal1ZcsNXVPyC+sKl7KLDBnJfCLmd6rUgouSKIa19guYBJkREd/liGX4eTk2jRizRjFJjtxmkWeEqZgMEB002QLBLAGKiETIMweWAWa4BmqggdocxVTJt/8Rx7o/CJlGAL1G1QJik489p5zi5T+EHI/riPOnV/yYRSyx1x/gZxxy25C5mei+dp9paVGFvPydY0kE/RVRC3IAtI54JcMynEaQBFOgSWZyrPYEkesEYKzdhG1S0QIIuMFqnTXJOpX4yBqBExUESN5KeOOp9LcnAHxqlYAXYjw5gYZ5ZtU4/7EWKCepf6BNccQFRagoU4C6ClNi2wc6ioqEXNTcXkS3zcVcvRr1M0j1chUBBMv6UfMYXEEc4vhqXpJk2EHM0CCIINRNvacXclx/LsyquYok3gCrTmwPINOOhkaknxOliVP5jDK+f0ZmsGuprVf4e231d4/JN5fI6wIiImdwR7MLHGB8orfvan9bYu9HuPmg2l5NM7xuviPvHt33158Tlbj2ZYvyZbzWQC1VQEHWV1AbjTD84sVGGPL8LEmfH7MfMzVXrMsVggmpEXkNSdRtyJYYv8R4ilEdYxgGwUbuT3A+ck7AewHDNykopFopKyhnkp0aZqVCAoMW3Y8lUHckeNhcxhJzfE2qtM6U2CgmALb/SNpJ8OVgHDjHBc18orvCmmz06NMrcJIAdAZUhg2kk3k6vm4BZ3JVqwFbQrhqbmaZQMpp6FbWgCwULrI0ibG4vjTghGO7sSbbAwzDEmWYzc3Jk95k7338cXsop5a+WzEfYcVK20hQskbFpEKLX5GZ759mLORvyJ25n/ACnGhkhgR2iA+Yk8g5M/zVgPqwH4rk3QrqFQahI1KLi4tBbmO/BvIKxIASqdrda4H1Ji70p4ax+LzSdSUtFVmm7Happj2T54g8lOn+/yOo2rEjJ596FTrKbQwkA6VO4g9lwR9WLeY6UZiooSo6sgIYKaVGJiAYFMcjGC/B+iXxpa0moOq1QAgJJJI3nSY03WQTNjAOF3iPC6lCoadVCjiDB7jsQRYg94xWMoSf3QGpJfYI9GND126yktQCjmHCSUBKUqlQT1cEjsnsgibCQMWcvxoUkqr8Vy4FSmuofKO0oqIAAfjBjtwbc6cYo9Gc0tOsWf1TSrI1i0h6bpEAiJ1RN48pxUyialfvFL7Hpd/vxSxUHstSpV6D6aQpCnUpKIdiD1gckEO7Efo5BHiDuBghwjKU6eZpqgQllrAm36qoLMSIJIjxnA3gFP5NmBE+myx3idJq8jYjTrP8OxnBOhnKVBr06K1dFNgxR2UpUpLUbsh4DAVIIYGRMReIyW7T/A69CXKZenW4iiWHxis5YPpYAP6QOAbrqDCEYD1gDhp4t0HpUqa6FBUQnpAjMQFEHVGqDB3HKRaMLPC+HqmbzAUn1m9GKb6lUVNVmVAFk6SpXbSNoEP2Vy9asEnW7Rqhhpgyd5C33uYJ35nGP4iXHo0YlfZnfFcll8shd6aEzCjSJc920RzJ2HuBRs/mjVdnKqpJnSihVXwCjYfWdzJxtHEPgu+OVesc1hYQZGlR9FQ1NSBzm8kkkk4X+jnwaZbMUalSpUrKU0DslIl3dL6lP0RzG58MUwZYxjbv8AN/wJkg26RmGnwx90nG0n4D8tCkZiuNUbimeU/RGBuY+BIsHOXryV1CKqm5GnmkxZvonGiPxEJdMhwZlSqcS0Mq7zpEx4gfaRi3xPg1XL1WpVUKOpIIPv9oIIIPiMVaFYqZHdH5nFrFPtTLOu/wBv4YK9FK7fG6Q1MbtbUY9R+WA9TMM25JtjSugeS0136qijTW0Lr1Ej0JqQhmJ3LTyIwHLjsZKzO+Mfp6v72rfydp5eI94xS1YPdL+Ovma7B1RRTeqo0LEy0EkkmT2RgXxDOvVZdZDaF0LCqvZBMeoonc3N8OKNPRDKqxpnSnowjuzFF7PWMT2mgEkCIJ8p2x76X5EUWyahKanQ+rSqAGKpXdRB7p+7EXRBom8HTRYENpYQ7klfSJJUXjWvnyJTpoNQycRpFPYNqAJrwRIsfVCzz04yf9n+Sq+kdOLcfoUw6ZjrQh1I+rL5kKwMqwBNOIIkCCd98LGWprD5qnV1fJM2tcgfphTWj1dWGgq9RKlJ2JuShG5OBvFPhCzBqV6DlTTNWpTMmr6usreKunYc1jAdelLaSvZh8u1FgGq3DESSNY7UAL9GFuMDHgUPX9/A8snIBZjNsyojMzBBCgmQoJuFk2B388fKIEX0+2PvOIWGLGWP5lvHuIxpZAN8PRTH6MX76X2GsPsOGDiVKn6CDR2JMHLjlzKV6c/xGfE4D8OzMRBP89X7q4H14bc/m2K0dNRz5VMyYttArVgOfIeWM03vRaHWy18G+ULdf60amIgtE6qm0lxO/qv7G9bBDj/Qb48ukuimnZH+chMnSxLDskMhI35jxUOHdKKuRIKLes9VSSCDZ+RNJGb1jY6780uuJa3wr1dQEAoDHq6TAPeCw2v4eOM8sE/E8SBRZFx4sS8jlSlaojRKLVDd3YDaiJEna1hPhj7wOmD1oO5p6VHexelA9wOLeWzZepU1HUSuaYljqeeqazOVBb1fKbwDit0drhK6uV1Cm4qEeCdtrEieyh543O9mddj70j6JLlUoAdXIp1AzKQzMwUlix7iQAByAMXwp9Kael+1qUquXu0En5PQEA2t84RsBthg4500bOnUUCBOzE79b6Nmjl2Yt4eM4Vekueavpdp9VUgn9XTSn/wAhPtxPEmux5McsvBz+YdakMXdYhOyvWUoBVkse2ywRMg8wTjUssaNJlbWIWlAnm7XLFgO4AeAJjGTcBzx67OuhdA2aEhSW3GZkMwKkgkAgbFggIYGMNeU6ZZX4w1HQFqIzISYElSQwU6e0eyTpkExbUYBzZItStKysacabHSn0kpsY9c8tAne2wJnfmMZbwbpvVoUmp06IPZNFiTzRqtwQV5ueR9Xxtp1BYYf4h92McyB/Sfvq/wBbNgY5OcXyOlFRegtV6Y8QqAAOlMCw0gWtO4Wbbb4qucy/r5qodTQQCdoBMyTNxj0o5efvj/vj1N18yf8A29+KqKXS/aE5MA9IOBg03q63LIrPLEtqhwInyYme/wBuE7TeMaFxEk5erP6hvrKx9mAuZyynK03CjV1RBPMhVpke4k+Putoi60SkvMVtONk6BVA1TKOBp1hWIn52jPKT5nQPcO7C10OyKPlGLKpK5glZAJBDZQSOe1RvecF/g5MHIH9lf6eJf6fVhMktBijMOLD5RW/e1f62xAaLFtOk6u6L9/2X+vFji3/iK372p/W2KhM/n8+WNT7JDxwbgqVctRLICYYTA+kw3jFrpPltNKguwVUA8uvqR9S/Vi50RaMnR/j/AKjiLpibUfHqf+NmT92PPxNvK17mhr5UIvGz8pr/AL+t/W2KykACJnn4eX4/98XuNrFeqRu1fMA+Qfv8jv3eE4oGLR3b958LW/PkN7Ik2bHYp/4PvOPGXEkezEmYbUKai50gR4ztjssnaAkHyxP+0I1cFpjUsgYeukbJ1dDUim3NQftHjhL4IO0NsOHS11FKjJUWA38seRlb5o14/oYj9JAiU8o6Ki9vMkxpXVDU4sIBIBPvjbCsROq4HISYmZ2i1vEjcb4YukdUNl8qFk6HzE9xOqmbHnAifPmZAXU0lrk3N7ARPjJH1Y9PFfBWZpdl/K1ZqBwuou1cMisRClV1c9tLPzvHPHzgKTUcAgTRzABMAT1bxdoA254k4fUppUI1jStOuwMJ2ppMdJcb9pVAF41mLnHjhNSEqeK1/wDgv+OHb0BFrJjSaiyDDKJBBBuTIYEg+/EfEqY6gHn1zD/iz/SMRcKP9dP6yR9+Js+85VT/ALY//NgxOY6ngKI7VENRS0OwWoQGJuZANwSTadiRhcXLBeLssqR8YdhoMgAa6gUnkQAFI5EEYfqt0/hGM4pZ5KfFalSo2lBmMxLQTEmquwBO5HLGTDcuVlppKqN8Uw38X4Yx7JNIqCBavXFufpGMnv3jyAHLDo3wq8Nn9ORef0VXw/YxnGU6SUFNSanrVajjsseyzFgdu7kcDFjkk7X7sOSSdUH0Xfy+4/jjgfV/i/pOBg6WZcbOb/st3eV+724iXpTl7dvYH5rbxHd32xbi/QnaL2dPyer3dQPrn8MCHb5HT8adX7FH3YkzfSSg9GooftNTVRY7iZExG5xQfidP4ulPV2wrgiDzNuUHbDpMVh/oM3onQbCv/wDJkhgj8HzdjInwX6hxEYW+h2cWmzs5OnUmwm/XZc/YhwS6E8WRVya3lZmBawzZsZ7qg+vuwrjadHJiNxc/KK376r/W2KeLfF//ABFb97V/rbFTGt9kjSuib/JKQ/xf1HHnpeezQP7VIf8A9M5+GPnRUfJKf8X9Rx3Sz1cv+8pf153Hmw/qv8mh/ShQ4yfS17No+MVhIiC2omDYnlMW2HdgcI8Y9mDHFKoFStTcVCprPUGkqCWlgTJRiRBNvCcC6XVyZDxfZlH1lDP1Y33ZIl4fww1tek9pBT0i3aLVKdMCSQF9eZPdj5lkIBcBSFUMe0NtQUWmT2mFh54vcJqaaWbK29HSibkeno90YFAdnn7/AC+/C93Z1B/h/SjqyOxPtjv8DOCfGuni5lEU0I0XB1Btr2BUQbYTrA87iPfj1TA2hjuBA77Yk8MG7oZTklQYqHrspUckqaDrpWxB60iTMSPUHMz4XkFqwXpsVymZWGHpaIhhDCOsIkd/ZGBVVFDEBpAJvET4xq7sUiu0KyTrtM6SRIZfY1jz5gdw3OJMnmYDDloqn+ZNOKsge4/n3YvUcluCFNoPrTvfnE2I229+GqwWe+EvcfvaX9QxM5+Q0/3n3V8fOHZK4uP0iGL7Bp38oxYbLfI0WRPWTN/9taI8cdVHGqOs01P7AxjXGK5XN1mUwwr1SCLQRUaCMbElT0a+CLflttjLuIZcnNVizsFNWpYMbTUPjEROM3w0dsvmfQIpcUqr6tRhzsecMJnydx/EcfTxSqQJqMQpJALGxMSbnwHuxapZI2JqAzG48QPnA9+JnoqImoSTYWU90C4vvyxpeiFkOb6UZirapWdhAW7fNBJA8QJNvE4ibjVVvWqsw0KkFiOys6RY7CTA8TgqtJAYFa/gtP7hPdy5jEi+Ffl9FO6Ry7rz44W/sEKdB1+NZiK1VzTWnDdtz2SdAESYnXO4i5EYoVHOXo0xVZmp9cH+LlyqtRKqyOANhUGsSO7a+PtPNBBLZho8FTnPeOUYkfjVGLV60/7qPqWcQbkpbuivy19wFwavVDxSZps3ZEyVIIMX+cAfZhn6JZWotZaTK2lZZV0zCw43F4liRMyD5YBPxONqz+/8BifgGa1Zql2ybtuf2HxVfM6RPoA8W/8AEVh/tqsfztinHfi3xdR8ZqgkAGtUvvHba8C9sVKdUgW+778aGTNK6Kn5JS/i/qbEfSwyMv8AvKf9edxH0YqfJaQ/xf1HEXSd+1lx+0h91TOfjjzYf1X+TQ/pQBbMk5irT9G3W1ip10pIgkCGDA8gInuOLvFODmkjGKEoAxAo7ieRZjNrkEcjip8by65kt1Vc1BWYiK9MDUHMWNA8/HFnivEKzB5p6VZTu6sdMHcq4m37I8sapykpKqoRJVsH8PzJ6vNPpSyUrBF0/pqXzI0n2jHvMZ+kaUJZjTGuKOXUFpp9kFaYYgNJ/h3PODIsOpzVrdXS9vpqfjik9Ww7IAgxc95ndu/FNgPprG3q9kclTv5wva/inERnljte/l9+JKdZbdgG/Mt9ekjHCl6hV+S1ot2qAvHdVHIDkfPxxHlM8oiWdSrauzF78mEMsbzJnaMe6VcGhXIRQNVHsjVHzxzYnn34GTjl2wlhgjM1yoJsNOq3tcffida5kgVCezAlUW/jLe3nJi15xQU4+M18MALZHMVAVlv7yn9E8+/EjZphk1vfrByHMVj3eWKXD9x+8T7cTuPkafvB9lbACa3SIKKe9FM+y+Mj41nGXM1wDEV6sWX9Y55jvONUoVPRU/3a/YP9MJGdyitVqG36Sqdues8/u574w4cnFsvkjdC5kazlu+Qfmi8L5eH1YK52nqJKVAh7XKQRP0gLGB3HxjfFlMihUXGw3/CDfwnHsZOmeQME7L4+AxV5rdokoC3WrVVOkkyO7SQfaLEEeYx4XNVJ9a+1wvOe8QN9/wAMONHh1LuU+an8MWUydDmF9w/DHf8AKryD4Ql1kqle0yxv6ych4XNuWKgU9x92NCXI5f8AZH8o/O+PnxPLj5yj2rbA/wCS3/aHwvuIuWyZcwToHMtb6tz7Pfht6LUqdOui6gbtBFyRoHNeUhrHF2rSy0WInw0n/m7sfOD9X19MSDdoBI+g37XOMcsjm1pnOKR3E+gFA1qp6yteo53TmxP0MV//ALfUP1lb3p/kx8x2PUpGaxj4X0bSnSVQ7wNW+nvJ5LjxxbovTdqJL1BpiIK/rKx+h+2cdjsZIwjzboe3QGr9BKPWM3WVp1lt03mfod+CydDaPxfWzVGJNRIJUAfogD2VBkB25x4Y7HYvKEXVoW2Dct0GorTqqKlWHVQbpyZWHzO8DFc9AqNvSVreKef0MdjsMorZ1s+f2Ao/rK3vT/p47+wNH9ZW96f5MdjsNxQLZYo9BqIp1F6yrDaCbpyNvmYrnoBQ/WVven/Tx2OwFFeh1s4dAKH6yt70/wAmO/sBQ/WVven+THzHYPFHWyfL9B6KkRUq+sDum4/gxJ/Yql1OjrKsBgd07n/Y/aOOx2F4r0DbHCjwlRSQamsijl3Dwwq5zodTNao3WVO1Ucx6MjtEzvT+3HY7GTBCNy0VnJ6K39i6Qn0lU3O5T/JjwehFI/3tf+ZP8mOx2NnFehK2SJ0SRdq1Ye1PuTEx6Oz/AOYzHd66+X0Mdjsdwj6B5MqN0GpH+9r/AMy/ZowdzPRen8UorrfsSA3o9RE1LFgkm5nzA7sdjsSyRVx15nKTpgP+w9LbrK38yf5MFuDdCaKZyVepu4AlYAhrerNvE47HYpxVgtn/2Q==">
            <a:extLst>
              <a:ext uri="{FF2B5EF4-FFF2-40B4-BE49-F238E27FC236}">
                <a16:creationId xmlns:a16="http://schemas.microsoft.com/office/drawing/2014/main" id="{20CF2A7B-DEA0-7B85-45FE-D924E03A11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689" name="AutoShape 4" descr="data:image/jpg;base64,/9j/4AAQSkZJRgABAQAAAQABAAD/2wCEAAkGBhQSERUUExQWFRUWFxgYGBgYGBocIBgaHiAZGxodHhgXHCceHCAjGhgaHy8gIygpLCwtGCAxNTAqNSYrLCkBCQoKDgwOGg8PGiwlHyQvLCwsLCwsLCwsLCwsLCwsLC8sLCwsLCwsLCwsLCksLCwsLCwsLCwsLCwsLCwsLCwsLP/AABEIAPQAzwMBIgACEQEDEQH/xAAbAAACAwEBAQAAAAAAAAAAAAAFBgMEBwACAf/EAE4QAAIBAgQCBgQKBwUGBQUAAAECEQMhAAQSMQVBBhMiUWFxIzKBkQcUJEJSobHB0fAzU2JzgpKyFkNy0uFjg7PC0/E0RJOiwxUXJVSj/8QAGgEAAwEBAQEAAAAAAAAAAAAAAQIDBAAFBv/EAC0RAAICAgIABAYBBAMAAAAAAAABAhEDIRIxE0FRcQQiMmGB8KEzQpGxFEPB/9oADAMBAAIRAxEAPwA7W6JVmYuKtRZLHSWWDM/tTaZERhP4twWpQLA5kC4uz15G5+ajAWjmMaPQ6VIFbX83VcGNid+WEbplxRa7rVAgAAd8gDfzv9WPnIZaem/Y9SUG1tAReDVHp1GTNu7ImvSrPDDUqkB9YIPaESgBuJFpBZxc2vPMD+KpHvn8zhjyB9FnefyaItzrZcbn8PfhQr5hlVtLMGZgoIJHPwM8iPzffCc3WzNKMUfGz1cEemq7/ran2TizT4hWBjrKp/3j84/anDB0RrPVqFWIqS9IKK0uAhJVzpPrMNVMiZE7gzZn6UdFFy1FqmmjV02/QpSI1KSCDlwmzwNLBpBsQb4o5utsCj6CI/EnLNFWp6x+e+0904ibO1TUVRUqwLt6R7k8vW7o9px9r1KZMvSI8VqMP69Rx9pGiZMVkJN50vE+IKnEuTW9j0WTxCoT69Qfxt9k4+tnKg/vKn87/jjhlUMFayR+0tRbexWH14kPDHMadDeKuh+okHbwxPn9xqJOHV6hfRrchgQQajcgTYySCCPtxCr1adRxUquzAn+8fnewm24Hdi3lshVo1UJo1SqmSyrIkyk7EwFna8scea8VSxYgGQbkA91gYJsOWF8R33oPFEBz1RT+keD3uw8bXsffj4M7U5VKhPi7beN4/iGJs5w8qZYgUwqjUASbAAiBuTBPd34oNmQxhBCna9zzkt+QMFSbOaokfiJUFuscxFhUeJOwF7zBv3A4p0M7WuzVapMyfSPueUA7YiFPrGkTpBMD/m9uJqycxtt/oRivJrVidkoztUXWrUIPfUY+YN98eXqVTJSrV/wmo8+w6r+W/niPLVhOhuzq2PjyM8/EYjrKVbSRDTHmcHlK+wNI+0uJ1SwXrKsk86j/AOa2OqcZqM2mnVqaRz1t2z7T6u/292OzCrdWa7AgkDxv5gEQfbin8TNPe45MNj+e7DqVgaoJNnqgECrUtvLvc+/bkBj4vEKk/pankaj/AI4oisfnfn8/kYlQqFL1JCC3i5+iv3nYYHzep2i78fYKXqVaqoO6o0ufor2veeQxVy2bzOZqWq1FAGwqOFprtJMzH1sTa+1ehQfNPqMKiwOZWmvK3MmLDdj3C4OghU0UxCC5m5c3EtHPwiALDnIlkcNXv/QYx5exeLEIEWrV0i7MajanPjew7lFh4m+PPDs64zNICpU3b57fQa0zJ77zgLXzZAgSo7pkfX/piTo65Oap2n1pPIdh952wuFS5JtjZHGqSGfP5ases0I9SWe1N1qW1EH9GWIt7sBuIK6qA4dLbVEKk6psNQUn3c8WeL8Zh2NXK5KoDUcDVl9LWJ+dQdSeXmTiShxymP/LVaJ2Iy+dqoB/u6iss998T8OF39wcpEXBzpyudJIYihTFjIA66jYHY7b8/dhTqmGQH5gaofPYf+77cPRzyZijm0SpX1GhqK5k0SDoZXAWqjBi3ZgKQQdoFjhDEF38WCexYLfXGLQVbEY5fBsgObpj9l5HkJFvAqPdjR/hEB+KV4jdR9lvbtjPPg4EZxfBansm2/mRjQPhGb5LXn6S/1DEmURieaUtCibtF/r/DFxstEDaIxGoGsmDpB0E73772N5HuxbRR3C0bSI9gIPfgyk0ckUxKnuOPa53T2u7lvJ5D88gcS5qI3t5m23fP24pVMvqYgg9m5I77Tbv5cscqfYrtGr9FK2SGWphtC1Ao1lxdm5sCN5mY3vB2k3cnw9K5qNTq1Fpq6aQIFw1NX7TanIIJi66ZNpucjo5xltuvdvNvqxqfwcVQ2TePp89/Xo2nCxi07HbTVCl0nT4vUZdFJgKlVNRpIpdUKwW6sKC3aALACYuJBJWMxn0JKdSkn1tDMov4Sbnn7JwyfCfW05tvAOFHexrZgn2REnwGE7LJpuZ1G8/nvxTivqYib6CtN6QsutfA6WHv7J9uCPCMnTq5iihcMGq01IKt2gWVSDpN7HvHmMAnwS6NVYzmVB//AGKEH/eJhOI9nZ3h1OpqhqdMyeyXGg3tpLHUngHkc9a7Y8rwlyAtQujotm6tmJQ+qSQIMbBuY2Jg4r56poLnmXcIO8hjeI2G2I8rXdVGoBk3CtO53ZCO1TM81IB5gi2KNN96F6KlRCpmIAsFNoA7iefM+eJaNbmsG0MpEg+Y+/BjhWUXMVVRc3Vo6iigMGcqzOiAGGWmy9v1jpNgNF5wMXiTKCa+nStr06ZLEfNUFZB7ydr4Li6AmrLee6LkQ6epaR3T48hyk7TucA6GXatUJqEIlM6TsQv7Cie0xj7zAww5XiOtespei9EdSi8OCBzmxBBtEg4PZCitTKK1RAQULECwMamNthtM4h40sa+b2KeGpvQt/GgFAAimtgm/hJb1iSNztaIgAYgbPK1lbSe5hb+YD/lHni5V4XSq/oK2lj/d1be5hY+wYE1ej1dXC1KZX9ozpjedSgiB3C5m3g0OL7YHyROmSqORCk6rAqQQT3Bh2dt7wADMYbejnClo1EsGqXvAKr2WnTO55FyJOwCjcTkgaYilDKQNTTBYidx81RNlE73k3wY4VxFTVphlIktBFh6rHuK+6MI5ycko9DqKSbYu8UzJ+MaTH6RyO5RqI37z9QtuTFJ83M7mTysL/X/2xY48oObrEA9lmlYAjcHx3kxiv8XAFzyw8qI2xj6H1vknFD3ZTb2Vj92EfJsZ9WYknzJN49ww69Ex8i4qwB0nLaQYgerme/8Aatba0+FDof0bo5g12qlh1dMsuhgCSCRNwQY0m3jyxotKNCdsv/B8QMyfBR7Jam33HD/8JFbTlK7d1QR56+z9cYVOCZWiRlKlEpSI1dc1ZwjNAYAiD6QS14DaTpEiDho6aH43l6qUPSMagYKpUlwGDdmCZMDaxPtxC7/fcqtGWZfLgUwvMi4POfsx7prYA+sB2T3iNj3x4+BxElabmfMd3l+fbid1EXNp3PLx8fEdxOJvvYyK2Zr6JaLjaPpcpHKInn6uPOUBVI5tvPsMnxufrx6qZdmfY6UufFuZ9nqjv0nHCnF++DHgRIFvA/8AfD6qhfM9NSU7WP2/jjR/g27OUqf4x/xKU/m+MzqMef18vb7MaP8ABsfklT/GP66H59uDHoHmKvwlN/8AknnYK0f+rX7vH7MLFQ78x+fHDh8JeW1ZxpEiagt4Vajbxb9Iu8i+E0UmXa/nv+fH8h7TEXR6L27/AAOCPRysBmssTI+U0AB3nrEwJJBlvV079/gB+GL/AAEa81Qd7KtakFH8aWH2kny7sFL1CFeO8GpU8y4qZgzO7UHRB88Kp1FyBqH93e55zik+TB2r0DP7TJ7zXpoB78Nnwj8ezNHNoq13C9SrALYDUW3Qkq1lFyJwrDpG+kvV6hk27eVy7Fz9EEU1YnvM2GGdPsGwt0I4ey5lWbRp1UbirSadOZyzn1KhsFRmM8lPdgK/RipVqB6xqAM2lEFGrqYnZVFYIrMdyQzRcnBborxVqj6/iuVUgU1Ts1u03W0ilNEFcJJcBoCx2IMCYMZTMLl6yUEy1KjXek2kUq1R+qZVZk106yaLmBJLESNgYanSpC1vZbHQXRlwoUjMuWFOk7KJpwZSErFQbmpq16iZnkMZ9xLiWaytTqn1KKUKaTWAtdSAbgyd533ONQo9H6jBHqZ7NvXE6np5iFDglWVU0aNKsCsaeRnuAbpL0QRmbM1KtR6jOuskKNWwnsABTC7gDym4hLhG72WSm+hLpcHRiKmrRRb6USjc6ZUntMOUwIuTbSW/hTUxYkKii0sTeeZa5Jvew8AIAr9SFGk6dGmNAgQov2RtIkkEDfcmTI9uDVFdqKtLsVIUesoEmSCNKKQbE3sbYxTn4urNEY+H5BnilOgYgHtCQ9MqwmY2Fj5KZvEYn4b0bdNNWoWEtAHO6vcwbbeqD53xe6MdHxTq1NfaZAkdwLAkkA3k2ljcxy2we4uno1/xjw+a+J45VNKI01cW2Zv0j4hmmzFXrKGVdgzCerJJUGBLK8mwH5jC1mc8zrHUUoixRqygAbWJIt3xhpz+aYV6hMHtPY7HtR9+EWnmKmlg4NgQDEeEe7wtGPTStt0YL0MvQzIg5fiVQhgEy0BVcgEutW5+l6lp+kbYocGhatUdpZp5iNUMD6KqwK2gGQBO41d9wY6HEtkOKsBPoqAAHOOuEfZgJSzShratjOocyCpjv3w8nv8AfsBI0n4OTYwIGipJ2uaogQD9GnH8Hlhh45wynVpw6K0FWuAbgjnhW6CZnTUYEkL1dQkDv6y1u8aiPae/DC7QlaX1ai7xBsNIJAkcypbndjjLLReG0ZPRyjRPOBABBBnfYyvsxaGRraSeqqRsAFJINhNhMCZG0wI8OGWUrAJiIjUdo23j2Rhj6CvQpvUFVA+mApIB0xOqxtvAn9nxwjn5jKPkCeNkVKmoArZRBJB32jfny7sVK2WAJkmFiQN55C4tIHP/AEw4cbzqPWNRAyUqS6qgN9TXAAptKywtIvbe+E2txXX8ykAeQp0wBvuSsiBzOJwbekNJV2Ua9TckDSCIXx5A37pJbuBxofQiuMrkkDLUq1K7BtKaTpV3ApMdTCAz0jEzz2jGfmuCCSiFBJQgODPfZ4HK0cgL4cuiqlKldywg16Kqg2SnlzVZEufnBAB3lgbknGuCtUQbp2F+KUgz16jJWArI4PWpXC02b5waijLExc3XT86bZlUriqZVBSCzMMzerMsWc+y0C1gMb/mKShtNpOoD2WMd8SMYnVp0esrUwRZ309ghU0tb1SZAMDYTtfC3SboaugDmaKuYJIC3m0T3QOcc+V7Ys8NqEZigIECrSiNjFRdvz9eLFXJgAAVKdtrus8yTqQDF/oxwwPXpoWgPVphY0uJ1ATAdYElVne8AG+l1KxWgt8MELm6bMbdQnmTNSAPx5YScnkmrMtSqCtEEqsWFoJVZgSJBa4N+82evhKorXzFE1OqXVRRqeqtpLKQSAdWlF7W7cgRBG4ZeH9D1r01K5qhThiyjLNrVQUoqAlPrSgdWR4ftXbVExpoutCe4u5MikqGDTIekHZl0rkkLpGo6ipqkHrNLABYWe5/WQSpkqaRT1gVHfN1FUytCm7uAGqhQAYEqbnQIFwcPWR6G5PL0WpEMysQzGs25BVuQURqRSReecyZuPXoDVJDFvWLHVqsBed7QI2i22O5paoKi3sX+E0BQy6IwWnDVyFBEBXrVaiAaZHqMtuW2JM4Hek3US7BhZQCYkzCnwM2vi7meJolkZFPgEHPvZfz9eBlTjlUn9L7jTPf3pjPOPO78y6lw6FzMZrMVBUUIvYVizPTAKFQTABHreY53jDFwLha0qYiSzXZjuxnc/m2PFXij1JFSoCCIOoZfY7ggp3SIPecEMsilCq1I5Ap1cr5aRA9xxjngdUi8Ml7YOznHEytWtqBZ2FPQo5wvM8hf88qvCai5isHzTHVfq0uFUEGbDYx3733OLZ6EhNT0nFSpuBWMH3hYmeZA8xvgRw7o9mKmYVqw0BS0ari6n1Aplt7uSByEnYwhxkr0vUEpWmLdd/T1h41P6sAV4dWClXpPJkdkIdxBIuCtiNp2ncnBshjWrsoB0iqTJ5dYBbvudrWnFnM8czGqnqQUlcMdTIe1Cz6rEFb2uQAHUk88askpqVRS/JlxqLXzEvQ8CjkuISjoNNEwUI+cwsBMxhVq55VLBDpB5BSCbAQZEKLXtJw98Iz9U5TOs6prAoqo0lf796Z1AMdis2PvwEr8Vcq4qUQAJ1aWMhBOonUvZDoCFO51SBY4Cc7tx99j1GqT/gLdCqouTZjTYQe41ASdu8Jz+ccMmbeKdQ/7Kp/Sfvwg8C489Gr1VGh1rFTUPpCulTeIIYRpZDtMnwwaz3TBxTfrclUVdJ1EVFYQYBmEQxfacPkg3ISDSQsrW0qzq11KIBz1sKhXlHZFMtfwjvxf4QQBpEg6vOdlHjMj/XBXJ8MoVUdkV09MW0tIKN2iAZmSEqqPZiTL8CCNqRiCCTcKYJkEiRjFlzwTcTVDDN/MVuL1Ox1Z2EluUtzM+G2FDMpJYKSJgbXI3g2uJg7ch34ca3RsmxqEi9iLT3wCL8/9b4g/sw6giVaZk3BPtvzvgYviMcPMGTDOXkKYqlQQdvOQYtIM/b9WH/hbfpPGsh96/wCuAlbozUIMhTbkd/MEb+RGGDhRYMyxMVVQDxYMh9xYmT9HuGN+HLCd0ZckJRqxt4jn/SKSJ0ExBgSVZZIg3h295xlHHUCZiuFEA1ahM3JlmIE9wmAPbuTjSeI1lZ2Kw0/RM/ZjNeOA/GqupSJqMIINxPd5QZ2iTsMKrehnSBdasFGpthaObGJ0g8vE8h3mAWH4POFNUzSZiqWUUu2ioJnRLAQTZZSIEliCB6rsoDIcNarDPpkCEViFjz0gW7zEsZ56mTSegKhpDD1WYRII1adJPZAUjQVUCIUCABAAryUdIVRctjFxDg1GtVpirTR4pIJI/ZFpBBibxIx9z/wU8OZC3UwYmVYj+qceMzmCtemO+lTP24aaVTUkTywbqKYJRTYs8F4LRydDqqZkzLMTckzG5sALACw9pxHWqm+CmbpaZwJzHPCleuirmMwY3wLpVe1v+b4u5o4G0vW/P3YShGw1QrmNzgFxypDA88FghIt5wbz935GAfSBr27uX5+vHSO8i3w7POAIdh4SSv8pkD2R54ZeDZ0MwDgc9zY23HMH7ufcncNNhhg4fOtfM/YcSWxlJpGb5XPMuaqook1Xanz/WggC/MgC+GbiNGuzq1Xh9aFBKuldNQYxIHV1ACJETM+AnATotkTU4ke0yaHrVNSiSpBIU3t6zDGl8Y4nXpUwUrvUOoCCt7g3kHBzxhztrfu//ABi4nJR10JfAstUTL54NRrUtTUTTUKzVNHWuQQJliskkg958wefyVFA6PUzC6kqOw6sIGnSWtWl5IRL6pMb3xqPCuKs9VXLDV1NI3AsS1aQbeEYg6ca6xy2mka0uUZUOkhDpZmmCAITSZGz7jHcuTQapWZp0Lyzrn6nXDtNSLERpjVoYDT82PVi0QBhx45kqbZeqDCgrBN7dpAZgz+b4u5bgNJct2UKVKT16QntHq+uqhVZlkmFi98QcJ4Z2eorS6PrBmmQNMs20Ry3m5I8MHLJOd+h0FqgbwzKCiHSReq5hm0kWprFwZjSRi+ik7CR4NP2Jg3S6IZeqzy0MGLfOvr7U2PfI/hOIX+DyhyYjxDEH3mcebkwucm3+/wAm6GbiqBoRiBYammFLhSY5wVJO3JfG2IKlY/RX/wBQ/wDSGDWY6IMzq3WepoIAchZSNMiD3XtPjgRneh1cuWFaFL1CVFR7AmUi4Ajn9WGfw0UtAWaT7KlXiIRSzhgBuRpby3ZTv3DngXn+LVUqGhlZ+NVnJkEeiW95X1DBNwTAuL6Zt8T4DnKaqKadcdQaWqIVgQQrI51Ea11Ejfad8WuF8HNEhNDjNVVep12idb0+06vVmCHJsgXshhzUE7/hcKxrl6mXPkc3XoUs90ezNIwmczJhV3OsE6QTCtNtRMCNoxR6yoyPSquKtYOyguiA009HdlCWnSpG5bswRDEN7ZsA6WgNop6iTuxTa9yZU2/A4R+KNmDnXTLQvXuEUmogDuiIxUdaABIqBdBOk7DbD8ZZLV/cRSjDZ84lxVMuQWE65kkTJEST56vZsLADBzoPx3XmKaBVUFmBiIPZm0HwGF7iXRnO/wB7l2kEiQ1NxeOSsSJibn/Uj0L4TVo56kr02Qa2+Yyg9hvpAfkY6GJRVvv1DLK29dDbxnO6cxR5TSX3Akffhq4dmJSZwidKqgNfLnvoCP5iMNPCGHViO4Y0pXjQqfzsu5iqTOBldt8XqlpwPzGJeQ8uwfmh9mB1L1sEq5kfn888DaC3wiZNoLJthb4/U7Q/PlhiUWwscfPa9+Gn0Al4XUkD89344Y+GudS+37DhX4Xhm4cZdfb9hxGPY3kItDNGi9eoBHaImQP70Db2/Zi8emTGJY2I54TuL5z0tYX9eovrD9ZOxUc1HPA4ZuDu3uU/8wxolg5N2SWSlo1XgfG+zVqTZVy4/mev+Ix3HemGhUeAdNQC/irGd7Hs4VOFdIFOSqj4summtEVX1x1jaopkqtPeWLetyNzhd4txXrLBdKysKDOwIkzubm/jiawNyH8TRqnBOkPXUm5a2qMRO01GJv7cXqVZqWksxYgm5CgwQfogAxa8e/GR5DjtShTBpMA0HkrWLNMqwI8dsW8j0vr6erPV6INhTVYsTYoABgSwSbbGjlRr+T44NVjDgrItDKy05H2EeKjkxwUXjAPzh9WMbynHGGYWT62g9kgyAoUcjB7G0Wx7y/SpjAAkmPMz5Yl4U0OsiNX/ALSJ1pQwAFkuWAANiFj/AAy07dk4lyfGadUtpuAQNVoaRNoMmLd29pxn54HXcL1ygLX01pEh0KDSgA5SH1BgQ1jsLt2YoZjJUVaovZ6yq2vrNRIcqQTYEEaTO8zOwaGca67Cp/4NLUrP+uBXFgi1su15FUAQwNnDowMHbtKb908sJGW6cDmTijT6V9ZmNRJgMpUT4pq3/Z1HleMGCkLOaaHPiy0zUZ3b5w0kiYYrAjSJHrnc2Eib4pceyifECNWh10ZlCqyTURHqgCNiUptcbXuYk0W6V5cKqmqmskawxddE6eZpkGFBsDz3tcV0n48jJU6twy6aahhsR1dRWg+8e04MeSadAlWzRM5xOq+halLUHBb1uYIA5GxBJ9mI6VNFrJ6FlOqxGkgGG32O08jhR4f0mBRAWiCN/wDCJ+ucHsnxcPUTtjc+2FbA5U6GWwb0kyxZsuw+bRAPtZ4PvWP4lwd4BUOkD8fvwP4i0VKQ5HLMD5ivSj6tWC3Cj9mNsPoIr6y9UYx+fHFOvi3vivUGIy6LeYKzSWOBlA3/AD7fwwbzq9knwwA62Dv+fZjOmLJBpXEfm35jCzxz17fnfBfLVp5/n8nE9Tow1akK4dQp2BBJ577AbHvw7doFX0AuGrhl4V66+37D+OB44W1FijbiJ5z3XwU4WvpF9v2HEU/MZRZjHSbh7U6tRjdXqVCrD/ESVPcR3cxfyCzjU24O7molai7U2ZwbHvYqysLAgwQfZsTgL0o6ILSoUeqy1QFFc1apFRhU1MOrHZnQQAQVIWJEzM49KORPRk4sHcKMcJzp762VH1scAslkmqmwOlSutgJ0KzBdUTe52GGPgVNKuVrZcNUQOaNRj1b1h2NVtVGnNOTtKsLb74IcL6M9UWKNl6il0K9YHlhTenUYKlSmpLaN1tINjJjBurDVijxbJCjXq0gxYU6j0wxUqWCsRJRrqTHqnbbFVG+z8MFOlUfHc0TecxX2YfTfff64xRfItJ0gsvfHlym1zggJuFPNZf4v6Wwb6B0FfNKWWVQFoO1gd+8eHvtIwPy2XpiqNJBjVza/ZYEQ4BmY3H44ZugnByrapUygmNR0zIIst4F7W8cTm/lHj2aVnWkgknb8+Mzin0oScqwP0T9+Oz+Ygix/lbvHh3En+GOeIeI5kZmgy0CHIYoTqAAYASJYiYDCdMxBG4jGCad2bE000Yi9SLYky2bZQ0H1gAbCSNxBItcC4g8uZwUbolUPX6mRGpyQmpG1wrN2YfVBgAEKRLcoOBdLhbsKYp+kqVGZRTUEsNAG9ovJ5n1GmIx6CaZhaZBVqSxOPdWuSoHkMeMxkqiEhkdSvrSpGmbCbWuR78fafDqzJ1i0qjU79sIxW2/aAi0H3YakdstLnCNvtwf6J5kvm6QLAfpNzv6Kr4fbGAvA+GCqzhw4C0nqDTAMgDT6ymxn29+GXgeQNNsgzUlplzmyGvqdOoDoWMwbVCBABFxGF4Ls62NvGM0Hq0tDoxQMjIrBmHaLA6VmFjctF9I33ZOGUzpEgi3O314SukORR2oKwkRVOymDqTbUDHsxFxfJUsvRNRKldWAEBKpW52kIBAsfr7jBjqFD3uzQWHdiOqL4CdEdSUB1lRqpdzdnd9Nmhe2bABDYE3PPfBtzfEJmiO9lHiY7HswmZ2Z9+HTiY7Bjuwn52nvbGd9gmV6NfQwJ8CcaDlZXhqTUpyQrAEGNJM+qXWTPl5YQsnQpO6iqqopMBzUiSOsAgmNILBLeG+5w6cFy1A5KutNKRRKhRHAVi6wjBmeTraSRMxbvGNMkox35kYW3o8ZqjOkkKLT2RpG5O2priYsTtj3w2mesHt+zFitllU9kKJuYAEmTvHlibh+W7Wrx+7HmqWzc46Yp1wC7bHtNy8Tj3lgAymBuNgO8YirHtN/jb7Tj4pmB4x+Z/N8F9mdCRk+DV6aHq6jBxT1dWhZKpFu11c+kC+kMoXgBrKdp+FcSzuqmz1K+h6iKCajMpVdRNyYJPVsPrvIxZzFXOarinUq9QaiqtFbanoByFIu2pZVlNiCV04IU+O0qiEPUotVcQTrWWcg/pCYGqbip6rELr0N6RvUltaRnQL6dUesqz2bVsxv50vC9sKr5GBYqT3SPtMd2Gzj/AA3MFvRJmEUPUjTTrC3o9J5G4FpnAOtSzS71Ks9zFxckDmftwItpJAdWUuHJpcSY3vKgDfck3t3Ycf8A6nXo1MotDepl6bOoIXWx1AS8HTe8iPvwJ+LOtCnVevqFUsrUyCNlJPaO8ACdtxBbBodKkyhoK3WQ2Wo+oUEeuL61bu5DBlbaGVFZ89xB6bszlgVDDU1MdWJmYZfSdgRF4mYnEycZz2UydIJUpXPYX0RBpmyhafVDZ7yGJOvbniXPdOVqFuzmkYA2bq9WoGCBopCCL7xsbzixwvpZQo5ZFNOqqyfXy61JaBLM3WrJJ+dc2i0DE535pDR9xK45xAVXqlgUYONKskMRDaixB0qwIWwW+rlGHvgvQurTh0NKkSAPULEgr2hqZ2gGNge/bmv8Ro1UprnaLoqvmNVPSIPWL1gD9X2l+a43JvztjWOB10qZajVkKjICS3ZC7qdzYagY9mMvxWWcYrwvZlMUY2+Ym5zo38YoPXr3U1IIUlNbLUeiGIU6WMho1XAI5Yq8QzdZUrBGRUDFA7aSag6sArSpjKK06YOqI03EjtYt5iiDmqjotJULR2aqGSatPUSggAv1YYxMaALljAA5QNVaQ4cs6H5Sq2I1OC1SmoiIJWWFwDcDGhpvv3rWhE6eiXgOQqOKdM6Vot1ZYKULsCQGYg0zqJB7KqdV4mYAaanVqaGlWUKK4gaVs6VFHZanMEUJgaIlbG4Cfw+k4zK5enUzNJ72ZuzYAg2G1u7u5YI8ODErrYGGcUoGk9WaWckMLCdak+Aj2Uin5gbXkdW4gM27dU4oGkXXXXcFWJa5pqAogBJPfKzNzj50zqmrSWDlVWmCzpSroza20oTokNCwAAAdIZr74pVOijr1tXWgNQ1gimp2Rr1gFjsIBsDYG5I0xizX4V19TNa9VEJU1ioyrpVXZzoYyKjMUCFEXVc30glsM96ixPdBvoYKxpjUjaQ4YlrXKMdiZ3dTtzBw1Gx5YA9B2X4q2kEKK1QDVpk2S50dkTPKfM74YkOMeTLT4m3FjuKZHmKMi/dha4rlhDRtfDFms0wYgBWAAJWdL87jUdDeRKbbmYwu57NvUZkSE0IzwabM1UmOwQvpabCSASukyIOKQVq0TyUtMAcLzaVXFF1MnUwBVohNdVtRKqF7CtETvHiY+i3STN0sqMrRykqZZnqdYZaBMBYAuAIvv54vmmtNqjEkValM0xTNyitao7iewSno1Uwe2xiwJMdG+FpI0gqKRVjpsJapS0gqQZnSzCIPY3hiC8sz+miMYVuxhoGoyK1VaaudxSZysbiOsUEG+0chfEfGeICjSpi2p3IjwCkn7ML2U4/n6i1g1BUqKxhXDSo7Vh6qtsADqIJk2FsDczx5cxmaaMHRqdRlb0ZiRTad3Ok6iREm0eZy4sbeXaNM8i4aBmc6cUVq1FKVZWo4sq8mI+mO7uxJw/pbRqOqqKpbf1F2FyZ6y1sJ3FMk3X1j31ah2/abEAyrrBhbd6If6gRjXLDj3RkU2NHDcsadeNMKaemymNWum0SBAspN+7yGDLcXSme1rD8gASSe4KDfCAMw+knTS5yeppeHclvZG+PdGg4nsJJvdQYEbRED2YSWFNpyYVKuh/4ZxkPVp06KvBVpRurUU9MMCpRnZAf1Jhe3IhhJYM27qhh6g7J2dx9hxk1KpUpksESYjsh1t/AwM+2MX6XSDNFHbq2KooLkPmwFBIUFiuYAEkgX546WHm7ixlOlTHvo/m3NNWLvJJBOtpOkKBLAybfS8cEK+aZyQ7kggiGgiPJhG1vbjOa3SGoMoiq1elUSs4dgW0gEdlCXYuSAlgTYA7zaDLcfzL2OZqxbcI3hs7DCywzu7OU4pUaioRySwpMSb66dFmDcwdSlpmd74HcY4a5U6KeXZfotlqRHPup4Tc3xLMoRFfUI3ajl/dCl/f44G5jpDXIh2p+2kB9aqMcsU1/cc5x9BopLVaktGrRodShLiA6QzEqBFNkAkVmhV8Lc8EP7QVsiq9QlNkQdkOGZaIA+Z6TUNUkkksfEXGFHoplKuaqOqV6dJgFYBjUl4M9kU9tOkEtaLd+C3HKucytBXNZSpZV9HWzUgspa4d9PIg+OOkqko396Dtxuhy6I9JEq0YqAU2NR2iH01NTGrCs2q2owVkzytgVxnOJS1a3NKm5KKe2GUbQWp0XGnsq4UMrCALhE0oWX6VZhWJFRgxABJqHZSxAluQJJjvOCtDpJUzNDMFo1UqdIq5IaCa1KnKkrqXsuw3PrciAcPDC1PkhXNONDrT6N0jmTmtT9aCsgOpUQqgDToJFhtq5nFFeD00ICl/Rq8jWhECnWUs3oxHrEySLseWPnFel9DL1qyQgqSAzDWCTpUiSmXeYBi7GMLvCuLtWzT+mUh6dYBQr39HUY/wB0gJ3ILXEjeIwMccvb6/A0+HkH8vwYMr7Ojl+2CymHLMR1wOhk1O8CkjWO6kk4UuOHUy0yxVKWoJTRIRW1MCVTrJmAJclmaJJvh+znSKmrvTLJqDMsHMZfVIMeq1QGfA3sRvbCPxXLozs3WUlnUunVSUgiSQ2qt63aE2HiJJw8JTbdoWaSWh0+DxYyjD/bv7OxR+/DSgxjnD+l2ZyqmnRal1ZcsNXVPyC+sKl7KLDBnJfCLmd6rUgouSKIa19guYBJkREd/liGX4eTk2jRizRjFJjtxmkWeEqZgMEB002QLBLAGKiETIMweWAWa4BmqggdocxVTJt/8Rx7o/CJlGAL1G1QJik489p5zi5T+EHI/riPOnV/yYRSyx1x/gZxxy25C5mei+dp9paVGFvPydY0kE/RVRC3IAtI54JcMynEaQBFOgSWZyrPYEkesEYKzdhG1S0QIIuMFqnTXJOpX4yBqBExUESN5KeOOp9LcnAHxqlYAXYjw5gYZ5ZtU4/7EWKCepf6BNccQFRagoU4C6ClNi2wc6ioqEXNTcXkS3zcVcvRr1M0j1chUBBMv6UfMYXEEc4vhqXpJk2EHM0CCIINRNvacXclx/LsyquYok3gCrTmwPINOOhkaknxOliVP5jDK+f0ZmsGuprVf4e231d4/JN5fI6wIiImdwR7MLHGB8orfvan9bYu9HuPmg2l5NM7xuviPvHt33158Tlbj2ZYvyZbzWQC1VQEHWV1AbjTD84sVGGPL8LEmfH7MfMzVXrMsVggmpEXkNSdRtyJYYv8R4ilEdYxgGwUbuT3A+ck7AewHDNykopFopKyhnkp0aZqVCAoMW3Y8lUHckeNhcxhJzfE2qtM6U2CgmALb/SNpJ8OVgHDjHBc18orvCmmz06NMrcJIAdAZUhg2kk3k6vm4BZ3JVqwFbQrhqbmaZQMpp6FbWgCwULrI0ibG4vjTghGO7sSbbAwzDEmWYzc3Jk95k7338cXsop5a+WzEfYcVK20hQskbFpEKLX5GZ759mLORvyJ25n/ACnGhkhgR2iA+Yk8g5M/zVgPqwH4rk3QrqFQahI1KLi4tBbmO/BvIKxIASqdrda4H1Ji70p4ax+LzSdSUtFVmm7Happj2T54g8lOn+/yOo2rEjJ596FTrKbQwkA6VO4g9lwR9WLeY6UZiooSo6sgIYKaVGJiAYFMcjGC/B+iXxpa0moOq1QAgJJJI3nSY03WQTNjAOF3iPC6lCoadVCjiDB7jsQRYg94xWMoSf3QGpJfYI9GND126yktQCjmHCSUBKUqlQT1cEjsnsgibCQMWcvxoUkqr8Vy4FSmuofKO0oqIAAfjBjtwbc6cYo9Gc0tOsWf1TSrI1i0h6bpEAiJ1RN48pxUyialfvFL7Hpd/vxSxUHstSpV6D6aQpCnUpKIdiD1gckEO7Efo5BHiDuBghwjKU6eZpqgQllrAm36qoLMSIJIjxnA3gFP5NmBE+myx3idJq8jYjTrP8OxnBOhnKVBr06K1dFNgxR2UpUpLUbsh4DAVIIYGRMReIyW7T/A69CXKZenW4iiWHxis5YPpYAP6QOAbrqDCEYD1gDhp4t0HpUqa6FBUQnpAjMQFEHVGqDB3HKRaMLPC+HqmbzAUn1m9GKb6lUVNVmVAFk6SpXbSNoEP2Vy9asEnW7Rqhhpgyd5C33uYJ35nGP4iXHo0YlfZnfFcll8shd6aEzCjSJc920RzJ2HuBRs/mjVdnKqpJnSihVXwCjYfWdzJxtHEPgu+OVesc1hYQZGlR9FQ1NSBzm8kkkk4X+jnwaZbMUalSpUrKU0DslIl3dL6lP0RzG58MUwZYxjbv8AN/wJkg26RmGnwx90nG0n4D8tCkZiuNUbimeU/RGBuY+BIsHOXryV1CKqm5GnmkxZvonGiPxEJdMhwZlSqcS0Mq7zpEx4gfaRi3xPg1XL1WpVUKOpIIPv9oIIIPiMVaFYqZHdH5nFrFPtTLOu/wBv4YK9FK7fG6Q1MbtbUY9R+WA9TMM25JtjSugeS0136qijTW0Lr1Ej0JqQhmJ3LTyIwHLjsZKzO+Mfp6v72rfydp5eI94xS1YPdL+Ovma7B1RRTeqo0LEy0EkkmT2RgXxDOvVZdZDaF0LCqvZBMeoonc3N8OKNPRDKqxpnSnowjuzFF7PWMT2mgEkCIJ8p2x76X5EUWyahKanQ+rSqAGKpXdRB7p+7EXRBom8HTRYENpYQ7klfSJJUXjWvnyJTpoNQycRpFPYNqAJrwRIsfVCzz04yf9n+Sq+kdOLcfoUw6ZjrQh1I+rL5kKwMqwBNOIIkCCd98LGWprD5qnV1fJM2tcgfphTWj1dWGgq9RKlJ2JuShG5OBvFPhCzBqV6DlTTNWpTMmr6usreKunYc1jAdelLaSvZh8u1FgGq3DESSNY7UAL9GFuMDHgUPX9/A8snIBZjNsyojMzBBCgmQoJuFk2B388fKIEX0+2PvOIWGLGWP5lvHuIxpZAN8PRTH6MX76X2GsPsOGDiVKn6CDR2JMHLjlzKV6c/xGfE4D8OzMRBP89X7q4H14bc/m2K0dNRz5VMyYttArVgOfIeWM03vRaHWy18G+ULdf60amIgtE6qm0lxO/qv7G9bBDj/Qb48ukuimnZH+chMnSxLDskMhI35jxUOHdKKuRIKLes9VSSCDZ+RNJGb1jY6780uuJa3wr1dQEAoDHq6TAPeCw2v4eOM8sE/E8SBRZFx4sS8jlSlaojRKLVDd3YDaiJEna1hPhj7wOmD1oO5p6VHexelA9wOLeWzZepU1HUSuaYljqeeqazOVBb1fKbwDit0drhK6uV1Cm4qEeCdtrEieyh543O9mddj70j6JLlUoAdXIp1AzKQzMwUlix7iQAByAMXwp9Kael+1qUquXu0En5PQEA2t84RsBthg4500bOnUUCBOzE79b6Nmjl2Yt4eM4Vekueavpdp9VUgn9XTSn/wAhPtxPEmux5McsvBz+YdakMXdYhOyvWUoBVkse2ywRMg8wTjUssaNJlbWIWlAnm7XLFgO4AeAJjGTcBzx67OuhdA2aEhSW3GZkMwKkgkAgbFggIYGMNeU6ZZX4w1HQFqIzISYElSQwU6e0eyTpkExbUYBzZItStKysacabHSn0kpsY9c8tAne2wJnfmMZbwbpvVoUmp06IPZNFiTzRqtwQV5ueR9Xxtp1BYYf4h92McyB/Sfvq/wBbNgY5OcXyOlFRegtV6Y8QqAAOlMCw0gWtO4Wbbb4qucy/r5qodTQQCdoBMyTNxj0o5efvj/vj1N18yf8A29+KqKXS/aE5MA9IOBg03q63LIrPLEtqhwInyYme/wBuE7TeMaFxEk5erP6hvrKx9mAuZyynK03CjV1RBPMhVpke4k+Putoi60SkvMVtONk6BVA1TKOBp1hWIn52jPKT5nQPcO7C10OyKPlGLKpK5glZAJBDZQSOe1RvecF/g5MHIH9lf6eJf6fVhMktBijMOLD5RW/e1f62xAaLFtOk6u6L9/2X+vFji3/iK372p/W2KhM/n8+WNT7JDxwbgqVctRLICYYTA+kw3jFrpPltNKguwVUA8uvqR9S/Vi50RaMnR/j/AKjiLpibUfHqf+NmT92PPxNvK17mhr5UIvGz8pr/AL+t/W2KykACJnn4eX4/98XuNrFeqRu1fMA+Qfv8jv3eE4oGLR3b958LW/PkN7Ik2bHYp/4PvOPGXEkezEmYbUKai50gR4ztjssnaAkHyxP+0I1cFpjUsgYeukbJ1dDUim3NQftHjhL4IO0NsOHS11FKjJUWA38seRlb5o14/oYj9JAiU8o6Ki9vMkxpXVDU4sIBIBPvjbCsROq4HISYmZ2i1vEjcb4YukdUNl8qFk6HzE9xOqmbHnAifPmZAXU0lrk3N7ARPjJH1Y9PFfBWZpdl/K1ZqBwuou1cMisRClV1c9tLPzvHPHzgKTUcAgTRzABMAT1bxdoA254k4fUppUI1jStOuwMJ2ppMdJcb9pVAF41mLnHjhNSEqeK1/wDgv+OHb0BFrJjSaiyDDKJBBBuTIYEg+/EfEqY6gHn1zD/iz/SMRcKP9dP6yR9+Js+85VT/ALY//NgxOY6ngKI7VENRS0OwWoQGJuZANwSTadiRhcXLBeLssqR8YdhoMgAa6gUnkQAFI5EEYfqt0/hGM4pZ5KfFalSo2lBmMxLQTEmquwBO5HLGTDcuVlppKqN8Uw38X4Yx7JNIqCBavXFufpGMnv3jyAHLDo3wq8Nn9ORef0VXw/YxnGU6SUFNSanrVajjsseyzFgdu7kcDFjkk7X7sOSSdUH0Xfy+4/jjgfV/i/pOBg6WZcbOb/st3eV+724iXpTl7dvYH5rbxHd32xbi/QnaL2dPyer3dQPrn8MCHb5HT8adX7FH3YkzfSSg9GooftNTVRY7iZExG5xQfidP4ulPV2wrgiDzNuUHbDpMVh/oM3onQbCv/wDJkhgj8HzdjInwX6hxEYW+h2cWmzs5OnUmwm/XZc/YhwS6E8WRVya3lZmBawzZsZ7qg+vuwrjadHJiNxc/KK376r/W2KeLfF//ABFb97V/rbFTGt9kjSuib/JKQ/xf1HHnpeezQP7VIf8A9M5+GPnRUfJKf8X9Rx3Sz1cv+8pf153Hmw/qv8mh/ShQ4yfS17No+MVhIiC2omDYnlMW2HdgcI8Y9mDHFKoFStTcVCprPUGkqCWlgTJRiRBNvCcC6XVyZDxfZlH1lDP1Y33ZIl4fww1tek9pBT0i3aLVKdMCSQF9eZPdj5lkIBcBSFUMe0NtQUWmT2mFh54vcJqaaWbK29HSibkeno90YFAdnn7/AC+/C93Z1B/h/SjqyOxPtjv8DOCfGuni5lEU0I0XB1Btr2BUQbYTrA87iPfj1TA2hjuBA77Yk8MG7oZTklQYqHrspUckqaDrpWxB60iTMSPUHMz4XkFqwXpsVymZWGHpaIhhDCOsIkd/ZGBVVFDEBpAJvET4xq7sUiu0KyTrtM6SRIZfY1jz5gdw3OJMnmYDDloqn+ZNOKsge4/n3YvUcluCFNoPrTvfnE2I229+GqwWe+EvcfvaX9QxM5+Q0/3n3V8fOHZK4uP0iGL7Bp38oxYbLfI0WRPWTN/9taI8cdVHGqOs01P7AxjXGK5XN1mUwwr1SCLQRUaCMbElT0a+CLflttjLuIZcnNVizsFNWpYMbTUPjEROM3w0dsvmfQIpcUqr6tRhzsecMJnydx/EcfTxSqQJqMQpJALGxMSbnwHuxapZI2JqAzG48QPnA9+JnoqImoSTYWU90C4vvyxpeiFkOb6UZirapWdhAW7fNBJA8QJNvE4ibjVVvWqsw0KkFiOys6RY7CTA8TgqtJAYFa/gtP7hPdy5jEi+Ffl9FO6Ry7rz44W/sEKdB1+NZiK1VzTWnDdtz2SdAESYnXO4i5EYoVHOXo0xVZmp9cH+LlyqtRKqyOANhUGsSO7a+PtPNBBLZho8FTnPeOUYkfjVGLV60/7qPqWcQbkpbuivy19wFwavVDxSZps3ZEyVIIMX+cAfZhn6JZWotZaTK2lZZV0zCw43F4liRMyD5YBPxONqz+/8BifgGa1Zql2ybtuf2HxVfM6RPoA8W/8AEVh/tqsfztinHfi3xdR8ZqgkAGtUvvHba8C9sVKdUgW+778aGTNK6Kn5JS/i/qbEfSwyMv8AvKf9edxH0YqfJaQ/xf1HEXSd+1lx+0h91TOfjjzYf1X+TQ/pQBbMk5irT9G3W1ip10pIgkCGDA8gInuOLvFODmkjGKEoAxAo7ieRZjNrkEcjip8by65kt1Vc1BWYiK9MDUHMWNA8/HFnivEKzB5p6VZTu6sdMHcq4m37I8sapykpKqoRJVsH8PzJ6vNPpSyUrBF0/pqXzI0n2jHvMZ+kaUJZjTGuKOXUFpp9kFaYYgNJ/h3PODIsOpzVrdXS9vpqfjik9Ww7IAgxc95ndu/FNgPprG3q9kclTv5wva/inERnljte/l9+JKdZbdgG/Mt9ekjHCl6hV+S1ot2qAvHdVHIDkfPxxHlM8oiWdSrauzF78mEMsbzJnaMe6VcGhXIRQNVHsjVHzxzYnn34GTjl2wlhgjM1yoJsNOq3tcffida5kgVCezAlUW/jLe3nJi15xQU4+M18MALZHMVAVlv7yn9E8+/EjZphk1vfrByHMVj3eWKXD9x+8T7cTuPkafvB9lbACa3SIKKe9FM+y+Mj41nGXM1wDEV6sWX9Y55jvONUoVPRU/3a/YP9MJGdyitVqG36Sqdues8/u574w4cnFsvkjdC5kazlu+Qfmi8L5eH1YK52nqJKVAh7XKQRP0gLGB3HxjfFlMihUXGw3/CDfwnHsZOmeQME7L4+AxV5rdokoC3WrVVOkkyO7SQfaLEEeYx4XNVJ9a+1wvOe8QN9/wAMONHh1LuU+an8MWUydDmF9w/DHf8AKryD4Ql1kqle0yxv6ych4XNuWKgU9x92NCXI5f8AZH8o/O+PnxPLj5yj2rbA/wCS3/aHwvuIuWyZcwToHMtb6tz7Pfht6LUqdOui6gbtBFyRoHNeUhrHF2rSy0WInw0n/m7sfOD9X19MSDdoBI+g37XOMcsjm1pnOKR3E+gFA1qp6yteo53TmxP0MV//ALfUP1lb3p/kx8x2PUpGaxj4X0bSnSVQ7wNW+nvJ5LjxxbovTdqJL1BpiIK/rKx+h+2cdjsZIwjzboe3QGr9BKPWM3WVp1lt03mfod+CydDaPxfWzVGJNRIJUAfogD2VBkB25x4Y7HYvKEXVoW2Dct0GorTqqKlWHVQbpyZWHzO8DFc9AqNvSVreKef0MdjsMorZ1s+f2Ao/rK3vT/p47+wNH9ZW96f5MdjsNxQLZYo9BqIp1F6yrDaCbpyNvmYrnoBQ/WVven/Tx2OwFFeh1s4dAKH6yt70/wAmO/sBQ/WVven+THzHYPFHWyfL9B6KkRUq+sDum4/gxJ/Yql1OjrKsBgd07n/Y/aOOx2F4r0DbHCjwlRSQamsijl3Dwwq5zodTNao3WVO1Ucx6MjtEzvT+3HY7GTBCNy0VnJ6K39i6Qn0lU3O5T/JjwehFI/3tf+ZP8mOx2NnFehK2SJ0SRdq1Ye1PuTEx6Oz/AOYzHd66+X0Mdjsdwj6B5MqN0GpH+9r/AMy/ZowdzPRen8UorrfsSA3o9RE1LFgkm5nzA7sdjsSyRVx15nKTpgP+w9LbrK38yf5MFuDdCaKZyVepu4AlYAhrerNvE47HYpxVgtn/2Q==">
            <a:extLst>
              <a:ext uri="{FF2B5EF4-FFF2-40B4-BE49-F238E27FC236}">
                <a16:creationId xmlns:a16="http://schemas.microsoft.com/office/drawing/2014/main" id="{DC34FDF7-44CD-DA03-8812-7133EC7952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690" name="AutoShape 6" descr="data:image/jpg;base64,/9j/4AAQSkZJRgABAQAAAQABAAD/2wCEAAkGBhQSERUUExQWFRUWFxgYGBgYGBocIBgaHiAZGxodHhgXHCceHCAjGhgaHy8gIygpLCwtGCAxNTAqNSYrLCkBCQoKDgwOGg8PGiwlHyQvLCwsLCwsLCwsLCwsLCwsLC8sLCwsLCwsLCwsLCksLCwsLCwsLCwsLCwsLCwsLCwsLP/AABEIAPQAzwMBIgACEQEDEQH/xAAbAAACAwEBAQAAAAAAAAAAAAAFBgMEBwACAf/EAE4QAAIBAgQCBgQKBwUGBQUAAAECEQMhAAQSMQVBBhMiUWFxIzKBkQcUJEJSobHB0fAzU2JzgpKyFkNy0uFjg7PC0/E0RJOiwxUXJVSj/8QAGgEAAwEBAQEAAAAAAAAAAAAAAQIDBAAFBv/EAC0RAAICAgIABAYBBAMAAAAAAAABAhEDIRIxE0FRcQQiMmGB8KEzQpGxFEPB/9oADAMBAAIRAxEAPwA7W6JVmYuKtRZLHSWWDM/tTaZERhP4twWpQLA5kC4uz15G5+ajAWjmMaPQ6VIFbX83VcGNid+WEbplxRa7rVAgAAd8gDfzv9WPnIZaem/Y9SUG1tAReDVHp1GTNu7ImvSrPDDUqkB9YIPaESgBuJFpBZxc2vPMD+KpHvn8zhjyB9FnefyaItzrZcbn8PfhQr5hlVtLMGZgoIJHPwM8iPzffCc3WzNKMUfGz1cEemq7/ran2TizT4hWBjrKp/3j84/anDB0RrPVqFWIqS9IKK0uAhJVzpPrMNVMiZE7gzZn6UdFFy1FqmmjV02/QpSI1KSCDlwmzwNLBpBsQb4o5utsCj6CI/EnLNFWp6x+e+0904ibO1TUVRUqwLt6R7k8vW7o9px9r1KZMvSI8VqMP69Rx9pGiZMVkJN50vE+IKnEuTW9j0WTxCoT69Qfxt9k4+tnKg/vKn87/jjhlUMFayR+0tRbexWH14kPDHMadDeKuh+okHbwxPn9xqJOHV6hfRrchgQQajcgTYySCCPtxCr1adRxUquzAn+8fnewm24Hdi3lshVo1UJo1SqmSyrIkyk7EwFna8scea8VSxYgGQbkA91gYJsOWF8R33oPFEBz1RT+keD3uw8bXsffj4M7U5VKhPi7beN4/iGJs5w8qZYgUwqjUASbAAiBuTBPd34oNmQxhBCna9zzkt+QMFSbOaokfiJUFuscxFhUeJOwF7zBv3A4p0M7WuzVapMyfSPueUA7YiFPrGkTpBMD/m9uJqycxtt/oRivJrVidkoztUXWrUIPfUY+YN98eXqVTJSrV/wmo8+w6r+W/niPLVhOhuzq2PjyM8/EYjrKVbSRDTHmcHlK+wNI+0uJ1SwXrKsk86j/AOa2OqcZqM2mnVqaRz1t2z7T6u/292OzCrdWa7AgkDxv5gEQfbin8TNPe45MNj+e7DqVgaoJNnqgECrUtvLvc+/bkBj4vEKk/pankaj/AI4oisfnfn8/kYlQqFL1JCC3i5+iv3nYYHzep2i78fYKXqVaqoO6o0ufor2veeQxVy2bzOZqWq1FAGwqOFprtJMzH1sTa+1ehQfNPqMKiwOZWmvK3MmLDdj3C4OghU0UxCC5m5c3EtHPwiALDnIlkcNXv/QYx5exeLEIEWrV0i7MajanPjew7lFh4m+PPDs64zNICpU3b57fQa0zJ77zgLXzZAgSo7pkfX/piTo65Oap2n1pPIdh952wuFS5JtjZHGqSGfP5ases0I9SWe1N1qW1EH9GWIt7sBuIK6qA4dLbVEKk6psNQUn3c8WeL8Zh2NXK5KoDUcDVl9LWJ+dQdSeXmTiShxymP/LVaJ2Iy+dqoB/u6iss998T8OF39wcpEXBzpyudJIYihTFjIA66jYHY7b8/dhTqmGQH5gaofPYf+77cPRzyZijm0SpX1GhqK5k0SDoZXAWqjBi3ZgKQQdoFjhDEF38WCexYLfXGLQVbEY5fBsgObpj9l5HkJFvAqPdjR/hEB+KV4jdR9lvbtjPPg4EZxfBansm2/mRjQPhGb5LXn6S/1DEmURieaUtCibtF/r/DFxstEDaIxGoGsmDpB0E73772N5HuxbRR3C0bSI9gIPfgyk0ckUxKnuOPa53T2u7lvJ5D88gcS5qI3t5m23fP24pVMvqYgg9m5I77Tbv5cscqfYrtGr9FK2SGWphtC1Ao1lxdm5sCN5mY3vB2k3cnw9K5qNTq1Fpq6aQIFw1NX7TanIIJi66ZNpucjo5xltuvdvNvqxqfwcVQ2TePp89/Xo2nCxi07HbTVCl0nT4vUZdFJgKlVNRpIpdUKwW6sKC3aALACYuJBJWMxn0JKdSkn1tDMov4Sbnn7JwyfCfW05tvAOFHexrZgn2REnwGE7LJpuZ1G8/nvxTivqYib6CtN6QsutfA6WHv7J9uCPCMnTq5iihcMGq01IKt2gWVSDpN7HvHmMAnwS6NVYzmVB//AGKEH/eJhOI9nZ3h1OpqhqdMyeyXGg3tpLHUngHkc9a7Y8rwlyAtQujotm6tmJQ+qSQIMbBuY2Jg4r56poLnmXcIO8hjeI2G2I8rXdVGoBk3CtO53ZCO1TM81IB5gi2KNN96F6KlRCpmIAsFNoA7iefM+eJaNbmsG0MpEg+Y+/BjhWUXMVVRc3Vo6iigMGcqzOiAGGWmy9v1jpNgNF5wMXiTKCa+nStr06ZLEfNUFZB7ydr4Li6AmrLee6LkQ6epaR3T48hyk7TucA6GXatUJqEIlM6TsQv7Cie0xj7zAww5XiOtespei9EdSi8OCBzmxBBtEg4PZCitTKK1RAQULECwMamNthtM4h40sa+b2KeGpvQt/GgFAAimtgm/hJb1iSNztaIgAYgbPK1lbSe5hb+YD/lHni5V4XSq/oK2lj/d1be5hY+wYE1ej1dXC1KZX9ozpjedSgiB3C5m3g0OL7YHyROmSqORCk6rAqQQT3Bh2dt7wADMYbejnClo1EsGqXvAKr2WnTO55FyJOwCjcTkgaYilDKQNTTBYidx81RNlE73k3wY4VxFTVphlIktBFh6rHuK+6MI5ycko9DqKSbYu8UzJ+MaTH6RyO5RqI37z9QtuTFJ83M7mTysL/X/2xY48oObrEA9lmlYAjcHx3kxiv8XAFzyw8qI2xj6H1vknFD3ZTb2Vj92EfJsZ9WYknzJN49ww69Ex8i4qwB0nLaQYgerme/8Aatba0+FDof0bo5g12qlh1dMsuhgCSCRNwQY0m3jyxotKNCdsv/B8QMyfBR7Jam33HD/8JFbTlK7d1QR56+z9cYVOCZWiRlKlEpSI1dc1ZwjNAYAiD6QS14DaTpEiDho6aH43l6qUPSMagYKpUlwGDdmCZMDaxPtxC7/fcqtGWZfLgUwvMi4POfsx7prYA+sB2T3iNj3x4+BxElabmfMd3l+fbid1EXNp3PLx8fEdxOJvvYyK2Zr6JaLjaPpcpHKInn6uPOUBVI5tvPsMnxufrx6qZdmfY6UufFuZ9nqjv0nHCnF++DHgRIFvA/8AfD6qhfM9NSU7WP2/jjR/g27OUqf4x/xKU/m+MzqMef18vb7MaP8ABsfklT/GP66H59uDHoHmKvwlN/8AknnYK0f+rX7vH7MLFQ78x+fHDh8JeW1ZxpEiagt4Vajbxb9Iu8i+E0UmXa/nv+fH8h7TEXR6L27/AAOCPRysBmssTI+U0AB3nrEwJJBlvV079/gB+GL/AAEa81Qd7KtakFH8aWH2kny7sFL1CFeO8GpU8y4qZgzO7UHRB88Kp1FyBqH93e55zik+TB2r0DP7TJ7zXpoB78Nnwj8ezNHNoq13C9SrALYDUW3Qkq1lFyJwrDpG+kvV6hk27eVy7Fz9EEU1YnvM2GGdPsGwt0I4ey5lWbRp1UbirSadOZyzn1KhsFRmM8lPdgK/RipVqB6xqAM2lEFGrqYnZVFYIrMdyQzRcnBborxVqj6/iuVUgU1Ts1u03W0ilNEFcJJcBoCx2IMCYMZTMLl6yUEy1KjXek2kUq1R+qZVZk106yaLmBJLESNgYanSpC1vZbHQXRlwoUjMuWFOk7KJpwZSErFQbmpq16iZnkMZ9xLiWaytTqn1KKUKaTWAtdSAbgyd533ONQo9H6jBHqZ7NvXE6np5iFDglWVU0aNKsCsaeRnuAbpL0QRmbM1KtR6jOuskKNWwnsABTC7gDym4hLhG72WSm+hLpcHRiKmrRRb6USjc6ZUntMOUwIuTbSW/hTUxYkKii0sTeeZa5Jvew8AIAr9SFGk6dGmNAgQov2RtIkkEDfcmTI9uDVFdqKtLsVIUesoEmSCNKKQbE3sbYxTn4urNEY+H5BnilOgYgHtCQ9MqwmY2Fj5KZvEYn4b0bdNNWoWEtAHO6vcwbbeqD53xe6MdHxTq1NfaZAkdwLAkkA3k2ljcxy2we4uno1/xjw+a+J45VNKI01cW2Zv0j4hmmzFXrKGVdgzCerJJUGBLK8mwH5jC1mc8zrHUUoixRqygAbWJIt3xhpz+aYV6hMHtPY7HtR9+EWnmKmlg4NgQDEeEe7wtGPTStt0YL0MvQzIg5fiVQhgEy0BVcgEutW5+l6lp+kbYocGhatUdpZp5iNUMD6KqwK2gGQBO41d9wY6HEtkOKsBPoqAAHOOuEfZgJSzShratjOocyCpjv3w8nv8AfsBI0n4OTYwIGipJ2uaogQD9GnH8Hlhh45wynVpw6K0FWuAbgjnhW6CZnTUYEkL1dQkDv6y1u8aiPae/DC7QlaX1ai7xBsNIJAkcypbndjjLLReG0ZPRyjRPOBABBBnfYyvsxaGRraSeqqRsAFJINhNhMCZG0wI8OGWUrAJiIjUdo23j2Rhj6CvQpvUFVA+mApIB0xOqxtvAn9nxwjn5jKPkCeNkVKmoArZRBJB32jfny7sVK2WAJkmFiQN55C4tIHP/AEw4cbzqPWNRAyUqS6qgN9TXAAptKywtIvbe+E2txXX8ykAeQp0wBvuSsiBzOJwbekNJV2Ua9TckDSCIXx5A37pJbuBxofQiuMrkkDLUq1K7BtKaTpV3ApMdTCAz0jEzz2jGfmuCCSiFBJQgODPfZ4HK0cgL4cuiqlKldywg16Kqg2SnlzVZEufnBAB3lgbknGuCtUQbp2F+KUgz16jJWArI4PWpXC02b5waijLExc3XT86bZlUriqZVBSCzMMzerMsWc+y0C1gMb/mKShtNpOoD2WMd8SMYnVp0esrUwRZ309ghU0tb1SZAMDYTtfC3SboaugDmaKuYJIC3m0T3QOcc+V7Ys8NqEZigIECrSiNjFRdvz9eLFXJgAAVKdtrus8yTqQDF/oxwwPXpoWgPVphY0uJ1ATAdYElVne8AG+l1KxWgt8MELm6bMbdQnmTNSAPx5YScnkmrMtSqCtEEqsWFoJVZgSJBa4N+82evhKorXzFE1OqXVRRqeqtpLKQSAdWlF7W7cgRBG4ZeH9D1r01K5qhThiyjLNrVQUoqAlPrSgdWR4ftXbVExpoutCe4u5MikqGDTIekHZl0rkkLpGo6ipqkHrNLABYWe5/WQSpkqaRT1gVHfN1FUytCm7uAGqhQAYEqbnQIFwcPWR6G5PL0WpEMysQzGs25BVuQURqRSReecyZuPXoDVJDFvWLHVqsBed7QI2i22O5paoKi3sX+E0BQy6IwWnDVyFBEBXrVaiAaZHqMtuW2JM4Hek3US7BhZQCYkzCnwM2vi7meJolkZFPgEHPvZfz9eBlTjlUn9L7jTPf3pjPOPO78y6lw6FzMZrMVBUUIvYVizPTAKFQTABHreY53jDFwLha0qYiSzXZjuxnc/m2PFXij1JFSoCCIOoZfY7ggp3SIPecEMsilCq1I5Ap1cr5aRA9xxjngdUi8Ml7YOznHEytWtqBZ2FPQo5wvM8hf88qvCai5isHzTHVfq0uFUEGbDYx3733OLZ6EhNT0nFSpuBWMH3hYmeZA8xvgRw7o9mKmYVqw0BS0ari6n1Aplt7uSByEnYwhxkr0vUEpWmLdd/T1h41P6sAV4dWClXpPJkdkIdxBIuCtiNp2ncnBshjWrsoB0iqTJ5dYBbvudrWnFnM8czGqnqQUlcMdTIe1Cz6rEFb2uQAHUk88askpqVRS/JlxqLXzEvQ8CjkuISjoNNEwUI+cwsBMxhVq55VLBDpB5BSCbAQZEKLXtJw98Iz9U5TOs6prAoqo0lf796Z1AMdis2PvwEr8Vcq4qUQAJ1aWMhBOonUvZDoCFO51SBY4Cc7tx99j1GqT/gLdCqouTZjTYQe41ASdu8Jz+ccMmbeKdQ/7Kp/Sfvwg8C489Gr1VGh1rFTUPpCulTeIIYRpZDtMnwwaz3TBxTfrclUVdJ1EVFYQYBmEQxfacPkg3ISDSQsrW0qzq11KIBz1sKhXlHZFMtfwjvxf4QQBpEg6vOdlHjMj/XBXJ8MoVUdkV09MW0tIKN2iAZmSEqqPZiTL8CCNqRiCCTcKYJkEiRjFlzwTcTVDDN/MVuL1Ox1Z2EluUtzM+G2FDMpJYKSJgbXI3g2uJg7ch34ca3RsmxqEi9iLT3wCL8/9b4g/sw6giVaZk3BPtvzvgYviMcPMGTDOXkKYqlQQdvOQYtIM/b9WH/hbfpPGsh96/wCuAlbozUIMhTbkd/MEb+RGGDhRYMyxMVVQDxYMh9xYmT9HuGN+HLCd0ZckJRqxt4jn/SKSJ0ExBgSVZZIg3h295xlHHUCZiuFEA1ahM3JlmIE9wmAPbuTjSeI1lZ2Kw0/RM/ZjNeOA/GqupSJqMIINxPd5QZ2iTsMKrehnSBdasFGpthaObGJ0g8vE8h3mAWH4POFNUzSZiqWUUu2ioJnRLAQTZZSIEliCB6rsoDIcNarDPpkCEViFjz0gW7zEsZ56mTSegKhpDD1WYRII1adJPZAUjQVUCIUCABAAryUdIVRctjFxDg1GtVpirTR4pIJI/ZFpBBibxIx9z/wU8OZC3UwYmVYj+qceMzmCtemO+lTP24aaVTUkTywbqKYJRTYs8F4LRydDqqZkzLMTckzG5sALACw9pxHWqm+CmbpaZwJzHPCleuirmMwY3wLpVe1v+b4u5o4G0vW/P3YShGw1QrmNzgFxypDA88FghIt5wbz935GAfSBr27uX5+vHSO8i3w7POAIdh4SSv8pkD2R54ZeDZ0MwDgc9zY23HMH7ufcncNNhhg4fOtfM/YcSWxlJpGb5XPMuaqook1Xanz/WggC/MgC+GbiNGuzq1Xh9aFBKuldNQYxIHV1ACJETM+AnATotkTU4ke0yaHrVNSiSpBIU3t6zDGl8Y4nXpUwUrvUOoCCt7g3kHBzxhztrfu//ABi4nJR10JfAstUTL54NRrUtTUTTUKzVNHWuQQJliskkg958wefyVFA6PUzC6kqOw6sIGnSWtWl5IRL6pMb3xqPCuKs9VXLDV1NI3AsS1aQbeEYg6ca6xy2mka0uUZUOkhDpZmmCAITSZGz7jHcuTQapWZp0Lyzrn6nXDtNSLERpjVoYDT82PVi0QBhx45kqbZeqDCgrBN7dpAZgz+b4u5bgNJct2UKVKT16QntHq+uqhVZlkmFi98QcJ4Z2eorS6PrBmmQNMs20Ry3m5I8MHLJOd+h0FqgbwzKCiHSReq5hm0kWprFwZjSRi+ik7CR4NP2Jg3S6IZeqzy0MGLfOvr7U2PfI/hOIX+DyhyYjxDEH3mcebkwucm3+/wAm6GbiqBoRiBYammFLhSY5wVJO3JfG2IKlY/RX/wBQ/wDSGDWY6IMzq3WepoIAchZSNMiD3XtPjgRneh1cuWFaFL1CVFR7AmUi4Ajn9WGfw0UtAWaT7KlXiIRSzhgBuRpby3ZTv3DngXn+LVUqGhlZ+NVnJkEeiW95X1DBNwTAuL6Zt8T4DnKaqKadcdQaWqIVgQQrI51Ea11Ejfad8WuF8HNEhNDjNVVep12idb0+06vVmCHJsgXshhzUE7/hcKxrl6mXPkc3XoUs90ezNIwmczJhV3OsE6QTCtNtRMCNoxR6yoyPSquKtYOyguiA009HdlCWnSpG5bswRDEN7ZsA6WgNop6iTuxTa9yZU2/A4R+KNmDnXTLQvXuEUmogDuiIxUdaABIqBdBOk7DbD8ZZLV/cRSjDZ84lxVMuQWE65kkTJEST56vZsLADBzoPx3XmKaBVUFmBiIPZm0HwGF7iXRnO/wB7l2kEiQ1NxeOSsSJibn/Uj0L4TVo56kr02Qa2+Yyg9hvpAfkY6GJRVvv1DLK29dDbxnO6cxR5TSX3Akffhq4dmJSZwidKqgNfLnvoCP5iMNPCGHViO4Y0pXjQqfzsu5iqTOBldt8XqlpwPzGJeQ8uwfmh9mB1L1sEq5kfn888DaC3wiZNoLJthb4/U7Q/PlhiUWwscfPa9+Gn0Al4XUkD89344Y+GudS+37DhX4Xhm4cZdfb9hxGPY3kItDNGi9eoBHaImQP70Db2/Zi8emTGJY2I54TuL5z0tYX9eovrD9ZOxUc1HPA4ZuDu3uU/8wxolg5N2SWSlo1XgfG+zVqTZVy4/mev+Ix3HemGhUeAdNQC/irGd7Hs4VOFdIFOSqj4summtEVX1x1jaopkqtPeWLetyNzhd4txXrLBdKysKDOwIkzubm/jiawNyH8TRqnBOkPXUm5a2qMRO01GJv7cXqVZqWksxYgm5CgwQfogAxa8e/GR5DjtShTBpMA0HkrWLNMqwI8dsW8j0vr6erPV6INhTVYsTYoABgSwSbbGjlRr+T44NVjDgrItDKy05H2EeKjkxwUXjAPzh9WMbynHGGYWT62g9kgyAoUcjB7G0Wx7y/SpjAAkmPMz5Yl4U0OsiNX/ALSJ1pQwAFkuWAANiFj/AAy07dk4lyfGadUtpuAQNVoaRNoMmLd29pxn54HXcL1ygLX01pEh0KDSgA5SH1BgQ1jsLt2YoZjJUVaovZ6yq2vrNRIcqQTYEEaTO8zOwaGca67Cp/4NLUrP+uBXFgi1su15FUAQwNnDowMHbtKb908sJGW6cDmTijT6V9ZmNRJgMpUT4pq3/Z1HleMGCkLOaaHPiy0zUZ3b5w0kiYYrAjSJHrnc2Eib4pceyifECNWh10ZlCqyTURHqgCNiUptcbXuYk0W6V5cKqmqmskawxddE6eZpkGFBsDz3tcV0n48jJU6twy6aahhsR1dRWg+8e04MeSadAlWzRM5xOq+halLUHBb1uYIA5GxBJ9mI6VNFrJ6FlOqxGkgGG32O08jhR4f0mBRAWiCN/wDCJ+ucHsnxcPUTtjc+2FbA5U6GWwb0kyxZsuw+bRAPtZ4PvWP4lwd4BUOkD8fvwP4i0VKQ5HLMD5ivSj6tWC3Cj9mNsPoIr6y9UYx+fHFOvi3vivUGIy6LeYKzSWOBlA3/AD7fwwbzq9knwwA62Dv+fZjOmLJBpXEfm35jCzxz17fnfBfLVp5/n8nE9Tow1akK4dQp2BBJ577AbHvw7doFX0AuGrhl4V66+37D+OB44W1FijbiJ5z3XwU4WvpF9v2HEU/MZRZjHSbh7U6tRjdXqVCrD/ESVPcR3cxfyCzjU24O7molai7U2ZwbHvYqysLAgwQfZsTgL0o6ILSoUeqy1QFFc1apFRhU1MOrHZnQQAQVIWJEzM49KORPRk4sHcKMcJzp762VH1scAslkmqmwOlSutgJ0KzBdUTe52GGPgVNKuVrZcNUQOaNRj1b1h2NVtVGnNOTtKsLb74IcL6M9UWKNl6il0K9YHlhTenUYKlSmpLaN1tINjJjBurDVijxbJCjXq0gxYU6j0wxUqWCsRJRrqTHqnbbFVG+z8MFOlUfHc0TecxX2YfTfff64xRfItJ0gsvfHlym1zggJuFPNZf4v6Wwb6B0FfNKWWVQFoO1gd+8eHvtIwPy2XpiqNJBjVza/ZYEQ4BmY3H44ZugnByrapUygmNR0zIIst4F7W8cTm/lHj2aVnWkgknb8+Mzin0oScqwP0T9+Oz+Ygix/lbvHh3En+GOeIeI5kZmgy0CHIYoTqAAYASJYiYDCdMxBG4jGCad2bE000Yi9SLYky2bZQ0H1gAbCSNxBItcC4g8uZwUbolUPX6mRGpyQmpG1wrN2YfVBgAEKRLcoOBdLhbsKYp+kqVGZRTUEsNAG9ovJ5n1GmIx6CaZhaZBVqSxOPdWuSoHkMeMxkqiEhkdSvrSpGmbCbWuR78fafDqzJ1i0qjU79sIxW2/aAi0H3YakdstLnCNvtwf6J5kvm6QLAfpNzv6Kr4fbGAvA+GCqzhw4C0nqDTAMgDT6ymxn29+GXgeQNNsgzUlplzmyGvqdOoDoWMwbVCBABFxGF4Ls62NvGM0Hq0tDoxQMjIrBmHaLA6VmFjctF9I33ZOGUzpEgi3O314SukORR2oKwkRVOymDqTbUDHsxFxfJUsvRNRKldWAEBKpW52kIBAsfr7jBjqFD3uzQWHdiOqL4CdEdSUB1lRqpdzdnd9Nmhe2bABDYE3PPfBtzfEJmiO9lHiY7HswmZ2Z9+HTiY7Bjuwn52nvbGd9gmV6NfQwJ8CcaDlZXhqTUpyQrAEGNJM+qXWTPl5YQsnQpO6iqqopMBzUiSOsAgmNILBLeG+5w6cFy1A5KutNKRRKhRHAVi6wjBmeTraSRMxbvGNMkox35kYW3o8ZqjOkkKLT2RpG5O2priYsTtj3w2mesHt+zFitllU9kKJuYAEmTvHlibh+W7Wrx+7HmqWzc46Yp1wC7bHtNy8Tj3lgAymBuNgO8YirHtN/jb7Tj4pmB4x+Z/N8F9mdCRk+DV6aHq6jBxT1dWhZKpFu11c+kC+kMoXgBrKdp+FcSzuqmz1K+h6iKCajMpVdRNyYJPVsPrvIxZzFXOarinUq9QaiqtFbanoByFIu2pZVlNiCV04IU+O0qiEPUotVcQTrWWcg/pCYGqbip6rELr0N6RvUltaRnQL6dUesqz2bVsxv50vC9sKr5GBYqT3SPtMd2Gzj/AA3MFvRJmEUPUjTTrC3o9J5G4FpnAOtSzS71Ks9zFxckDmftwItpJAdWUuHJpcSY3vKgDfck3t3Ycf8A6nXo1MotDepl6bOoIXWx1AS8HTe8iPvwJ+LOtCnVevqFUsrUyCNlJPaO8ACdtxBbBodKkyhoK3WQ2Wo+oUEeuL61bu5DBlbaGVFZ89xB6bszlgVDDU1MdWJmYZfSdgRF4mYnEycZz2UydIJUpXPYX0RBpmyhafVDZ7yGJOvbniXPdOVqFuzmkYA2bq9WoGCBopCCL7xsbzixwvpZQo5ZFNOqqyfXy61JaBLM3WrJJ+dc2i0DE535pDR9xK45xAVXqlgUYONKskMRDaixB0qwIWwW+rlGHvgvQurTh0NKkSAPULEgr2hqZ2gGNge/bmv8Ro1UprnaLoqvmNVPSIPWL1gD9X2l+a43JvztjWOB10qZajVkKjICS3ZC7qdzYagY9mMvxWWcYrwvZlMUY2+Ym5zo38YoPXr3U1IIUlNbLUeiGIU6WMho1XAI5Yq8QzdZUrBGRUDFA7aSag6sArSpjKK06YOqI03EjtYt5iiDmqjotJULR2aqGSatPUSggAv1YYxMaALljAA5QNVaQ4cs6H5Sq2I1OC1SmoiIJWWFwDcDGhpvv3rWhE6eiXgOQqOKdM6Vot1ZYKULsCQGYg0zqJB7KqdV4mYAaanVqaGlWUKK4gaVs6VFHZanMEUJgaIlbG4Cfw+k4zK5enUzNJ72ZuzYAg2G1u7u5YI8ODErrYGGcUoGk9WaWckMLCdak+Aj2Uin5gbXkdW4gM27dU4oGkXXXXcFWJa5pqAogBJPfKzNzj50zqmrSWDlVWmCzpSroza20oTokNCwAAAdIZr74pVOijr1tXWgNQ1gimp2Rr1gFjsIBsDYG5I0xizX4V19TNa9VEJU1ioyrpVXZzoYyKjMUCFEXVc30glsM96ixPdBvoYKxpjUjaQ4YlrXKMdiZ3dTtzBw1Gx5YA9B2X4q2kEKK1QDVpk2S50dkTPKfM74YkOMeTLT4m3FjuKZHmKMi/dha4rlhDRtfDFms0wYgBWAAJWdL87jUdDeRKbbmYwu57NvUZkSE0IzwabM1UmOwQvpabCSASukyIOKQVq0TyUtMAcLzaVXFF1MnUwBVohNdVtRKqF7CtETvHiY+i3STN0sqMrRykqZZnqdYZaBMBYAuAIvv54vmmtNqjEkValM0xTNyitao7iewSno1Uwe2xiwJMdG+FpI0gqKRVjpsJapS0gqQZnSzCIPY3hiC8sz+miMYVuxhoGoyK1VaaudxSZysbiOsUEG+0chfEfGeICjSpi2p3IjwCkn7ML2U4/n6i1g1BUqKxhXDSo7Vh6qtsADqIJk2FsDczx5cxmaaMHRqdRlb0ZiRTad3Ok6iREm0eZy4sbeXaNM8i4aBmc6cUVq1FKVZWo4sq8mI+mO7uxJw/pbRqOqqKpbf1F2FyZ6y1sJ3FMk3X1j31ah2/abEAyrrBhbd6If6gRjXLDj3RkU2NHDcsadeNMKaemymNWum0SBAspN+7yGDLcXSme1rD8gASSe4KDfCAMw+knTS5yeppeHclvZG+PdGg4nsJJvdQYEbRED2YSWFNpyYVKuh/4ZxkPVp06KvBVpRurUU9MMCpRnZAf1Jhe3IhhJYM27qhh6g7J2dx9hxk1KpUpksESYjsh1t/AwM+2MX6XSDNFHbq2KooLkPmwFBIUFiuYAEkgX546WHm7ixlOlTHvo/m3NNWLvJJBOtpOkKBLAybfS8cEK+aZyQ7kggiGgiPJhG1vbjOa3SGoMoiq1elUSs4dgW0gEdlCXYuSAlgTYA7zaDLcfzL2OZqxbcI3hs7DCywzu7OU4pUaioRySwpMSb66dFmDcwdSlpmd74HcY4a5U6KeXZfotlqRHPup4Tc3xLMoRFfUI3ajl/dCl/f44G5jpDXIh2p+2kB9aqMcsU1/cc5x9BopLVaktGrRodShLiA6QzEqBFNkAkVmhV8Lc8EP7QVsiq9QlNkQdkOGZaIA+Z6TUNUkkksfEXGFHoplKuaqOqV6dJgFYBjUl4M9kU9tOkEtaLd+C3HKucytBXNZSpZV9HWzUgspa4d9PIg+OOkqko396Dtxuhy6I9JEq0YqAU2NR2iH01NTGrCs2q2owVkzytgVxnOJS1a3NKm5KKe2GUbQWp0XGnsq4UMrCALhE0oWX6VZhWJFRgxABJqHZSxAluQJJjvOCtDpJUzNDMFo1UqdIq5IaCa1KnKkrqXsuw3PrciAcPDC1PkhXNONDrT6N0jmTmtT9aCsgOpUQqgDToJFhtq5nFFeD00ICl/Rq8jWhECnWUs3oxHrEySLseWPnFel9DL1qyQgqSAzDWCTpUiSmXeYBi7GMLvCuLtWzT+mUh6dYBQr39HUY/wB0gJ3ILXEjeIwMccvb6/A0+HkH8vwYMr7Ojl+2CymHLMR1wOhk1O8CkjWO6kk4UuOHUy0yxVKWoJTRIRW1MCVTrJmAJclmaJJvh+znSKmrvTLJqDMsHMZfVIMeq1QGfA3sRvbCPxXLozs3WUlnUunVSUgiSQ2qt63aE2HiJJw8JTbdoWaSWh0+DxYyjD/bv7OxR+/DSgxjnD+l2ZyqmnRal1ZcsNXVPyC+sKl7KLDBnJfCLmd6rUgouSKIa19guYBJkREd/liGX4eTk2jRizRjFJjtxmkWeEqZgMEB002QLBLAGKiETIMweWAWa4BmqggdocxVTJt/8Rx7o/CJlGAL1G1QJik489p5zi5T+EHI/riPOnV/yYRSyx1x/gZxxy25C5mei+dp9paVGFvPydY0kE/RVRC3IAtI54JcMynEaQBFOgSWZyrPYEkesEYKzdhG1S0QIIuMFqnTXJOpX4yBqBExUESN5KeOOp9LcnAHxqlYAXYjw5gYZ5ZtU4/7EWKCepf6BNccQFRagoU4C6ClNi2wc6ioqEXNTcXkS3zcVcvRr1M0j1chUBBMv6UfMYXEEc4vhqXpJk2EHM0CCIINRNvacXclx/LsyquYok3gCrTmwPINOOhkaknxOliVP5jDK+f0ZmsGuprVf4e231d4/JN5fI6wIiImdwR7MLHGB8orfvan9bYu9HuPmg2l5NM7xuviPvHt33158Tlbj2ZYvyZbzWQC1VQEHWV1AbjTD84sVGGPL8LEmfH7MfMzVXrMsVggmpEXkNSdRtyJYYv8R4ilEdYxgGwUbuT3A+ck7AewHDNykopFopKyhnkp0aZqVCAoMW3Y8lUHckeNhcxhJzfE2qtM6U2CgmALb/SNpJ8OVgHDjHBc18orvCmmz06NMrcJIAdAZUhg2kk3k6vm4BZ3JVqwFbQrhqbmaZQMpp6FbWgCwULrI0ibG4vjTghGO7sSbbAwzDEmWYzc3Jk95k7338cXsop5a+WzEfYcVK20hQskbFpEKLX5GZ759mLORvyJ25n/ACnGhkhgR2iA+Yk8g5M/zVgPqwH4rk3QrqFQahI1KLi4tBbmO/BvIKxIASqdrda4H1Ji70p4ax+LzSdSUtFVmm7Happj2T54g8lOn+/yOo2rEjJ596FTrKbQwkA6VO4g9lwR9WLeY6UZiooSo6sgIYKaVGJiAYFMcjGC/B+iXxpa0moOq1QAgJJJI3nSY03WQTNjAOF3iPC6lCoadVCjiDB7jsQRYg94xWMoSf3QGpJfYI9GND126yktQCjmHCSUBKUqlQT1cEjsnsgibCQMWcvxoUkqr8Vy4FSmuofKO0oqIAAfjBjtwbc6cYo9Gc0tOsWf1TSrI1i0h6bpEAiJ1RN48pxUyialfvFL7Hpd/vxSxUHstSpV6D6aQpCnUpKIdiD1gckEO7Efo5BHiDuBghwjKU6eZpqgQllrAm36qoLMSIJIjxnA3gFP5NmBE+myx3idJq8jYjTrP8OxnBOhnKVBr06K1dFNgxR2UpUpLUbsh4DAVIIYGRMReIyW7T/A69CXKZenW4iiWHxis5YPpYAP6QOAbrqDCEYD1gDhp4t0HpUqa6FBUQnpAjMQFEHVGqDB3HKRaMLPC+HqmbzAUn1m9GKb6lUVNVmVAFk6SpXbSNoEP2Vy9asEnW7Rqhhpgyd5C33uYJ35nGP4iXHo0YlfZnfFcll8shd6aEzCjSJc920RzJ2HuBRs/mjVdnKqpJnSihVXwCjYfWdzJxtHEPgu+OVesc1hYQZGlR9FQ1NSBzm8kkkk4X+jnwaZbMUalSpUrKU0DslIl3dL6lP0RzG58MUwZYxjbv8AN/wJkg26RmGnwx90nG0n4D8tCkZiuNUbimeU/RGBuY+BIsHOXryV1CKqm5GnmkxZvonGiPxEJdMhwZlSqcS0Mq7zpEx4gfaRi3xPg1XL1WpVUKOpIIPv9oIIIPiMVaFYqZHdH5nFrFPtTLOu/wBv4YK9FK7fG6Q1MbtbUY9R+WA9TMM25JtjSugeS0136qijTW0Lr1Ej0JqQhmJ3LTyIwHLjsZKzO+Mfp6v72rfydp5eI94xS1YPdL+Ovma7B1RRTeqo0LEy0EkkmT2RgXxDOvVZdZDaF0LCqvZBMeoonc3N8OKNPRDKqxpnSnowjuzFF7PWMT2mgEkCIJ8p2x76X5EUWyahKanQ+rSqAGKpXdRB7p+7EXRBom8HTRYENpYQ7klfSJJUXjWvnyJTpoNQycRpFPYNqAJrwRIsfVCzz04yf9n+Sq+kdOLcfoUw6ZjrQh1I+rL5kKwMqwBNOIIkCCd98LGWprD5qnV1fJM2tcgfphTWj1dWGgq9RKlJ2JuShG5OBvFPhCzBqV6DlTTNWpTMmr6usreKunYc1jAdelLaSvZh8u1FgGq3DESSNY7UAL9GFuMDHgUPX9/A8snIBZjNsyojMzBBCgmQoJuFk2B388fKIEX0+2PvOIWGLGWP5lvHuIxpZAN8PRTH6MX76X2GsPsOGDiVKn6CDR2JMHLjlzKV6c/xGfE4D8OzMRBP89X7q4H14bc/m2K0dNRz5VMyYttArVgOfIeWM03vRaHWy18G+ULdf60amIgtE6qm0lxO/qv7G9bBDj/Qb48ukuimnZH+chMnSxLDskMhI35jxUOHdKKuRIKLes9VSSCDZ+RNJGb1jY6780uuJa3wr1dQEAoDHq6TAPeCw2v4eOM8sE/E8SBRZFx4sS8jlSlaojRKLVDd3YDaiJEna1hPhj7wOmD1oO5p6VHexelA9wOLeWzZepU1HUSuaYljqeeqazOVBb1fKbwDit0drhK6uV1Cm4qEeCdtrEieyh543O9mddj70j6JLlUoAdXIp1AzKQzMwUlix7iQAByAMXwp9Kael+1qUquXu0En5PQEA2t84RsBthg4500bOnUUCBOzE79b6Nmjl2Yt4eM4Vekueavpdp9VUgn9XTSn/wAhPtxPEmux5McsvBz+YdakMXdYhOyvWUoBVkse2ywRMg8wTjUssaNJlbWIWlAnm7XLFgO4AeAJjGTcBzx67OuhdA2aEhSW3GZkMwKkgkAgbFggIYGMNeU6ZZX4w1HQFqIzISYElSQwU6e0eyTpkExbUYBzZItStKysacabHSn0kpsY9c8tAne2wJnfmMZbwbpvVoUmp06IPZNFiTzRqtwQV5ueR9Xxtp1BYYf4h92McyB/Sfvq/wBbNgY5OcXyOlFRegtV6Y8QqAAOlMCw0gWtO4Wbbb4qucy/r5qodTQQCdoBMyTNxj0o5efvj/vj1N18yf8A29+KqKXS/aE5MA9IOBg03q63LIrPLEtqhwInyYme/wBuE7TeMaFxEk5erP6hvrKx9mAuZyynK03CjV1RBPMhVpke4k+Putoi60SkvMVtONk6BVA1TKOBp1hWIn52jPKT5nQPcO7C10OyKPlGLKpK5glZAJBDZQSOe1RvecF/g5MHIH9lf6eJf6fVhMktBijMOLD5RW/e1f62xAaLFtOk6u6L9/2X+vFji3/iK372p/W2KhM/n8+WNT7JDxwbgqVctRLICYYTA+kw3jFrpPltNKguwVUA8uvqR9S/Vi50RaMnR/j/AKjiLpibUfHqf+NmT92PPxNvK17mhr5UIvGz8pr/AL+t/W2KykACJnn4eX4/98XuNrFeqRu1fMA+Qfv8jv3eE4oGLR3b958LW/PkN7Ik2bHYp/4PvOPGXEkezEmYbUKai50gR4ztjssnaAkHyxP+0I1cFpjUsgYeukbJ1dDUim3NQftHjhL4IO0NsOHS11FKjJUWA38seRlb5o14/oYj9JAiU8o6Ki9vMkxpXVDU4sIBIBPvjbCsROq4HISYmZ2i1vEjcb4YukdUNl8qFk6HzE9xOqmbHnAifPmZAXU0lrk3N7ARPjJH1Y9PFfBWZpdl/K1ZqBwuou1cMisRClV1c9tLPzvHPHzgKTUcAgTRzABMAT1bxdoA254k4fUppUI1jStOuwMJ2ppMdJcb9pVAF41mLnHjhNSEqeK1/wDgv+OHb0BFrJjSaiyDDKJBBBuTIYEg+/EfEqY6gHn1zD/iz/SMRcKP9dP6yR9+Js+85VT/ALY//NgxOY6ngKI7VENRS0OwWoQGJuZANwSTadiRhcXLBeLssqR8YdhoMgAa6gUnkQAFI5EEYfqt0/hGM4pZ5KfFalSo2lBmMxLQTEmquwBO5HLGTDcuVlppKqN8Uw38X4Yx7JNIqCBavXFufpGMnv3jyAHLDo3wq8Nn9ORef0VXw/YxnGU6SUFNSanrVajjsseyzFgdu7kcDFjkk7X7sOSSdUH0Xfy+4/jjgfV/i/pOBg6WZcbOb/st3eV+724iXpTl7dvYH5rbxHd32xbi/QnaL2dPyer3dQPrn8MCHb5HT8adX7FH3YkzfSSg9GooftNTVRY7iZExG5xQfidP4ulPV2wrgiDzNuUHbDpMVh/oM3onQbCv/wDJkhgj8HzdjInwX6hxEYW+h2cWmzs5OnUmwm/XZc/YhwS6E8WRVya3lZmBawzZsZ7qg+vuwrjadHJiNxc/KK376r/W2KeLfF//ABFb97V/rbFTGt9kjSuib/JKQ/xf1HHnpeezQP7VIf8A9M5+GPnRUfJKf8X9Rx3Sz1cv+8pf153Hmw/qv8mh/ShQ4yfS17No+MVhIiC2omDYnlMW2HdgcI8Y9mDHFKoFStTcVCprPUGkqCWlgTJRiRBNvCcC6XVyZDxfZlH1lDP1Y33ZIl4fww1tek9pBT0i3aLVKdMCSQF9eZPdj5lkIBcBSFUMe0NtQUWmT2mFh54vcJqaaWbK29HSibkeno90YFAdnn7/AC+/C93Z1B/h/SjqyOxPtjv8DOCfGuni5lEU0I0XB1Btr2BUQbYTrA87iPfj1TA2hjuBA77Yk8MG7oZTklQYqHrspUckqaDrpWxB60iTMSPUHMz4XkFqwXpsVymZWGHpaIhhDCOsIkd/ZGBVVFDEBpAJvET4xq7sUiu0KyTrtM6SRIZfY1jz5gdw3OJMnmYDDloqn+ZNOKsge4/n3YvUcluCFNoPrTvfnE2I229+GqwWe+EvcfvaX9QxM5+Q0/3n3V8fOHZK4uP0iGL7Bp38oxYbLfI0WRPWTN/9taI8cdVHGqOs01P7AxjXGK5XN1mUwwr1SCLQRUaCMbElT0a+CLflttjLuIZcnNVizsFNWpYMbTUPjEROM3w0dsvmfQIpcUqr6tRhzsecMJnydx/EcfTxSqQJqMQpJALGxMSbnwHuxapZI2JqAzG48QPnA9+JnoqImoSTYWU90C4vvyxpeiFkOb6UZirapWdhAW7fNBJA8QJNvE4ibjVVvWqsw0KkFiOys6RY7CTA8TgqtJAYFa/gtP7hPdy5jEi+Ffl9FO6Ry7rz44W/sEKdB1+NZiK1VzTWnDdtz2SdAESYnXO4i5EYoVHOXo0xVZmp9cH+LlyqtRKqyOANhUGsSO7a+PtPNBBLZho8FTnPeOUYkfjVGLV60/7qPqWcQbkpbuivy19wFwavVDxSZps3ZEyVIIMX+cAfZhn6JZWotZaTK2lZZV0zCw43F4liRMyD5YBPxONqz+/8BifgGa1Zql2ybtuf2HxVfM6RPoA8W/8AEVh/tqsfztinHfi3xdR8ZqgkAGtUvvHba8C9sVKdUgW+778aGTNK6Kn5JS/i/qbEfSwyMv8AvKf9edxH0YqfJaQ/xf1HEXSd+1lx+0h91TOfjjzYf1X+TQ/pQBbMk5irT9G3W1ip10pIgkCGDA8gInuOLvFODmkjGKEoAxAo7ieRZjNrkEcjip8by65kt1Vc1BWYiK9MDUHMWNA8/HFnivEKzB5p6VZTu6sdMHcq4m37I8sapykpKqoRJVsH8PzJ6vNPpSyUrBF0/pqXzI0n2jHvMZ+kaUJZjTGuKOXUFpp9kFaYYgNJ/h3PODIsOpzVrdXS9vpqfjik9Ww7IAgxc95ndu/FNgPprG3q9kclTv5wva/inERnljte/l9+JKdZbdgG/Mt9ekjHCl6hV+S1ot2qAvHdVHIDkfPxxHlM8oiWdSrauzF78mEMsbzJnaMe6VcGhXIRQNVHsjVHzxzYnn34GTjl2wlhgjM1yoJsNOq3tcffida5kgVCezAlUW/jLe3nJi15xQU4+M18MALZHMVAVlv7yn9E8+/EjZphk1vfrByHMVj3eWKXD9x+8T7cTuPkafvB9lbACa3SIKKe9FM+y+Mj41nGXM1wDEV6sWX9Y55jvONUoVPRU/3a/YP9MJGdyitVqG36Sqdues8/u574w4cnFsvkjdC5kazlu+Qfmi8L5eH1YK52nqJKVAh7XKQRP0gLGB3HxjfFlMihUXGw3/CDfwnHsZOmeQME7L4+AxV5rdokoC3WrVVOkkyO7SQfaLEEeYx4XNVJ9a+1wvOe8QN9/wAMONHh1LuU+an8MWUydDmF9w/DHf8AKryD4Ql1kqle0yxv6ych4XNuWKgU9x92NCXI5f8AZH8o/O+PnxPLj5yj2rbA/wCS3/aHwvuIuWyZcwToHMtb6tz7Pfht6LUqdOui6gbtBFyRoHNeUhrHF2rSy0WInw0n/m7sfOD9X19MSDdoBI+g37XOMcsjm1pnOKR3E+gFA1qp6yteo53TmxP0MV//ALfUP1lb3p/kx8x2PUpGaxj4X0bSnSVQ7wNW+nvJ5LjxxbovTdqJL1BpiIK/rKx+h+2cdjsZIwjzboe3QGr9BKPWM3WVp1lt03mfod+CydDaPxfWzVGJNRIJUAfogD2VBkB25x4Y7HYvKEXVoW2Dct0GorTqqKlWHVQbpyZWHzO8DFc9AqNvSVreKef0MdjsMorZ1s+f2Ao/rK3vT/p47+wNH9ZW96f5MdjsNxQLZYo9BqIp1F6yrDaCbpyNvmYrnoBQ/WVven/Tx2OwFFeh1s4dAKH6yt70/wAmO/sBQ/WVven+THzHYPFHWyfL9B6KkRUq+sDum4/gxJ/Yql1OjrKsBgd07n/Y/aOOx2F4r0DbHCjwlRSQamsijl3Dwwq5zodTNao3WVO1Ucx6MjtEzvT+3HY7GTBCNy0VnJ6K39i6Qn0lU3O5T/JjwehFI/3tf+ZP8mOx2NnFehK2SJ0SRdq1Ye1PuTEx6Oz/AOYzHd66+X0Mdjsdwj6B5MqN0GpH+9r/AMy/ZowdzPRen8UorrfsSA3o9RE1LFgkm5nzA7sdjsSyRVx15nKTpgP+w9LbrK38yf5MFuDdCaKZyVepu4AlYAhrerNvE47HYpxVgtn/2Q==">
            <a:extLst>
              <a:ext uri="{FF2B5EF4-FFF2-40B4-BE49-F238E27FC236}">
                <a16:creationId xmlns:a16="http://schemas.microsoft.com/office/drawing/2014/main" id="{A1FD0F58-DD62-0F26-08F4-05A27709F2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27691" name="Picture 7">
            <a:extLst>
              <a:ext uri="{FF2B5EF4-FFF2-40B4-BE49-F238E27FC236}">
                <a16:creationId xmlns:a16="http://schemas.microsoft.com/office/drawing/2014/main" id="{80CBC701-C0BB-14D9-661B-446D3CFB1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4" y="3833813"/>
            <a:ext cx="19526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92" name="CaixaDeTexto 4">
            <a:extLst>
              <a:ext uri="{FF2B5EF4-FFF2-40B4-BE49-F238E27FC236}">
                <a16:creationId xmlns:a16="http://schemas.microsoft.com/office/drawing/2014/main" id="{4E979F09-FC38-A52A-AC12-A3E2CFAFF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9" y="3462338"/>
            <a:ext cx="2441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/>
              <a:t>Fusão a vácuo da liga</a:t>
            </a:r>
            <a:endParaRPr lang="pt-BR" altLang="pt-BR"/>
          </a:p>
        </p:txBody>
      </p:sp>
      <p:sp>
        <p:nvSpPr>
          <p:cNvPr id="27693" name="CaixaDeTexto 5">
            <a:extLst>
              <a:ext uri="{FF2B5EF4-FFF2-40B4-BE49-F238E27FC236}">
                <a16:creationId xmlns:a16="http://schemas.microsoft.com/office/drawing/2014/main" id="{AF0C56F2-E488-0103-F9A1-DF0D09228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6" y="5700714"/>
            <a:ext cx="1401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/>
              <a:t>Nd metálico</a:t>
            </a:r>
            <a:endParaRPr lang="pt-BR" altLang="pt-BR"/>
          </a:p>
        </p:txBody>
      </p:sp>
      <p:sp>
        <p:nvSpPr>
          <p:cNvPr id="27694" name="CaixaDeTexto 6">
            <a:extLst>
              <a:ext uri="{FF2B5EF4-FFF2-40B4-BE49-F238E27FC236}">
                <a16:creationId xmlns:a16="http://schemas.microsoft.com/office/drawing/2014/main" id="{E666CB5C-6FFB-F5A4-F45C-D0A980414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6269038"/>
            <a:ext cx="1403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/>
              <a:t>Liga FeNdB</a:t>
            </a:r>
            <a:endParaRPr lang="pt-BR" altLang="pt-BR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974</Words>
  <Application>Microsoft Office PowerPoint</Application>
  <PresentationFormat>Widescreen</PresentationFormat>
  <Paragraphs>108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Garamond</vt:lpstr>
      <vt:lpstr>Google Sans</vt:lpstr>
      <vt:lpstr>Tema do Office</vt:lpstr>
      <vt:lpstr>Oportunidades e desafios para as terras raras no Brasil-2025</vt:lpstr>
      <vt:lpstr>Apresentação do PowerPoint</vt:lpstr>
      <vt:lpstr>Apresentação do PowerPoint</vt:lpstr>
      <vt:lpstr>Apresentação do PowerPoint</vt:lpstr>
      <vt:lpstr>Apresentação do PowerPoint</vt:lpstr>
      <vt:lpstr>Qual o motivo de tanto falatório?</vt:lpstr>
      <vt:lpstr>Importância das terras raras pesadas: Dy e Tb</vt:lpstr>
      <vt:lpstr>Apresentação do PowerPoint</vt:lpstr>
      <vt:lpstr> etapa 2 do minério à liga : a separação</vt:lpstr>
      <vt:lpstr>Apresentação do PowerPoint</vt:lpstr>
      <vt:lpstr>Apresentação do PowerPoint</vt:lpstr>
      <vt:lpstr>Apresentação do PowerPoint</vt:lpstr>
      <vt:lpstr>Quem arriscará investir US500 milhões numa usina de separação de terras raras?</vt:lpstr>
      <vt:lpstr> quem compraria óxidos de terras raras do Brasil?</vt:lpstr>
      <vt:lpstr>Tem havido investimento governamental nos ímãs de terras raras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fernando landgraf</dc:creator>
  <cp:lastModifiedBy>Felipe Luiz da Silva</cp:lastModifiedBy>
  <cp:revision>14</cp:revision>
  <dcterms:created xsi:type="dcterms:W3CDTF">2025-08-17T19:41:30Z</dcterms:created>
  <dcterms:modified xsi:type="dcterms:W3CDTF">2025-09-10T12:19:51Z</dcterms:modified>
</cp:coreProperties>
</file>