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354" r:id="rId7"/>
    <p:sldId id="356" r:id="rId8"/>
    <p:sldId id="329" r:id="rId9"/>
    <p:sldId id="337" r:id="rId10"/>
    <p:sldId id="339" r:id="rId11"/>
    <p:sldId id="340" r:id="rId12"/>
    <p:sldId id="341" r:id="rId13"/>
    <p:sldId id="342" r:id="rId14"/>
    <p:sldId id="318" r:id="rId15"/>
    <p:sldId id="346" r:id="rId16"/>
    <p:sldId id="347" r:id="rId17"/>
    <p:sldId id="300" r:id="rId18"/>
    <p:sldId id="264" r:id="rId19"/>
    <p:sldId id="315" r:id="rId20"/>
    <p:sldId id="316" r:id="rId21"/>
    <p:sldId id="317" r:id="rId22"/>
    <p:sldId id="349" r:id="rId23"/>
    <p:sldId id="355" r:id="rId24"/>
    <p:sldId id="350" r:id="rId25"/>
    <p:sldId id="348" r:id="rId26"/>
    <p:sldId id="352" r:id="rId27"/>
    <p:sldId id="358" r:id="rId28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83108-4A17-4219-9C17-907BA10D64C9}" type="datetimeFigureOut">
              <a:rPr lang="en-AU" smtClean="0"/>
              <a:t>12/12/2014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2B30-B868-4B42-973A-E393D9E9E2E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7513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A2A16F-EBA2-4655-A34E-47970D1F6F51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7336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A16F-EBA2-4655-A34E-47970D1F6F51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224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A16F-EBA2-4655-A34E-47970D1F6F51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8760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1996 Modified from 1990 GLASOD map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89C6-86B2-4155-8E72-2FED3B41F116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A16F-EBA2-4655-A34E-47970D1F6F51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876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DBD85-8438-4AEF-BB1F-A21128BB33F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A47C2-B59D-4CEE-970E-E0737BAF55C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B3145-98BF-416C-8616-18CA4781C19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4617" t="30167" r="71938" b="43925"/>
          <a:stretch>
            <a:fillRect/>
          </a:stretch>
        </p:blipFill>
        <p:spPr bwMode="auto">
          <a:xfrm>
            <a:off x="0" y="0"/>
            <a:ext cx="135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32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5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042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ongres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4617" t="30167" r="71938" b="43925"/>
          <a:stretch>
            <a:fillRect/>
          </a:stretch>
        </p:blipFill>
        <p:spPr bwMode="auto">
          <a:xfrm>
            <a:off x="0" y="0"/>
            <a:ext cx="135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32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5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6" name="Picture 2" descr="C:\Users\grasemannp\Desktop\Unfiled documents\Signature-Combination with Slogan-Horizontal Combination(English) (2)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0"/>
            <a:ext cx="2928958" cy="1652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79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500063" cy="6858000"/>
            <a:chOff x="-2" y="0"/>
            <a:chExt cx="428598" cy="6858000"/>
          </a:xfrm>
        </p:grpSpPr>
        <p:pic>
          <p:nvPicPr>
            <p:cNvPr id="5" name="Picture 2" descr="D:\[최은아]\WCC 세계자연보전총회\[매뉴얼]\AS\AS.301 파워포인트 템플릿 A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2679" t="30167" r="22578" b="66998"/>
            <a:stretch>
              <a:fillRect/>
            </a:stretch>
          </p:blipFill>
          <p:spPr bwMode="auto">
            <a:xfrm rot="5400000">
              <a:off x="-3214703" y="3214701"/>
              <a:ext cx="6858000" cy="42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428596" cy="1357298"/>
            </a:xfrm>
            <a:prstGeom prst="rect">
              <a:avLst/>
            </a:prstGeom>
            <a:solidFill>
              <a:srgbClr val="163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a-ES" sz="1400" dirty="0" err="1">
                  <a:solidFill>
                    <a:srgbClr val="FFFFFF"/>
                  </a:solidFill>
                </a:rPr>
                <a:t>Jeju</a:t>
              </a:r>
              <a:r>
                <a:rPr lang="ca-ES" sz="1400" dirty="0">
                  <a:solidFill>
                    <a:srgbClr val="FFFFFF"/>
                  </a:solidFill>
                </a:rPr>
                <a:t>  2012</a:t>
              </a:r>
              <a:endParaRPr lang="fr-CH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4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2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31629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14348" y="489111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3111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5191" t="30167" r="72511" b="43925"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3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4" cstate="print"/>
          <a:srcRect b="10120"/>
          <a:stretch>
            <a:fillRect/>
          </a:stretch>
        </p:blipFill>
        <p:spPr bwMode="auto">
          <a:xfrm>
            <a:off x="8215313" y="142875"/>
            <a:ext cx="798512" cy="700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1142976" y="858583"/>
            <a:ext cx="6286544" cy="0"/>
          </a:xfrm>
          <a:prstGeom prst="line">
            <a:avLst/>
          </a:prstGeom>
          <a:noFill/>
          <a:ln w="13546" cap="flat" cmpd="sng">
            <a:solidFill>
              <a:srgbClr val="7C7C7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71538" y="357170"/>
            <a:ext cx="7000924" cy="714376"/>
          </a:xfrm>
          <a:prstGeom prst="rect">
            <a:avLst/>
          </a:prstGeo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en-GB" noProof="0" dirty="0" smtClean="0"/>
              <a:t>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71563" y="1285875"/>
            <a:ext cx="7000875" cy="50006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400"/>
              </a:spcAft>
              <a:buClr>
                <a:schemeClr val="bg1"/>
              </a:buClr>
              <a:buFont typeface="Arial" pitchFamily="34" charset="0"/>
              <a:buChar char="•"/>
              <a:defRPr sz="2400" b="1"/>
            </a:lvl1pPr>
            <a:lvl2pPr marL="628650" indent="-171450">
              <a:buFont typeface="Arial" pitchFamily="34" charset="0"/>
              <a:buChar char="•"/>
              <a:defRPr sz="1800"/>
            </a:lvl2pPr>
            <a:lvl3pPr>
              <a:buFont typeface="Wingdings" pitchFamily="2" charset="2"/>
              <a:buChar char="Ø"/>
              <a:defRPr sz="1800"/>
            </a:lvl3pPr>
            <a:lvl4pPr>
              <a:buFont typeface="Courier New" pitchFamily="49" charset="0"/>
              <a:buChar char="o"/>
              <a:defRPr sz="1800" b="0"/>
            </a:lvl4pPr>
            <a:lvl5pPr marL="2057400" indent="-228600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48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5191" t="30167" r="72511" b="43925"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8215313" y="142875"/>
            <a:ext cx="798512" cy="700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1142976" y="858583"/>
            <a:ext cx="6286544" cy="0"/>
          </a:xfrm>
          <a:prstGeom prst="line">
            <a:avLst/>
          </a:prstGeom>
          <a:noFill/>
          <a:ln w="13546" cap="flat" cmpd="sng">
            <a:solidFill>
              <a:srgbClr val="7C7C7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71538" y="357170"/>
            <a:ext cx="7000924" cy="714376"/>
          </a:xfrm>
          <a:prstGeom prst="rect">
            <a:avLst/>
          </a:prstGeo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en-GB" noProof="0" dirty="0" smtClean="0"/>
              <a:t>Graph title</a:t>
            </a:r>
          </a:p>
        </p:txBody>
      </p:sp>
    </p:spTree>
    <p:extLst>
      <p:ext uri="{BB962C8B-B14F-4D97-AF65-F5344CB8AC3E}">
        <p14:creationId xmlns:p14="http://schemas.microsoft.com/office/powerpoint/2010/main" val="12889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4617" t="30167" r="71938" b="43925"/>
          <a:stretch>
            <a:fillRect/>
          </a:stretch>
        </p:blipFill>
        <p:spPr bwMode="auto">
          <a:xfrm>
            <a:off x="0" y="0"/>
            <a:ext cx="135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6" name="Picture 2" descr="C:\Users\grasemannp\Desktop\Unfiled documents\Signature-Combination with Slogan-Horizontal Combination(English) (2)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0"/>
            <a:ext cx="2928958" cy="1652871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/>
          </p:cNvSpPr>
          <p:nvPr userDrawn="1"/>
        </p:nvSpPr>
        <p:spPr bwMode="auto">
          <a:xfrm>
            <a:off x="1714480" y="4071943"/>
            <a:ext cx="7286676" cy="37959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wrap="square" lIns="88900" tIns="50800" rIns="88900" bIns="50800">
            <a:spAutoFit/>
          </a:bodyPr>
          <a:lstStyle/>
          <a:p>
            <a:pPr algn="r" defTabSz="1300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 smtClean="0">
                <a:solidFill>
                  <a:srgbClr val="333399"/>
                </a:solidFill>
                <a:sym typeface="Arial" pitchFamily="34" charset="0"/>
              </a:rPr>
              <a:t>www.iucn.org/congress</a:t>
            </a:r>
            <a:endParaRPr lang="fr-FR" b="1" kern="0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357290" y="2285992"/>
            <a:ext cx="7786710" cy="2142408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ctr" defTabSz="410730" hangingPunct="0">
              <a:spcAft>
                <a:spcPts val="600"/>
              </a:spcAft>
            </a:pPr>
            <a:r>
              <a:rPr lang="en-GB" sz="3200" dirty="0" smtClean="0">
                <a:solidFill>
                  <a:srgbClr val="000000"/>
                </a:solidFill>
                <a:latin typeface="Arial"/>
                <a:sym typeface="Helvetica Light" charset="0"/>
              </a:rPr>
              <a:t>Thank you!</a:t>
            </a:r>
          </a:p>
          <a:p>
            <a:pPr algn="ctr" defTabSz="410730" hangingPunct="0">
              <a:spcAft>
                <a:spcPts val="600"/>
              </a:spcAft>
            </a:pPr>
            <a:r>
              <a:rPr lang="en-GB" sz="3200" i="1" dirty="0" smtClean="0">
                <a:solidFill>
                  <a:srgbClr val="000000"/>
                </a:solidFill>
                <a:latin typeface="Arial"/>
                <a:sym typeface="Helvetica Light" charset="0"/>
              </a:rPr>
              <a:t>Kamsa hamnida!</a:t>
            </a:r>
          </a:p>
          <a:p>
            <a:pPr algn="ctr" defTabSz="410730" hangingPunct="0">
              <a:spcAft>
                <a:spcPts val="600"/>
              </a:spcAft>
            </a:pPr>
            <a:r>
              <a:rPr lang="ko-KR" altLang="en-US" sz="3200" i="1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감사합니다</a:t>
            </a:r>
            <a:endParaRPr lang="en-GB" sz="3200" i="1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defTabSz="410730" hangingPunct="0"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pic>
        <p:nvPicPr>
          <p:cNvPr id="60418" name="Picture 2" descr="http://t0.gstatic.com/images?q=tbn:ANd9GcSCdst7iubF42qnY9cYXjkzO-eCeciT69lhyJQF2qNB0FJX_OM3UQ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804863"/>
            <a:ext cx="2828925" cy="160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76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500063" cy="6858000"/>
            <a:chOff x="-2" y="0"/>
            <a:chExt cx="428598" cy="6858000"/>
          </a:xfrm>
        </p:grpSpPr>
        <p:pic>
          <p:nvPicPr>
            <p:cNvPr id="5" name="Picture 2" descr="D:\[최은아]\WCC 세계자연보전총회\[매뉴얼]\AS\AS.301 파워포인트 템플릿 A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2679" t="30167" r="22578" b="66998"/>
            <a:stretch>
              <a:fillRect/>
            </a:stretch>
          </p:blipFill>
          <p:spPr bwMode="auto">
            <a:xfrm rot="5400000">
              <a:off x="-3214703" y="3214701"/>
              <a:ext cx="6858000" cy="42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428596" cy="1357298"/>
            </a:xfrm>
            <a:prstGeom prst="rect">
              <a:avLst/>
            </a:prstGeom>
            <a:solidFill>
              <a:srgbClr val="163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a-ES" sz="1400" dirty="0" err="1">
                  <a:solidFill>
                    <a:srgbClr val="FFFFFF"/>
                  </a:solidFill>
                </a:rPr>
                <a:t>Jeju</a:t>
              </a:r>
              <a:r>
                <a:rPr lang="ca-ES" sz="1400" dirty="0">
                  <a:solidFill>
                    <a:srgbClr val="FFFFFF"/>
                  </a:solidFill>
                </a:rPr>
                <a:t>  2012</a:t>
              </a:r>
              <a:endParaRPr lang="fr-CH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4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2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0576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5191" t="30167" r="72511" b="43925"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3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4" cstate="print"/>
          <a:srcRect b="10120"/>
          <a:stretch>
            <a:fillRect/>
          </a:stretch>
        </p:blipFill>
        <p:spPr bwMode="auto">
          <a:xfrm>
            <a:off x="8215313" y="142875"/>
            <a:ext cx="798512" cy="700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032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7832-095E-452B-918F-72A4CF9BA93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8A880F-FC75-400D-B120-E929F276C4D3}" type="datetime1">
              <a:rPr lang="en-AU" smtClean="0">
                <a:solidFill>
                  <a:srgbClr val="000000"/>
                </a:solidFill>
              </a:rPr>
              <a:pPr/>
              <a:t>12/12/2014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5D7FF-4E24-4618-9E56-6AE1BF856D8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FF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12F793-A5C9-47A5-BC72-9880BB8E377B}" type="datetime1">
              <a:rPr lang="en-AU" smtClean="0">
                <a:solidFill>
                  <a:srgbClr val="000000"/>
                </a:solidFill>
              </a:rPr>
              <a:pPr/>
              <a:t>12/12/2014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5D7FF-4E24-4618-9E56-6AE1BF856D8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87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9F43C3-AB55-4F0F-9D23-014408CADC1C}" type="datetime1">
              <a:rPr lang="en-AU" smtClean="0">
                <a:solidFill>
                  <a:srgbClr val="000000"/>
                </a:solidFill>
              </a:rPr>
              <a:pPr/>
              <a:t>12/12/2014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5D7FF-4E24-4618-9E56-6AE1BF856D8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80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4617" t="30167" r="71938" b="43925"/>
          <a:stretch>
            <a:fillRect/>
          </a:stretch>
        </p:blipFill>
        <p:spPr bwMode="auto">
          <a:xfrm>
            <a:off x="0" y="0"/>
            <a:ext cx="135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32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5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573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ongres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4617" t="30167" r="71938" b="43925"/>
          <a:stretch>
            <a:fillRect/>
          </a:stretch>
        </p:blipFill>
        <p:spPr bwMode="auto">
          <a:xfrm>
            <a:off x="0" y="0"/>
            <a:ext cx="135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32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5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6" name="Picture 2" descr="C:\Users\grasemannp\Desktop\Unfiled documents\Signature-Combination with Slogan-Horizontal Combination(English) (2)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0"/>
            <a:ext cx="2928958" cy="1652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1038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500063" cy="6858000"/>
            <a:chOff x="-2" y="0"/>
            <a:chExt cx="428598" cy="6858000"/>
          </a:xfrm>
        </p:grpSpPr>
        <p:pic>
          <p:nvPicPr>
            <p:cNvPr id="5" name="Picture 2" descr="D:\[최은아]\WCC 세계자연보전총회\[매뉴얼]\AS\AS.301 파워포인트 템플릿 A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2679" t="30167" r="22578" b="66998"/>
            <a:stretch>
              <a:fillRect/>
            </a:stretch>
          </p:blipFill>
          <p:spPr bwMode="auto">
            <a:xfrm rot="5400000">
              <a:off x="-3214703" y="3214701"/>
              <a:ext cx="6858000" cy="42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428596" cy="1357298"/>
            </a:xfrm>
            <a:prstGeom prst="rect">
              <a:avLst/>
            </a:prstGeom>
            <a:solidFill>
              <a:srgbClr val="163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a-ES" sz="1400" dirty="0" err="1">
                  <a:solidFill>
                    <a:srgbClr val="FFFFFF"/>
                  </a:solidFill>
                </a:rPr>
                <a:t>Jeju</a:t>
              </a:r>
              <a:r>
                <a:rPr lang="ca-ES" sz="1400" dirty="0">
                  <a:solidFill>
                    <a:srgbClr val="FFFFFF"/>
                  </a:solidFill>
                </a:rPr>
                <a:t>  2012</a:t>
              </a:r>
              <a:endParaRPr lang="fr-CH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4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2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31629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14348" y="489111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66727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5191" t="30167" r="72511" b="43925"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3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4" cstate="print"/>
          <a:srcRect b="10120"/>
          <a:stretch>
            <a:fillRect/>
          </a:stretch>
        </p:blipFill>
        <p:spPr bwMode="auto">
          <a:xfrm>
            <a:off x="8215313" y="142875"/>
            <a:ext cx="798512" cy="700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1142976" y="858583"/>
            <a:ext cx="6286544" cy="0"/>
          </a:xfrm>
          <a:prstGeom prst="line">
            <a:avLst/>
          </a:prstGeom>
          <a:noFill/>
          <a:ln w="13546" cap="flat" cmpd="sng">
            <a:solidFill>
              <a:srgbClr val="7C7C7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71538" y="357170"/>
            <a:ext cx="7000924" cy="714376"/>
          </a:xfrm>
          <a:prstGeom prst="rect">
            <a:avLst/>
          </a:prstGeo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en-GB" noProof="0" dirty="0" smtClean="0"/>
              <a:t>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71563" y="1285875"/>
            <a:ext cx="7000875" cy="50006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400"/>
              </a:spcAft>
              <a:buClr>
                <a:schemeClr val="bg1"/>
              </a:buClr>
              <a:buFont typeface="Arial" pitchFamily="34" charset="0"/>
              <a:buChar char="•"/>
              <a:defRPr sz="2400" b="1"/>
            </a:lvl1pPr>
            <a:lvl2pPr marL="628650" indent="-171450">
              <a:buFont typeface="Arial" pitchFamily="34" charset="0"/>
              <a:buChar char="•"/>
              <a:defRPr sz="1800"/>
            </a:lvl2pPr>
            <a:lvl3pPr>
              <a:buFont typeface="Wingdings" pitchFamily="2" charset="2"/>
              <a:buChar char="Ø"/>
              <a:defRPr sz="1800"/>
            </a:lvl3pPr>
            <a:lvl4pPr>
              <a:buFont typeface="Courier New" pitchFamily="49" charset="0"/>
              <a:buChar char="o"/>
              <a:defRPr sz="1800" b="0"/>
            </a:lvl4pPr>
            <a:lvl5pPr marL="2057400" indent="-228600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70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5191" t="30167" r="72511" b="43925"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8215313" y="142875"/>
            <a:ext cx="798512" cy="700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1142976" y="858583"/>
            <a:ext cx="6286544" cy="0"/>
          </a:xfrm>
          <a:prstGeom prst="line">
            <a:avLst/>
          </a:prstGeom>
          <a:noFill/>
          <a:ln w="13546" cap="flat" cmpd="sng">
            <a:solidFill>
              <a:srgbClr val="7C7C7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71538" y="357170"/>
            <a:ext cx="7000924" cy="714376"/>
          </a:xfrm>
          <a:prstGeom prst="rect">
            <a:avLst/>
          </a:prstGeo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en-GB" noProof="0" dirty="0" smtClean="0"/>
              <a:t>Graph title</a:t>
            </a:r>
          </a:p>
        </p:txBody>
      </p:sp>
    </p:spTree>
    <p:extLst>
      <p:ext uri="{BB962C8B-B14F-4D97-AF65-F5344CB8AC3E}">
        <p14:creationId xmlns:p14="http://schemas.microsoft.com/office/powerpoint/2010/main" val="22340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4617" t="30167" r="71938" b="43925"/>
          <a:stretch>
            <a:fillRect/>
          </a:stretch>
        </p:blipFill>
        <p:spPr bwMode="auto">
          <a:xfrm>
            <a:off x="0" y="0"/>
            <a:ext cx="135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6" name="Picture 2" descr="C:\Users\grasemannp\Desktop\Unfiled documents\Signature-Combination with Slogan-Horizontal Combination(English) (2)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0"/>
            <a:ext cx="2928958" cy="1652871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/>
          </p:cNvSpPr>
          <p:nvPr userDrawn="1"/>
        </p:nvSpPr>
        <p:spPr bwMode="auto">
          <a:xfrm>
            <a:off x="1714480" y="4071943"/>
            <a:ext cx="7286676" cy="37959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wrap="square" lIns="88900" tIns="50800" rIns="88900" bIns="50800">
            <a:spAutoFit/>
          </a:bodyPr>
          <a:lstStyle/>
          <a:p>
            <a:pPr algn="r" defTabSz="1300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 smtClean="0">
                <a:solidFill>
                  <a:srgbClr val="333399"/>
                </a:solidFill>
                <a:sym typeface="Arial" pitchFamily="34" charset="0"/>
              </a:rPr>
              <a:t>www.iucn.org/congress</a:t>
            </a:r>
            <a:endParaRPr lang="fr-FR" b="1" kern="0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357290" y="2285992"/>
            <a:ext cx="7786710" cy="2142408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ctr" defTabSz="410730" hangingPunct="0">
              <a:spcAft>
                <a:spcPts val="600"/>
              </a:spcAft>
            </a:pPr>
            <a:r>
              <a:rPr lang="en-GB" sz="3200" dirty="0" smtClean="0">
                <a:solidFill>
                  <a:srgbClr val="000000"/>
                </a:solidFill>
                <a:latin typeface="Arial"/>
                <a:sym typeface="Helvetica Light" charset="0"/>
              </a:rPr>
              <a:t>Thank you!</a:t>
            </a:r>
          </a:p>
          <a:p>
            <a:pPr algn="ctr" defTabSz="410730" hangingPunct="0">
              <a:spcAft>
                <a:spcPts val="600"/>
              </a:spcAft>
            </a:pPr>
            <a:r>
              <a:rPr lang="en-GB" sz="3200" i="1" dirty="0" smtClean="0">
                <a:solidFill>
                  <a:srgbClr val="000000"/>
                </a:solidFill>
                <a:latin typeface="Arial"/>
                <a:sym typeface="Helvetica Light" charset="0"/>
              </a:rPr>
              <a:t>Kamsa hamnida!</a:t>
            </a:r>
          </a:p>
          <a:p>
            <a:pPr algn="ctr" defTabSz="410730" hangingPunct="0">
              <a:spcAft>
                <a:spcPts val="600"/>
              </a:spcAft>
            </a:pPr>
            <a:r>
              <a:rPr lang="ko-KR" altLang="en-US" sz="3200" i="1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감사합니다</a:t>
            </a:r>
            <a:endParaRPr lang="en-GB" sz="3200" i="1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defTabSz="410730" hangingPunct="0"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pic>
        <p:nvPicPr>
          <p:cNvPr id="60418" name="Picture 2" descr="http://t0.gstatic.com/images?q=tbn:ANd9GcSCdst7iubF42qnY9cYXjkzO-eCeciT69lhyJQF2qNB0FJX_OM3UQ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804863"/>
            <a:ext cx="2828925" cy="160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8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500063" cy="6858000"/>
            <a:chOff x="-2" y="0"/>
            <a:chExt cx="428598" cy="6858000"/>
          </a:xfrm>
        </p:grpSpPr>
        <p:pic>
          <p:nvPicPr>
            <p:cNvPr id="5" name="Picture 2" descr="D:\[최은아]\WCC 세계자연보전총회\[매뉴얼]\AS\AS.301 파워포인트 템플릿 A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2679" t="30167" r="22578" b="66998"/>
            <a:stretch>
              <a:fillRect/>
            </a:stretch>
          </p:blipFill>
          <p:spPr bwMode="auto">
            <a:xfrm rot="5400000">
              <a:off x="-3214703" y="3214701"/>
              <a:ext cx="6858000" cy="42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428596" cy="1357298"/>
            </a:xfrm>
            <a:prstGeom prst="rect">
              <a:avLst/>
            </a:prstGeom>
            <a:solidFill>
              <a:srgbClr val="163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a-ES" sz="1400" dirty="0" err="1">
                  <a:solidFill>
                    <a:srgbClr val="FFFFFF"/>
                  </a:solidFill>
                </a:rPr>
                <a:t>Jeju</a:t>
              </a:r>
              <a:r>
                <a:rPr lang="ca-ES" sz="1400" dirty="0">
                  <a:solidFill>
                    <a:srgbClr val="FFFFFF"/>
                  </a:solidFill>
                </a:rPr>
                <a:t>  2012</a:t>
              </a:r>
              <a:endParaRPr lang="fr-CH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4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2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51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9D01E-85B1-41C0-8E03-211E0C1D087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5191" t="30167" r="72511" b="43925"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3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4" cstate="print"/>
          <a:srcRect b="10120"/>
          <a:stretch>
            <a:fillRect/>
          </a:stretch>
        </p:blipFill>
        <p:spPr bwMode="auto">
          <a:xfrm>
            <a:off x="8215313" y="142875"/>
            <a:ext cx="798512" cy="700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824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8A880F-FC75-400D-B120-E929F276C4D3}" type="datetime1">
              <a:rPr lang="en-AU" smtClean="0">
                <a:solidFill>
                  <a:srgbClr val="000000"/>
                </a:solidFill>
              </a:rPr>
              <a:pPr/>
              <a:t>12/12/2014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5D7FF-4E24-4618-9E56-6AE1BF856D8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22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FF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12F793-A5C9-47A5-BC72-9880BB8E377B}" type="datetime1">
              <a:rPr lang="en-AU" smtClean="0">
                <a:solidFill>
                  <a:srgbClr val="000000"/>
                </a:solidFill>
              </a:rPr>
              <a:pPr/>
              <a:t>12/12/2014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5D7FF-4E24-4618-9E56-6AE1BF856D8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8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9F43C3-AB55-4F0F-9D23-014408CADC1C}" type="datetime1">
              <a:rPr lang="en-AU" smtClean="0">
                <a:solidFill>
                  <a:srgbClr val="000000"/>
                </a:solidFill>
              </a:rPr>
              <a:pPr/>
              <a:t>12/12/2014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5D7FF-4E24-4618-9E56-6AE1BF856D8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945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4617" t="30167" r="71938" b="43925"/>
          <a:stretch>
            <a:fillRect/>
          </a:stretch>
        </p:blipFill>
        <p:spPr bwMode="auto">
          <a:xfrm>
            <a:off x="0" y="0"/>
            <a:ext cx="135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32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5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75890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Congres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4617" t="30167" r="71938" b="43925"/>
          <a:stretch>
            <a:fillRect/>
          </a:stretch>
        </p:blipFill>
        <p:spPr bwMode="auto">
          <a:xfrm>
            <a:off x="0" y="0"/>
            <a:ext cx="135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32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8852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6" name="Picture 2" descr="C:\Users\grasemannp\Desktop\Unfiled documents\Signature-Combination with Slogan-Horizontal Combination(English) (2)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0"/>
            <a:ext cx="2928958" cy="1652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88237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500063" cy="6858000"/>
            <a:chOff x="-2" y="0"/>
            <a:chExt cx="428598" cy="6858000"/>
          </a:xfrm>
        </p:grpSpPr>
        <p:pic>
          <p:nvPicPr>
            <p:cNvPr id="5" name="Picture 2" descr="D:\[최은아]\WCC 세계자연보전총회\[매뉴얼]\AS\AS.301 파워포인트 템플릿 A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2679" t="30167" r="22578" b="66998"/>
            <a:stretch>
              <a:fillRect/>
            </a:stretch>
          </p:blipFill>
          <p:spPr bwMode="auto">
            <a:xfrm rot="5400000">
              <a:off x="-3214703" y="3214701"/>
              <a:ext cx="6858000" cy="42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428596" cy="1357298"/>
            </a:xfrm>
            <a:prstGeom prst="rect">
              <a:avLst/>
            </a:prstGeom>
            <a:solidFill>
              <a:srgbClr val="163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a-ES" sz="1400" dirty="0" err="1">
                  <a:solidFill>
                    <a:srgbClr val="FFFFFF"/>
                  </a:solidFill>
                </a:rPr>
                <a:t>Jeju</a:t>
              </a:r>
              <a:r>
                <a:rPr lang="ca-ES" sz="1400" dirty="0">
                  <a:solidFill>
                    <a:srgbClr val="FFFFFF"/>
                  </a:solidFill>
                </a:rPr>
                <a:t>  2012</a:t>
              </a:r>
              <a:endParaRPr lang="fr-CH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4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2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331629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14348" y="489111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7075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5191" t="30167" r="72511" b="43925"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3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4" cstate="print"/>
          <a:srcRect b="10120"/>
          <a:stretch>
            <a:fillRect/>
          </a:stretch>
        </p:blipFill>
        <p:spPr bwMode="auto">
          <a:xfrm>
            <a:off x="8215313" y="142875"/>
            <a:ext cx="798512" cy="700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1142976" y="858583"/>
            <a:ext cx="6286544" cy="0"/>
          </a:xfrm>
          <a:prstGeom prst="line">
            <a:avLst/>
          </a:prstGeom>
          <a:noFill/>
          <a:ln w="13546" cap="flat" cmpd="sng">
            <a:solidFill>
              <a:srgbClr val="7C7C7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71538" y="357170"/>
            <a:ext cx="7000924" cy="714376"/>
          </a:xfrm>
          <a:prstGeom prst="rect">
            <a:avLst/>
          </a:prstGeo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en-GB" noProof="0" dirty="0" smtClean="0"/>
              <a:t>Slide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071563" y="1285875"/>
            <a:ext cx="7000875" cy="5000625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2400"/>
              </a:spcAft>
              <a:buClr>
                <a:schemeClr val="bg1"/>
              </a:buClr>
              <a:buFont typeface="Arial" pitchFamily="34" charset="0"/>
              <a:buChar char="•"/>
              <a:defRPr sz="2400" b="1"/>
            </a:lvl1pPr>
            <a:lvl2pPr marL="628650" indent="-171450">
              <a:buFont typeface="Arial" pitchFamily="34" charset="0"/>
              <a:buChar char="•"/>
              <a:defRPr sz="1800"/>
            </a:lvl2pPr>
            <a:lvl3pPr>
              <a:buFont typeface="Wingdings" pitchFamily="2" charset="2"/>
              <a:buChar char="Ø"/>
              <a:defRPr sz="1800"/>
            </a:lvl3pPr>
            <a:lvl4pPr>
              <a:buFont typeface="Courier New" pitchFamily="49" charset="0"/>
              <a:buChar char="o"/>
              <a:defRPr sz="1800" b="0"/>
            </a:lvl4pPr>
            <a:lvl5pPr marL="2057400" indent="-228600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92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5191" t="30167" r="72511" b="43925"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8215313" y="142875"/>
            <a:ext cx="798512" cy="700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1142976" y="858583"/>
            <a:ext cx="6286544" cy="0"/>
          </a:xfrm>
          <a:prstGeom prst="line">
            <a:avLst/>
          </a:prstGeom>
          <a:noFill/>
          <a:ln w="13546" cap="flat" cmpd="sng">
            <a:solidFill>
              <a:srgbClr val="7C7C7C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071538" y="357170"/>
            <a:ext cx="7000924" cy="714376"/>
          </a:xfrm>
          <a:prstGeom prst="rect">
            <a:avLst/>
          </a:prstGeom>
        </p:spPr>
        <p:txBody>
          <a:bodyPr/>
          <a:lstStyle>
            <a:lvl1pPr>
              <a:buNone/>
              <a:defRPr sz="3200" b="1"/>
            </a:lvl1pPr>
          </a:lstStyle>
          <a:p>
            <a:pPr lvl="0"/>
            <a:r>
              <a:rPr lang="en-GB" noProof="0" dirty="0" smtClean="0"/>
              <a:t>Graph title</a:t>
            </a:r>
          </a:p>
        </p:txBody>
      </p:sp>
    </p:spTree>
    <p:extLst>
      <p:ext uri="{BB962C8B-B14F-4D97-AF65-F5344CB8AC3E}">
        <p14:creationId xmlns:p14="http://schemas.microsoft.com/office/powerpoint/2010/main" val="177272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4617" t="30167" r="71938" b="43925"/>
          <a:stretch>
            <a:fillRect/>
          </a:stretch>
        </p:blipFill>
        <p:spPr bwMode="auto">
          <a:xfrm>
            <a:off x="0" y="0"/>
            <a:ext cx="135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6" name="Picture 2" descr="C:\Users\grasemannp\Desktop\Unfiled documents\Signature-Combination with Slogan-Horizontal Combination(English) (2)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0"/>
            <a:ext cx="2928958" cy="1652871"/>
          </a:xfrm>
          <a:prstGeom prst="rect">
            <a:avLst/>
          </a:prstGeom>
          <a:noFill/>
        </p:spPr>
      </p:pic>
      <p:sp>
        <p:nvSpPr>
          <p:cNvPr id="7" name="Rectangle 7"/>
          <p:cNvSpPr>
            <a:spLocks/>
          </p:cNvSpPr>
          <p:nvPr userDrawn="1"/>
        </p:nvSpPr>
        <p:spPr bwMode="auto">
          <a:xfrm>
            <a:off x="1714480" y="4071943"/>
            <a:ext cx="7286676" cy="37959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wrap="square" lIns="88900" tIns="50800" rIns="88900" bIns="50800">
            <a:spAutoFit/>
          </a:bodyPr>
          <a:lstStyle/>
          <a:p>
            <a:pPr algn="r" defTabSz="13001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kern="0" dirty="0" smtClean="0">
                <a:solidFill>
                  <a:srgbClr val="333399"/>
                </a:solidFill>
                <a:sym typeface="Arial" pitchFamily="34" charset="0"/>
              </a:rPr>
              <a:t>www.iucn.org/congress</a:t>
            </a:r>
            <a:endParaRPr lang="fr-FR" b="1" kern="0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357290" y="2285992"/>
            <a:ext cx="7786710" cy="2142408"/>
          </a:xfrm>
          <a:prstGeom prst="rect">
            <a:avLst/>
          </a:prstGeom>
          <a:noFill/>
        </p:spPr>
        <p:txBody>
          <a:bodyPr wrap="square" lIns="64288" tIns="32144" rIns="64288" bIns="32144" rtlCol="0">
            <a:spAutoFit/>
          </a:bodyPr>
          <a:lstStyle/>
          <a:p>
            <a:pPr algn="ctr" defTabSz="410730" hangingPunct="0">
              <a:spcAft>
                <a:spcPts val="600"/>
              </a:spcAft>
            </a:pPr>
            <a:r>
              <a:rPr lang="en-GB" sz="3200" dirty="0" smtClean="0">
                <a:solidFill>
                  <a:srgbClr val="000000"/>
                </a:solidFill>
                <a:latin typeface="Arial"/>
                <a:sym typeface="Helvetica Light" charset="0"/>
              </a:rPr>
              <a:t>Thank you!</a:t>
            </a:r>
          </a:p>
          <a:p>
            <a:pPr algn="ctr" defTabSz="410730" hangingPunct="0">
              <a:spcAft>
                <a:spcPts val="600"/>
              </a:spcAft>
            </a:pPr>
            <a:r>
              <a:rPr lang="en-GB" sz="3200" i="1" dirty="0" smtClean="0">
                <a:solidFill>
                  <a:srgbClr val="000000"/>
                </a:solidFill>
                <a:latin typeface="Arial"/>
                <a:sym typeface="Helvetica Light" charset="0"/>
              </a:rPr>
              <a:t>Kamsa hamnida!</a:t>
            </a:r>
          </a:p>
          <a:p>
            <a:pPr algn="ctr" defTabSz="410730" hangingPunct="0">
              <a:spcAft>
                <a:spcPts val="600"/>
              </a:spcAft>
            </a:pPr>
            <a:r>
              <a:rPr lang="ko-KR" altLang="en-US" sz="3200" i="1" dirty="0" smtClean="0">
                <a:solidFill>
                  <a:srgbClr val="000000"/>
                </a:solidFill>
                <a:latin typeface="Helvetica Light" charset="0"/>
                <a:sym typeface="Helvetica Light" charset="0"/>
              </a:rPr>
              <a:t>감사합니다</a:t>
            </a:r>
            <a:endParaRPr lang="en-GB" sz="3200" i="1" dirty="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  <a:p>
            <a:pPr defTabSz="410730" hangingPunct="0"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pic>
        <p:nvPicPr>
          <p:cNvPr id="60418" name="Picture 2" descr="http://t0.gstatic.com/images?q=tbn:ANd9GcSCdst7iubF42qnY9cYXjkzO-eCeciT69lhyJQF2qNB0FJX_OM3UQ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804863"/>
            <a:ext cx="2828925" cy="160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  <p:bldP spid="9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3C2C-A0CC-454C-8FC2-9FB238935D4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0"/>
            <a:ext cx="500063" cy="6858000"/>
            <a:chOff x="-2" y="0"/>
            <a:chExt cx="428598" cy="6858000"/>
          </a:xfrm>
        </p:grpSpPr>
        <p:pic>
          <p:nvPicPr>
            <p:cNvPr id="5" name="Picture 2" descr="D:\[최은아]\WCC 세계자연보전총회\[매뉴얼]\AS\AS.301 파워포인트 템플릿 A.jp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52679" t="30167" r="22578" b="66998"/>
            <a:stretch>
              <a:fillRect/>
            </a:stretch>
          </p:blipFill>
          <p:spPr bwMode="auto">
            <a:xfrm rot="5400000">
              <a:off x="-3214703" y="3214701"/>
              <a:ext cx="6858000" cy="42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428596" cy="1357298"/>
            </a:xfrm>
            <a:prstGeom prst="rect">
              <a:avLst/>
            </a:prstGeom>
            <a:solidFill>
              <a:srgbClr val="1637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a-ES" sz="1400" dirty="0" err="1">
                  <a:solidFill>
                    <a:srgbClr val="FFFFFF"/>
                  </a:solidFill>
                </a:rPr>
                <a:t>Jeju</a:t>
              </a:r>
              <a:r>
                <a:rPr lang="ca-ES" sz="1400" dirty="0">
                  <a:solidFill>
                    <a:srgbClr val="FFFFFF"/>
                  </a:solidFill>
                </a:rPr>
                <a:t>  2012</a:t>
              </a:r>
              <a:endParaRPr lang="fr-CH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7" name="Picture 4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2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image1.jpg"/>
          <p:cNvPicPr>
            <a:picLocks noChangeAspect="1"/>
          </p:cNvPicPr>
          <p:nvPr userDrawn="1"/>
        </p:nvPicPr>
        <p:blipFill>
          <a:blip r:embed="rId3" cstate="print"/>
          <a:srcRect b="10120"/>
          <a:stretch>
            <a:fillRect/>
          </a:stretch>
        </p:blipFill>
        <p:spPr bwMode="auto">
          <a:xfrm>
            <a:off x="7786688" y="142875"/>
            <a:ext cx="1227137" cy="10763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100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[최은아]\WCC 세계자연보전총회\[매뉴얼]\AS\AS.302 파워포인트 템플릿 B.jpg"/>
          <p:cNvPicPr>
            <a:picLocks noChangeAspect="1" noChangeArrowheads="1"/>
          </p:cNvPicPr>
          <p:nvPr userDrawn="1"/>
        </p:nvPicPr>
        <p:blipFill>
          <a:blip r:embed="rId2" cstate="print"/>
          <a:srcRect l="25191" t="30167" r="72511" b="43925"/>
          <a:stretch>
            <a:fillRect/>
          </a:stretch>
        </p:blipFill>
        <p:spPr bwMode="auto">
          <a:xfrm>
            <a:off x="0" y="0"/>
            <a:ext cx="428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[최은아]\WCC 세계자연보전총회\[매뉴얼]\AS\AS.301 파워포인트 템플릿 A.jpg"/>
          <p:cNvPicPr>
            <a:picLocks noChangeAspect="1" noChangeArrowheads="1"/>
          </p:cNvPicPr>
          <p:nvPr userDrawn="1"/>
        </p:nvPicPr>
        <p:blipFill>
          <a:blip r:embed="rId3" cstate="print"/>
          <a:srcRect l="62035" t="37726" r="22559" b="43816"/>
          <a:stretch>
            <a:fillRect/>
          </a:stretch>
        </p:blipFill>
        <p:spPr bwMode="auto">
          <a:xfrm>
            <a:off x="2500313" y="1228725"/>
            <a:ext cx="6643687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mage1.jpg"/>
          <p:cNvPicPr>
            <a:picLocks noChangeAspect="1"/>
          </p:cNvPicPr>
          <p:nvPr userDrawn="1"/>
        </p:nvPicPr>
        <p:blipFill>
          <a:blip r:embed="rId4" cstate="print"/>
          <a:srcRect b="10120"/>
          <a:stretch>
            <a:fillRect/>
          </a:stretch>
        </p:blipFill>
        <p:spPr bwMode="auto">
          <a:xfrm>
            <a:off x="8215313" y="142875"/>
            <a:ext cx="798512" cy="7000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91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8A880F-FC75-400D-B120-E929F276C4D3}" type="datetime1">
              <a:rPr lang="en-AU" smtClean="0">
                <a:solidFill>
                  <a:srgbClr val="000000"/>
                </a:solidFill>
              </a:rPr>
              <a:pPr/>
              <a:t>12/12/2014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5D7FF-4E24-4618-9E56-6AE1BF856D8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20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FFFF0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12F793-A5C9-47A5-BC72-9880BB8E377B}" type="datetime1">
              <a:rPr lang="en-AU" smtClean="0">
                <a:solidFill>
                  <a:srgbClr val="000000"/>
                </a:solidFill>
              </a:rPr>
              <a:pPr/>
              <a:t>12/12/2014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5D7FF-4E24-4618-9E56-6AE1BF856D8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1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9F43C3-AB55-4F0F-9D23-014408CADC1C}" type="datetime1">
              <a:rPr lang="en-AU" smtClean="0">
                <a:solidFill>
                  <a:srgbClr val="000000"/>
                </a:solidFill>
              </a:rPr>
              <a:pPr/>
              <a:t>12/12/2014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D5D7FF-4E24-4618-9E56-6AE1BF856D83}" type="slidenum">
              <a:rPr lang="en-AU" smtClean="0">
                <a:solidFill>
                  <a:srgbClr val="000000"/>
                </a:solidFill>
              </a:rPr>
              <a:pPr/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0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A5324-5C14-44AB-ABF9-4A14ED8A27EC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F52CB-F084-461A-A10E-10A27AEC42AE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2C4D-32A6-407E-9571-D9C777E04AB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0879-1982-4013-BD5E-A5C63D3ED961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D47784-5F68-4751-AC12-FBC2B7B5F70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1CCCD47-324D-402B-B701-CF0E6D0CC7B8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35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64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33375"/>
            <a:ext cx="7989069" cy="3023617"/>
          </a:xfrm>
          <a:noFill/>
        </p:spPr>
        <p:txBody>
          <a:bodyPr/>
          <a:lstStyle/>
          <a:p>
            <a:r>
              <a:rPr lang="en-AU" sz="2800" b="1" dirty="0" smtClean="0"/>
              <a:t/>
            </a:r>
            <a:br>
              <a:rPr lang="en-AU" sz="2800" b="1" dirty="0" smtClean="0"/>
            </a:br>
            <a:r>
              <a:rPr lang="en-AU" sz="2800" b="1" dirty="0"/>
              <a:t/>
            </a:r>
            <a:br>
              <a:rPr lang="en-AU" sz="2800" b="1" dirty="0"/>
            </a:br>
            <a:r>
              <a:rPr lang="en-AU" sz="2800" b="1" dirty="0" smtClean="0"/>
              <a:t>International Colloquium</a:t>
            </a:r>
            <a:br>
              <a:rPr lang="en-AU" sz="2800" b="1" dirty="0" smtClean="0"/>
            </a:br>
            <a:r>
              <a:rPr lang="en-AU" sz="2400" b="1" dirty="0" smtClean="0"/>
              <a:t>“</a:t>
            </a:r>
            <a:r>
              <a:rPr lang="en-AU" sz="2400" b="1" dirty="0" smtClean="0"/>
              <a:t>Legal Dimensions of Sustainable Development Goals: Global Perspectives”</a:t>
            </a:r>
            <a:r>
              <a:rPr lang="en-AU" sz="1800" b="1" dirty="0" smtClean="0"/>
              <a:t/>
            </a:r>
            <a:br>
              <a:rPr lang="en-AU" sz="1800" b="1" dirty="0" smtClean="0"/>
            </a:br>
            <a:r>
              <a:rPr lang="en-AU" sz="1800" b="1" dirty="0" smtClean="0"/>
              <a:t/>
            </a:r>
            <a:br>
              <a:rPr lang="en-AU" sz="1800" b="1" dirty="0" smtClean="0"/>
            </a:br>
            <a:r>
              <a:rPr lang="en-AU" sz="1800" b="1" dirty="0" smtClean="0"/>
              <a:t>December 2014 Brasilia </a:t>
            </a:r>
            <a:br>
              <a:rPr lang="en-AU" sz="1800" b="1" dirty="0" smtClean="0"/>
            </a:br>
            <a:r>
              <a:rPr lang="en-AU" sz="1800" b="1" dirty="0" smtClean="0"/>
              <a:t>Brazil</a:t>
            </a:r>
            <a:endParaRPr lang="en-AU" sz="2000" dirty="0">
              <a:latin typeface="Cambr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2780928"/>
            <a:ext cx="7264896" cy="395977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en-US" sz="2000" b="1" dirty="0"/>
          </a:p>
          <a:p>
            <a:endParaRPr lang="en-US" sz="1600" b="1" dirty="0" smtClean="0">
              <a:solidFill>
                <a:schemeClr val="tx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“</a:t>
            </a:r>
            <a:r>
              <a:rPr lang="en-US" sz="1600" b="1" i="1" dirty="0" smtClean="0">
                <a:solidFill>
                  <a:schemeClr val="tx1"/>
                </a:solidFill>
              </a:rPr>
              <a:t>Land </a:t>
            </a:r>
            <a:r>
              <a:rPr lang="en-US" sz="1600" b="1" i="1" dirty="0">
                <a:solidFill>
                  <a:schemeClr val="tx1"/>
                </a:solidFill>
              </a:rPr>
              <a:t>Degradation, Desertification, and </a:t>
            </a:r>
            <a:r>
              <a:rPr lang="en-US" sz="1600" b="1" i="1" dirty="0" smtClean="0">
                <a:solidFill>
                  <a:schemeClr val="tx1"/>
                </a:solidFill>
              </a:rPr>
              <a:t>Sustainable</a:t>
            </a:r>
          </a:p>
          <a:p>
            <a:r>
              <a:rPr lang="en-US" sz="1600" b="1" i="1" dirty="0" smtClean="0">
                <a:solidFill>
                  <a:schemeClr val="tx1"/>
                </a:solidFill>
              </a:rPr>
              <a:t>Development Goals – Developing a Global Soil Regime</a:t>
            </a:r>
            <a:r>
              <a:rPr lang="en-US" sz="1600" b="1" dirty="0" smtClean="0">
                <a:solidFill>
                  <a:schemeClr val="tx1"/>
                </a:solidFill>
              </a:rPr>
              <a:t>”</a:t>
            </a:r>
          </a:p>
          <a:p>
            <a:pPr>
              <a:lnSpc>
                <a:spcPct val="90000"/>
              </a:lnSpc>
            </a:pPr>
            <a:endParaRPr lang="en-US" sz="1600" b="1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Associate Professor Dr</a:t>
            </a:r>
            <a:r>
              <a:rPr lang="en-US" sz="1600" b="1" dirty="0">
                <a:solidFill>
                  <a:schemeClr val="tx1"/>
                </a:solidFill>
              </a:rPr>
              <a:t>. Ian Hannam</a:t>
            </a: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University of New England, Armidale, Australia</a:t>
            </a:r>
          </a:p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chemeClr val="tx1"/>
                </a:solidFill>
              </a:rPr>
              <a:t>IUCN World Commission </a:t>
            </a:r>
            <a:r>
              <a:rPr lang="en-US" sz="1600" b="1" dirty="0">
                <a:solidFill>
                  <a:schemeClr val="tx1"/>
                </a:solidFill>
              </a:rPr>
              <a:t>on Environmental Law</a:t>
            </a:r>
          </a:p>
          <a:p>
            <a:pPr>
              <a:lnSpc>
                <a:spcPct val="90000"/>
              </a:lnSpc>
            </a:pPr>
            <a:r>
              <a:rPr lang="en-AU" sz="1600" b="1" dirty="0" smtClean="0">
                <a:solidFill>
                  <a:schemeClr val="tx1"/>
                </a:solidFill>
              </a:rPr>
              <a:t>Co-Chair, Specialist </a:t>
            </a:r>
            <a:r>
              <a:rPr lang="en-AU" sz="1600" b="1" dirty="0">
                <a:solidFill>
                  <a:schemeClr val="tx1"/>
                </a:solidFill>
              </a:rPr>
              <a:t>Group on Sustainable </a:t>
            </a:r>
            <a:r>
              <a:rPr lang="en-AU" sz="1600" b="1" dirty="0" smtClean="0">
                <a:solidFill>
                  <a:schemeClr val="tx1"/>
                </a:solidFill>
              </a:rPr>
              <a:t>Soil </a:t>
            </a:r>
            <a:r>
              <a:rPr lang="en-AU" sz="1600" b="1" dirty="0">
                <a:solidFill>
                  <a:schemeClr val="tx1"/>
                </a:solidFill>
              </a:rPr>
              <a:t>and </a:t>
            </a:r>
            <a:r>
              <a:rPr lang="en-AU" sz="1600" b="1" dirty="0" smtClean="0">
                <a:solidFill>
                  <a:schemeClr val="tx1"/>
                </a:solidFill>
              </a:rPr>
              <a:t>Agricultural Systems</a:t>
            </a:r>
            <a:endParaRPr lang="en-AU" sz="16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A3B43-CBD3-4C84-9034-98A6C8A4A722}" type="slidenum">
              <a:rPr lang="en-AU"/>
              <a:pPr/>
              <a:t>1</a:t>
            </a:fld>
            <a:endParaRPr lang="en-AU" dirty="0"/>
          </a:p>
        </p:txBody>
      </p:sp>
      <p:pic>
        <p:nvPicPr>
          <p:cNvPr id="2" name="Picture 2" descr="C:\Users\Ian\Pictures\IUCN WCEL 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64"/>
            <a:ext cx="2016224" cy="116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an\Pictures\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38" y="7119"/>
            <a:ext cx="27717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439" y="2276872"/>
            <a:ext cx="2771775" cy="19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188913"/>
            <a:ext cx="7560841" cy="1223863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Development Goal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832"/>
            <a:ext cx="7272163" cy="465700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en-AU" sz="2000" dirty="0"/>
              <a:t>□ </a:t>
            </a:r>
            <a:r>
              <a:rPr lang="en-AU" sz="2000" dirty="0" smtClean="0"/>
              <a:t>The </a:t>
            </a:r>
            <a:r>
              <a:rPr lang="en-AU" sz="2000" dirty="0"/>
              <a:t>SDG's are intended to converge with the post-2015 development agenda. They are being prepared on the basis of an "</a:t>
            </a:r>
            <a:r>
              <a:rPr lang="en-AU" sz="2000" i="1" dirty="0"/>
              <a:t>inclusive and transparent intergovernmental process open to all stakeholders, with a view to developing global sustainable development goals to be agreed by the General Assembly</a:t>
            </a:r>
            <a:r>
              <a:rPr lang="en-AU" sz="2000" dirty="0"/>
              <a:t>". </a:t>
            </a:r>
            <a:endParaRPr lang="en-AU" sz="2000" dirty="0" smtClean="0"/>
          </a:p>
          <a:p>
            <a:pPr marL="457200" lvl="1" indent="0" algn="just">
              <a:buNone/>
            </a:pPr>
            <a:endParaRPr lang="en-AU" sz="2000" dirty="0"/>
          </a:p>
          <a:p>
            <a:pPr marL="457200" lvl="1" indent="0" algn="just">
              <a:buNone/>
            </a:pPr>
            <a:r>
              <a:rPr lang="en-AU" sz="2000" dirty="0" smtClean="0"/>
              <a:t>□ The </a:t>
            </a:r>
            <a:r>
              <a:rPr lang="en-AU" sz="2000" i="1" dirty="0"/>
              <a:t>Rio +20 Outcome </a:t>
            </a:r>
            <a:r>
              <a:rPr lang="en-AU" sz="2000" dirty="0"/>
              <a:t>Document </a:t>
            </a:r>
            <a:r>
              <a:rPr lang="en-AU" sz="2000" dirty="0" smtClean="0"/>
              <a:t>included </a:t>
            </a:r>
            <a:r>
              <a:rPr lang="en-AU" sz="2000" u="sng" dirty="0"/>
              <a:t>three paragraphs </a:t>
            </a:r>
            <a:r>
              <a:rPr lang="en-AU" sz="2000" u="sng" dirty="0" smtClean="0"/>
              <a:t>(205-207) focusing </a:t>
            </a:r>
            <a:r>
              <a:rPr lang="en-AU" sz="2000" u="sng" dirty="0"/>
              <a:t>on desertification, degradation and drought</a:t>
            </a:r>
            <a:r>
              <a:rPr lang="en-AU" sz="2000" dirty="0"/>
              <a:t>. </a:t>
            </a:r>
            <a:endParaRPr lang="en-AU" sz="2000" dirty="0" smtClean="0"/>
          </a:p>
          <a:p>
            <a:pPr marL="457200" lvl="1" indent="0" algn="just">
              <a:buNone/>
            </a:pPr>
            <a:endParaRPr lang="en-AU" sz="2000" dirty="0" smtClean="0"/>
          </a:p>
          <a:p>
            <a:pPr marL="457200" lvl="1" indent="0" algn="just">
              <a:buNone/>
            </a:pPr>
            <a:r>
              <a:rPr lang="en-AU" sz="2000" dirty="0"/>
              <a:t>□ </a:t>
            </a:r>
            <a:r>
              <a:rPr lang="en-AU" sz="2000" dirty="0" smtClean="0"/>
              <a:t>These three paragraphs are </a:t>
            </a:r>
            <a:r>
              <a:rPr lang="en-AU" sz="2000" dirty="0"/>
              <a:t>reflected </a:t>
            </a:r>
            <a:r>
              <a:rPr lang="en-AU" sz="2000" dirty="0" smtClean="0"/>
              <a:t>to some degree in </a:t>
            </a:r>
            <a:r>
              <a:rPr lang="en-AU" sz="2000" dirty="0"/>
              <a:t>the proposed </a:t>
            </a:r>
            <a:r>
              <a:rPr lang="en-US" sz="2000" u="sng" dirty="0"/>
              <a:t>SDG </a:t>
            </a:r>
            <a:r>
              <a:rPr lang="en-US" sz="2000" u="sng" dirty="0" smtClean="0"/>
              <a:t>15</a:t>
            </a:r>
            <a:r>
              <a:rPr lang="en-US" sz="2000" dirty="0" smtClean="0"/>
              <a:t> </a:t>
            </a:r>
            <a:r>
              <a:rPr lang="en-US" sz="2000" dirty="0"/>
              <a:t>prepared by the United Nations in 2014.</a:t>
            </a:r>
            <a:endParaRPr lang="en-AU" sz="2000" dirty="0"/>
          </a:p>
          <a:p>
            <a:pPr marL="457200" lvl="1" indent="0">
              <a:buNone/>
            </a:pPr>
            <a:endParaRPr lang="en-US" sz="20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3A2-5FCB-4F02-B071-9138B65F340F}" type="slidenum">
              <a:rPr lang="en-AU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39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188913"/>
            <a:ext cx="7632849" cy="1223863"/>
          </a:xfrm>
          <a:solidFill>
            <a:srgbClr val="92D050"/>
          </a:solidFill>
        </p:spPr>
        <p:txBody>
          <a:bodyPr/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Challenges for 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Frameworks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84784"/>
            <a:ext cx="7917061" cy="5089054"/>
          </a:xfrm>
        </p:spPr>
        <p:txBody>
          <a:bodyPr/>
          <a:lstStyle/>
          <a:p>
            <a:pPr marL="457200" lvl="1" indent="0">
              <a:buNone/>
            </a:pPr>
            <a:endParaRPr lang="en-AU" sz="1800" dirty="0" smtClean="0"/>
          </a:p>
          <a:p>
            <a:pPr marL="457200" lvl="1" indent="0">
              <a:buNone/>
            </a:pPr>
            <a:endParaRPr lang="en-AU" sz="1800" dirty="0"/>
          </a:p>
          <a:p>
            <a:pPr marL="457200" lvl="1" indent="0">
              <a:buNone/>
            </a:pPr>
            <a:r>
              <a:rPr lang="en-AU" sz="1800" dirty="0" smtClean="0"/>
              <a:t>□ </a:t>
            </a:r>
            <a:r>
              <a:rPr lang="en-AU" sz="1800" b="1" dirty="0" smtClean="0"/>
              <a:t>Key challenges </a:t>
            </a:r>
            <a:r>
              <a:rPr lang="en-AU" sz="1800" b="1" dirty="0"/>
              <a:t>for the improvement of legal frameworks for soil </a:t>
            </a:r>
            <a:r>
              <a:rPr lang="en-AU" sz="1800" b="1" dirty="0" smtClean="0"/>
              <a:t>include</a:t>
            </a:r>
            <a:r>
              <a:rPr lang="en-AU" sz="1800" dirty="0" smtClean="0"/>
              <a:t>: </a:t>
            </a:r>
          </a:p>
          <a:p>
            <a:pPr marL="457200" lvl="1" indent="0">
              <a:buNone/>
            </a:pPr>
            <a:endParaRPr lang="en-AU" sz="1800" dirty="0"/>
          </a:p>
          <a:p>
            <a:pPr marL="457200" lvl="1" indent="0">
              <a:buNone/>
            </a:pPr>
            <a:r>
              <a:rPr lang="en-AU" sz="1800" dirty="0" smtClean="0"/>
              <a:t>	</a:t>
            </a:r>
            <a:r>
              <a:rPr lang="en-AU" sz="1800" dirty="0"/>
              <a:t> □ </a:t>
            </a:r>
            <a:r>
              <a:rPr lang="en-AU" sz="1800" dirty="0" smtClean="0"/>
              <a:t> The </a:t>
            </a:r>
            <a:r>
              <a:rPr lang="en-AU" sz="1800" dirty="0"/>
              <a:t>effects on soils from unequal patterns of </a:t>
            </a:r>
            <a:r>
              <a:rPr lang="en-AU" sz="1800" dirty="0" smtClean="0"/>
              <a:t>consumption. </a:t>
            </a:r>
          </a:p>
          <a:p>
            <a:pPr marL="457200" lvl="1" indent="0">
              <a:buNone/>
            </a:pPr>
            <a:endParaRPr lang="en-AU" sz="1800" dirty="0" smtClean="0"/>
          </a:p>
          <a:p>
            <a:pPr marL="457200" lvl="1" indent="0">
              <a:buNone/>
            </a:pPr>
            <a:r>
              <a:rPr lang="en-AU" sz="1800" dirty="0" smtClean="0"/>
              <a:t>	□ The </a:t>
            </a:r>
            <a:r>
              <a:rPr lang="en-AU" sz="1800" dirty="0"/>
              <a:t>involuntary migration of people and communities from productive </a:t>
            </a:r>
            <a:r>
              <a:rPr lang="en-AU" sz="1800" dirty="0" smtClean="0"/>
              <a:t>	lands </a:t>
            </a:r>
            <a:r>
              <a:rPr lang="en-AU" sz="1800" dirty="0"/>
              <a:t>into marginal ecological and economic </a:t>
            </a:r>
            <a:r>
              <a:rPr lang="en-AU" sz="1800" dirty="0" smtClean="0"/>
              <a:t>areas. </a:t>
            </a:r>
          </a:p>
          <a:p>
            <a:pPr marL="457200" lvl="1" indent="0">
              <a:buNone/>
            </a:pPr>
            <a:endParaRPr lang="en-AU" sz="1800" dirty="0"/>
          </a:p>
          <a:p>
            <a:pPr marL="457200" lvl="1" indent="0">
              <a:buNone/>
            </a:pPr>
            <a:r>
              <a:rPr lang="en-AU" sz="1800" dirty="0" smtClean="0"/>
              <a:t>	</a:t>
            </a:r>
            <a:r>
              <a:rPr lang="en-AU" sz="1800" dirty="0"/>
              <a:t> □ </a:t>
            </a:r>
            <a:r>
              <a:rPr lang="en-AU" sz="1800" dirty="0" smtClean="0"/>
              <a:t>The </a:t>
            </a:r>
            <a:r>
              <a:rPr lang="en-AU" sz="1800" dirty="0"/>
              <a:t>effects of climate </a:t>
            </a:r>
            <a:r>
              <a:rPr lang="en-AU" sz="1800" dirty="0" smtClean="0"/>
              <a:t>change. </a:t>
            </a:r>
          </a:p>
          <a:p>
            <a:pPr marL="457200" lvl="1" indent="0">
              <a:buNone/>
            </a:pPr>
            <a:endParaRPr lang="en-AU" sz="1800" dirty="0" smtClean="0"/>
          </a:p>
          <a:p>
            <a:pPr marL="457200" lvl="1" indent="0">
              <a:buNone/>
            </a:pPr>
            <a:endParaRPr lang="en-AU" sz="1800" dirty="0" smtClean="0"/>
          </a:p>
          <a:p>
            <a:pPr marL="457200" lvl="1" indent="0">
              <a:buNone/>
            </a:pPr>
            <a:r>
              <a:rPr lang="en-AU" sz="1800" dirty="0" smtClean="0"/>
              <a:t>□ These issues </a:t>
            </a:r>
            <a:r>
              <a:rPr lang="en-AU" sz="1800" u="sng" dirty="0" smtClean="0"/>
              <a:t>lower human </a:t>
            </a:r>
            <a:r>
              <a:rPr lang="en-AU" sz="1800" u="sng" dirty="0"/>
              <a:t>well-being and </a:t>
            </a:r>
            <a:r>
              <a:rPr lang="en-AU" sz="1800" u="sng" dirty="0" smtClean="0"/>
              <a:t>increase their vulnerability</a:t>
            </a:r>
            <a:r>
              <a:rPr lang="en-AU" sz="1800" dirty="0"/>
              <a:t>.   </a:t>
            </a:r>
          </a:p>
          <a:p>
            <a:pPr marL="457200" lvl="1" indent="0">
              <a:buNone/>
            </a:pPr>
            <a:endParaRPr lang="en-US" sz="20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3A2-5FCB-4F02-B071-9138B65F340F}" type="slidenum">
              <a:rPr lang="en-AU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851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5200" cy="936104"/>
          </a:xfrm>
          <a:solidFill>
            <a:srgbClr val="92D050"/>
          </a:solidFill>
        </p:spPr>
        <p:txBody>
          <a:bodyPr/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Binding and Non-binding instruments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859216" cy="4752528"/>
          </a:xfrm>
        </p:spPr>
        <p:txBody>
          <a:bodyPr/>
          <a:lstStyle/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r>
              <a:rPr lang="en-AU" sz="2000" dirty="0" smtClean="0"/>
              <a:t>□ The </a:t>
            </a:r>
            <a:r>
              <a:rPr lang="en-AU" sz="2000" u="sng" dirty="0"/>
              <a:t>existing binding instruments</a:t>
            </a:r>
            <a:r>
              <a:rPr lang="en-AU" sz="2000" dirty="0"/>
              <a:t> </a:t>
            </a:r>
            <a:r>
              <a:rPr lang="en-AU" sz="2000" dirty="0" smtClean="0"/>
              <a:t>- are </a:t>
            </a:r>
            <a:r>
              <a:rPr lang="en-AU" sz="2000" dirty="0"/>
              <a:t>insufficient as a framework for soil as they fall well short of including the range of legal elements </a:t>
            </a:r>
            <a:r>
              <a:rPr lang="en-AU" sz="2000" dirty="0" smtClean="0"/>
              <a:t>for soil.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 smtClean="0"/>
              <a:t>□ </a:t>
            </a:r>
            <a:r>
              <a:rPr lang="en-AU" sz="2000" u="sng" dirty="0" smtClean="0"/>
              <a:t>Current </a:t>
            </a:r>
            <a:r>
              <a:rPr lang="en-AU" sz="2000" u="sng" dirty="0"/>
              <a:t>international non-binding instruments</a:t>
            </a:r>
            <a:r>
              <a:rPr lang="en-AU" sz="2000" dirty="0"/>
              <a:t> for soil </a:t>
            </a:r>
            <a:r>
              <a:rPr lang="en-AU" sz="2000" dirty="0" smtClean="0"/>
              <a:t>- include general </a:t>
            </a:r>
            <a:r>
              <a:rPr lang="en-AU" sz="2000" dirty="0"/>
              <a:t>conceptual material that is still relevant in the 21st </a:t>
            </a:r>
            <a:r>
              <a:rPr lang="en-AU" sz="2000" dirty="0" smtClean="0"/>
              <a:t>century. 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dirty="0"/>
              <a:t>□ </a:t>
            </a:r>
            <a:r>
              <a:rPr lang="en-AU" sz="2000" dirty="0" smtClean="0"/>
              <a:t>Some </a:t>
            </a:r>
            <a:r>
              <a:rPr lang="en-AU" sz="2000" u="sng" dirty="0" smtClean="0"/>
              <a:t>regional binding instruments</a:t>
            </a:r>
            <a:r>
              <a:rPr lang="en-AU" sz="2000" dirty="0" smtClean="0"/>
              <a:t> - have </a:t>
            </a:r>
            <a:r>
              <a:rPr lang="en-AU" sz="2000" dirty="0"/>
              <a:t>specific articles for soil as well as other articles that can support the objective of sustainable </a:t>
            </a:r>
            <a:r>
              <a:rPr lang="en-AU" sz="2000" dirty="0" smtClean="0"/>
              <a:t>soil</a:t>
            </a:r>
            <a:r>
              <a:rPr lang="en-AU" sz="2000" dirty="0"/>
              <a:t>. </a:t>
            </a:r>
          </a:p>
          <a:p>
            <a:pPr algn="just"/>
            <a:endParaRPr lang="en-AU" sz="1600" dirty="0"/>
          </a:p>
          <a:p>
            <a:pPr marL="0" indent="0" algn="just">
              <a:buNone/>
            </a:pPr>
            <a:endParaRPr lang="en-AU" sz="1800" dirty="0" smtClean="0"/>
          </a:p>
          <a:p>
            <a:endParaRPr lang="en-AU" sz="18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7832-095E-452B-918F-72A4CF9BA93A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1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43192" cy="936104"/>
          </a:xfrm>
          <a:solidFill>
            <a:srgbClr val="92D050"/>
          </a:solidFill>
        </p:spPr>
        <p:txBody>
          <a:bodyPr/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Option for Binding instruments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848872" cy="4752528"/>
          </a:xfrm>
        </p:spPr>
        <p:txBody>
          <a:bodyPr/>
          <a:lstStyle/>
          <a:p>
            <a:pPr marL="114300" indent="0" algn="just">
              <a:buNone/>
            </a:pPr>
            <a:endParaRPr lang="en-AU" sz="2000" b="1" dirty="0" smtClean="0"/>
          </a:p>
          <a:p>
            <a:pPr marL="114300" indent="0" algn="just">
              <a:buNone/>
            </a:pPr>
            <a:endParaRPr lang="en-AU" sz="2000" b="1" dirty="0"/>
          </a:p>
          <a:p>
            <a:pPr marL="114300" indent="0" algn="just">
              <a:buNone/>
            </a:pPr>
            <a:r>
              <a:rPr lang="en-AU" sz="2000" b="1" dirty="0" smtClean="0"/>
              <a:t>International </a:t>
            </a:r>
            <a:r>
              <a:rPr lang="en-AU" sz="2000" b="1" dirty="0"/>
              <a:t>binding instrument options</a:t>
            </a:r>
            <a:r>
              <a:rPr lang="en-AU" sz="2000" dirty="0"/>
              <a:t>:</a:t>
            </a:r>
          </a:p>
          <a:p>
            <a:pPr algn="just"/>
            <a:endParaRPr lang="en-AU" sz="2000" dirty="0"/>
          </a:p>
          <a:p>
            <a:pPr lvl="0" algn="just"/>
            <a:r>
              <a:rPr lang="en-AU" sz="2000" dirty="0"/>
              <a:t>A </a:t>
            </a:r>
            <a:r>
              <a:rPr lang="en-AU" sz="2000" u="sng" dirty="0"/>
              <a:t>specific treaty</a:t>
            </a:r>
            <a:r>
              <a:rPr lang="en-AU" sz="2000" dirty="0"/>
              <a:t> </a:t>
            </a:r>
            <a:r>
              <a:rPr lang="en-AU" sz="2000" dirty="0" smtClean="0"/>
              <a:t>- with </a:t>
            </a:r>
            <a:r>
              <a:rPr lang="en-AU" sz="2000" dirty="0"/>
              <a:t>all of the essential legal elements for </a:t>
            </a:r>
            <a:r>
              <a:rPr lang="en-AU" sz="2000" dirty="0" smtClean="0"/>
              <a:t>soil.</a:t>
            </a:r>
          </a:p>
          <a:p>
            <a:pPr lvl="0" algn="just"/>
            <a:endParaRPr lang="en-AU" sz="2000" dirty="0"/>
          </a:p>
          <a:p>
            <a:pPr lvl="0" algn="just"/>
            <a:r>
              <a:rPr lang="en-AU" sz="2000" u="sng" dirty="0"/>
              <a:t>A framework </a:t>
            </a:r>
            <a:r>
              <a:rPr lang="en-AU" sz="2000" u="sng" dirty="0" smtClean="0"/>
              <a:t>treaty</a:t>
            </a:r>
            <a:r>
              <a:rPr lang="en-AU" sz="2000" dirty="0" smtClean="0"/>
              <a:t> - which </a:t>
            </a:r>
            <a:r>
              <a:rPr lang="en-AU" sz="2000" dirty="0"/>
              <a:t>identifies the soil elements in existing treaties and links them through a separate binding instrument. </a:t>
            </a:r>
            <a:endParaRPr lang="en-AU" sz="2000" dirty="0" smtClean="0"/>
          </a:p>
          <a:p>
            <a:pPr lvl="0" algn="just"/>
            <a:endParaRPr lang="en-AU" sz="2000" dirty="0"/>
          </a:p>
          <a:p>
            <a:pPr lvl="0" algn="just"/>
            <a:r>
              <a:rPr lang="en-AU" sz="2000" u="sng" dirty="0"/>
              <a:t>Protocol to an existing treaty</a:t>
            </a:r>
            <a:r>
              <a:rPr lang="en-AU" sz="2000" dirty="0"/>
              <a:t> </a:t>
            </a:r>
            <a:r>
              <a:rPr lang="en-AU" sz="2000" dirty="0" smtClean="0"/>
              <a:t>- specifically for soil.</a:t>
            </a:r>
            <a:endParaRPr lang="en-AU" sz="2000" dirty="0"/>
          </a:p>
          <a:p>
            <a:pPr marL="0" indent="0">
              <a:buNone/>
            </a:pPr>
            <a:endParaRPr lang="en-AU" sz="2000" dirty="0"/>
          </a:p>
          <a:p>
            <a:pPr algn="just"/>
            <a:endParaRPr lang="en-AU" sz="1600" dirty="0"/>
          </a:p>
          <a:p>
            <a:pPr marL="0" indent="0" algn="just">
              <a:buNone/>
            </a:pPr>
            <a:endParaRPr lang="en-AU" sz="1800" dirty="0" smtClean="0"/>
          </a:p>
          <a:p>
            <a:endParaRPr lang="en-AU" sz="18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7832-095E-452B-918F-72A4CF9BA93A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1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77559" cy="864394"/>
          </a:xfrm>
          <a:solidFill>
            <a:srgbClr val="92D050"/>
          </a:solidFill>
        </p:spPr>
        <p:txBody>
          <a:bodyPr/>
          <a:lstStyle/>
          <a:p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400" b="1" dirty="0"/>
              <a:t/>
            </a:r>
            <a:br>
              <a:rPr lang="en-AU" sz="2400" b="1" dirty="0"/>
            </a:b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the Existing MEA Framework </a:t>
            </a:r>
            <a:r>
              <a:rPr lang="en-AU" sz="2400" dirty="0"/>
              <a:t/>
            </a:r>
            <a:br>
              <a:rPr lang="en-AU" sz="2400" dirty="0"/>
            </a:br>
            <a:r>
              <a:rPr lang="en-AU" sz="2400" dirty="0" smtClean="0"/>
              <a:t/>
            </a:r>
            <a:br>
              <a:rPr lang="en-AU" sz="2400" dirty="0" smtClean="0"/>
            </a:br>
            <a:endParaRPr lang="en-US" sz="24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16832"/>
            <a:ext cx="7921128" cy="446491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AU" sz="800" b="1" dirty="0" smtClean="0"/>
          </a:p>
          <a:p>
            <a:pPr marL="114300" indent="0">
              <a:buNone/>
            </a:pPr>
            <a:endParaRPr lang="en-AU" sz="1600" b="1" dirty="0"/>
          </a:p>
          <a:p>
            <a:pPr>
              <a:buFont typeface="Directions MT"/>
              <a:buChar char="q"/>
            </a:pPr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United Nations Framework Convention Climate Change</a:t>
            </a:r>
          </a:p>
          <a:p>
            <a:pPr>
              <a:buFont typeface="Directions MT"/>
              <a:buChar char="q"/>
            </a:pPr>
            <a:endParaRPr lang="en-A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the role of terrestrial ecosystems as a </a:t>
            </a:r>
            <a:r>
              <a:rPr lang="en-AU" sz="2000" u="sng" dirty="0">
                <a:latin typeface="Arial" panose="020B0604020202020204" pitchFamily="34" charset="0"/>
                <a:cs typeface="Arial" panose="020B0604020202020204" pitchFamily="34" charset="0"/>
              </a:rPr>
              <a:t>sink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GHG.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principal GHG sources are changes in </a:t>
            </a:r>
            <a:r>
              <a:rPr lang="en-AU" sz="2000" u="sng" dirty="0">
                <a:latin typeface="Arial" panose="020B0604020202020204" pitchFamily="34" charset="0"/>
                <a:cs typeface="Arial" panose="020B0604020202020204" pitchFamily="34" charset="0"/>
              </a:rPr>
              <a:t>land use cover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A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agricultural activities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4.2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implicit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to adopt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legislation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to reduce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GHGs;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AU" sz="1400" dirty="0"/>
          </a:p>
          <a:p>
            <a:pPr>
              <a:buFont typeface="Directions MT"/>
              <a:buChar char="q"/>
            </a:pPr>
            <a:endParaRPr lang="en-AU" sz="1600" b="1" dirty="0" smtClean="0"/>
          </a:p>
          <a:p>
            <a:pPr>
              <a:buFont typeface="Directions MT"/>
              <a:buChar char="q"/>
            </a:pPr>
            <a:endParaRPr lang="en-AU" sz="1600" b="1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A779D-AEFD-45F4-928E-EF76D1271EB7}" type="slidenum">
              <a:rPr lang="en-AU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09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715200" cy="792088"/>
          </a:xfrm>
          <a:solidFill>
            <a:srgbClr val="92D050"/>
          </a:solidFill>
        </p:spPr>
        <p:txBody>
          <a:bodyPr/>
          <a:lstStyle/>
          <a:p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United Nations Framework Convention on Climate Change</a:t>
            </a:r>
            <a:r>
              <a:rPr lang="en-AU" sz="2800" b="1" dirty="0"/>
              <a:t/>
            </a:r>
            <a:br>
              <a:rPr lang="en-AU" sz="2800" b="1" dirty="0"/>
            </a:br>
            <a:endParaRPr lang="en-US" sz="2800" b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808"/>
            <a:ext cx="7921575" cy="4896842"/>
          </a:xfrm>
        </p:spPr>
        <p:txBody>
          <a:bodyPr/>
          <a:lstStyle/>
          <a:p>
            <a:pPr marL="0" indent="0" algn="just">
              <a:buNone/>
            </a:pPr>
            <a:endParaRPr lang="en-AU" sz="400" b="1" dirty="0" smtClean="0"/>
          </a:p>
          <a:p>
            <a:pPr marL="0" indent="0" algn="just">
              <a:buNone/>
            </a:pPr>
            <a:r>
              <a:rPr lang="en-AU" sz="400" b="1" dirty="0" smtClean="0"/>
              <a:t>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►Parties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UNFCCC have an obligation: </a:t>
            </a:r>
          </a:p>
          <a:p>
            <a:pPr marL="0" indent="0" algn="just">
              <a:buNone/>
            </a:pP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national climate mitigation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adaptation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measures to address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GHG emissions and </a:t>
            </a:r>
            <a:r>
              <a:rPr lang="en-AU" sz="1800" u="sng" dirty="0">
                <a:latin typeface="Arial" panose="020B0604020202020204" pitchFamily="34" charset="0"/>
                <a:cs typeface="Arial" panose="020B0604020202020204" pitchFamily="34" charset="0"/>
              </a:rPr>
              <a:t>to protect carbon </a:t>
            </a:r>
            <a:r>
              <a:rPr lang="en-A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sinks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Kyoto Protocol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Art.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promoted SD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Parties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A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the </a:t>
            </a:r>
            <a:r>
              <a:rPr lang="en-AU" sz="1800" u="sng" dirty="0">
                <a:latin typeface="Arial" panose="020B0604020202020204" pitchFamily="34" charset="0"/>
                <a:cs typeface="Arial" panose="020B0604020202020204" pitchFamily="34" charset="0"/>
              </a:rPr>
              <a:t>policies and measures to protect </a:t>
            </a:r>
            <a:r>
              <a:rPr lang="en-A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sinks </a:t>
            </a:r>
            <a:r>
              <a:rPr lang="en-AU" sz="1800" u="sng" dirty="0">
                <a:latin typeface="Arial" panose="020B0604020202020204" pitchFamily="34" charset="0"/>
                <a:cs typeface="Arial" panose="020B0604020202020204" pitchFamily="34" charset="0"/>
              </a:rPr>
              <a:t>and reservoirs of </a:t>
            </a:r>
            <a:r>
              <a:rPr lang="en-A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GHG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”; </a:t>
            </a:r>
          </a:p>
          <a:p>
            <a:pPr algn="just"/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A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COP 20 </a:t>
            </a:r>
            <a:r>
              <a:rPr lang="en-AU" sz="1800" i="1" smtClean="0">
                <a:latin typeface="Arial" panose="020B0604020202020204" pitchFamily="34" charset="0"/>
                <a:cs typeface="Arial" panose="020B0604020202020204" pitchFamily="34" charset="0"/>
              </a:rPr>
              <a:t>Lima and Paris </a:t>
            </a:r>
            <a:r>
              <a:rPr lang="en-A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2015 … forge </a:t>
            </a:r>
            <a:r>
              <a:rPr lang="en-AU" sz="1800" i="1" dirty="0">
                <a:latin typeface="Arial" panose="020B0604020202020204" pitchFamily="34" charset="0"/>
                <a:cs typeface="Arial" panose="020B0604020202020204" pitchFamily="34" charset="0"/>
              </a:rPr>
              <a:t>a new climate </a:t>
            </a:r>
            <a:r>
              <a:rPr lang="en-A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2020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AU" sz="1800" dirty="0"/>
          </a:p>
          <a:p>
            <a:endParaRPr lang="en-AU" sz="1800" dirty="0"/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AU" sz="2000" dirty="0"/>
              <a:t>	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43D3F-2911-41A3-AF61-EABB996F6C28}" type="slidenum">
              <a:rPr lang="en-AU"/>
              <a:pPr/>
              <a:t>15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188913"/>
            <a:ext cx="7488833" cy="1223863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 Biological Diversity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060848"/>
            <a:ext cx="7416179" cy="4512990"/>
          </a:xfrm>
        </p:spPr>
        <p:txBody>
          <a:bodyPr/>
          <a:lstStyle/>
          <a:p>
            <a:pPr marL="457200" lvl="1" indent="0">
              <a:buNone/>
            </a:pPr>
            <a:endParaRPr lang="en-US" sz="2000" b="1" dirty="0"/>
          </a:p>
          <a:p>
            <a:pPr algn="just">
              <a:buFont typeface="Directions MT"/>
              <a:buChar char="q"/>
            </a:pP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CBD relevant to soil – land degradation </a:t>
            </a:r>
            <a:r>
              <a:rPr lang="en-A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reduces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biological diversity.</a:t>
            </a:r>
          </a:p>
          <a:p>
            <a:pPr algn="just">
              <a:buFont typeface="Directions MT"/>
              <a:buChar char="q"/>
            </a:pPr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Art. 6 outlines obligations for nations to prepare </a:t>
            </a:r>
            <a:r>
              <a:rPr lang="en-A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conserve biological diversity.</a:t>
            </a:r>
          </a:p>
          <a:p>
            <a:pPr algn="just"/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can make </a:t>
            </a:r>
            <a:r>
              <a:rPr lang="en-A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conserving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biodiversity and how these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will conserve soil and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mitigate the effects of climate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3A2-5FCB-4F02-B071-9138B65F340F}" type="slidenum">
              <a:rPr lang="en-AU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12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188913"/>
            <a:ext cx="7488833" cy="791815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Convention Biological Diversity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980728"/>
            <a:ext cx="7416179" cy="559311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2000" b="1" dirty="0"/>
          </a:p>
          <a:p>
            <a:pPr marL="0" indent="0" algn="just">
              <a:buNone/>
            </a:pPr>
            <a:r>
              <a:rPr lang="en-A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A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Initiative for </a:t>
            </a:r>
            <a:r>
              <a:rPr lang="en-A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Conservation </a:t>
            </a:r>
            <a:r>
              <a:rPr lang="en-A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and Sustainable Use of Soil </a:t>
            </a:r>
            <a:r>
              <a:rPr lang="en-A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Biodiversity (2006)</a:t>
            </a:r>
          </a:p>
          <a:p>
            <a:pPr algn="just">
              <a:buFont typeface="Directions MT"/>
              <a:buChar char="q"/>
            </a:pPr>
            <a:endParaRPr lang="en-AU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Directions MT"/>
              <a:buChar char="q"/>
            </a:pP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international framework for action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biodiversity; 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Directions MT"/>
              <a:buChar char="q"/>
            </a:pP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Its “Strategic Principles” include integrated local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solutions,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development and dissemination of information;</a:t>
            </a:r>
          </a:p>
          <a:p>
            <a:pPr marL="0" indent="0" algn="just">
              <a:buNone/>
            </a:pPr>
            <a:endParaRPr lang="en-AU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AU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A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Strategic Plan for Biodiversity (2011-2020</a:t>
            </a:r>
            <a:r>
              <a:rPr lang="en-AU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 algn="just">
              <a:buNone/>
            </a:pPr>
            <a:r>
              <a:rPr lang="en-A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Adopted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COP-10 as framework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for action by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CBD stakeholders; </a:t>
            </a:r>
          </a:p>
          <a:p>
            <a:pPr algn="just"/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accompanied by </a:t>
            </a:r>
            <a:r>
              <a:rPr lang="en-AU" sz="1800" u="sng" dirty="0">
                <a:latin typeface="Arial" panose="020B0604020202020204" pitchFamily="34" charset="0"/>
                <a:cs typeface="Arial" panose="020B0604020202020204" pitchFamily="34" charset="0"/>
              </a:rPr>
              <a:t>20 Aichi Biodiversity targets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where soil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biodiversity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is cross-cutting amongst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various targets, including - sustainable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agriculture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(T7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restoring ecosystems (T14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enhancing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ecosystem resilience and health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A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by 2020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 algn="just">
              <a:buNone/>
            </a:pPr>
            <a:endParaRPr lang="en-AU" sz="1600" dirty="0" smtClean="0"/>
          </a:p>
          <a:p>
            <a:pPr algn="just">
              <a:buFontTx/>
              <a:buNone/>
            </a:pPr>
            <a:r>
              <a:rPr lang="en-US" sz="2400" b="1" dirty="0"/>
              <a:t>	</a:t>
            </a: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3A2-5FCB-4F02-B071-9138B65F340F}" type="slidenum">
              <a:rPr lang="en-AU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6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188913"/>
            <a:ext cx="7488833" cy="1007839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United Nations Convention to Combat Desertification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776"/>
            <a:ext cx="7488187" cy="5161062"/>
          </a:xfrm>
        </p:spPr>
        <p:txBody>
          <a:bodyPr/>
          <a:lstStyle/>
          <a:p>
            <a:pPr marL="0" indent="0" algn="just">
              <a:buNone/>
            </a:pPr>
            <a:endParaRPr lang="en-US" sz="1600" b="1" dirty="0" smtClean="0"/>
          </a:p>
          <a:p>
            <a:pPr marL="0" indent="0" algn="just">
              <a:buNone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main decision-making mechanisms of UNCCD </a:t>
            </a:r>
            <a:r>
              <a:rPr lang="en-AU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are relevant to soils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A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National Action </a:t>
            </a:r>
            <a:r>
              <a:rPr lang="en-GB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– a vehicle 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soil management.</a:t>
            </a: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AU" sz="1800" i="1" dirty="0">
                <a:latin typeface="Arial" panose="020B0604020202020204" pitchFamily="34" charset="0"/>
                <a:cs typeface="Arial" panose="020B0604020202020204" pitchFamily="34" charset="0"/>
              </a:rPr>
              <a:t>The 10-Year Strategic Plan and Framework to Enhance the Implementation of the Convention </a:t>
            </a:r>
            <a:r>
              <a:rPr lang="en-A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(2008-2018) -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good framework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to implement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soil programs. </a:t>
            </a:r>
          </a:p>
          <a:p>
            <a:pPr marL="0" indent="0" algn="just">
              <a:buNone/>
            </a:pP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appropriate way to </a:t>
            </a:r>
            <a:r>
              <a:rPr lang="en-AU" sz="1800" u="sng" dirty="0">
                <a:latin typeface="Arial" panose="020B0604020202020204" pitchFamily="34" charset="0"/>
                <a:cs typeface="Arial" panose="020B0604020202020204" pitchFamily="34" charset="0"/>
              </a:rPr>
              <a:t>implement sustainable soil strategies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would be through a </a:t>
            </a:r>
            <a:r>
              <a:rPr lang="en-A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protocol to </a:t>
            </a:r>
            <a:r>
              <a:rPr lang="en-AU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UNCCD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– BUT NO PROTOCOL PROVISION IN UNCCD (Art 30- amendment).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3A2-5FCB-4F02-B071-9138B65F340F}" type="slidenum">
              <a:rPr lang="en-AU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82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43192" cy="936104"/>
          </a:xfrm>
          <a:solidFill>
            <a:srgbClr val="92D050"/>
          </a:solidFill>
        </p:spPr>
        <p:txBody>
          <a:bodyPr/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 of Zero Net Land Degradation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715200" cy="4752528"/>
          </a:xfrm>
        </p:spPr>
        <p:txBody>
          <a:bodyPr>
            <a:normAutofit lnSpcReduction="10000"/>
          </a:bodyPr>
          <a:lstStyle/>
          <a:p>
            <a:endParaRPr lang="en-AU" sz="2000" dirty="0" smtClean="0"/>
          </a:p>
          <a:p>
            <a:r>
              <a:rPr lang="en-AU" sz="2000" dirty="0" smtClean="0"/>
              <a:t>Concept </a:t>
            </a:r>
            <a:r>
              <a:rPr lang="en-AU" sz="2000" dirty="0"/>
              <a:t>of </a:t>
            </a:r>
            <a:r>
              <a:rPr lang="en-AU" sz="2000" dirty="0" smtClean="0"/>
              <a:t>ZNLD introduced by UNCCD Secretariat at </a:t>
            </a:r>
            <a:r>
              <a:rPr lang="en-AU" sz="2000" dirty="0"/>
              <a:t>Rio+20 in </a:t>
            </a:r>
            <a:r>
              <a:rPr lang="en-AU" sz="2000" dirty="0" smtClean="0"/>
              <a:t>2012. </a:t>
            </a:r>
          </a:p>
          <a:p>
            <a:pPr marL="114300" indent="0">
              <a:buNone/>
            </a:pPr>
            <a:endParaRPr lang="en-AU" sz="2000" dirty="0"/>
          </a:p>
          <a:p>
            <a:r>
              <a:rPr lang="en-AU" sz="2000" i="1" dirty="0" smtClean="0"/>
              <a:t>“</a:t>
            </a:r>
            <a:r>
              <a:rPr lang="en-AU" sz="2000" i="1" dirty="0"/>
              <a:t>Land degradation neutrality is achieved when globally or in a given landscape or terrestrial ecosystem, the area of productive land (and therefore sustainable land use) remains stable or increases</a:t>
            </a:r>
            <a:r>
              <a:rPr lang="en-AU" sz="2000" i="1" dirty="0" smtClean="0"/>
              <a:t>”</a:t>
            </a:r>
          </a:p>
          <a:p>
            <a:endParaRPr lang="en-AU" sz="2000" i="1" dirty="0"/>
          </a:p>
          <a:p>
            <a:r>
              <a:rPr lang="en-AU" sz="2000" dirty="0"/>
              <a:t>The Secretariat proposed that a “</a:t>
            </a:r>
            <a:r>
              <a:rPr lang="en-AU" sz="2000" u="sng" dirty="0"/>
              <a:t>Protocol on ZNLD</a:t>
            </a:r>
            <a:r>
              <a:rPr lang="en-AU" sz="2000" dirty="0"/>
              <a:t>” to UNCCD could be adopted to facilitate S. 5.2.2 of </a:t>
            </a:r>
            <a:r>
              <a:rPr lang="en-AU" sz="2000" dirty="0" smtClean="0"/>
              <a:t>UNCCD Secretariat </a:t>
            </a:r>
            <a:r>
              <a:rPr lang="en-AU" sz="2000" i="1" dirty="0" smtClean="0"/>
              <a:t>Policy Brief ZNLD</a:t>
            </a:r>
            <a:r>
              <a:rPr lang="en-AU" sz="2000" dirty="0" smtClean="0"/>
              <a:t> May 2012</a:t>
            </a:r>
          </a:p>
          <a:p>
            <a:endParaRPr lang="en-AU" sz="2000" dirty="0"/>
          </a:p>
          <a:p>
            <a:r>
              <a:rPr lang="en-AU" sz="2000" b="1" i="1" dirty="0" err="1"/>
              <a:t>Ramsar</a:t>
            </a:r>
            <a:r>
              <a:rPr lang="en-AU" sz="2000" b="1" i="1" dirty="0"/>
              <a:t> and UNCCD unite to achieve land degradation </a:t>
            </a:r>
            <a:r>
              <a:rPr lang="en-AU" sz="2000" b="1" i="1" dirty="0" smtClean="0"/>
              <a:t>neutrality - </a:t>
            </a:r>
            <a:r>
              <a:rPr lang="en-AU" sz="2000" dirty="0"/>
              <a:t>"to create a sustainable and resilient future for our children by stopping and reversing land </a:t>
            </a:r>
            <a:r>
              <a:rPr lang="en-AU" sz="2000" dirty="0" smtClean="0"/>
              <a:t>degradation”  - World Parks Congress</a:t>
            </a:r>
            <a:endParaRPr lang="en-AU" sz="2000" b="1" i="1" dirty="0"/>
          </a:p>
          <a:p>
            <a:pPr marL="114300" indent="0">
              <a:buNone/>
            </a:pPr>
            <a:endParaRPr lang="en-AU" sz="2000" i="1" dirty="0"/>
          </a:p>
          <a:p>
            <a:pPr marL="0" indent="0">
              <a:buNone/>
            </a:pPr>
            <a:endParaRPr lang="en-AU" sz="2000" dirty="0"/>
          </a:p>
          <a:p>
            <a:pPr algn="just"/>
            <a:endParaRPr lang="en-AU" sz="1600" dirty="0"/>
          </a:p>
          <a:p>
            <a:pPr marL="0" indent="0" algn="just">
              <a:buNone/>
            </a:pPr>
            <a:endParaRPr lang="en-AU" sz="1800" dirty="0" smtClean="0"/>
          </a:p>
          <a:p>
            <a:endParaRPr lang="en-AU" sz="18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7832-095E-452B-918F-72A4CF9BA93A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1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859216" cy="720080"/>
          </a:xfrm>
          <a:solidFill>
            <a:srgbClr val="92D050"/>
          </a:solidFill>
        </p:spPr>
        <p:txBody>
          <a:bodyPr/>
          <a:lstStyle/>
          <a:p>
            <a:r>
              <a:rPr lang="en-A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11559" y="908720"/>
            <a:ext cx="7776865" cy="5688632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n-AU" sz="2000" b="1" dirty="0">
                <a:sym typeface="Directions MT" pitchFamily="2" charset="2"/>
              </a:rPr>
              <a:t>	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z="2000" b="1" dirty="0" smtClean="0"/>
              <a:t>□ Background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AU" sz="2000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z="2000" b="1" dirty="0" smtClean="0"/>
              <a:t>□ Sustainable Development Goal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AU" sz="2000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z="2000" b="1" dirty="0" smtClean="0"/>
              <a:t>□ Environmental Law for Soil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AU" sz="2000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z="2000" b="1" dirty="0" smtClean="0"/>
              <a:t>□ UNCCD and concept of </a:t>
            </a:r>
            <a:r>
              <a:rPr lang="en-AU" sz="2000" b="1" i="1" dirty="0" smtClean="0"/>
              <a:t>Zero Net Land Degradation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AU" sz="2000" b="1" u="sng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z="2000" b="1" dirty="0" smtClean="0"/>
              <a:t>□ Conclusions</a:t>
            </a:r>
            <a:endParaRPr lang="en-AU" sz="2000" b="1" u="sng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AU" sz="2000" b="1" dirty="0">
                <a:sym typeface="Directions MT" pitchFamily="2" charset="2"/>
              </a:rPr>
              <a:t>	</a:t>
            </a:r>
            <a:endParaRPr lang="en-AU" sz="2000" dirty="0"/>
          </a:p>
          <a:p>
            <a:pPr lvl="1" algn="just">
              <a:lnSpc>
                <a:spcPct val="90000"/>
              </a:lnSpc>
            </a:pPr>
            <a:endParaRPr lang="en-AU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7B2-1F65-48C2-A754-A74EB839DE9C}" type="slidenum">
              <a:rPr lang="en-AU"/>
              <a:pPr/>
              <a:t>2</a:t>
            </a:fld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26370"/>
            <a:ext cx="3365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Ian\Pictures\2013-09-30 Namibia\Namibia 5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6370"/>
            <a:ext cx="357383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46" y="980728"/>
            <a:ext cx="18690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Soils and ZNLD</a:t>
            </a:r>
            <a:r>
              <a:rPr lang="en-US" dirty="0" smtClean="0"/>
              <a:t/>
            </a:r>
            <a:br>
              <a:rPr lang="en-US" dirty="0" smtClean="0"/>
            </a:b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4211960" cy="54229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i="1" dirty="0"/>
              <a:t>A legal addition to  the UNCCD on ZNLD can be seen as a vital  step to achieving a land-degradation neutral world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However, it is argued that there is a need for a </a:t>
            </a:r>
            <a:r>
              <a:rPr lang="en-US" sz="2400" i="1" dirty="0" smtClean="0"/>
              <a:t>generally applicable </a:t>
            </a:r>
            <a:r>
              <a:rPr lang="en-US" sz="2400" dirty="0" smtClean="0"/>
              <a:t>Sustainable Soils Convention for </a:t>
            </a:r>
            <a:r>
              <a:rPr lang="en-US" sz="2400" i="1" u="sng" dirty="0" smtClean="0"/>
              <a:t>all</a:t>
            </a:r>
            <a:r>
              <a:rPr lang="en-US" sz="2400" u="sng" dirty="0" smtClean="0"/>
              <a:t> lands</a:t>
            </a:r>
            <a:r>
              <a:rPr lang="en-US" sz="2400" dirty="0" smtClean="0"/>
              <a:t>  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D7FF-4E24-4618-9E56-6AE1BF856D83}" type="slidenum">
              <a:rPr lang="en-AU" smtClean="0">
                <a:solidFill>
                  <a:srgbClr val="000000"/>
                </a:solidFill>
              </a:rPr>
              <a:pPr/>
              <a:t>20</a:t>
            </a:fld>
            <a:endParaRPr lang="en-AU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3837341" cy="556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00748" y="23751"/>
          <a:ext cx="3859481" cy="5545776"/>
        </p:xfrm>
        <a:graphic>
          <a:graphicData uri="http://schemas.openxmlformats.org/drawingml/2006/table">
            <a:tbl>
              <a:tblPr/>
              <a:tblGrid>
                <a:gridCol w="3859481"/>
              </a:tblGrid>
              <a:tr h="554577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3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71184" cy="936104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 Zero Net Land Degradation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787208" cy="4752528"/>
          </a:xfrm>
        </p:spPr>
        <p:txBody>
          <a:bodyPr/>
          <a:lstStyle/>
          <a:p>
            <a:pPr lvl="0" algn="just"/>
            <a:r>
              <a:rPr lang="en-AU" sz="2000" i="1" dirty="0"/>
              <a:t>The incorporation of emerging economic </a:t>
            </a:r>
            <a:r>
              <a:rPr lang="en-AU" sz="2000" i="1" dirty="0" smtClean="0"/>
              <a:t>instruments.</a:t>
            </a:r>
          </a:p>
          <a:p>
            <a:pPr lvl="0" algn="just"/>
            <a:endParaRPr lang="en-AU" sz="2000" i="1" dirty="0"/>
          </a:p>
          <a:p>
            <a:pPr lvl="0" algn="just"/>
            <a:r>
              <a:rPr lang="en-AU" sz="2000" i="1" dirty="0"/>
              <a:t>The negotiation and setting of </a:t>
            </a:r>
            <a:r>
              <a:rPr lang="en-AU" sz="2000" i="1" dirty="0" smtClean="0"/>
              <a:t>targets </a:t>
            </a:r>
            <a:r>
              <a:rPr lang="en-AU" sz="2000" i="1" dirty="0"/>
              <a:t>for </a:t>
            </a:r>
            <a:r>
              <a:rPr lang="en-AU" sz="2000" i="1" dirty="0" smtClean="0"/>
              <a:t>ZNLD.</a:t>
            </a:r>
          </a:p>
          <a:p>
            <a:pPr lvl="0" algn="just"/>
            <a:endParaRPr lang="en-AU" sz="2000" i="1" dirty="0"/>
          </a:p>
          <a:p>
            <a:pPr lvl="0" algn="just"/>
            <a:r>
              <a:rPr lang="en-AU" sz="2000" i="1" dirty="0"/>
              <a:t>The development of policies, measures, guidelines and mechanisms for the implementation of ZNLD at national and regional levels</a:t>
            </a:r>
            <a:r>
              <a:rPr lang="en-AU" sz="2000" i="1" dirty="0" smtClean="0"/>
              <a:t>.</a:t>
            </a:r>
          </a:p>
          <a:p>
            <a:pPr lvl="0" algn="just"/>
            <a:endParaRPr lang="en-AU" sz="2000" i="1" dirty="0"/>
          </a:p>
          <a:p>
            <a:pPr lvl="0" algn="just"/>
            <a:r>
              <a:rPr lang="en-AU" sz="2000" i="1" dirty="0"/>
              <a:t>The provision of legal frameworks, guidelines and models for national and sub-national policies to promote ZNLD</a:t>
            </a:r>
            <a:r>
              <a:rPr lang="en-AU" sz="2000" dirty="0"/>
              <a:t>.</a:t>
            </a:r>
          </a:p>
          <a:p>
            <a:pPr marL="0" indent="0">
              <a:buNone/>
            </a:pPr>
            <a:endParaRPr lang="en-AU" sz="2000" dirty="0"/>
          </a:p>
          <a:p>
            <a:pPr algn="just"/>
            <a:endParaRPr lang="en-AU" sz="1600" dirty="0"/>
          </a:p>
          <a:p>
            <a:pPr marL="0" indent="0" algn="just">
              <a:buNone/>
            </a:pPr>
            <a:endParaRPr lang="en-AU" sz="1800" dirty="0" smtClean="0"/>
          </a:p>
          <a:p>
            <a:endParaRPr lang="en-AU" sz="18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7832-095E-452B-918F-72A4CF9BA93A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1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71184" cy="936104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United Nations Convention to Combat Desertification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859216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UNCCD provides for the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development of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improve the implementation of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 (Art. 31). </a:t>
            </a:r>
          </a:p>
          <a:p>
            <a:pPr marL="0" indent="0" algn="just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Annexes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be either regionally focused, or general.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alternative approach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Protocol would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a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</a:rPr>
              <a:t>Annex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guidelines for drafting legislation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soils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just">
              <a:buNone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A general Annex to </a:t>
            </a:r>
            <a:r>
              <a:rPr lang="en-GB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UNCCD could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also include provisions </a:t>
            </a:r>
            <a:r>
              <a:rPr lang="en-GB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to implement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SDG </a:t>
            </a:r>
            <a:r>
              <a:rPr lang="en-GB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Goal of </a:t>
            </a:r>
            <a:r>
              <a:rPr lang="en-US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a Land Degradation Neutral World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(SDG 15</a:t>
            </a:r>
            <a:r>
              <a:rPr lang="en-GB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encouraging countries to promote this goal through </a:t>
            </a:r>
            <a:r>
              <a:rPr lang="en-GB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legislation </a:t>
            </a:r>
            <a:r>
              <a:rPr lang="en-GB" sz="1800" u="sng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7832-095E-452B-918F-72A4CF9BA93A}" type="slidenum">
              <a:rPr lang="en-AU" smtClean="0"/>
              <a:pPr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1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71184" cy="936104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7152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000" dirty="0"/>
          </a:p>
          <a:p>
            <a:pPr lvl="1" algn="just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Consider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content and structure of a soil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 and its relationship to the relevant SDGs (15).</a:t>
            </a:r>
          </a:p>
          <a:p>
            <a:pPr lvl="1" algn="just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concept of a Protocol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most realistic to promote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 algn="just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Consider the best vehicle - UNCCD, CBD or UNFCCC? </a:t>
            </a: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a general Annex to UNCCD?</a:t>
            </a:r>
          </a:p>
          <a:p>
            <a:pPr lvl="1" algn="just"/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Are there other options or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approaches?</a:t>
            </a:r>
          </a:p>
          <a:p>
            <a:pPr lvl="1" algn="just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 dialogue between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soil science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disciplines.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A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8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7832-095E-452B-918F-72A4CF9BA93A}" type="slidenum">
              <a:rPr lang="en-AU" smtClean="0"/>
              <a:pPr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1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Ian\Pictures\IUCN WCEL logo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181600" y="4038600"/>
            <a:ext cx="3962400" cy="281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WCEL Specialist Group on Sustainable Soil and Agricultural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26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748464" cy="617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6753944" cy="778098"/>
          </a:xfrm>
        </p:spPr>
        <p:txBody>
          <a:bodyPr/>
          <a:lstStyle/>
          <a:p>
            <a:r>
              <a:rPr lang="en-US" sz="4000" dirty="0" smtClean="0"/>
              <a:t>Soil issues are global issues</a:t>
            </a:r>
            <a:endParaRPr lang="en-AU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fld id="{99EE4635-91FE-4C18-B993-2A104D45CB78}" type="slidenum">
              <a:rPr lang="en-AU" smtClean="0">
                <a:solidFill>
                  <a:srgbClr val="000000"/>
                </a:solidFill>
              </a:rPr>
              <a:pPr/>
              <a:t>3</a:t>
            </a:fld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31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Brazil -Soil degradation</a:t>
            </a:r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3"/>
            <a:ext cx="6480720" cy="537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EE4635-91FE-4C18-B993-2A104D45CB78}" type="slidenum">
              <a:rPr lang="en-AU" smtClean="0">
                <a:solidFill>
                  <a:srgbClr val="000000"/>
                </a:solidFill>
              </a:rPr>
              <a:pPr/>
              <a:t>4</a:t>
            </a:fld>
            <a:endParaRPr lang="en-A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715200" cy="720080"/>
          </a:xfrm>
          <a:solidFill>
            <a:srgbClr val="92D050"/>
          </a:solidFill>
        </p:spPr>
        <p:txBody>
          <a:bodyPr/>
          <a:lstStyle/>
          <a:p>
            <a:r>
              <a:rPr lang="en-A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A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11559" y="1412776"/>
            <a:ext cx="7776865" cy="518457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en-AU" sz="1800" dirty="0" smtClean="0"/>
          </a:p>
          <a:p>
            <a:pPr algn="just">
              <a:buFont typeface="Directions MT"/>
              <a:buChar char="q"/>
            </a:pPr>
            <a:r>
              <a:rPr lang="en-AU" sz="1800" dirty="0" smtClean="0"/>
              <a:t>Over </a:t>
            </a:r>
            <a:r>
              <a:rPr lang="en-AU" sz="1800" dirty="0"/>
              <a:t>the last </a:t>
            </a:r>
            <a:r>
              <a:rPr lang="en-AU" sz="1800" dirty="0" smtClean="0"/>
              <a:t>three </a:t>
            </a:r>
            <a:r>
              <a:rPr lang="en-AU" sz="1800" dirty="0"/>
              <a:t>decades, </a:t>
            </a:r>
            <a:r>
              <a:rPr lang="en-AU" sz="1800" dirty="0" smtClean="0"/>
              <a:t>climate </a:t>
            </a:r>
            <a:r>
              <a:rPr lang="en-AU" sz="1800" dirty="0"/>
              <a:t>change, </a:t>
            </a:r>
            <a:r>
              <a:rPr lang="en-AU" sz="1800" dirty="0" smtClean="0"/>
              <a:t>biodiversity</a:t>
            </a:r>
            <a:r>
              <a:rPr lang="en-AU" sz="1800" dirty="0"/>
              <a:t>, desertification, drought, and land degradation have </a:t>
            </a:r>
            <a:r>
              <a:rPr lang="en-AU" sz="1800" dirty="0" smtClean="0"/>
              <a:t>become </a:t>
            </a:r>
            <a:r>
              <a:rPr lang="en-AU" sz="1800" dirty="0"/>
              <a:t>prominent. </a:t>
            </a:r>
            <a:endParaRPr lang="en-AU" sz="1800" dirty="0" smtClean="0"/>
          </a:p>
          <a:p>
            <a:pPr algn="just">
              <a:buFont typeface="Directions MT"/>
              <a:buChar char="q"/>
            </a:pPr>
            <a:endParaRPr lang="en-AU" sz="1800" dirty="0" smtClean="0"/>
          </a:p>
          <a:p>
            <a:pPr algn="just">
              <a:buFont typeface="Directions MT"/>
              <a:buChar char="q"/>
            </a:pPr>
            <a:r>
              <a:rPr lang="en-AU" sz="1800" dirty="0" smtClean="0"/>
              <a:t>Each </a:t>
            </a:r>
            <a:r>
              <a:rPr lang="en-AU" sz="1800" dirty="0"/>
              <a:t>of these phenomena is often </a:t>
            </a:r>
            <a:r>
              <a:rPr lang="en-AU" sz="1800" u="sng" dirty="0" smtClean="0"/>
              <a:t>linked</a:t>
            </a:r>
            <a:r>
              <a:rPr lang="en-AU" sz="1800" dirty="0" smtClean="0"/>
              <a:t>.</a:t>
            </a:r>
            <a:r>
              <a:rPr lang="en-AU" sz="1800" dirty="0"/>
              <a:t> </a:t>
            </a:r>
            <a:endParaRPr lang="en-AU" sz="1800" dirty="0" smtClean="0"/>
          </a:p>
          <a:p>
            <a:pPr algn="just">
              <a:buFont typeface="Directions MT"/>
              <a:buChar char="q"/>
            </a:pPr>
            <a:endParaRPr lang="en-AU" sz="1800" dirty="0" smtClean="0"/>
          </a:p>
          <a:p>
            <a:pPr algn="just">
              <a:buFont typeface="Directions MT"/>
              <a:buChar char="q"/>
            </a:pPr>
            <a:r>
              <a:rPr lang="en-AU" sz="1800" dirty="0" smtClean="0"/>
              <a:t>Biodiversity </a:t>
            </a:r>
            <a:r>
              <a:rPr lang="en-AU" sz="1800" dirty="0"/>
              <a:t>loss and climate change have </a:t>
            </a:r>
            <a:r>
              <a:rPr lang="en-AU" sz="1800" dirty="0" smtClean="0"/>
              <a:t>had </a:t>
            </a:r>
            <a:r>
              <a:rPr lang="en-AU" sz="1800" dirty="0"/>
              <a:t>close attention in </a:t>
            </a:r>
            <a:r>
              <a:rPr lang="en-AU" sz="1800" dirty="0" smtClean="0"/>
              <a:t>international </a:t>
            </a:r>
            <a:r>
              <a:rPr lang="en-AU" sz="1800" dirty="0"/>
              <a:t>environmental </a:t>
            </a:r>
            <a:r>
              <a:rPr lang="en-AU" sz="1800" dirty="0" smtClean="0"/>
              <a:t>law - </a:t>
            </a:r>
            <a:r>
              <a:rPr lang="en-AU" sz="1800" u="sng" dirty="0"/>
              <a:t>soil, as the primary basis for all terrestrial biodiversity, has until recently been largely ignored</a:t>
            </a:r>
            <a:r>
              <a:rPr lang="en-AU" sz="1800" dirty="0"/>
              <a:t> in international </a:t>
            </a:r>
            <a:r>
              <a:rPr lang="en-AU" sz="1800" dirty="0" smtClean="0"/>
              <a:t>fora.</a:t>
            </a:r>
          </a:p>
          <a:p>
            <a:pPr algn="just">
              <a:buFont typeface="Directions MT"/>
              <a:buChar char="q"/>
            </a:pPr>
            <a:endParaRPr lang="en-AU" sz="1800" dirty="0" smtClean="0"/>
          </a:p>
          <a:p>
            <a:pPr algn="just">
              <a:buFont typeface="Directions MT"/>
              <a:buChar char="q"/>
            </a:pPr>
            <a:r>
              <a:rPr lang="en-AU" sz="1800" u="sng" dirty="0" smtClean="0"/>
              <a:t>Soil requires same level of attention as biodiversity </a:t>
            </a:r>
            <a:r>
              <a:rPr lang="en-AU" sz="1800" u="sng" dirty="0"/>
              <a:t>and climate change</a:t>
            </a:r>
            <a:r>
              <a:rPr lang="en-AU" sz="1800" dirty="0"/>
              <a:t>.  </a:t>
            </a:r>
            <a:endParaRPr lang="en-AU" sz="1800" dirty="0" smtClean="0"/>
          </a:p>
          <a:p>
            <a:pPr algn="just">
              <a:buFont typeface="Directions MT"/>
              <a:buChar char="q"/>
            </a:pPr>
            <a:endParaRPr lang="en-AU" sz="1800" dirty="0" smtClean="0"/>
          </a:p>
          <a:p>
            <a:pPr marL="457200" lvl="1" indent="0" algn="just">
              <a:lnSpc>
                <a:spcPct val="90000"/>
              </a:lnSpc>
              <a:buNone/>
            </a:pPr>
            <a:endParaRPr lang="en-AU" sz="20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547B2-1F65-48C2-A754-A74EB839DE9C}" type="slidenum">
              <a:rPr lang="en-AU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886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188913"/>
            <a:ext cx="7632849" cy="1223863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Right to Food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6792"/>
            <a:ext cx="7560195" cy="5017046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en-AU" sz="2000" dirty="0" smtClean="0"/>
          </a:p>
          <a:p>
            <a:pPr marL="457200" lvl="1" indent="0" algn="just">
              <a:buNone/>
            </a:pPr>
            <a:endParaRPr lang="en-AU" dirty="0"/>
          </a:p>
          <a:p>
            <a:pPr marL="457200" lvl="1" indent="0" algn="just">
              <a:buNone/>
            </a:pPr>
            <a:endParaRPr lang="en-AU" sz="2000" dirty="0" smtClean="0"/>
          </a:p>
          <a:p>
            <a:pPr marL="457200" lvl="1" indent="0" algn="just">
              <a:buNone/>
            </a:pPr>
            <a:r>
              <a:rPr lang="en-AU" sz="2000" dirty="0" smtClean="0"/>
              <a:t>□ </a:t>
            </a:r>
            <a:r>
              <a:rPr lang="en-AU" sz="2000" u="sng" dirty="0" smtClean="0"/>
              <a:t>Soil </a:t>
            </a:r>
            <a:r>
              <a:rPr lang="en-AU" sz="2000" u="sng" dirty="0"/>
              <a:t>has ecological </a:t>
            </a:r>
            <a:r>
              <a:rPr lang="en-AU" sz="2000" u="sng" dirty="0" smtClean="0"/>
              <a:t>limits</a:t>
            </a:r>
            <a:r>
              <a:rPr lang="en-AU" sz="2000" dirty="0" smtClean="0"/>
              <a:t>. </a:t>
            </a:r>
          </a:p>
          <a:p>
            <a:pPr marL="457200" lvl="1" indent="0" algn="just">
              <a:buNone/>
            </a:pPr>
            <a:endParaRPr lang="en-AU" sz="2000" dirty="0" smtClean="0"/>
          </a:p>
          <a:p>
            <a:pPr marL="457200" lvl="1" indent="0" algn="just">
              <a:buNone/>
            </a:pPr>
            <a:r>
              <a:rPr lang="en-AU" sz="2000" dirty="0"/>
              <a:t>□ </a:t>
            </a:r>
            <a:r>
              <a:rPr lang="en-AU" sz="2000" dirty="0" smtClean="0"/>
              <a:t>There is </a:t>
            </a:r>
            <a:r>
              <a:rPr lang="en-AU" sz="2000" dirty="0"/>
              <a:t>an </a:t>
            </a:r>
            <a:r>
              <a:rPr lang="en-AU" sz="2000" u="sng" dirty="0"/>
              <a:t>increasing imbalance in the production of food</a:t>
            </a:r>
            <a:r>
              <a:rPr lang="en-AU" sz="2000" dirty="0"/>
              <a:t> due to the </a:t>
            </a:r>
            <a:r>
              <a:rPr lang="en-AU" sz="2000" dirty="0" smtClean="0"/>
              <a:t>differential rate </a:t>
            </a:r>
            <a:r>
              <a:rPr lang="en-AU" sz="2000" dirty="0"/>
              <a:t>of </a:t>
            </a:r>
            <a:r>
              <a:rPr lang="en-AU" sz="2000" dirty="0" smtClean="0"/>
              <a:t>land degradation and desertification.  </a:t>
            </a:r>
          </a:p>
          <a:p>
            <a:pPr marL="457200" lvl="1" indent="0" algn="just">
              <a:buNone/>
            </a:pPr>
            <a:endParaRPr lang="en-AU" sz="2000" dirty="0" smtClean="0"/>
          </a:p>
          <a:p>
            <a:pPr marL="457200" lvl="1" indent="0" algn="just">
              <a:buNone/>
            </a:pPr>
            <a:r>
              <a:rPr lang="en-AU" sz="2000" dirty="0"/>
              <a:t>□ </a:t>
            </a:r>
            <a:r>
              <a:rPr lang="en-AU" sz="2000" dirty="0" smtClean="0"/>
              <a:t>Food </a:t>
            </a:r>
            <a:r>
              <a:rPr lang="en-AU" sz="2000" dirty="0"/>
              <a:t>security has gained extra focus with the appointment in 2014 of the UN Special Rapporteur on the </a:t>
            </a:r>
            <a:r>
              <a:rPr lang="en-AU" sz="2000" u="sng" dirty="0"/>
              <a:t>Right to Food</a:t>
            </a:r>
            <a:r>
              <a:rPr lang="en-AU" sz="2000" dirty="0" smtClean="0"/>
              <a:t>.</a:t>
            </a:r>
          </a:p>
          <a:p>
            <a:pPr marL="457200" lvl="1" indent="0" algn="just">
              <a:buNone/>
            </a:pPr>
            <a:endParaRPr lang="en-AU" sz="2000" dirty="0"/>
          </a:p>
          <a:p>
            <a:pPr marL="457200" lvl="1" indent="0">
              <a:buNone/>
            </a:pPr>
            <a:endParaRPr lang="en-US" sz="20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3A2-5FCB-4F02-B071-9138B65F340F}" type="slidenum">
              <a:rPr lang="en-AU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78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188913"/>
            <a:ext cx="7632849" cy="1223863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of Soil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832"/>
            <a:ext cx="7344171" cy="4657006"/>
          </a:xfrm>
        </p:spPr>
        <p:txBody>
          <a:bodyPr/>
          <a:lstStyle/>
          <a:p>
            <a:pPr marL="457200" lvl="1" indent="0" algn="just">
              <a:buNone/>
            </a:pPr>
            <a:endParaRPr lang="en-AU" sz="2000" dirty="0" smtClean="0"/>
          </a:p>
          <a:p>
            <a:pPr marL="457200" lvl="1" indent="0" algn="just">
              <a:buNone/>
            </a:pPr>
            <a:r>
              <a:rPr lang="en-AU" sz="2000" dirty="0" smtClean="0"/>
              <a:t> </a:t>
            </a:r>
            <a:r>
              <a:rPr lang="en-AU" sz="2000" dirty="0"/>
              <a:t>□ </a:t>
            </a:r>
            <a:r>
              <a:rPr lang="en-AU" sz="2000" dirty="0" smtClean="0"/>
              <a:t>In the “Preambles” </a:t>
            </a:r>
            <a:r>
              <a:rPr lang="en-AU" sz="2000" dirty="0"/>
              <a:t>of the </a:t>
            </a:r>
            <a:r>
              <a:rPr lang="en-AU" sz="2000" dirty="0" smtClean="0"/>
              <a:t>UNFCCC and CBD - </a:t>
            </a:r>
            <a:r>
              <a:rPr lang="en-AU" sz="2000" dirty="0"/>
              <a:t>climate change and biodiversity are regarded as matters of "</a:t>
            </a:r>
            <a:r>
              <a:rPr lang="en-AU" sz="2000" i="1" dirty="0"/>
              <a:t>common concern of humankind</a:t>
            </a:r>
            <a:r>
              <a:rPr lang="en-AU" sz="2000" dirty="0"/>
              <a:t>" </a:t>
            </a:r>
            <a:r>
              <a:rPr lang="en-AU" sz="2000" dirty="0" smtClean="0"/>
              <a:t>- but </a:t>
            </a:r>
            <a:r>
              <a:rPr lang="en-AU" sz="2000" dirty="0"/>
              <a:t>in the </a:t>
            </a:r>
            <a:r>
              <a:rPr lang="en-AU" sz="2000" dirty="0" smtClean="0"/>
              <a:t>UNCCD - </a:t>
            </a:r>
            <a:r>
              <a:rPr lang="en-AU" sz="2000" u="sng" dirty="0" smtClean="0"/>
              <a:t>no </a:t>
            </a:r>
            <a:r>
              <a:rPr lang="en-AU" sz="2000" u="sng" dirty="0"/>
              <a:t>such concept is </a:t>
            </a:r>
            <a:r>
              <a:rPr lang="en-AU" sz="2000" u="sng" dirty="0" smtClean="0"/>
              <a:t>included</a:t>
            </a:r>
            <a:r>
              <a:rPr lang="en-AU" sz="2000" dirty="0"/>
              <a:t> </a:t>
            </a:r>
            <a:r>
              <a:rPr lang="en-AU" sz="2000" dirty="0" smtClean="0"/>
              <a:t>!!</a:t>
            </a:r>
          </a:p>
          <a:p>
            <a:pPr marL="457200" lvl="1" indent="0" algn="just">
              <a:buNone/>
            </a:pPr>
            <a:endParaRPr lang="en-AU" sz="2000" dirty="0" smtClean="0"/>
          </a:p>
          <a:p>
            <a:pPr marL="457200" lvl="1" indent="0" algn="just">
              <a:buNone/>
            </a:pPr>
            <a:r>
              <a:rPr lang="en-AU" sz="2000" dirty="0" smtClean="0"/>
              <a:t>At </a:t>
            </a:r>
            <a:r>
              <a:rPr lang="en-AU" sz="2000" dirty="0"/>
              <a:t>international and national </a:t>
            </a:r>
            <a:r>
              <a:rPr lang="en-AU" sz="2000" dirty="0" smtClean="0"/>
              <a:t>level Soil </a:t>
            </a:r>
            <a:r>
              <a:rPr lang="en-AU" sz="2000" dirty="0"/>
              <a:t>needs to be understood from the perspective </a:t>
            </a:r>
            <a:r>
              <a:rPr lang="en-AU" sz="2000" dirty="0" smtClean="0"/>
              <a:t>of - </a:t>
            </a:r>
            <a:r>
              <a:rPr lang="en-AU" sz="2000" u="sng" dirty="0"/>
              <a:t>human rights, demography, poverty, health, globalization, conflict and governance towards soils</a:t>
            </a:r>
            <a:r>
              <a:rPr lang="en-AU" sz="2000" dirty="0"/>
              <a:t>.</a:t>
            </a:r>
          </a:p>
          <a:p>
            <a:pPr marL="457200" lvl="1" indent="0">
              <a:buNone/>
            </a:pPr>
            <a:endParaRPr lang="en-US" sz="20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3A2-5FCB-4F02-B071-9138B65F340F}" type="slidenum">
              <a:rPr lang="en-AU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78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188913"/>
            <a:ext cx="7632849" cy="1223863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of Soil Law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832"/>
            <a:ext cx="7272163" cy="465700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en-AU" sz="2000" dirty="0"/>
              <a:t>□ </a:t>
            </a:r>
            <a:r>
              <a:rPr lang="en-AU" sz="2000" dirty="0" smtClean="0"/>
              <a:t>One </a:t>
            </a:r>
            <a:r>
              <a:rPr lang="en-AU" sz="2000" dirty="0"/>
              <a:t>of the </a:t>
            </a:r>
            <a:r>
              <a:rPr lang="en-AU" sz="2000" u="sng" dirty="0"/>
              <a:t>principal roles of environmental law</a:t>
            </a:r>
            <a:r>
              <a:rPr lang="en-AU" sz="2000" dirty="0"/>
              <a:t> is to encourage and influence behavioural change in the interest of improving the condition of the </a:t>
            </a:r>
            <a:r>
              <a:rPr lang="en-AU" sz="2000" dirty="0" smtClean="0"/>
              <a:t>environment.  </a:t>
            </a:r>
          </a:p>
          <a:p>
            <a:pPr marL="457200" lvl="1" indent="0" algn="just">
              <a:buNone/>
            </a:pPr>
            <a:endParaRPr lang="en-AU" sz="2000" dirty="0"/>
          </a:p>
          <a:p>
            <a:pPr marL="457200" lvl="1" indent="0" algn="just">
              <a:buNone/>
            </a:pPr>
            <a:r>
              <a:rPr lang="en-AU" sz="2000" dirty="0"/>
              <a:t>□ </a:t>
            </a:r>
            <a:r>
              <a:rPr lang="en-AU" sz="2000" dirty="0" smtClean="0"/>
              <a:t>Investigations </a:t>
            </a:r>
            <a:r>
              <a:rPr lang="en-AU" sz="2000" dirty="0"/>
              <a:t>into the environmental law for soils </a:t>
            </a:r>
            <a:r>
              <a:rPr lang="en-AU" sz="2000" dirty="0" smtClean="0"/>
              <a:t>since 2000 by the IUCN WCEL indicates </a:t>
            </a:r>
            <a:r>
              <a:rPr lang="en-AU" sz="2000" dirty="0"/>
              <a:t>that soil is poorly catered for </a:t>
            </a:r>
            <a:r>
              <a:rPr lang="en-AU" sz="2000" dirty="0" smtClean="0"/>
              <a:t>in international treaties </a:t>
            </a:r>
            <a:r>
              <a:rPr lang="en-AU" sz="2000" dirty="0"/>
              <a:t>and national soil legislation is generally inadequate </a:t>
            </a:r>
            <a:r>
              <a:rPr lang="en-AU" sz="2000" dirty="0" smtClean="0"/>
              <a:t>worldwide.</a:t>
            </a:r>
          </a:p>
          <a:p>
            <a:pPr marL="457200" lvl="1" indent="0" algn="just">
              <a:buNone/>
            </a:pPr>
            <a:endParaRPr lang="en-AU" b="1" dirty="0"/>
          </a:p>
          <a:p>
            <a:pPr marL="457200" lvl="1" indent="0" algn="just">
              <a:buNone/>
            </a:pPr>
            <a:r>
              <a:rPr lang="en-AU" dirty="0"/>
              <a:t>□ </a:t>
            </a:r>
            <a:r>
              <a:rPr lang="en-AU" dirty="0" smtClean="0"/>
              <a:t>In 2004 the </a:t>
            </a:r>
            <a:r>
              <a:rPr lang="en-AU" dirty="0"/>
              <a:t>IUCN WCEL </a:t>
            </a:r>
            <a:r>
              <a:rPr lang="en-AU" dirty="0" smtClean="0"/>
              <a:t>produced </a:t>
            </a:r>
            <a:r>
              <a:rPr lang="en-AU" dirty="0"/>
              <a:t>a </a:t>
            </a:r>
            <a:r>
              <a:rPr lang="en-AU" i="1" u="sng" dirty="0"/>
              <a:t>generic guide for </a:t>
            </a:r>
            <a:r>
              <a:rPr lang="en-AU" i="1" u="sng" dirty="0" smtClean="0"/>
              <a:t>“Drafting </a:t>
            </a:r>
            <a:r>
              <a:rPr lang="en-AU" i="1" u="sng" dirty="0"/>
              <a:t>Legislation for Sustainable </a:t>
            </a:r>
            <a:r>
              <a:rPr lang="en-AU" i="1" u="sng" dirty="0" smtClean="0"/>
              <a:t>Soils</a:t>
            </a:r>
            <a:r>
              <a:rPr lang="en-AU" i="1" dirty="0" smtClean="0"/>
              <a:t>”</a:t>
            </a:r>
            <a:endParaRPr lang="en-AU" dirty="0"/>
          </a:p>
          <a:p>
            <a:pPr marL="457200" lvl="1" indent="0" algn="just">
              <a:buNone/>
            </a:pPr>
            <a:endParaRPr lang="en-US" sz="20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3A2-5FCB-4F02-B071-9138B65F340F}" type="slidenum">
              <a:rPr lang="en-AU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39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1" y="188913"/>
            <a:ext cx="7560841" cy="1223863"/>
          </a:xfrm>
          <a:solidFill>
            <a:srgbClr val="92D050"/>
          </a:solidFill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Sustainable Development Goal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16832"/>
            <a:ext cx="7560195" cy="4657006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en-AU" sz="2000" dirty="0"/>
              <a:t>□ </a:t>
            </a:r>
            <a:r>
              <a:rPr lang="en-AU" sz="2000" dirty="0" smtClean="0"/>
              <a:t>Many </a:t>
            </a:r>
            <a:r>
              <a:rPr lang="en-AU" sz="2000" dirty="0"/>
              <a:t>of the matters </a:t>
            </a:r>
            <a:r>
              <a:rPr lang="en-AU" sz="2000" dirty="0" smtClean="0"/>
              <a:t>I have mentioned have become </a:t>
            </a:r>
            <a:r>
              <a:rPr lang="en-AU" sz="2000" dirty="0"/>
              <a:t>part of the debate </a:t>
            </a:r>
            <a:r>
              <a:rPr lang="en-AU" sz="2000" dirty="0" smtClean="0"/>
              <a:t>to </a:t>
            </a:r>
            <a:r>
              <a:rPr lang="en-AU" sz="2000" dirty="0"/>
              <a:t>the formulation of the </a:t>
            </a:r>
            <a:r>
              <a:rPr lang="en-AU" sz="2000" i="1" u="sng" dirty="0"/>
              <a:t>United Nations Sustainable Development Goals</a:t>
            </a:r>
            <a:r>
              <a:rPr lang="en-AU" sz="2000" dirty="0"/>
              <a:t> (SDGs), which, as a result of the Rio+20 Conference in 2012, will replace the Millennium Development Goals.  </a:t>
            </a:r>
            <a:endParaRPr lang="en-AU" sz="2000" dirty="0" smtClean="0"/>
          </a:p>
          <a:p>
            <a:pPr marL="457200" lvl="1" indent="0" algn="just">
              <a:buNone/>
            </a:pPr>
            <a:endParaRPr lang="en-AU" sz="2000" dirty="0"/>
          </a:p>
          <a:p>
            <a:pPr marL="457200" lvl="1" indent="0" algn="just">
              <a:buNone/>
            </a:pPr>
            <a:r>
              <a:rPr lang="en-AU" sz="2000" dirty="0"/>
              <a:t>□ </a:t>
            </a:r>
            <a:r>
              <a:rPr lang="en-AU" sz="2000" dirty="0" smtClean="0"/>
              <a:t>For </a:t>
            </a:r>
            <a:r>
              <a:rPr lang="en-AU" sz="2000" dirty="0"/>
              <a:t>environmental </a:t>
            </a:r>
            <a:r>
              <a:rPr lang="en-AU" sz="2000" dirty="0" smtClean="0"/>
              <a:t>lawyers - </a:t>
            </a:r>
            <a:r>
              <a:rPr lang="en-AU" sz="2000" dirty="0"/>
              <a:t>the challenge is to ensure that the SDGs </a:t>
            </a:r>
            <a:r>
              <a:rPr lang="en-AU" sz="2000" u="sng" dirty="0"/>
              <a:t>acquire legal </a:t>
            </a:r>
            <a:r>
              <a:rPr lang="en-AU" sz="2000" u="sng" dirty="0" smtClean="0"/>
              <a:t>“teeth”</a:t>
            </a:r>
            <a:r>
              <a:rPr lang="en-AU" sz="2000" dirty="0" smtClean="0"/>
              <a:t>.   </a:t>
            </a:r>
          </a:p>
          <a:p>
            <a:pPr marL="457200" lvl="1" indent="0" algn="just">
              <a:buNone/>
            </a:pPr>
            <a:endParaRPr lang="en-AU" sz="2000" dirty="0"/>
          </a:p>
          <a:p>
            <a:pPr marL="457200" lvl="1" indent="0" algn="just">
              <a:buNone/>
            </a:pPr>
            <a:r>
              <a:rPr lang="en-AU" sz="2000" dirty="0"/>
              <a:t>□ </a:t>
            </a:r>
            <a:r>
              <a:rPr lang="en-AU" sz="2000" dirty="0" smtClean="0"/>
              <a:t>In </a:t>
            </a:r>
            <a:r>
              <a:rPr lang="en-AU" sz="2000" dirty="0"/>
              <a:t>the context of land degradation and sustainable use of soils, </a:t>
            </a:r>
            <a:r>
              <a:rPr lang="en-AU" sz="2000" dirty="0" smtClean="0"/>
              <a:t>it is argued </a:t>
            </a:r>
            <a:r>
              <a:rPr lang="en-AU" sz="2000" dirty="0"/>
              <a:t>that some bold </a:t>
            </a:r>
            <a:r>
              <a:rPr lang="en-AU" sz="2000" u="sng" dirty="0"/>
              <a:t>forward steps</a:t>
            </a:r>
            <a:r>
              <a:rPr lang="en-AU" sz="2000" dirty="0"/>
              <a:t> are now urgently required.   </a:t>
            </a:r>
          </a:p>
          <a:p>
            <a:pPr marL="457200" lvl="1" indent="0">
              <a:buNone/>
            </a:pPr>
            <a:endParaRPr lang="en-US" sz="2000" b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83A2-5FCB-4F02-B071-9138B65F340F}" type="slidenum">
              <a:rPr lang="en-AU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392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21022</TotalTime>
  <Words>1410</Words>
  <Application>Microsoft Office PowerPoint</Application>
  <PresentationFormat>On-screen Show (4:3)</PresentationFormat>
  <Paragraphs>238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Adjacency</vt:lpstr>
      <vt:lpstr>1_Custom Design</vt:lpstr>
      <vt:lpstr>2_Custom Design</vt:lpstr>
      <vt:lpstr>3_Custom Design</vt:lpstr>
      <vt:lpstr>  International Colloquium “Legal Dimensions of Sustainable Development Goals: Global Perspectives”  December 2014 Brasilia  Brazil</vt:lpstr>
      <vt:lpstr>OVERVIEW</vt:lpstr>
      <vt:lpstr>Soil issues are global issues</vt:lpstr>
      <vt:lpstr>Brazil -Soil degradation</vt:lpstr>
      <vt:lpstr>Background</vt:lpstr>
      <vt:lpstr>Right to Food</vt:lpstr>
      <vt:lpstr>Status of Soil</vt:lpstr>
      <vt:lpstr>Status of Soil Law</vt:lpstr>
      <vt:lpstr>Sustainable Development Goal</vt:lpstr>
      <vt:lpstr>Sustainable Development Goal</vt:lpstr>
      <vt:lpstr>Challenges for Legal Frameworks on Soil </vt:lpstr>
      <vt:lpstr>Binding and Non-binding instruments</vt:lpstr>
      <vt:lpstr>Option for Binding instruments</vt:lpstr>
      <vt:lpstr>  Using the Existing MEA Framework   </vt:lpstr>
      <vt:lpstr> United Nations Framework Convention on Climate Change </vt:lpstr>
      <vt:lpstr>Convention Biological Diversity</vt:lpstr>
      <vt:lpstr>Convention Biological Diversity</vt:lpstr>
      <vt:lpstr>United Nations Convention to Combat Desertification</vt:lpstr>
      <vt:lpstr>Concept of Zero Net Land Degradation</vt:lpstr>
      <vt:lpstr>Soils and ZNLD </vt:lpstr>
      <vt:lpstr>A Zero Net Land Degradation Protocol</vt:lpstr>
      <vt:lpstr>United Nations Convention to Combat Desertification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IUCN COMMISISON ON ENVIRONMENTAL LAW AGENDA FOR SIDE-EVENT ON SOIL LEGISLATION COP UNCCD BUENOS AIRES, ARGENTINA SEPTEMBER 2009</dc:title>
  <dc:creator>Ian Hannam</dc:creator>
  <cp:lastModifiedBy>Ian</cp:lastModifiedBy>
  <cp:revision>640</cp:revision>
  <cp:lastPrinted>2011-09-12T19:28:57Z</cp:lastPrinted>
  <dcterms:created xsi:type="dcterms:W3CDTF">2009-08-28T20:34:18Z</dcterms:created>
  <dcterms:modified xsi:type="dcterms:W3CDTF">2014-12-11T20:50:01Z</dcterms:modified>
</cp:coreProperties>
</file>