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77" r:id="rId6"/>
    <p:sldId id="260" r:id="rId7"/>
    <p:sldId id="261" r:id="rId8"/>
    <p:sldId id="262" r:id="rId9"/>
    <p:sldId id="263" r:id="rId10"/>
    <p:sldId id="264" r:id="rId11"/>
    <p:sldId id="265" r:id="rId12"/>
    <p:sldId id="275" r:id="rId13"/>
    <p:sldId id="266" r:id="rId14"/>
    <p:sldId id="267" r:id="rId15"/>
    <p:sldId id="268" r:id="rId16"/>
    <p:sldId id="269" r:id="rId17"/>
    <p:sldId id="270" r:id="rId18"/>
    <p:sldId id="271" r:id="rId19"/>
    <p:sldId id="276" r:id="rId20"/>
    <p:sldId id="274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295"/>
    <a:srgbClr val="2581BC"/>
    <a:srgbClr val="2B5F76"/>
    <a:srgbClr val="015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1" autoAdjust="0"/>
    <p:restoredTop sz="94660"/>
  </p:normalViewPr>
  <p:slideViewPr>
    <p:cSldViewPr snapToGrid="0">
      <p:cViewPr varScale="1">
        <p:scale>
          <a:sx n="86" d="100"/>
          <a:sy n="86" d="100"/>
        </p:scale>
        <p:origin x="8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316FD4-2568-42EC-A54A-BCBEC06B08D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pt-BR"/>
        </a:p>
      </dgm:t>
    </dgm:pt>
    <dgm:pt modelId="{764DA47B-552F-4256-BD53-BFE69E80D481}">
      <dgm:prSet phldrT="[Texto]" phldr="1"/>
      <dgm:spPr/>
      <dgm:t>
        <a:bodyPr/>
        <a:lstStyle/>
        <a:p>
          <a:endParaRPr lang="pt-BR" dirty="0"/>
        </a:p>
      </dgm:t>
    </dgm:pt>
    <dgm:pt modelId="{5E8BBF03-EEE0-43DF-B5F0-36F30F858B81}" type="parTrans" cxnId="{95FE9A00-7E0A-4AD4-A8CE-644724A2DC48}">
      <dgm:prSet/>
      <dgm:spPr/>
      <dgm:t>
        <a:bodyPr/>
        <a:lstStyle/>
        <a:p>
          <a:endParaRPr lang="pt-BR"/>
        </a:p>
      </dgm:t>
    </dgm:pt>
    <dgm:pt modelId="{289AD100-73F7-42C8-AE9E-569C3990BB20}" type="sibTrans" cxnId="{95FE9A00-7E0A-4AD4-A8CE-644724A2DC48}">
      <dgm:prSet/>
      <dgm:spPr/>
      <dgm:t>
        <a:bodyPr/>
        <a:lstStyle/>
        <a:p>
          <a:endParaRPr lang="pt-BR"/>
        </a:p>
      </dgm:t>
    </dgm:pt>
    <dgm:pt modelId="{0E38D0D7-75CA-47B0-AF14-78C8C1F94D85}">
      <dgm:prSet phldrT="[Texto]" phldr="1"/>
      <dgm:spPr/>
      <dgm:t>
        <a:bodyPr/>
        <a:lstStyle/>
        <a:p>
          <a:endParaRPr lang="pt-BR"/>
        </a:p>
      </dgm:t>
    </dgm:pt>
    <dgm:pt modelId="{DDC00720-EA08-4E13-ADCA-6F7471AB1DE0}" type="parTrans" cxnId="{20EE7857-55E2-45BC-8A3B-264796113536}">
      <dgm:prSet/>
      <dgm:spPr/>
      <dgm:t>
        <a:bodyPr/>
        <a:lstStyle/>
        <a:p>
          <a:endParaRPr lang="pt-BR"/>
        </a:p>
      </dgm:t>
    </dgm:pt>
    <dgm:pt modelId="{FDF38D48-6060-446D-B19C-0CBE8F044B15}" type="sibTrans" cxnId="{20EE7857-55E2-45BC-8A3B-264796113536}">
      <dgm:prSet/>
      <dgm:spPr/>
      <dgm:t>
        <a:bodyPr/>
        <a:lstStyle/>
        <a:p>
          <a:endParaRPr lang="pt-BR"/>
        </a:p>
      </dgm:t>
    </dgm:pt>
    <dgm:pt modelId="{7B3FB225-FE69-44DE-BCBE-2142D0C3DA1E}">
      <dgm:prSet phldrT="[Texto]" phldr="1"/>
      <dgm:spPr/>
      <dgm:t>
        <a:bodyPr/>
        <a:lstStyle/>
        <a:p>
          <a:endParaRPr lang="pt-BR"/>
        </a:p>
      </dgm:t>
    </dgm:pt>
    <dgm:pt modelId="{FC963D37-A748-45EB-9CD0-E5FECD3580DE}" type="sibTrans" cxnId="{5E470949-3C4B-4098-954B-D58A98D29BB9}">
      <dgm:prSet/>
      <dgm:spPr/>
      <dgm:t>
        <a:bodyPr/>
        <a:lstStyle/>
        <a:p>
          <a:endParaRPr lang="pt-BR"/>
        </a:p>
      </dgm:t>
    </dgm:pt>
    <dgm:pt modelId="{7D5AC3E5-67EE-4F7D-9849-6F97B46935AD}" type="parTrans" cxnId="{5E470949-3C4B-4098-954B-D58A98D29BB9}">
      <dgm:prSet/>
      <dgm:spPr/>
      <dgm:t>
        <a:bodyPr/>
        <a:lstStyle/>
        <a:p>
          <a:endParaRPr lang="pt-BR"/>
        </a:p>
      </dgm:t>
    </dgm:pt>
    <dgm:pt modelId="{2E1CCA62-F4F6-4528-A35B-75AE1B98A24C}">
      <dgm:prSet phldrT="[Texto]" phldr="1"/>
      <dgm:spPr/>
      <dgm:t>
        <a:bodyPr/>
        <a:lstStyle/>
        <a:p>
          <a:endParaRPr lang="pt-BR" dirty="0"/>
        </a:p>
      </dgm:t>
    </dgm:pt>
    <dgm:pt modelId="{4DF5F70E-86F3-418E-9A9C-11341F9DED85}" type="sibTrans" cxnId="{9F001F48-09E4-4EB8-A835-52DE50DE9552}">
      <dgm:prSet/>
      <dgm:spPr/>
      <dgm:t>
        <a:bodyPr/>
        <a:lstStyle/>
        <a:p>
          <a:endParaRPr lang="pt-BR"/>
        </a:p>
      </dgm:t>
    </dgm:pt>
    <dgm:pt modelId="{5E6F2878-FCF3-4949-98A1-0E2A84F9C9A5}" type="parTrans" cxnId="{9F001F48-09E4-4EB8-A835-52DE50DE9552}">
      <dgm:prSet/>
      <dgm:spPr/>
      <dgm:t>
        <a:bodyPr/>
        <a:lstStyle/>
        <a:p>
          <a:endParaRPr lang="pt-BR"/>
        </a:p>
      </dgm:t>
    </dgm:pt>
    <dgm:pt modelId="{DCE1823F-9ED1-44FB-86B4-97ABDBB748E9}" type="pres">
      <dgm:prSet presAssocID="{A0316FD4-2568-42EC-A54A-BCBEC06B08D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158B67C-BDD7-4978-85D6-0B69AE80E9CA}" type="pres">
      <dgm:prSet presAssocID="{764DA47B-552F-4256-BD53-BFE69E80D481}" presName="dummy" presStyleCnt="0"/>
      <dgm:spPr/>
    </dgm:pt>
    <dgm:pt modelId="{19E27A26-7BBD-4E6F-A0BB-3DA578D75CB5}" type="pres">
      <dgm:prSet presAssocID="{764DA47B-552F-4256-BD53-BFE69E80D481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C93FD9-DF7B-441C-A45A-1042BC543111}" type="pres">
      <dgm:prSet presAssocID="{289AD100-73F7-42C8-AE9E-569C3990BB20}" presName="sibTrans" presStyleLbl="node1" presStyleIdx="0" presStyleCnt="4"/>
      <dgm:spPr/>
      <dgm:t>
        <a:bodyPr/>
        <a:lstStyle/>
        <a:p>
          <a:endParaRPr lang="pt-BR"/>
        </a:p>
      </dgm:t>
    </dgm:pt>
    <dgm:pt modelId="{314AE5D8-DCCA-4711-A04B-D52C6F386C62}" type="pres">
      <dgm:prSet presAssocID="{2E1CCA62-F4F6-4528-A35B-75AE1B98A24C}" presName="dummy" presStyleCnt="0"/>
      <dgm:spPr/>
    </dgm:pt>
    <dgm:pt modelId="{663C7A43-4D40-4822-B146-98ABD81E483A}" type="pres">
      <dgm:prSet presAssocID="{2E1CCA62-F4F6-4528-A35B-75AE1B98A24C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6E446A-ECB6-42D6-93DA-75B26F967352}" type="pres">
      <dgm:prSet presAssocID="{4DF5F70E-86F3-418E-9A9C-11341F9DED85}" presName="sibTrans" presStyleLbl="node1" presStyleIdx="1" presStyleCnt="4"/>
      <dgm:spPr/>
      <dgm:t>
        <a:bodyPr/>
        <a:lstStyle/>
        <a:p>
          <a:endParaRPr lang="pt-BR"/>
        </a:p>
      </dgm:t>
    </dgm:pt>
    <dgm:pt modelId="{C013BE04-7D09-4EC2-83C7-B76369C14FEA}" type="pres">
      <dgm:prSet presAssocID="{0E38D0D7-75CA-47B0-AF14-78C8C1F94D85}" presName="dummy" presStyleCnt="0"/>
      <dgm:spPr/>
    </dgm:pt>
    <dgm:pt modelId="{1F9B28F7-EF6A-4B66-944D-0467B2481450}" type="pres">
      <dgm:prSet presAssocID="{0E38D0D7-75CA-47B0-AF14-78C8C1F94D85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547220-9455-49D5-A3FC-46D5AAEB842D}" type="pres">
      <dgm:prSet presAssocID="{FDF38D48-6060-446D-B19C-0CBE8F044B15}" presName="sibTrans" presStyleLbl="node1" presStyleIdx="2" presStyleCnt="4"/>
      <dgm:spPr/>
      <dgm:t>
        <a:bodyPr/>
        <a:lstStyle/>
        <a:p>
          <a:endParaRPr lang="pt-BR"/>
        </a:p>
      </dgm:t>
    </dgm:pt>
    <dgm:pt modelId="{A4DA9255-D2A9-4BAD-8CFE-65EC6EE54FAD}" type="pres">
      <dgm:prSet presAssocID="{7B3FB225-FE69-44DE-BCBE-2142D0C3DA1E}" presName="dummy" presStyleCnt="0"/>
      <dgm:spPr/>
    </dgm:pt>
    <dgm:pt modelId="{A0019924-B666-4063-85A6-109876E3472B}" type="pres">
      <dgm:prSet presAssocID="{7B3FB225-FE69-44DE-BCBE-2142D0C3DA1E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4A8C92-4E4F-40BE-B1E4-C83352F535F7}" type="pres">
      <dgm:prSet presAssocID="{FC963D37-A748-45EB-9CD0-E5FECD3580DE}" presName="sibTrans" presStyleLbl="node1" presStyleIdx="3" presStyleCnt="4"/>
      <dgm:spPr/>
      <dgm:t>
        <a:bodyPr/>
        <a:lstStyle/>
        <a:p>
          <a:endParaRPr lang="pt-BR"/>
        </a:p>
      </dgm:t>
    </dgm:pt>
  </dgm:ptLst>
  <dgm:cxnLst>
    <dgm:cxn modelId="{EB7F944F-83CC-4840-B4B8-0FBBF2707DB9}" type="presOf" srcId="{A0316FD4-2568-42EC-A54A-BCBEC06B08D0}" destId="{DCE1823F-9ED1-44FB-86B4-97ABDBB748E9}" srcOrd="0" destOrd="0" presId="urn:microsoft.com/office/officeart/2005/8/layout/cycle1"/>
    <dgm:cxn modelId="{56C947F5-D99A-40AB-8B8E-06BCB81CF77C}" type="presOf" srcId="{4DF5F70E-86F3-418E-9A9C-11341F9DED85}" destId="{DA6E446A-ECB6-42D6-93DA-75B26F967352}" srcOrd="0" destOrd="0" presId="urn:microsoft.com/office/officeart/2005/8/layout/cycle1"/>
    <dgm:cxn modelId="{5B572C2D-C51B-483E-B761-63A2D6501FFA}" type="presOf" srcId="{FC963D37-A748-45EB-9CD0-E5FECD3580DE}" destId="{754A8C92-4E4F-40BE-B1E4-C83352F535F7}" srcOrd="0" destOrd="0" presId="urn:microsoft.com/office/officeart/2005/8/layout/cycle1"/>
    <dgm:cxn modelId="{96D3D2E1-0BC2-478C-815D-9FCF0D780463}" type="presOf" srcId="{FDF38D48-6060-446D-B19C-0CBE8F044B15}" destId="{03547220-9455-49D5-A3FC-46D5AAEB842D}" srcOrd="0" destOrd="0" presId="urn:microsoft.com/office/officeart/2005/8/layout/cycle1"/>
    <dgm:cxn modelId="{78F67EF3-A68C-4D5E-A710-3EE14D8E6C62}" type="presOf" srcId="{764DA47B-552F-4256-BD53-BFE69E80D481}" destId="{19E27A26-7BBD-4E6F-A0BB-3DA578D75CB5}" srcOrd="0" destOrd="0" presId="urn:microsoft.com/office/officeart/2005/8/layout/cycle1"/>
    <dgm:cxn modelId="{2D94EE58-2D56-4130-A5E3-CCE6520FA639}" type="presOf" srcId="{289AD100-73F7-42C8-AE9E-569C3990BB20}" destId="{11C93FD9-DF7B-441C-A45A-1042BC543111}" srcOrd="0" destOrd="0" presId="urn:microsoft.com/office/officeart/2005/8/layout/cycle1"/>
    <dgm:cxn modelId="{5E470949-3C4B-4098-954B-D58A98D29BB9}" srcId="{A0316FD4-2568-42EC-A54A-BCBEC06B08D0}" destId="{7B3FB225-FE69-44DE-BCBE-2142D0C3DA1E}" srcOrd="3" destOrd="0" parTransId="{7D5AC3E5-67EE-4F7D-9849-6F97B46935AD}" sibTransId="{FC963D37-A748-45EB-9CD0-E5FECD3580DE}"/>
    <dgm:cxn modelId="{20EE7857-55E2-45BC-8A3B-264796113536}" srcId="{A0316FD4-2568-42EC-A54A-BCBEC06B08D0}" destId="{0E38D0D7-75CA-47B0-AF14-78C8C1F94D85}" srcOrd="2" destOrd="0" parTransId="{DDC00720-EA08-4E13-ADCA-6F7471AB1DE0}" sibTransId="{FDF38D48-6060-446D-B19C-0CBE8F044B15}"/>
    <dgm:cxn modelId="{9F001F48-09E4-4EB8-A835-52DE50DE9552}" srcId="{A0316FD4-2568-42EC-A54A-BCBEC06B08D0}" destId="{2E1CCA62-F4F6-4528-A35B-75AE1B98A24C}" srcOrd="1" destOrd="0" parTransId="{5E6F2878-FCF3-4949-98A1-0E2A84F9C9A5}" sibTransId="{4DF5F70E-86F3-418E-9A9C-11341F9DED85}"/>
    <dgm:cxn modelId="{3E7D3F6B-3B6F-4DB4-9D88-A5CB9CF7D31A}" type="presOf" srcId="{2E1CCA62-F4F6-4528-A35B-75AE1B98A24C}" destId="{663C7A43-4D40-4822-B146-98ABD81E483A}" srcOrd="0" destOrd="0" presId="urn:microsoft.com/office/officeart/2005/8/layout/cycle1"/>
    <dgm:cxn modelId="{95FE9A00-7E0A-4AD4-A8CE-644724A2DC48}" srcId="{A0316FD4-2568-42EC-A54A-BCBEC06B08D0}" destId="{764DA47B-552F-4256-BD53-BFE69E80D481}" srcOrd="0" destOrd="0" parTransId="{5E8BBF03-EEE0-43DF-B5F0-36F30F858B81}" sibTransId="{289AD100-73F7-42C8-AE9E-569C3990BB20}"/>
    <dgm:cxn modelId="{DA4F0259-F20D-4171-A2C7-AFFC47EA33E0}" type="presOf" srcId="{7B3FB225-FE69-44DE-BCBE-2142D0C3DA1E}" destId="{A0019924-B666-4063-85A6-109876E3472B}" srcOrd="0" destOrd="0" presId="urn:microsoft.com/office/officeart/2005/8/layout/cycle1"/>
    <dgm:cxn modelId="{A215A29A-DBC8-4D64-875C-B706A4E03D47}" type="presOf" srcId="{0E38D0D7-75CA-47B0-AF14-78C8C1F94D85}" destId="{1F9B28F7-EF6A-4B66-944D-0467B2481450}" srcOrd="0" destOrd="0" presId="urn:microsoft.com/office/officeart/2005/8/layout/cycle1"/>
    <dgm:cxn modelId="{0F3B8281-3DA5-4088-A7BF-1CB3C517AE20}" type="presParOf" srcId="{DCE1823F-9ED1-44FB-86B4-97ABDBB748E9}" destId="{5158B67C-BDD7-4978-85D6-0B69AE80E9CA}" srcOrd="0" destOrd="0" presId="urn:microsoft.com/office/officeart/2005/8/layout/cycle1"/>
    <dgm:cxn modelId="{0CFB0A9D-C7A3-4E94-A97C-3355D38A2DB6}" type="presParOf" srcId="{DCE1823F-9ED1-44FB-86B4-97ABDBB748E9}" destId="{19E27A26-7BBD-4E6F-A0BB-3DA578D75CB5}" srcOrd="1" destOrd="0" presId="urn:microsoft.com/office/officeart/2005/8/layout/cycle1"/>
    <dgm:cxn modelId="{BE244BC5-DA6F-4493-B91F-B962C030D8AB}" type="presParOf" srcId="{DCE1823F-9ED1-44FB-86B4-97ABDBB748E9}" destId="{11C93FD9-DF7B-441C-A45A-1042BC543111}" srcOrd="2" destOrd="0" presId="urn:microsoft.com/office/officeart/2005/8/layout/cycle1"/>
    <dgm:cxn modelId="{905829CE-7E6A-47CD-9200-C2D6FA149071}" type="presParOf" srcId="{DCE1823F-9ED1-44FB-86B4-97ABDBB748E9}" destId="{314AE5D8-DCCA-4711-A04B-D52C6F386C62}" srcOrd="3" destOrd="0" presId="urn:microsoft.com/office/officeart/2005/8/layout/cycle1"/>
    <dgm:cxn modelId="{D5A16E5D-B2C2-48B4-BAD0-6275B544EDFE}" type="presParOf" srcId="{DCE1823F-9ED1-44FB-86B4-97ABDBB748E9}" destId="{663C7A43-4D40-4822-B146-98ABD81E483A}" srcOrd="4" destOrd="0" presId="urn:microsoft.com/office/officeart/2005/8/layout/cycle1"/>
    <dgm:cxn modelId="{D6042EBD-8577-452B-BBC8-FA37CB7D0E5E}" type="presParOf" srcId="{DCE1823F-9ED1-44FB-86B4-97ABDBB748E9}" destId="{DA6E446A-ECB6-42D6-93DA-75B26F967352}" srcOrd="5" destOrd="0" presId="urn:microsoft.com/office/officeart/2005/8/layout/cycle1"/>
    <dgm:cxn modelId="{51973719-2C03-4475-83D7-3D8A0625A763}" type="presParOf" srcId="{DCE1823F-9ED1-44FB-86B4-97ABDBB748E9}" destId="{C013BE04-7D09-4EC2-83C7-B76369C14FEA}" srcOrd="6" destOrd="0" presId="urn:microsoft.com/office/officeart/2005/8/layout/cycle1"/>
    <dgm:cxn modelId="{9F7453D6-5DFE-4FEE-8B80-89E46741F5CB}" type="presParOf" srcId="{DCE1823F-9ED1-44FB-86B4-97ABDBB748E9}" destId="{1F9B28F7-EF6A-4B66-944D-0467B2481450}" srcOrd="7" destOrd="0" presId="urn:microsoft.com/office/officeart/2005/8/layout/cycle1"/>
    <dgm:cxn modelId="{35D6BC54-6798-407B-80C3-4CEE5F2B12E9}" type="presParOf" srcId="{DCE1823F-9ED1-44FB-86B4-97ABDBB748E9}" destId="{03547220-9455-49D5-A3FC-46D5AAEB842D}" srcOrd="8" destOrd="0" presId="urn:microsoft.com/office/officeart/2005/8/layout/cycle1"/>
    <dgm:cxn modelId="{C675A148-05C2-4D51-8C1C-10F0D78634A4}" type="presParOf" srcId="{DCE1823F-9ED1-44FB-86B4-97ABDBB748E9}" destId="{A4DA9255-D2A9-4BAD-8CFE-65EC6EE54FAD}" srcOrd="9" destOrd="0" presId="urn:microsoft.com/office/officeart/2005/8/layout/cycle1"/>
    <dgm:cxn modelId="{626274B3-C2CF-4E9F-B607-FC57C32F3922}" type="presParOf" srcId="{DCE1823F-9ED1-44FB-86B4-97ABDBB748E9}" destId="{A0019924-B666-4063-85A6-109876E3472B}" srcOrd="10" destOrd="0" presId="urn:microsoft.com/office/officeart/2005/8/layout/cycle1"/>
    <dgm:cxn modelId="{E6569A5D-6F7A-440B-8FE7-8EDD61E09A55}" type="presParOf" srcId="{DCE1823F-9ED1-44FB-86B4-97ABDBB748E9}" destId="{754A8C92-4E4F-40BE-B1E4-C83352F535F7}" srcOrd="11" destOrd="0" presId="urn:microsoft.com/office/officeart/2005/8/layout/cycle1"/>
  </dgm:cxnLst>
  <dgm:bg>
    <a:noFill/>
    <a:effectLst>
      <a:glow rad="228600">
        <a:schemeClr val="accent2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4264-881A-48ED-A8D8-243FEC9CD0AE}" type="datetimeFigureOut">
              <a:rPr lang="pt-BR" smtClean="0"/>
              <a:t>07/07/2015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242D-3404-497D-90E9-D032D91795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69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4264-881A-48ED-A8D8-243FEC9CD0AE}" type="datetimeFigureOut">
              <a:rPr lang="pt-BR" smtClean="0"/>
              <a:t>07/07/2015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242D-3404-497D-90E9-D032D91795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09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4264-881A-48ED-A8D8-243FEC9CD0AE}" type="datetimeFigureOut">
              <a:rPr lang="pt-BR" smtClean="0"/>
              <a:t>07/07/2015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242D-3404-497D-90E9-D032D91795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84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4264-881A-48ED-A8D8-243FEC9CD0AE}" type="datetimeFigureOut">
              <a:rPr lang="pt-BR" smtClean="0"/>
              <a:t>07/07/2015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242D-3404-497D-90E9-D032D91795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54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4264-881A-48ED-A8D8-243FEC9CD0AE}" type="datetimeFigureOut">
              <a:rPr lang="pt-BR" smtClean="0"/>
              <a:t>07/07/2015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242D-3404-497D-90E9-D032D91795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05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4264-881A-48ED-A8D8-243FEC9CD0AE}" type="datetimeFigureOut">
              <a:rPr lang="pt-BR" smtClean="0"/>
              <a:t>07/07/2015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242D-3404-497D-90E9-D032D91795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39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4264-881A-48ED-A8D8-243FEC9CD0AE}" type="datetimeFigureOut">
              <a:rPr lang="pt-BR" smtClean="0"/>
              <a:t>07/07/2015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242D-3404-497D-90E9-D032D91795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92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4264-881A-48ED-A8D8-243FEC9CD0AE}" type="datetimeFigureOut">
              <a:rPr lang="pt-BR" smtClean="0"/>
              <a:t>07/07/2015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242D-3404-497D-90E9-D032D91795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35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4264-881A-48ED-A8D8-243FEC9CD0AE}" type="datetimeFigureOut">
              <a:rPr lang="pt-BR" smtClean="0"/>
              <a:t>07/07/2015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242D-3404-497D-90E9-D032D91795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91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4264-881A-48ED-A8D8-243FEC9CD0AE}" type="datetimeFigureOut">
              <a:rPr lang="pt-BR" smtClean="0"/>
              <a:t>07/07/2015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242D-3404-497D-90E9-D032D91795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18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4264-881A-48ED-A8D8-243FEC9CD0AE}" type="datetimeFigureOut">
              <a:rPr lang="pt-BR" smtClean="0"/>
              <a:t>07/07/2015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242D-3404-497D-90E9-D032D91795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40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34264-881A-48ED-A8D8-243FEC9CD0AE}" type="datetimeFigureOut">
              <a:rPr lang="pt-BR" smtClean="0"/>
              <a:t>07/07/2015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2242D-3404-497D-90E9-D032D91795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60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microsoft.com/office/2007/relationships/diagramDrawing" Target="../diagrams/drawing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25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4.png"/><Relationship Id="rId9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230695"/>
            <a:ext cx="6381750" cy="14954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9" y="2048256"/>
            <a:ext cx="4256718" cy="422033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886370" y="2670434"/>
            <a:ext cx="397416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45295"/>
                </a:solidFill>
                <a:latin typeface="Lato" panose="020F0502020204030203" pitchFamily="34" charset="0"/>
              </a:rPr>
              <a:t>Para melhorar ainda mais </a:t>
            </a:r>
            <a:r>
              <a:rPr lang="pt-BR" sz="2000" dirty="0" smtClean="0">
                <a:solidFill>
                  <a:srgbClr val="045295"/>
                </a:solidFill>
                <a:latin typeface="Lato" panose="020F0502020204030203" pitchFamily="34" charset="0"/>
              </a:rPr>
              <a:t/>
            </a:r>
            <a:br>
              <a:rPr lang="pt-BR" sz="2000" dirty="0" smtClean="0">
                <a:solidFill>
                  <a:srgbClr val="045295"/>
                </a:solidFill>
                <a:latin typeface="Lato" panose="020F0502020204030203" pitchFamily="34" charset="0"/>
              </a:rPr>
            </a:br>
            <a:r>
              <a:rPr lang="pt-BR" sz="2000" dirty="0" smtClean="0">
                <a:solidFill>
                  <a:srgbClr val="045295"/>
                </a:solidFill>
                <a:latin typeface="Lato" panose="020F0502020204030203" pitchFamily="34" charset="0"/>
              </a:rPr>
              <a:t>a </a:t>
            </a:r>
            <a:r>
              <a:rPr lang="pt-BR" sz="2000" dirty="0">
                <a:solidFill>
                  <a:srgbClr val="045295"/>
                </a:solidFill>
                <a:latin typeface="Lato" panose="020F0502020204030203" pitchFamily="34" charset="0"/>
              </a:rPr>
              <a:t>educação no Município</a:t>
            </a:r>
            <a:r>
              <a:rPr lang="pt-BR" sz="2000" dirty="0" smtClean="0">
                <a:solidFill>
                  <a:srgbClr val="045295"/>
                </a:solidFill>
                <a:latin typeface="Lato" panose="020F0502020204030203" pitchFamily="34" charset="0"/>
              </a:rPr>
              <a:t>;</a:t>
            </a:r>
          </a:p>
          <a:p>
            <a:endParaRPr lang="pt-BR" sz="2000" dirty="0">
              <a:solidFill>
                <a:srgbClr val="045295"/>
              </a:solidFill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45295"/>
                </a:solidFill>
                <a:latin typeface="Lato" panose="020F0502020204030203" pitchFamily="34" charset="0"/>
              </a:rPr>
              <a:t>Adequar </a:t>
            </a:r>
            <a:r>
              <a:rPr lang="pt-BR" sz="2000" dirty="0">
                <a:solidFill>
                  <a:srgbClr val="045295"/>
                </a:solidFill>
                <a:latin typeface="Lato" panose="020F0502020204030203" pitchFamily="34" charset="0"/>
              </a:rPr>
              <a:t>as escolas municipais para as novas demandas </a:t>
            </a:r>
            <a:r>
              <a:rPr lang="pt-BR" sz="2000" dirty="0" smtClean="0">
                <a:solidFill>
                  <a:srgbClr val="045295"/>
                </a:solidFill>
                <a:latin typeface="Lato" panose="020F0502020204030203" pitchFamily="34" charset="0"/>
              </a:rPr>
              <a:t/>
            </a:r>
            <a:br>
              <a:rPr lang="pt-BR" sz="2000" dirty="0" smtClean="0">
                <a:solidFill>
                  <a:srgbClr val="045295"/>
                </a:solidFill>
                <a:latin typeface="Lato" panose="020F0502020204030203" pitchFamily="34" charset="0"/>
              </a:rPr>
            </a:br>
            <a:r>
              <a:rPr lang="pt-BR" sz="2000" dirty="0" smtClean="0">
                <a:solidFill>
                  <a:srgbClr val="045295"/>
                </a:solidFill>
                <a:latin typeface="Lato" panose="020F0502020204030203" pitchFamily="34" charset="0"/>
              </a:rPr>
              <a:t>do </a:t>
            </a:r>
            <a:r>
              <a:rPr lang="pt-BR" sz="2000" dirty="0">
                <a:solidFill>
                  <a:srgbClr val="045295"/>
                </a:solidFill>
                <a:latin typeface="Lato" panose="020F0502020204030203" pitchFamily="34" charset="0"/>
              </a:rPr>
              <a:t>ensino na era digital</a:t>
            </a:r>
            <a:r>
              <a:rPr lang="pt-BR" sz="2000" dirty="0" smtClean="0">
                <a:solidFill>
                  <a:srgbClr val="045295"/>
                </a:solidFill>
                <a:latin typeface="Lato" panose="020F0502020204030203" pitchFamily="34" charset="0"/>
              </a:rPr>
              <a:t>;</a:t>
            </a:r>
          </a:p>
          <a:p>
            <a:endParaRPr lang="pt-BR" sz="2000" dirty="0">
              <a:solidFill>
                <a:srgbClr val="045295"/>
              </a:solidFill>
              <a:latin typeface="Lato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45295"/>
                </a:solidFill>
                <a:latin typeface="Lato" panose="020F0502020204030203" pitchFamily="34" charset="0"/>
              </a:rPr>
              <a:t>Promover </a:t>
            </a:r>
            <a:r>
              <a:rPr lang="pt-BR" sz="2000" dirty="0">
                <a:solidFill>
                  <a:srgbClr val="045295"/>
                </a:solidFill>
                <a:latin typeface="Lato" panose="020F0502020204030203" pitchFamily="34" charset="0"/>
              </a:rPr>
              <a:t>a </a:t>
            </a:r>
            <a:r>
              <a:rPr lang="pt-BR" sz="2000" dirty="0" smtClean="0">
                <a:solidFill>
                  <a:srgbClr val="045295"/>
                </a:solidFill>
                <a:latin typeface="Lato" panose="020F0502020204030203" pitchFamily="34" charset="0"/>
              </a:rPr>
              <a:t>inclusão digital </a:t>
            </a:r>
            <a:br>
              <a:rPr lang="pt-BR" sz="2000" dirty="0" smtClean="0">
                <a:solidFill>
                  <a:srgbClr val="045295"/>
                </a:solidFill>
                <a:latin typeface="Lato" panose="020F0502020204030203" pitchFamily="34" charset="0"/>
              </a:rPr>
            </a:br>
            <a:r>
              <a:rPr lang="pt-BR" sz="2000" dirty="0" smtClean="0">
                <a:solidFill>
                  <a:srgbClr val="045295"/>
                </a:solidFill>
                <a:latin typeface="Lato" panose="020F0502020204030203" pitchFamily="34" charset="0"/>
              </a:rPr>
              <a:t>de uma </a:t>
            </a:r>
            <a:r>
              <a:rPr lang="pt-BR" sz="2000" dirty="0">
                <a:solidFill>
                  <a:srgbClr val="045295"/>
                </a:solidFill>
                <a:latin typeface="Lato" panose="020F0502020204030203" pitchFamily="34" charset="0"/>
              </a:rPr>
              <a:t>parcela </a:t>
            </a:r>
            <a:r>
              <a:rPr lang="pt-BR" sz="2000" dirty="0" smtClean="0">
                <a:solidFill>
                  <a:srgbClr val="045295"/>
                </a:solidFill>
                <a:latin typeface="Lato" panose="020F0502020204030203" pitchFamily="34" charset="0"/>
              </a:rPr>
              <a:t>significativa </a:t>
            </a:r>
            <a:br>
              <a:rPr lang="pt-BR" sz="2000" dirty="0" smtClean="0">
                <a:solidFill>
                  <a:srgbClr val="045295"/>
                </a:solidFill>
                <a:latin typeface="Lato" panose="020F0502020204030203" pitchFamily="34" charset="0"/>
              </a:rPr>
            </a:br>
            <a:r>
              <a:rPr lang="pt-BR" sz="2000" dirty="0" smtClean="0">
                <a:solidFill>
                  <a:srgbClr val="045295"/>
                </a:solidFill>
                <a:latin typeface="Lato" panose="020F0502020204030203" pitchFamily="34" charset="0"/>
              </a:rPr>
              <a:t>da população.</a:t>
            </a:r>
            <a:endParaRPr lang="pt-BR" sz="2000" dirty="0">
              <a:solidFill>
                <a:srgbClr val="045295"/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rgbClr val="045295"/>
              </a:solidFill>
              <a:latin typeface="Lato" panose="020F0502020204030203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71" y="3440581"/>
            <a:ext cx="3825366" cy="11029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71" y="4656720"/>
            <a:ext cx="3825366" cy="1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434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02" y="216565"/>
            <a:ext cx="4295775" cy="149542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995178" y="702667"/>
            <a:ext cx="4003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045295"/>
                </a:solidFill>
                <a:latin typeface="Lato" panose="020F0502020204030203" pitchFamily="34" charset="0"/>
              </a:rPr>
              <a:t>No Ensino Fundamental:</a:t>
            </a:r>
            <a:endParaRPr lang="pt-BR" sz="2800" dirty="0">
              <a:solidFill>
                <a:srgbClr val="2581BC"/>
              </a:solidFill>
              <a:latin typeface="Lato Black" panose="020F0A02020204030203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687" y="1845798"/>
            <a:ext cx="2454468" cy="248634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20" y="4371657"/>
            <a:ext cx="2454468" cy="248634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700" y="1828196"/>
            <a:ext cx="2454468" cy="24863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720" y="4408914"/>
            <a:ext cx="2454468" cy="2486343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229343" y="2428532"/>
            <a:ext cx="1789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45295"/>
                </a:solidFill>
                <a:latin typeface="Lato" panose="020F0502020204030203" pitchFamily="34" charset="0"/>
              </a:rPr>
              <a:t>Um notebook para cada professor de toda rede</a:t>
            </a:r>
            <a:endParaRPr lang="pt-BR" dirty="0">
              <a:solidFill>
                <a:srgbClr val="045295"/>
              </a:solidFill>
              <a:latin typeface="Lato" panose="020F0502020204030203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113912" y="2484184"/>
            <a:ext cx="1885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45295"/>
                </a:solidFill>
                <a:latin typeface="Lato" panose="020F0502020204030203" pitchFamily="34" charset="0"/>
              </a:rPr>
              <a:t>Um </a:t>
            </a:r>
            <a:r>
              <a:rPr lang="pt-BR" dirty="0">
                <a:solidFill>
                  <a:srgbClr val="045295"/>
                </a:solidFill>
                <a:latin typeface="Lato" panose="020F0502020204030203" pitchFamily="34" charset="0"/>
              </a:rPr>
              <a:t>tablet por aluno do 1º ao 9º </a:t>
            </a:r>
            <a:r>
              <a:rPr lang="pt-BR" dirty="0" smtClean="0">
                <a:solidFill>
                  <a:srgbClr val="045295"/>
                </a:solidFill>
                <a:latin typeface="Lato" panose="020F0502020204030203" pitchFamily="34" charset="0"/>
              </a:rPr>
              <a:t>ano</a:t>
            </a:r>
            <a:endParaRPr lang="pt-BR" dirty="0">
              <a:solidFill>
                <a:srgbClr val="045295"/>
              </a:solidFill>
              <a:latin typeface="Lato" panose="020F0502020204030203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62434" y="5035922"/>
            <a:ext cx="18559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45295"/>
                </a:solidFill>
                <a:latin typeface="Lato" panose="020F0502020204030203" pitchFamily="34" charset="0"/>
              </a:rPr>
              <a:t>Projetor interativo e internet via WI-FI</a:t>
            </a:r>
            <a:endParaRPr lang="pt-BR" dirty="0">
              <a:solidFill>
                <a:srgbClr val="045295"/>
              </a:solidFill>
              <a:latin typeface="Lato" panose="020F0502020204030203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113912" y="4969000"/>
            <a:ext cx="1983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45295"/>
                </a:solidFill>
                <a:latin typeface="Lato" panose="020F0502020204030203" pitchFamily="34" charset="0"/>
              </a:rPr>
              <a:t>Internet banda larga disponível no entorno das </a:t>
            </a:r>
            <a:r>
              <a:rPr lang="pt-BR" dirty="0" smtClean="0">
                <a:solidFill>
                  <a:srgbClr val="045295"/>
                </a:solidFill>
                <a:latin typeface="Lato" panose="020F0502020204030203" pitchFamily="34" charset="0"/>
              </a:rPr>
              <a:t>escolas</a:t>
            </a:r>
            <a:endParaRPr lang="pt-BR" dirty="0">
              <a:solidFill>
                <a:srgbClr val="045295"/>
              </a:solidFill>
              <a:latin typeface="Lato" panose="020F0502020204030203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48419908"/>
              </p:ext>
            </p:extLst>
          </p:nvPr>
        </p:nvGraphicFramePr>
        <p:xfrm>
          <a:off x="2370382" y="3267307"/>
          <a:ext cx="4479619" cy="247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20230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115305" y="1928555"/>
            <a:ext cx="19781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45295"/>
                </a:solidFill>
                <a:latin typeface="Lato" panose="020F0502020204030203" pitchFamily="34" charset="0"/>
              </a:rPr>
              <a:t>Em todas as escolas, nas Salas de Leitura</a:t>
            </a:r>
            <a:r>
              <a:rPr lang="pt-BR" dirty="0" smtClean="0">
                <a:solidFill>
                  <a:srgbClr val="045295"/>
                </a:solidFill>
                <a:latin typeface="Lato" panose="020F0502020204030203" pitchFamily="34" charset="0"/>
              </a:rPr>
              <a:t>:</a:t>
            </a:r>
          </a:p>
          <a:p>
            <a:endParaRPr lang="pt-BR" dirty="0">
              <a:solidFill>
                <a:srgbClr val="045295"/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45295"/>
                </a:solidFill>
                <a:latin typeface="Lato" panose="020F0502020204030203" pitchFamily="34" charset="0"/>
              </a:rPr>
              <a:t>Projetor interativo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solidFill>
                <a:srgbClr val="045295"/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45295"/>
                </a:solidFill>
                <a:latin typeface="Lato" panose="020F0502020204030203" pitchFamily="34" charset="0"/>
              </a:rPr>
              <a:t>I</a:t>
            </a:r>
            <a:r>
              <a:rPr lang="pt-BR" dirty="0" smtClean="0">
                <a:solidFill>
                  <a:srgbClr val="045295"/>
                </a:solidFill>
                <a:latin typeface="Lato" panose="020F0502020204030203" pitchFamily="34" charset="0"/>
              </a:rPr>
              <a:t>nternet WI-FI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solidFill>
                <a:srgbClr val="045295"/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45295"/>
                </a:solidFill>
                <a:latin typeface="Lato" panose="020F0502020204030203" pitchFamily="34" charset="0"/>
              </a:rPr>
              <a:t>32 tablets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solidFill>
                <a:srgbClr val="045295"/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45295"/>
                </a:solidFill>
                <a:latin typeface="Lato" panose="020F0502020204030203" pitchFamily="34" charset="0"/>
              </a:rPr>
              <a:t>Rack para </a:t>
            </a:r>
            <a:r>
              <a:rPr lang="pt-BR" dirty="0">
                <a:solidFill>
                  <a:srgbClr val="045295"/>
                </a:solidFill>
                <a:latin typeface="Lato" panose="020F0502020204030203" pitchFamily="34" charset="0"/>
              </a:rPr>
              <a:t>carregamento </a:t>
            </a:r>
            <a:endParaRPr lang="pt-BR" dirty="0" smtClean="0">
              <a:solidFill>
                <a:srgbClr val="045295"/>
              </a:solidFill>
              <a:latin typeface="Lato" panose="020F0502020204030203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02" y="216565"/>
            <a:ext cx="4295775" cy="1495425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4995178" y="702667"/>
            <a:ext cx="4003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045295"/>
                </a:solidFill>
                <a:latin typeface="Lato" panose="020F0502020204030203" pitchFamily="34" charset="0"/>
              </a:rPr>
              <a:t>Na Educação Infantil:</a:t>
            </a:r>
            <a:endParaRPr lang="pt-BR" sz="2800" dirty="0">
              <a:solidFill>
                <a:srgbClr val="2581BC"/>
              </a:solidFill>
              <a:latin typeface="Lato Black" panose="020F0A02020204030203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783" y="4130575"/>
            <a:ext cx="4252813" cy="239288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40" y="1928554"/>
            <a:ext cx="4161566" cy="234088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788" y="1559250"/>
            <a:ext cx="3856989" cy="257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002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340423"/>
            <a:ext cx="4857750" cy="149542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67" y="2209983"/>
            <a:ext cx="914166" cy="92603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7" y="3601100"/>
            <a:ext cx="914166" cy="92603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7" y="5050442"/>
            <a:ext cx="914166" cy="926038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2106549" y="2209983"/>
            <a:ext cx="6362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45295"/>
                </a:solidFill>
                <a:latin typeface="Lato" panose="020F0502020204030203" pitchFamily="34" charset="0"/>
              </a:rPr>
              <a:t>Infraestrutura </a:t>
            </a:r>
            <a:r>
              <a:rPr lang="pt-BR" b="1" dirty="0">
                <a:solidFill>
                  <a:srgbClr val="045295"/>
                </a:solidFill>
                <a:latin typeface="Lato" panose="020F0502020204030203" pitchFamily="34" charset="0"/>
              </a:rPr>
              <a:t>tecnológica robusta</a:t>
            </a:r>
            <a:r>
              <a:rPr lang="pt-BR" dirty="0">
                <a:solidFill>
                  <a:srgbClr val="045295"/>
                </a:solidFill>
                <a:latin typeface="Lato" panose="020F0502020204030203" pitchFamily="34" charset="0"/>
              </a:rPr>
              <a:t>: </a:t>
            </a:r>
            <a:endParaRPr lang="pt-BR" dirty="0" smtClean="0">
              <a:solidFill>
                <a:srgbClr val="045295"/>
              </a:solidFill>
              <a:latin typeface="Lato" panose="020F0502020204030203" pitchFamily="34" charset="0"/>
            </a:endParaRPr>
          </a:p>
          <a:p>
            <a:r>
              <a:rPr lang="pt-BR" dirty="0" smtClean="0">
                <a:solidFill>
                  <a:srgbClr val="045295"/>
                </a:solidFill>
                <a:latin typeface="Lato" panose="020F0502020204030203" pitchFamily="34" charset="0"/>
              </a:rPr>
              <a:t>fibra </a:t>
            </a:r>
            <a:r>
              <a:rPr lang="pt-BR" dirty="0">
                <a:solidFill>
                  <a:srgbClr val="045295"/>
                </a:solidFill>
                <a:latin typeface="Lato" panose="020F0502020204030203" pitchFamily="34" charset="0"/>
              </a:rPr>
              <a:t>ótica, banda larga, equipamentos modernos e melhorias nas escolas;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127381" y="3740953"/>
            <a:ext cx="6793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45295"/>
                </a:solidFill>
                <a:latin typeface="Lato" panose="020F0502020204030203" pitchFamily="34" charset="0"/>
              </a:rPr>
              <a:t>Foco no professor: </a:t>
            </a:r>
            <a:r>
              <a:rPr lang="pt-BR" dirty="0">
                <a:solidFill>
                  <a:srgbClr val="045295"/>
                </a:solidFill>
                <a:latin typeface="Lato" panose="020F0502020204030203" pitchFamily="34" charset="0"/>
              </a:rPr>
              <a:t>capacitação e apoio para o uso dos novos recursos;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127381" y="4913296"/>
            <a:ext cx="6419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45295"/>
                </a:solidFill>
                <a:latin typeface="Lato" panose="020F0502020204030203" pitchFamily="34" charset="0"/>
              </a:rPr>
              <a:t>Objetivo pedagógico: </a:t>
            </a:r>
            <a:r>
              <a:rPr lang="pt-BR" dirty="0">
                <a:solidFill>
                  <a:srgbClr val="045295"/>
                </a:solidFill>
                <a:latin typeface="Lato" panose="020F0502020204030203" pitchFamily="34" charset="0"/>
              </a:rPr>
              <a:t>uso da tecnologia para desenvolver um novo modelo de ensino no qual o professor deixa de ser o único transmissor do conhecimento e o aluno se torna protagonista do próprio aprendizado</a:t>
            </a:r>
            <a:r>
              <a:rPr lang="pt-BR" dirty="0">
                <a:solidFill>
                  <a:srgbClr val="045295"/>
                </a:solidFill>
              </a:rPr>
              <a:t>.</a:t>
            </a: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249" y="3248025"/>
            <a:ext cx="6276975" cy="180975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249" y="4568946"/>
            <a:ext cx="6276975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9513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340423"/>
            <a:ext cx="4857750" cy="149542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45" y="2606025"/>
            <a:ext cx="914165" cy="92603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44" y="4167553"/>
            <a:ext cx="914166" cy="926038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2077536" y="2745878"/>
            <a:ext cx="6409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45295"/>
                </a:solidFill>
                <a:latin typeface="Lato" panose="020F0502020204030203" pitchFamily="34" charset="0"/>
              </a:rPr>
              <a:t>Incorporação de pais e responsáveis ao esforço educacional: </a:t>
            </a:r>
            <a:r>
              <a:rPr lang="pt-BR" dirty="0" smtClean="0">
                <a:solidFill>
                  <a:srgbClr val="045295"/>
                </a:solidFill>
                <a:latin typeface="Lato" panose="020F0502020204030203" pitchFamily="34" charset="0"/>
              </a:rPr>
              <a:t>com a inclusão digital dos responsáveis e o uso da tecnologia; </a:t>
            </a:r>
            <a:endParaRPr lang="pt-BR" dirty="0">
              <a:solidFill>
                <a:srgbClr val="045295"/>
              </a:solidFill>
              <a:latin typeface="Lato" panose="020F0502020204030203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072086" y="3891908"/>
            <a:ext cx="6316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45295"/>
                </a:solidFill>
                <a:latin typeface="Lato" panose="020F0502020204030203" pitchFamily="34" charset="0"/>
              </a:rPr>
              <a:t>Programa de Estado com consolidação normativa pactuada com o Poder Legislativo e interlocução com a sociedade: </a:t>
            </a:r>
            <a:r>
              <a:rPr lang="pt-BR" dirty="0">
                <a:solidFill>
                  <a:srgbClr val="045295"/>
                </a:solidFill>
                <a:latin typeface="Lato" panose="020F0502020204030203" pitchFamily="34" charset="0"/>
              </a:rPr>
              <a:t>investimentos em educação geram retorno de médio e longo prazo, não devendo ser descontinuados, caso haja mudança dos gestores.</a:t>
            </a: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563" y="3551571"/>
            <a:ext cx="6276975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4019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438542" y="301416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4000" b="1" dirty="0" smtClean="0">
                <a:solidFill>
                  <a:srgbClr val="2581BC"/>
                </a:solidFill>
                <a:latin typeface="Lato Black" panose="020F0A02020204030203" pitchFamily="34" charset="0"/>
              </a:rPr>
              <a:t>O que muda na sala de aula?</a:t>
            </a:r>
            <a:endParaRPr lang="pt-BR" sz="4000" b="1" dirty="0">
              <a:solidFill>
                <a:srgbClr val="2581BC"/>
              </a:solidFill>
              <a:latin typeface="Lato Black" panose="020F0A02020204030203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2" y="0"/>
            <a:ext cx="4145934" cy="689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0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322135"/>
            <a:ext cx="4857750" cy="1495425"/>
          </a:xfrm>
          <a:prstGeom prst="rect">
            <a:avLst/>
          </a:prstGeom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1042417" y="6318038"/>
            <a:ext cx="6300216" cy="3770260"/>
          </a:xfrm>
        </p:spPr>
        <p:txBody>
          <a:bodyPr>
            <a:noAutofit/>
          </a:bodyPr>
          <a:lstStyle/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/>
          </a:p>
        </p:txBody>
      </p:sp>
      <p:sp>
        <p:nvSpPr>
          <p:cNvPr id="8" name="Retângulo 7"/>
          <p:cNvSpPr/>
          <p:nvPr/>
        </p:nvSpPr>
        <p:spPr>
          <a:xfrm>
            <a:off x="532631" y="2392715"/>
            <a:ext cx="31756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45295"/>
                </a:solidFill>
                <a:latin typeface="Lato" panose="020F0502020204030203" pitchFamily="34" charset="0"/>
              </a:rPr>
              <a:t>Aprendizado</a:t>
            </a:r>
            <a:r>
              <a:rPr lang="pt-BR" sz="2000" b="1" dirty="0">
                <a:solidFill>
                  <a:srgbClr val="045295"/>
                </a:solidFill>
              </a:rPr>
              <a:t> com maior </a:t>
            </a:r>
            <a:r>
              <a:rPr lang="pt-BR" sz="2000" b="1" dirty="0" smtClean="0">
                <a:solidFill>
                  <a:srgbClr val="045295"/>
                </a:solidFill>
              </a:rPr>
              <a:t>significado; </a:t>
            </a:r>
            <a:endParaRPr lang="pt-BR" sz="2000" dirty="0">
              <a:solidFill>
                <a:srgbClr val="045295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2631" y="3328042"/>
            <a:ext cx="40676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45295"/>
                </a:solidFill>
              </a:rPr>
              <a:t>Conteúdo curricular relacionado com o dia a </a:t>
            </a:r>
            <a:r>
              <a:rPr lang="pt-BR" sz="2000" b="1" dirty="0" smtClean="0">
                <a:solidFill>
                  <a:srgbClr val="045295"/>
                </a:solidFill>
              </a:rPr>
              <a:t>dia;</a:t>
            </a:r>
            <a:endParaRPr lang="pt-BR" sz="2000" dirty="0">
              <a:solidFill>
                <a:srgbClr val="045295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11628" y="4295940"/>
            <a:ext cx="4317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45295"/>
                </a:solidFill>
              </a:rPr>
              <a:t>Interação imediata do professor com o </a:t>
            </a:r>
            <a:r>
              <a:rPr lang="pt-BR" sz="2000" b="1" dirty="0" err="1">
                <a:solidFill>
                  <a:srgbClr val="045295"/>
                </a:solidFill>
              </a:rPr>
              <a:t>tablet</a:t>
            </a:r>
            <a:r>
              <a:rPr lang="pt-BR" sz="2000" b="1" dirty="0">
                <a:solidFill>
                  <a:srgbClr val="045295"/>
                </a:solidFill>
              </a:rPr>
              <a:t> do </a:t>
            </a:r>
            <a:r>
              <a:rPr lang="pt-BR" sz="2000" b="1" dirty="0" smtClean="0">
                <a:solidFill>
                  <a:srgbClr val="045295"/>
                </a:solidFill>
              </a:rPr>
              <a:t>aluno;</a:t>
            </a:r>
            <a:endParaRPr lang="pt-BR" sz="2000" dirty="0">
              <a:solidFill>
                <a:srgbClr val="045295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32631" y="5260152"/>
            <a:ext cx="38354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45295"/>
                </a:solidFill>
              </a:rPr>
              <a:t>Ambiente virtual favorece a </a:t>
            </a:r>
            <a:r>
              <a:rPr lang="pt-BR" sz="2000" b="1" dirty="0" smtClean="0">
                <a:solidFill>
                  <a:srgbClr val="045295"/>
                </a:solidFill>
              </a:rPr>
              <a:t>cooperação</a:t>
            </a:r>
            <a:br>
              <a:rPr lang="pt-BR" sz="2000" b="1" dirty="0" smtClean="0">
                <a:solidFill>
                  <a:srgbClr val="045295"/>
                </a:solidFill>
              </a:rPr>
            </a:br>
            <a:r>
              <a:rPr lang="pt-BR" sz="2000" b="1" dirty="0" smtClean="0">
                <a:solidFill>
                  <a:srgbClr val="045295"/>
                </a:solidFill>
              </a:rPr>
              <a:t>e </a:t>
            </a:r>
            <a:r>
              <a:rPr lang="pt-BR" sz="2000" b="1" dirty="0">
                <a:solidFill>
                  <a:srgbClr val="045295"/>
                </a:solidFill>
              </a:rPr>
              <a:t>o </a:t>
            </a:r>
            <a:r>
              <a:rPr lang="pt-BR" sz="2000" b="1" dirty="0" smtClean="0">
                <a:solidFill>
                  <a:srgbClr val="045295"/>
                </a:solidFill>
              </a:rPr>
              <a:t>compartilhamento.</a:t>
            </a:r>
            <a:endParaRPr lang="pt-BR" sz="2000" dirty="0">
              <a:solidFill>
                <a:srgbClr val="045295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68" y="3124690"/>
            <a:ext cx="3636836" cy="14686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31" y="4057799"/>
            <a:ext cx="3636836" cy="14686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0" y="4991610"/>
            <a:ext cx="3636836" cy="14686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90" y="1978351"/>
            <a:ext cx="3495666" cy="23289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75" y="4307339"/>
            <a:ext cx="3611649" cy="24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838200" y="3347823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045295"/>
                </a:solidFill>
                <a:latin typeface="Lato" panose="020F0502020204030203" pitchFamily="34" charset="0"/>
              </a:rPr>
              <a:t>17 escolas de ensino fundamental</a:t>
            </a:r>
            <a:r>
              <a:rPr lang="pt-BR" sz="1600" dirty="0">
                <a:solidFill>
                  <a:srgbClr val="045295"/>
                </a:solidFill>
                <a:latin typeface="Lato" panose="020F0502020204030203" pitchFamily="34" charset="0"/>
              </a:rPr>
              <a:t>, beneficiando cerca de 15 mil alunos </a:t>
            </a:r>
            <a:r>
              <a:rPr lang="pt-BR" sz="1600" dirty="0" smtClean="0">
                <a:solidFill>
                  <a:srgbClr val="045295"/>
                </a:solidFill>
                <a:latin typeface="Lato" panose="020F0502020204030203" pitchFamily="34" charset="0"/>
              </a:rPr>
              <a:t/>
            </a:r>
            <a:br>
              <a:rPr lang="pt-BR" sz="1600" dirty="0" smtClean="0">
                <a:solidFill>
                  <a:srgbClr val="045295"/>
                </a:solidFill>
                <a:latin typeface="Lato" panose="020F0502020204030203" pitchFamily="34" charset="0"/>
              </a:rPr>
            </a:br>
            <a:r>
              <a:rPr lang="pt-BR" sz="1600" dirty="0" smtClean="0">
                <a:solidFill>
                  <a:srgbClr val="045295"/>
                </a:solidFill>
                <a:latin typeface="Lato" panose="020F0502020204030203" pitchFamily="34" charset="0"/>
              </a:rPr>
              <a:t>e </a:t>
            </a:r>
            <a:r>
              <a:rPr lang="pt-BR" sz="1600" b="1" dirty="0">
                <a:solidFill>
                  <a:srgbClr val="045295"/>
                </a:solidFill>
                <a:latin typeface="Lato" panose="020F0502020204030203" pitchFamily="34" charset="0"/>
              </a:rPr>
              <a:t>com sinal de internet aberto para a comunidade </a:t>
            </a:r>
            <a:r>
              <a:rPr lang="pt-BR" sz="1600" dirty="0">
                <a:solidFill>
                  <a:srgbClr val="045295"/>
                </a:solidFill>
                <a:latin typeface="Lato" panose="020F0502020204030203" pitchFamily="34" charset="0"/>
              </a:rPr>
              <a:t>no </a:t>
            </a:r>
            <a:r>
              <a:rPr lang="pt-BR" sz="1600" dirty="0" smtClean="0">
                <a:solidFill>
                  <a:srgbClr val="045295"/>
                </a:solidFill>
                <a:latin typeface="Lato" panose="020F0502020204030203" pitchFamily="34" charset="0"/>
              </a:rPr>
              <a:t>entorno;</a:t>
            </a:r>
            <a:endParaRPr lang="pt-BR" sz="1600" dirty="0">
              <a:solidFill>
                <a:srgbClr val="045295"/>
              </a:solidFill>
              <a:latin typeface="Lato" panose="020F0502020204030203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38200" y="4026547"/>
            <a:ext cx="7400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045295"/>
                </a:solidFill>
                <a:latin typeface="Lato" panose="020F0502020204030203" pitchFamily="34" charset="0"/>
              </a:rPr>
              <a:t>238 salas de aula </a:t>
            </a:r>
            <a:r>
              <a:rPr lang="pt-BR" sz="1600" dirty="0">
                <a:solidFill>
                  <a:srgbClr val="045295"/>
                </a:solidFill>
                <a:latin typeface="Lato" panose="020F0502020204030203" pitchFamily="34" charset="0"/>
              </a:rPr>
              <a:t>do ensino fundamental com </a:t>
            </a:r>
            <a:r>
              <a:rPr lang="pt-BR" sz="1600" dirty="0" smtClean="0">
                <a:solidFill>
                  <a:srgbClr val="045295"/>
                </a:solidFill>
                <a:latin typeface="Lato" panose="020F0502020204030203" pitchFamily="34" charset="0"/>
              </a:rPr>
              <a:t>interatividade; </a:t>
            </a:r>
            <a:endParaRPr lang="pt-BR" sz="1600" dirty="0">
              <a:solidFill>
                <a:srgbClr val="045295"/>
              </a:solidFill>
              <a:latin typeface="Lato" panose="020F0502020204030203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38200" y="4500444"/>
            <a:ext cx="6686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045295"/>
                </a:solidFill>
                <a:latin typeface="Lato" panose="020F0502020204030203" pitchFamily="34" charset="0"/>
              </a:rPr>
              <a:t>61 Salas de Leitura</a:t>
            </a:r>
            <a:r>
              <a:rPr lang="pt-BR" sz="1600" dirty="0">
                <a:solidFill>
                  <a:srgbClr val="045295"/>
                </a:solidFill>
                <a:latin typeface="Lato" panose="020F0502020204030203" pitchFamily="34" charset="0"/>
              </a:rPr>
              <a:t> das escolas de educação </a:t>
            </a:r>
            <a:r>
              <a:rPr lang="pt-BR" sz="1600" dirty="0" smtClean="0">
                <a:solidFill>
                  <a:srgbClr val="045295"/>
                </a:solidFill>
                <a:latin typeface="Lato" panose="020F0502020204030203" pitchFamily="34" charset="0"/>
              </a:rPr>
              <a:t>infantil; </a:t>
            </a:r>
            <a:endParaRPr lang="pt-BR" sz="1600" dirty="0">
              <a:solidFill>
                <a:srgbClr val="045295"/>
              </a:solidFill>
              <a:latin typeface="Lato" panose="020F050202020403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38200" y="5000253"/>
            <a:ext cx="7400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045295"/>
                </a:solidFill>
                <a:latin typeface="Lato" panose="020F0502020204030203" pitchFamily="34" charset="0"/>
              </a:rPr>
              <a:t>3.200 notebooks</a:t>
            </a:r>
            <a:r>
              <a:rPr lang="pt-BR" sz="1600" dirty="0">
                <a:solidFill>
                  <a:srgbClr val="045295"/>
                </a:solidFill>
                <a:latin typeface="Lato" panose="020F0502020204030203" pitchFamily="34" charset="0"/>
              </a:rPr>
              <a:t> entregues aos professores e equipe </a:t>
            </a:r>
            <a:r>
              <a:rPr lang="pt-BR" sz="1600" dirty="0" smtClean="0">
                <a:solidFill>
                  <a:srgbClr val="045295"/>
                </a:solidFill>
                <a:latin typeface="Lato" panose="020F0502020204030203" pitchFamily="34" charset="0"/>
              </a:rPr>
              <a:t>pedagógica;</a:t>
            </a:r>
            <a:endParaRPr lang="pt-BR" sz="1600" dirty="0">
              <a:solidFill>
                <a:srgbClr val="045295"/>
              </a:solidFill>
              <a:latin typeface="Lato" panose="020F0502020204030203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38200" y="5513665"/>
            <a:ext cx="71342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045295"/>
                </a:solidFill>
                <a:latin typeface="Lato" panose="020F0502020204030203" pitchFamily="34" charset="0"/>
              </a:rPr>
              <a:t>15.455 </a:t>
            </a:r>
            <a:r>
              <a:rPr lang="pt-BR" sz="1600" b="1" dirty="0" err="1">
                <a:solidFill>
                  <a:srgbClr val="045295"/>
                </a:solidFill>
                <a:latin typeface="Lato" panose="020F0502020204030203" pitchFamily="34" charset="0"/>
              </a:rPr>
              <a:t>tablets</a:t>
            </a:r>
            <a:r>
              <a:rPr lang="pt-BR" sz="1600" dirty="0">
                <a:solidFill>
                  <a:srgbClr val="045295"/>
                </a:solidFill>
                <a:latin typeface="Lato" panose="020F0502020204030203" pitchFamily="34" charset="0"/>
              </a:rPr>
              <a:t> disponibilizados para os alunos do ensino </a:t>
            </a:r>
            <a:r>
              <a:rPr lang="pt-BR" sz="1600" dirty="0" smtClean="0">
                <a:solidFill>
                  <a:srgbClr val="045295"/>
                </a:solidFill>
                <a:latin typeface="Lato" panose="020F0502020204030203" pitchFamily="34" charset="0"/>
              </a:rPr>
              <a:t>fundamental; </a:t>
            </a:r>
            <a:endParaRPr lang="pt-BR" sz="1600" dirty="0">
              <a:solidFill>
                <a:srgbClr val="045295"/>
              </a:solidFill>
              <a:latin typeface="Lato" panose="020F0502020204030203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38200" y="6038386"/>
            <a:ext cx="7677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45295"/>
                </a:solidFill>
                <a:latin typeface="Lato" panose="020F0502020204030203" pitchFamily="34" charset="0"/>
              </a:rPr>
              <a:t>Até junho de 2016, o Programa será implementado em todas as escolas da Rede Municipal atendendo </a:t>
            </a:r>
            <a:r>
              <a:rPr lang="pt-BR" sz="1600" b="1" dirty="0">
                <a:solidFill>
                  <a:srgbClr val="045295"/>
                </a:solidFill>
                <a:latin typeface="Lato" panose="020F0502020204030203" pitchFamily="34" charset="0"/>
              </a:rPr>
              <a:t>62 mil alunos do ensino infantil e fundamental</a:t>
            </a:r>
            <a:r>
              <a:rPr lang="pt-BR" sz="1600" dirty="0">
                <a:solidFill>
                  <a:srgbClr val="045295"/>
                </a:solidFill>
                <a:latin typeface="Lato" panose="020F0502020204030203" pitchFamily="34" charset="0"/>
              </a:rPr>
              <a:t>.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4" y="3887171"/>
            <a:ext cx="6276975" cy="18097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4" y="4345771"/>
            <a:ext cx="6276975" cy="180975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4" y="4832069"/>
            <a:ext cx="6276975" cy="180975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4" y="5323165"/>
            <a:ext cx="6276975" cy="180975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4" y="5871698"/>
            <a:ext cx="6276975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8206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90"/>
            <a:ext cx="9144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97" y="2617610"/>
            <a:ext cx="3167448" cy="312003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736192" y="2138471"/>
            <a:ext cx="3641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45295"/>
                </a:solidFill>
                <a:latin typeface="Lato" panose="020F0502020204030203" pitchFamily="34" charset="0"/>
              </a:rPr>
              <a:t>Foco na melhoria do </a:t>
            </a:r>
            <a:r>
              <a:rPr lang="pt-BR" sz="2000" b="1" dirty="0" smtClean="0">
                <a:solidFill>
                  <a:srgbClr val="045295"/>
                </a:solidFill>
                <a:latin typeface="Lato" panose="020F0502020204030203" pitchFamily="34" charset="0"/>
              </a:rPr>
              <a:t>ensino;</a:t>
            </a:r>
            <a:endParaRPr lang="pt-BR" sz="2000" dirty="0">
              <a:solidFill>
                <a:srgbClr val="045295"/>
              </a:solidFill>
              <a:latin typeface="Lato" panose="020F0502020204030203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36192" y="3905436"/>
            <a:ext cx="7460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45295"/>
                </a:solidFill>
                <a:latin typeface="Lato" panose="020F0502020204030203" pitchFamily="34" charset="0"/>
              </a:rPr>
              <a:t>Capacitação e apoio </a:t>
            </a:r>
            <a:r>
              <a:rPr lang="pt-BR" sz="2000" b="1" dirty="0" smtClean="0">
                <a:solidFill>
                  <a:srgbClr val="045295"/>
                </a:solidFill>
                <a:latin typeface="Lato" panose="020F0502020204030203" pitchFamily="34" charset="0"/>
              </a:rPr>
              <a:t>permanente;</a:t>
            </a:r>
            <a:endParaRPr lang="pt-BR" sz="2000" dirty="0">
              <a:solidFill>
                <a:srgbClr val="045295"/>
              </a:solidFill>
              <a:latin typeface="Lato" panose="020F0502020204030203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36192" y="3016885"/>
            <a:ext cx="31355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45295"/>
                </a:solidFill>
                <a:latin typeface="Lato" panose="020F0502020204030203" pitchFamily="34" charset="0"/>
              </a:rPr>
              <a:t>Estímulo à </a:t>
            </a:r>
            <a:r>
              <a:rPr lang="pt-BR" sz="2000" b="1" dirty="0" smtClean="0">
                <a:solidFill>
                  <a:srgbClr val="045295"/>
                </a:solidFill>
                <a:latin typeface="Lato" panose="020F0502020204030203" pitchFamily="34" charset="0"/>
              </a:rPr>
              <a:t>cooperação;</a:t>
            </a:r>
            <a:endParaRPr lang="pt-BR" sz="2000" dirty="0">
              <a:solidFill>
                <a:srgbClr val="045295"/>
              </a:solidFill>
              <a:latin typeface="Lato" panose="020F0502020204030203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36192" y="4812759"/>
            <a:ext cx="47666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45295"/>
                </a:solidFill>
                <a:latin typeface="Lato" panose="020F0502020204030203" pitchFamily="34" charset="0"/>
              </a:rPr>
              <a:t>Respeito à autonomia do </a:t>
            </a:r>
            <a:r>
              <a:rPr lang="pt-BR" sz="2000" b="1" dirty="0" smtClean="0">
                <a:solidFill>
                  <a:srgbClr val="045295"/>
                </a:solidFill>
                <a:latin typeface="Lato" panose="020F0502020204030203" pitchFamily="34" charset="0"/>
              </a:rPr>
              <a:t>professor;</a:t>
            </a:r>
            <a:endParaRPr lang="pt-BR" sz="2000" dirty="0">
              <a:solidFill>
                <a:srgbClr val="045295"/>
              </a:solidFill>
              <a:latin typeface="Lato" panose="020F0502020204030203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36192" y="5737642"/>
            <a:ext cx="2342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45295"/>
                </a:solidFill>
                <a:latin typeface="Lato" panose="020F0502020204030203" pitchFamily="34" charset="0"/>
              </a:rPr>
              <a:t>Inclusão </a:t>
            </a:r>
            <a:r>
              <a:rPr lang="pt-BR" sz="2000" b="1" dirty="0" smtClean="0">
                <a:solidFill>
                  <a:srgbClr val="045295"/>
                </a:solidFill>
                <a:latin typeface="Lato" panose="020F0502020204030203" pitchFamily="34" charset="0"/>
              </a:rPr>
              <a:t>digital.</a:t>
            </a:r>
            <a:endParaRPr lang="pt-BR" sz="2000" dirty="0">
              <a:solidFill>
                <a:srgbClr val="045295"/>
              </a:solidFill>
              <a:latin typeface="Lato" panose="020F0502020204030203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26" y="71591"/>
            <a:ext cx="5205148" cy="160237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4" y="3598003"/>
            <a:ext cx="5242151" cy="15113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3" y="2708851"/>
            <a:ext cx="5242151" cy="15113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4" y="4505596"/>
            <a:ext cx="5242151" cy="151139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3" y="5407924"/>
            <a:ext cx="5242151" cy="1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1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65" y="1845277"/>
            <a:ext cx="6969513" cy="478969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22" y="185351"/>
            <a:ext cx="4366556" cy="165992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49" y="2030628"/>
            <a:ext cx="6441502" cy="450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2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13" y="2011681"/>
            <a:ext cx="6602774" cy="283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077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4321752"/>
            <a:ext cx="3333750" cy="337704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417391"/>
            <a:ext cx="4057650" cy="402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3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91" y="250805"/>
            <a:ext cx="3328416" cy="142892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5263" y="2235441"/>
            <a:ext cx="1792688" cy="181597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224939" y="2363645"/>
            <a:ext cx="46114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45295"/>
                </a:solidFill>
                <a:latin typeface="Lato" panose="020F0502020204030203" pitchFamily="34" charset="0"/>
              </a:rPr>
              <a:t>Conecta as unidades municipais à Prefeitura de São José dos Campos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11" y="4148293"/>
            <a:ext cx="6276975" cy="18097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63" y="4464163"/>
            <a:ext cx="1814556" cy="1838122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3249243" y="4604330"/>
            <a:ext cx="41817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15195"/>
                </a:solidFill>
                <a:latin typeface="Lato" panose="020F0502020204030203" pitchFamily="34" charset="0"/>
              </a:rPr>
              <a:t>690 km de fibra ótica ligando 913 pontos pela cidade</a:t>
            </a:r>
          </a:p>
        </p:txBody>
      </p:sp>
    </p:spTree>
    <p:extLst>
      <p:ext uri="{BB962C8B-B14F-4D97-AF65-F5344CB8AC3E}">
        <p14:creationId xmlns:p14="http://schemas.microsoft.com/office/powerpoint/2010/main" val="5379726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91" y="250805"/>
            <a:ext cx="3328416" cy="142892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70" y="3927672"/>
            <a:ext cx="6276975" cy="18097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31" y="4316564"/>
            <a:ext cx="1688620" cy="171055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31" y="2018171"/>
            <a:ext cx="1688620" cy="1710552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909065" y="226439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2800" dirty="0" smtClean="0">
                <a:solidFill>
                  <a:srgbClr val="015195"/>
                </a:solidFill>
                <a:latin typeface="Lato" panose="020F0502020204030203" pitchFamily="34" charset="0"/>
              </a:rPr>
              <a:t>30 Mbps de banda </a:t>
            </a:r>
            <a:br>
              <a:rPr lang="pt-BR" sz="2800" dirty="0" smtClean="0">
                <a:solidFill>
                  <a:srgbClr val="015195"/>
                </a:solidFill>
                <a:latin typeface="Lato" panose="020F0502020204030203" pitchFamily="34" charset="0"/>
              </a:rPr>
            </a:br>
            <a:r>
              <a:rPr lang="pt-BR" sz="2800" dirty="0" smtClean="0">
                <a:solidFill>
                  <a:srgbClr val="015195"/>
                </a:solidFill>
                <a:latin typeface="Lato" panose="020F0502020204030203" pitchFamily="34" charset="0"/>
              </a:rPr>
              <a:t>para todas as escolas de</a:t>
            </a:r>
            <a:br>
              <a:rPr lang="pt-BR" sz="2800" dirty="0" smtClean="0">
                <a:solidFill>
                  <a:srgbClr val="015195"/>
                </a:solidFill>
                <a:latin typeface="Lato" panose="020F0502020204030203" pitchFamily="34" charset="0"/>
              </a:rPr>
            </a:br>
            <a:r>
              <a:rPr lang="pt-BR" sz="2800" dirty="0" smtClean="0">
                <a:solidFill>
                  <a:srgbClr val="015195"/>
                </a:solidFill>
                <a:latin typeface="Lato" panose="020F0502020204030203" pitchFamily="34" charset="0"/>
              </a:rPr>
              <a:t>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909065" y="469478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2800" dirty="0" smtClean="0">
                <a:solidFill>
                  <a:srgbClr val="015195"/>
                </a:solidFill>
                <a:latin typeface="Lato" panose="020F0502020204030203" pitchFamily="34" charset="0"/>
              </a:rPr>
              <a:t>10 Mbps de banda para as escolas de Ensino Infantil</a:t>
            </a:r>
            <a:endParaRPr lang="pt-BR" sz="2800" dirty="0">
              <a:solidFill>
                <a:srgbClr val="015195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977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296"/>
            <a:ext cx="9144000" cy="55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4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9" y="2450593"/>
            <a:ext cx="7054506" cy="195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975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19" y="320040"/>
            <a:ext cx="5142546" cy="142646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47" y="5345740"/>
            <a:ext cx="1182772" cy="119813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47" y="1746504"/>
            <a:ext cx="1182772" cy="119813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47" y="4147608"/>
            <a:ext cx="1182772" cy="11981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47" y="2949476"/>
            <a:ext cx="1182772" cy="119813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076208" y="1991627"/>
            <a:ext cx="6502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2B5F76"/>
                </a:solidFill>
                <a:latin typeface="Lato" panose="020F0502020204030203" pitchFamily="34" charset="0"/>
              </a:rPr>
              <a:t>A sociedade se transforma com as Tecnologias</a:t>
            </a:r>
          </a:p>
          <a:p>
            <a:r>
              <a:rPr lang="pt-BR" sz="2000" dirty="0" smtClean="0">
                <a:solidFill>
                  <a:srgbClr val="2B5F76"/>
                </a:solidFill>
                <a:latin typeface="Lato" panose="020F0502020204030203" pitchFamily="34" charset="0"/>
              </a:rPr>
              <a:t>da Informação e da Comunicação (TIC).</a:t>
            </a:r>
            <a:endParaRPr lang="pt-BR" sz="2000" dirty="0">
              <a:solidFill>
                <a:srgbClr val="2B5F76"/>
              </a:solidFill>
              <a:latin typeface="Lato" panose="020F0502020204030203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64734" y="3346067"/>
            <a:ext cx="73098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2B5F76"/>
                </a:solidFill>
                <a:latin typeface="Lato" panose="020F0502020204030203" pitchFamily="34" charset="0"/>
              </a:rPr>
              <a:t>Escola ainda segue modelo criado há 200 anos.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076208" y="4392731"/>
            <a:ext cx="62380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2B5F76"/>
                </a:solidFill>
                <a:latin typeface="Lato" panose="020F0502020204030203" pitchFamily="34" charset="0"/>
              </a:rPr>
              <a:t>Os alunos nascidos em plena era digital estão cada vez mais desmotivados.</a:t>
            </a:r>
            <a:endParaRPr lang="pt-BR" sz="2000" dirty="0">
              <a:solidFill>
                <a:srgbClr val="2B5F76"/>
              </a:solidFill>
              <a:latin typeface="Lato" panose="020F0502020204030203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064734" y="5499996"/>
            <a:ext cx="62380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2B5F76"/>
                </a:solidFill>
                <a:latin typeface="Lato" panose="020F0502020204030203" pitchFamily="34" charset="0"/>
              </a:rPr>
              <a:t>A falta de interesse e de curiosidade </a:t>
            </a:r>
            <a:r>
              <a:rPr lang="pt-BR" sz="2000" dirty="0" smtClean="0">
                <a:solidFill>
                  <a:srgbClr val="2B5F76"/>
                </a:solidFill>
                <a:latin typeface="Lato" panose="020F0502020204030203" pitchFamily="34" charset="0"/>
              </a:rPr>
              <a:t>resulta</a:t>
            </a:r>
          </a:p>
          <a:p>
            <a:r>
              <a:rPr lang="pt-BR" sz="2000" dirty="0" smtClean="0">
                <a:solidFill>
                  <a:srgbClr val="2B5F76"/>
                </a:solidFill>
                <a:latin typeface="Lato" panose="020F0502020204030203" pitchFamily="34" charset="0"/>
              </a:rPr>
              <a:t>em </a:t>
            </a:r>
            <a:r>
              <a:rPr lang="pt-BR" sz="2000" dirty="0">
                <a:solidFill>
                  <a:srgbClr val="2B5F76"/>
                </a:solidFill>
                <a:latin typeface="Lato" panose="020F0502020204030203" pitchFamily="34" charset="0"/>
              </a:rPr>
              <a:t>frustração tanto para educadores como </a:t>
            </a:r>
            <a:endParaRPr lang="pt-BR" sz="2000" dirty="0" smtClean="0">
              <a:solidFill>
                <a:srgbClr val="2B5F76"/>
              </a:solidFill>
              <a:latin typeface="Lato" panose="020F0502020204030203" pitchFamily="34" charset="0"/>
            </a:endParaRPr>
          </a:p>
          <a:p>
            <a:r>
              <a:rPr lang="pt-BR" sz="2000" dirty="0" smtClean="0">
                <a:solidFill>
                  <a:srgbClr val="2B5F76"/>
                </a:solidFill>
                <a:latin typeface="Lato" panose="020F0502020204030203" pitchFamily="34" charset="0"/>
              </a:rPr>
              <a:t>para </a:t>
            </a:r>
            <a:r>
              <a:rPr lang="pt-BR" sz="2000" dirty="0">
                <a:solidFill>
                  <a:srgbClr val="2B5F76"/>
                </a:solidFill>
                <a:latin typeface="Lato" panose="020F0502020204030203" pitchFamily="34" charset="0"/>
              </a:rPr>
              <a:t>estudantes e familiares. 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93646" y="2944636"/>
            <a:ext cx="4628692" cy="13345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93646" y="4069317"/>
            <a:ext cx="4628692" cy="13345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93646" y="5290577"/>
            <a:ext cx="4628692" cy="13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66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316" y="0"/>
            <a:ext cx="4125684" cy="685800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23158" y="2151727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4000" b="1" dirty="0">
                <a:solidFill>
                  <a:srgbClr val="2581BC"/>
                </a:solidFill>
                <a:latin typeface="Lato Black" panose="020F0A02020204030203" pitchFamily="34" charset="0"/>
              </a:rPr>
              <a:t>Como dar </a:t>
            </a:r>
            <a:r>
              <a:rPr lang="pt-BR" sz="4000" b="1" dirty="0" smtClean="0">
                <a:solidFill>
                  <a:srgbClr val="2581BC"/>
                </a:solidFill>
                <a:latin typeface="Lato Black" panose="020F0A02020204030203" pitchFamily="34" charset="0"/>
              </a:rPr>
              <a:t>suporte</a:t>
            </a:r>
          </a:p>
          <a:p>
            <a:pPr algn="ctr"/>
            <a:r>
              <a:rPr lang="pt-BR" sz="4000" b="1" dirty="0" smtClean="0">
                <a:solidFill>
                  <a:srgbClr val="2581BC"/>
                </a:solidFill>
                <a:latin typeface="Lato Black" panose="020F0A02020204030203" pitchFamily="34" charset="0"/>
              </a:rPr>
              <a:t>para a escola</a:t>
            </a:r>
          </a:p>
          <a:p>
            <a:pPr algn="ctr"/>
            <a:r>
              <a:rPr lang="pt-BR" sz="4000" b="1" dirty="0" smtClean="0">
                <a:solidFill>
                  <a:srgbClr val="2581BC"/>
                </a:solidFill>
                <a:latin typeface="Lato Black" panose="020F0A02020204030203" pitchFamily="34" charset="0"/>
              </a:rPr>
              <a:t>atuar </a:t>
            </a:r>
            <a:r>
              <a:rPr lang="pt-BR" sz="4000" b="1" dirty="0">
                <a:solidFill>
                  <a:srgbClr val="2581BC"/>
                </a:solidFill>
                <a:latin typeface="Lato Black" panose="020F0A02020204030203" pitchFamily="34" charset="0"/>
              </a:rPr>
              <a:t>nesse </a:t>
            </a:r>
            <a:endParaRPr lang="pt-BR" sz="4000" b="1" dirty="0" smtClean="0">
              <a:solidFill>
                <a:srgbClr val="2581BC"/>
              </a:solidFill>
              <a:latin typeface="Lato Black" panose="020F0A02020204030203" pitchFamily="34" charset="0"/>
            </a:endParaRPr>
          </a:p>
          <a:p>
            <a:pPr algn="ctr"/>
            <a:r>
              <a:rPr lang="pt-BR" sz="4000" b="1" dirty="0" smtClean="0">
                <a:solidFill>
                  <a:srgbClr val="2581BC"/>
                </a:solidFill>
                <a:latin typeface="Lato Black" panose="020F0A02020204030203" pitchFamily="34" charset="0"/>
              </a:rPr>
              <a:t>novo </a:t>
            </a:r>
            <a:r>
              <a:rPr lang="pt-BR" sz="4000" b="1" dirty="0">
                <a:solidFill>
                  <a:srgbClr val="2581BC"/>
                </a:solidFill>
                <a:latin typeface="Lato Black" panose="020F0A02020204030203" pitchFamily="34" charset="0"/>
              </a:rPr>
              <a:t>cenário?</a:t>
            </a:r>
          </a:p>
        </p:txBody>
      </p:sp>
    </p:spTree>
    <p:extLst>
      <p:ext uri="{BB962C8B-B14F-4D97-AF65-F5344CB8AC3E}">
        <p14:creationId xmlns:p14="http://schemas.microsoft.com/office/powerpoint/2010/main" val="276194739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5" y="212407"/>
            <a:ext cx="5391150" cy="14954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46" y="1821650"/>
            <a:ext cx="1580160" cy="160068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46" y="4450309"/>
            <a:ext cx="1580160" cy="1600682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701206" y="3336095"/>
            <a:ext cx="12268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dirty="0" smtClean="0">
                <a:solidFill>
                  <a:srgbClr val="2B5F76"/>
                </a:solidFill>
                <a:latin typeface="Lato" panose="020F0502020204030203" pitchFamily="34" charset="0"/>
              </a:rPr>
              <a:t>Embraer</a:t>
            </a:r>
            <a:endParaRPr lang="pt-BR" sz="2000" b="1" dirty="0">
              <a:solidFill>
                <a:srgbClr val="2B5F76"/>
              </a:solidFill>
              <a:latin typeface="Lato" panose="020F0502020204030203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12279" y="6055409"/>
            <a:ext cx="20046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dirty="0" smtClean="0">
                <a:solidFill>
                  <a:srgbClr val="2B5F76"/>
                </a:solidFill>
                <a:latin typeface="Lato" panose="020F0502020204030203" pitchFamily="34" charset="0"/>
              </a:rPr>
              <a:t>Pq. Tecnológico</a:t>
            </a:r>
            <a:endParaRPr lang="pt-BR" sz="2000" b="1" dirty="0">
              <a:solidFill>
                <a:srgbClr val="2B5F76"/>
              </a:solidFill>
              <a:latin typeface="Lato" panose="020F0502020204030203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326171" y="1890617"/>
            <a:ext cx="67116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45295"/>
                </a:solidFill>
                <a:latin typeface="Lato Black" panose="020F0A02020204030203" pitchFamily="34" charset="0"/>
              </a:rPr>
              <a:t>Cenário de oportunidades: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rgbClr val="045295"/>
              </a:solidFill>
              <a:latin typeface="Lato Black" panose="020F0A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45295"/>
                </a:solidFill>
                <a:latin typeface="Lato Black" panose="020F0A02020204030203" pitchFamily="34" charset="0"/>
              </a:rPr>
              <a:t>Principal </a:t>
            </a:r>
            <a:r>
              <a:rPr lang="pt-BR" sz="2000" dirty="0">
                <a:solidFill>
                  <a:srgbClr val="045295"/>
                </a:solidFill>
                <a:latin typeface="Lato Black" panose="020F0A02020204030203" pitchFamily="34" charset="0"/>
              </a:rPr>
              <a:t>polo aeroespacial da América Latina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45295"/>
                </a:solidFill>
                <a:latin typeface="Lato Black" panose="020F0A02020204030203" pitchFamily="34" charset="0"/>
              </a:rPr>
              <a:t>Vocação </a:t>
            </a:r>
            <a:r>
              <a:rPr lang="pt-BR" sz="2000" dirty="0">
                <a:solidFill>
                  <a:srgbClr val="045295"/>
                </a:solidFill>
                <a:latin typeface="Lato Black" panose="020F0A02020204030203" pitchFamily="34" charset="0"/>
              </a:rPr>
              <a:t>para a </a:t>
            </a:r>
            <a:r>
              <a:rPr lang="pt-BR" sz="2000" dirty="0" smtClean="0">
                <a:solidFill>
                  <a:srgbClr val="045295"/>
                </a:solidFill>
                <a:latin typeface="Lato Black" panose="020F0A02020204030203" pitchFamily="34" charset="0"/>
              </a:rPr>
              <a:t>tecnologia 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rgbClr val="045295"/>
                </a:solidFill>
              </a:rPr>
              <a:t>institutos </a:t>
            </a:r>
            <a:r>
              <a:rPr lang="pt-BR" dirty="0">
                <a:solidFill>
                  <a:srgbClr val="045295"/>
                </a:solidFill>
              </a:rPr>
              <a:t>de </a:t>
            </a:r>
            <a:r>
              <a:rPr lang="pt-BR" dirty="0" smtClean="0">
                <a:solidFill>
                  <a:srgbClr val="045295"/>
                </a:solidFill>
              </a:rPr>
              <a:t>pesquisa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rgbClr val="045295"/>
                </a:solidFill>
              </a:rPr>
              <a:t>empresas </a:t>
            </a:r>
            <a:r>
              <a:rPr lang="pt-BR" dirty="0">
                <a:solidFill>
                  <a:srgbClr val="045295"/>
                </a:solidFill>
              </a:rPr>
              <a:t>de </a:t>
            </a:r>
            <a:r>
              <a:rPr lang="pt-BR" dirty="0" smtClean="0">
                <a:solidFill>
                  <a:srgbClr val="045295"/>
                </a:solidFill>
              </a:rPr>
              <a:t>ponta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rgbClr val="045295"/>
                </a:solidFill>
              </a:rPr>
              <a:t>universidades </a:t>
            </a:r>
            <a:r>
              <a:rPr lang="pt-BR" dirty="0">
                <a:solidFill>
                  <a:srgbClr val="045295"/>
                </a:solidFill>
              </a:rPr>
              <a:t>e centros de formação de mão de obra </a:t>
            </a:r>
            <a:r>
              <a:rPr lang="pt-BR" dirty="0" smtClean="0">
                <a:solidFill>
                  <a:srgbClr val="045295"/>
                </a:solidFill>
              </a:rPr>
              <a:t>qualificada.</a:t>
            </a:r>
            <a:endParaRPr lang="pt-BR" dirty="0">
              <a:solidFill>
                <a:srgbClr val="045295"/>
              </a:solidFill>
            </a:endParaRPr>
          </a:p>
          <a:p>
            <a:pPr lvl="1"/>
            <a:endParaRPr lang="pt-BR" sz="2000" dirty="0">
              <a:solidFill>
                <a:srgbClr val="045295"/>
              </a:solidFill>
            </a:endParaRPr>
          </a:p>
        </p:txBody>
      </p:sp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2432304" y="4715140"/>
            <a:ext cx="6437376" cy="2179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rgbClr val="045295"/>
                </a:solidFill>
                <a:latin typeface="Lato Black" panose="020F0A02020204030203" pitchFamily="34" charset="0"/>
              </a:rPr>
              <a:t>E de desafios:</a:t>
            </a:r>
          </a:p>
          <a:p>
            <a:r>
              <a:rPr lang="pt-BR" sz="1800" dirty="0" smtClean="0">
                <a:solidFill>
                  <a:srgbClr val="045295"/>
                </a:solidFill>
                <a:latin typeface="Lato" panose="020F0502020204030203" pitchFamily="34" charset="0"/>
              </a:rPr>
              <a:t>Parte da população ainda vive </a:t>
            </a:r>
            <a:r>
              <a:rPr lang="pt-BR" sz="1800" dirty="0">
                <a:solidFill>
                  <a:srgbClr val="045295"/>
                </a:solidFill>
                <a:latin typeface="Lato" panose="020F0502020204030203" pitchFamily="34" charset="0"/>
              </a:rPr>
              <a:t>à margem desse cenário, apesar da cidade oferecer </a:t>
            </a:r>
            <a:r>
              <a:rPr lang="pt-BR" sz="1800" dirty="0" smtClean="0">
                <a:solidFill>
                  <a:srgbClr val="045295"/>
                </a:solidFill>
                <a:latin typeface="Lato" panose="020F0502020204030203" pitchFamily="34" charset="0"/>
              </a:rPr>
              <a:t>um ensino </a:t>
            </a:r>
            <a:r>
              <a:rPr lang="pt-BR" sz="1800" dirty="0">
                <a:solidFill>
                  <a:srgbClr val="045295"/>
                </a:solidFill>
                <a:latin typeface="Lato" panose="020F0502020204030203" pitchFamily="34" charset="0"/>
              </a:rPr>
              <a:t>público de qualidade, que atingiu 6,5 no IDEB em 2013, </a:t>
            </a:r>
            <a:r>
              <a:rPr lang="pt-BR" sz="1800" dirty="0" smtClean="0">
                <a:solidFill>
                  <a:srgbClr val="045295"/>
                </a:solidFill>
                <a:latin typeface="Lato" panose="020F0502020204030203" pitchFamily="34" charset="0"/>
              </a:rPr>
              <a:t>acima da </a:t>
            </a:r>
            <a:r>
              <a:rPr lang="pt-BR" sz="1800" dirty="0">
                <a:solidFill>
                  <a:srgbClr val="045295"/>
                </a:solidFill>
                <a:latin typeface="Lato" panose="020F0502020204030203" pitchFamily="34" charset="0"/>
              </a:rPr>
              <a:t>meta nacional para 2021, prevista para 6,0.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04" y="4303203"/>
            <a:ext cx="6276975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547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1336</TotalTime>
  <Words>506</Words>
  <Application>Microsoft Office PowerPoint</Application>
  <PresentationFormat>Apresentação na tela (4:3)</PresentationFormat>
  <Paragraphs>69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Lato</vt:lpstr>
      <vt:lpstr>Lato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Matheus M Vieira</dc:creator>
  <cp:lastModifiedBy>Luis Candido</cp:lastModifiedBy>
  <cp:revision>65</cp:revision>
  <dcterms:created xsi:type="dcterms:W3CDTF">2015-07-03T17:40:50Z</dcterms:created>
  <dcterms:modified xsi:type="dcterms:W3CDTF">2015-07-07T12:04:19Z</dcterms:modified>
</cp:coreProperties>
</file>