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59" r:id="rId4"/>
    <p:sldId id="30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9" r:id="rId16"/>
    <p:sldId id="283" r:id="rId17"/>
    <p:sldId id="295" r:id="rId18"/>
    <p:sldId id="276" r:id="rId19"/>
    <p:sldId id="296" r:id="rId20"/>
    <p:sldId id="282" r:id="rId21"/>
    <p:sldId id="303" r:id="rId22"/>
    <p:sldId id="284" r:id="rId23"/>
    <p:sldId id="272" r:id="rId24"/>
    <p:sldId id="274" r:id="rId25"/>
    <p:sldId id="288" r:id="rId26"/>
    <p:sldId id="290" r:id="rId27"/>
    <p:sldId id="289" r:id="rId28"/>
    <p:sldId id="304" r:id="rId29"/>
    <p:sldId id="292" r:id="rId30"/>
    <p:sldId id="293" r:id="rId31"/>
    <p:sldId id="298" r:id="rId32"/>
    <p:sldId id="299" r:id="rId33"/>
    <p:sldId id="301" r:id="rId34"/>
    <p:sldId id="305" r:id="rId35"/>
    <p:sldId id="306" r:id="rId36"/>
  </p:sldIdLst>
  <p:sldSz cx="12192000" cy="6858000"/>
  <p:notesSz cx="6797675" cy="9926638"/>
  <p:embeddedFontLst>
    <p:embeddedFont>
      <p:font typeface="Barlow" panose="00000500000000000000" pitchFamily="2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orbel" panose="020B0503020204020204" pitchFamily="34" charset="0"/>
      <p:regular r:id="rId46"/>
      <p:bold r:id="rId47"/>
      <p:italic r:id="rId48"/>
      <p:boldItalic r:id="rId49"/>
    </p:embeddedFont>
    <p:embeddedFont>
      <p:font typeface="Merriweather" panose="00000500000000000000" pitchFamily="2" charset="0"/>
      <p:regular r:id="rId50"/>
      <p:bold r:id="rId51"/>
      <p:italic r:id="rId52"/>
      <p:boldItalic r:id="rId53"/>
    </p:embeddedFont>
    <p:embeddedFont>
      <p:font typeface="Merriweather Black" panose="00000A00000000000000" pitchFamily="2" charset="0"/>
      <p:bold r:id="rId54"/>
      <p:italic r:id="rId55"/>
      <p:boldItalic r:id="rId56"/>
    </p:embeddedFont>
    <p:embeddedFont>
      <p:font typeface="Noto Sans Symbols" panose="020B0604020202020204" charset="0"/>
      <p:regular r:id="rId57"/>
      <p:bold r:id="rId58"/>
      <p:italic r:id="rId59"/>
      <p:boldItalic r:id="rId60"/>
    </p:embeddedFont>
    <p:embeddedFont>
      <p:font typeface="Roboto" panose="02000000000000000000" pitchFamily="2" charset="0"/>
      <p:regular r:id="rId61"/>
      <p:bold r:id="rId62"/>
      <p:italic r:id="rId63"/>
      <p:boldItalic r:id="rId64"/>
    </p:embeddedFont>
    <p:embeddedFont>
      <p:font typeface="Wingdings 2" panose="05020102010507070707" pitchFamily="18" charset="2"/>
      <p:regular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ção Padrão" id="{4D33B41F-0536-4A46-9E4F-EC6620A169EB}">
          <p14:sldIdLst>
            <p14:sldId id="256"/>
            <p14:sldId id="258"/>
            <p14:sldId id="259"/>
            <p14:sldId id="302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0"/>
            <p14:sldId id="271"/>
            <p14:sldId id="279"/>
            <p14:sldId id="283"/>
            <p14:sldId id="295"/>
            <p14:sldId id="276"/>
            <p14:sldId id="296"/>
            <p14:sldId id="282"/>
            <p14:sldId id="303"/>
            <p14:sldId id="284"/>
            <p14:sldId id="272"/>
            <p14:sldId id="274"/>
            <p14:sldId id="288"/>
            <p14:sldId id="290"/>
          </p14:sldIdLst>
        </p14:section>
        <p14:section name="Parte 2" id="{629BBEC2-483C-49B8-9DBC-23389BA93403}">
          <p14:sldIdLst>
            <p14:sldId id="289"/>
            <p14:sldId id="304"/>
            <p14:sldId id="292"/>
            <p14:sldId id="293"/>
            <p14:sldId id="298"/>
            <p14:sldId id="299"/>
            <p14:sldId id="301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6" roundtripDataSignature="AMtx7mhCgPbcR/gVB7yHDgWA6GTjteBQY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swaldo Braga de Souza" initials="" lastIdx="12" clrIdx="0"/>
  <p:cmAuthor id="1" name="Roberto Santos Almeida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54E"/>
    <a:srgbClr val="F66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DB4011-332E-4B32-B195-75527E6957A9}">
  <a:tblStyle styleId="{45DB4011-332E-4B32-B195-75527E6957A9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FCEB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EBE6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94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63" Type="http://schemas.openxmlformats.org/officeDocument/2006/relationships/font" Target="fonts/font26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font" Target="fonts/font2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2.fntdata"/><Relationship Id="rId34" Type="http://schemas.openxmlformats.org/officeDocument/2006/relationships/slide" Target="slides/slide33.xml"/><Relationship Id="rId50" Type="http://schemas.openxmlformats.org/officeDocument/2006/relationships/font" Target="fonts/font13.fntdata"/><Relationship Id="rId55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1720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3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2210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4870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3685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5556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7115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5606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pn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31.pn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4.svg"/><Relationship Id="rId3" Type="http://schemas.openxmlformats.org/officeDocument/2006/relationships/image" Target="../media/image18.png"/><Relationship Id="rId7" Type="http://schemas.openxmlformats.org/officeDocument/2006/relationships/image" Target="../media/image20.svg"/><Relationship Id="rId12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30.svg"/><Relationship Id="rId15" Type="http://schemas.openxmlformats.org/officeDocument/2006/relationships/image" Target="../media/image36.svg"/><Relationship Id="rId10" Type="http://schemas.openxmlformats.org/officeDocument/2006/relationships/image" Target="../media/image23.png"/><Relationship Id="rId4" Type="http://schemas.openxmlformats.org/officeDocument/2006/relationships/image" Target="../media/image29.png"/><Relationship Id="rId9" Type="http://schemas.openxmlformats.org/officeDocument/2006/relationships/image" Target="../media/image22.svg"/><Relationship Id="rId14" Type="http://schemas.openxmlformats.org/officeDocument/2006/relationships/image" Target="../media/image3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ide de Título">
  <p:cSld name="Slide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7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37"/>
          <p:cNvPicPr preferRelativeResize="0"/>
          <p:nvPr/>
        </p:nvPicPr>
        <p:blipFill rotWithShape="1">
          <a:blip r:embed="rId2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7"/>
          <p:cNvPicPr preferRelativeResize="0"/>
          <p:nvPr/>
        </p:nvPicPr>
        <p:blipFill rotWithShape="1">
          <a:blip r:embed="rId3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7"/>
          <p:cNvSpPr/>
          <p:nvPr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Google Shape;15;p37"/>
          <p:cNvPicPr preferRelativeResize="0"/>
          <p:nvPr/>
        </p:nvPicPr>
        <p:blipFill rotWithShape="1">
          <a:blip r:embed="rId4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7"/>
          <p:cNvPicPr preferRelativeResize="0"/>
          <p:nvPr/>
        </p:nvPicPr>
        <p:blipFill rotWithShape="1">
          <a:blip r:embed="rId5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7"/>
          <p:cNvPicPr preferRelativeResize="0"/>
          <p:nvPr/>
        </p:nvPicPr>
        <p:blipFill rotWithShape="1">
          <a:blip r:embed="rId6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7"/>
          <p:cNvPicPr preferRelativeResize="0"/>
          <p:nvPr/>
        </p:nvPicPr>
        <p:blipFill rotWithShape="1">
          <a:blip r:embed="rId7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F0D2E0B-1D46-B772-27B8-75FD8FD9F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8" b="4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89B7BFD9-AACE-9C22-3958-475B5CFAF924}"/>
              </a:ext>
            </a:extLst>
          </p:cNvPr>
          <p:cNvSpPr/>
          <p:nvPr userDrawn="1"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9D75FF-F846-FEBF-988B-1D20212A3AD9}"/>
              </a:ext>
            </a:extLst>
          </p:cNvPr>
          <p:cNvSpPr/>
          <p:nvPr userDrawn="1"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2364E8F3-ACFA-E88D-6E1D-3514586C8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10A0D75-6B35-E7F5-5338-B004B2AC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AA856B28-890E-2E60-BDB3-A8A6EFB700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990B2F48-1E79-42B1-6F6B-4FDD06584F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9064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</p:spPr>
      </p:pic>
      <p:pic>
        <p:nvPicPr>
          <p:cNvPr id="12" name="Gráfico 2">
            <a:extLst>
              <a:ext uri="{FF2B5EF4-FFF2-40B4-BE49-F238E27FC236}">
                <a16:creationId xmlns:a16="http://schemas.microsoft.com/office/drawing/2014/main" id="{DF6D9A19-28BD-0B6F-4146-9B6B52F655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9959" r="12240" b="24855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77706FB6-5974-1682-5CB5-5F7FD8071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156" t="6220" r="7921" b="28526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</p:spPr>
      </p:pic>
      <p:pic>
        <p:nvPicPr>
          <p:cNvPr id="14" name="Imagem 5">
            <a:extLst>
              <a:ext uri="{FF2B5EF4-FFF2-40B4-BE49-F238E27FC236}">
                <a16:creationId xmlns:a16="http://schemas.microsoft.com/office/drawing/2014/main" id="{5EED9040-856F-4179-89AB-A1FD83AFD3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76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ED0DD11-702C-1679-542D-4679BFC9C7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1394" b="46289"/>
          <a:stretch/>
        </p:blipFill>
        <p:spPr>
          <a:xfrm>
            <a:off x="0" y="0"/>
            <a:ext cx="12192001" cy="845573"/>
          </a:xfrm>
          <a:prstGeom prst="rect">
            <a:avLst/>
          </a:prstGeom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F87F698B-691D-9BAF-2D64-3C4A6109B741}"/>
              </a:ext>
            </a:extLst>
          </p:cNvPr>
          <p:cNvSpPr/>
          <p:nvPr userDrawn="1"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5BD90E5-3DAC-9633-ACF0-5E75E883F143}"/>
              </a:ext>
            </a:extLst>
          </p:cNvPr>
          <p:cNvSpPr/>
          <p:nvPr userDrawn="1"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Imagem 1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FFC48380-4999-EC69-0EF9-1DE879F87F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0980" y="6364808"/>
            <a:ext cx="851869" cy="362979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F4C28D55-77D1-5CB8-12CC-24D2ECCCDA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D416AE69-3858-E317-9840-7C42383C6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3060F167-5825-EEBC-D298-D38B4BBD5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9064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</p:spPr>
      </p:pic>
      <p:pic>
        <p:nvPicPr>
          <p:cNvPr id="19" name="Gráfico 2">
            <a:extLst>
              <a:ext uri="{FF2B5EF4-FFF2-40B4-BE49-F238E27FC236}">
                <a16:creationId xmlns:a16="http://schemas.microsoft.com/office/drawing/2014/main" id="{61EBFBE4-1E34-3883-C623-E4732EBD9B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9959" r="12240" b="24855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C2E1F057-A60D-CA13-62BD-39503CF95C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156" t="6220" r="7921" b="28526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</p:spPr>
      </p:pic>
      <p:pic>
        <p:nvPicPr>
          <p:cNvPr id="21" name="Imagem 5">
            <a:extLst>
              <a:ext uri="{FF2B5EF4-FFF2-40B4-BE49-F238E27FC236}">
                <a16:creationId xmlns:a16="http://schemas.microsoft.com/office/drawing/2014/main" id="{62C1E1BD-B4C0-3A8D-E57C-51A0D76705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8816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6217468-E0C9-A67D-6796-DE43298FF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8" b="4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7AB47447-0F3E-B04C-027A-1E85DE78914F}"/>
              </a:ext>
            </a:extLst>
          </p:cNvPr>
          <p:cNvSpPr/>
          <p:nvPr userDrawn="1"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1DFD89-1052-BE1D-ADB7-6839799559E4}"/>
              </a:ext>
            </a:extLst>
          </p:cNvPr>
          <p:cNvSpPr/>
          <p:nvPr userDrawn="1"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45EDF6DB-DA78-CED5-1AA1-B22D744EF5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</p:spPr>
      </p:pic>
      <p:pic>
        <p:nvPicPr>
          <p:cNvPr id="9" name="Imagem 5">
            <a:extLst>
              <a:ext uri="{FF2B5EF4-FFF2-40B4-BE49-F238E27FC236}">
                <a16:creationId xmlns:a16="http://schemas.microsoft.com/office/drawing/2014/main" id="{C1BBABD8-F1DE-EE8E-339B-A2AAB73DA0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52E4557B-033C-3078-308C-31545E3BB1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C44333E-2477-96D0-2437-7D8C24323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7A603836-586E-B6BA-C0EF-041D2656F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19064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</p:spPr>
      </p:pic>
      <p:pic>
        <p:nvPicPr>
          <p:cNvPr id="13" name="Gráfico 2">
            <a:extLst>
              <a:ext uri="{FF2B5EF4-FFF2-40B4-BE49-F238E27FC236}">
                <a16:creationId xmlns:a16="http://schemas.microsoft.com/office/drawing/2014/main" id="{2CADABE4-E2C9-AD27-9E03-31880FACDF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9959" r="12240" b="24855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7C9E4984-7587-51BC-7059-BBF5A270C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6156" t="6220" r="7921" b="28526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88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abeçalho da Seção">
  <p:cSld name="6_Cabeçalho da Seção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50"/>
          <p:cNvPicPr preferRelativeResize="0"/>
          <p:nvPr/>
        </p:nvPicPr>
        <p:blipFill rotWithShape="1">
          <a:blip r:embed="rId2">
            <a:alphaModFix/>
          </a:blip>
          <a:srcRect t="39565" b="48701"/>
          <a:stretch/>
        </p:blipFill>
        <p:spPr>
          <a:xfrm>
            <a:off x="0" y="0"/>
            <a:ext cx="12191999" cy="80554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0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0"/>
          <p:cNvSpPr/>
          <p:nvPr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" name="Google Shape;146;p50" descr="Desenho de um círculo&#10;&#10;Descrição gerada automaticamente com confiança baix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980" y="6364808"/>
            <a:ext cx="851869" cy="36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50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50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0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0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0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0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abeçalho da Seção">
  <p:cSld name="7_Cabeçalho da Seçã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9" descr="Padrão do plano de fund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 t="1" r="595" b="89436"/>
          <a:stretch/>
        </p:blipFill>
        <p:spPr>
          <a:xfrm>
            <a:off x="-1" y="0"/>
            <a:ext cx="12191999" cy="72934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9"/>
          <p:cNvSpPr/>
          <p:nvPr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9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Google Shape;34;p39" descr="Desenho de um círculo&#10;&#10;Descrição gerada automaticamente com confiança baix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980" y="6364808"/>
            <a:ext cx="851869" cy="36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9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9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9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39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39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9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abeçalho da Seção">
  <p:cSld name="8_Cabeçalho da Seçã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ide de Título">
  <p:cSld name="1_Slide de Títul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41"/>
          <p:cNvPicPr preferRelativeResize="0"/>
          <p:nvPr/>
        </p:nvPicPr>
        <p:blipFill rotWithShape="1">
          <a:blip r:embed="rId2">
            <a:alphaModFix/>
          </a:blip>
          <a:srcRect t="48" b="48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1"/>
          <p:cNvSpPr/>
          <p:nvPr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1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" name="Google Shape;46;p41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1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1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1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41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1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41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abeçalho da Seção">
  <p:cSld name="1_Cabeçalho da Seçã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42"/>
          <p:cNvPicPr preferRelativeResize="0"/>
          <p:nvPr/>
        </p:nvPicPr>
        <p:blipFill rotWithShape="1">
          <a:blip r:embed="rId2">
            <a:alphaModFix/>
          </a:blip>
          <a:srcRect t="41394" b="47982"/>
          <a:stretch/>
        </p:blipFill>
        <p:spPr>
          <a:xfrm>
            <a:off x="0" y="0"/>
            <a:ext cx="12192001" cy="72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2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4638"/>
          <a:stretch/>
        </p:blipFill>
        <p:spPr>
          <a:xfrm>
            <a:off x="11054645" y="3074980"/>
            <a:ext cx="473883" cy="72952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2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2"/>
          <p:cNvSpPr/>
          <p:nvPr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Google Shape;58;p42" descr="Desenho de um círculo&#10;&#10;Descrição gerada automaticamente com confiança baix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00980" y="6364808"/>
            <a:ext cx="851869" cy="36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42"/>
          <p:cNvPicPr preferRelativeResize="0"/>
          <p:nvPr/>
        </p:nvPicPr>
        <p:blipFill rotWithShape="1">
          <a:blip r:embed="rId5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42"/>
          <p:cNvPicPr preferRelativeResize="0"/>
          <p:nvPr/>
        </p:nvPicPr>
        <p:blipFill rotWithShape="1">
          <a:blip r:embed="rId6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42"/>
          <p:cNvPicPr preferRelativeResize="0"/>
          <p:nvPr/>
        </p:nvPicPr>
        <p:blipFill rotWithShape="1">
          <a:blip r:embed="rId7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42"/>
          <p:cNvPicPr preferRelativeResize="0"/>
          <p:nvPr/>
        </p:nvPicPr>
        <p:blipFill rotWithShape="1">
          <a:blip r:embed="rId8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42"/>
          <p:cNvPicPr preferRelativeResize="0"/>
          <p:nvPr/>
        </p:nvPicPr>
        <p:blipFill rotWithShape="1">
          <a:blip r:embed="rId9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2"/>
          <p:cNvPicPr preferRelativeResize="0"/>
          <p:nvPr/>
        </p:nvPicPr>
        <p:blipFill rotWithShape="1">
          <a:blip r:embed="rId10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Slide de Título">
  <p:cSld name="3_Slide de Títul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43"/>
          <p:cNvPicPr preferRelativeResize="0"/>
          <p:nvPr/>
        </p:nvPicPr>
        <p:blipFill rotWithShape="1">
          <a:blip r:embed="rId2">
            <a:alphaModFix/>
          </a:blip>
          <a:srcRect t="48" b="48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3"/>
          <p:cNvSpPr/>
          <p:nvPr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3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43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43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43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3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43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43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43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abeçalho da Seção">
  <p:cSld name="3_Cabeçalho da Seçã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4"/>
          <p:cNvPicPr preferRelativeResize="0"/>
          <p:nvPr/>
        </p:nvPicPr>
        <p:blipFill rotWithShape="1">
          <a:blip r:embed="rId2">
            <a:alphaModFix/>
          </a:blip>
          <a:srcRect t="41394" b="47982"/>
          <a:stretch/>
        </p:blipFill>
        <p:spPr>
          <a:xfrm>
            <a:off x="0" y="0"/>
            <a:ext cx="12192001" cy="72934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4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4"/>
          <p:cNvSpPr/>
          <p:nvPr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44" descr="Desenho de um círculo&#10;&#10;Descrição gerada automaticamente com confiança baix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980" y="6364808"/>
            <a:ext cx="851869" cy="36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4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44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44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44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4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4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Slide de Título">
  <p:cSld name="4_Slide de Títul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45"/>
          <p:cNvPicPr preferRelativeResize="0"/>
          <p:nvPr/>
        </p:nvPicPr>
        <p:blipFill rotWithShape="1">
          <a:blip r:embed="rId2">
            <a:alphaModFix/>
          </a:blip>
          <a:srcRect t="48" b="48"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5"/>
          <p:cNvSpPr/>
          <p:nvPr/>
        </p:nvSpPr>
        <p:spPr>
          <a:xfrm>
            <a:off x="-1" y="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5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Google Shape;91;p45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45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5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5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5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5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45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abeçalho da Seção">
  <p:cSld name="4_Cabeçalho da Seção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6"/>
          <p:cNvPicPr preferRelativeResize="0"/>
          <p:nvPr/>
        </p:nvPicPr>
        <p:blipFill rotWithShape="1">
          <a:blip r:embed="rId2">
            <a:alphaModFix/>
          </a:blip>
          <a:srcRect t="41394" b="47982"/>
          <a:stretch/>
        </p:blipFill>
        <p:spPr>
          <a:xfrm>
            <a:off x="0" y="0"/>
            <a:ext cx="12192001" cy="729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46"/>
          <p:cNvSpPr/>
          <p:nvPr/>
        </p:nvSpPr>
        <p:spPr>
          <a:xfrm>
            <a:off x="1" y="6210000"/>
            <a:ext cx="12191999" cy="64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6"/>
          <p:cNvSpPr/>
          <p:nvPr/>
        </p:nvSpPr>
        <p:spPr>
          <a:xfrm>
            <a:off x="0" y="716365"/>
            <a:ext cx="12191999" cy="20856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46" descr="Desenho de um círculo&#10;&#10;Descrição gerada automaticamente com confiança baix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0980" y="6364808"/>
            <a:ext cx="851869" cy="36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46"/>
          <p:cNvPicPr preferRelativeResize="0"/>
          <p:nvPr/>
        </p:nvPicPr>
        <p:blipFill rotWithShape="1">
          <a:blip r:embed="rId4">
            <a:alphaModFix/>
          </a:blip>
          <a:srcRect t="4660" b="25609"/>
          <a:stretch/>
        </p:blipFill>
        <p:spPr>
          <a:xfrm>
            <a:off x="315351" y="6405584"/>
            <a:ext cx="312700" cy="27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46"/>
          <p:cNvPicPr preferRelativeResize="0"/>
          <p:nvPr/>
        </p:nvPicPr>
        <p:blipFill rotWithShape="1">
          <a:blip r:embed="rId5">
            <a:alphaModFix/>
          </a:blip>
          <a:srcRect b="20550"/>
          <a:stretch/>
        </p:blipFill>
        <p:spPr>
          <a:xfrm>
            <a:off x="926114" y="6345943"/>
            <a:ext cx="473392" cy="37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6"/>
          <p:cNvPicPr preferRelativeResize="0"/>
          <p:nvPr/>
        </p:nvPicPr>
        <p:blipFill rotWithShape="1">
          <a:blip r:embed="rId6">
            <a:alphaModFix/>
          </a:blip>
          <a:srcRect b="18568"/>
          <a:stretch/>
        </p:blipFill>
        <p:spPr>
          <a:xfrm>
            <a:off x="1697569" y="6364808"/>
            <a:ext cx="339959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6"/>
          <p:cNvPicPr preferRelativeResize="0"/>
          <p:nvPr/>
        </p:nvPicPr>
        <p:blipFill rotWithShape="1">
          <a:blip r:embed="rId7">
            <a:alphaModFix/>
          </a:blip>
          <a:srcRect b="19063"/>
          <a:stretch/>
        </p:blipFill>
        <p:spPr>
          <a:xfrm>
            <a:off x="2335591" y="6364808"/>
            <a:ext cx="342044" cy="34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46"/>
          <p:cNvPicPr preferRelativeResize="0"/>
          <p:nvPr/>
        </p:nvPicPr>
        <p:blipFill rotWithShape="1">
          <a:blip r:embed="rId8">
            <a:alphaModFix/>
          </a:blip>
          <a:srcRect l="9958" r="12239" b="24854"/>
          <a:stretch/>
        </p:blipFill>
        <p:spPr>
          <a:xfrm>
            <a:off x="2975698" y="6326229"/>
            <a:ext cx="424941" cy="4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46"/>
          <p:cNvPicPr preferRelativeResize="0"/>
          <p:nvPr/>
        </p:nvPicPr>
        <p:blipFill rotWithShape="1">
          <a:blip r:embed="rId9">
            <a:alphaModFix/>
          </a:blip>
          <a:srcRect l="6156" t="6220" r="7920" b="28525"/>
          <a:stretch/>
        </p:blipFill>
        <p:spPr>
          <a:xfrm>
            <a:off x="3698701" y="6375916"/>
            <a:ext cx="341239" cy="323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77" r:id="rId10"/>
    <p:sldLayoutId id="2147483678" r:id="rId11"/>
    <p:sldLayoutId id="2147483679" r:id="rId12"/>
    <p:sldLayoutId id="214748366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hyperlink" Target="http://uc.socioambiental.org" TargetMode="External"/><Relationship Id="rId3" Type="http://schemas.openxmlformats.org/officeDocument/2006/relationships/hyperlink" Target="http://www.socioambiental.org/" TargetMode="External"/><Relationship Id="rId7" Type="http://schemas.openxmlformats.org/officeDocument/2006/relationships/hyperlink" Target="http://pib.socioambiental.org" TargetMode="External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irim.socioambiental.org" TargetMode="External"/><Relationship Id="rId11" Type="http://schemas.openxmlformats.org/officeDocument/2006/relationships/image" Target="../media/image62.png"/><Relationship Id="rId5" Type="http://schemas.openxmlformats.org/officeDocument/2006/relationships/hyperlink" Target="http://ti.socioambiental.org" TargetMode="External"/><Relationship Id="rId10" Type="http://schemas.openxmlformats.org/officeDocument/2006/relationships/image" Target="../media/image61.png"/><Relationship Id="rId4" Type="http://schemas.openxmlformats.org/officeDocument/2006/relationships/hyperlink" Target="http://acervo.socioambiental.org" TargetMode="External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65.jpg"/><Relationship Id="rId7" Type="http://schemas.openxmlformats.org/officeDocument/2006/relationships/image" Target="../media/image69.jpg"/><Relationship Id="rId12" Type="http://schemas.openxmlformats.org/officeDocument/2006/relationships/image" Target="../media/image7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7" Type="http://schemas.openxmlformats.org/officeDocument/2006/relationships/image" Target="../media/image9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jpg"/><Relationship Id="rId5" Type="http://schemas.openxmlformats.org/officeDocument/2006/relationships/image" Target="../media/image89.png"/><Relationship Id="rId4" Type="http://schemas.openxmlformats.org/officeDocument/2006/relationships/image" Target="../media/image8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jpg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6.jpg"/><Relationship Id="rId4" Type="http://schemas.openxmlformats.org/officeDocument/2006/relationships/image" Target="../media/image10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hyperlink" Target="https://acervo.socioambiental.org/sites/default/files/documents/yal00067.pdf" TargetMode="External"/><Relationship Id="rId7" Type="http://schemas.openxmlformats.org/officeDocument/2006/relationships/hyperlink" Target="https://acervo.socioambiental.org/sites/default/files/publications/yad00608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5" Type="http://schemas.openxmlformats.org/officeDocument/2006/relationships/hyperlink" Target="https://acervo.socioambiental.org/sites/default/files/documents/yad00610.pdf" TargetMode="External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oamazonia.gov.br/pt/projeto/Gestao-das-Terras-Indigenas-das-Bacias-do-Rio-Negro-e-Xing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esquisa.apps.tcu.gov.br/documento/processo/*/NUMEROSOMENTENUMEROS:1824220170/DTAUTUACAOORDENACAO%20desc,%20NUMEROCOMZEROS%20desc/0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" descr="Grupo de pessoas na neve com sol ao fundo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t="6969" b="24634"/>
          <a:stretch/>
        </p:blipFill>
        <p:spPr>
          <a:xfrm>
            <a:off x="0" y="645643"/>
            <a:ext cx="12192000" cy="55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"/>
          <p:cNvPicPr preferRelativeResize="0"/>
          <p:nvPr/>
        </p:nvPicPr>
        <p:blipFill rotWithShape="1">
          <a:blip r:embed="rId4">
            <a:alphaModFix amt="50000"/>
          </a:blip>
          <a:srcRect t="9487" b="9486"/>
          <a:stretch/>
        </p:blipFill>
        <p:spPr>
          <a:xfrm>
            <a:off x="0" y="645643"/>
            <a:ext cx="12192001" cy="55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5" r="809" b="12703"/>
          <a:stretch/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  <p:pic>
        <p:nvPicPr>
          <p:cNvPr id="159" name="Google Shape;159;p1" descr="Ícone&#10;&#10;Descrição gerada automaticamente"/>
          <p:cNvPicPr preferRelativeResize="0"/>
          <p:nvPr/>
        </p:nvPicPr>
        <p:blipFill rotWithShape="1">
          <a:blip r:embed="rId6">
            <a:alphaModFix/>
          </a:blip>
          <a:srcRect b="4638"/>
          <a:stretch/>
        </p:blipFill>
        <p:spPr>
          <a:xfrm>
            <a:off x="1199841" y="4890397"/>
            <a:ext cx="591568" cy="910692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"/>
          <p:cNvSpPr txBox="1"/>
          <p:nvPr/>
        </p:nvSpPr>
        <p:spPr>
          <a:xfrm>
            <a:off x="2114626" y="4775825"/>
            <a:ext cx="3981374" cy="124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None/>
            </a:pPr>
            <a:r>
              <a:rPr lang="pt-BR" sz="3600" b="1" i="0" u="none" strike="noStrike" cap="none" dirty="0">
                <a:solidFill>
                  <a:srgbClr val="FFFFFF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Instituto</a:t>
            </a:r>
            <a:br>
              <a:rPr lang="pt-BR" sz="3600" b="1" i="0" u="none" strike="noStrike" cap="none" dirty="0">
                <a:solidFill>
                  <a:srgbClr val="FFFFFF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</a:br>
            <a:r>
              <a:rPr lang="pt-BR" sz="3600" b="1" i="0" u="none" strike="noStrike" cap="none" dirty="0">
                <a:solidFill>
                  <a:srgbClr val="FFFFFF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Socioambiental</a:t>
            </a:r>
            <a:endParaRPr sz="3600" b="1" i="0" u="none" strike="noStrike" cap="none" dirty="0">
              <a:solidFill>
                <a:srgbClr val="FFFFFF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161" name="Google Shape;161;p1"/>
          <p:cNvSpPr txBox="1"/>
          <p:nvPr/>
        </p:nvSpPr>
        <p:spPr>
          <a:xfrm>
            <a:off x="2114626" y="5928639"/>
            <a:ext cx="1645212" cy="279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 b="0" i="0" u="none" strike="noStrike" cap="none" dirty="0">
                <a:solidFill>
                  <a:srgbClr val="BFBFBF"/>
                </a:solidFill>
                <a:latin typeface="Merriweather"/>
                <a:ea typeface="Merriweather"/>
                <a:cs typeface="Merriweather"/>
                <a:sym typeface="Merriweather"/>
              </a:rPr>
              <a:t>2023</a:t>
            </a:r>
            <a:endParaRPr dirty="0"/>
          </a:p>
        </p:txBody>
      </p:sp>
      <p:sp>
        <p:nvSpPr>
          <p:cNvPr id="3" name="CaixaDeTexto 2"/>
          <p:cNvSpPr txBox="1"/>
          <p:nvPr/>
        </p:nvSpPr>
        <p:spPr>
          <a:xfrm>
            <a:off x="10369550" y="423610"/>
            <a:ext cx="1550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00" dirty="0">
                <a:solidFill>
                  <a:schemeClr val="bg1">
                    <a:lumMod val="75000"/>
                  </a:schemeClr>
                </a:solidFill>
                <a:latin typeface="Barlow" pitchFamily="2" charset="77"/>
              </a:rPr>
              <a:t>Foto: Fellipe Abreu/ISA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"/>
          <p:cNvSpPr/>
          <p:nvPr/>
        </p:nvSpPr>
        <p:spPr>
          <a:xfrm>
            <a:off x="3418845" y="5017850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367532" y="5017850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3418845" y="2564296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6410523" y="2564296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9441957" y="2564296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367532" y="2564296"/>
            <a:ext cx="2494938" cy="273385"/>
          </a:xfrm>
          <a:prstGeom prst="rect">
            <a:avLst/>
          </a:prstGeom>
          <a:solidFill>
            <a:srgbClr val="4CC6F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4" name="Google Shape;364;p11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Informação e conhecimento: nossas plataformas</a:t>
            </a:r>
            <a:endParaRPr sz="2400" b="1" i="0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65" name="Google Shape;365;p11"/>
          <p:cNvSpPr txBox="1"/>
          <p:nvPr/>
        </p:nvSpPr>
        <p:spPr>
          <a:xfrm>
            <a:off x="216687" y="2446675"/>
            <a:ext cx="2859762" cy="78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www.socioambiental.org</a:t>
            </a:r>
            <a:r>
              <a:rPr lang="pt-BR" sz="14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dirty="0"/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 dirty="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Website institucional</a:t>
            </a:r>
            <a:endParaRPr dirty="0"/>
          </a:p>
        </p:txBody>
      </p:sp>
      <p:sp>
        <p:nvSpPr>
          <p:cNvPr id="366" name="Google Shape;366;p11"/>
          <p:cNvSpPr txBox="1"/>
          <p:nvPr/>
        </p:nvSpPr>
        <p:spPr>
          <a:xfrm>
            <a:off x="3219255" y="2446675"/>
            <a:ext cx="3153195" cy="114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acervo.socioambiental.org</a:t>
            </a:r>
            <a:endParaRPr sz="1400" u="sng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 dirty="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Acervo de publicações e documentos</a:t>
            </a:r>
            <a:endParaRPr dirty="0"/>
          </a:p>
        </p:txBody>
      </p:sp>
      <p:sp>
        <p:nvSpPr>
          <p:cNvPr id="367" name="Google Shape;367;p11"/>
          <p:cNvSpPr txBox="1"/>
          <p:nvPr/>
        </p:nvSpPr>
        <p:spPr>
          <a:xfrm>
            <a:off x="6292719" y="2446675"/>
            <a:ext cx="2598439" cy="98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ti.socioambiental.org</a:t>
            </a:r>
            <a:r>
              <a:rPr lang="pt-BR" sz="14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/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Terras Indígenas no Brasil</a:t>
            </a:r>
            <a:endParaRPr/>
          </a:p>
        </p:txBody>
      </p:sp>
      <p:sp>
        <p:nvSpPr>
          <p:cNvPr id="368" name="Google Shape;368;p11"/>
          <p:cNvSpPr txBox="1"/>
          <p:nvPr/>
        </p:nvSpPr>
        <p:spPr>
          <a:xfrm>
            <a:off x="191244" y="4880771"/>
            <a:ext cx="3101809" cy="1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mirim.socioambiental.org</a:t>
            </a:r>
            <a:endParaRPr sz="1400" u="sng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 dirty="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Povos Indígenas no Brasil     infanto-juvenil.</a:t>
            </a:r>
            <a:endParaRPr dirty="0"/>
          </a:p>
        </p:txBody>
      </p:sp>
      <p:sp>
        <p:nvSpPr>
          <p:cNvPr id="369" name="Google Shape;369;p11"/>
          <p:cNvSpPr txBox="1"/>
          <p:nvPr/>
        </p:nvSpPr>
        <p:spPr>
          <a:xfrm>
            <a:off x="3217554" y="4880771"/>
            <a:ext cx="3251616" cy="114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pib.socioambiental.org</a:t>
            </a:r>
            <a:endParaRPr sz="1400" u="sng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Enciclopédia dos Povos Indígenas no Brasil (a maior do mundo)</a:t>
            </a:r>
            <a:endParaRPr/>
          </a:p>
        </p:txBody>
      </p:sp>
      <p:pic>
        <p:nvPicPr>
          <p:cNvPr id="370" name="Google Shape;370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5578" y="3632208"/>
            <a:ext cx="2284223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1" name="Google Shape;371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85510" y="3632208"/>
            <a:ext cx="2280444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2" name="Google Shape;372;p11" descr="Interface gráfica do usuário, Site&#10;&#10;Descrição gerada automaticament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6804" y="1191594"/>
            <a:ext cx="2286514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3" name="Google Shape;373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482408" y="1191594"/>
            <a:ext cx="2379542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4" name="Google Shape;374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523023" y="1191594"/>
            <a:ext cx="2281403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5" name="Google Shape;375;p11"/>
          <p:cNvSpPr txBox="1"/>
          <p:nvPr/>
        </p:nvSpPr>
        <p:spPr>
          <a:xfrm>
            <a:off x="9297117" y="2446675"/>
            <a:ext cx="2745404" cy="98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u="sng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uc.socioambiental.org</a:t>
            </a:r>
            <a:endParaRPr sz="1400" u="sng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8034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</a:pPr>
            <a:r>
              <a:rPr lang="pt-BR" sz="120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Unidades de Conservação no Brasil</a:t>
            </a:r>
            <a:endParaRPr/>
          </a:p>
        </p:txBody>
      </p:sp>
      <p:pic>
        <p:nvPicPr>
          <p:cNvPr id="376" name="Google Shape;376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565035" y="1191594"/>
            <a:ext cx="2273554" cy="129600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7" name="Google Shape;377;p11"/>
          <p:cNvSpPr txBox="1"/>
          <p:nvPr/>
        </p:nvSpPr>
        <p:spPr>
          <a:xfrm>
            <a:off x="8820590" y="4714411"/>
            <a:ext cx="26193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milhões</a:t>
            </a:r>
            <a:endParaRPr sz="40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6675394" y="4041387"/>
            <a:ext cx="1484415" cy="1484415"/>
          </a:xfrm>
          <a:prstGeom prst="ellipse">
            <a:avLst/>
          </a:pr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9" name="Google Shape;379;p11"/>
          <p:cNvSpPr txBox="1"/>
          <p:nvPr/>
        </p:nvSpPr>
        <p:spPr>
          <a:xfrm>
            <a:off x="6911801" y="4467836"/>
            <a:ext cx="22620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18</a:t>
            </a:r>
            <a:r>
              <a:rPr lang="pt-BR" sz="72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,3</a:t>
            </a:r>
            <a:endParaRPr sz="40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0" name="Google Shape;380;p11"/>
          <p:cNvSpPr txBox="1"/>
          <p:nvPr/>
        </p:nvSpPr>
        <p:spPr>
          <a:xfrm>
            <a:off x="7032824" y="5598941"/>
            <a:ext cx="429856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de visitantes únicos desde 2020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2"/>
          <p:cNvSpPr txBox="1"/>
          <p:nvPr/>
        </p:nvSpPr>
        <p:spPr>
          <a:xfrm>
            <a:off x="8684756" y="4714411"/>
            <a:ext cx="337141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publicações</a:t>
            </a:r>
            <a:endParaRPr sz="40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6" name="Google Shape;386;p12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Difusão de conhecimento</a:t>
            </a:r>
            <a:endParaRPr sz="2400" b="1" i="0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387" name="Google Shape;387;p12" descr="Diagrama, Tex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662" y="1041181"/>
            <a:ext cx="1620561" cy="225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2" descr="Pessoas na frente de uma placa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3992" y="3862657"/>
            <a:ext cx="1409547" cy="201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5206" y="1041181"/>
            <a:ext cx="1832909" cy="2521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2" descr="Text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08174" y="1041181"/>
            <a:ext cx="1333906" cy="1911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2" descr="Texto&#10;&#10;Descrição gerada automaticamente com confiança mé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56441" y="3858664"/>
            <a:ext cx="1412333" cy="2023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2" descr="Texto, Padrão do plano de fundo&#10;&#10;Descrição gerad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81546" y="1041181"/>
            <a:ext cx="1635632" cy="215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2" descr="Uma imagem contendo mesa, diferente, foto, display&#10;&#10;Descrição gerada automaticament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256645" y="1041181"/>
            <a:ext cx="1725256" cy="215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2" descr="Texto&#10;&#10;Descrição gerada automaticament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0663" y="3525129"/>
            <a:ext cx="1620560" cy="2357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647581" y="1041181"/>
            <a:ext cx="1221127" cy="1628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2" descr="Texto&#10;&#10;Descrição gerada automaticament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70689" y="1041181"/>
            <a:ext cx="1565051" cy="2242461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2"/>
          <p:cNvSpPr/>
          <p:nvPr/>
        </p:nvSpPr>
        <p:spPr>
          <a:xfrm>
            <a:off x="6675394" y="4041387"/>
            <a:ext cx="1484415" cy="1484415"/>
          </a:xfrm>
          <a:prstGeom prst="ellipse">
            <a:avLst/>
          </a:pr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8" name="Google Shape;398;p12"/>
          <p:cNvSpPr txBox="1"/>
          <p:nvPr/>
        </p:nvSpPr>
        <p:spPr>
          <a:xfrm>
            <a:off x="6911801" y="4467836"/>
            <a:ext cx="19422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28</a:t>
            </a:r>
            <a:r>
              <a:rPr lang="pt-BR" sz="72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3</a:t>
            </a:r>
            <a:endParaRPr sz="40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9" name="Google Shape;399;p12"/>
          <p:cNvSpPr txBox="1"/>
          <p:nvPr/>
        </p:nvSpPr>
        <p:spPr>
          <a:xfrm>
            <a:off x="7032824" y="5598941"/>
            <a:ext cx="429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acervo digital de livre acesso </a:t>
            </a:r>
            <a:endParaRPr sz="1600" b="1">
              <a:solidFill>
                <a:srgbClr val="30303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Difusão de conhecimento</a:t>
            </a:r>
            <a:endParaRPr sz="2400" b="1" i="0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05" name="Google Shape;405;p13"/>
          <p:cNvSpPr/>
          <p:nvPr/>
        </p:nvSpPr>
        <p:spPr>
          <a:xfrm>
            <a:off x="8684755" y="4537056"/>
            <a:ext cx="31747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pesquisas, diagnósticos, notas técnicas, pareceres e cartilhas</a:t>
            </a:r>
            <a:endParaRPr sz="18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06" name="Google Shape;406;p13"/>
          <p:cNvPicPr preferRelativeResize="0"/>
          <p:nvPr/>
        </p:nvPicPr>
        <p:blipFill rotWithShape="1">
          <a:blip r:embed="rId3">
            <a:alphaModFix/>
          </a:blip>
          <a:srcRect l="9531" t="38491" r="5837" b="42401"/>
          <a:stretch/>
        </p:blipFill>
        <p:spPr>
          <a:xfrm>
            <a:off x="585164" y="4783594"/>
            <a:ext cx="2429779" cy="742208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109835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07" name="Google Shape;407;p13"/>
          <p:cNvPicPr preferRelativeResize="0"/>
          <p:nvPr/>
        </p:nvPicPr>
        <p:blipFill rotWithShape="1">
          <a:blip r:embed="rId4">
            <a:alphaModFix/>
          </a:blip>
          <a:srcRect l="10186" t="5879" r="9790" b="85293"/>
          <a:stretch/>
        </p:blipFill>
        <p:spPr>
          <a:xfrm>
            <a:off x="3238186" y="4983679"/>
            <a:ext cx="3174735" cy="476707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109835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08" name="Google Shape;408;p13"/>
          <p:cNvPicPr preferRelativeResize="0"/>
          <p:nvPr/>
        </p:nvPicPr>
        <p:blipFill rotWithShape="1">
          <a:blip r:embed="rId5">
            <a:alphaModFix/>
          </a:blip>
          <a:srcRect l="8873" t="35222" r="8887" b="51249"/>
          <a:stretch/>
        </p:blipFill>
        <p:spPr>
          <a:xfrm>
            <a:off x="3618646" y="4290230"/>
            <a:ext cx="2282083" cy="507768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109835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09" name="Google Shape;40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60418" y="1124121"/>
            <a:ext cx="1588171" cy="2268000"/>
          </a:xfrm>
          <a:prstGeom prst="rect">
            <a:avLst/>
          </a:prstGeom>
          <a:noFill/>
          <a:ln>
            <a:noFill/>
          </a:ln>
          <a:effectLst>
            <a:outerShdw blurRad="50800" dist="109835" dir="2700000" algn="tl" rotWithShape="0">
              <a:srgbClr val="7F7F7F">
                <a:alpha val="40000"/>
              </a:srgbClr>
            </a:outerShdw>
          </a:effectLst>
        </p:spPr>
      </p:pic>
      <p:sp>
        <p:nvSpPr>
          <p:cNvPr id="410" name="Google Shape;410;p13"/>
          <p:cNvSpPr/>
          <p:nvPr/>
        </p:nvSpPr>
        <p:spPr>
          <a:xfrm>
            <a:off x="6675394" y="4041387"/>
            <a:ext cx="1484415" cy="1484415"/>
          </a:xfrm>
          <a:prstGeom prst="ellipse">
            <a:avLst/>
          </a:pr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1" name="Google Shape;411;p13"/>
          <p:cNvSpPr txBox="1"/>
          <p:nvPr/>
        </p:nvSpPr>
        <p:spPr>
          <a:xfrm>
            <a:off x="6911801" y="4467836"/>
            <a:ext cx="194226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38</a:t>
            </a:r>
            <a:r>
              <a:rPr lang="pt-BR" sz="7200" b="1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2</a:t>
            </a:r>
            <a:endParaRPr sz="4000">
              <a:solidFill>
                <a:srgbClr val="4CC6F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2" name="Google Shape;412;p13"/>
          <p:cNvSpPr txBox="1"/>
          <p:nvPr/>
        </p:nvSpPr>
        <p:spPr>
          <a:xfrm>
            <a:off x="7032824" y="5598941"/>
            <a:ext cx="429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acervo digital de livre acesso </a:t>
            </a:r>
            <a:endParaRPr sz="1600" b="1">
              <a:solidFill>
                <a:srgbClr val="30303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413" name="Google Shape;413;p13" descr="Mapa&#10;&#10;Descrição gerad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20591" y="1124122"/>
            <a:ext cx="1828800" cy="2743200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14" name="Google Shape;414;p13" descr="Mapa&#10;&#10;Descrição gerad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99104" y="1124122"/>
            <a:ext cx="2511600" cy="2511600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15" name="Google Shape;415;p13" descr="Diagrama&#10;&#10;Descrição gerada automaticament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64764" y="1124122"/>
            <a:ext cx="2606114" cy="3253961"/>
          </a:xfrm>
          <a:prstGeom prst="rect">
            <a:avLst/>
          </a:prstGeom>
          <a:noFill/>
          <a:ln>
            <a:noFill/>
          </a:ln>
          <a:effectLst>
            <a:outerShdw blurRad="50800" dist="101600" dir="2700000" algn="tl" rotWithShape="0">
              <a:srgbClr val="7F7F7F">
                <a:alpha val="40000"/>
              </a:srgbClr>
            </a:outerShdw>
          </a:effectLst>
        </p:spPr>
      </p:pic>
      <p:pic>
        <p:nvPicPr>
          <p:cNvPr id="416" name="Google Shape;416;p13"/>
          <p:cNvPicPr preferRelativeResize="0"/>
          <p:nvPr/>
        </p:nvPicPr>
        <p:blipFill rotWithShape="1">
          <a:blip r:embed="rId10">
            <a:alphaModFix/>
          </a:blip>
          <a:srcRect l="10845" t="18362" r="11247" b="70058"/>
          <a:stretch/>
        </p:blipFill>
        <p:spPr>
          <a:xfrm>
            <a:off x="2359694" y="5421938"/>
            <a:ext cx="3039410" cy="608203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109835" dir="2700000" algn="tl" rotWithShape="0">
              <a:srgbClr val="7F7F7F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15"/>
          <p:cNvPicPr preferRelativeResize="0"/>
          <p:nvPr/>
        </p:nvPicPr>
        <p:blipFill rotWithShape="1">
          <a:blip r:embed="rId3">
            <a:alphaModFix/>
          </a:blip>
          <a:srcRect b="19063"/>
          <a:stretch/>
        </p:blipFill>
        <p:spPr>
          <a:xfrm>
            <a:off x="1034876" y="2388534"/>
            <a:ext cx="1966122" cy="1973206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15"/>
          <p:cNvSpPr txBox="1"/>
          <p:nvPr/>
        </p:nvSpPr>
        <p:spPr>
          <a:xfrm>
            <a:off x="3500282" y="2706056"/>
            <a:ext cx="6632713" cy="14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pt-BR" sz="48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Parceiros locais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6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Parceiros nos territórios</a:t>
            </a:r>
            <a:endParaRPr sz="2400" b="1" i="0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446" name="Google Shape;446;p16" descr="Da dir. p/ esq.: José Pedrosa (Tukano), Arlindo Moura (Tukano), José Campos (Desana), Rosivaldo Miranda (Pira-tapuya) e Vilmar Azevedo (Tukano), AIMAs e interessados treinando no uso de tablet durante início das pesquisas para monitorar o clima e o meio ambiente @Edilson Ovo Villegas Ramos / Rede de Comunicadores Indígenas do Rio Negr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5457"/>
            <a:ext cx="4042611" cy="3031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16"/>
          <p:cNvPicPr preferRelativeResize="0"/>
          <p:nvPr/>
        </p:nvPicPr>
        <p:blipFill rotWithShape="1">
          <a:blip r:embed="rId4">
            <a:alphaModFix/>
          </a:blip>
          <a:srcRect l="6186" r="6797"/>
          <a:stretch/>
        </p:blipFill>
        <p:spPr>
          <a:xfrm>
            <a:off x="8232339" y="1005457"/>
            <a:ext cx="3959662" cy="303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16" descr="Grupo de trabalho sobre governança territorial e pesquisas interculturais durante I Encontro Geral dos Agentes Indígenas de Manejo Ambiental (Aimas) da bacia do rio Negro. @Plínio Marcos / PMAC"/>
          <p:cNvPicPr preferRelativeResize="0"/>
          <p:nvPr/>
        </p:nvPicPr>
        <p:blipFill rotWithShape="1">
          <a:blip r:embed="rId5">
            <a:alphaModFix/>
          </a:blip>
          <a:srcRect r="11579"/>
          <a:stretch/>
        </p:blipFill>
        <p:spPr>
          <a:xfrm>
            <a:off x="4125559" y="1005457"/>
            <a:ext cx="4023832" cy="3031959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6"/>
          <p:cNvSpPr/>
          <p:nvPr/>
        </p:nvSpPr>
        <p:spPr>
          <a:xfrm>
            <a:off x="3471373" y="3876744"/>
            <a:ext cx="1484415" cy="1484415"/>
          </a:xfrm>
          <a:prstGeom prst="ellipse">
            <a:avLst/>
          </a:pr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0" name="Google Shape;450;p16"/>
          <p:cNvSpPr txBox="1"/>
          <p:nvPr/>
        </p:nvSpPr>
        <p:spPr>
          <a:xfrm>
            <a:off x="3578524" y="4255041"/>
            <a:ext cx="477369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45</a:t>
            </a:r>
            <a:r>
              <a:rPr lang="pt-BR" sz="4000" b="1" dirty="0">
                <a:solidFill>
                  <a:srgbClr val="4CC6F9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sz="4000" b="1" dirty="0">
                <a:solidFill>
                  <a:srgbClr val="F66286"/>
                </a:solidFill>
                <a:latin typeface="Merriweather"/>
                <a:ea typeface="Merriweather"/>
                <a:cs typeface="Merriweather"/>
                <a:sym typeface="Merriweather"/>
              </a:rPr>
              <a:t>parcerias</a:t>
            </a:r>
            <a:endParaRPr sz="4000" dirty="0">
              <a:solidFill>
                <a:srgbClr val="F66286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1" name="Google Shape;451;p16"/>
          <p:cNvSpPr txBox="1"/>
          <p:nvPr/>
        </p:nvSpPr>
        <p:spPr>
          <a:xfrm>
            <a:off x="3749494" y="5278428"/>
            <a:ext cx="664579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com associações e entidades</a:t>
            </a:r>
            <a:r>
              <a:rPr lang="pt-BR" sz="1600" b="1" strike="sngStrik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,</a:t>
            </a:r>
            <a:r>
              <a:rPr lang="pt-BR" sz="1600" b="1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 constituídas e geridas por lideranças indígenas, quilombolas e ribeirinhas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24"/>
          <p:cNvPicPr preferRelativeResize="0"/>
          <p:nvPr/>
        </p:nvPicPr>
        <p:blipFill rotWithShape="1">
          <a:blip r:embed="rId3">
            <a:alphaModFix/>
          </a:blip>
          <a:srcRect l="4205" r="4205"/>
          <a:stretch/>
        </p:blipFill>
        <p:spPr>
          <a:xfrm>
            <a:off x="3330429" y="1190224"/>
            <a:ext cx="3220277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4"/>
          <p:cNvPicPr preferRelativeResize="0"/>
          <p:nvPr/>
        </p:nvPicPr>
        <p:blipFill rotWithShape="1">
          <a:blip r:embed="rId4">
            <a:alphaModFix/>
          </a:blip>
          <a:srcRect l="4260" r="4259"/>
          <a:stretch/>
        </p:blipFill>
        <p:spPr>
          <a:xfrm>
            <a:off x="0" y="1190223"/>
            <a:ext cx="3220278" cy="234403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4"/>
          <p:cNvSpPr/>
          <p:nvPr/>
        </p:nvSpPr>
        <p:spPr>
          <a:xfrm>
            <a:off x="6735097" y="3882058"/>
            <a:ext cx="5191432" cy="185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ts val="17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Recuperação de nascentes e matas de beira de rio</a:t>
            </a:r>
          </a:p>
          <a:p>
            <a:pPr marL="182880" marR="0" lvl="0" indent="-18288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ts val="17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Redução dos custos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de restauração florestal</a:t>
            </a:r>
            <a:endParaRPr sz="1500" dirty="0"/>
          </a:p>
          <a:p>
            <a:pPr marL="182880" marR="0" lvl="0" indent="-18288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ts val="17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Implantação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de sistemas agroflorestais para assentados e agricultores familiares</a:t>
            </a:r>
            <a:endParaRPr sz="1500" dirty="0"/>
          </a:p>
          <a:p>
            <a:pPr marL="182880" marR="0" lvl="0" indent="-18288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ts val="17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Diagnóstico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de saneamento básico nas cidades</a:t>
            </a:r>
            <a:endParaRPr sz="1500" dirty="0"/>
          </a:p>
        </p:txBody>
      </p:sp>
      <p:sp>
        <p:nvSpPr>
          <p:cNvPr id="556" name="Google Shape;556;p24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Campanha Y Ikatu Xingu</a:t>
            </a:r>
            <a:endParaRPr sz="2400" b="1" i="0" u="none" strike="noStrike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557" name="Google Shape;557;p24"/>
          <p:cNvPicPr preferRelativeResize="0"/>
          <p:nvPr/>
        </p:nvPicPr>
        <p:blipFill rotWithShape="1">
          <a:blip r:embed="rId5">
            <a:alphaModFix/>
          </a:blip>
          <a:srcRect l="-13100" t="-3702" r="-9339" b="-8552"/>
          <a:stretch/>
        </p:blipFill>
        <p:spPr>
          <a:xfrm>
            <a:off x="6819174" y="1401646"/>
            <a:ext cx="2152550" cy="2360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4"/>
          <p:cNvPicPr preferRelativeResize="0"/>
          <p:nvPr/>
        </p:nvPicPr>
        <p:blipFill rotWithShape="1">
          <a:blip r:embed="rId6">
            <a:alphaModFix/>
          </a:blip>
          <a:srcRect l="3462" t="8311" r="27185"/>
          <a:stretch/>
        </p:blipFill>
        <p:spPr>
          <a:xfrm>
            <a:off x="1" y="3635249"/>
            <a:ext cx="3220277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24"/>
          <p:cNvPicPr preferRelativeResize="0"/>
          <p:nvPr/>
        </p:nvPicPr>
        <p:blipFill rotWithShape="1">
          <a:blip r:embed="rId7">
            <a:alphaModFix/>
          </a:blip>
          <a:srcRect l="4463" r="4462"/>
          <a:stretch/>
        </p:blipFill>
        <p:spPr>
          <a:xfrm>
            <a:off x="3330429" y="3635249"/>
            <a:ext cx="3220278" cy="2344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09;p24">
            <a:extLst>
              <a:ext uri="{FF2B5EF4-FFF2-40B4-BE49-F238E27FC236}">
                <a16:creationId xmlns:a16="http://schemas.microsoft.com/office/drawing/2014/main" id="{32BFF3D1-91DB-6D67-20C9-8ED58697988E}"/>
              </a:ext>
            </a:extLst>
          </p:cNvPr>
          <p:cNvPicPr preferRelativeResize="0"/>
          <p:nvPr/>
        </p:nvPicPr>
        <p:blipFill rotWithShape="1">
          <a:blip r:embed="rId3"/>
          <a:srcRect l="11779" t="6397" b="5523"/>
          <a:stretch/>
        </p:blipFill>
        <p:spPr>
          <a:xfrm>
            <a:off x="6585859" y="929147"/>
            <a:ext cx="3841842" cy="25604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64;p25">
            <a:extLst>
              <a:ext uri="{FF2B5EF4-FFF2-40B4-BE49-F238E27FC236}">
                <a16:creationId xmlns:a16="http://schemas.microsoft.com/office/drawing/2014/main" id="{1E0657BB-56D0-57DA-9765-BDE16F033CC2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6" name="Google Shape;596;p28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Restauração florestal</a:t>
            </a:r>
            <a:endParaRPr dirty="0"/>
          </a:p>
        </p:txBody>
      </p:sp>
      <p:sp>
        <p:nvSpPr>
          <p:cNvPr id="598" name="Google Shape;598;p28"/>
          <p:cNvSpPr txBox="1"/>
          <p:nvPr/>
        </p:nvSpPr>
        <p:spPr>
          <a:xfrm>
            <a:off x="609599" y="4036102"/>
            <a:ext cx="4887687" cy="160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240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Desde 2007, o ISA foi responsável pela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restauração florestal de uma extensão equivalente a 4 mil campos de futebol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t-BR" sz="1500" dirty="0">
                <a:solidFill>
                  <a:schemeClr val="dk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em cerca de 300 propriedades rurais e 15 municípios de Mato Grosso</a:t>
            </a:r>
            <a:endParaRPr lang="pt-BR" sz="1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01" name="Google Shape;601;p28"/>
          <p:cNvSpPr txBox="1"/>
          <p:nvPr/>
        </p:nvSpPr>
        <p:spPr>
          <a:xfrm>
            <a:off x="6351640" y="4036102"/>
            <a:ext cx="5692876" cy="2030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Apoio a 24 redes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coletores de sementes em vários estados</a:t>
            </a:r>
            <a:endParaRPr lang="pt-BR"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Mais de 1 mil famílias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beneficiadas</a:t>
            </a:r>
            <a:endParaRPr lang="pt-BR"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 2 anos, mais de 46 toneladas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sementes nativas comercializadas</a:t>
            </a:r>
            <a:endParaRPr lang="pt-BR"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47 projetos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restauração</a:t>
            </a:r>
            <a:endParaRPr lang="pt-BR" sz="1500" dirty="0"/>
          </a:p>
          <a:p>
            <a:pPr marL="212400" marR="0" lvl="0" indent="-21240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Mais de 8 mil hectares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restaurados</a:t>
            </a:r>
            <a:r>
              <a:rPr lang="pt-BR" sz="1500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 lang="pt-BR" sz="15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27ADE4-A011-E42A-D725-41F522987C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88" r="2507" b="102"/>
          <a:stretch/>
        </p:blipFill>
        <p:spPr>
          <a:xfrm>
            <a:off x="718459" y="929148"/>
            <a:ext cx="3841842" cy="2568854"/>
          </a:xfrm>
          <a:prstGeom prst="rect">
            <a:avLst/>
          </a:prstGeom>
        </p:spPr>
      </p:pic>
      <p:sp>
        <p:nvSpPr>
          <p:cNvPr id="597" name="Google Shape;597;p28"/>
          <p:cNvSpPr txBox="1"/>
          <p:nvPr/>
        </p:nvSpPr>
        <p:spPr>
          <a:xfrm>
            <a:off x="609598" y="3509792"/>
            <a:ext cx="5486402" cy="51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Restauração florestal no Mato Grosso</a:t>
            </a:r>
            <a:endParaRPr lang="pt-BR" sz="1800" dirty="0"/>
          </a:p>
        </p:txBody>
      </p:sp>
      <p:sp>
        <p:nvSpPr>
          <p:cNvPr id="600" name="Google Shape;600;p28"/>
          <p:cNvSpPr txBox="1"/>
          <p:nvPr/>
        </p:nvSpPr>
        <p:spPr>
          <a:xfrm>
            <a:off x="6490113" y="3498002"/>
            <a:ext cx="5312230" cy="47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Desdobramentos</a:t>
            </a:r>
            <a:endParaRPr lang="pt-BR" sz="1800" b="1" i="0" cap="none" dirty="0">
              <a:solidFill>
                <a:schemeClr val="lt1"/>
              </a:solidFill>
              <a:highlight>
                <a:srgbClr val="ED8AE5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lip-fica,_vai_ter_floresta-(1080p) (720p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1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Economia da floresta em pé</a:t>
            </a:r>
            <a:endParaRPr/>
          </a:p>
        </p:txBody>
      </p:sp>
      <p:sp>
        <p:nvSpPr>
          <p:cNvPr id="514" name="Google Shape;514;p21"/>
          <p:cNvSpPr txBox="1"/>
          <p:nvPr/>
        </p:nvSpPr>
        <p:spPr>
          <a:xfrm>
            <a:off x="7130570" y="1481713"/>
            <a:ext cx="4986670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Produtos e serviços da floresta</a:t>
            </a:r>
            <a:endParaRPr sz="1800" b="1" i="0" cap="none" dirty="0">
              <a:solidFill>
                <a:schemeClr val="lt1"/>
              </a:solidFill>
              <a:highlight>
                <a:srgbClr val="ED8AE5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6" name="Google Shape;516;p21"/>
          <p:cNvSpPr/>
          <p:nvPr/>
        </p:nvSpPr>
        <p:spPr>
          <a:xfrm>
            <a:off x="7130570" y="2150490"/>
            <a:ext cx="1248644" cy="1248644"/>
          </a:xfrm>
          <a:prstGeom prst="ellipse">
            <a:avLst/>
          </a:pr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7" name="Google Shape;517;p21"/>
          <p:cNvSpPr txBox="1"/>
          <p:nvPr/>
        </p:nvSpPr>
        <p:spPr>
          <a:xfrm>
            <a:off x="7214815" y="2519024"/>
            <a:ext cx="2447660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4.</a:t>
            </a:r>
            <a:r>
              <a:rPr lang="pt-BR" sz="55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450</a:t>
            </a:r>
            <a:endParaRPr sz="2500" dirty="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9" name="Google Shape;519;p21"/>
          <p:cNvSpPr/>
          <p:nvPr/>
        </p:nvSpPr>
        <p:spPr>
          <a:xfrm>
            <a:off x="8910724" y="3571446"/>
            <a:ext cx="1248644" cy="1248644"/>
          </a:xfrm>
          <a:prstGeom prst="ellipse">
            <a:avLst/>
          </a:pr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0" name="Google Shape;520;p21"/>
          <p:cNvSpPr txBox="1"/>
          <p:nvPr/>
        </p:nvSpPr>
        <p:spPr>
          <a:xfrm>
            <a:off x="9334678" y="3853843"/>
            <a:ext cx="2569973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15</a:t>
            </a:r>
            <a:r>
              <a:rPr lang="pt-BR" sz="30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milhões</a:t>
            </a:r>
            <a:endParaRPr sz="3000" dirty="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521" name="Google Shape;521;p21"/>
          <p:cNvPicPr preferRelativeResize="0"/>
          <p:nvPr/>
        </p:nvPicPr>
        <p:blipFill rotWithShape="1">
          <a:blip r:embed="rId3">
            <a:alphaModFix/>
          </a:blip>
          <a:srcRect l="5414" r="5413"/>
          <a:stretch/>
        </p:blipFill>
        <p:spPr>
          <a:xfrm>
            <a:off x="1" y="1190223"/>
            <a:ext cx="3220277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1"/>
          <p:cNvPicPr preferRelativeResize="0"/>
          <p:nvPr/>
        </p:nvPicPr>
        <p:blipFill rotWithShape="1">
          <a:blip r:embed="rId4">
            <a:alphaModFix/>
          </a:blip>
          <a:srcRect l="4340" r="4339"/>
          <a:stretch/>
        </p:blipFill>
        <p:spPr>
          <a:xfrm>
            <a:off x="3330429" y="1190223"/>
            <a:ext cx="3220278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21"/>
          <p:cNvPicPr preferRelativeResize="0"/>
          <p:nvPr/>
        </p:nvPicPr>
        <p:blipFill rotWithShape="1">
          <a:blip r:embed="rId5">
            <a:alphaModFix/>
          </a:blip>
          <a:srcRect l="4206" r="4206"/>
          <a:stretch/>
        </p:blipFill>
        <p:spPr>
          <a:xfrm>
            <a:off x="1" y="3635249"/>
            <a:ext cx="3220277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1"/>
          <p:cNvPicPr preferRelativeResize="0"/>
          <p:nvPr/>
        </p:nvPicPr>
        <p:blipFill rotWithShape="1">
          <a:blip r:embed="rId6">
            <a:alphaModFix/>
          </a:blip>
          <a:srcRect l="4260" r="4259"/>
          <a:stretch/>
        </p:blipFill>
        <p:spPr>
          <a:xfrm>
            <a:off x="3330429" y="3635249"/>
            <a:ext cx="3220278" cy="23440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452D83A-6D8F-CBBF-4D21-2799F87C5B5C}"/>
              </a:ext>
            </a:extLst>
          </p:cNvPr>
          <p:cNvSpPr txBox="1"/>
          <p:nvPr/>
        </p:nvSpPr>
        <p:spPr>
          <a:xfrm>
            <a:off x="7130571" y="3510735"/>
            <a:ext cx="1532664" cy="77015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182880" indent="-182880" defTabSz="914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286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Merriweather" panose="02060503050406030704" pitchFamily="18" charset="0"/>
              </a:defRPr>
            </a:lvl1pPr>
            <a:lvl2pPr marL="6858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5146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6pPr>
            <a:lvl7pPr marL="29718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7pPr>
            <a:lvl8pPr marL="34290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8pPr>
            <a:lvl9pPr marL="38862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28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erriweather" panose="02060503050406030704" pitchFamily="18" charset="0"/>
                <a:ea typeface="+mn-ea"/>
                <a:cs typeface="+mn-cs"/>
              </a:rPr>
              <a:t>pessoas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rriweather" panose="02060503050406030704" pitchFamily="18" charset="0"/>
                <a:ea typeface="+mn-ea"/>
                <a:cs typeface="+mn-cs"/>
              </a:rPr>
              <a:t>diretamente beneficiadas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4406D21-74F2-FE3E-81E6-0D770B09B116}"/>
              </a:ext>
            </a:extLst>
          </p:cNvPr>
          <p:cNvSpPr txBox="1"/>
          <p:nvPr/>
        </p:nvSpPr>
        <p:spPr>
          <a:xfrm>
            <a:off x="8910724" y="4931691"/>
            <a:ext cx="2715219" cy="8377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182880" indent="-182880" defTabSz="914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286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Merriweather" panose="02060503050406030704" pitchFamily="18" charset="0"/>
              </a:defRPr>
            </a:lvl1pPr>
            <a:lvl2pPr marL="6858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18288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5146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6pPr>
            <a:lvl7pPr marL="29718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7pPr>
            <a:lvl8pPr marL="34290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8pPr>
            <a:lvl9pPr marL="3886200" indent="-228600" defTabSz="91440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9pPr>
          </a:lstStyle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de</a:t>
            </a:r>
            <a:r>
              <a:rPr lang="pt-BR" sz="14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reais de receita obtida </a:t>
            </a:r>
            <a:r>
              <a:rPr lang="pt-BR" sz="14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pelas comunidades </a:t>
            </a: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sz="14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em 2021 e 2022</a:t>
            </a:r>
            <a:endParaRPr lang="pt-BR" sz="1400" b="1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_paa_60s_roças_master (720p)_SEM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0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 txBox="1"/>
          <p:nvPr/>
        </p:nvSpPr>
        <p:spPr>
          <a:xfrm>
            <a:off x="5526598" y="4131852"/>
            <a:ext cx="620170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800"/>
              <a:buFont typeface="Merriweather Black"/>
              <a:buNone/>
            </a:pPr>
            <a:r>
              <a:rPr lang="pt-BR" sz="1800" b="1" i="0" u="none" strike="noStrike" cap="none">
                <a:solidFill>
                  <a:srgbClr val="303030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O Instituto Socioambiental (ISA) nasce em 1994.</a:t>
            </a:r>
            <a:endParaRPr sz="1800" b="1" i="0" u="none" strike="noStrike" cap="none">
              <a:solidFill>
                <a:srgbClr val="303030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184" name="Google Shape;184;p3"/>
          <p:cNvSpPr txBox="1"/>
          <p:nvPr/>
        </p:nvSpPr>
        <p:spPr>
          <a:xfrm>
            <a:off x="367532" y="239486"/>
            <a:ext cx="6534011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Quem somos</a:t>
            </a:r>
            <a:endParaRPr/>
          </a:p>
        </p:txBody>
      </p:sp>
      <p:pic>
        <p:nvPicPr>
          <p:cNvPr id="185" name="Google Shape;185;p3" descr="16_acont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399" y="1334024"/>
            <a:ext cx="5185184" cy="3671998"/>
          </a:xfrm>
          <a:prstGeom prst="rect">
            <a:avLst/>
          </a:prstGeom>
          <a:noFill/>
          <a:ln>
            <a:noFill/>
          </a:ln>
          <a:effectLst>
            <a:outerShdw blurRad="266700" dist="3683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" name="Google Shape;141;p4">
            <a:extLst>
              <a:ext uri="{FF2B5EF4-FFF2-40B4-BE49-F238E27FC236}">
                <a16:creationId xmlns:a16="http://schemas.microsoft.com/office/drawing/2014/main" id="{EE618F00-F46C-5797-29D7-4709679FC92D}"/>
              </a:ext>
            </a:extLst>
          </p:cNvPr>
          <p:cNvSpPr txBox="1"/>
          <p:nvPr/>
        </p:nvSpPr>
        <p:spPr>
          <a:xfrm>
            <a:off x="5526598" y="4729366"/>
            <a:ext cx="6201705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457200">
              <a:lnSpc>
                <a:spcPts val="2800"/>
              </a:lnSpc>
              <a:buClrTx/>
              <a:buFontTx/>
              <a:buNone/>
            </a:pPr>
            <a:r>
              <a:rPr lang="pt-BR" sz="1800" kern="1200" dirty="0">
                <a:solidFill>
                  <a:srgbClr val="303030"/>
                </a:solidFill>
                <a:latin typeface="Merriweather" panose="02060503050406030704" pitchFamily="18" charset="0"/>
                <a:ea typeface="+mn-ea"/>
                <a:cs typeface="+mn-cs"/>
                <a:sym typeface="Calibri"/>
              </a:rPr>
              <a:t>Organização social, sem fins lucrativos, que defende que governos e sociedade civil passem a olhar para o planeta sob a perspectiva socioambiental.</a:t>
            </a:r>
            <a:endParaRPr sz="1800" kern="1200" dirty="0">
              <a:latin typeface="Merriweather" panose="020605030504060307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4812558" y="1614951"/>
            <a:ext cx="1774855" cy="1774855"/>
          </a:xfrm>
          <a:prstGeom prst="ellipse">
            <a:avLst/>
          </a:prstGeom>
          <a:solidFill>
            <a:srgbClr val="FC6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6301157" y="1614951"/>
            <a:ext cx="1774855" cy="1774855"/>
          </a:xfrm>
          <a:prstGeom prst="ellipse">
            <a:avLst/>
          </a:prstGeom>
          <a:solidFill>
            <a:srgbClr val="C680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7912827" y="1614951"/>
            <a:ext cx="1774855" cy="1774855"/>
          </a:xfrm>
          <a:prstGeom prst="ellipse">
            <a:avLst/>
          </a:prstGeom>
          <a:solidFill>
            <a:srgbClr val="9C9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7" name="Google Shape;177;p3"/>
          <p:cNvSpPr txBox="1"/>
          <p:nvPr/>
        </p:nvSpPr>
        <p:spPr>
          <a:xfrm>
            <a:off x="5072971" y="2225400"/>
            <a:ext cx="125402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Núcleo de Direitos Indígenas (NDI) </a:t>
            </a:r>
          </a:p>
        </p:txBody>
      </p:sp>
      <p:sp>
        <p:nvSpPr>
          <p:cNvPr id="178" name="Google Shape;178;p3"/>
          <p:cNvSpPr txBox="1"/>
          <p:nvPr/>
        </p:nvSpPr>
        <p:spPr>
          <a:xfrm>
            <a:off x="6346190" y="1994567"/>
            <a:ext cx="168478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Programa</a:t>
            </a:r>
            <a:br>
              <a:rPr lang="pt-BR" sz="1000" b="1" i="0" u="none" strike="noStrike" cap="non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</a:br>
            <a:r>
              <a:rPr lang="pt-BR" sz="1000" b="1" i="0" u="none" strike="noStrike" cap="non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Povos Indígenas no Brasil do Centro Ecumênico de Documentação e Informação (CEDI) </a:t>
            </a:r>
            <a:endParaRPr sz="1000" b="1" i="0" u="none" strike="noStrike" cap="none" dirty="0">
              <a:solidFill>
                <a:srgbClr val="30303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9" name="Google Shape;179;p3"/>
          <p:cNvSpPr txBox="1"/>
          <p:nvPr/>
        </p:nvSpPr>
        <p:spPr>
          <a:xfrm>
            <a:off x="7911041" y="2379288"/>
            <a:ext cx="1778427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i="0" u="none" strike="noStrike" cap="none" dirty="0">
                <a:solidFill>
                  <a:srgbClr val="303030"/>
                </a:solidFill>
                <a:latin typeface="Merriweather"/>
                <a:ea typeface="Merriweather"/>
                <a:cs typeface="Merriweather"/>
                <a:sym typeface="Merriweather"/>
              </a:rPr>
              <a:t>Ambientalistas</a:t>
            </a:r>
            <a:endParaRPr sz="1000" b="1" i="0" u="none" strike="noStrike" cap="none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10187804" y="1614951"/>
            <a:ext cx="1774855" cy="177485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3" name="Google Shape;183;p3"/>
          <p:cNvSpPr txBox="1"/>
          <p:nvPr/>
        </p:nvSpPr>
        <p:spPr>
          <a:xfrm>
            <a:off x="10398137" y="2210011"/>
            <a:ext cx="13541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Merriweather"/>
              <a:buNone/>
            </a:pPr>
            <a:r>
              <a:rPr lang="pt-BR" sz="32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ISA</a:t>
            </a:r>
            <a:endParaRPr sz="3200" b="1" i="0" u="none" strike="noStrike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" name="Google Shape;183;p3">
            <a:extLst>
              <a:ext uri="{FF2B5EF4-FFF2-40B4-BE49-F238E27FC236}">
                <a16:creationId xmlns:a16="http://schemas.microsoft.com/office/drawing/2014/main" id="{7D5756A1-890D-5C31-6B6B-78A16D56F448}"/>
              </a:ext>
            </a:extLst>
          </p:cNvPr>
          <p:cNvSpPr txBox="1"/>
          <p:nvPr/>
        </p:nvSpPr>
        <p:spPr>
          <a:xfrm>
            <a:off x="5672423" y="2107494"/>
            <a:ext cx="135418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Merriweather"/>
              <a:buNone/>
            </a:pPr>
            <a:r>
              <a:rPr lang="pt-BR" sz="4800" b="1" i="0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+</a:t>
            </a:r>
            <a:endParaRPr sz="4800" b="1" i="0" u="none" strike="noStrike" cap="none" dirty="0">
              <a:solidFill>
                <a:schemeClr val="tx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" name="Google Shape;183;p3">
            <a:extLst>
              <a:ext uri="{FF2B5EF4-FFF2-40B4-BE49-F238E27FC236}">
                <a16:creationId xmlns:a16="http://schemas.microsoft.com/office/drawing/2014/main" id="{EA14EC25-E470-B3B7-871D-1CCC1C5D6FB6}"/>
              </a:ext>
            </a:extLst>
          </p:cNvPr>
          <p:cNvSpPr txBox="1"/>
          <p:nvPr/>
        </p:nvSpPr>
        <p:spPr>
          <a:xfrm>
            <a:off x="7275592" y="2107494"/>
            <a:ext cx="135418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Merriweather"/>
              <a:buNone/>
            </a:pPr>
            <a:r>
              <a:rPr lang="pt-BR" sz="4800" b="1" i="0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+</a:t>
            </a:r>
            <a:endParaRPr sz="4800" b="1" i="0" u="none" strike="noStrike" cap="none" dirty="0">
              <a:solidFill>
                <a:schemeClr val="tx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" name="Google Shape;183;p3">
            <a:extLst>
              <a:ext uri="{FF2B5EF4-FFF2-40B4-BE49-F238E27FC236}">
                <a16:creationId xmlns:a16="http://schemas.microsoft.com/office/drawing/2014/main" id="{1B0170A6-38AF-2FED-A81F-1683C3EBA9BD}"/>
              </a:ext>
            </a:extLst>
          </p:cNvPr>
          <p:cNvSpPr txBox="1"/>
          <p:nvPr/>
        </p:nvSpPr>
        <p:spPr>
          <a:xfrm>
            <a:off x="9270645" y="2107494"/>
            <a:ext cx="135418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Merriweather"/>
              <a:buNone/>
            </a:pPr>
            <a:r>
              <a:rPr lang="pt-BR" sz="4800" b="1" i="0" u="none" strike="noStrike" cap="none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=</a:t>
            </a:r>
            <a:endParaRPr sz="4800" b="1" i="0" u="none" strike="noStrike" cap="none" dirty="0">
              <a:solidFill>
                <a:schemeClr val="tx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64;p25">
            <a:extLst>
              <a:ext uri="{FF2B5EF4-FFF2-40B4-BE49-F238E27FC236}">
                <a16:creationId xmlns:a16="http://schemas.microsoft.com/office/drawing/2014/main" id="{A0E0D1E2-BD41-7A5C-646A-D16711BBFDD7}"/>
              </a:ext>
            </a:extLst>
          </p:cNvPr>
          <p:cNvSpPr/>
          <p:nvPr/>
        </p:nvSpPr>
        <p:spPr>
          <a:xfrm>
            <a:off x="5102942" y="929147"/>
            <a:ext cx="3613355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83" name="Google Shape;583;p27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erriweather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Energia solar para comunidades indígenas</a:t>
            </a:r>
            <a:endParaRPr/>
          </a:p>
        </p:txBody>
      </p:sp>
      <p:sp>
        <p:nvSpPr>
          <p:cNvPr id="584" name="Google Shape;584;p27"/>
          <p:cNvSpPr txBox="1"/>
          <p:nvPr/>
        </p:nvSpPr>
        <p:spPr>
          <a:xfrm>
            <a:off x="8990694" y="2428274"/>
            <a:ext cx="2870969" cy="27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Energia eólica e solar para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25 famílias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da comunidade Tamanduá, Terra Indígena Raposa Serra do Sol (RR)</a:t>
            </a:r>
            <a:endParaRPr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eletricistas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homens e mulheres indígenas, com diploma emitido pelo Instituto Federal de Roraima com registro no ME</a:t>
            </a:r>
            <a:endParaRPr sz="1500" dirty="0"/>
          </a:p>
        </p:txBody>
      </p:sp>
      <p:sp>
        <p:nvSpPr>
          <p:cNvPr id="585" name="Google Shape;585;p27"/>
          <p:cNvSpPr txBox="1"/>
          <p:nvPr/>
        </p:nvSpPr>
        <p:spPr>
          <a:xfrm>
            <a:off x="5260259" y="2428273"/>
            <a:ext cx="3400098" cy="27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120 aldeias </a:t>
            </a:r>
            <a:r>
              <a:rPr lang="pt-BR" sz="15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no Território Indígena do Xingu (MT) e na Terra Indígena Panará (MT/PA)</a:t>
            </a:r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70 escolas</a:t>
            </a:r>
            <a:r>
              <a:rPr lang="pt-BR" sz="15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47 unidades de saúde</a:t>
            </a:r>
            <a:r>
              <a:rPr lang="pt-BR" sz="15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89 pontos de internet </a:t>
            </a:r>
            <a:r>
              <a:rPr lang="pt-BR" sz="15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com energia</a:t>
            </a:r>
            <a:endParaRPr sz="1500" dirty="0">
              <a:solidFill>
                <a:schemeClr val="tx1"/>
              </a:solidFill>
            </a:endParaRPr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Formação de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140 técnicos locais </a:t>
            </a:r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7500 pessoas beneficiadas</a:t>
            </a:r>
            <a:endParaRPr sz="1500" dirty="0"/>
          </a:p>
        </p:txBody>
      </p:sp>
      <p:sp>
        <p:nvSpPr>
          <p:cNvPr id="587" name="Google Shape;587;p27"/>
          <p:cNvSpPr txBox="1"/>
          <p:nvPr/>
        </p:nvSpPr>
        <p:spPr>
          <a:xfrm>
            <a:off x="5332600" y="1949303"/>
            <a:ext cx="2605452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Projeto Xingu Solar</a:t>
            </a:r>
            <a:endParaRPr dirty="0"/>
          </a:p>
        </p:txBody>
      </p:sp>
      <p:sp>
        <p:nvSpPr>
          <p:cNvPr id="588" name="Google Shape;588;p27"/>
          <p:cNvSpPr txBox="1"/>
          <p:nvPr/>
        </p:nvSpPr>
        <p:spPr>
          <a:xfrm>
            <a:off x="8990694" y="1949303"/>
            <a:ext cx="3201306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Projeto-piloto em Roraima </a:t>
            </a:r>
            <a:endParaRPr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7" y="1137400"/>
            <a:ext cx="4523295" cy="4812147"/>
          </a:xfrm>
          <a:prstGeom prst="rect">
            <a:avLst/>
          </a:prstGeom>
        </p:spPr>
      </p:pic>
      <p:pic>
        <p:nvPicPr>
          <p:cNvPr id="4" name="Imagem 3" descr="Uma imagem contendo Texto&#10;&#10;Descrição gerada automaticamente">
            <a:extLst>
              <a:ext uri="{FF2B5EF4-FFF2-40B4-BE49-F238E27FC236}">
                <a16:creationId xmlns:a16="http://schemas.microsoft.com/office/drawing/2014/main" id="{0EB61FDA-40A7-17EE-502E-36351A0C9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32" y="1087911"/>
            <a:ext cx="1532334" cy="360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4;p25">
            <a:extLst>
              <a:ext uri="{FF2B5EF4-FFF2-40B4-BE49-F238E27FC236}">
                <a16:creationId xmlns:a16="http://schemas.microsoft.com/office/drawing/2014/main" id="{1E0657BB-56D0-57DA-9765-BDE16F033CC2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6" name="Google Shape;596;p28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Monitoramento do desmatamento ilegal</a:t>
            </a:r>
            <a:endParaRPr dirty="0"/>
          </a:p>
        </p:txBody>
      </p:sp>
      <p:sp>
        <p:nvSpPr>
          <p:cNvPr id="598" name="Google Shape;598;p28"/>
          <p:cNvSpPr txBox="1"/>
          <p:nvPr/>
        </p:nvSpPr>
        <p:spPr>
          <a:xfrm>
            <a:off x="609599" y="4036102"/>
            <a:ext cx="4678859" cy="184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Monitoramento do desmatamento e degradação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florestal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com imagens de radar e satélite </a:t>
            </a:r>
            <a:endParaRPr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Relatórios mensais de monitoramento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encaminhados aos órgãos de controle, gestores públicos e organizações</a:t>
            </a:r>
            <a:endParaRPr sz="1500" dirty="0"/>
          </a:p>
        </p:txBody>
      </p:sp>
      <p:sp>
        <p:nvSpPr>
          <p:cNvPr id="601" name="Google Shape;601;p28"/>
          <p:cNvSpPr txBox="1"/>
          <p:nvPr/>
        </p:nvSpPr>
        <p:spPr>
          <a:xfrm>
            <a:off x="6490113" y="4036102"/>
            <a:ext cx="4384716" cy="1437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Aplicativo com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sistema de alertas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sobre riscos sanitários, ambientais e ao território</a:t>
            </a:r>
            <a:endParaRPr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12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Alertas são feitos pelos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próprios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Yanomami</a:t>
            </a:r>
            <a:endParaRPr sz="15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27ADE4-A011-E42A-D725-41F522987C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25" t="982" r="8225" b="-1"/>
          <a:stretch/>
        </p:blipFill>
        <p:spPr>
          <a:xfrm>
            <a:off x="718459" y="937562"/>
            <a:ext cx="3841842" cy="256043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BF2E809-F523-1DF5-713E-C6D8B5C958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53" r="3752" b="209"/>
          <a:stretch/>
        </p:blipFill>
        <p:spPr>
          <a:xfrm>
            <a:off x="6585859" y="929148"/>
            <a:ext cx="3834700" cy="2568854"/>
          </a:xfrm>
          <a:prstGeom prst="rect">
            <a:avLst/>
          </a:prstGeom>
        </p:spPr>
      </p:pic>
      <p:sp>
        <p:nvSpPr>
          <p:cNvPr id="597" name="Google Shape;597;p28"/>
          <p:cNvSpPr txBox="1"/>
          <p:nvPr/>
        </p:nvSpPr>
        <p:spPr>
          <a:xfrm>
            <a:off x="609599" y="3509792"/>
            <a:ext cx="2873828" cy="51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Bacia do Xingu (</a:t>
            </a:r>
            <a:r>
              <a:rPr lang="pt-BR" sz="1800" b="1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MT</a:t>
            </a: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 e P</a:t>
            </a:r>
            <a:r>
              <a:rPr lang="pt-BR" sz="1800" b="1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)</a:t>
            </a:r>
            <a:endParaRPr sz="1800" b="1" i="0" cap="none" dirty="0">
              <a:solidFill>
                <a:schemeClr val="lt1"/>
              </a:solidFill>
              <a:highlight>
                <a:srgbClr val="ED8AE5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0" name="Google Shape;600;p28"/>
          <p:cNvSpPr txBox="1"/>
          <p:nvPr/>
        </p:nvSpPr>
        <p:spPr>
          <a:xfrm>
            <a:off x="6490113" y="3498002"/>
            <a:ext cx="5312230" cy="47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Sistema de Alertas na Terra Indígena Yanomami</a:t>
            </a:r>
            <a:endParaRPr sz="1800" b="1" i="0" cap="none" dirty="0">
              <a:solidFill>
                <a:schemeClr val="lt1"/>
              </a:solidFill>
              <a:highlight>
                <a:srgbClr val="ED8AE5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4985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29"/>
          <p:cNvPicPr preferRelativeResize="0"/>
          <p:nvPr/>
        </p:nvPicPr>
        <p:blipFill rotWithShape="1">
          <a:blip r:embed="rId3">
            <a:alphaModFix/>
          </a:blip>
          <a:srcRect l="32043" t="-35" r="24286" b="2313"/>
          <a:stretch/>
        </p:blipFill>
        <p:spPr>
          <a:xfrm>
            <a:off x="-6113" y="1190223"/>
            <a:ext cx="3220277" cy="4789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9"/>
          <p:cNvPicPr preferRelativeResize="0"/>
          <p:nvPr/>
        </p:nvPicPr>
        <p:blipFill rotWithShape="1">
          <a:blip r:embed="rId4">
            <a:alphaModFix/>
          </a:blip>
          <a:srcRect t="1441" b="1441"/>
          <a:stretch/>
        </p:blipFill>
        <p:spPr>
          <a:xfrm>
            <a:off x="3330429" y="1190223"/>
            <a:ext cx="3220278" cy="234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9"/>
          <p:cNvPicPr preferRelativeResize="0"/>
          <p:nvPr/>
        </p:nvPicPr>
        <p:blipFill rotWithShape="1">
          <a:blip r:embed="rId5">
            <a:alphaModFix/>
          </a:blip>
          <a:srcRect t="1583" b="1582"/>
          <a:stretch/>
        </p:blipFill>
        <p:spPr>
          <a:xfrm>
            <a:off x="3330429" y="3635249"/>
            <a:ext cx="3220278" cy="2344030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29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Prevenção a incêndios florestais no Xingu (MT)</a:t>
            </a:r>
            <a:endParaRPr sz="2400" b="1" i="0" u="none" strike="noStrike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10" name="Google Shape;610;p29"/>
          <p:cNvSpPr txBox="1"/>
          <p:nvPr/>
        </p:nvSpPr>
        <p:spPr>
          <a:xfrm>
            <a:off x="9797532" y="4270176"/>
            <a:ext cx="2227867" cy="63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sz="14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brigadistas </a:t>
            </a:r>
            <a:r>
              <a:rPr lang="pt-BR" sz="14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indígenas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11" name="Google Shape;611;p29"/>
          <p:cNvSpPr/>
          <p:nvPr/>
        </p:nvSpPr>
        <p:spPr>
          <a:xfrm>
            <a:off x="9797532" y="2909931"/>
            <a:ext cx="1248644" cy="1248644"/>
          </a:xfrm>
          <a:prstGeom prst="ellipse">
            <a:avLst/>
          </a:pr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12" name="Google Shape;612;p29"/>
          <p:cNvSpPr txBox="1"/>
          <p:nvPr/>
        </p:nvSpPr>
        <p:spPr>
          <a:xfrm>
            <a:off x="10183220" y="3278465"/>
            <a:ext cx="1725912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13</a:t>
            </a:r>
            <a:r>
              <a:rPr lang="pt-BR" sz="55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0</a:t>
            </a:r>
            <a:endParaRPr sz="2500" dirty="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14" name="Google Shape;614;p29"/>
          <p:cNvSpPr txBox="1"/>
          <p:nvPr/>
        </p:nvSpPr>
        <p:spPr>
          <a:xfrm>
            <a:off x="7033338" y="2896139"/>
            <a:ext cx="2764194" cy="9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sz="14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planos comunitários</a:t>
            </a:r>
            <a:r>
              <a:rPr lang="pt-BR" sz="14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 de prevenção e manejo do fogo</a:t>
            </a:r>
            <a:endParaRPr/>
          </a:p>
        </p:txBody>
      </p:sp>
      <p:sp>
        <p:nvSpPr>
          <p:cNvPr id="615" name="Google Shape;615;p29"/>
          <p:cNvSpPr/>
          <p:nvPr/>
        </p:nvSpPr>
        <p:spPr>
          <a:xfrm>
            <a:off x="7033338" y="1535895"/>
            <a:ext cx="1248644" cy="1248644"/>
          </a:xfrm>
          <a:prstGeom prst="ellipse">
            <a:avLst/>
          </a:pr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16" name="Google Shape;616;p29"/>
          <p:cNvSpPr txBox="1"/>
          <p:nvPr/>
        </p:nvSpPr>
        <p:spPr>
          <a:xfrm>
            <a:off x="7723852" y="1904429"/>
            <a:ext cx="1725912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 b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3</a:t>
            </a:r>
            <a:r>
              <a:rPr lang="pt-BR" sz="5500" b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0</a:t>
            </a:r>
            <a:endParaRPr sz="250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17" name="Google Shape;617;p29"/>
          <p:cNvSpPr txBox="1"/>
          <p:nvPr/>
        </p:nvSpPr>
        <p:spPr>
          <a:xfrm>
            <a:off x="8047386" y="5167998"/>
            <a:ext cx="2598842" cy="536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sz="14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associações </a:t>
            </a:r>
            <a:r>
              <a:rPr lang="pt-BR" sz="1400" b="1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comunitárias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F66286"/>
              </a:buClr>
              <a:buSzPts val="1400"/>
              <a:buFont typeface="Noto Sans Symbols"/>
              <a:buNone/>
            </a:pPr>
            <a:r>
              <a:rPr lang="pt-BR" sz="1400" dirty="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assessoradas </a:t>
            </a:r>
            <a:endParaRPr dirty="0"/>
          </a:p>
        </p:txBody>
      </p:sp>
      <p:sp>
        <p:nvSpPr>
          <p:cNvPr id="618" name="Google Shape;618;p29"/>
          <p:cNvSpPr/>
          <p:nvPr/>
        </p:nvSpPr>
        <p:spPr>
          <a:xfrm>
            <a:off x="8047385" y="3807754"/>
            <a:ext cx="1248644" cy="1248644"/>
          </a:xfrm>
          <a:prstGeom prst="ellipse">
            <a:avLst/>
          </a:pr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19" name="Google Shape;619;p29"/>
          <p:cNvSpPr txBox="1"/>
          <p:nvPr/>
        </p:nvSpPr>
        <p:spPr>
          <a:xfrm>
            <a:off x="8640463" y="4176288"/>
            <a:ext cx="760477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5</a:t>
            </a:r>
            <a:endParaRPr sz="2500" dirty="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4;p25">
            <a:extLst>
              <a:ext uri="{FF2B5EF4-FFF2-40B4-BE49-F238E27FC236}">
                <a16:creationId xmlns:a16="http://schemas.microsoft.com/office/drawing/2014/main" id="{AE8BC2C4-E045-7155-6D01-27B13023C08F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9" name="Google Shape;459;p17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Outras ações em apoio aos </a:t>
            </a:r>
            <a:r>
              <a:rPr lang="pt-BR" sz="2400" b="1" i="0" u="none" strike="noStrike" cap="none" dirty="0" err="1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Yanomami</a:t>
            </a:r>
            <a:endParaRPr sz="2400" b="1" i="0" u="none" strike="noStrike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61" name="Google Shape;461;p17"/>
          <p:cNvSpPr txBox="1"/>
          <p:nvPr/>
        </p:nvSpPr>
        <p:spPr>
          <a:xfrm>
            <a:off x="4174432" y="4851605"/>
            <a:ext cx="2957887" cy="37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3" name="Google Shape;463;p17"/>
          <p:cNvSpPr txBox="1"/>
          <p:nvPr/>
        </p:nvSpPr>
        <p:spPr>
          <a:xfrm>
            <a:off x="6624780" y="3787121"/>
            <a:ext cx="5129162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R$ 2,5 milhões</a:t>
            </a: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investido em alimentação, ferramentas, equipamentos e m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ateriais de saúde</a:t>
            </a:r>
            <a:endParaRPr lang="pt-BR" sz="15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</a:ext>
              </a:extLst>
            </a:endParaRPr>
          </a:p>
          <a:p>
            <a:pPr marL="285750" marR="0" lvl="0" indent="-28575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100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concentradores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de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oxigênio</a:t>
            </a:r>
            <a:endParaRPr lang="pt-BR" sz="1500" b="1" dirty="0">
              <a:solidFill>
                <a:schemeClr val="bg2"/>
              </a:solidFill>
              <a:latin typeface="Roboto"/>
              <a:ea typeface="Roboto"/>
              <a:cs typeface="Roboto"/>
              <a:sym typeface="Roboto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</a:ext>
              </a:extLst>
            </a:endParaRPr>
          </a:p>
          <a:p>
            <a:pPr marL="285750" marR="0" lvl="0" indent="-28575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6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geradores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de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energia </a:t>
            </a:r>
            <a:endParaRPr lang="pt-BR" sz="1500" b="1" dirty="0">
              <a:solidFill>
                <a:schemeClr val="bg2"/>
              </a:solidFill>
              <a:latin typeface="Roboto"/>
              <a:ea typeface="Roboto"/>
              <a:cs typeface="Roboto"/>
              <a:sym typeface="Roboto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</a:ext>
              </a:extLst>
            </a:endParaRPr>
          </a:p>
          <a:p>
            <a:pPr marL="285750" marR="0" lvl="0" indent="-28575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Apoio à formação de microscopistas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indígenas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para combate à malária</a:t>
            </a:r>
            <a:endParaRPr sz="1500" dirty="0">
              <a:solidFill>
                <a:schemeClr val="bg2"/>
              </a:solidFill>
            </a:endParaRPr>
          </a:p>
        </p:txBody>
      </p:sp>
      <p:sp>
        <p:nvSpPr>
          <p:cNvPr id="464" name="Google Shape;464;p17"/>
          <p:cNvSpPr txBox="1"/>
          <p:nvPr/>
        </p:nvSpPr>
        <p:spPr>
          <a:xfrm>
            <a:off x="6624779" y="1438390"/>
            <a:ext cx="1702157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Informação</a:t>
            </a:r>
            <a:r>
              <a:rPr lang="pt-BR" sz="1800" b="1" i="0" cap="none" dirty="0">
                <a:solidFill>
                  <a:schemeClr val="dk2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dirty="0"/>
          </a:p>
        </p:txBody>
      </p:sp>
      <p:sp>
        <p:nvSpPr>
          <p:cNvPr id="465" name="Google Shape;465;p17"/>
          <p:cNvSpPr txBox="1"/>
          <p:nvPr/>
        </p:nvSpPr>
        <p:spPr>
          <a:xfrm>
            <a:off x="6624779" y="1848169"/>
            <a:ext cx="3640450" cy="119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</a:ext>
                </a:extLst>
              </a:rPr>
              <a:t>Boletins 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de 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desmatamento </a:t>
            </a:r>
            <a:r>
              <a:rPr lang="pt-BR" sz="15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e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 </a:t>
            </a: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6"/>
                  </a:ext>
                </a:extLst>
              </a:rPr>
              <a:t>relatórios técnicos</a:t>
            </a:r>
            <a:r>
              <a:rPr lang="pt-BR" sz="15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sobre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o avanço do garimpo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  </a:ext>
                </a:extLst>
              </a:rPr>
              <a:t>ilegal encaminhados às organizações indígenas e órgãos de fiscalização</a:t>
            </a:r>
            <a:endParaRPr sz="1500" dirty="0">
              <a:solidFill>
                <a:schemeClr val="bg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62" name="Google Shape;462;p17"/>
          <p:cNvSpPr txBox="1"/>
          <p:nvPr/>
        </p:nvSpPr>
        <p:spPr>
          <a:xfrm>
            <a:off x="6624779" y="3377342"/>
            <a:ext cx="4209171" cy="40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Enfrentamento à crise sanitária</a:t>
            </a:r>
            <a:endParaRPr dirty="0"/>
          </a:p>
        </p:txBody>
      </p:sp>
      <p:pic>
        <p:nvPicPr>
          <p:cNvPr id="3" name="Google Shape;484;p18" descr="Texto branco sobre fundo preto&#10;&#10;Descrição gerada automaticamente com confiança média">
            <a:hlinkClick r:id="rId3"/>
            <a:extLst>
              <a:ext uri="{FF2B5EF4-FFF2-40B4-BE49-F238E27FC236}">
                <a16:creationId xmlns:a16="http://schemas.microsoft.com/office/drawing/2014/main" id="{7D3E16E9-EFD8-A913-017A-B719527AF3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062" y="2510753"/>
            <a:ext cx="3455417" cy="238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83;p18" descr="Mapa&#10;&#10;Descrição gerada automaticamente">
            <a:hlinkClick r:id="rId5"/>
            <a:extLst>
              <a:ext uri="{FF2B5EF4-FFF2-40B4-BE49-F238E27FC236}">
                <a16:creationId xmlns:a16="http://schemas.microsoft.com/office/drawing/2014/main" id="{A38473AE-E4B2-EAD4-A539-2CE80509BA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30446" y="1066995"/>
            <a:ext cx="3189738" cy="226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82;p18" descr="Texto&#10;&#10;Descrição gerada automaticamente">
            <a:hlinkClick r:id="rId7"/>
            <a:extLst>
              <a:ext uri="{FF2B5EF4-FFF2-40B4-BE49-F238E27FC236}">
                <a16:creationId xmlns:a16="http://schemas.microsoft.com/office/drawing/2014/main" id="{B932DE7E-317A-9D13-5857-F383BEBAEDB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54063" y="3644972"/>
            <a:ext cx="2894855" cy="226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19"/>
          <p:cNvPicPr preferRelativeResize="0"/>
          <p:nvPr/>
        </p:nvPicPr>
        <p:blipFill rotWithShape="1">
          <a:blip r:embed="rId3">
            <a:alphaModFix/>
          </a:blip>
          <a:srcRect l="800" t="3908" r="2306" b="-521"/>
          <a:stretch/>
        </p:blipFill>
        <p:spPr>
          <a:xfrm>
            <a:off x="1" y="927774"/>
            <a:ext cx="3848986" cy="2557971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9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Outras ações no Alto Rio Negro</a:t>
            </a:r>
            <a:endParaRPr dirty="0"/>
          </a:p>
        </p:txBody>
      </p:sp>
      <p:sp>
        <p:nvSpPr>
          <p:cNvPr id="493" name="Google Shape;493;p19"/>
          <p:cNvSpPr txBox="1"/>
          <p:nvPr/>
        </p:nvSpPr>
        <p:spPr>
          <a:xfrm>
            <a:off x="4099560" y="1718017"/>
            <a:ext cx="7808905" cy="114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240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Parceria: </a:t>
            </a:r>
            <a:r>
              <a:rPr lang="pt-BR" sz="1500" dirty="0" err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Foirn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associações de base, Funai, </a:t>
            </a:r>
            <a:r>
              <a:rPr lang="pt-BR" sz="1500" dirty="0" err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ICMBio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e ISA</a:t>
            </a:r>
            <a:endParaRPr sz="1500" dirty="0"/>
          </a:p>
          <a:p>
            <a:pPr marL="212400" marR="0" lvl="0" indent="-21240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2,7 mil pessoas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mobilizadas em cerca de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 eventos</a:t>
            </a:r>
            <a:endParaRPr sz="1500" dirty="0"/>
          </a:p>
          <a:p>
            <a:pPr marL="212400" marR="0" lvl="0" indent="-21240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Projeto realizado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entre 2016 e 2022</a:t>
            </a:r>
            <a:endParaRPr sz="1500" dirty="0"/>
          </a:p>
        </p:txBody>
      </p:sp>
      <p:sp>
        <p:nvSpPr>
          <p:cNvPr id="494" name="Google Shape;494;p19"/>
          <p:cNvSpPr/>
          <p:nvPr/>
        </p:nvSpPr>
        <p:spPr>
          <a:xfrm>
            <a:off x="4099560" y="3359568"/>
            <a:ext cx="7171500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3749" marR="0" lvl="0" indent="-213749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Roboto"/>
                <a:sym typeface="Roboto"/>
              </a:rPr>
              <a:t>Parceria entre </a:t>
            </a:r>
            <a:r>
              <a:rPr lang="pt-BR" sz="1500" b="1" dirty="0" err="1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Roboto"/>
                <a:sym typeface="Roboto"/>
              </a:rPr>
              <a:t>Foirn</a:t>
            </a:r>
            <a:r>
              <a:rPr lang="pt-BR" sz="1500" b="1" dirty="0">
                <a:solidFill>
                  <a:schemeClr val="dk1"/>
                </a:solidFill>
                <a:latin typeface="Roboto" panose="020B0604020202020204" charset="0"/>
                <a:ea typeface="Roboto" panose="020B0604020202020204" charset="0"/>
                <a:cs typeface="Roboto"/>
                <a:sym typeface="Roboto"/>
              </a:rPr>
              <a:t> e ISA, 80 comunicadores indígenas</a:t>
            </a:r>
            <a:r>
              <a:rPr lang="pt-BR" sz="1500" dirty="0">
                <a:solidFill>
                  <a:schemeClr val="dk2"/>
                </a:solidFill>
                <a:latin typeface="Roboto" panose="020B0604020202020204" charset="0"/>
                <a:ea typeface="Roboto" panose="020B0604020202020204" charset="0"/>
                <a:cs typeface="Roboto"/>
                <a:sym typeface="Roboto"/>
              </a:rPr>
              <a:t> </a:t>
            </a:r>
            <a:endParaRPr sz="1500" dirty="0"/>
          </a:p>
          <a:p>
            <a:pPr marL="213749" marR="0" lvl="0" indent="-213749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Prêmio “Heróis da Informação Mundial”</a:t>
            </a: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Repórteres Sem Fronteiras, 2020)</a:t>
            </a:r>
            <a:endParaRPr sz="1500" dirty="0"/>
          </a:p>
          <a:p>
            <a:pPr marL="213749" marR="0" lvl="0" indent="-213749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Prêmio “Estado de Direito 2022”</a:t>
            </a: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(World Justice Project)</a:t>
            </a:r>
            <a:endParaRPr sz="1500" dirty="0"/>
          </a:p>
        </p:txBody>
      </p:sp>
      <p:sp>
        <p:nvSpPr>
          <p:cNvPr id="495" name="Google Shape;495;p19"/>
          <p:cNvSpPr txBox="1"/>
          <p:nvPr/>
        </p:nvSpPr>
        <p:spPr>
          <a:xfrm>
            <a:off x="4099560" y="1225209"/>
            <a:ext cx="8092440" cy="45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Planos de Gestão Ambiental e Territorial das Terras Indígenas do Rio Negro</a:t>
            </a:r>
            <a:endParaRPr dirty="0"/>
          </a:p>
        </p:txBody>
      </p:sp>
      <p:sp>
        <p:nvSpPr>
          <p:cNvPr id="496" name="Google Shape;496;p19"/>
          <p:cNvSpPr txBox="1"/>
          <p:nvPr/>
        </p:nvSpPr>
        <p:spPr>
          <a:xfrm>
            <a:off x="4099560" y="2849697"/>
            <a:ext cx="55422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Rede </a:t>
            </a:r>
            <a:r>
              <a:rPr lang="pt-BR" sz="1800" b="1" i="0" cap="none" dirty="0" err="1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Wayuri</a:t>
            </a: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 de Comunicadores Indígenas</a:t>
            </a:r>
            <a:endParaRPr dirty="0"/>
          </a:p>
        </p:txBody>
      </p:sp>
      <p:pic>
        <p:nvPicPr>
          <p:cNvPr id="497" name="Google Shape;49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565555"/>
            <a:ext cx="3848986" cy="2557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4099560" y="4483459"/>
            <a:ext cx="6851556" cy="426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3333"/>
              </a:lnSpc>
              <a:buClr>
                <a:schemeClr val="accent1"/>
              </a:buClr>
              <a:buSzPts val="1800"/>
            </a:pPr>
            <a:r>
              <a:rPr lang="pt-BR" sz="1800" b="1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Participação e apoio na educação escolar indígena no Rio Negro</a:t>
            </a:r>
          </a:p>
        </p:txBody>
      </p:sp>
      <p:sp>
        <p:nvSpPr>
          <p:cNvPr id="3" name="Retângulo 2"/>
          <p:cNvSpPr/>
          <p:nvPr/>
        </p:nvSpPr>
        <p:spPr>
          <a:xfrm>
            <a:off x="4099560" y="5047508"/>
            <a:ext cx="6096000" cy="9987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2400" lvl="0" indent="-21875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Apoio na estruturação do primeiro programa escolar indígena</a:t>
            </a:r>
            <a:endParaRPr lang="pt-BR" sz="1500" dirty="0"/>
          </a:p>
          <a:p>
            <a:pPr marL="212400" lvl="0" indent="-21875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Formação de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professores e assessores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pedagógicos indígenas</a:t>
            </a:r>
          </a:p>
          <a:p>
            <a:pPr marL="212400" lvl="0" indent="-21875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Apoio técnico à estruturação de escolas</a:t>
            </a:r>
            <a:endParaRPr lang="pt-BR" sz="15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3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Principais Prêmios e Reconhecimentos</a:t>
            </a:r>
            <a:endParaRPr sz="2400" b="1" i="0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62" name="Google Shape;662;p33"/>
          <p:cNvSpPr txBox="1"/>
          <p:nvPr/>
        </p:nvSpPr>
        <p:spPr>
          <a:xfrm>
            <a:off x="520700" y="1079499"/>
            <a:ext cx="11188700" cy="4826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numCol="2" spcCol="720000" anchor="t" anchorCtr="0">
            <a:no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2002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Chico Mendes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(1</a:t>
            </a:r>
            <a:r>
              <a:rPr lang="pt-BR" u="sng" baseline="30000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o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 lugar na categoria organização não-governamental)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2003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Jabuti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, vencedor na categoria Melhor Livro Não-Ficção e Ciências Naturais e da Saúde por “Biodiversidade na Amazônia Brasileira”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2003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Chico Mendes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(1</a:t>
            </a:r>
            <a:r>
              <a:rPr lang="pt-BR" u="sng" baseline="30000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o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 lugar na categoria Ciência e Tecnologia)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2008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ANA 2008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(o melhor na categoria Organização Não Governamental)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2010</a:t>
            </a:r>
            <a:r>
              <a:rPr lang="pt-BR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Seleção de Práticas Inovadoras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em Revitalização de Bacias Hidrográficas do MMA – 1</a:t>
            </a:r>
            <a:r>
              <a:rPr lang="pt-BR" u="sng" baseline="30000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o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 lugar na categoria Organizações Sociais, tema Conservação e recuperação de solos, água e biodiversidade por "Recuperação das nascentes e matas riparias na Bacia do Xingu"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2013</a:t>
            </a:r>
            <a:r>
              <a:rPr lang="pt-BR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Rodrigo Melo Franco de Andrade do IPHAN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, vencedor na categoria Comunicação e mobilização social, pela ação “Povos Indígenas no Brasil”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2017</a:t>
            </a:r>
            <a:r>
              <a:rPr lang="pt-BR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Melhores ONGs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da Revista Época e Instituto Doar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2017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Jabuti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, vencedor na categoria Gastronomia por “Ana </a:t>
            </a:r>
            <a:r>
              <a:rPr lang="pt-BR" dirty="0" err="1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Amopö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: Cogumelos </a:t>
            </a:r>
            <a:r>
              <a:rPr lang="pt-BR" dirty="0" err="1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Yanomami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”</a:t>
            </a:r>
            <a:endParaRPr dirty="0"/>
          </a:p>
          <a:p>
            <a:pPr marL="0" marR="0" lvl="0" indent="0" algn="l" rtl="0">
              <a:lnSpc>
                <a:spcPts val="2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EC8A6C"/>
                </a:solidFill>
                <a:latin typeface="Roboto"/>
                <a:ea typeface="Roboto"/>
                <a:cs typeface="Roboto"/>
                <a:sym typeface="Roboto"/>
              </a:rPr>
              <a:t>2020</a:t>
            </a:r>
            <a:r>
              <a:rPr lang="pt-BR" b="1" dirty="0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- </a:t>
            </a:r>
            <a:r>
              <a:rPr lang="pt-BR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Prêmio de Direitos Humanos </a:t>
            </a:r>
            <a:r>
              <a:rPr lang="pt-BR" dirty="0">
                <a:solidFill>
                  <a:srgbClr val="7F7F7F"/>
                </a:solidFill>
                <a:latin typeface="Merriweather"/>
                <a:ea typeface="Merriweather"/>
                <a:cs typeface="Merriweather"/>
                <a:sym typeface="Merriweather"/>
              </a:rPr>
              <a:t>da União Europeia por combate à Covid-19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Google Shape;692;p35" descr="Vista de uma montanh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t="7812" b="7812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35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b="4638"/>
          <a:stretch/>
        </p:blipFill>
        <p:spPr>
          <a:xfrm>
            <a:off x="11015098" y="5551634"/>
            <a:ext cx="674423" cy="1038243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35"/>
          <p:cNvSpPr txBox="1"/>
          <p:nvPr/>
        </p:nvSpPr>
        <p:spPr>
          <a:xfrm>
            <a:off x="1293907" y="727555"/>
            <a:ext cx="3981374" cy="124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None/>
            </a:pPr>
            <a:r>
              <a:rPr lang="pt-BR" sz="3600" b="1" i="0" cap="none" dirty="0">
                <a:solidFill>
                  <a:srgbClr val="FFFFFF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Obrigado!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0" name="Google Shape;670;p34"/>
          <p:cNvGraphicFramePr/>
          <p:nvPr>
            <p:extLst>
              <p:ext uri="{D42A27DB-BD31-4B8C-83A1-F6EECF244321}">
                <p14:modId xmlns:p14="http://schemas.microsoft.com/office/powerpoint/2010/main" val="2338276992"/>
              </p:ext>
            </p:extLst>
          </p:nvPr>
        </p:nvGraphicFramePr>
        <p:xfrm>
          <a:off x="6506232" y="1418500"/>
          <a:ext cx="4706425" cy="4021000"/>
        </p:xfrm>
        <a:graphic>
          <a:graphicData uri="http://schemas.openxmlformats.org/drawingml/2006/table">
            <a:tbl>
              <a:tblPr firstRow="1" bandRow="1">
                <a:noFill/>
                <a:tableStyleId>{45DB4011-332E-4B32-B195-75527E6957A9}</a:tableStyleId>
              </a:tblPr>
              <a:tblGrid>
                <a:gridCol w="344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Estudo consolidado pelo ISA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Área em ha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8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Estação Ecológica do Interflúvio Xingu-Iriri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2.903.577,11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Parque Nacional Serra do Pardo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663.628,00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Reservas Extrativistas do Riozinho do Anfrísio</a:t>
                      </a:r>
                      <a:endParaRPr sz="12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280.514,48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 Extrativista Curuá-Iriri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1.514.427,81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 Extrativista do Xingu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259.253,99</a:t>
                      </a:r>
                      <a:endParaRPr dirty="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 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i="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 do Mosaico</a:t>
                      </a:r>
                      <a:endParaRPr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8A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i="0" dirty="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5.621.401,39</a:t>
                      </a:r>
                      <a:endParaRPr dirty="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8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71" name="Google Shape;671;p34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Mosaico de Unidades de Conservação</a:t>
            </a:r>
            <a:endParaRPr sz="2400" b="1" i="0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aphicFrame>
        <p:nvGraphicFramePr>
          <p:cNvPr id="672" name="Google Shape;672;p34"/>
          <p:cNvGraphicFramePr/>
          <p:nvPr>
            <p:extLst>
              <p:ext uri="{D42A27DB-BD31-4B8C-83A1-F6EECF244321}">
                <p14:modId xmlns:p14="http://schemas.microsoft.com/office/powerpoint/2010/main" val="2649797785"/>
              </p:ext>
            </p:extLst>
          </p:nvPr>
        </p:nvGraphicFramePr>
        <p:xfrm>
          <a:off x="820465" y="1418500"/>
          <a:ext cx="4706425" cy="4021000"/>
        </p:xfrm>
        <a:graphic>
          <a:graphicData uri="http://schemas.openxmlformats.org/drawingml/2006/table">
            <a:tbl>
              <a:tblPr firstRow="1" bandRow="1">
                <a:noFill/>
                <a:tableStyleId>{45DB4011-332E-4B32-B195-75527E6957A9}</a:tableStyleId>
              </a:tblPr>
              <a:tblGrid>
                <a:gridCol w="344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Roboto"/>
                        <a:buNone/>
                      </a:pPr>
                      <a:r>
                        <a:rPr lang="pt-BR" sz="1600" b="1" i="0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UCs criadas pelo governo federal</a:t>
                      </a:r>
                      <a:endParaRPr sz="1600" dirty="0">
                        <a:solidFill>
                          <a:schemeClr val="bg1"/>
                        </a:solidFill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Área em ha</a:t>
                      </a:r>
                      <a:endParaRPr dirty="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Estação Ecológica da Terra do Meio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3.373.133,89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 dirty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Parque Nacional da Serra do Pardo</a:t>
                      </a:r>
                      <a:endParaRPr sz="1500" b="1" i="0" dirty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445.392,00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 Extrativista Riozinho do Anfrísio 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736.340,00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 Extrativista do Iriri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398.938,00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Reserva Extrativista Rio Xingu 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303.841,00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APA Triunfo do Xingu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1.679.280,52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Floresta Estadual do Iriri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440.493,00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7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1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Floresta Nacional do Trairão</a:t>
                      </a:r>
                      <a:endParaRPr sz="1500" b="1" i="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"/>
                        <a:buNone/>
                      </a:pPr>
                      <a:r>
                        <a:rPr lang="pt-BR" sz="1200" b="0" i="0">
                          <a:latin typeface="Roboto"/>
                          <a:ea typeface="Roboto"/>
                          <a:cs typeface="Roboto"/>
                          <a:sym typeface="Roboto"/>
                        </a:rPr>
                        <a:t>257.482,00</a:t>
                      </a:r>
                      <a:endParaRPr sz="150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1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pt-BR" sz="1400" b="1" i="0" dirty="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 Total do Mosaico</a:t>
                      </a:r>
                      <a:endParaRPr sz="1400" dirty="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Roboto"/>
                        <a:buNone/>
                      </a:pPr>
                      <a:r>
                        <a:rPr lang="pt-BR" sz="1400" b="1" i="0" dirty="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7.634.900,41 </a:t>
                      </a:r>
                      <a:endParaRPr sz="1400" dirty="0"/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1466E9F6-5BA6-C0AB-3792-B39A49DDAF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81" t="1581" r="18129" b="26772"/>
          <a:stretch/>
        </p:blipFill>
        <p:spPr>
          <a:xfrm>
            <a:off x="1034876" y="2388534"/>
            <a:ext cx="1966122" cy="1973206"/>
          </a:xfrm>
          <a:prstGeom prst="rect">
            <a:avLst/>
          </a:prstGeom>
        </p:spPr>
      </p:pic>
      <p:sp>
        <p:nvSpPr>
          <p:cNvPr id="5" name="Google Shape;656;p32">
            <a:extLst>
              <a:ext uri="{FF2B5EF4-FFF2-40B4-BE49-F238E27FC236}">
                <a16:creationId xmlns:a16="http://schemas.microsoft.com/office/drawing/2014/main" id="{FBFC9EC1-F32A-61B4-FC78-31EDAB17CC85}"/>
              </a:ext>
            </a:extLst>
          </p:cNvPr>
          <p:cNvSpPr txBox="1"/>
          <p:nvPr/>
        </p:nvSpPr>
        <p:spPr>
          <a:xfrm>
            <a:off x="3500282" y="2654549"/>
            <a:ext cx="7056882" cy="14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4800"/>
              <a:buFont typeface="Noto Sans Symbols"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rriweather"/>
                <a:ea typeface="+mn-ea"/>
                <a:cs typeface="+mn-cs"/>
                <a:sym typeface="Merriweather"/>
              </a:rPr>
              <a:t>Projetos do ISA com</a:t>
            </a:r>
            <a:b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rriweather"/>
                <a:ea typeface="+mn-ea"/>
                <a:cs typeface="+mn-cs"/>
                <a:sym typeface="Merriweather"/>
              </a:rPr>
            </a:b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rriweather"/>
                <a:ea typeface="+mn-ea"/>
                <a:cs typeface="+mn-cs"/>
                <a:sym typeface="Merriweather"/>
              </a:rPr>
              <a:t>o Fundo Amazônia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64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4;p25">
            <a:extLst>
              <a:ext uri="{FF2B5EF4-FFF2-40B4-BE49-F238E27FC236}">
                <a16:creationId xmlns:a16="http://schemas.microsoft.com/office/drawing/2014/main" id="{B301D850-773D-EABD-C5FB-BB7AB67EBCBD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98A0A6-0344-40D5-8ED7-FAAE60C7FE9E}"/>
              </a:ext>
            </a:extLst>
          </p:cNvPr>
          <p:cNvSpPr txBox="1"/>
          <p:nvPr/>
        </p:nvSpPr>
        <p:spPr>
          <a:xfrm>
            <a:off x="564629" y="1336118"/>
            <a:ext cx="526467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808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Sociobiodiversidade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808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Produtiva no Xingu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Valor total do projeto: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R$ 8.915.396,00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Valor do apoio do Fundo Amazônia: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R$ 8.023.856,00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Contratação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20/02/214</a:t>
            </a:r>
            <a:b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Conclusão: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30/03/2019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pt-BR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 que: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apoio na estruturação e  fortalecimento das cadeias de valor da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sociobiodiversidade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na Bacia do Xingu, abrangendo sementes e mudas florestais, borracha, castanha, pequi e frutas junto às populações indígenas, extrativistas e agricultores familiares, visando ao aumento da qualidade de vida dessas populações e à produção sustentável, agroflorestal e extrativista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 bacia do Rio Xingu com atividades em três sub-regiões:  Parque Indígena do Xingu (PIX); Cabeceiras do Xingu/BR-158; e Terra do Meio; compreendendo 11 municípios no estado de Mato Grosso e dois municípios no estado do Pará.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810BA7D-6951-49FD-A49E-D585DFFC0C11}"/>
              </a:ext>
            </a:extLst>
          </p:cNvPr>
          <p:cNvSpPr txBox="1"/>
          <p:nvPr/>
        </p:nvSpPr>
        <p:spPr>
          <a:xfrm>
            <a:off x="6565483" y="1336118"/>
            <a:ext cx="5061888" cy="428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Exemplos de resultados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consolidação da Rede de Sementes do Xingu nos estados de Mato Grosso e Pará, atuando em 17 municípios na região Xingu/Araguaia com 600 coletores associados, entre indígenas e agricultores familiares;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implementação de piloto de certificação de origem</a:t>
            </a:r>
            <a:b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 Bacia do Xingu, com a estruturação da iniciativa Origens Brasil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capacitação de 1.327 pessoas em manejo de sementes nativas, atividades de manejo florestal e produção agroextrativista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aumento de 53% no faturamento do conjunto dos produtos comercializados entre 2014 e 2017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incremento de receita de R$ 682 mil</a:t>
            </a:r>
          </a:p>
        </p:txBody>
      </p:sp>
      <p:sp>
        <p:nvSpPr>
          <p:cNvPr id="2" name="Google Shape;671;p34">
            <a:extLst>
              <a:ext uri="{FF2B5EF4-FFF2-40B4-BE49-F238E27FC236}">
                <a16:creationId xmlns:a16="http://schemas.microsoft.com/office/drawing/2014/main" id="{72D1588A-23EC-BAC5-047A-9E69DABF718A}"/>
              </a:ext>
            </a:extLst>
          </p:cNvPr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Projetos do ISA</a:t>
            </a:r>
            <a:endParaRPr sz="2400" b="1" i="0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171773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4"/>
          <p:cNvPicPr preferRelativeResize="0"/>
          <p:nvPr/>
        </p:nvPicPr>
        <p:blipFill rotWithShape="1">
          <a:blip r:embed="rId3">
            <a:alphaModFix/>
          </a:blip>
          <a:srcRect t="7812" b="781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" descr="Padrão do plano de fundo&#10;&#10;Descrição gerada automaticamente"/>
          <p:cNvPicPr preferRelativeResize="0"/>
          <p:nvPr/>
        </p:nvPicPr>
        <p:blipFill rotWithShape="1">
          <a:blip r:embed="rId4">
            <a:alphaModFix amt="87000"/>
          </a:blip>
          <a:srcRect t="3222" r="595" b="82383"/>
          <a:stretch/>
        </p:blipFill>
        <p:spPr>
          <a:xfrm>
            <a:off x="0" y="5864087"/>
            <a:ext cx="12191999" cy="99391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"/>
          <p:cNvSpPr txBox="1"/>
          <p:nvPr/>
        </p:nvSpPr>
        <p:spPr>
          <a:xfrm>
            <a:off x="-1" y="6079917"/>
            <a:ext cx="12192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Socioambiental se escreve junto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64;p25">
            <a:extLst>
              <a:ext uri="{FF2B5EF4-FFF2-40B4-BE49-F238E27FC236}">
                <a16:creationId xmlns:a16="http://schemas.microsoft.com/office/drawing/2014/main" id="{85239F01-89D2-F739-7C20-EA2B4C2588E2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98A0A6-0344-40D5-8ED7-FAAE60C7FE9E}"/>
              </a:ext>
            </a:extLst>
          </p:cNvPr>
          <p:cNvSpPr txBox="1"/>
          <p:nvPr/>
        </p:nvSpPr>
        <p:spPr>
          <a:xfrm>
            <a:off x="237863" y="1049465"/>
            <a:ext cx="5620273" cy="345863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808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Gestão das Terras Indígenas</a:t>
            </a:r>
            <a:b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808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8080"/>
                </a:highligh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das Bacias do Rio Negro e Xingu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Valor total do projeto: </a:t>
            </a: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R$ 12.302.481,90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Valor do apoio do Fundo Amazônia: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R$ 11.685.843,14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Contratação: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27/06/2016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Conclusão: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28/10/2022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 que: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 projeto foi estruturado em dois eixos. O primeiro apoiou a implementação de ações do PGTA do Parque Indígena do Xingu e o segundo eixo promoveu a elaboração de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PGTAs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em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na Região do Alto Rio Negro e na TI Yanomami.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810BA7D-6951-49FD-A49E-D585DFFC0C11}"/>
              </a:ext>
            </a:extLst>
          </p:cNvPr>
          <p:cNvSpPr txBox="1"/>
          <p:nvPr/>
        </p:nvSpPr>
        <p:spPr>
          <a:xfrm>
            <a:off x="6333863" y="1208087"/>
            <a:ext cx="5058037" cy="438709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Exemplos de resultados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encontros e oficinas, com cerca de 1.600 indígenas para a definição de prioridades,  a elaboração do Plano de Vida,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PGTAs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 documentos orientadores de gestão na região do Alto Rio Negro 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desenvolvimento de ações de restauração florestal, atividades de fiscalização do território e desenvolvimento de alternativas econômicas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oficinas e encontros com lideranças indígenas para a elaboração do Plano de Vida,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PGTAs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 documentos orientadores de gestão na Região do Alto Rio Negro </a:t>
            </a:r>
          </a:p>
          <a:p>
            <a:pPr marL="285750" marR="0" lvl="0" indent="-28575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386"/>
              </a:buClr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fortalecimento da infraestrutura dos quatro polos do Território Indígena do Xingu, com investimentos em construção de sedes de associações, aquisição de equipamentos e embarcações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B6A687-92DD-4AC9-98D5-DD59899ADBA5}"/>
              </a:ext>
            </a:extLst>
          </p:cNvPr>
          <p:cNvSpPr txBox="1"/>
          <p:nvPr/>
        </p:nvSpPr>
        <p:spPr>
          <a:xfrm>
            <a:off x="237863" y="4572401"/>
            <a:ext cx="5620273" cy="155427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1800" kern="1200" dirty="0">
                <a:solidFill>
                  <a:srgbClr val="F6638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F6638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 projeto alcançou todos os resultados almejados tendo, inclusive, superado as metas em alguns dos indicadores pactuados.”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onte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site do Fundo Amazônia -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https://www.fundoamazonia.gov.br/pt/projeto/Gestao-das-Terras-Indigenas-das-Bacias-do-Rio-Negro-e-Xingu/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Google Shape;671;p34">
            <a:extLst>
              <a:ext uri="{FF2B5EF4-FFF2-40B4-BE49-F238E27FC236}">
                <a16:creationId xmlns:a16="http://schemas.microsoft.com/office/drawing/2014/main" id="{E092E9DD-0FFC-D702-93F6-F3E2B63D825D}"/>
              </a:ext>
            </a:extLst>
          </p:cNvPr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Projetos do ISA</a:t>
            </a:r>
            <a:endParaRPr sz="2400" b="1" i="0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407730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p32"/>
          <p:cNvPicPr preferRelativeResize="0"/>
          <p:nvPr/>
        </p:nvPicPr>
        <p:blipFill rotWithShape="1">
          <a:blip r:embed="rId3">
            <a:alphaModFix/>
          </a:blip>
          <a:srcRect t="959" b="18753"/>
          <a:stretch/>
        </p:blipFill>
        <p:spPr>
          <a:xfrm>
            <a:off x="1034876" y="2388534"/>
            <a:ext cx="1966122" cy="1973206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32"/>
          <p:cNvSpPr txBox="1"/>
          <p:nvPr/>
        </p:nvSpPr>
        <p:spPr>
          <a:xfrm>
            <a:off x="3500282" y="2706056"/>
            <a:ext cx="5770718" cy="14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pt-BR" sz="4800" b="1" dirty="0">
                <a:solidFill>
                  <a:schemeClr val="lt1"/>
                </a:solidFill>
                <a:latin typeface="Merriweather"/>
                <a:sym typeface="Merriweather"/>
              </a:rPr>
              <a:t>TCU e</a:t>
            </a:r>
            <a:br>
              <a:rPr lang="pt-BR" sz="4800" b="1" dirty="0">
                <a:solidFill>
                  <a:schemeClr val="lt1"/>
                </a:solidFill>
                <a:latin typeface="Merriweather"/>
                <a:sym typeface="Merriweather"/>
              </a:rPr>
            </a:br>
            <a:r>
              <a:rPr lang="pt-BR" sz="4800" b="1" dirty="0">
                <a:solidFill>
                  <a:schemeClr val="lt1"/>
                </a:solidFill>
                <a:latin typeface="Merriweather"/>
                <a:sym typeface="Merriweather"/>
              </a:rPr>
              <a:t>Fundo Amazônia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695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498A0A6-0344-40D5-8ED7-FAAE60C7FE9E}"/>
              </a:ext>
            </a:extLst>
          </p:cNvPr>
          <p:cNvSpPr txBox="1"/>
          <p:nvPr/>
        </p:nvSpPr>
        <p:spPr>
          <a:xfrm>
            <a:off x="533401" y="1505396"/>
            <a:ext cx="4673599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t-BR" sz="2400" b="1" dirty="0">
                <a:solidFill>
                  <a:srgbClr val="FD654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2018</a:t>
            </a:r>
          </a:p>
          <a:p>
            <a:pPr marL="0" indent="0">
              <a:spcBef>
                <a:spcPts val="0"/>
              </a:spcBef>
              <a:buNone/>
            </a:pPr>
            <a:endParaRPr lang="pt-BR" sz="1600" b="1" dirty="0">
              <a:solidFill>
                <a:srgbClr val="FD654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sz="1800" u="sng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Acórdão 018.242/2017-0</a:t>
            </a:r>
          </a:p>
          <a:p>
            <a:pPr>
              <a:spcBef>
                <a:spcPts val="0"/>
              </a:spcBef>
            </a:pPr>
            <a:endParaRPr lang="pt-BR" sz="18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pt-BR" sz="18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 recursos do Fundo estão sendo utilizados de maneira adequada e contribuindo para os objetivos para o qual foi instituído</a:t>
            </a:r>
            <a: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”. </a:t>
            </a:r>
          </a:p>
          <a:p>
            <a:endParaRPr lang="pt-BR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pt-BR" sz="18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contato com as comunidades abrangidas nesses projetos percebeu-se a importância das ações desenvolvidas, bem como a seriedade como eles são executados, com a produção de resultados efetivos para as comunidades beneficiadas</a:t>
            </a:r>
            <a: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”.</a:t>
            </a:r>
          </a:p>
        </p:txBody>
      </p:sp>
      <p:sp>
        <p:nvSpPr>
          <p:cNvPr id="2" name="Google Shape;671;p34">
            <a:extLst>
              <a:ext uri="{FF2B5EF4-FFF2-40B4-BE49-F238E27FC236}">
                <a16:creationId xmlns:a16="http://schemas.microsoft.com/office/drawing/2014/main" id="{43E22649-CE67-80A2-930D-54493F63D5B4}"/>
              </a:ext>
            </a:extLst>
          </p:cNvPr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Acórdãos TCU</a:t>
            </a:r>
            <a:endParaRPr lang="pt-BR" sz="2400" b="1" i="0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4115F0B-512A-B853-2F47-946DB1EA6A75}"/>
              </a:ext>
            </a:extLst>
          </p:cNvPr>
          <p:cNvSpPr txBox="1"/>
          <p:nvPr/>
        </p:nvSpPr>
        <p:spPr>
          <a:xfrm>
            <a:off x="6279766" y="1505396"/>
            <a:ext cx="5007665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D654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2023</a:t>
            </a:r>
          </a:p>
          <a:p>
            <a:pPr algn="l"/>
            <a:endParaRPr lang="pt-BR" u="sng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l"/>
            <a:r>
              <a:rPr lang="pt-BR" sz="18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Acórdão 1107/2023</a:t>
            </a:r>
            <a:b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pt-B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t-BR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pt-BR" sz="1800" b="1" i="1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 Fundo Amazônia tem tido um papel de destaque internacional como um instrumento legitimo para captações no contexto da Convenção do Clima e combate ao desmatamento por meio do apoio a projetos. </a:t>
            </a:r>
          </a:p>
          <a:p>
            <a:pPr algn="l"/>
            <a:endParaRPr lang="pt-BR" sz="1800" b="1" i="1" u="none" strike="noStrike" baseline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l"/>
            <a:r>
              <a:rPr lang="pt-BR" sz="1800" b="1" i="1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avaliação do Fundo por parte dos diferentes tipos de controle a que se encontra submetido tem sido positiva, não tendo sido proferido quaisquer apontamentos indicando falhas na gestão dos recursos do Fundo Amazônia por parte do BNDES.”</a:t>
            </a:r>
            <a:endParaRPr lang="pt-BR" sz="1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7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inaldo_sanoma_legendado (1080p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3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4;p25">
            <a:extLst>
              <a:ext uri="{FF2B5EF4-FFF2-40B4-BE49-F238E27FC236}">
                <a16:creationId xmlns:a16="http://schemas.microsoft.com/office/drawing/2014/main" id="{1E0657BB-56D0-57DA-9765-BDE16F033CC2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6" name="Google Shape;596;p28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Economia da floresta em pé</a:t>
            </a:r>
            <a:endParaRPr lang="pt-BR" sz="2400" dirty="0"/>
          </a:p>
        </p:txBody>
      </p:sp>
      <p:sp>
        <p:nvSpPr>
          <p:cNvPr id="601" name="Google Shape;601;p28"/>
          <p:cNvSpPr txBox="1"/>
          <p:nvPr/>
        </p:nvSpPr>
        <p:spPr>
          <a:xfrm>
            <a:off x="6490113" y="4356100"/>
            <a:ext cx="5005201" cy="12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ts val="1850"/>
              <a:buFont typeface="Noto Sans Symbols"/>
              <a:buChar char="▪"/>
            </a:pP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Cerca de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$ 2 milhões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movimentados</a:t>
            </a:r>
            <a:r>
              <a:rPr lang="pt-BR" sz="1500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(2020 e 2021) </a:t>
            </a:r>
            <a:endParaRPr lang="pt-BR"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ts val="185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Distribuição de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293 toneladas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alimentos para cerca de 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39 mil pessoas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nas periferias de São Paulo durante a pandemia</a:t>
            </a:r>
            <a:endParaRPr lang="pt-BR" sz="1500" dirty="0"/>
          </a:p>
        </p:txBody>
      </p:sp>
      <p:sp>
        <p:nvSpPr>
          <p:cNvPr id="600" name="Google Shape;600;p28"/>
          <p:cNvSpPr txBox="1"/>
          <p:nvPr/>
        </p:nvSpPr>
        <p:spPr>
          <a:xfrm>
            <a:off x="6490113" y="3498002"/>
            <a:ext cx="4723987" cy="858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Cooperativa dos Agricultores Quilombolas do Vale do Ribeira</a:t>
            </a:r>
          </a:p>
        </p:txBody>
      </p:sp>
      <p:pic>
        <p:nvPicPr>
          <p:cNvPr id="5" name="Google Shape;545;p23">
            <a:extLst>
              <a:ext uri="{FF2B5EF4-FFF2-40B4-BE49-F238E27FC236}">
                <a16:creationId xmlns:a16="http://schemas.microsoft.com/office/drawing/2014/main" id="{F16487D7-AD5B-F2F3-28E6-5AA75898C1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5" t="1010" r="295" b="1"/>
          <a:stretch/>
        </p:blipFill>
        <p:spPr>
          <a:xfrm>
            <a:off x="718459" y="929146"/>
            <a:ext cx="3861489" cy="25604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43;p23">
            <a:extLst>
              <a:ext uri="{FF2B5EF4-FFF2-40B4-BE49-F238E27FC236}">
                <a16:creationId xmlns:a16="http://schemas.microsoft.com/office/drawing/2014/main" id="{70A1C2FD-35F5-DCF9-8FD5-5A6344FC7816}"/>
              </a:ext>
            </a:extLst>
          </p:cNvPr>
          <p:cNvSpPr txBox="1"/>
          <p:nvPr/>
        </p:nvSpPr>
        <p:spPr>
          <a:xfrm>
            <a:off x="610010" y="3512290"/>
            <a:ext cx="4980645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Rede de Cantinas da Terra do Meio</a:t>
            </a:r>
            <a:endParaRPr dirty="0"/>
          </a:p>
        </p:txBody>
      </p:sp>
      <p:sp>
        <p:nvSpPr>
          <p:cNvPr id="10" name="Google Shape;544;p23">
            <a:extLst>
              <a:ext uri="{FF2B5EF4-FFF2-40B4-BE49-F238E27FC236}">
                <a16:creationId xmlns:a16="http://schemas.microsoft.com/office/drawing/2014/main" id="{606D8685-DE59-239B-AE61-87BA5EBEF30D}"/>
              </a:ext>
            </a:extLst>
          </p:cNvPr>
          <p:cNvSpPr txBox="1"/>
          <p:nvPr/>
        </p:nvSpPr>
        <p:spPr>
          <a:xfrm>
            <a:off x="610011" y="4044518"/>
            <a:ext cx="4980644" cy="159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ts val="18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Receita de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$ 8,3 milhões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</a:rPr>
              <a:t>obtida por ribeirinhos, indígenas e agricultores familiares </a:t>
            </a:r>
            <a:r>
              <a:rPr lang="pt-BR" sz="1500" b="1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</a:rPr>
              <a:t>2009 a 2022)</a:t>
            </a:r>
            <a:endParaRPr sz="1500" dirty="0">
              <a:solidFill>
                <a:schemeClr val="bg2"/>
              </a:solidFill>
            </a:endParaRPr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ts val="1850"/>
              <a:buFont typeface="Noto Sans Symbols"/>
              <a:buChar char="▪"/>
            </a:pP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678 famílias </a:t>
            </a:r>
            <a:r>
              <a:rPr lang="pt-BR" sz="1500" dirty="0">
                <a:solidFill>
                  <a:schemeClr val="bg2"/>
                </a:solidFill>
                <a:latin typeface="Roboto"/>
                <a:ea typeface="Roboto"/>
                <a:cs typeface="Roboto"/>
                <a:sym typeface="Roboto"/>
              </a:rPr>
              <a:t>ribeirinhas e indígenas beneficiadas em 7 Terras Indígenas e 4 Unidades de Conservação</a:t>
            </a:r>
            <a:endParaRPr sz="1500" dirty="0">
              <a:solidFill>
                <a:schemeClr val="bg2"/>
              </a:solidFill>
            </a:endParaRPr>
          </a:p>
        </p:txBody>
      </p:sp>
      <p:pic>
        <p:nvPicPr>
          <p:cNvPr id="12" name="Google Shape;546;p23">
            <a:extLst>
              <a:ext uri="{FF2B5EF4-FFF2-40B4-BE49-F238E27FC236}">
                <a16:creationId xmlns:a16="http://schemas.microsoft.com/office/drawing/2014/main" id="{49D48BB0-6F15-DA50-00BE-26A46F2A63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" t="305" r="694"/>
          <a:stretch/>
        </p:blipFill>
        <p:spPr>
          <a:xfrm>
            <a:off x="6585859" y="929146"/>
            <a:ext cx="3834700" cy="2560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297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99FB758-364D-9D86-5382-CF3DFC5AAC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4" r="1751"/>
          <a:stretch/>
        </p:blipFill>
        <p:spPr>
          <a:xfrm>
            <a:off x="6585859" y="929147"/>
            <a:ext cx="3834700" cy="2583144"/>
          </a:xfrm>
          <a:prstGeom prst="rect">
            <a:avLst/>
          </a:prstGeom>
        </p:spPr>
      </p:pic>
      <p:sp>
        <p:nvSpPr>
          <p:cNvPr id="2" name="Google Shape;564;p25">
            <a:extLst>
              <a:ext uri="{FF2B5EF4-FFF2-40B4-BE49-F238E27FC236}">
                <a16:creationId xmlns:a16="http://schemas.microsoft.com/office/drawing/2014/main" id="{1E0657BB-56D0-57DA-9765-BDE16F033CC2}"/>
              </a:ext>
            </a:extLst>
          </p:cNvPr>
          <p:cNvSpPr/>
          <p:nvPr/>
        </p:nvSpPr>
        <p:spPr>
          <a:xfrm>
            <a:off x="0" y="929147"/>
            <a:ext cx="6096000" cy="52779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" name="Google Shape;535;p22">
            <a:extLst>
              <a:ext uri="{FF2B5EF4-FFF2-40B4-BE49-F238E27FC236}">
                <a16:creationId xmlns:a16="http://schemas.microsoft.com/office/drawing/2014/main" id="{4EE86321-865A-36F3-B0B5-B42A9DCCB45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981"/>
          <a:stretch/>
        </p:blipFill>
        <p:spPr>
          <a:xfrm>
            <a:off x="726400" y="929146"/>
            <a:ext cx="3877578" cy="2561194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28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Economia da floresta em pé</a:t>
            </a:r>
            <a:endParaRPr lang="pt-BR" sz="2400" dirty="0"/>
          </a:p>
        </p:txBody>
      </p:sp>
      <p:sp>
        <p:nvSpPr>
          <p:cNvPr id="601" name="Google Shape;601;p28"/>
          <p:cNvSpPr txBox="1"/>
          <p:nvPr/>
        </p:nvSpPr>
        <p:spPr>
          <a:xfrm>
            <a:off x="6490113" y="4044517"/>
            <a:ext cx="5005201" cy="1073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marR="0" lvl="0" indent="-18923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$ 1,25 milhão</a:t>
            </a: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500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obtido pelas comunidades. </a:t>
            </a:r>
          </a:p>
          <a:p>
            <a:pPr marL="182880" marR="0" lvl="0" indent="-18923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 err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Yaripo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(Pico da Neblina), Serras Guerreiras de </a:t>
            </a:r>
            <a:r>
              <a:rPr lang="pt-BR" sz="1500" dirty="0" err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Tapuruquara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e turismo de pesca esportiva</a:t>
            </a:r>
          </a:p>
        </p:txBody>
      </p:sp>
      <p:sp>
        <p:nvSpPr>
          <p:cNvPr id="600" name="Google Shape;600;p28"/>
          <p:cNvSpPr txBox="1"/>
          <p:nvPr/>
        </p:nvSpPr>
        <p:spPr>
          <a:xfrm>
            <a:off x="6490113" y="3498002"/>
            <a:ext cx="4723987" cy="49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Turismo no Rio Negro em 2021 e 2022</a:t>
            </a:r>
          </a:p>
        </p:txBody>
      </p:sp>
      <p:sp>
        <p:nvSpPr>
          <p:cNvPr id="9" name="Google Shape;543;p23">
            <a:extLst>
              <a:ext uri="{FF2B5EF4-FFF2-40B4-BE49-F238E27FC236}">
                <a16:creationId xmlns:a16="http://schemas.microsoft.com/office/drawing/2014/main" id="{70A1C2FD-35F5-DCF9-8FD5-5A6344FC7816}"/>
              </a:ext>
            </a:extLst>
          </p:cNvPr>
          <p:cNvSpPr txBox="1"/>
          <p:nvPr/>
        </p:nvSpPr>
        <p:spPr>
          <a:xfrm>
            <a:off x="610010" y="3512290"/>
            <a:ext cx="4980645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lang="pt-BR" sz="1800" b="1" i="0" cap="none" dirty="0">
                <a:solidFill>
                  <a:schemeClr val="lt1"/>
                </a:solidFill>
                <a:highlight>
                  <a:srgbClr val="ED8AE5"/>
                </a:highlight>
                <a:latin typeface="Roboto"/>
                <a:ea typeface="Roboto"/>
                <a:cs typeface="Roboto"/>
                <a:sym typeface="Roboto"/>
              </a:rPr>
              <a:t>Produtos da Floresta: Rio Negro e Yanomami</a:t>
            </a:r>
            <a:endParaRPr lang="pt-BR" sz="1800" dirty="0"/>
          </a:p>
        </p:txBody>
      </p:sp>
      <p:sp>
        <p:nvSpPr>
          <p:cNvPr id="10" name="Google Shape;544;p23">
            <a:extLst>
              <a:ext uri="{FF2B5EF4-FFF2-40B4-BE49-F238E27FC236}">
                <a16:creationId xmlns:a16="http://schemas.microsoft.com/office/drawing/2014/main" id="{606D8685-DE59-239B-AE61-87BA5EBEF30D}"/>
              </a:ext>
            </a:extLst>
          </p:cNvPr>
          <p:cNvSpPr txBox="1"/>
          <p:nvPr/>
        </p:nvSpPr>
        <p:spPr>
          <a:xfrm>
            <a:off x="610010" y="4044517"/>
            <a:ext cx="5333590" cy="174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Yanomami em 2021 e 2022: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$ 576 mil obtidos pelas comunidades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– artesanato, castanha, cacau e cogumelo</a:t>
            </a:r>
            <a:endParaRPr lang="pt-BR" sz="1500" dirty="0"/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Alto Rio Negro em 2021 e 2022: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$ 629 mil obtidos pelas comunidades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– artesanato, pimenta, frutas desidratadas</a:t>
            </a:r>
          </a:p>
          <a:p>
            <a:pPr marL="212400" marR="0" lvl="0" indent="-218750" algn="l" rtl="0">
              <a:lnSpc>
                <a:spcPts val="2000"/>
              </a:lnSpc>
              <a:spcAft>
                <a:spcPts val="600"/>
              </a:spcAft>
              <a:buClr>
                <a:srgbClr val="F66286"/>
              </a:buClr>
              <a:buSzPct val="130000"/>
              <a:buFont typeface="Noto Sans Symbols"/>
              <a:buChar char="▪"/>
            </a:pP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Cerca de </a:t>
            </a:r>
            <a:r>
              <a:rPr lang="pt-BR" sz="15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lang="pt-BR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$ 2,5 milhões </a:t>
            </a:r>
            <a:r>
              <a:rPr lang="pt-BR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 </a:t>
            </a:r>
            <a: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merenda escolar e distribuição de alimentos  (PNAE e PAA), 2021 e 2022 </a:t>
            </a:r>
            <a:br>
              <a:rPr lang="pt-BR" sz="15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167748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0FAEF0D-16D5-F4C5-FD8D-BB2BDA4C71FB}"/>
              </a:ext>
            </a:extLst>
          </p:cNvPr>
          <p:cNvSpPr txBox="1">
            <a:spLocks/>
          </p:cNvSpPr>
          <p:nvPr/>
        </p:nvSpPr>
        <p:spPr>
          <a:xfrm>
            <a:off x="367532" y="239486"/>
            <a:ext cx="6534011" cy="47897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400" b="1" i="0" kern="1200" cap="none" spc="0" baseline="0">
                <a:solidFill>
                  <a:schemeClr val="bg1"/>
                </a:solidFill>
                <a:latin typeface="TisaPro-Bold" panose="02010504030101020102" pitchFamily="2" charset="77"/>
                <a:ea typeface="+mn-ea"/>
                <a:cs typeface="TisaPro-Bold" panose="02010504030101020102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Merriweather" panose="02060503050406030704" pitchFamily="18" charset="0"/>
              </a:rPr>
              <a:t>Governança</a:t>
            </a:r>
          </a:p>
        </p:txBody>
      </p:sp>
      <p:cxnSp>
        <p:nvCxnSpPr>
          <p:cNvPr id="3" name="Google Shape;183;p8">
            <a:extLst>
              <a:ext uri="{FF2B5EF4-FFF2-40B4-BE49-F238E27FC236}">
                <a16:creationId xmlns:a16="http://schemas.microsoft.com/office/drawing/2014/main" id="{660DC426-4592-8264-4777-77DB445D1989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6101821" y="3568564"/>
            <a:ext cx="0" cy="257710"/>
          </a:xfrm>
          <a:prstGeom prst="straightConnector1">
            <a:avLst/>
          </a:prstGeom>
          <a:noFill/>
          <a:ln w="19050" cap="flat" cmpd="sng">
            <a:solidFill>
              <a:srgbClr val="22222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161;p8">
            <a:extLst>
              <a:ext uri="{FF2B5EF4-FFF2-40B4-BE49-F238E27FC236}">
                <a16:creationId xmlns:a16="http://schemas.microsoft.com/office/drawing/2014/main" id="{C53C9CD4-C6FF-FDD8-E22B-BB07ECAEA821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 rot="16200000" flipH="1">
            <a:off x="6915760" y="967525"/>
            <a:ext cx="420228" cy="210142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1E2D31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6" name="Google Shape;164;p8">
            <a:extLst>
              <a:ext uri="{FF2B5EF4-FFF2-40B4-BE49-F238E27FC236}">
                <a16:creationId xmlns:a16="http://schemas.microsoft.com/office/drawing/2014/main" id="{DAB0A831-154F-E769-4C68-44FEDC20E8E8}"/>
              </a:ext>
            </a:extLst>
          </p:cNvPr>
          <p:cNvCxnSpPr>
            <a:cxnSpLocks/>
            <a:stCxn id="25" idx="0"/>
            <a:endCxn id="24" idx="2"/>
          </p:cNvCxnSpPr>
          <p:nvPr/>
        </p:nvCxnSpPr>
        <p:spPr>
          <a:xfrm rot="5400000" flipH="1" flipV="1">
            <a:off x="4809360" y="962548"/>
            <a:ext cx="420228" cy="211137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22222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9" name="Google Shape;166;p8">
            <a:extLst>
              <a:ext uri="{FF2B5EF4-FFF2-40B4-BE49-F238E27FC236}">
                <a16:creationId xmlns:a16="http://schemas.microsoft.com/office/drawing/2014/main" id="{04B184DA-A0E9-2157-0FC0-96B8A0DA83FF}"/>
              </a:ext>
            </a:extLst>
          </p:cNvPr>
          <p:cNvCxnSpPr>
            <a:cxnSpLocks/>
            <a:endCxn id="27" idx="0"/>
          </p:cNvCxnSpPr>
          <p:nvPr/>
        </p:nvCxnSpPr>
        <p:spPr>
          <a:xfrm rot="16200000" flipH="1">
            <a:off x="4670084" y="1718635"/>
            <a:ext cx="725439" cy="213803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22222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0" name="Google Shape;168;p8">
            <a:extLst>
              <a:ext uri="{FF2B5EF4-FFF2-40B4-BE49-F238E27FC236}">
                <a16:creationId xmlns:a16="http://schemas.microsoft.com/office/drawing/2014/main" id="{E2AD6360-A93D-DB9A-CBD8-530F91AC017D}"/>
              </a:ext>
            </a:extLst>
          </p:cNvPr>
          <p:cNvCxnSpPr>
            <a:cxnSpLocks/>
            <a:endCxn id="27" idx="0"/>
          </p:cNvCxnSpPr>
          <p:nvPr/>
        </p:nvCxnSpPr>
        <p:spPr>
          <a:xfrm rot="5400000">
            <a:off x="6776484" y="1750271"/>
            <a:ext cx="725439" cy="207476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1E2D31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1" name="Google Shape;169;p8">
            <a:extLst>
              <a:ext uri="{FF2B5EF4-FFF2-40B4-BE49-F238E27FC236}">
                <a16:creationId xmlns:a16="http://schemas.microsoft.com/office/drawing/2014/main" id="{3883E1F3-EA48-3CE4-E84E-2149112E9907}"/>
              </a:ext>
            </a:extLst>
          </p:cNvPr>
          <p:cNvCxnSpPr>
            <a:cxnSpLocks/>
            <a:stCxn id="29" idx="0"/>
            <a:endCxn id="28" idx="2"/>
          </p:cNvCxnSpPr>
          <p:nvPr/>
        </p:nvCxnSpPr>
        <p:spPr>
          <a:xfrm rot="5400000" flipH="1" flipV="1">
            <a:off x="5163981" y="4014828"/>
            <a:ext cx="457647" cy="141803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1E2D31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" name="Google Shape;172;p8">
            <a:extLst>
              <a:ext uri="{FF2B5EF4-FFF2-40B4-BE49-F238E27FC236}">
                <a16:creationId xmlns:a16="http://schemas.microsoft.com/office/drawing/2014/main" id="{2DB181E8-68A3-D38A-3FFF-206FE295C3C3}"/>
              </a:ext>
            </a:extLst>
          </p:cNvPr>
          <p:cNvCxnSpPr>
            <a:cxnSpLocks/>
            <a:stCxn id="30" idx="0"/>
            <a:endCxn id="28" idx="2"/>
          </p:cNvCxnSpPr>
          <p:nvPr/>
        </p:nvCxnSpPr>
        <p:spPr>
          <a:xfrm rot="16200000" flipV="1">
            <a:off x="6550381" y="4046466"/>
            <a:ext cx="457647" cy="135476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1E2D3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4" name="Google Shape;162;p8">
            <a:extLst>
              <a:ext uri="{FF2B5EF4-FFF2-40B4-BE49-F238E27FC236}">
                <a16:creationId xmlns:a16="http://schemas.microsoft.com/office/drawing/2014/main" id="{682282E3-3A38-DA75-5522-2D9DE1AEC997}"/>
              </a:ext>
            </a:extLst>
          </p:cNvPr>
          <p:cNvSpPr txBox="1"/>
          <p:nvPr/>
        </p:nvSpPr>
        <p:spPr>
          <a:xfrm>
            <a:off x="5248783" y="1434485"/>
            <a:ext cx="1652760" cy="373637"/>
          </a:xfrm>
          <a:prstGeom prst="rect">
            <a:avLst/>
          </a:prstGeom>
          <a:solidFill>
            <a:srgbClr val="C00000"/>
          </a:solidFill>
          <a:ln w="19050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Assembleia </a:t>
            </a: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Geral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25" name="Google Shape;165;p8">
            <a:extLst>
              <a:ext uri="{FF2B5EF4-FFF2-40B4-BE49-F238E27FC236}">
                <a16:creationId xmlns:a16="http://schemas.microsoft.com/office/drawing/2014/main" id="{7DE963B1-1E6A-F756-B2DB-8012D095356A}"/>
              </a:ext>
            </a:extLst>
          </p:cNvPr>
          <p:cNvSpPr txBox="1"/>
          <p:nvPr/>
        </p:nvSpPr>
        <p:spPr>
          <a:xfrm>
            <a:off x="3138731" y="2228350"/>
            <a:ext cx="1650109" cy="359103"/>
          </a:xfrm>
          <a:prstGeom prst="rect">
            <a:avLst/>
          </a:prstGeom>
          <a:solidFill>
            <a:srgbClr val="9C94EB"/>
          </a:solidFill>
          <a:ln w="19050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Conselho Diretor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26" name="Google Shape;163;p8">
            <a:extLst>
              <a:ext uri="{FF2B5EF4-FFF2-40B4-BE49-F238E27FC236}">
                <a16:creationId xmlns:a16="http://schemas.microsoft.com/office/drawing/2014/main" id="{A1877443-93BC-F4DA-810F-EBF4A7FE1D1F}"/>
              </a:ext>
            </a:extLst>
          </p:cNvPr>
          <p:cNvSpPr txBox="1"/>
          <p:nvPr/>
        </p:nvSpPr>
        <p:spPr>
          <a:xfrm>
            <a:off x="7351530" y="2228350"/>
            <a:ext cx="1650109" cy="359103"/>
          </a:xfrm>
          <a:prstGeom prst="rect">
            <a:avLst/>
          </a:prstGeom>
          <a:solidFill>
            <a:srgbClr val="9C94EB"/>
          </a:solidFill>
          <a:ln w="19050" cap="flat" cmpd="sng">
            <a:solidFill>
              <a:srgbClr val="1E2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Conselho Fiscal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27" name="Google Shape;167;p8">
            <a:extLst>
              <a:ext uri="{FF2B5EF4-FFF2-40B4-BE49-F238E27FC236}">
                <a16:creationId xmlns:a16="http://schemas.microsoft.com/office/drawing/2014/main" id="{356411D4-4F4F-4127-3CD3-579F7E782D9A}"/>
              </a:ext>
            </a:extLst>
          </p:cNvPr>
          <p:cNvSpPr txBox="1"/>
          <p:nvPr/>
        </p:nvSpPr>
        <p:spPr>
          <a:xfrm>
            <a:off x="5302103" y="3150373"/>
            <a:ext cx="1599435" cy="418191"/>
          </a:xfrm>
          <a:prstGeom prst="rect">
            <a:avLst/>
          </a:prstGeom>
          <a:solidFill>
            <a:srgbClr val="FC644F"/>
          </a:solidFill>
          <a:ln w="19050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Secretaria Executiva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28" name="Google Shape;171;p8">
            <a:extLst>
              <a:ext uri="{FF2B5EF4-FFF2-40B4-BE49-F238E27FC236}">
                <a16:creationId xmlns:a16="http://schemas.microsoft.com/office/drawing/2014/main" id="{51FDF883-C155-E762-0AF6-068453D85207}"/>
              </a:ext>
            </a:extLst>
          </p:cNvPr>
          <p:cNvSpPr txBox="1"/>
          <p:nvPr/>
        </p:nvSpPr>
        <p:spPr>
          <a:xfrm>
            <a:off x="5302103" y="3826274"/>
            <a:ext cx="1599440" cy="66874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 cap="flat" cmpd="sng">
            <a:solidFill>
              <a:srgbClr val="1E2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Coordenações 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chemeClr val="bg1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Programas | Áreas | Temas</a:t>
            </a:r>
            <a:endParaRPr sz="1100" b="1" dirty="0">
              <a:solidFill>
                <a:schemeClr val="bg1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29" name="Google Shape;170;p8">
            <a:extLst>
              <a:ext uri="{FF2B5EF4-FFF2-40B4-BE49-F238E27FC236}">
                <a16:creationId xmlns:a16="http://schemas.microsoft.com/office/drawing/2014/main" id="{D27B9BAE-EB33-E5A0-C558-7D2DEB19593A}"/>
              </a:ext>
            </a:extLst>
          </p:cNvPr>
          <p:cNvSpPr txBox="1"/>
          <p:nvPr/>
        </p:nvSpPr>
        <p:spPr>
          <a:xfrm>
            <a:off x="3963785" y="495267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1E2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Programas</a:t>
            </a:r>
            <a:endParaRPr sz="1100" b="1" dirty="0">
              <a:solidFill>
                <a:srgbClr val="222222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170;p8">
            <a:extLst>
              <a:ext uri="{FF2B5EF4-FFF2-40B4-BE49-F238E27FC236}">
                <a16:creationId xmlns:a16="http://schemas.microsoft.com/office/drawing/2014/main" id="{393B09AE-318E-C214-DD94-061193F69A20}"/>
              </a:ext>
            </a:extLst>
          </p:cNvPr>
          <p:cNvSpPr txBox="1"/>
          <p:nvPr/>
        </p:nvSpPr>
        <p:spPr>
          <a:xfrm>
            <a:off x="6736584" y="495267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1E2D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Áreas</a:t>
            </a:r>
            <a:endParaRPr sz="1100" b="1" dirty="0">
              <a:solidFill>
                <a:srgbClr val="222222"/>
              </a:solidFill>
              <a:latin typeface="Merriweather" panose="02060503050406030704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31" name="Balão de Linha 1 (Borda e Ênfase) 30">
            <a:extLst>
              <a:ext uri="{FF2B5EF4-FFF2-40B4-BE49-F238E27FC236}">
                <a16:creationId xmlns:a16="http://schemas.microsoft.com/office/drawing/2014/main" id="{BA37019B-CB5E-0D43-964B-9B063C9374F3}"/>
              </a:ext>
            </a:extLst>
          </p:cNvPr>
          <p:cNvSpPr/>
          <p:nvPr/>
        </p:nvSpPr>
        <p:spPr>
          <a:xfrm>
            <a:off x="9068430" y="3449434"/>
            <a:ext cx="2063803" cy="1620000"/>
          </a:xfrm>
          <a:prstGeom prst="accentBorderCallout1">
            <a:avLst>
              <a:gd name="adj1" fmla="val 18750"/>
              <a:gd name="adj2" fmla="val -8333"/>
              <a:gd name="adj3" fmla="val 106206"/>
              <a:gd name="adj4" fmla="val -43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Administração</a:t>
            </a:r>
          </a:p>
          <a:p>
            <a:pPr marL="171450" indent="-1714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Comunicação</a:t>
            </a:r>
          </a:p>
          <a:p>
            <a:pPr marL="171450" indent="-1714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Tecnologia</a:t>
            </a:r>
          </a:p>
          <a:p>
            <a:pPr marL="171450" indent="-171450"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Documentação</a:t>
            </a:r>
            <a:endParaRPr lang="pt-BR" sz="1100" b="1" dirty="0"/>
          </a:p>
        </p:txBody>
      </p:sp>
      <p:sp>
        <p:nvSpPr>
          <p:cNvPr id="32" name="Balão de Linha 1 (Borda e Ênfase) 31">
            <a:extLst>
              <a:ext uri="{FF2B5EF4-FFF2-40B4-BE49-F238E27FC236}">
                <a16:creationId xmlns:a16="http://schemas.microsoft.com/office/drawing/2014/main" id="{9980A94D-167B-D541-0E26-FFEAB87066F9}"/>
              </a:ext>
            </a:extLst>
          </p:cNvPr>
          <p:cNvSpPr/>
          <p:nvPr/>
        </p:nvSpPr>
        <p:spPr>
          <a:xfrm flipH="1">
            <a:off x="680454" y="3449434"/>
            <a:ext cx="2293349" cy="1620000"/>
          </a:xfrm>
          <a:prstGeom prst="accentBorderCallout1">
            <a:avLst>
              <a:gd name="adj1" fmla="val 18750"/>
              <a:gd name="adj2" fmla="val -8333"/>
              <a:gd name="adj3" fmla="val 106206"/>
              <a:gd name="adj4" fmla="val -430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rt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Programa Política e </a:t>
            </a:r>
            <a:b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</a:b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Direito Socioambiental</a:t>
            </a:r>
          </a:p>
          <a:p>
            <a:pPr marL="171450" lvl="0" indent="-171450" rt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Povos Indígenas no Brasil</a:t>
            </a:r>
          </a:p>
          <a:p>
            <a:pPr marL="171450" lvl="0" indent="-171450" rt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Rio Negro</a:t>
            </a:r>
          </a:p>
          <a:p>
            <a:pPr marL="171450" lvl="0" indent="-171450" rt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Xingu</a:t>
            </a:r>
          </a:p>
          <a:p>
            <a:pPr marL="171450" lvl="0" indent="-171450" rt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pt-BR" sz="1100" b="1" dirty="0">
                <a:solidFill>
                  <a:srgbClr val="222222"/>
                </a:solidFill>
                <a:latin typeface="Merriweather" panose="02060503050406030704" pitchFamily="18" charset="0"/>
                <a:ea typeface="Roboto"/>
                <a:cs typeface="Roboto"/>
                <a:sym typeface="Roboto"/>
              </a:rPr>
              <a:t>Vale do Ribeira</a:t>
            </a:r>
          </a:p>
        </p:txBody>
      </p:sp>
    </p:spTree>
    <p:extLst>
      <p:ext uri="{BB962C8B-B14F-4D97-AF65-F5344CB8AC3E}">
        <p14:creationId xmlns:p14="http://schemas.microsoft.com/office/powerpoint/2010/main" val="346997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 l="2338" t="1855" r="2213" b="2017"/>
          <a:stretch/>
        </p:blipFill>
        <p:spPr>
          <a:xfrm>
            <a:off x="3117759" y="1040524"/>
            <a:ext cx="5142916" cy="509751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/>
          <p:nvPr/>
        </p:nvSpPr>
        <p:spPr>
          <a:xfrm>
            <a:off x="3978275" y="1485872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4815288" y="1141042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4878478" y="1888225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5885972" y="1784810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5847621" y="3159393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6491105" y="3513068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6614023" y="4479277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6399529" y="4659615"/>
            <a:ext cx="152400" cy="1524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7" name="Google Shape;227;p6"/>
          <p:cNvSpPr txBox="1"/>
          <p:nvPr/>
        </p:nvSpPr>
        <p:spPr>
          <a:xfrm>
            <a:off x="367532" y="239486"/>
            <a:ext cx="6534011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Estrutura 2023</a:t>
            </a:r>
            <a:endParaRPr/>
          </a:p>
        </p:txBody>
      </p:sp>
      <p:sp>
        <p:nvSpPr>
          <p:cNvPr id="228" name="Google Shape;228;p6"/>
          <p:cNvSpPr txBox="1"/>
          <p:nvPr/>
        </p:nvSpPr>
        <p:spPr>
          <a:xfrm>
            <a:off x="527983" y="2671169"/>
            <a:ext cx="221524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600"/>
              <a:buFont typeface="Merriweather Black"/>
              <a:buNone/>
            </a:pPr>
            <a:r>
              <a:rPr lang="pt-BR" sz="1600" b="1" i="0" u="none" strike="noStrike" cap="none">
                <a:solidFill>
                  <a:srgbClr val="303030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colaboradores</a:t>
            </a:r>
            <a:endParaRPr sz="1600" b="1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9" name="Google Shape;229;p6"/>
          <p:cNvSpPr txBox="1"/>
          <p:nvPr/>
        </p:nvSpPr>
        <p:spPr>
          <a:xfrm>
            <a:off x="8670120" y="2675126"/>
            <a:ext cx="3185550" cy="292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600"/>
              <a:buFont typeface="Merriweather Black"/>
              <a:buNone/>
            </a:pPr>
            <a:r>
              <a:rPr lang="pt-BR" sz="1600" b="1" i="0" u="none" strike="noStrike" cap="none">
                <a:solidFill>
                  <a:srgbClr val="303030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escritórios:</a:t>
            </a:r>
            <a:endParaRPr sz="1600" b="1" i="0" u="none" strike="noStrike" cap="none">
              <a:solidFill>
                <a:schemeClr val="dk1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None/>
            </a:pPr>
            <a:endParaRPr sz="1600" b="0" i="0" u="none" strike="noStrike" cap="none">
              <a:solidFill>
                <a:srgbClr val="30303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São Paulo (SP)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Brasília (DF)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6C8C1A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Manaus (AM)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Boa Vista (RR)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Canarana (MT)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Altamira (PA)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C594F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São Gabriel da Cachoeira (AM)</a:t>
            </a:r>
            <a:endParaRPr sz="1400" b="0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9EE"/>
              </a:buClr>
              <a:buSzPts val="2800"/>
              <a:buFont typeface="Noto Sans Symbols"/>
              <a:buChar char="▪"/>
            </a:pPr>
            <a:r>
              <a:rPr lang="pt-BR" sz="1400" b="0" i="0" u="none" strike="noStrike" cap="none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Eldorado (SP)</a:t>
            </a:r>
            <a:endParaRPr sz="1600" b="1" i="0" u="none" strike="noStrike" cap="none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8670119" y="1716056"/>
            <a:ext cx="111501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i="0" u="none" strike="noStrike" cap="none">
                <a:solidFill>
                  <a:srgbClr val="9C94EB"/>
                </a:solidFill>
                <a:latin typeface="Merriweather"/>
                <a:ea typeface="Merriweather"/>
                <a:cs typeface="Merriweather"/>
                <a:sym typeface="Merriweather"/>
              </a:rPr>
              <a:t>8</a:t>
            </a:r>
            <a:endParaRPr sz="7200">
              <a:solidFill>
                <a:srgbClr val="9C94EB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1" name="Google Shape;231;p6"/>
          <p:cNvSpPr txBox="1"/>
          <p:nvPr/>
        </p:nvSpPr>
        <p:spPr>
          <a:xfrm>
            <a:off x="493071" y="1716056"/>
            <a:ext cx="221524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>
                <a:solidFill>
                  <a:srgbClr val="FC644F"/>
                </a:solidFill>
                <a:latin typeface="Merriweather"/>
                <a:ea typeface="Merriweather"/>
                <a:cs typeface="Merriweather"/>
                <a:sym typeface="Merriweather"/>
              </a:rPr>
              <a:t>201</a:t>
            </a:r>
            <a:endParaRPr sz="7200">
              <a:solidFill>
                <a:srgbClr val="FC644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546872" y="3779907"/>
            <a:ext cx="3774061" cy="1759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erriweather"/>
              <a:buNone/>
            </a:pPr>
            <a:r>
              <a:rPr lang="pt-BR" sz="1600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Um </a:t>
            </a:r>
            <a:r>
              <a:rPr lang="pt-BR" sz="1600" b="1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time multidisciplinar </a:t>
            </a:r>
            <a:r>
              <a:rPr lang="pt-BR" sz="1600" dirty="0">
                <a:solidFill>
                  <a:schemeClr val="tx1"/>
                </a:solidFill>
                <a:latin typeface="Merriweather"/>
                <a:ea typeface="Merriweather"/>
                <a:cs typeface="Merriweather"/>
                <a:sym typeface="Merriweather"/>
              </a:rPr>
              <a:t>de engenheiros, antropólogos, sociólogos, economistas, advogados, jornalistas, professores, pesquisadores etc.</a:t>
            </a:r>
            <a:endParaRPr sz="1600" b="1" dirty="0">
              <a:solidFill>
                <a:schemeClr val="tx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233" name="Google Shape;233;p6"/>
          <p:cNvPicPr preferRelativeResize="0"/>
          <p:nvPr/>
        </p:nvPicPr>
        <p:blipFill rotWithShape="1">
          <a:blip r:embed="rId4">
            <a:alphaModFix/>
          </a:blip>
          <a:srcRect b="21428"/>
          <a:stretch/>
        </p:blipFill>
        <p:spPr>
          <a:xfrm>
            <a:off x="3838144" y="1413449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6"/>
          <p:cNvPicPr preferRelativeResize="0"/>
          <p:nvPr/>
        </p:nvPicPr>
        <p:blipFill rotWithShape="1">
          <a:blip r:embed="rId5">
            <a:alphaModFix/>
          </a:blip>
          <a:srcRect b="21428"/>
          <a:stretch/>
        </p:blipFill>
        <p:spPr>
          <a:xfrm>
            <a:off x="4740184" y="1807554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6"/>
          <p:cNvPicPr preferRelativeResize="0"/>
          <p:nvPr/>
        </p:nvPicPr>
        <p:blipFill rotWithShape="1">
          <a:blip r:embed="rId6">
            <a:alphaModFix/>
          </a:blip>
          <a:srcRect b="21428"/>
          <a:stretch/>
        </p:blipFill>
        <p:spPr>
          <a:xfrm>
            <a:off x="6472554" y="4400435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6"/>
          <p:cNvPicPr preferRelativeResize="0"/>
          <p:nvPr/>
        </p:nvPicPr>
        <p:blipFill rotWithShape="1">
          <a:blip r:embed="rId7">
            <a:alphaModFix/>
          </a:blip>
          <a:srcRect b="21428"/>
          <a:stretch/>
        </p:blipFill>
        <p:spPr>
          <a:xfrm>
            <a:off x="5744503" y="1703099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6"/>
          <p:cNvPicPr preferRelativeResize="0"/>
          <p:nvPr/>
        </p:nvPicPr>
        <p:blipFill rotWithShape="1">
          <a:blip r:embed="rId8">
            <a:alphaModFix/>
          </a:blip>
          <a:srcRect b="21428"/>
          <a:stretch/>
        </p:blipFill>
        <p:spPr>
          <a:xfrm>
            <a:off x="4669074" y="1067914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6"/>
          <p:cNvPicPr preferRelativeResize="0"/>
          <p:nvPr/>
        </p:nvPicPr>
        <p:blipFill rotWithShape="1">
          <a:blip r:embed="rId9">
            <a:alphaModFix/>
          </a:blip>
          <a:srcRect b="21428"/>
          <a:stretch/>
        </p:blipFill>
        <p:spPr>
          <a:xfrm>
            <a:off x="6352811" y="3429000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6"/>
          <p:cNvPicPr preferRelativeResize="0"/>
          <p:nvPr/>
        </p:nvPicPr>
        <p:blipFill rotWithShape="1">
          <a:blip r:embed="rId10">
            <a:alphaModFix/>
          </a:blip>
          <a:srcRect b="21428"/>
          <a:stretch/>
        </p:blipFill>
        <p:spPr>
          <a:xfrm>
            <a:off x="5709327" y="3085642"/>
            <a:ext cx="428989" cy="41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6"/>
          <p:cNvPicPr preferRelativeResize="0"/>
          <p:nvPr/>
        </p:nvPicPr>
        <p:blipFill rotWithShape="1">
          <a:blip r:embed="rId11">
            <a:alphaModFix/>
          </a:blip>
          <a:srcRect b="21428"/>
          <a:stretch/>
        </p:blipFill>
        <p:spPr>
          <a:xfrm>
            <a:off x="6258059" y="4574541"/>
            <a:ext cx="428989" cy="417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/>
          </a:blip>
          <a:srcRect b="20550"/>
          <a:stretch/>
        </p:blipFill>
        <p:spPr>
          <a:xfrm>
            <a:off x="700130" y="2314280"/>
            <a:ext cx="2800152" cy="22247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7"/>
          <p:cNvSpPr txBox="1"/>
          <p:nvPr/>
        </p:nvSpPr>
        <p:spPr>
          <a:xfrm>
            <a:off x="3500282" y="2706056"/>
            <a:ext cx="6632713" cy="14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pt-BR" sz="48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Transparência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"/>
          <p:cNvSpPr/>
          <p:nvPr/>
        </p:nvSpPr>
        <p:spPr>
          <a:xfrm>
            <a:off x="-14116" y="903767"/>
            <a:ext cx="12206116" cy="217629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2" name="Google Shape;252;p8"/>
          <p:cNvSpPr txBox="1"/>
          <p:nvPr/>
        </p:nvSpPr>
        <p:spPr>
          <a:xfrm>
            <a:off x="1675436" y="1643905"/>
            <a:ext cx="2673300" cy="692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Orçamento</a:t>
            </a:r>
            <a:endParaRPr dirty="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</a:ext>
              </a:extLst>
            </a:endParaRPr>
          </a:p>
          <a:p>
            <a:pPr marR="0" lvl="0" algn="l" rtl="0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pt-BR" sz="16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2022</a:t>
            </a:r>
            <a:r>
              <a:rPr lang="pt-BR" sz="1600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: 69,5 milhões</a:t>
            </a:r>
            <a:endParaRPr dirty="0"/>
          </a:p>
        </p:txBody>
      </p:sp>
      <p:sp>
        <p:nvSpPr>
          <p:cNvPr id="253" name="Google Shape;253;p8"/>
          <p:cNvSpPr txBox="1"/>
          <p:nvPr/>
        </p:nvSpPr>
        <p:spPr>
          <a:xfrm>
            <a:off x="367532" y="239486"/>
            <a:ext cx="11824468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Transparência</a:t>
            </a:r>
            <a:endParaRPr/>
          </a:p>
        </p:txBody>
      </p:sp>
      <p:sp>
        <p:nvSpPr>
          <p:cNvPr id="254" name="Google Shape;254;p8"/>
          <p:cNvSpPr/>
          <p:nvPr/>
        </p:nvSpPr>
        <p:spPr>
          <a:xfrm>
            <a:off x="551382" y="5235890"/>
            <a:ext cx="11437114" cy="331103"/>
          </a:xfrm>
          <a:custGeom>
            <a:avLst/>
            <a:gdLst/>
            <a:ahLst/>
            <a:cxnLst/>
            <a:rect l="l" t="t" r="r" b="b"/>
            <a:pathLst>
              <a:path w="3726405" h="7091" extrusionOk="0">
                <a:moveTo>
                  <a:pt x="0" y="0"/>
                </a:moveTo>
                <a:lnTo>
                  <a:pt x="3726406" y="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551382" y="4803306"/>
            <a:ext cx="11437114" cy="331103"/>
          </a:xfrm>
          <a:custGeom>
            <a:avLst/>
            <a:gdLst/>
            <a:ahLst/>
            <a:cxnLst/>
            <a:rect l="l" t="t" r="r" b="b"/>
            <a:pathLst>
              <a:path w="3726405" h="7091" extrusionOk="0">
                <a:moveTo>
                  <a:pt x="0" y="0"/>
                </a:moveTo>
                <a:lnTo>
                  <a:pt x="3726406" y="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6" name="Google Shape;256;p8"/>
          <p:cNvSpPr/>
          <p:nvPr/>
        </p:nvSpPr>
        <p:spPr>
          <a:xfrm>
            <a:off x="551382" y="4370722"/>
            <a:ext cx="11440063" cy="331097"/>
          </a:xfrm>
          <a:custGeom>
            <a:avLst/>
            <a:gdLst/>
            <a:ahLst/>
            <a:cxnLst/>
            <a:rect l="l" t="t" r="r" b="b"/>
            <a:pathLst>
              <a:path w="3726405" h="7091" extrusionOk="0">
                <a:moveTo>
                  <a:pt x="0" y="0"/>
                </a:moveTo>
                <a:lnTo>
                  <a:pt x="3726406" y="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1108568" y="5544371"/>
            <a:ext cx="1029197" cy="120556"/>
          </a:xfrm>
          <a:custGeom>
            <a:avLst/>
            <a:gdLst/>
            <a:ahLst/>
            <a:cxnLst/>
            <a:rect l="l" t="t" r="r" b="b"/>
            <a:pathLst>
              <a:path w="1029197" h="120556" extrusionOk="0">
                <a:moveTo>
                  <a:pt x="1029198" y="120556"/>
                </a:moveTo>
                <a:lnTo>
                  <a:pt x="0" y="120556"/>
                </a:lnTo>
                <a:lnTo>
                  <a:pt x="0" y="0"/>
                </a:lnTo>
                <a:lnTo>
                  <a:pt x="1029198" y="0"/>
                </a:lnTo>
                <a:close/>
              </a:path>
            </a:pathLst>
          </a:custGeom>
          <a:noFill/>
          <a:ln w="141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2698501" y="5523097"/>
            <a:ext cx="1029197" cy="141830"/>
          </a:xfrm>
          <a:custGeom>
            <a:avLst/>
            <a:gdLst/>
            <a:ahLst/>
            <a:cxnLst/>
            <a:rect l="l" t="t" r="r" b="b"/>
            <a:pathLst>
              <a:path w="1029197" h="141830" extrusionOk="0">
                <a:moveTo>
                  <a:pt x="1029198" y="141831"/>
                </a:moveTo>
                <a:lnTo>
                  <a:pt x="0" y="141831"/>
                </a:lnTo>
                <a:lnTo>
                  <a:pt x="0" y="0"/>
                </a:lnTo>
                <a:lnTo>
                  <a:pt x="1029198" y="0"/>
                </a:lnTo>
                <a:close/>
              </a:path>
            </a:pathLst>
          </a:custGeom>
          <a:noFill/>
          <a:ln w="141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1" name="Google Shape;261;p8"/>
          <p:cNvSpPr/>
          <p:nvPr/>
        </p:nvSpPr>
        <p:spPr>
          <a:xfrm>
            <a:off x="1662106" y="5375995"/>
            <a:ext cx="1029197" cy="306376"/>
          </a:xfrm>
          <a:custGeom>
            <a:avLst/>
            <a:gdLst/>
            <a:ahLst/>
            <a:cxnLst/>
            <a:rect l="l" t="t" r="r" b="b"/>
            <a:pathLst>
              <a:path w="1029197" h="141830" extrusionOk="0">
                <a:moveTo>
                  <a:pt x="1029198" y="141831"/>
                </a:moveTo>
                <a:lnTo>
                  <a:pt x="0" y="141831"/>
                </a:lnTo>
                <a:lnTo>
                  <a:pt x="0" y="0"/>
                </a:lnTo>
                <a:lnTo>
                  <a:pt x="1029198" y="0"/>
                </a:lnTo>
                <a:close/>
              </a:path>
            </a:pathLst>
          </a:custGeom>
          <a:solidFill>
            <a:srgbClr val="9C9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p8"/>
          <p:cNvSpPr/>
          <p:nvPr/>
        </p:nvSpPr>
        <p:spPr>
          <a:xfrm>
            <a:off x="1108568" y="3934593"/>
            <a:ext cx="1029197" cy="1609778"/>
          </a:xfrm>
          <a:custGeom>
            <a:avLst/>
            <a:gdLst/>
            <a:ahLst/>
            <a:cxnLst/>
            <a:rect l="l" t="t" r="r" b="b"/>
            <a:pathLst>
              <a:path w="1029197" h="1609778" extrusionOk="0">
                <a:moveTo>
                  <a:pt x="1029198" y="1609779"/>
                </a:moveTo>
                <a:lnTo>
                  <a:pt x="0" y="1609779"/>
                </a:lnTo>
                <a:lnTo>
                  <a:pt x="0" y="14183"/>
                </a:lnTo>
                <a:cubicBezTo>
                  <a:pt x="0" y="6350"/>
                  <a:pt x="6356" y="0"/>
                  <a:pt x="14196" y="0"/>
                </a:cubicBezTo>
                <a:lnTo>
                  <a:pt x="1015002" y="0"/>
                </a:lnTo>
                <a:cubicBezTo>
                  <a:pt x="1022842" y="0"/>
                  <a:pt x="1029198" y="6350"/>
                  <a:pt x="1029198" y="14183"/>
                </a:cubicBezTo>
                <a:close/>
              </a:path>
            </a:pathLst>
          </a:custGeom>
          <a:noFill/>
          <a:ln w="141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698501" y="3934593"/>
            <a:ext cx="1029197" cy="1588504"/>
          </a:xfrm>
          <a:custGeom>
            <a:avLst/>
            <a:gdLst/>
            <a:ahLst/>
            <a:cxnLst/>
            <a:rect l="l" t="t" r="r" b="b"/>
            <a:pathLst>
              <a:path w="1029197" h="1588504" extrusionOk="0">
                <a:moveTo>
                  <a:pt x="1029198" y="1588504"/>
                </a:moveTo>
                <a:lnTo>
                  <a:pt x="0" y="1588504"/>
                </a:lnTo>
                <a:lnTo>
                  <a:pt x="0" y="14183"/>
                </a:lnTo>
                <a:cubicBezTo>
                  <a:pt x="0" y="6350"/>
                  <a:pt x="6356" y="0"/>
                  <a:pt x="14196" y="0"/>
                </a:cubicBezTo>
                <a:lnTo>
                  <a:pt x="1015002" y="0"/>
                </a:lnTo>
                <a:cubicBezTo>
                  <a:pt x="1022842" y="0"/>
                  <a:pt x="1029198" y="6350"/>
                  <a:pt x="1029198" y="14183"/>
                </a:cubicBezTo>
                <a:close/>
              </a:path>
            </a:pathLst>
          </a:custGeom>
          <a:noFill/>
          <a:ln w="141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1662106" y="3920613"/>
            <a:ext cx="1029197" cy="1455381"/>
          </a:xfrm>
          <a:custGeom>
            <a:avLst/>
            <a:gdLst/>
            <a:ahLst/>
            <a:cxnLst/>
            <a:rect l="l" t="t" r="r" b="b"/>
            <a:pathLst>
              <a:path w="1029197" h="1588504" extrusionOk="0">
                <a:moveTo>
                  <a:pt x="1029198" y="1588504"/>
                </a:moveTo>
                <a:lnTo>
                  <a:pt x="0" y="1588504"/>
                </a:lnTo>
                <a:lnTo>
                  <a:pt x="0" y="14183"/>
                </a:lnTo>
                <a:cubicBezTo>
                  <a:pt x="0" y="6350"/>
                  <a:pt x="6356" y="0"/>
                  <a:pt x="14196" y="0"/>
                </a:cubicBezTo>
                <a:lnTo>
                  <a:pt x="1015002" y="0"/>
                </a:lnTo>
                <a:cubicBezTo>
                  <a:pt x="1022842" y="0"/>
                  <a:pt x="1029198" y="6350"/>
                  <a:pt x="1029198" y="14183"/>
                </a:cubicBezTo>
                <a:close/>
              </a:path>
            </a:pathLst>
          </a:custGeom>
          <a:solidFill>
            <a:srgbClr val="60E4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1527345" y="3621013"/>
            <a:ext cx="85174" cy="85098"/>
          </a:xfrm>
          <a:custGeom>
            <a:avLst/>
            <a:gdLst/>
            <a:ahLst/>
            <a:cxnLst/>
            <a:rect l="l" t="t" r="r" b="b"/>
            <a:pathLst>
              <a:path w="85174" h="85098" extrusionOk="0">
                <a:moveTo>
                  <a:pt x="0" y="7092"/>
                </a:moveTo>
                <a:cubicBezTo>
                  <a:pt x="0" y="3175"/>
                  <a:pt x="3178" y="0"/>
                  <a:pt x="7098" y="0"/>
                </a:cubicBezTo>
                <a:lnTo>
                  <a:pt x="78077" y="0"/>
                </a:lnTo>
                <a:cubicBezTo>
                  <a:pt x="81997" y="0"/>
                  <a:pt x="85175" y="3175"/>
                  <a:pt x="85175" y="7092"/>
                </a:cubicBezTo>
                <a:lnTo>
                  <a:pt x="85175" y="78007"/>
                </a:lnTo>
                <a:cubicBezTo>
                  <a:pt x="85175" y="81923"/>
                  <a:pt x="81997" y="85098"/>
                  <a:pt x="78077" y="85098"/>
                </a:cubicBezTo>
                <a:lnTo>
                  <a:pt x="7098" y="85098"/>
                </a:lnTo>
                <a:cubicBezTo>
                  <a:pt x="3178" y="85098"/>
                  <a:pt x="0" y="81923"/>
                  <a:pt x="0" y="78007"/>
                </a:cubicBezTo>
                <a:close/>
              </a:path>
            </a:pathLst>
          </a:custGeom>
          <a:solidFill>
            <a:srgbClr val="60E4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1676069" y="3632094"/>
            <a:ext cx="641806" cy="62937"/>
          </a:xfrm>
          <a:custGeom>
            <a:avLst/>
            <a:gdLst/>
            <a:ahLst/>
            <a:cxnLst/>
            <a:rect l="l" t="t" r="r" b="b"/>
            <a:pathLst>
              <a:path w="641806" h="62937" extrusionOk="0">
                <a:moveTo>
                  <a:pt x="0" y="61940"/>
                </a:moveTo>
                <a:lnTo>
                  <a:pt x="0" y="997"/>
                </a:lnTo>
                <a:lnTo>
                  <a:pt x="44029" y="997"/>
                </a:lnTo>
                <a:lnTo>
                  <a:pt x="44029" y="8200"/>
                </a:lnTo>
                <a:lnTo>
                  <a:pt x="8096" y="8200"/>
                </a:lnTo>
                <a:lnTo>
                  <a:pt x="8096" y="26815"/>
                </a:lnTo>
                <a:lnTo>
                  <a:pt x="41811" y="26815"/>
                </a:lnTo>
                <a:lnTo>
                  <a:pt x="41811" y="34017"/>
                </a:lnTo>
                <a:lnTo>
                  <a:pt x="8096" y="34017"/>
                </a:lnTo>
                <a:lnTo>
                  <a:pt x="8096" y="54738"/>
                </a:lnTo>
                <a:lnTo>
                  <a:pt x="45471" y="54738"/>
                </a:lnTo>
                <a:lnTo>
                  <a:pt x="45471" y="61940"/>
                </a:lnTo>
                <a:lnTo>
                  <a:pt x="0" y="61940"/>
                </a:lnTo>
                <a:close/>
                <a:moveTo>
                  <a:pt x="53900" y="42328"/>
                </a:moveTo>
                <a:lnTo>
                  <a:pt x="61441" y="41663"/>
                </a:lnTo>
                <a:cubicBezTo>
                  <a:pt x="61811" y="44765"/>
                  <a:pt x="62661" y="47277"/>
                  <a:pt x="63992" y="49198"/>
                </a:cubicBezTo>
                <a:cubicBezTo>
                  <a:pt x="65323" y="51118"/>
                  <a:pt x="67356" y="52706"/>
                  <a:pt x="70092" y="53962"/>
                </a:cubicBezTo>
                <a:cubicBezTo>
                  <a:pt x="72902" y="55144"/>
                  <a:pt x="76044" y="55735"/>
                  <a:pt x="79519" y="55735"/>
                </a:cubicBezTo>
                <a:cubicBezTo>
                  <a:pt x="82550" y="55735"/>
                  <a:pt x="85249" y="55292"/>
                  <a:pt x="87615" y="54405"/>
                </a:cubicBezTo>
                <a:cubicBezTo>
                  <a:pt x="89981" y="53445"/>
                  <a:pt x="91718" y="52189"/>
                  <a:pt x="92827" y="50638"/>
                </a:cubicBezTo>
                <a:cubicBezTo>
                  <a:pt x="94010" y="49013"/>
                  <a:pt x="94602" y="47277"/>
                  <a:pt x="94602" y="45430"/>
                </a:cubicBezTo>
                <a:cubicBezTo>
                  <a:pt x="94602" y="43510"/>
                  <a:pt x="94047" y="41847"/>
                  <a:pt x="92938" y="40444"/>
                </a:cubicBezTo>
                <a:cubicBezTo>
                  <a:pt x="91829" y="38967"/>
                  <a:pt x="90018" y="37748"/>
                  <a:pt x="87504" y="36787"/>
                </a:cubicBezTo>
                <a:cubicBezTo>
                  <a:pt x="85803" y="36123"/>
                  <a:pt x="82144" y="35125"/>
                  <a:pt x="76524" y="33796"/>
                </a:cubicBezTo>
                <a:cubicBezTo>
                  <a:pt x="70979" y="32466"/>
                  <a:pt x="67097" y="31210"/>
                  <a:pt x="64879" y="30028"/>
                </a:cubicBezTo>
                <a:cubicBezTo>
                  <a:pt x="61922" y="28477"/>
                  <a:pt x="59741" y="26593"/>
                  <a:pt x="58336" y="24377"/>
                </a:cubicBezTo>
                <a:cubicBezTo>
                  <a:pt x="56931" y="22087"/>
                  <a:pt x="56229" y="19539"/>
                  <a:pt x="56229" y="16732"/>
                </a:cubicBezTo>
                <a:cubicBezTo>
                  <a:pt x="56229" y="13703"/>
                  <a:pt x="57079" y="10859"/>
                  <a:pt x="58780" y="8200"/>
                </a:cubicBezTo>
                <a:cubicBezTo>
                  <a:pt x="60554" y="5466"/>
                  <a:pt x="63105" y="3435"/>
                  <a:pt x="66432" y="2105"/>
                </a:cubicBezTo>
                <a:cubicBezTo>
                  <a:pt x="69833" y="702"/>
                  <a:pt x="73567" y="0"/>
                  <a:pt x="77633" y="0"/>
                </a:cubicBezTo>
                <a:cubicBezTo>
                  <a:pt x="82144" y="0"/>
                  <a:pt x="86136" y="739"/>
                  <a:pt x="89611" y="2216"/>
                </a:cubicBezTo>
                <a:cubicBezTo>
                  <a:pt x="93086" y="3620"/>
                  <a:pt x="95748" y="5762"/>
                  <a:pt x="97596" y="8643"/>
                </a:cubicBezTo>
                <a:cubicBezTo>
                  <a:pt x="99445" y="11450"/>
                  <a:pt x="100443" y="14626"/>
                  <a:pt x="100591" y="18172"/>
                </a:cubicBezTo>
                <a:lnTo>
                  <a:pt x="92827" y="18726"/>
                </a:lnTo>
                <a:cubicBezTo>
                  <a:pt x="92384" y="14885"/>
                  <a:pt x="90942" y="12004"/>
                  <a:pt x="88502" y="10083"/>
                </a:cubicBezTo>
                <a:cubicBezTo>
                  <a:pt x="86136" y="8089"/>
                  <a:pt x="82624" y="7092"/>
                  <a:pt x="77966" y="7092"/>
                </a:cubicBezTo>
                <a:cubicBezTo>
                  <a:pt x="73086" y="7092"/>
                  <a:pt x="69537" y="7978"/>
                  <a:pt x="67319" y="9751"/>
                </a:cubicBezTo>
                <a:cubicBezTo>
                  <a:pt x="65101" y="11524"/>
                  <a:pt x="63992" y="13666"/>
                  <a:pt x="63992" y="16178"/>
                </a:cubicBezTo>
                <a:cubicBezTo>
                  <a:pt x="63992" y="18394"/>
                  <a:pt x="64768" y="20203"/>
                  <a:pt x="66321" y="21607"/>
                </a:cubicBezTo>
                <a:cubicBezTo>
                  <a:pt x="67874" y="23011"/>
                  <a:pt x="71903" y="24451"/>
                  <a:pt x="78410" y="25928"/>
                </a:cubicBezTo>
                <a:cubicBezTo>
                  <a:pt x="84990" y="27406"/>
                  <a:pt x="89500" y="28699"/>
                  <a:pt x="91940" y="29807"/>
                </a:cubicBezTo>
                <a:cubicBezTo>
                  <a:pt x="95489" y="31506"/>
                  <a:pt x="98114" y="33611"/>
                  <a:pt x="99814" y="36123"/>
                </a:cubicBezTo>
                <a:cubicBezTo>
                  <a:pt x="101515" y="38560"/>
                  <a:pt x="102365" y="41441"/>
                  <a:pt x="102365" y="44765"/>
                </a:cubicBezTo>
                <a:cubicBezTo>
                  <a:pt x="102365" y="48016"/>
                  <a:pt x="101441" y="51081"/>
                  <a:pt x="99593" y="53962"/>
                </a:cubicBezTo>
                <a:cubicBezTo>
                  <a:pt x="97744" y="56769"/>
                  <a:pt x="95082" y="58985"/>
                  <a:pt x="91607" y="60610"/>
                </a:cubicBezTo>
                <a:cubicBezTo>
                  <a:pt x="88132" y="62162"/>
                  <a:pt x="84214" y="62937"/>
                  <a:pt x="79852" y="62937"/>
                </a:cubicBezTo>
                <a:cubicBezTo>
                  <a:pt x="74306" y="62937"/>
                  <a:pt x="69648" y="62162"/>
                  <a:pt x="65878" y="60610"/>
                </a:cubicBezTo>
                <a:cubicBezTo>
                  <a:pt x="62181" y="58985"/>
                  <a:pt x="59260" y="56548"/>
                  <a:pt x="57116" y="53297"/>
                </a:cubicBezTo>
                <a:cubicBezTo>
                  <a:pt x="55046" y="50047"/>
                  <a:pt x="53974" y="46390"/>
                  <a:pt x="53900" y="42328"/>
                </a:cubicBezTo>
                <a:close/>
                <a:moveTo>
                  <a:pt x="128872" y="61940"/>
                </a:moveTo>
                <a:lnTo>
                  <a:pt x="128872" y="8200"/>
                </a:lnTo>
                <a:lnTo>
                  <a:pt x="108798" y="8200"/>
                </a:lnTo>
                <a:lnTo>
                  <a:pt x="108798" y="997"/>
                </a:lnTo>
                <a:lnTo>
                  <a:pt x="157152" y="997"/>
                </a:lnTo>
                <a:lnTo>
                  <a:pt x="157152" y="8200"/>
                </a:lnTo>
                <a:lnTo>
                  <a:pt x="136968" y="8200"/>
                </a:lnTo>
                <a:lnTo>
                  <a:pt x="136968" y="61940"/>
                </a:lnTo>
                <a:lnTo>
                  <a:pt x="128872" y="61940"/>
                </a:lnTo>
                <a:close/>
                <a:moveTo>
                  <a:pt x="163141" y="61940"/>
                </a:moveTo>
                <a:lnTo>
                  <a:pt x="163141" y="997"/>
                </a:lnTo>
                <a:lnTo>
                  <a:pt x="190202" y="997"/>
                </a:lnTo>
                <a:cubicBezTo>
                  <a:pt x="195673" y="997"/>
                  <a:pt x="199814" y="1551"/>
                  <a:pt x="202623" y="2659"/>
                </a:cubicBezTo>
                <a:cubicBezTo>
                  <a:pt x="205433" y="3767"/>
                  <a:pt x="207688" y="5725"/>
                  <a:pt x="209389" y="8532"/>
                </a:cubicBezTo>
                <a:cubicBezTo>
                  <a:pt x="211089" y="11265"/>
                  <a:pt x="211939" y="14294"/>
                  <a:pt x="211939" y="17618"/>
                </a:cubicBezTo>
                <a:cubicBezTo>
                  <a:pt x="211939" y="21976"/>
                  <a:pt x="210534" y="25633"/>
                  <a:pt x="207725" y="28588"/>
                </a:cubicBezTo>
                <a:cubicBezTo>
                  <a:pt x="204915" y="31543"/>
                  <a:pt x="200590" y="33426"/>
                  <a:pt x="194749" y="34239"/>
                </a:cubicBezTo>
                <a:cubicBezTo>
                  <a:pt x="196893" y="35273"/>
                  <a:pt x="198520" y="36270"/>
                  <a:pt x="199629" y="37231"/>
                </a:cubicBezTo>
                <a:cubicBezTo>
                  <a:pt x="201995" y="39373"/>
                  <a:pt x="204213" y="42069"/>
                  <a:pt x="206283" y="45319"/>
                </a:cubicBezTo>
                <a:lnTo>
                  <a:pt x="216930" y="61940"/>
                </a:lnTo>
                <a:lnTo>
                  <a:pt x="206727" y="61940"/>
                </a:lnTo>
                <a:lnTo>
                  <a:pt x="198742" y="49308"/>
                </a:lnTo>
                <a:cubicBezTo>
                  <a:pt x="196376" y="45615"/>
                  <a:pt x="194416" y="42808"/>
                  <a:pt x="192864" y="40887"/>
                </a:cubicBezTo>
                <a:cubicBezTo>
                  <a:pt x="191385" y="38967"/>
                  <a:pt x="190017" y="37637"/>
                  <a:pt x="188760" y="36898"/>
                </a:cubicBezTo>
                <a:cubicBezTo>
                  <a:pt x="187577" y="36086"/>
                  <a:pt x="186357" y="35495"/>
                  <a:pt x="185100" y="35125"/>
                </a:cubicBezTo>
                <a:cubicBezTo>
                  <a:pt x="184213" y="34978"/>
                  <a:pt x="182734" y="34904"/>
                  <a:pt x="180664" y="34904"/>
                </a:cubicBezTo>
                <a:lnTo>
                  <a:pt x="171237" y="34904"/>
                </a:lnTo>
                <a:lnTo>
                  <a:pt x="171237" y="61940"/>
                </a:lnTo>
                <a:lnTo>
                  <a:pt x="163141" y="61940"/>
                </a:lnTo>
                <a:close/>
                <a:moveTo>
                  <a:pt x="171237" y="27923"/>
                </a:moveTo>
                <a:lnTo>
                  <a:pt x="188649" y="27923"/>
                </a:lnTo>
                <a:cubicBezTo>
                  <a:pt x="192272" y="27923"/>
                  <a:pt x="195119" y="27554"/>
                  <a:pt x="197189" y="26815"/>
                </a:cubicBezTo>
                <a:cubicBezTo>
                  <a:pt x="199333" y="26002"/>
                  <a:pt x="200923" y="24783"/>
                  <a:pt x="201958" y="23158"/>
                </a:cubicBezTo>
                <a:cubicBezTo>
                  <a:pt x="203067" y="21459"/>
                  <a:pt x="203621" y="19613"/>
                  <a:pt x="203621" y="17618"/>
                </a:cubicBezTo>
                <a:cubicBezTo>
                  <a:pt x="203621" y="14737"/>
                  <a:pt x="202549" y="12373"/>
                  <a:pt x="200405" y="10526"/>
                </a:cubicBezTo>
                <a:cubicBezTo>
                  <a:pt x="198335" y="8680"/>
                  <a:pt x="195045" y="7756"/>
                  <a:pt x="190535" y="7756"/>
                </a:cubicBezTo>
                <a:lnTo>
                  <a:pt x="171237" y="7756"/>
                </a:lnTo>
                <a:lnTo>
                  <a:pt x="171237" y="27923"/>
                </a:lnTo>
                <a:close/>
                <a:moveTo>
                  <a:pt x="220257" y="61940"/>
                </a:moveTo>
                <a:lnTo>
                  <a:pt x="243658" y="997"/>
                </a:lnTo>
                <a:lnTo>
                  <a:pt x="252309" y="997"/>
                </a:lnTo>
                <a:lnTo>
                  <a:pt x="277262" y="61940"/>
                </a:lnTo>
                <a:lnTo>
                  <a:pt x="268168" y="61940"/>
                </a:lnTo>
                <a:lnTo>
                  <a:pt x="260959" y="43436"/>
                </a:lnTo>
                <a:lnTo>
                  <a:pt x="235562" y="43436"/>
                </a:lnTo>
                <a:lnTo>
                  <a:pt x="228797" y="61940"/>
                </a:lnTo>
                <a:lnTo>
                  <a:pt x="220257" y="61940"/>
                </a:lnTo>
                <a:close/>
                <a:moveTo>
                  <a:pt x="237891" y="36898"/>
                </a:moveTo>
                <a:lnTo>
                  <a:pt x="258519" y="36898"/>
                </a:lnTo>
                <a:lnTo>
                  <a:pt x="252198" y="20056"/>
                </a:lnTo>
                <a:cubicBezTo>
                  <a:pt x="250202" y="14959"/>
                  <a:pt x="248760" y="10748"/>
                  <a:pt x="247873" y="7424"/>
                </a:cubicBezTo>
                <a:cubicBezTo>
                  <a:pt x="247059" y="11339"/>
                  <a:pt x="245950" y="15217"/>
                  <a:pt x="244545" y="19059"/>
                </a:cubicBezTo>
                <a:lnTo>
                  <a:pt x="237891" y="36898"/>
                </a:lnTo>
                <a:close/>
                <a:moveTo>
                  <a:pt x="276597" y="61940"/>
                </a:moveTo>
                <a:lnTo>
                  <a:pt x="276597" y="997"/>
                </a:lnTo>
                <a:lnTo>
                  <a:pt x="284804" y="997"/>
                </a:lnTo>
                <a:lnTo>
                  <a:pt x="316855" y="48865"/>
                </a:lnTo>
                <a:lnTo>
                  <a:pt x="316855" y="997"/>
                </a:lnTo>
                <a:lnTo>
                  <a:pt x="324619" y="997"/>
                </a:lnTo>
                <a:lnTo>
                  <a:pt x="324619" y="61940"/>
                </a:lnTo>
                <a:lnTo>
                  <a:pt x="316301" y="61940"/>
                </a:lnTo>
                <a:lnTo>
                  <a:pt x="284249" y="14072"/>
                </a:lnTo>
                <a:lnTo>
                  <a:pt x="284249" y="61940"/>
                </a:lnTo>
                <a:lnTo>
                  <a:pt x="276597" y="61940"/>
                </a:lnTo>
                <a:close/>
                <a:moveTo>
                  <a:pt x="369092" y="38006"/>
                </a:moveTo>
                <a:lnTo>
                  <a:pt x="369092" y="30915"/>
                </a:lnTo>
                <a:lnTo>
                  <a:pt x="394822" y="30804"/>
                </a:lnTo>
                <a:lnTo>
                  <a:pt x="394822" y="53408"/>
                </a:lnTo>
                <a:cubicBezTo>
                  <a:pt x="390903" y="56585"/>
                  <a:pt x="386836" y="58985"/>
                  <a:pt x="382622" y="60610"/>
                </a:cubicBezTo>
                <a:cubicBezTo>
                  <a:pt x="378408" y="62162"/>
                  <a:pt x="374082" y="62937"/>
                  <a:pt x="369646" y="62937"/>
                </a:cubicBezTo>
                <a:cubicBezTo>
                  <a:pt x="363657" y="62937"/>
                  <a:pt x="358186" y="61682"/>
                  <a:pt x="353232" y="59170"/>
                </a:cubicBezTo>
                <a:cubicBezTo>
                  <a:pt x="348352" y="56585"/>
                  <a:pt x="344655" y="52891"/>
                  <a:pt x="342142" y="48089"/>
                </a:cubicBezTo>
                <a:cubicBezTo>
                  <a:pt x="339702" y="43214"/>
                  <a:pt x="338482" y="37785"/>
                  <a:pt x="338482" y="31801"/>
                </a:cubicBezTo>
                <a:cubicBezTo>
                  <a:pt x="338482" y="25818"/>
                  <a:pt x="339702" y="20277"/>
                  <a:pt x="342142" y="15180"/>
                </a:cubicBezTo>
                <a:cubicBezTo>
                  <a:pt x="344655" y="10009"/>
                  <a:pt x="348241" y="6205"/>
                  <a:pt x="352899" y="3767"/>
                </a:cubicBezTo>
                <a:cubicBezTo>
                  <a:pt x="357557" y="1256"/>
                  <a:pt x="362918" y="0"/>
                  <a:pt x="368981" y="0"/>
                </a:cubicBezTo>
                <a:cubicBezTo>
                  <a:pt x="373417" y="0"/>
                  <a:pt x="377409" y="702"/>
                  <a:pt x="380958" y="2105"/>
                </a:cubicBezTo>
                <a:cubicBezTo>
                  <a:pt x="384507" y="3509"/>
                  <a:pt x="387280" y="5503"/>
                  <a:pt x="389276" y="8089"/>
                </a:cubicBezTo>
                <a:cubicBezTo>
                  <a:pt x="391346" y="10600"/>
                  <a:pt x="392899" y="13925"/>
                  <a:pt x="393934" y="18061"/>
                </a:cubicBezTo>
                <a:lnTo>
                  <a:pt x="386725" y="20056"/>
                </a:lnTo>
                <a:cubicBezTo>
                  <a:pt x="385764" y="16953"/>
                  <a:pt x="384581" y="14515"/>
                  <a:pt x="383177" y="12743"/>
                </a:cubicBezTo>
                <a:cubicBezTo>
                  <a:pt x="381846" y="10970"/>
                  <a:pt x="379923" y="9566"/>
                  <a:pt x="377409" y="8532"/>
                </a:cubicBezTo>
                <a:cubicBezTo>
                  <a:pt x="374896" y="7424"/>
                  <a:pt x="372123" y="6870"/>
                  <a:pt x="369092" y="6870"/>
                </a:cubicBezTo>
                <a:cubicBezTo>
                  <a:pt x="365395" y="6870"/>
                  <a:pt x="362178" y="7424"/>
                  <a:pt x="359443" y="8532"/>
                </a:cubicBezTo>
                <a:cubicBezTo>
                  <a:pt x="356781" y="9640"/>
                  <a:pt x="354600" y="11117"/>
                  <a:pt x="352899" y="12964"/>
                </a:cubicBezTo>
                <a:cubicBezTo>
                  <a:pt x="351273" y="14811"/>
                  <a:pt x="350016" y="16842"/>
                  <a:pt x="349129" y="19059"/>
                </a:cubicBezTo>
                <a:cubicBezTo>
                  <a:pt x="347576" y="22826"/>
                  <a:pt x="346800" y="26889"/>
                  <a:pt x="346800" y="31247"/>
                </a:cubicBezTo>
                <a:cubicBezTo>
                  <a:pt x="346800" y="36713"/>
                  <a:pt x="347724" y="41293"/>
                  <a:pt x="349572" y="44987"/>
                </a:cubicBezTo>
                <a:cubicBezTo>
                  <a:pt x="351495" y="48607"/>
                  <a:pt x="354230" y="51303"/>
                  <a:pt x="357779" y="53076"/>
                </a:cubicBezTo>
                <a:cubicBezTo>
                  <a:pt x="361328" y="54849"/>
                  <a:pt x="365136" y="55735"/>
                  <a:pt x="369203" y="55735"/>
                </a:cubicBezTo>
                <a:cubicBezTo>
                  <a:pt x="372678" y="55735"/>
                  <a:pt x="376079" y="55070"/>
                  <a:pt x="379406" y="53741"/>
                </a:cubicBezTo>
                <a:cubicBezTo>
                  <a:pt x="382733" y="52337"/>
                  <a:pt x="385247" y="50897"/>
                  <a:pt x="386947" y="49419"/>
                </a:cubicBezTo>
                <a:lnTo>
                  <a:pt x="386947" y="38006"/>
                </a:lnTo>
                <a:lnTo>
                  <a:pt x="369092" y="38006"/>
                </a:lnTo>
                <a:close/>
                <a:moveTo>
                  <a:pt x="404581" y="61940"/>
                </a:moveTo>
                <a:lnTo>
                  <a:pt x="404581" y="997"/>
                </a:lnTo>
                <a:lnTo>
                  <a:pt x="448610" y="997"/>
                </a:lnTo>
                <a:lnTo>
                  <a:pt x="448610" y="8200"/>
                </a:lnTo>
                <a:lnTo>
                  <a:pt x="412677" y="8200"/>
                </a:lnTo>
                <a:lnTo>
                  <a:pt x="412677" y="26815"/>
                </a:lnTo>
                <a:lnTo>
                  <a:pt x="446392" y="26815"/>
                </a:lnTo>
                <a:lnTo>
                  <a:pt x="446392" y="34017"/>
                </a:lnTo>
                <a:lnTo>
                  <a:pt x="412677" y="34017"/>
                </a:lnTo>
                <a:lnTo>
                  <a:pt x="412677" y="54738"/>
                </a:lnTo>
                <a:lnTo>
                  <a:pt x="450052" y="54738"/>
                </a:lnTo>
                <a:lnTo>
                  <a:pt x="450052" y="61940"/>
                </a:lnTo>
                <a:lnTo>
                  <a:pt x="404581" y="61940"/>
                </a:lnTo>
                <a:close/>
                <a:moveTo>
                  <a:pt x="462584" y="61940"/>
                </a:moveTo>
                <a:lnTo>
                  <a:pt x="462584" y="997"/>
                </a:lnTo>
                <a:lnTo>
                  <a:pt x="470570" y="997"/>
                </a:lnTo>
                <a:lnTo>
                  <a:pt x="470570" y="61940"/>
                </a:lnTo>
                <a:lnTo>
                  <a:pt x="462584" y="61940"/>
                </a:lnTo>
                <a:close/>
                <a:moveTo>
                  <a:pt x="482547" y="61940"/>
                </a:moveTo>
                <a:lnTo>
                  <a:pt x="482547" y="997"/>
                </a:lnTo>
                <a:lnTo>
                  <a:pt x="509608" y="997"/>
                </a:lnTo>
                <a:cubicBezTo>
                  <a:pt x="515080" y="997"/>
                  <a:pt x="519220" y="1551"/>
                  <a:pt x="522029" y="2659"/>
                </a:cubicBezTo>
                <a:cubicBezTo>
                  <a:pt x="524839" y="3767"/>
                  <a:pt x="527094" y="5725"/>
                  <a:pt x="528795" y="8532"/>
                </a:cubicBezTo>
                <a:cubicBezTo>
                  <a:pt x="530495" y="11265"/>
                  <a:pt x="531346" y="14294"/>
                  <a:pt x="531346" y="17618"/>
                </a:cubicBezTo>
                <a:cubicBezTo>
                  <a:pt x="531346" y="21976"/>
                  <a:pt x="529941" y="25633"/>
                  <a:pt x="527131" y="28588"/>
                </a:cubicBezTo>
                <a:cubicBezTo>
                  <a:pt x="524321" y="31543"/>
                  <a:pt x="519996" y="33426"/>
                  <a:pt x="514155" y="34239"/>
                </a:cubicBezTo>
                <a:cubicBezTo>
                  <a:pt x="516299" y="35273"/>
                  <a:pt x="517926" y="36270"/>
                  <a:pt x="519035" y="37231"/>
                </a:cubicBezTo>
                <a:cubicBezTo>
                  <a:pt x="521401" y="39373"/>
                  <a:pt x="523619" y="42069"/>
                  <a:pt x="525689" y="45319"/>
                </a:cubicBezTo>
                <a:lnTo>
                  <a:pt x="536336" y="61940"/>
                </a:lnTo>
                <a:lnTo>
                  <a:pt x="526133" y="61940"/>
                </a:lnTo>
                <a:lnTo>
                  <a:pt x="518148" y="49308"/>
                </a:lnTo>
                <a:cubicBezTo>
                  <a:pt x="515782" y="45615"/>
                  <a:pt x="513823" y="42808"/>
                  <a:pt x="512270" y="40887"/>
                </a:cubicBezTo>
                <a:cubicBezTo>
                  <a:pt x="510791" y="38967"/>
                  <a:pt x="509423" y="37637"/>
                  <a:pt x="508166" y="36898"/>
                </a:cubicBezTo>
                <a:cubicBezTo>
                  <a:pt x="506983" y="36086"/>
                  <a:pt x="505763" y="35495"/>
                  <a:pt x="504507" y="35125"/>
                </a:cubicBezTo>
                <a:cubicBezTo>
                  <a:pt x="503619" y="34978"/>
                  <a:pt x="502140" y="34904"/>
                  <a:pt x="500070" y="34904"/>
                </a:cubicBezTo>
                <a:lnTo>
                  <a:pt x="490643" y="34904"/>
                </a:lnTo>
                <a:lnTo>
                  <a:pt x="490643" y="61940"/>
                </a:lnTo>
                <a:lnTo>
                  <a:pt x="482547" y="61940"/>
                </a:lnTo>
                <a:close/>
                <a:moveTo>
                  <a:pt x="490643" y="27923"/>
                </a:moveTo>
                <a:lnTo>
                  <a:pt x="508055" y="27923"/>
                </a:lnTo>
                <a:cubicBezTo>
                  <a:pt x="511678" y="27923"/>
                  <a:pt x="514525" y="27554"/>
                  <a:pt x="516595" y="26815"/>
                </a:cubicBezTo>
                <a:cubicBezTo>
                  <a:pt x="518739" y="26002"/>
                  <a:pt x="520329" y="24783"/>
                  <a:pt x="521364" y="23158"/>
                </a:cubicBezTo>
                <a:cubicBezTo>
                  <a:pt x="522473" y="21459"/>
                  <a:pt x="523028" y="19613"/>
                  <a:pt x="523028" y="17618"/>
                </a:cubicBezTo>
                <a:cubicBezTo>
                  <a:pt x="523028" y="14737"/>
                  <a:pt x="521956" y="12373"/>
                  <a:pt x="519811" y="10526"/>
                </a:cubicBezTo>
                <a:cubicBezTo>
                  <a:pt x="517741" y="8680"/>
                  <a:pt x="514451" y="7756"/>
                  <a:pt x="509941" y="7756"/>
                </a:cubicBezTo>
                <a:lnTo>
                  <a:pt x="490643" y="7756"/>
                </a:lnTo>
                <a:lnTo>
                  <a:pt x="490643" y="27923"/>
                </a:lnTo>
                <a:close/>
                <a:moveTo>
                  <a:pt x="539663" y="61940"/>
                </a:moveTo>
                <a:lnTo>
                  <a:pt x="563064" y="997"/>
                </a:lnTo>
                <a:lnTo>
                  <a:pt x="571715" y="997"/>
                </a:lnTo>
                <a:lnTo>
                  <a:pt x="596669" y="61940"/>
                </a:lnTo>
                <a:lnTo>
                  <a:pt x="587574" y="61940"/>
                </a:lnTo>
                <a:lnTo>
                  <a:pt x="580365" y="43436"/>
                </a:lnTo>
                <a:lnTo>
                  <a:pt x="554968" y="43436"/>
                </a:lnTo>
                <a:lnTo>
                  <a:pt x="548203" y="61940"/>
                </a:lnTo>
                <a:lnTo>
                  <a:pt x="539663" y="61940"/>
                </a:lnTo>
                <a:close/>
                <a:moveTo>
                  <a:pt x="557297" y="36898"/>
                </a:moveTo>
                <a:lnTo>
                  <a:pt x="577926" y="36898"/>
                </a:lnTo>
                <a:lnTo>
                  <a:pt x="571604" y="20056"/>
                </a:lnTo>
                <a:cubicBezTo>
                  <a:pt x="569608" y="14959"/>
                  <a:pt x="568166" y="10748"/>
                  <a:pt x="567279" y="7424"/>
                </a:cubicBezTo>
                <a:cubicBezTo>
                  <a:pt x="566465" y="11339"/>
                  <a:pt x="565356" y="15217"/>
                  <a:pt x="563952" y="19059"/>
                </a:cubicBezTo>
                <a:lnTo>
                  <a:pt x="557297" y="36898"/>
                </a:lnTo>
                <a:close/>
                <a:moveTo>
                  <a:pt x="593341" y="42328"/>
                </a:moveTo>
                <a:lnTo>
                  <a:pt x="600883" y="41663"/>
                </a:lnTo>
                <a:cubicBezTo>
                  <a:pt x="601253" y="44765"/>
                  <a:pt x="602103" y="47277"/>
                  <a:pt x="603434" y="49198"/>
                </a:cubicBezTo>
                <a:cubicBezTo>
                  <a:pt x="604765" y="51118"/>
                  <a:pt x="606798" y="52706"/>
                  <a:pt x="609533" y="53962"/>
                </a:cubicBezTo>
                <a:cubicBezTo>
                  <a:pt x="612343" y="55144"/>
                  <a:pt x="615485" y="55735"/>
                  <a:pt x="618960" y="55735"/>
                </a:cubicBezTo>
                <a:cubicBezTo>
                  <a:pt x="621992" y="55735"/>
                  <a:pt x="624690" y="55292"/>
                  <a:pt x="627056" y="54405"/>
                </a:cubicBezTo>
                <a:cubicBezTo>
                  <a:pt x="629423" y="53445"/>
                  <a:pt x="631160" y="52189"/>
                  <a:pt x="632269" y="50638"/>
                </a:cubicBezTo>
                <a:cubicBezTo>
                  <a:pt x="633452" y="49013"/>
                  <a:pt x="634043" y="47277"/>
                  <a:pt x="634043" y="45430"/>
                </a:cubicBezTo>
                <a:cubicBezTo>
                  <a:pt x="634043" y="43510"/>
                  <a:pt x="633489" y="41847"/>
                  <a:pt x="632380" y="40444"/>
                </a:cubicBezTo>
                <a:cubicBezTo>
                  <a:pt x="631271" y="38967"/>
                  <a:pt x="629459" y="37748"/>
                  <a:pt x="626946" y="36787"/>
                </a:cubicBezTo>
                <a:cubicBezTo>
                  <a:pt x="625245" y="36123"/>
                  <a:pt x="621585" y="35125"/>
                  <a:pt x="615966" y="33796"/>
                </a:cubicBezTo>
                <a:cubicBezTo>
                  <a:pt x="610421" y="32466"/>
                  <a:pt x="606539" y="31210"/>
                  <a:pt x="604321" y="30028"/>
                </a:cubicBezTo>
                <a:cubicBezTo>
                  <a:pt x="601364" y="28477"/>
                  <a:pt x="599182" y="26593"/>
                  <a:pt x="597778" y="24377"/>
                </a:cubicBezTo>
                <a:cubicBezTo>
                  <a:pt x="596373" y="22087"/>
                  <a:pt x="595670" y="19539"/>
                  <a:pt x="595670" y="16732"/>
                </a:cubicBezTo>
                <a:cubicBezTo>
                  <a:pt x="595670" y="13703"/>
                  <a:pt x="596521" y="10859"/>
                  <a:pt x="598221" y="8200"/>
                </a:cubicBezTo>
                <a:cubicBezTo>
                  <a:pt x="599996" y="5466"/>
                  <a:pt x="602546" y="3435"/>
                  <a:pt x="605874" y="2105"/>
                </a:cubicBezTo>
                <a:cubicBezTo>
                  <a:pt x="609275" y="702"/>
                  <a:pt x="613009" y="0"/>
                  <a:pt x="617075" y="0"/>
                </a:cubicBezTo>
                <a:cubicBezTo>
                  <a:pt x="621585" y="0"/>
                  <a:pt x="625578" y="739"/>
                  <a:pt x="629053" y="2216"/>
                </a:cubicBezTo>
                <a:cubicBezTo>
                  <a:pt x="632528" y="3620"/>
                  <a:pt x="635190" y="5762"/>
                  <a:pt x="637038" y="8643"/>
                </a:cubicBezTo>
                <a:cubicBezTo>
                  <a:pt x="638886" y="11450"/>
                  <a:pt x="639884" y="14626"/>
                  <a:pt x="640032" y="18172"/>
                </a:cubicBezTo>
                <a:lnTo>
                  <a:pt x="632269" y="18726"/>
                </a:lnTo>
                <a:cubicBezTo>
                  <a:pt x="631825" y="14885"/>
                  <a:pt x="630384" y="12004"/>
                  <a:pt x="627944" y="10083"/>
                </a:cubicBezTo>
                <a:cubicBezTo>
                  <a:pt x="625578" y="8089"/>
                  <a:pt x="622066" y="7092"/>
                  <a:pt x="617408" y="7092"/>
                </a:cubicBezTo>
                <a:cubicBezTo>
                  <a:pt x="612528" y="7092"/>
                  <a:pt x="608979" y="7978"/>
                  <a:pt x="606761" y="9751"/>
                </a:cubicBezTo>
                <a:cubicBezTo>
                  <a:pt x="604543" y="11524"/>
                  <a:pt x="603434" y="13666"/>
                  <a:pt x="603434" y="16178"/>
                </a:cubicBezTo>
                <a:cubicBezTo>
                  <a:pt x="603434" y="18394"/>
                  <a:pt x="604210" y="20203"/>
                  <a:pt x="605763" y="21607"/>
                </a:cubicBezTo>
                <a:cubicBezTo>
                  <a:pt x="607315" y="23011"/>
                  <a:pt x="611345" y="24451"/>
                  <a:pt x="617851" y="25928"/>
                </a:cubicBezTo>
                <a:cubicBezTo>
                  <a:pt x="624432" y="27406"/>
                  <a:pt x="628942" y="28699"/>
                  <a:pt x="631382" y="29807"/>
                </a:cubicBezTo>
                <a:cubicBezTo>
                  <a:pt x="634931" y="31506"/>
                  <a:pt x="637555" y="33611"/>
                  <a:pt x="639256" y="36123"/>
                </a:cubicBezTo>
                <a:cubicBezTo>
                  <a:pt x="640957" y="38560"/>
                  <a:pt x="641807" y="41441"/>
                  <a:pt x="641807" y="44765"/>
                </a:cubicBezTo>
                <a:cubicBezTo>
                  <a:pt x="641807" y="48016"/>
                  <a:pt x="640883" y="51081"/>
                  <a:pt x="639034" y="53962"/>
                </a:cubicBezTo>
                <a:cubicBezTo>
                  <a:pt x="637186" y="56769"/>
                  <a:pt x="634524" y="58985"/>
                  <a:pt x="631049" y="60610"/>
                </a:cubicBezTo>
                <a:cubicBezTo>
                  <a:pt x="627574" y="62162"/>
                  <a:pt x="623655" y="62937"/>
                  <a:pt x="619293" y="62937"/>
                </a:cubicBezTo>
                <a:cubicBezTo>
                  <a:pt x="613748" y="62937"/>
                  <a:pt x="609090" y="62162"/>
                  <a:pt x="605319" y="60610"/>
                </a:cubicBezTo>
                <a:cubicBezTo>
                  <a:pt x="601622" y="58985"/>
                  <a:pt x="598702" y="56548"/>
                  <a:pt x="596558" y="53297"/>
                </a:cubicBezTo>
                <a:cubicBezTo>
                  <a:pt x="594487" y="50047"/>
                  <a:pt x="593415" y="46390"/>
                  <a:pt x="593341" y="42328"/>
                </a:cubicBez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2435878" y="3621013"/>
            <a:ext cx="85174" cy="85098"/>
          </a:xfrm>
          <a:custGeom>
            <a:avLst/>
            <a:gdLst/>
            <a:ahLst/>
            <a:cxnLst/>
            <a:rect l="l" t="t" r="r" b="b"/>
            <a:pathLst>
              <a:path w="85174" h="85098" extrusionOk="0">
                <a:moveTo>
                  <a:pt x="0" y="7092"/>
                </a:moveTo>
                <a:cubicBezTo>
                  <a:pt x="0" y="3175"/>
                  <a:pt x="3178" y="0"/>
                  <a:pt x="7098" y="0"/>
                </a:cubicBezTo>
                <a:lnTo>
                  <a:pt x="78077" y="0"/>
                </a:lnTo>
                <a:cubicBezTo>
                  <a:pt x="81997" y="0"/>
                  <a:pt x="85175" y="3175"/>
                  <a:pt x="85175" y="7092"/>
                </a:cubicBezTo>
                <a:lnTo>
                  <a:pt x="85175" y="78007"/>
                </a:lnTo>
                <a:cubicBezTo>
                  <a:pt x="85175" y="81923"/>
                  <a:pt x="81997" y="85098"/>
                  <a:pt x="78077" y="85098"/>
                </a:cubicBezTo>
                <a:lnTo>
                  <a:pt x="7098" y="85098"/>
                </a:lnTo>
                <a:cubicBezTo>
                  <a:pt x="3178" y="85098"/>
                  <a:pt x="0" y="81923"/>
                  <a:pt x="0" y="78007"/>
                </a:cubicBezTo>
                <a:close/>
              </a:path>
            </a:pathLst>
          </a:custGeom>
          <a:solidFill>
            <a:srgbClr val="9C94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2584380" y="3632038"/>
            <a:ext cx="443286" cy="63048"/>
          </a:xfrm>
          <a:custGeom>
            <a:avLst/>
            <a:gdLst/>
            <a:ahLst/>
            <a:cxnLst/>
            <a:rect l="l" t="t" r="r" b="b"/>
            <a:pathLst>
              <a:path w="443286" h="63048" extrusionOk="0">
                <a:moveTo>
                  <a:pt x="0" y="62051"/>
                </a:moveTo>
                <a:lnTo>
                  <a:pt x="0" y="1108"/>
                </a:lnTo>
                <a:lnTo>
                  <a:pt x="8207" y="1108"/>
                </a:lnTo>
                <a:lnTo>
                  <a:pt x="40258" y="48976"/>
                </a:lnTo>
                <a:lnTo>
                  <a:pt x="40258" y="1108"/>
                </a:lnTo>
                <a:lnTo>
                  <a:pt x="48022" y="1108"/>
                </a:lnTo>
                <a:lnTo>
                  <a:pt x="48022" y="62051"/>
                </a:lnTo>
                <a:lnTo>
                  <a:pt x="39704" y="62051"/>
                </a:lnTo>
                <a:lnTo>
                  <a:pt x="7652" y="14183"/>
                </a:lnTo>
                <a:lnTo>
                  <a:pt x="7652" y="62051"/>
                </a:lnTo>
                <a:lnTo>
                  <a:pt x="0" y="62051"/>
                </a:lnTo>
                <a:close/>
                <a:moveTo>
                  <a:pt x="57227" y="62051"/>
                </a:moveTo>
                <a:lnTo>
                  <a:pt x="80628" y="1108"/>
                </a:lnTo>
                <a:lnTo>
                  <a:pt x="89278" y="1108"/>
                </a:lnTo>
                <a:lnTo>
                  <a:pt x="114232" y="62051"/>
                </a:lnTo>
                <a:lnTo>
                  <a:pt x="105138" y="62051"/>
                </a:lnTo>
                <a:lnTo>
                  <a:pt x="97929" y="43546"/>
                </a:lnTo>
                <a:lnTo>
                  <a:pt x="72532" y="43546"/>
                </a:lnTo>
                <a:lnTo>
                  <a:pt x="65767" y="62051"/>
                </a:lnTo>
                <a:lnTo>
                  <a:pt x="57227" y="62051"/>
                </a:lnTo>
                <a:close/>
                <a:moveTo>
                  <a:pt x="74861" y="37009"/>
                </a:moveTo>
                <a:lnTo>
                  <a:pt x="95489" y="37009"/>
                </a:lnTo>
                <a:lnTo>
                  <a:pt x="89168" y="20167"/>
                </a:lnTo>
                <a:cubicBezTo>
                  <a:pt x="87171" y="15070"/>
                  <a:pt x="85730" y="10859"/>
                  <a:pt x="84842" y="7535"/>
                </a:cubicBezTo>
                <a:cubicBezTo>
                  <a:pt x="84029" y="11450"/>
                  <a:pt x="82920" y="15328"/>
                  <a:pt x="81515" y="19169"/>
                </a:cubicBezTo>
                <a:lnTo>
                  <a:pt x="74861" y="37009"/>
                </a:lnTo>
                <a:close/>
                <a:moveTo>
                  <a:pt x="157152" y="40666"/>
                </a:moveTo>
                <a:lnTo>
                  <a:pt x="165137" y="42771"/>
                </a:lnTo>
                <a:cubicBezTo>
                  <a:pt x="163437" y="49345"/>
                  <a:pt x="160406" y="54368"/>
                  <a:pt x="156043" y="57840"/>
                </a:cubicBezTo>
                <a:cubicBezTo>
                  <a:pt x="151681" y="61312"/>
                  <a:pt x="146321" y="63048"/>
                  <a:pt x="139962" y="63048"/>
                </a:cubicBezTo>
                <a:cubicBezTo>
                  <a:pt x="133382" y="63048"/>
                  <a:pt x="128021" y="61719"/>
                  <a:pt x="123881" y="59059"/>
                </a:cubicBezTo>
                <a:cubicBezTo>
                  <a:pt x="119740" y="56400"/>
                  <a:pt x="116598" y="52559"/>
                  <a:pt x="114454" y="47535"/>
                </a:cubicBezTo>
                <a:cubicBezTo>
                  <a:pt x="112310" y="42438"/>
                  <a:pt x="111238" y="36972"/>
                  <a:pt x="111238" y="31136"/>
                </a:cubicBezTo>
                <a:cubicBezTo>
                  <a:pt x="111238" y="24783"/>
                  <a:pt x="112458" y="19243"/>
                  <a:pt x="114898" y="14515"/>
                </a:cubicBezTo>
                <a:cubicBezTo>
                  <a:pt x="117337" y="9788"/>
                  <a:pt x="120775" y="6205"/>
                  <a:pt x="125212" y="3767"/>
                </a:cubicBezTo>
                <a:cubicBezTo>
                  <a:pt x="129722" y="1330"/>
                  <a:pt x="134676" y="111"/>
                  <a:pt x="140073" y="111"/>
                </a:cubicBezTo>
                <a:cubicBezTo>
                  <a:pt x="146136" y="111"/>
                  <a:pt x="151237" y="1662"/>
                  <a:pt x="155378" y="4765"/>
                </a:cubicBezTo>
                <a:cubicBezTo>
                  <a:pt x="159592" y="7867"/>
                  <a:pt x="162513" y="12226"/>
                  <a:pt x="164139" y="17840"/>
                </a:cubicBezTo>
                <a:lnTo>
                  <a:pt x="156154" y="19723"/>
                </a:lnTo>
                <a:cubicBezTo>
                  <a:pt x="154749" y="15291"/>
                  <a:pt x="152679" y="12078"/>
                  <a:pt x="149943" y="10083"/>
                </a:cubicBezTo>
                <a:cubicBezTo>
                  <a:pt x="147282" y="8015"/>
                  <a:pt x="143918" y="6981"/>
                  <a:pt x="139851" y="6981"/>
                </a:cubicBezTo>
                <a:cubicBezTo>
                  <a:pt x="135193" y="6981"/>
                  <a:pt x="131274" y="8126"/>
                  <a:pt x="128095" y="10416"/>
                </a:cubicBezTo>
                <a:cubicBezTo>
                  <a:pt x="124990" y="12632"/>
                  <a:pt x="122772" y="15624"/>
                  <a:pt x="121441" y="19391"/>
                </a:cubicBezTo>
                <a:cubicBezTo>
                  <a:pt x="120184" y="23158"/>
                  <a:pt x="119556" y="27073"/>
                  <a:pt x="119556" y="31136"/>
                </a:cubicBezTo>
                <a:cubicBezTo>
                  <a:pt x="119556" y="36307"/>
                  <a:pt x="120295" y="40813"/>
                  <a:pt x="121774" y="44655"/>
                </a:cubicBezTo>
                <a:cubicBezTo>
                  <a:pt x="123326" y="48496"/>
                  <a:pt x="125692" y="51377"/>
                  <a:pt x="128872" y="53297"/>
                </a:cubicBezTo>
                <a:cubicBezTo>
                  <a:pt x="132051" y="55218"/>
                  <a:pt x="135526" y="56178"/>
                  <a:pt x="139297" y="56178"/>
                </a:cubicBezTo>
                <a:cubicBezTo>
                  <a:pt x="143807" y="56178"/>
                  <a:pt x="147614" y="54886"/>
                  <a:pt x="150720" y="52300"/>
                </a:cubicBezTo>
                <a:cubicBezTo>
                  <a:pt x="153899" y="49715"/>
                  <a:pt x="156043" y="45836"/>
                  <a:pt x="157152" y="40666"/>
                </a:cubicBezTo>
                <a:close/>
                <a:moveTo>
                  <a:pt x="178890" y="62051"/>
                </a:moveTo>
                <a:lnTo>
                  <a:pt x="178890" y="1108"/>
                </a:lnTo>
                <a:lnTo>
                  <a:pt x="186875" y="1108"/>
                </a:lnTo>
                <a:lnTo>
                  <a:pt x="186875" y="62051"/>
                </a:lnTo>
                <a:lnTo>
                  <a:pt x="178890" y="62051"/>
                </a:lnTo>
                <a:close/>
                <a:moveTo>
                  <a:pt x="196302" y="32355"/>
                </a:moveTo>
                <a:cubicBezTo>
                  <a:pt x="196302" y="22235"/>
                  <a:pt x="199000" y="14331"/>
                  <a:pt x="204398" y="8643"/>
                </a:cubicBezTo>
                <a:cubicBezTo>
                  <a:pt x="209869" y="2881"/>
                  <a:pt x="216893" y="0"/>
                  <a:pt x="225470" y="0"/>
                </a:cubicBezTo>
                <a:cubicBezTo>
                  <a:pt x="231163" y="0"/>
                  <a:pt x="236265" y="1367"/>
                  <a:pt x="240775" y="4100"/>
                </a:cubicBezTo>
                <a:cubicBezTo>
                  <a:pt x="245285" y="6759"/>
                  <a:pt x="248723" y="10490"/>
                  <a:pt x="251089" y="15291"/>
                </a:cubicBezTo>
                <a:cubicBezTo>
                  <a:pt x="253455" y="20093"/>
                  <a:pt x="254638" y="25559"/>
                  <a:pt x="254638" y="31690"/>
                </a:cubicBezTo>
                <a:cubicBezTo>
                  <a:pt x="254638" y="37822"/>
                  <a:pt x="253381" y="43325"/>
                  <a:pt x="250867" y="48200"/>
                </a:cubicBezTo>
                <a:cubicBezTo>
                  <a:pt x="248353" y="53076"/>
                  <a:pt x="244804" y="56769"/>
                  <a:pt x="240220" y="59281"/>
                </a:cubicBezTo>
                <a:cubicBezTo>
                  <a:pt x="235710" y="61792"/>
                  <a:pt x="230793" y="63048"/>
                  <a:pt x="225470" y="63048"/>
                </a:cubicBezTo>
                <a:cubicBezTo>
                  <a:pt x="219703" y="63048"/>
                  <a:pt x="214564" y="61682"/>
                  <a:pt x="210054" y="58948"/>
                </a:cubicBezTo>
                <a:cubicBezTo>
                  <a:pt x="205544" y="56141"/>
                  <a:pt x="202106" y="52374"/>
                  <a:pt x="199740" y="47646"/>
                </a:cubicBezTo>
                <a:cubicBezTo>
                  <a:pt x="197448" y="42845"/>
                  <a:pt x="196302" y="37748"/>
                  <a:pt x="196302" y="32355"/>
                </a:cubicBezTo>
                <a:close/>
                <a:moveTo>
                  <a:pt x="204620" y="32466"/>
                </a:moveTo>
                <a:cubicBezTo>
                  <a:pt x="204620" y="39853"/>
                  <a:pt x="206579" y="45652"/>
                  <a:pt x="210498" y="49862"/>
                </a:cubicBezTo>
                <a:cubicBezTo>
                  <a:pt x="214490" y="54073"/>
                  <a:pt x="219481" y="56178"/>
                  <a:pt x="225470" y="56178"/>
                </a:cubicBezTo>
                <a:cubicBezTo>
                  <a:pt x="231532" y="56178"/>
                  <a:pt x="236523" y="54073"/>
                  <a:pt x="240442" y="49862"/>
                </a:cubicBezTo>
                <a:cubicBezTo>
                  <a:pt x="244361" y="45578"/>
                  <a:pt x="246320" y="39484"/>
                  <a:pt x="246320" y="31579"/>
                </a:cubicBezTo>
                <a:cubicBezTo>
                  <a:pt x="246320" y="26630"/>
                  <a:pt x="245470" y="22309"/>
                  <a:pt x="243769" y="18615"/>
                </a:cubicBezTo>
                <a:cubicBezTo>
                  <a:pt x="242142" y="14922"/>
                  <a:pt x="239703" y="12078"/>
                  <a:pt x="236449" y="10083"/>
                </a:cubicBezTo>
                <a:cubicBezTo>
                  <a:pt x="233196" y="8015"/>
                  <a:pt x="229573" y="6981"/>
                  <a:pt x="225581" y="6981"/>
                </a:cubicBezTo>
                <a:cubicBezTo>
                  <a:pt x="219887" y="6981"/>
                  <a:pt x="214971" y="8938"/>
                  <a:pt x="210830" y="12853"/>
                </a:cubicBezTo>
                <a:cubicBezTo>
                  <a:pt x="206690" y="16769"/>
                  <a:pt x="204620" y="23306"/>
                  <a:pt x="204620" y="32466"/>
                </a:cubicBezTo>
                <a:close/>
                <a:moveTo>
                  <a:pt x="262623" y="62051"/>
                </a:moveTo>
                <a:lnTo>
                  <a:pt x="262623" y="1108"/>
                </a:lnTo>
                <a:lnTo>
                  <a:pt x="270830" y="1108"/>
                </a:lnTo>
                <a:lnTo>
                  <a:pt x="302881" y="48976"/>
                </a:lnTo>
                <a:lnTo>
                  <a:pt x="302881" y="1108"/>
                </a:lnTo>
                <a:lnTo>
                  <a:pt x="310645" y="1108"/>
                </a:lnTo>
                <a:lnTo>
                  <a:pt x="310645" y="62051"/>
                </a:lnTo>
                <a:lnTo>
                  <a:pt x="302327" y="62051"/>
                </a:lnTo>
                <a:lnTo>
                  <a:pt x="270275" y="14183"/>
                </a:lnTo>
                <a:lnTo>
                  <a:pt x="270275" y="62051"/>
                </a:lnTo>
                <a:lnTo>
                  <a:pt x="262623" y="62051"/>
                </a:lnTo>
                <a:close/>
                <a:moveTo>
                  <a:pt x="319850" y="62051"/>
                </a:moveTo>
                <a:lnTo>
                  <a:pt x="343251" y="1108"/>
                </a:lnTo>
                <a:lnTo>
                  <a:pt x="351901" y="1108"/>
                </a:lnTo>
                <a:lnTo>
                  <a:pt x="376855" y="62051"/>
                </a:lnTo>
                <a:lnTo>
                  <a:pt x="367761" y="62051"/>
                </a:lnTo>
                <a:lnTo>
                  <a:pt x="360552" y="43546"/>
                </a:lnTo>
                <a:lnTo>
                  <a:pt x="335155" y="43546"/>
                </a:lnTo>
                <a:lnTo>
                  <a:pt x="328389" y="62051"/>
                </a:lnTo>
                <a:lnTo>
                  <a:pt x="319850" y="62051"/>
                </a:lnTo>
                <a:close/>
                <a:moveTo>
                  <a:pt x="337484" y="37009"/>
                </a:moveTo>
                <a:lnTo>
                  <a:pt x="358112" y="37009"/>
                </a:lnTo>
                <a:lnTo>
                  <a:pt x="351790" y="20167"/>
                </a:lnTo>
                <a:cubicBezTo>
                  <a:pt x="349794" y="15070"/>
                  <a:pt x="348352" y="10859"/>
                  <a:pt x="347465" y="7535"/>
                </a:cubicBezTo>
                <a:cubicBezTo>
                  <a:pt x="346652" y="11450"/>
                  <a:pt x="345543" y="15328"/>
                  <a:pt x="344138" y="19169"/>
                </a:cubicBezTo>
                <a:lnTo>
                  <a:pt x="337484" y="37009"/>
                </a:lnTo>
                <a:close/>
                <a:moveTo>
                  <a:pt x="377631" y="62051"/>
                </a:moveTo>
                <a:lnTo>
                  <a:pt x="377631" y="1108"/>
                </a:lnTo>
                <a:lnTo>
                  <a:pt x="385616" y="1108"/>
                </a:lnTo>
                <a:lnTo>
                  <a:pt x="385616" y="62051"/>
                </a:lnTo>
                <a:lnTo>
                  <a:pt x="377631" y="62051"/>
                </a:lnTo>
                <a:close/>
                <a:moveTo>
                  <a:pt x="394822" y="42438"/>
                </a:moveTo>
                <a:lnTo>
                  <a:pt x="402363" y="41774"/>
                </a:lnTo>
                <a:cubicBezTo>
                  <a:pt x="402733" y="44876"/>
                  <a:pt x="403583" y="47388"/>
                  <a:pt x="404914" y="49308"/>
                </a:cubicBezTo>
                <a:cubicBezTo>
                  <a:pt x="406245" y="51229"/>
                  <a:pt x="408278" y="52817"/>
                  <a:pt x="411014" y="54073"/>
                </a:cubicBezTo>
                <a:cubicBezTo>
                  <a:pt x="413823" y="55255"/>
                  <a:pt x="416965" y="55846"/>
                  <a:pt x="420441" y="55846"/>
                </a:cubicBezTo>
                <a:cubicBezTo>
                  <a:pt x="423472" y="55846"/>
                  <a:pt x="426171" y="55403"/>
                  <a:pt x="428537" y="54516"/>
                </a:cubicBezTo>
                <a:cubicBezTo>
                  <a:pt x="430903" y="53556"/>
                  <a:pt x="432640" y="52300"/>
                  <a:pt x="433749" y="50749"/>
                </a:cubicBezTo>
                <a:cubicBezTo>
                  <a:pt x="434932" y="49124"/>
                  <a:pt x="435524" y="47388"/>
                  <a:pt x="435524" y="45541"/>
                </a:cubicBezTo>
                <a:cubicBezTo>
                  <a:pt x="435524" y="43620"/>
                  <a:pt x="434969" y="41958"/>
                  <a:pt x="433860" y="40555"/>
                </a:cubicBezTo>
                <a:cubicBezTo>
                  <a:pt x="432751" y="39077"/>
                  <a:pt x="430940" y="37858"/>
                  <a:pt x="428426" y="36898"/>
                </a:cubicBezTo>
                <a:cubicBezTo>
                  <a:pt x="426725" y="36233"/>
                  <a:pt x="423065" y="35236"/>
                  <a:pt x="417446" y="33906"/>
                </a:cubicBezTo>
                <a:cubicBezTo>
                  <a:pt x="411901" y="32577"/>
                  <a:pt x="408019" y="31321"/>
                  <a:pt x="405801" y="30139"/>
                </a:cubicBezTo>
                <a:cubicBezTo>
                  <a:pt x="402844" y="28588"/>
                  <a:pt x="400662" y="26704"/>
                  <a:pt x="399258" y="24488"/>
                </a:cubicBezTo>
                <a:cubicBezTo>
                  <a:pt x="397853" y="22198"/>
                  <a:pt x="397151" y="19649"/>
                  <a:pt x="397151" y="16842"/>
                </a:cubicBezTo>
                <a:cubicBezTo>
                  <a:pt x="397151" y="13814"/>
                  <a:pt x="398001" y="10970"/>
                  <a:pt x="399701" y="8310"/>
                </a:cubicBezTo>
                <a:cubicBezTo>
                  <a:pt x="401476" y="5577"/>
                  <a:pt x="404027" y="3546"/>
                  <a:pt x="407354" y="2216"/>
                </a:cubicBezTo>
                <a:cubicBezTo>
                  <a:pt x="410755" y="813"/>
                  <a:pt x="414489" y="111"/>
                  <a:pt x="418555" y="111"/>
                </a:cubicBezTo>
                <a:cubicBezTo>
                  <a:pt x="423065" y="111"/>
                  <a:pt x="427058" y="850"/>
                  <a:pt x="430533" y="2327"/>
                </a:cubicBezTo>
                <a:cubicBezTo>
                  <a:pt x="434008" y="3730"/>
                  <a:pt x="436670" y="5873"/>
                  <a:pt x="438518" y="8754"/>
                </a:cubicBezTo>
                <a:cubicBezTo>
                  <a:pt x="440366" y="11561"/>
                  <a:pt x="441365" y="14737"/>
                  <a:pt x="441513" y="18283"/>
                </a:cubicBezTo>
                <a:lnTo>
                  <a:pt x="433749" y="18837"/>
                </a:lnTo>
                <a:cubicBezTo>
                  <a:pt x="433306" y="14996"/>
                  <a:pt x="431864" y="12115"/>
                  <a:pt x="429424" y="10194"/>
                </a:cubicBezTo>
                <a:cubicBezTo>
                  <a:pt x="427058" y="8200"/>
                  <a:pt x="423546" y="7202"/>
                  <a:pt x="418888" y="7202"/>
                </a:cubicBezTo>
                <a:cubicBezTo>
                  <a:pt x="414008" y="7202"/>
                  <a:pt x="410459" y="8089"/>
                  <a:pt x="408241" y="9862"/>
                </a:cubicBezTo>
                <a:cubicBezTo>
                  <a:pt x="406023" y="11635"/>
                  <a:pt x="404914" y="13777"/>
                  <a:pt x="404914" y="16288"/>
                </a:cubicBezTo>
                <a:cubicBezTo>
                  <a:pt x="404914" y="18504"/>
                  <a:pt x="405690" y="20314"/>
                  <a:pt x="407243" y="21718"/>
                </a:cubicBezTo>
                <a:cubicBezTo>
                  <a:pt x="408796" y="23121"/>
                  <a:pt x="412825" y="24562"/>
                  <a:pt x="419332" y="26039"/>
                </a:cubicBezTo>
                <a:cubicBezTo>
                  <a:pt x="425912" y="27517"/>
                  <a:pt x="430422" y="28809"/>
                  <a:pt x="432862" y="29917"/>
                </a:cubicBezTo>
                <a:cubicBezTo>
                  <a:pt x="436411" y="31616"/>
                  <a:pt x="439036" y="33722"/>
                  <a:pt x="440736" y="36233"/>
                </a:cubicBezTo>
                <a:cubicBezTo>
                  <a:pt x="442437" y="38671"/>
                  <a:pt x="443287" y="41552"/>
                  <a:pt x="443287" y="44876"/>
                </a:cubicBezTo>
                <a:cubicBezTo>
                  <a:pt x="443287" y="48126"/>
                  <a:pt x="442363" y="51192"/>
                  <a:pt x="440514" y="54073"/>
                </a:cubicBezTo>
                <a:cubicBezTo>
                  <a:pt x="438666" y="56880"/>
                  <a:pt x="436004" y="59096"/>
                  <a:pt x="432529" y="60721"/>
                </a:cubicBezTo>
                <a:cubicBezTo>
                  <a:pt x="429054" y="62273"/>
                  <a:pt x="425136" y="63048"/>
                  <a:pt x="420773" y="63048"/>
                </a:cubicBezTo>
                <a:cubicBezTo>
                  <a:pt x="415228" y="63048"/>
                  <a:pt x="410570" y="62273"/>
                  <a:pt x="406799" y="60721"/>
                </a:cubicBezTo>
                <a:cubicBezTo>
                  <a:pt x="403102" y="59096"/>
                  <a:pt x="400182" y="56658"/>
                  <a:pt x="398038" y="53408"/>
                </a:cubicBezTo>
                <a:cubicBezTo>
                  <a:pt x="395968" y="50158"/>
                  <a:pt x="394895" y="46501"/>
                  <a:pt x="394822" y="42438"/>
                </a:cubicBez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4999435" y="5476582"/>
            <a:ext cx="1037934" cy="193096"/>
          </a:xfrm>
          <a:custGeom>
            <a:avLst/>
            <a:gdLst/>
            <a:ahLst/>
            <a:cxnLst/>
            <a:rect l="l" t="t" r="r" b="b"/>
            <a:pathLst>
              <a:path w="1037934" h="193096" extrusionOk="0">
                <a:moveTo>
                  <a:pt x="1037935" y="193097"/>
                </a:moveTo>
                <a:lnTo>
                  <a:pt x="0" y="193097"/>
                </a:lnTo>
                <a:lnTo>
                  <a:pt x="0" y="0"/>
                </a:lnTo>
                <a:lnTo>
                  <a:pt x="1037935" y="0"/>
                </a:lnTo>
                <a:close/>
              </a:path>
            </a:pathLst>
          </a:custGeom>
          <a:noFill/>
          <a:ln w="142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5756834" y="5453293"/>
            <a:ext cx="1037934" cy="214552"/>
          </a:xfrm>
          <a:custGeom>
            <a:avLst/>
            <a:gdLst/>
            <a:ahLst/>
            <a:cxnLst/>
            <a:rect l="l" t="t" r="r" b="b"/>
            <a:pathLst>
              <a:path w="1037934" h="214552" extrusionOk="0">
                <a:moveTo>
                  <a:pt x="1037935" y="214552"/>
                </a:moveTo>
                <a:lnTo>
                  <a:pt x="0" y="214552"/>
                </a:lnTo>
                <a:lnTo>
                  <a:pt x="0" y="0"/>
                </a:lnTo>
                <a:lnTo>
                  <a:pt x="1037935" y="0"/>
                </a:lnTo>
                <a:close/>
              </a:path>
            </a:pathLst>
          </a:custGeom>
          <a:noFill/>
          <a:ln w="142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3" name="Google Shape;273;p8"/>
          <p:cNvSpPr/>
          <p:nvPr/>
        </p:nvSpPr>
        <p:spPr>
          <a:xfrm>
            <a:off x="5756834" y="5444518"/>
            <a:ext cx="1037934" cy="228171"/>
          </a:xfrm>
          <a:custGeom>
            <a:avLst/>
            <a:gdLst/>
            <a:ahLst/>
            <a:cxnLst/>
            <a:rect l="l" t="t" r="r" b="b"/>
            <a:pathLst>
              <a:path w="1037934" h="214552" extrusionOk="0">
                <a:moveTo>
                  <a:pt x="1037935" y="214552"/>
                </a:moveTo>
                <a:lnTo>
                  <a:pt x="0" y="214552"/>
                </a:lnTo>
                <a:lnTo>
                  <a:pt x="0" y="0"/>
                </a:lnTo>
                <a:lnTo>
                  <a:pt x="1037935" y="0"/>
                </a:lnTo>
                <a:close/>
              </a:path>
            </a:pathLst>
          </a:custGeom>
          <a:solidFill>
            <a:srgbClr val="8BD5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4999435" y="3924654"/>
            <a:ext cx="1037934" cy="1551927"/>
          </a:xfrm>
          <a:custGeom>
            <a:avLst/>
            <a:gdLst/>
            <a:ahLst/>
            <a:cxnLst/>
            <a:rect l="l" t="t" r="r" b="b"/>
            <a:pathLst>
              <a:path w="1037934" h="1551927" extrusionOk="0">
                <a:moveTo>
                  <a:pt x="1037935" y="1551927"/>
                </a:moveTo>
                <a:lnTo>
                  <a:pt x="0" y="1551927"/>
                </a:lnTo>
                <a:lnTo>
                  <a:pt x="0" y="14303"/>
                </a:lnTo>
                <a:cubicBezTo>
                  <a:pt x="0" y="6404"/>
                  <a:pt x="6410" y="0"/>
                  <a:pt x="14316" y="0"/>
                </a:cubicBezTo>
                <a:lnTo>
                  <a:pt x="1023618" y="0"/>
                </a:lnTo>
                <a:cubicBezTo>
                  <a:pt x="1031525" y="0"/>
                  <a:pt x="1037935" y="6404"/>
                  <a:pt x="1037935" y="14303"/>
                </a:cubicBezTo>
                <a:close/>
              </a:path>
            </a:pathLst>
          </a:custGeom>
          <a:noFill/>
          <a:ln w="142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5756834" y="3922820"/>
            <a:ext cx="1037934" cy="1530472"/>
          </a:xfrm>
          <a:custGeom>
            <a:avLst/>
            <a:gdLst/>
            <a:ahLst/>
            <a:cxnLst/>
            <a:rect l="l" t="t" r="r" b="b"/>
            <a:pathLst>
              <a:path w="1037934" h="1530472" extrusionOk="0">
                <a:moveTo>
                  <a:pt x="1037935" y="1530472"/>
                </a:moveTo>
                <a:lnTo>
                  <a:pt x="0" y="1530472"/>
                </a:lnTo>
                <a:lnTo>
                  <a:pt x="0" y="14303"/>
                </a:lnTo>
                <a:cubicBezTo>
                  <a:pt x="0" y="6404"/>
                  <a:pt x="6410" y="0"/>
                  <a:pt x="14316" y="0"/>
                </a:cubicBezTo>
                <a:lnTo>
                  <a:pt x="1023618" y="0"/>
                </a:lnTo>
                <a:cubicBezTo>
                  <a:pt x="1031525" y="0"/>
                  <a:pt x="1037935" y="6404"/>
                  <a:pt x="1037935" y="14303"/>
                </a:cubicBezTo>
                <a:close/>
              </a:path>
            </a:pathLst>
          </a:custGeom>
          <a:noFill/>
          <a:ln w="1427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5756834" y="3922820"/>
            <a:ext cx="1037934" cy="1530472"/>
          </a:xfrm>
          <a:custGeom>
            <a:avLst/>
            <a:gdLst/>
            <a:ahLst/>
            <a:cxnLst/>
            <a:rect l="l" t="t" r="r" b="b"/>
            <a:pathLst>
              <a:path w="1037934" h="1530472" extrusionOk="0">
                <a:moveTo>
                  <a:pt x="1037935" y="1530472"/>
                </a:moveTo>
                <a:lnTo>
                  <a:pt x="0" y="1530472"/>
                </a:lnTo>
                <a:lnTo>
                  <a:pt x="0" y="14303"/>
                </a:lnTo>
                <a:cubicBezTo>
                  <a:pt x="0" y="6404"/>
                  <a:pt x="6410" y="0"/>
                  <a:pt x="14316" y="0"/>
                </a:cubicBezTo>
                <a:lnTo>
                  <a:pt x="1023618" y="0"/>
                </a:lnTo>
                <a:cubicBezTo>
                  <a:pt x="1031525" y="0"/>
                  <a:pt x="1037935" y="6404"/>
                  <a:pt x="1037935" y="14303"/>
                </a:cubicBezTo>
                <a:close/>
              </a:path>
            </a:pathLst>
          </a:cu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5557773" y="3620652"/>
            <a:ext cx="85898" cy="85820"/>
          </a:xfrm>
          <a:custGeom>
            <a:avLst/>
            <a:gdLst/>
            <a:ahLst/>
            <a:cxnLst/>
            <a:rect l="l" t="t" r="r" b="b"/>
            <a:pathLst>
              <a:path w="85898" h="85820" extrusionOk="0">
                <a:moveTo>
                  <a:pt x="0" y="7152"/>
                </a:moveTo>
                <a:cubicBezTo>
                  <a:pt x="0" y="3202"/>
                  <a:pt x="3205" y="0"/>
                  <a:pt x="7158" y="0"/>
                </a:cubicBezTo>
                <a:lnTo>
                  <a:pt x="78740" y="0"/>
                </a:lnTo>
                <a:cubicBezTo>
                  <a:pt x="82693" y="0"/>
                  <a:pt x="85898" y="3202"/>
                  <a:pt x="85898" y="7152"/>
                </a:cubicBezTo>
                <a:lnTo>
                  <a:pt x="85898" y="78669"/>
                </a:lnTo>
                <a:cubicBezTo>
                  <a:pt x="85898" y="82619"/>
                  <a:pt x="82693" y="85821"/>
                  <a:pt x="78740" y="85821"/>
                </a:cubicBezTo>
                <a:lnTo>
                  <a:pt x="7158" y="85821"/>
                </a:lnTo>
                <a:cubicBezTo>
                  <a:pt x="3205" y="85821"/>
                  <a:pt x="0" y="82619"/>
                  <a:pt x="0" y="78669"/>
                </a:cubicBezTo>
                <a:close/>
              </a:path>
            </a:pathLst>
          </a:custGeom>
          <a:solidFill>
            <a:srgbClr val="F662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5700824" y="3625066"/>
            <a:ext cx="387324" cy="76992"/>
          </a:xfrm>
          <a:custGeom>
            <a:avLst/>
            <a:gdLst/>
            <a:ahLst/>
            <a:cxnLst/>
            <a:rect l="l" t="t" r="r" b="b"/>
            <a:pathLst>
              <a:path w="387324" h="76992" extrusionOk="0">
                <a:moveTo>
                  <a:pt x="0" y="76993"/>
                </a:moveTo>
                <a:lnTo>
                  <a:pt x="23600" y="15533"/>
                </a:lnTo>
                <a:lnTo>
                  <a:pt x="32324" y="15533"/>
                </a:lnTo>
                <a:lnTo>
                  <a:pt x="57489" y="76993"/>
                </a:lnTo>
                <a:lnTo>
                  <a:pt x="48318" y="76993"/>
                </a:lnTo>
                <a:lnTo>
                  <a:pt x="41048" y="58331"/>
                </a:lnTo>
                <a:lnTo>
                  <a:pt x="15435" y="58331"/>
                </a:lnTo>
                <a:lnTo>
                  <a:pt x="8612" y="76993"/>
                </a:lnTo>
                <a:lnTo>
                  <a:pt x="0" y="76993"/>
                </a:lnTo>
                <a:close/>
                <a:moveTo>
                  <a:pt x="17784" y="51738"/>
                </a:moveTo>
                <a:lnTo>
                  <a:pt x="38587" y="51738"/>
                </a:lnTo>
                <a:lnTo>
                  <a:pt x="32212" y="34753"/>
                </a:lnTo>
                <a:cubicBezTo>
                  <a:pt x="30199" y="29613"/>
                  <a:pt x="28745" y="25366"/>
                  <a:pt x="27850" y="22014"/>
                </a:cubicBezTo>
                <a:cubicBezTo>
                  <a:pt x="27029" y="25962"/>
                  <a:pt x="25911" y="29873"/>
                  <a:pt x="24494" y="33747"/>
                </a:cubicBezTo>
                <a:lnTo>
                  <a:pt x="17784" y="51738"/>
                </a:lnTo>
                <a:close/>
                <a:moveTo>
                  <a:pt x="22817" y="11733"/>
                </a:moveTo>
                <a:lnTo>
                  <a:pt x="28409" y="0"/>
                </a:lnTo>
                <a:lnTo>
                  <a:pt x="38363" y="0"/>
                </a:lnTo>
                <a:lnTo>
                  <a:pt x="29080" y="11733"/>
                </a:lnTo>
                <a:lnTo>
                  <a:pt x="22817" y="11733"/>
                </a:lnTo>
                <a:close/>
                <a:moveTo>
                  <a:pt x="56930" y="76993"/>
                </a:moveTo>
                <a:lnTo>
                  <a:pt x="56930" y="15533"/>
                </a:lnTo>
                <a:lnTo>
                  <a:pt x="84220" y="15533"/>
                </a:lnTo>
                <a:cubicBezTo>
                  <a:pt x="89738" y="15533"/>
                  <a:pt x="93914" y="16091"/>
                  <a:pt x="96747" y="17209"/>
                </a:cubicBezTo>
                <a:cubicBezTo>
                  <a:pt x="99581" y="18326"/>
                  <a:pt x="101855" y="20301"/>
                  <a:pt x="103570" y="23131"/>
                </a:cubicBezTo>
                <a:cubicBezTo>
                  <a:pt x="105285" y="25888"/>
                  <a:pt x="106142" y="28942"/>
                  <a:pt x="106142" y="32295"/>
                </a:cubicBezTo>
                <a:cubicBezTo>
                  <a:pt x="106142" y="36690"/>
                  <a:pt x="104725" y="40378"/>
                  <a:pt x="101892" y="43357"/>
                </a:cubicBezTo>
                <a:cubicBezTo>
                  <a:pt x="99059" y="46337"/>
                  <a:pt x="94697" y="48237"/>
                  <a:pt x="88806" y="49056"/>
                </a:cubicBezTo>
                <a:cubicBezTo>
                  <a:pt x="90968" y="50099"/>
                  <a:pt x="92609" y="51105"/>
                  <a:pt x="93727" y="52074"/>
                </a:cubicBezTo>
                <a:cubicBezTo>
                  <a:pt x="96113" y="54234"/>
                  <a:pt x="98350" y="56953"/>
                  <a:pt x="100438" y="60231"/>
                </a:cubicBezTo>
                <a:lnTo>
                  <a:pt x="111175" y="76993"/>
                </a:lnTo>
                <a:lnTo>
                  <a:pt x="100885" y="76993"/>
                </a:lnTo>
                <a:lnTo>
                  <a:pt x="92833" y="64254"/>
                </a:lnTo>
                <a:cubicBezTo>
                  <a:pt x="90446" y="60529"/>
                  <a:pt x="88471" y="57698"/>
                  <a:pt x="86905" y="55761"/>
                </a:cubicBezTo>
                <a:cubicBezTo>
                  <a:pt x="85413" y="53824"/>
                  <a:pt x="84034" y="52483"/>
                  <a:pt x="82766" y="51738"/>
                </a:cubicBezTo>
                <a:cubicBezTo>
                  <a:pt x="81573" y="50919"/>
                  <a:pt x="80343" y="50323"/>
                  <a:pt x="79075" y="49950"/>
                </a:cubicBezTo>
                <a:cubicBezTo>
                  <a:pt x="78181" y="49801"/>
                  <a:pt x="76689" y="49727"/>
                  <a:pt x="74602" y="49727"/>
                </a:cubicBezTo>
                <a:lnTo>
                  <a:pt x="65095" y="49727"/>
                </a:lnTo>
                <a:lnTo>
                  <a:pt x="65095" y="76993"/>
                </a:lnTo>
                <a:lnTo>
                  <a:pt x="56930" y="76993"/>
                </a:lnTo>
                <a:close/>
                <a:moveTo>
                  <a:pt x="65095" y="42687"/>
                </a:moveTo>
                <a:lnTo>
                  <a:pt x="82654" y="42687"/>
                </a:lnTo>
                <a:cubicBezTo>
                  <a:pt x="86308" y="42687"/>
                  <a:pt x="89179" y="42314"/>
                  <a:pt x="91267" y="41569"/>
                </a:cubicBezTo>
                <a:cubicBezTo>
                  <a:pt x="93429" y="40750"/>
                  <a:pt x="95032" y="39521"/>
                  <a:pt x="96076" y="37882"/>
                </a:cubicBezTo>
                <a:cubicBezTo>
                  <a:pt x="97195" y="36168"/>
                  <a:pt x="97754" y="34306"/>
                  <a:pt x="97754" y="32295"/>
                </a:cubicBezTo>
                <a:cubicBezTo>
                  <a:pt x="97754" y="29389"/>
                  <a:pt x="96673" y="27005"/>
                  <a:pt x="94510" y="25143"/>
                </a:cubicBezTo>
                <a:cubicBezTo>
                  <a:pt x="92422" y="23280"/>
                  <a:pt x="89104" y="22349"/>
                  <a:pt x="84556" y="22349"/>
                </a:cubicBezTo>
                <a:lnTo>
                  <a:pt x="65095" y="22349"/>
                </a:lnTo>
                <a:lnTo>
                  <a:pt x="65095" y="42687"/>
                </a:lnTo>
                <a:close/>
                <a:moveTo>
                  <a:pt x="121465" y="76993"/>
                </a:moveTo>
                <a:lnTo>
                  <a:pt x="121465" y="15533"/>
                </a:lnTo>
                <a:lnTo>
                  <a:pt x="165868" y="15533"/>
                </a:lnTo>
                <a:lnTo>
                  <a:pt x="165868" y="22796"/>
                </a:lnTo>
                <a:lnTo>
                  <a:pt x="129630" y="22796"/>
                </a:lnTo>
                <a:lnTo>
                  <a:pt x="129630" y="41569"/>
                </a:lnTo>
                <a:lnTo>
                  <a:pt x="163631" y="41569"/>
                </a:lnTo>
                <a:lnTo>
                  <a:pt x="163631" y="48833"/>
                </a:lnTo>
                <a:lnTo>
                  <a:pt x="129630" y="48833"/>
                </a:lnTo>
                <a:lnTo>
                  <a:pt x="129630" y="69729"/>
                </a:lnTo>
                <a:lnTo>
                  <a:pt x="167322" y="69729"/>
                </a:lnTo>
                <a:lnTo>
                  <a:pt x="167322" y="76993"/>
                </a:lnTo>
                <a:lnTo>
                  <a:pt x="121465" y="76993"/>
                </a:lnTo>
                <a:close/>
                <a:moveTo>
                  <a:pt x="171796" y="76993"/>
                </a:moveTo>
                <a:lnTo>
                  <a:pt x="195396" y="15533"/>
                </a:lnTo>
                <a:lnTo>
                  <a:pt x="204120" y="15533"/>
                </a:lnTo>
                <a:lnTo>
                  <a:pt x="229285" y="76993"/>
                </a:lnTo>
                <a:lnTo>
                  <a:pt x="220114" y="76993"/>
                </a:lnTo>
                <a:lnTo>
                  <a:pt x="212844" y="58331"/>
                </a:lnTo>
                <a:lnTo>
                  <a:pt x="187231" y="58331"/>
                </a:lnTo>
                <a:lnTo>
                  <a:pt x="180408" y="76993"/>
                </a:lnTo>
                <a:lnTo>
                  <a:pt x="171796" y="76993"/>
                </a:lnTo>
                <a:close/>
                <a:moveTo>
                  <a:pt x="189580" y="51738"/>
                </a:moveTo>
                <a:lnTo>
                  <a:pt x="210383" y="51738"/>
                </a:lnTo>
                <a:lnTo>
                  <a:pt x="204008" y="34753"/>
                </a:lnTo>
                <a:cubicBezTo>
                  <a:pt x="201995" y="29613"/>
                  <a:pt x="200541" y="25366"/>
                  <a:pt x="199646" y="22014"/>
                </a:cubicBezTo>
                <a:cubicBezTo>
                  <a:pt x="198826" y="25962"/>
                  <a:pt x="197707" y="29873"/>
                  <a:pt x="196290" y="33747"/>
                </a:cubicBezTo>
                <a:lnTo>
                  <a:pt x="189580" y="51738"/>
                </a:lnTo>
                <a:close/>
                <a:moveTo>
                  <a:pt x="224699" y="58555"/>
                </a:moveTo>
                <a:lnTo>
                  <a:pt x="224699" y="50956"/>
                </a:lnTo>
                <a:lnTo>
                  <a:pt x="247963" y="50956"/>
                </a:lnTo>
                <a:lnTo>
                  <a:pt x="247963" y="58555"/>
                </a:lnTo>
                <a:lnTo>
                  <a:pt x="224699" y="58555"/>
                </a:lnTo>
                <a:close/>
                <a:moveTo>
                  <a:pt x="257694" y="76993"/>
                </a:moveTo>
                <a:lnTo>
                  <a:pt x="257694" y="15533"/>
                </a:lnTo>
                <a:lnTo>
                  <a:pt x="299189" y="15533"/>
                </a:lnTo>
                <a:lnTo>
                  <a:pt x="299189" y="22796"/>
                </a:lnTo>
                <a:lnTo>
                  <a:pt x="265859" y="22796"/>
                </a:lnTo>
                <a:lnTo>
                  <a:pt x="265859" y="41793"/>
                </a:lnTo>
                <a:lnTo>
                  <a:pt x="294715" y="41793"/>
                </a:lnTo>
                <a:lnTo>
                  <a:pt x="294715" y="49056"/>
                </a:lnTo>
                <a:lnTo>
                  <a:pt x="265859" y="49056"/>
                </a:lnTo>
                <a:lnTo>
                  <a:pt x="265859" y="76993"/>
                </a:lnTo>
                <a:lnTo>
                  <a:pt x="257694" y="76993"/>
                </a:lnTo>
                <a:close/>
                <a:moveTo>
                  <a:pt x="308808" y="76993"/>
                </a:moveTo>
                <a:lnTo>
                  <a:pt x="308808" y="15533"/>
                </a:lnTo>
                <a:lnTo>
                  <a:pt x="316861" y="15533"/>
                </a:lnTo>
                <a:lnTo>
                  <a:pt x="316861" y="76993"/>
                </a:lnTo>
                <a:lnTo>
                  <a:pt x="308808" y="76993"/>
                </a:lnTo>
                <a:close/>
                <a:moveTo>
                  <a:pt x="328605" y="76993"/>
                </a:moveTo>
                <a:lnTo>
                  <a:pt x="328605" y="15533"/>
                </a:lnTo>
                <a:lnTo>
                  <a:pt x="340908" y="15533"/>
                </a:lnTo>
                <a:lnTo>
                  <a:pt x="355448" y="59002"/>
                </a:lnTo>
                <a:cubicBezTo>
                  <a:pt x="356790" y="63099"/>
                  <a:pt x="357759" y="66154"/>
                  <a:pt x="358356" y="68165"/>
                </a:cubicBezTo>
                <a:cubicBezTo>
                  <a:pt x="359027" y="65930"/>
                  <a:pt x="360108" y="62652"/>
                  <a:pt x="361599" y="58331"/>
                </a:cubicBezTo>
                <a:lnTo>
                  <a:pt x="376363" y="15533"/>
                </a:lnTo>
                <a:lnTo>
                  <a:pt x="387324" y="15533"/>
                </a:lnTo>
                <a:lnTo>
                  <a:pt x="387324" y="76993"/>
                </a:lnTo>
                <a:lnTo>
                  <a:pt x="379495" y="76993"/>
                </a:lnTo>
                <a:lnTo>
                  <a:pt x="379495" y="25590"/>
                </a:lnTo>
                <a:lnTo>
                  <a:pt x="361599" y="76993"/>
                </a:lnTo>
                <a:lnTo>
                  <a:pt x="354218" y="76993"/>
                </a:lnTo>
                <a:lnTo>
                  <a:pt x="336434" y="24696"/>
                </a:lnTo>
                <a:lnTo>
                  <a:pt x="336434" y="76993"/>
                </a:lnTo>
                <a:lnTo>
                  <a:pt x="328605" y="76993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6202008" y="3620652"/>
            <a:ext cx="85898" cy="85820"/>
          </a:xfrm>
          <a:custGeom>
            <a:avLst/>
            <a:gdLst/>
            <a:ahLst/>
            <a:cxnLst/>
            <a:rect l="l" t="t" r="r" b="b"/>
            <a:pathLst>
              <a:path w="85898" h="85820" extrusionOk="0">
                <a:moveTo>
                  <a:pt x="0" y="7152"/>
                </a:moveTo>
                <a:cubicBezTo>
                  <a:pt x="0" y="3202"/>
                  <a:pt x="3205" y="0"/>
                  <a:pt x="7158" y="0"/>
                </a:cubicBezTo>
                <a:lnTo>
                  <a:pt x="78740" y="0"/>
                </a:lnTo>
                <a:cubicBezTo>
                  <a:pt x="82693" y="0"/>
                  <a:pt x="85898" y="3202"/>
                  <a:pt x="85898" y="7152"/>
                </a:cubicBezTo>
                <a:lnTo>
                  <a:pt x="85898" y="78669"/>
                </a:lnTo>
                <a:cubicBezTo>
                  <a:pt x="85898" y="82619"/>
                  <a:pt x="82693" y="85821"/>
                  <a:pt x="78740" y="85821"/>
                </a:cubicBezTo>
                <a:lnTo>
                  <a:pt x="7158" y="85821"/>
                </a:lnTo>
                <a:cubicBezTo>
                  <a:pt x="3205" y="85821"/>
                  <a:pt x="0" y="82619"/>
                  <a:pt x="0" y="78669"/>
                </a:cubicBezTo>
                <a:close/>
              </a:path>
            </a:pathLst>
          </a:custGeom>
          <a:solidFill>
            <a:srgbClr val="8BD5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6345060" y="3624563"/>
            <a:ext cx="456780" cy="77998"/>
          </a:xfrm>
          <a:custGeom>
            <a:avLst/>
            <a:gdLst/>
            <a:ahLst/>
            <a:cxnLst/>
            <a:rect l="l" t="t" r="r" b="b"/>
            <a:pathLst>
              <a:path w="456780" h="77998" extrusionOk="0">
                <a:moveTo>
                  <a:pt x="0" y="76993"/>
                </a:moveTo>
                <a:lnTo>
                  <a:pt x="23600" y="15533"/>
                </a:lnTo>
                <a:lnTo>
                  <a:pt x="32324" y="15533"/>
                </a:lnTo>
                <a:lnTo>
                  <a:pt x="57489" y="76993"/>
                </a:lnTo>
                <a:lnTo>
                  <a:pt x="48318" y="76993"/>
                </a:lnTo>
                <a:lnTo>
                  <a:pt x="41048" y="58331"/>
                </a:lnTo>
                <a:lnTo>
                  <a:pt x="15435" y="58331"/>
                </a:lnTo>
                <a:lnTo>
                  <a:pt x="8612" y="76993"/>
                </a:lnTo>
                <a:lnTo>
                  <a:pt x="0" y="76993"/>
                </a:lnTo>
                <a:close/>
                <a:moveTo>
                  <a:pt x="17784" y="51738"/>
                </a:moveTo>
                <a:lnTo>
                  <a:pt x="38587" y="51738"/>
                </a:lnTo>
                <a:lnTo>
                  <a:pt x="32212" y="34753"/>
                </a:lnTo>
                <a:cubicBezTo>
                  <a:pt x="30199" y="29613"/>
                  <a:pt x="28745" y="25366"/>
                  <a:pt x="27850" y="22014"/>
                </a:cubicBezTo>
                <a:cubicBezTo>
                  <a:pt x="27029" y="25962"/>
                  <a:pt x="25911" y="29873"/>
                  <a:pt x="24494" y="33747"/>
                </a:cubicBezTo>
                <a:lnTo>
                  <a:pt x="17784" y="51738"/>
                </a:lnTo>
                <a:close/>
                <a:moveTo>
                  <a:pt x="22817" y="11733"/>
                </a:moveTo>
                <a:lnTo>
                  <a:pt x="28409" y="0"/>
                </a:lnTo>
                <a:lnTo>
                  <a:pt x="38363" y="0"/>
                </a:lnTo>
                <a:lnTo>
                  <a:pt x="29080" y="11733"/>
                </a:lnTo>
                <a:lnTo>
                  <a:pt x="22817" y="11733"/>
                </a:lnTo>
                <a:close/>
                <a:moveTo>
                  <a:pt x="56930" y="76993"/>
                </a:moveTo>
                <a:lnTo>
                  <a:pt x="56930" y="15533"/>
                </a:lnTo>
                <a:lnTo>
                  <a:pt x="84220" y="15533"/>
                </a:lnTo>
                <a:cubicBezTo>
                  <a:pt x="89738" y="15533"/>
                  <a:pt x="93914" y="16091"/>
                  <a:pt x="96747" y="17209"/>
                </a:cubicBezTo>
                <a:cubicBezTo>
                  <a:pt x="99581" y="18326"/>
                  <a:pt x="101855" y="20301"/>
                  <a:pt x="103570" y="23131"/>
                </a:cubicBezTo>
                <a:cubicBezTo>
                  <a:pt x="105285" y="25888"/>
                  <a:pt x="106142" y="28942"/>
                  <a:pt x="106142" y="32295"/>
                </a:cubicBezTo>
                <a:cubicBezTo>
                  <a:pt x="106142" y="36690"/>
                  <a:pt x="104726" y="40378"/>
                  <a:pt x="101892" y="43357"/>
                </a:cubicBezTo>
                <a:cubicBezTo>
                  <a:pt x="99059" y="46337"/>
                  <a:pt x="94697" y="48237"/>
                  <a:pt x="88806" y="49056"/>
                </a:cubicBezTo>
                <a:cubicBezTo>
                  <a:pt x="90968" y="50099"/>
                  <a:pt x="92609" y="51105"/>
                  <a:pt x="93727" y="52074"/>
                </a:cubicBezTo>
                <a:cubicBezTo>
                  <a:pt x="96113" y="54234"/>
                  <a:pt x="98350" y="56953"/>
                  <a:pt x="100438" y="60231"/>
                </a:cubicBezTo>
                <a:lnTo>
                  <a:pt x="111175" y="76993"/>
                </a:lnTo>
                <a:lnTo>
                  <a:pt x="100885" y="76993"/>
                </a:lnTo>
                <a:lnTo>
                  <a:pt x="92833" y="64254"/>
                </a:lnTo>
                <a:cubicBezTo>
                  <a:pt x="90446" y="60529"/>
                  <a:pt x="88471" y="57698"/>
                  <a:pt x="86905" y="55761"/>
                </a:cubicBezTo>
                <a:cubicBezTo>
                  <a:pt x="85413" y="53824"/>
                  <a:pt x="84034" y="52483"/>
                  <a:pt x="82766" y="51738"/>
                </a:cubicBezTo>
                <a:cubicBezTo>
                  <a:pt x="81573" y="50919"/>
                  <a:pt x="80343" y="50323"/>
                  <a:pt x="79075" y="49950"/>
                </a:cubicBezTo>
                <a:cubicBezTo>
                  <a:pt x="78181" y="49801"/>
                  <a:pt x="76689" y="49727"/>
                  <a:pt x="74602" y="49727"/>
                </a:cubicBezTo>
                <a:lnTo>
                  <a:pt x="65095" y="49727"/>
                </a:lnTo>
                <a:lnTo>
                  <a:pt x="65095" y="76993"/>
                </a:lnTo>
                <a:lnTo>
                  <a:pt x="56930" y="76993"/>
                </a:lnTo>
                <a:close/>
                <a:moveTo>
                  <a:pt x="65095" y="42687"/>
                </a:moveTo>
                <a:lnTo>
                  <a:pt x="82654" y="42687"/>
                </a:lnTo>
                <a:cubicBezTo>
                  <a:pt x="86308" y="42687"/>
                  <a:pt x="89179" y="42314"/>
                  <a:pt x="91267" y="41569"/>
                </a:cubicBezTo>
                <a:cubicBezTo>
                  <a:pt x="93429" y="40750"/>
                  <a:pt x="95032" y="39521"/>
                  <a:pt x="96076" y="37882"/>
                </a:cubicBezTo>
                <a:cubicBezTo>
                  <a:pt x="97195" y="36168"/>
                  <a:pt x="97754" y="34306"/>
                  <a:pt x="97754" y="32295"/>
                </a:cubicBezTo>
                <a:cubicBezTo>
                  <a:pt x="97754" y="29389"/>
                  <a:pt x="96673" y="27005"/>
                  <a:pt x="94510" y="25143"/>
                </a:cubicBezTo>
                <a:cubicBezTo>
                  <a:pt x="92422" y="23280"/>
                  <a:pt x="89104" y="22349"/>
                  <a:pt x="84556" y="22349"/>
                </a:cubicBezTo>
                <a:lnTo>
                  <a:pt x="65095" y="22349"/>
                </a:lnTo>
                <a:lnTo>
                  <a:pt x="65095" y="42687"/>
                </a:lnTo>
                <a:close/>
                <a:moveTo>
                  <a:pt x="121465" y="76993"/>
                </a:moveTo>
                <a:lnTo>
                  <a:pt x="121465" y="15533"/>
                </a:lnTo>
                <a:lnTo>
                  <a:pt x="165868" y="15533"/>
                </a:lnTo>
                <a:lnTo>
                  <a:pt x="165868" y="22796"/>
                </a:lnTo>
                <a:lnTo>
                  <a:pt x="129630" y="22796"/>
                </a:lnTo>
                <a:lnTo>
                  <a:pt x="129630" y="41569"/>
                </a:lnTo>
                <a:lnTo>
                  <a:pt x="163631" y="41569"/>
                </a:lnTo>
                <a:lnTo>
                  <a:pt x="163631" y="48833"/>
                </a:lnTo>
                <a:lnTo>
                  <a:pt x="129630" y="48833"/>
                </a:lnTo>
                <a:lnTo>
                  <a:pt x="129630" y="69729"/>
                </a:lnTo>
                <a:lnTo>
                  <a:pt x="167322" y="69729"/>
                </a:lnTo>
                <a:lnTo>
                  <a:pt x="167322" y="76993"/>
                </a:lnTo>
                <a:lnTo>
                  <a:pt x="121465" y="76993"/>
                </a:lnTo>
                <a:close/>
                <a:moveTo>
                  <a:pt x="171796" y="76993"/>
                </a:moveTo>
                <a:lnTo>
                  <a:pt x="195396" y="15533"/>
                </a:lnTo>
                <a:lnTo>
                  <a:pt x="204120" y="15533"/>
                </a:lnTo>
                <a:lnTo>
                  <a:pt x="229285" y="76993"/>
                </a:lnTo>
                <a:lnTo>
                  <a:pt x="220114" y="76993"/>
                </a:lnTo>
                <a:lnTo>
                  <a:pt x="212844" y="58331"/>
                </a:lnTo>
                <a:lnTo>
                  <a:pt x="187231" y="58331"/>
                </a:lnTo>
                <a:lnTo>
                  <a:pt x="180408" y="76993"/>
                </a:lnTo>
                <a:lnTo>
                  <a:pt x="171796" y="76993"/>
                </a:lnTo>
                <a:close/>
                <a:moveTo>
                  <a:pt x="189580" y="51738"/>
                </a:moveTo>
                <a:lnTo>
                  <a:pt x="210383" y="51738"/>
                </a:lnTo>
                <a:lnTo>
                  <a:pt x="204008" y="34753"/>
                </a:lnTo>
                <a:cubicBezTo>
                  <a:pt x="201995" y="29613"/>
                  <a:pt x="200541" y="25366"/>
                  <a:pt x="199646" y="22014"/>
                </a:cubicBezTo>
                <a:cubicBezTo>
                  <a:pt x="198826" y="25962"/>
                  <a:pt x="197707" y="29873"/>
                  <a:pt x="196290" y="33747"/>
                </a:cubicBezTo>
                <a:lnTo>
                  <a:pt x="189580" y="51738"/>
                </a:lnTo>
                <a:close/>
                <a:moveTo>
                  <a:pt x="224699" y="58555"/>
                </a:moveTo>
                <a:lnTo>
                  <a:pt x="224699" y="50956"/>
                </a:lnTo>
                <a:lnTo>
                  <a:pt x="247963" y="50956"/>
                </a:lnTo>
                <a:lnTo>
                  <a:pt x="247963" y="58555"/>
                </a:lnTo>
                <a:lnTo>
                  <a:pt x="224699" y="58555"/>
                </a:lnTo>
                <a:close/>
                <a:moveTo>
                  <a:pt x="257023" y="76993"/>
                </a:moveTo>
                <a:lnTo>
                  <a:pt x="257023" y="15533"/>
                </a:lnTo>
                <a:lnTo>
                  <a:pt x="269326" y="15533"/>
                </a:lnTo>
                <a:lnTo>
                  <a:pt x="283866" y="59002"/>
                </a:lnTo>
                <a:cubicBezTo>
                  <a:pt x="285208" y="63099"/>
                  <a:pt x="286178" y="66154"/>
                  <a:pt x="286774" y="68165"/>
                </a:cubicBezTo>
                <a:cubicBezTo>
                  <a:pt x="287445" y="65930"/>
                  <a:pt x="288526" y="62652"/>
                  <a:pt x="290018" y="58331"/>
                </a:cubicBezTo>
                <a:lnTo>
                  <a:pt x="304781" y="15533"/>
                </a:lnTo>
                <a:lnTo>
                  <a:pt x="315742" y="15533"/>
                </a:lnTo>
                <a:lnTo>
                  <a:pt x="315742" y="76993"/>
                </a:lnTo>
                <a:lnTo>
                  <a:pt x="307913" y="76993"/>
                </a:lnTo>
                <a:lnTo>
                  <a:pt x="307913" y="25590"/>
                </a:lnTo>
                <a:lnTo>
                  <a:pt x="290018" y="76993"/>
                </a:lnTo>
                <a:lnTo>
                  <a:pt x="282636" y="76993"/>
                </a:lnTo>
                <a:lnTo>
                  <a:pt x="264852" y="24696"/>
                </a:lnTo>
                <a:lnTo>
                  <a:pt x="264852" y="76993"/>
                </a:lnTo>
                <a:lnTo>
                  <a:pt x="257023" y="76993"/>
                </a:lnTo>
                <a:close/>
                <a:moveTo>
                  <a:pt x="321894" y="76993"/>
                </a:moveTo>
                <a:lnTo>
                  <a:pt x="321894" y="15533"/>
                </a:lnTo>
                <a:lnTo>
                  <a:pt x="366297" y="15533"/>
                </a:lnTo>
                <a:lnTo>
                  <a:pt x="366297" y="22796"/>
                </a:lnTo>
                <a:lnTo>
                  <a:pt x="330059" y="22796"/>
                </a:lnTo>
                <a:lnTo>
                  <a:pt x="330059" y="41569"/>
                </a:lnTo>
                <a:lnTo>
                  <a:pt x="364060" y="41569"/>
                </a:lnTo>
                <a:lnTo>
                  <a:pt x="364060" y="48833"/>
                </a:lnTo>
                <a:lnTo>
                  <a:pt x="330059" y="48833"/>
                </a:lnTo>
                <a:lnTo>
                  <a:pt x="330059" y="69729"/>
                </a:lnTo>
                <a:lnTo>
                  <a:pt x="367751" y="69729"/>
                </a:lnTo>
                <a:lnTo>
                  <a:pt x="367751" y="76993"/>
                </a:lnTo>
                <a:lnTo>
                  <a:pt x="321894" y="76993"/>
                </a:lnTo>
                <a:close/>
                <a:moveTo>
                  <a:pt x="380390" y="76993"/>
                </a:moveTo>
                <a:lnTo>
                  <a:pt x="380390" y="15533"/>
                </a:lnTo>
                <a:lnTo>
                  <a:pt x="388443" y="15533"/>
                </a:lnTo>
                <a:lnTo>
                  <a:pt x="388443" y="76993"/>
                </a:lnTo>
                <a:lnTo>
                  <a:pt x="380390" y="76993"/>
                </a:lnTo>
                <a:close/>
                <a:moveTo>
                  <a:pt x="397950" y="47045"/>
                </a:moveTo>
                <a:cubicBezTo>
                  <a:pt x="397950" y="36839"/>
                  <a:pt x="400671" y="28868"/>
                  <a:pt x="406114" y="23131"/>
                </a:cubicBezTo>
                <a:cubicBezTo>
                  <a:pt x="411632" y="17321"/>
                  <a:pt x="418716" y="14415"/>
                  <a:pt x="427365" y="14415"/>
                </a:cubicBezTo>
                <a:cubicBezTo>
                  <a:pt x="433107" y="14415"/>
                  <a:pt x="438252" y="15793"/>
                  <a:pt x="442800" y="18550"/>
                </a:cubicBezTo>
                <a:cubicBezTo>
                  <a:pt x="447348" y="21232"/>
                  <a:pt x="450816" y="24994"/>
                  <a:pt x="453202" y="29836"/>
                </a:cubicBezTo>
                <a:cubicBezTo>
                  <a:pt x="455588" y="34678"/>
                  <a:pt x="456781" y="40191"/>
                  <a:pt x="456781" y="46375"/>
                </a:cubicBezTo>
                <a:cubicBezTo>
                  <a:pt x="456781" y="52558"/>
                  <a:pt x="455513" y="58108"/>
                  <a:pt x="452978" y="63025"/>
                </a:cubicBezTo>
                <a:cubicBezTo>
                  <a:pt x="450443" y="67942"/>
                  <a:pt x="446864" y="71666"/>
                  <a:pt x="442241" y="74199"/>
                </a:cubicBezTo>
                <a:cubicBezTo>
                  <a:pt x="437692" y="76732"/>
                  <a:pt x="432734" y="77999"/>
                  <a:pt x="427365" y="77999"/>
                </a:cubicBezTo>
                <a:cubicBezTo>
                  <a:pt x="421549" y="77999"/>
                  <a:pt x="416367" y="76620"/>
                  <a:pt x="411818" y="73864"/>
                </a:cubicBezTo>
                <a:cubicBezTo>
                  <a:pt x="407270" y="71033"/>
                  <a:pt x="403803" y="67234"/>
                  <a:pt x="401417" y="62466"/>
                </a:cubicBezTo>
                <a:cubicBezTo>
                  <a:pt x="399105" y="57624"/>
                  <a:pt x="397950" y="52483"/>
                  <a:pt x="397950" y="47045"/>
                </a:cubicBezTo>
                <a:close/>
                <a:moveTo>
                  <a:pt x="406338" y="47157"/>
                </a:moveTo>
                <a:cubicBezTo>
                  <a:pt x="406338" y="54607"/>
                  <a:pt x="408314" y="60455"/>
                  <a:pt x="412266" y="64701"/>
                </a:cubicBezTo>
                <a:cubicBezTo>
                  <a:pt x="416292" y="68947"/>
                  <a:pt x="421325" y="71070"/>
                  <a:pt x="427365" y="71070"/>
                </a:cubicBezTo>
                <a:cubicBezTo>
                  <a:pt x="433479" y="71070"/>
                  <a:pt x="438512" y="68947"/>
                  <a:pt x="442464" y="64701"/>
                </a:cubicBezTo>
                <a:cubicBezTo>
                  <a:pt x="446416" y="60380"/>
                  <a:pt x="448392" y="54234"/>
                  <a:pt x="448392" y="46263"/>
                </a:cubicBezTo>
                <a:cubicBezTo>
                  <a:pt x="448392" y="41271"/>
                  <a:pt x="447535" y="36913"/>
                  <a:pt x="445820" y="33189"/>
                </a:cubicBezTo>
                <a:cubicBezTo>
                  <a:pt x="444179" y="29464"/>
                  <a:pt x="441719" y="26596"/>
                  <a:pt x="438438" y="24584"/>
                </a:cubicBezTo>
                <a:cubicBezTo>
                  <a:pt x="435157" y="22498"/>
                  <a:pt x="431503" y="21455"/>
                  <a:pt x="427477" y="21455"/>
                </a:cubicBezTo>
                <a:cubicBezTo>
                  <a:pt x="421735" y="21455"/>
                  <a:pt x="416777" y="23429"/>
                  <a:pt x="412601" y="27378"/>
                </a:cubicBezTo>
                <a:cubicBezTo>
                  <a:pt x="408426" y="31326"/>
                  <a:pt x="406338" y="37919"/>
                  <a:pt x="406338" y="47157"/>
                </a:cubicBez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2" name="Google Shape;282;p8"/>
          <p:cNvSpPr txBox="1"/>
          <p:nvPr/>
        </p:nvSpPr>
        <p:spPr>
          <a:xfrm>
            <a:off x="4903180" y="1697273"/>
            <a:ext cx="2673389" cy="692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N</a:t>
            </a:r>
            <a:r>
              <a:rPr lang="pt-BR" sz="1600" b="1" u="sng" baseline="300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o</a:t>
            </a:r>
            <a:r>
              <a:rPr lang="pt-BR" sz="16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de financiadores</a:t>
            </a:r>
            <a:endParaRPr dirty="0"/>
          </a:p>
          <a:p>
            <a:pPr marR="0" lvl="0" algn="l" rtl="0"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pt-BR" sz="16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2022</a:t>
            </a:r>
            <a:r>
              <a:rPr lang="pt-BR" sz="1600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: 63</a:t>
            </a:r>
            <a:endParaRPr dirty="0"/>
          </a:p>
        </p:txBody>
      </p:sp>
      <p:sp>
        <p:nvSpPr>
          <p:cNvPr id="284" name="Google Shape;284;p8"/>
          <p:cNvSpPr/>
          <p:nvPr/>
        </p:nvSpPr>
        <p:spPr>
          <a:xfrm>
            <a:off x="10424476" y="4989238"/>
            <a:ext cx="1019249" cy="681229"/>
          </a:xfrm>
          <a:custGeom>
            <a:avLst/>
            <a:gdLst/>
            <a:ahLst/>
            <a:cxnLst/>
            <a:rect l="l" t="t" r="r" b="b"/>
            <a:pathLst>
              <a:path w="1019249" h="681229" extrusionOk="0">
                <a:moveTo>
                  <a:pt x="1019249" y="681230"/>
                </a:moveTo>
                <a:lnTo>
                  <a:pt x="0" y="681230"/>
                </a:lnTo>
                <a:lnTo>
                  <a:pt x="0" y="0"/>
                </a:lnTo>
                <a:lnTo>
                  <a:pt x="1019249" y="0"/>
                </a:lnTo>
                <a:close/>
              </a:path>
            </a:pathLst>
          </a:custGeom>
          <a:noFill/>
          <a:ln w="1402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9764700" y="4934863"/>
            <a:ext cx="1019249" cy="737826"/>
          </a:xfrm>
          <a:custGeom>
            <a:avLst/>
            <a:gdLst/>
            <a:ahLst/>
            <a:cxnLst/>
            <a:rect l="l" t="t" r="r" b="b"/>
            <a:pathLst>
              <a:path w="1019249" h="681229" extrusionOk="0">
                <a:moveTo>
                  <a:pt x="1019249" y="681230"/>
                </a:moveTo>
                <a:lnTo>
                  <a:pt x="0" y="681230"/>
                </a:lnTo>
                <a:lnTo>
                  <a:pt x="0" y="0"/>
                </a:lnTo>
                <a:lnTo>
                  <a:pt x="1019249" y="0"/>
                </a:lnTo>
                <a:close/>
              </a:path>
            </a:pathLst>
          </a:cu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8849911" y="3956859"/>
            <a:ext cx="1019249" cy="1053448"/>
          </a:xfrm>
          <a:custGeom>
            <a:avLst/>
            <a:gdLst/>
            <a:ahLst/>
            <a:cxnLst/>
            <a:rect l="l" t="t" r="r" b="b"/>
            <a:pathLst>
              <a:path w="1019249" h="1053448" extrusionOk="0">
                <a:moveTo>
                  <a:pt x="1019249" y="1053448"/>
                </a:moveTo>
                <a:lnTo>
                  <a:pt x="0" y="1053448"/>
                </a:lnTo>
                <a:lnTo>
                  <a:pt x="0" y="14046"/>
                </a:lnTo>
                <a:cubicBezTo>
                  <a:pt x="0" y="6289"/>
                  <a:pt x="6294" y="0"/>
                  <a:pt x="14059" y="0"/>
                </a:cubicBezTo>
                <a:lnTo>
                  <a:pt x="1005191" y="0"/>
                </a:lnTo>
                <a:cubicBezTo>
                  <a:pt x="1012955" y="0"/>
                  <a:pt x="1019249" y="6289"/>
                  <a:pt x="1019249" y="14046"/>
                </a:cubicBezTo>
                <a:close/>
              </a:path>
            </a:pathLst>
          </a:custGeom>
          <a:noFill/>
          <a:ln w="1402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10424476" y="3956859"/>
            <a:ext cx="1019249" cy="1032379"/>
          </a:xfrm>
          <a:custGeom>
            <a:avLst/>
            <a:gdLst/>
            <a:ahLst/>
            <a:cxnLst/>
            <a:rect l="l" t="t" r="r" b="b"/>
            <a:pathLst>
              <a:path w="1019249" h="1032379" extrusionOk="0">
                <a:moveTo>
                  <a:pt x="1019249" y="1032379"/>
                </a:moveTo>
                <a:lnTo>
                  <a:pt x="0" y="1032379"/>
                </a:lnTo>
                <a:lnTo>
                  <a:pt x="0" y="14046"/>
                </a:lnTo>
                <a:cubicBezTo>
                  <a:pt x="0" y="6289"/>
                  <a:pt x="6294" y="0"/>
                  <a:pt x="14059" y="0"/>
                </a:cubicBezTo>
                <a:lnTo>
                  <a:pt x="1005191" y="0"/>
                </a:lnTo>
                <a:cubicBezTo>
                  <a:pt x="1012955" y="0"/>
                  <a:pt x="1019249" y="6289"/>
                  <a:pt x="1019249" y="14046"/>
                </a:cubicBezTo>
                <a:close/>
              </a:path>
            </a:pathLst>
          </a:custGeom>
          <a:noFill/>
          <a:ln w="14025" cap="flat" cmpd="sng">
            <a:solidFill>
              <a:srgbClr val="000000">
                <a:alpha val="0"/>
              </a:srgb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9764700" y="3926744"/>
            <a:ext cx="1019249" cy="1032379"/>
          </a:xfrm>
          <a:custGeom>
            <a:avLst/>
            <a:gdLst/>
            <a:ahLst/>
            <a:cxnLst/>
            <a:rect l="l" t="t" r="r" b="b"/>
            <a:pathLst>
              <a:path w="1019249" h="1032379" extrusionOk="0">
                <a:moveTo>
                  <a:pt x="1019249" y="1032379"/>
                </a:moveTo>
                <a:lnTo>
                  <a:pt x="0" y="1032379"/>
                </a:lnTo>
                <a:lnTo>
                  <a:pt x="0" y="14046"/>
                </a:lnTo>
                <a:cubicBezTo>
                  <a:pt x="0" y="6289"/>
                  <a:pt x="6294" y="0"/>
                  <a:pt x="14059" y="0"/>
                </a:cubicBezTo>
                <a:lnTo>
                  <a:pt x="1005191" y="0"/>
                </a:lnTo>
                <a:cubicBezTo>
                  <a:pt x="1012955" y="0"/>
                  <a:pt x="1019249" y="6289"/>
                  <a:pt x="1019249" y="14046"/>
                </a:cubicBezTo>
                <a:close/>
              </a:path>
            </a:pathLst>
          </a:custGeom>
          <a:solidFill>
            <a:srgbClr val="7AB4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9254096" y="3621425"/>
            <a:ext cx="84351" cy="84275"/>
          </a:xfrm>
          <a:custGeom>
            <a:avLst/>
            <a:gdLst/>
            <a:ahLst/>
            <a:cxnLst/>
            <a:rect l="l" t="t" r="r" b="b"/>
            <a:pathLst>
              <a:path w="84351" h="84275" extrusionOk="0">
                <a:moveTo>
                  <a:pt x="0" y="7023"/>
                </a:moveTo>
                <a:cubicBezTo>
                  <a:pt x="0" y="3144"/>
                  <a:pt x="3147" y="0"/>
                  <a:pt x="7029" y="0"/>
                </a:cubicBezTo>
                <a:lnTo>
                  <a:pt x="77322" y="0"/>
                </a:lnTo>
                <a:cubicBezTo>
                  <a:pt x="81205" y="0"/>
                  <a:pt x="84352" y="3144"/>
                  <a:pt x="84352" y="7023"/>
                </a:cubicBezTo>
                <a:lnTo>
                  <a:pt x="84352" y="77253"/>
                </a:lnTo>
                <a:cubicBezTo>
                  <a:pt x="84352" y="81132"/>
                  <a:pt x="81205" y="84276"/>
                  <a:pt x="77322" y="84276"/>
                </a:cubicBezTo>
                <a:lnTo>
                  <a:pt x="7029" y="84276"/>
                </a:lnTo>
                <a:cubicBezTo>
                  <a:pt x="3147" y="84276"/>
                  <a:pt x="0" y="81132"/>
                  <a:pt x="0" y="77253"/>
                </a:cubicBezTo>
                <a:close/>
              </a:path>
            </a:pathLst>
          </a:custGeom>
          <a:solidFill>
            <a:srgbClr val="7AB4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9398746" y="3632343"/>
            <a:ext cx="722590" cy="62438"/>
          </a:xfrm>
          <a:custGeom>
            <a:avLst/>
            <a:gdLst/>
            <a:ahLst/>
            <a:cxnLst/>
            <a:rect l="l" t="t" r="r" b="b"/>
            <a:pathLst>
              <a:path w="722590" h="62438" extrusionOk="0">
                <a:moveTo>
                  <a:pt x="0" y="32042"/>
                </a:moveTo>
                <a:cubicBezTo>
                  <a:pt x="0" y="22020"/>
                  <a:pt x="2673" y="14192"/>
                  <a:pt x="8018" y="8559"/>
                </a:cubicBezTo>
                <a:cubicBezTo>
                  <a:pt x="13436" y="2853"/>
                  <a:pt x="20392" y="0"/>
                  <a:pt x="28886" y="0"/>
                </a:cubicBezTo>
                <a:cubicBezTo>
                  <a:pt x="34524" y="0"/>
                  <a:pt x="39576" y="1353"/>
                  <a:pt x="44043" y="4060"/>
                </a:cubicBezTo>
                <a:cubicBezTo>
                  <a:pt x="48510" y="6694"/>
                  <a:pt x="51914" y="10388"/>
                  <a:pt x="54257" y="15143"/>
                </a:cubicBezTo>
                <a:cubicBezTo>
                  <a:pt x="56601" y="19898"/>
                  <a:pt x="57772" y="25312"/>
                  <a:pt x="57772" y="31384"/>
                </a:cubicBezTo>
                <a:cubicBezTo>
                  <a:pt x="57772" y="37456"/>
                  <a:pt x="56527" y="42906"/>
                  <a:pt x="54038" y="47734"/>
                </a:cubicBezTo>
                <a:cubicBezTo>
                  <a:pt x="51548" y="52563"/>
                  <a:pt x="48034" y="56221"/>
                  <a:pt x="43494" y="58708"/>
                </a:cubicBezTo>
                <a:cubicBezTo>
                  <a:pt x="39027" y="61195"/>
                  <a:pt x="34158" y="62439"/>
                  <a:pt x="28886" y="62439"/>
                </a:cubicBezTo>
                <a:cubicBezTo>
                  <a:pt x="23175" y="62439"/>
                  <a:pt x="18086" y="61085"/>
                  <a:pt x="13619" y="58379"/>
                </a:cubicBezTo>
                <a:cubicBezTo>
                  <a:pt x="9153" y="55599"/>
                  <a:pt x="5748" y="51868"/>
                  <a:pt x="3405" y="47186"/>
                </a:cubicBezTo>
                <a:cubicBezTo>
                  <a:pt x="1135" y="42431"/>
                  <a:pt x="0" y="37383"/>
                  <a:pt x="0" y="32042"/>
                </a:cubicBezTo>
                <a:close/>
                <a:moveTo>
                  <a:pt x="8237" y="32152"/>
                </a:moveTo>
                <a:cubicBezTo>
                  <a:pt x="8237" y="39468"/>
                  <a:pt x="10178" y="45210"/>
                  <a:pt x="14059" y="49380"/>
                </a:cubicBezTo>
                <a:cubicBezTo>
                  <a:pt x="18013" y="53550"/>
                  <a:pt x="22955" y="55635"/>
                  <a:pt x="28886" y="55635"/>
                </a:cubicBezTo>
                <a:cubicBezTo>
                  <a:pt x="34890" y="55635"/>
                  <a:pt x="39833" y="53550"/>
                  <a:pt x="43714" y="49380"/>
                </a:cubicBezTo>
                <a:cubicBezTo>
                  <a:pt x="47594" y="45137"/>
                  <a:pt x="49535" y="39102"/>
                  <a:pt x="49535" y="31274"/>
                </a:cubicBezTo>
                <a:cubicBezTo>
                  <a:pt x="49535" y="26373"/>
                  <a:pt x="48693" y="22093"/>
                  <a:pt x="47008" y="18435"/>
                </a:cubicBezTo>
                <a:cubicBezTo>
                  <a:pt x="45398" y="14778"/>
                  <a:pt x="42981" y="11961"/>
                  <a:pt x="39760" y="9986"/>
                </a:cubicBezTo>
                <a:cubicBezTo>
                  <a:pt x="36538" y="7937"/>
                  <a:pt x="32950" y="6913"/>
                  <a:pt x="28996" y="6913"/>
                </a:cubicBezTo>
                <a:cubicBezTo>
                  <a:pt x="23358" y="6913"/>
                  <a:pt x="18489" y="8852"/>
                  <a:pt x="14388" y="12729"/>
                </a:cubicBezTo>
                <a:cubicBezTo>
                  <a:pt x="10288" y="16606"/>
                  <a:pt x="8237" y="23081"/>
                  <a:pt x="8237" y="32152"/>
                </a:cubicBezTo>
                <a:close/>
                <a:moveTo>
                  <a:pt x="105330" y="1097"/>
                </a:moveTo>
                <a:lnTo>
                  <a:pt x="113348" y="1097"/>
                </a:lnTo>
                <a:lnTo>
                  <a:pt x="113348" y="35993"/>
                </a:lnTo>
                <a:cubicBezTo>
                  <a:pt x="113348" y="42065"/>
                  <a:pt x="112652" y="46893"/>
                  <a:pt x="111261" y="50478"/>
                </a:cubicBezTo>
                <a:cubicBezTo>
                  <a:pt x="109870" y="53989"/>
                  <a:pt x="107380" y="56879"/>
                  <a:pt x="103792" y="59147"/>
                </a:cubicBezTo>
                <a:cubicBezTo>
                  <a:pt x="100204" y="61341"/>
                  <a:pt x="95518" y="62439"/>
                  <a:pt x="89733" y="62439"/>
                </a:cubicBezTo>
                <a:cubicBezTo>
                  <a:pt x="84095" y="62439"/>
                  <a:pt x="79446" y="61488"/>
                  <a:pt x="75785" y="59586"/>
                </a:cubicBezTo>
                <a:cubicBezTo>
                  <a:pt x="72197" y="57610"/>
                  <a:pt x="69634" y="54794"/>
                  <a:pt x="68096" y="51136"/>
                </a:cubicBezTo>
                <a:cubicBezTo>
                  <a:pt x="66559" y="47405"/>
                  <a:pt x="65790" y="42357"/>
                  <a:pt x="65790" y="35993"/>
                </a:cubicBezTo>
                <a:lnTo>
                  <a:pt x="65790" y="1097"/>
                </a:lnTo>
                <a:lnTo>
                  <a:pt x="73808" y="1097"/>
                </a:lnTo>
                <a:lnTo>
                  <a:pt x="73808" y="35883"/>
                </a:lnTo>
                <a:cubicBezTo>
                  <a:pt x="73808" y="41150"/>
                  <a:pt x="74284" y="45028"/>
                  <a:pt x="75236" y="47515"/>
                </a:cubicBezTo>
                <a:cubicBezTo>
                  <a:pt x="76261" y="50002"/>
                  <a:pt x="77945" y="51941"/>
                  <a:pt x="80288" y="53331"/>
                </a:cubicBezTo>
                <a:cubicBezTo>
                  <a:pt x="82704" y="54648"/>
                  <a:pt x="85633" y="55306"/>
                  <a:pt x="89074" y="55306"/>
                </a:cubicBezTo>
                <a:cubicBezTo>
                  <a:pt x="94932" y="55306"/>
                  <a:pt x="99106" y="53989"/>
                  <a:pt x="101595" y="51356"/>
                </a:cubicBezTo>
                <a:cubicBezTo>
                  <a:pt x="104085" y="48649"/>
                  <a:pt x="105330" y="43491"/>
                  <a:pt x="105330" y="35883"/>
                </a:cubicBezTo>
                <a:lnTo>
                  <a:pt x="105330" y="1097"/>
                </a:lnTo>
                <a:close/>
                <a:moveTo>
                  <a:pt x="144320" y="61451"/>
                </a:moveTo>
                <a:lnTo>
                  <a:pt x="144320" y="8230"/>
                </a:lnTo>
                <a:lnTo>
                  <a:pt x="124441" y="8230"/>
                </a:lnTo>
                <a:lnTo>
                  <a:pt x="124441" y="1097"/>
                </a:lnTo>
                <a:lnTo>
                  <a:pt x="172328" y="1097"/>
                </a:lnTo>
                <a:lnTo>
                  <a:pt x="172328" y="8230"/>
                </a:lnTo>
                <a:lnTo>
                  <a:pt x="152338" y="8230"/>
                </a:lnTo>
                <a:lnTo>
                  <a:pt x="152338" y="61451"/>
                </a:lnTo>
                <a:lnTo>
                  <a:pt x="144320" y="61451"/>
                </a:lnTo>
                <a:close/>
                <a:moveTo>
                  <a:pt x="178259" y="61451"/>
                </a:moveTo>
                <a:lnTo>
                  <a:pt x="178259" y="1097"/>
                </a:lnTo>
                <a:lnTo>
                  <a:pt x="205058" y="1097"/>
                </a:lnTo>
                <a:cubicBezTo>
                  <a:pt x="210476" y="1097"/>
                  <a:pt x="214577" y="1646"/>
                  <a:pt x="217359" y="2743"/>
                </a:cubicBezTo>
                <a:cubicBezTo>
                  <a:pt x="220142" y="3841"/>
                  <a:pt x="222375" y="5779"/>
                  <a:pt x="224059" y="8559"/>
                </a:cubicBezTo>
                <a:cubicBezTo>
                  <a:pt x="225743" y="11266"/>
                  <a:pt x="226585" y="14265"/>
                  <a:pt x="226585" y="17557"/>
                </a:cubicBezTo>
                <a:cubicBezTo>
                  <a:pt x="226585" y="21874"/>
                  <a:pt x="225194" y="25495"/>
                  <a:pt x="222412" y="28421"/>
                </a:cubicBezTo>
                <a:cubicBezTo>
                  <a:pt x="219629" y="31347"/>
                  <a:pt x="215346" y="33213"/>
                  <a:pt x="209561" y="34018"/>
                </a:cubicBezTo>
                <a:cubicBezTo>
                  <a:pt x="211685" y="35042"/>
                  <a:pt x="213296" y="36029"/>
                  <a:pt x="214394" y="36980"/>
                </a:cubicBezTo>
                <a:cubicBezTo>
                  <a:pt x="216737" y="39102"/>
                  <a:pt x="218934" y="41772"/>
                  <a:pt x="220984" y="44991"/>
                </a:cubicBezTo>
                <a:lnTo>
                  <a:pt x="231528" y="61451"/>
                </a:lnTo>
                <a:lnTo>
                  <a:pt x="221423" y="61451"/>
                </a:lnTo>
                <a:lnTo>
                  <a:pt x="213515" y="48941"/>
                </a:lnTo>
                <a:cubicBezTo>
                  <a:pt x="211172" y="45284"/>
                  <a:pt x="209232" y="42504"/>
                  <a:pt x="207694" y="40602"/>
                </a:cubicBezTo>
                <a:cubicBezTo>
                  <a:pt x="206230" y="38700"/>
                  <a:pt x="204875" y="37383"/>
                  <a:pt x="203630" y="36651"/>
                </a:cubicBezTo>
                <a:cubicBezTo>
                  <a:pt x="202459" y="35847"/>
                  <a:pt x="201251" y="35261"/>
                  <a:pt x="200006" y="34895"/>
                </a:cubicBezTo>
                <a:cubicBezTo>
                  <a:pt x="199127" y="34749"/>
                  <a:pt x="197663" y="34676"/>
                  <a:pt x="195612" y="34676"/>
                </a:cubicBezTo>
                <a:lnTo>
                  <a:pt x="186277" y="34676"/>
                </a:lnTo>
                <a:lnTo>
                  <a:pt x="186277" y="61451"/>
                </a:lnTo>
                <a:lnTo>
                  <a:pt x="178259" y="61451"/>
                </a:lnTo>
                <a:close/>
                <a:moveTo>
                  <a:pt x="186277" y="27763"/>
                </a:moveTo>
                <a:lnTo>
                  <a:pt x="203520" y="27763"/>
                </a:lnTo>
                <a:cubicBezTo>
                  <a:pt x="207108" y="27763"/>
                  <a:pt x="209927" y="27397"/>
                  <a:pt x="211978" y="26665"/>
                </a:cubicBezTo>
                <a:cubicBezTo>
                  <a:pt x="214101" y="25861"/>
                  <a:pt x="215675" y="24654"/>
                  <a:pt x="216700" y="23044"/>
                </a:cubicBezTo>
                <a:cubicBezTo>
                  <a:pt x="217799" y="21362"/>
                  <a:pt x="218348" y="19533"/>
                  <a:pt x="218348" y="17557"/>
                </a:cubicBezTo>
                <a:cubicBezTo>
                  <a:pt x="218348" y="14704"/>
                  <a:pt x="217286" y="12363"/>
                  <a:pt x="215163" y="10534"/>
                </a:cubicBezTo>
                <a:cubicBezTo>
                  <a:pt x="213112" y="8706"/>
                  <a:pt x="209854" y="7791"/>
                  <a:pt x="205388" y="7791"/>
                </a:cubicBezTo>
                <a:lnTo>
                  <a:pt x="186277" y="7791"/>
                </a:lnTo>
                <a:lnTo>
                  <a:pt x="186277" y="27763"/>
                </a:lnTo>
                <a:close/>
                <a:moveTo>
                  <a:pt x="238996" y="32042"/>
                </a:moveTo>
                <a:cubicBezTo>
                  <a:pt x="238996" y="22020"/>
                  <a:pt x="241669" y="14192"/>
                  <a:pt x="247014" y="8559"/>
                </a:cubicBezTo>
                <a:cubicBezTo>
                  <a:pt x="252433" y="2853"/>
                  <a:pt x="259389" y="0"/>
                  <a:pt x="267882" y="0"/>
                </a:cubicBezTo>
                <a:cubicBezTo>
                  <a:pt x="273521" y="0"/>
                  <a:pt x="278573" y="1353"/>
                  <a:pt x="283039" y="4060"/>
                </a:cubicBezTo>
                <a:cubicBezTo>
                  <a:pt x="287506" y="6694"/>
                  <a:pt x="290911" y="10388"/>
                  <a:pt x="293254" y="15143"/>
                </a:cubicBezTo>
                <a:cubicBezTo>
                  <a:pt x="295597" y="19898"/>
                  <a:pt x="296769" y="25312"/>
                  <a:pt x="296769" y="31384"/>
                </a:cubicBezTo>
                <a:cubicBezTo>
                  <a:pt x="296769" y="37456"/>
                  <a:pt x="295524" y="42906"/>
                  <a:pt x="293034" y="47734"/>
                </a:cubicBezTo>
                <a:cubicBezTo>
                  <a:pt x="290545" y="52563"/>
                  <a:pt x="287030" y="56221"/>
                  <a:pt x="282490" y="58708"/>
                </a:cubicBezTo>
                <a:cubicBezTo>
                  <a:pt x="278024" y="61195"/>
                  <a:pt x="273154" y="62439"/>
                  <a:pt x="267882" y="62439"/>
                </a:cubicBezTo>
                <a:cubicBezTo>
                  <a:pt x="262171" y="62439"/>
                  <a:pt x="257082" y="61085"/>
                  <a:pt x="252616" y="58379"/>
                </a:cubicBezTo>
                <a:cubicBezTo>
                  <a:pt x="248149" y="55599"/>
                  <a:pt x="244744" y="51868"/>
                  <a:pt x="242401" y="47186"/>
                </a:cubicBezTo>
                <a:cubicBezTo>
                  <a:pt x="240131" y="42431"/>
                  <a:pt x="238996" y="37383"/>
                  <a:pt x="238996" y="32042"/>
                </a:cubicBezTo>
                <a:close/>
                <a:moveTo>
                  <a:pt x="247234" y="32152"/>
                </a:moveTo>
                <a:cubicBezTo>
                  <a:pt x="247234" y="39468"/>
                  <a:pt x="249174" y="45210"/>
                  <a:pt x="253055" y="49380"/>
                </a:cubicBezTo>
                <a:cubicBezTo>
                  <a:pt x="257009" y="53550"/>
                  <a:pt x="261952" y="55635"/>
                  <a:pt x="267882" y="55635"/>
                </a:cubicBezTo>
                <a:cubicBezTo>
                  <a:pt x="273887" y="55635"/>
                  <a:pt x="278829" y="53550"/>
                  <a:pt x="282710" y="49380"/>
                </a:cubicBezTo>
                <a:cubicBezTo>
                  <a:pt x="286591" y="45137"/>
                  <a:pt x="288531" y="39102"/>
                  <a:pt x="288531" y="31274"/>
                </a:cubicBezTo>
                <a:cubicBezTo>
                  <a:pt x="288531" y="26373"/>
                  <a:pt x="287689" y="22093"/>
                  <a:pt x="286005" y="18435"/>
                </a:cubicBezTo>
                <a:cubicBezTo>
                  <a:pt x="284394" y="14778"/>
                  <a:pt x="281978" y="11961"/>
                  <a:pt x="278756" y="9986"/>
                </a:cubicBezTo>
                <a:cubicBezTo>
                  <a:pt x="275534" y="7937"/>
                  <a:pt x="271946" y="6913"/>
                  <a:pt x="267992" y="6913"/>
                </a:cubicBezTo>
                <a:cubicBezTo>
                  <a:pt x="262354" y="6913"/>
                  <a:pt x="257485" y="8852"/>
                  <a:pt x="253385" y="12729"/>
                </a:cubicBezTo>
                <a:cubicBezTo>
                  <a:pt x="249284" y="16606"/>
                  <a:pt x="247234" y="23081"/>
                  <a:pt x="247234" y="32152"/>
                </a:cubicBezTo>
                <a:close/>
                <a:moveTo>
                  <a:pt x="302041" y="42028"/>
                </a:moveTo>
                <a:lnTo>
                  <a:pt x="309509" y="41370"/>
                </a:lnTo>
                <a:cubicBezTo>
                  <a:pt x="309875" y="44442"/>
                  <a:pt x="310717" y="46930"/>
                  <a:pt x="312035" y="48832"/>
                </a:cubicBezTo>
                <a:cubicBezTo>
                  <a:pt x="313353" y="50734"/>
                  <a:pt x="315367" y="52307"/>
                  <a:pt x="318076" y="53550"/>
                </a:cubicBezTo>
                <a:cubicBezTo>
                  <a:pt x="320859" y="54721"/>
                  <a:pt x="323970" y="55306"/>
                  <a:pt x="327412" y="55306"/>
                </a:cubicBezTo>
                <a:cubicBezTo>
                  <a:pt x="330414" y="55306"/>
                  <a:pt x="333087" y="54867"/>
                  <a:pt x="335430" y="53989"/>
                </a:cubicBezTo>
                <a:cubicBezTo>
                  <a:pt x="337773" y="53038"/>
                  <a:pt x="339494" y="51795"/>
                  <a:pt x="340592" y="50258"/>
                </a:cubicBezTo>
                <a:cubicBezTo>
                  <a:pt x="341763" y="48649"/>
                  <a:pt x="342349" y="46930"/>
                  <a:pt x="342349" y="45101"/>
                </a:cubicBezTo>
                <a:cubicBezTo>
                  <a:pt x="342349" y="43199"/>
                  <a:pt x="341800" y="41553"/>
                  <a:pt x="340702" y="40163"/>
                </a:cubicBezTo>
                <a:cubicBezTo>
                  <a:pt x="339603" y="38700"/>
                  <a:pt x="337809" y="37493"/>
                  <a:pt x="335320" y="36541"/>
                </a:cubicBezTo>
                <a:cubicBezTo>
                  <a:pt x="333636" y="35883"/>
                  <a:pt x="330011" y="34895"/>
                  <a:pt x="324446" y="33579"/>
                </a:cubicBezTo>
                <a:cubicBezTo>
                  <a:pt x="318955" y="32262"/>
                  <a:pt x="315111" y="31018"/>
                  <a:pt x="312914" y="29848"/>
                </a:cubicBezTo>
                <a:cubicBezTo>
                  <a:pt x="309985" y="28311"/>
                  <a:pt x="307825" y="26446"/>
                  <a:pt x="306434" y="24251"/>
                </a:cubicBezTo>
                <a:cubicBezTo>
                  <a:pt x="305043" y="21983"/>
                  <a:pt x="304347" y="19460"/>
                  <a:pt x="304347" y="16680"/>
                </a:cubicBezTo>
                <a:cubicBezTo>
                  <a:pt x="304347" y="13680"/>
                  <a:pt x="305189" y="10864"/>
                  <a:pt x="306873" y="8230"/>
                </a:cubicBezTo>
                <a:cubicBezTo>
                  <a:pt x="308631" y="5523"/>
                  <a:pt x="311157" y="3511"/>
                  <a:pt x="314452" y="2195"/>
                </a:cubicBezTo>
                <a:cubicBezTo>
                  <a:pt x="317820" y="805"/>
                  <a:pt x="321518" y="110"/>
                  <a:pt x="325545" y="110"/>
                </a:cubicBezTo>
                <a:cubicBezTo>
                  <a:pt x="330011" y="110"/>
                  <a:pt x="333965" y="841"/>
                  <a:pt x="337407" y="2304"/>
                </a:cubicBezTo>
                <a:cubicBezTo>
                  <a:pt x="340848" y="3694"/>
                  <a:pt x="343484" y="5816"/>
                  <a:pt x="345315" y="8669"/>
                </a:cubicBezTo>
                <a:cubicBezTo>
                  <a:pt x="347145" y="11449"/>
                  <a:pt x="348134" y="14595"/>
                  <a:pt x="348280" y="18106"/>
                </a:cubicBezTo>
                <a:lnTo>
                  <a:pt x="340592" y="18655"/>
                </a:lnTo>
                <a:cubicBezTo>
                  <a:pt x="340153" y="14851"/>
                  <a:pt x="338725" y="11998"/>
                  <a:pt x="336308" y="10096"/>
                </a:cubicBezTo>
                <a:cubicBezTo>
                  <a:pt x="333965" y="8120"/>
                  <a:pt x="330487" y="7133"/>
                  <a:pt x="325874" y="7133"/>
                </a:cubicBezTo>
                <a:cubicBezTo>
                  <a:pt x="321042" y="7133"/>
                  <a:pt x="317527" y="8011"/>
                  <a:pt x="315330" y="9766"/>
                </a:cubicBezTo>
                <a:cubicBezTo>
                  <a:pt x="313134" y="11522"/>
                  <a:pt x="312035" y="13644"/>
                  <a:pt x="312035" y="16131"/>
                </a:cubicBezTo>
                <a:cubicBezTo>
                  <a:pt x="312035" y="18326"/>
                  <a:pt x="312804" y="20118"/>
                  <a:pt x="314342" y="21508"/>
                </a:cubicBezTo>
                <a:cubicBezTo>
                  <a:pt x="315879" y="22898"/>
                  <a:pt x="319870" y="24324"/>
                  <a:pt x="326314" y="25788"/>
                </a:cubicBezTo>
                <a:cubicBezTo>
                  <a:pt x="332830" y="27251"/>
                  <a:pt x="337297" y="28531"/>
                  <a:pt x="339713" y="29628"/>
                </a:cubicBezTo>
                <a:cubicBezTo>
                  <a:pt x="343228" y="31311"/>
                  <a:pt x="345827" y="33396"/>
                  <a:pt x="347511" y="35883"/>
                </a:cubicBezTo>
                <a:cubicBezTo>
                  <a:pt x="349196" y="38297"/>
                  <a:pt x="350038" y="41150"/>
                  <a:pt x="350038" y="44442"/>
                </a:cubicBezTo>
                <a:cubicBezTo>
                  <a:pt x="350038" y="47661"/>
                  <a:pt x="349122" y="50697"/>
                  <a:pt x="347292" y="53550"/>
                </a:cubicBezTo>
                <a:cubicBezTo>
                  <a:pt x="345461" y="56330"/>
                  <a:pt x="342825" y="58525"/>
                  <a:pt x="339384" y="60134"/>
                </a:cubicBezTo>
                <a:cubicBezTo>
                  <a:pt x="335942" y="61671"/>
                  <a:pt x="332062" y="62439"/>
                  <a:pt x="327741" y="62439"/>
                </a:cubicBezTo>
                <a:cubicBezTo>
                  <a:pt x="322250" y="62439"/>
                  <a:pt x="317637" y="61671"/>
                  <a:pt x="313902" y="60134"/>
                </a:cubicBezTo>
                <a:cubicBezTo>
                  <a:pt x="310241" y="58525"/>
                  <a:pt x="307349" y="56111"/>
                  <a:pt x="305226" y="52892"/>
                </a:cubicBezTo>
                <a:cubicBezTo>
                  <a:pt x="303176" y="49673"/>
                  <a:pt x="302114" y="46052"/>
                  <a:pt x="302041" y="42028"/>
                </a:cubicBezTo>
                <a:close/>
                <a:moveTo>
                  <a:pt x="425163" y="40272"/>
                </a:moveTo>
                <a:lnTo>
                  <a:pt x="433071" y="42357"/>
                </a:lnTo>
                <a:cubicBezTo>
                  <a:pt x="431387" y="48868"/>
                  <a:pt x="428385" y="53843"/>
                  <a:pt x="424065" y="57281"/>
                </a:cubicBezTo>
                <a:cubicBezTo>
                  <a:pt x="419745" y="60720"/>
                  <a:pt x="414436" y="62439"/>
                  <a:pt x="408139" y="62439"/>
                </a:cubicBezTo>
                <a:cubicBezTo>
                  <a:pt x="401622" y="62439"/>
                  <a:pt x="396314" y="61122"/>
                  <a:pt x="392213" y="58488"/>
                </a:cubicBezTo>
                <a:cubicBezTo>
                  <a:pt x="388113" y="55855"/>
                  <a:pt x="385001" y="52051"/>
                  <a:pt x="382878" y="47076"/>
                </a:cubicBezTo>
                <a:cubicBezTo>
                  <a:pt x="380754" y="42028"/>
                  <a:pt x="379692" y="36615"/>
                  <a:pt x="379692" y="30835"/>
                </a:cubicBezTo>
                <a:cubicBezTo>
                  <a:pt x="379692" y="24544"/>
                  <a:pt x="380901" y="19057"/>
                  <a:pt x="383317" y="14375"/>
                </a:cubicBezTo>
                <a:cubicBezTo>
                  <a:pt x="385733" y="9693"/>
                  <a:pt x="389138" y="6145"/>
                  <a:pt x="393531" y="3731"/>
                </a:cubicBezTo>
                <a:cubicBezTo>
                  <a:pt x="397998" y="1317"/>
                  <a:pt x="402904" y="110"/>
                  <a:pt x="408249" y="110"/>
                </a:cubicBezTo>
                <a:cubicBezTo>
                  <a:pt x="414253" y="110"/>
                  <a:pt x="419305" y="1646"/>
                  <a:pt x="423406" y="4719"/>
                </a:cubicBezTo>
                <a:cubicBezTo>
                  <a:pt x="427580" y="7791"/>
                  <a:pt x="430472" y="12107"/>
                  <a:pt x="432083" y="17667"/>
                </a:cubicBezTo>
                <a:lnTo>
                  <a:pt x="424175" y="19533"/>
                </a:lnTo>
                <a:cubicBezTo>
                  <a:pt x="422784" y="15143"/>
                  <a:pt x="420733" y="11961"/>
                  <a:pt x="418024" y="9986"/>
                </a:cubicBezTo>
                <a:cubicBezTo>
                  <a:pt x="415388" y="7937"/>
                  <a:pt x="412056" y="6913"/>
                  <a:pt x="408029" y="6913"/>
                </a:cubicBezTo>
                <a:cubicBezTo>
                  <a:pt x="403416" y="6913"/>
                  <a:pt x="399535" y="8047"/>
                  <a:pt x="396387" y="10315"/>
                </a:cubicBezTo>
                <a:cubicBezTo>
                  <a:pt x="393312" y="12510"/>
                  <a:pt x="391115" y="15473"/>
                  <a:pt x="389797" y="19203"/>
                </a:cubicBezTo>
                <a:cubicBezTo>
                  <a:pt x="388552" y="22934"/>
                  <a:pt x="387930" y="26812"/>
                  <a:pt x="387930" y="30835"/>
                </a:cubicBezTo>
                <a:cubicBezTo>
                  <a:pt x="387930" y="35956"/>
                  <a:pt x="388662" y="40419"/>
                  <a:pt x="390127" y="44223"/>
                </a:cubicBezTo>
                <a:cubicBezTo>
                  <a:pt x="391664" y="48027"/>
                  <a:pt x="394007" y="50880"/>
                  <a:pt x="397156" y="52782"/>
                </a:cubicBezTo>
                <a:cubicBezTo>
                  <a:pt x="400304" y="54684"/>
                  <a:pt x="403746" y="55635"/>
                  <a:pt x="407480" y="55635"/>
                </a:cubicBezTo>
                <a:cubicBezTo>
                  <a:pt x="411947" y="55635"/>
                  <a:pt x="415718" y="54355"/>
                  <a:pt x="418793" y="51795"/>
                </a:cubicBezTo>
                <a:cubicBezTo>
                  <a:pt x="421941" y="49234"/>
                  <a:pt x="424065" y="45393"/>
                  <a:pt x="425163" y="40272"/>
                </a:cubicBezTo>
                <a:close/>
                <a:moveTo>
                  <a:pt x="484912" y="1097"/>
                </a:moveTo>
                <a:lnTo>
                  <a:pt x="492930" y="1097"/>
                </a:lnTo>
                <a:lnTo>
                  <a:pt x="492930" y="35993"/>
                </a:lnTo>
                <a:cubicBezTo>
                  <a:pt x="492930" y="42065"/>
                  <a:pt x="492234" y="46893"/>
                  <a:pt x="490843" y="50478"/>
                </a:cubicBezTo>
                <a:cubicBezTo>
                  <a:pt x="489452" y="53989"/>
                  <a:pt x="486962" y="56879"/>
                  <a:pt x="483375" y="59147"/>
                </a:cubicBezTo>
                <a:cubicBezTo>
                  <a:pt x="479787" y="61341"/>
                  <a:pt x="475101" y="62439"/>
                  <a:pt x="469316" y="62439"/>
                </a:cubicBezTo>
                <a:cubicBezTo>
                  <a:pt x="463678" y="62439"/>
                  <a:pt x="459028" y="61488"/>
                  <a:pt x="455367" y="59586"/>
                </a:cubicBezTo>
                <a:cubicBezTo>
                  <a:pt x="451779" y="57610"/>
                  <a:pt x="449217" y="54794"/>
                  <a:pt x="447679" y="51136"/>
                </a:cubicBezTo>
                <a:cubicBezTo>
                  <a:pt x="446141" y="47405"/>
                  <a:pt x="445372" y="42357"/>
                  <a:pt x="445372" y="35993"/>
                </a:cubicBezTo>
                <a:lnTo>
                  <a:pt x="445372" y="1097"/>
                </a:lnTo>
                <a:lnTo>
                  <a:pt x="453390" y="1097"/>
                </a:lnTo>
                <a:lnTo>
                  <a:pt x="453390" y="35883"/>
                </a:lnTo>
                <a:cubicBezTo>
                  <a:pt x="453390" y="41150"/>
                  <a:pt x="453866" y="45028"/>
                  <a:pt x="454818" y="47515"/>
                </a:cubicBezTo>
                <a:cubicBezTo>
                  <a:pt x="455843" y="50002"/>
                  <a:pt x="457527" y="51941"/>
                  <a:pt x="459870" y="53331"/>
                </a:cubicBezTo>
                <a:cubicBezTo>
                  <a:pt x="462287" y="54648"/>
                  <a:pt x="465216" y="55306"/>
                  <a:pt x="468657" y="55306"/>
                </a:cubicBezTo>
                <a:cubicBezTo>
                  <a:pt x="474515" y="55306"/>
                  <a:pt x="478689" y="53989"/>
                  <a:pt x="481178" y="51356"/>
                </a:cubicBezTo>
                <a:cubicBezTo>
                  <a:pt x="483667" y="48649"/>
                  <a:pt x="484912" y="43491"/>
                  <a:pt x="484912" y="35883"/>
                </a:cubicBezTo>
                <a:lnTo>
                  <a:pt x="484912" y="1097"/>
                </a:lnTo>
                <a:close/>
                <a:moveTo>
                  <a:pt x="505890" y="42028"/>
                </a:moveTo>
                <a:lnTo>
                  <a:pt x="513359" y="41370"/>
                </a:lnTo>
                <a:cubicBezTo>
                  <a:pt x="513725" y="44442"/>
                  <a:pt x="514567" y="46930"/>
                  <a:pt x="515885" y="48832"/>
                </a:cubicBezTo>
                <a:cubicBezTo>
                  <a:pt x="517203" y="50734"/>
                  <a:pt x="519217" y="52307"/>
                  <a:pt x="521926" y="53550"/>
                </a:cubicBezTo>
                <a:cubicBezTo>
                  <a:pt x="524709" y="54721"/>
                  <a:pt x="527820" y="55306"/>
                  <a:pt x="531262" y="55306"/>
                </a:cubicBezTo>
                <a:cubicBezTo>
                  <a:pt x="534264" y="55306"/>
                  <a:pt x="536936" y="54867"/>
                  <a:pt x="539280" y="53989"/>
                </a:cubicBezTo>
                <a:cubicBezTo>
                  <a:pt x="541623" y="53038"/>
                  <a:pt x="543343" y="51795"/>
                  <a:pt x="544442" y="50258"/>
                </a:cubicBezTo>
                <a:cubicBezTo>
                  <a:pt x="545613" y="48649"/>
                  <a:pt x="546199" y="46930"/>
                  <a:pt x="546199" y="45101"/>
                </a:cubicBezTo>
                <a:cubicBezTo>
                  <a:pt x="546199" y="43199"/>
                  <a:pt x="545650" y="41553"/>
                  <a:pt x="544552" y="40163"/>
                </a:cubicBezTo>
                <a:cubicBezTo>
                  <a:pt x="543453" y="38700"/>
                  <a:pt x="541659" y="37493"/>
                  <a:pt x="539170" y="36541"/>
                </a:cubicBezTo>
                <a:cubicBezTo>
                  <a:pt x="537486" y="35883"/>
                  <a:pt x="533861" y="34895"/>
                  <a:pt x="528296" y="33579"/>
                </a:cubicBezTo>
                <a:cubicBezTo>
                  <a:pt x="522805" y="32262"/>
                  <a:pt x="518961" y="31018"/>
                  <a:pt x="516764" y="29848"/>
                </a:cubicBezTo>
                <a:cubicBezTo>
                  <a:pt x="513835" y="28311"/>
                  <a:pt x="511675" y="26446"/>
                  <a:pt x="510284" y="24251"/>
                </a:cubicBezTo>
                <a:cubicBezTo>
                  <a:pt x="508893" y="21983"/>
                  <a:pt x="508197" y="19460"/>
                  <a:pt x="508197" y="16680"/>
                </a:cubicBezTo>
                <a:cubicBezTo>
                  <a:pt x="508197" y="13680"/>
                  <a:pt x="509039" y="10864"/>
                  <a:pt x="510723" y="8230"/>
                </a:cubicBezTo>
                <a:cubicBezTo>
                  <a:pt x="512480" y="5523"/>
                  <a:pt x="515007" y="3511"/>
                  <a:pt x="518302" y="2195"/>
                </a:cubicBezTo>
                <a:cubicBezTo>
                  <a:pt x="521670" y="805"/>
                  <a:pt x="525368" y="110"/>
                  <a:pt x="529395" y="110"/>
                </a:cubicBezTo>
                <a:cubicBezTo>
                  <a:pt x="533861" y="110"/>
                  <a:pt x="537815" y="841"/>
                  <a:pt x="541257" y="2304"/>
                </a:cubicBezTo>
                <a:cubicBezTo>
                  <a:pt x="544698" y="3694"/>
                  <a:pt x="547334" y="5816"/>
                  <a:pt x="549165" y="8669"/>
                </a:cubicBezTo>
                <a:cubicBezTo>
                  <a:pt x="550995" y="11449"/>
                  <a:pt x="551984" y="14595"/>
                  <a:pt x="552130" y="18106"/>
                </a:cubicBezTo>
                <a:lnTo>
                  <a:pt x="544442" y="18655"/>
                </a:lnTo>
                <a:cubicBezTo>
                  <a:pt x="544002" y="14851"/>
                  <a:pt x="542575" y="11998"/>
                  <a:pt x="540158" y="10096"/>
                </a:cubicBezTo>
                <a:cubicBezTo>
                  <a:pt x="537815" y="8120"/>
                  <a:pt x="534337" y="7133"/>
                  <a:pt x="529724" y="7133"/>
                </a:cubicBezTo>
                <a:cubicBezTo>
                  <a:pt x="524892" y="7133"/>
                  <a:pt x="521377" y="8011"/>
                  <a:pt x="519180" y="9766"/>
                </a:cubicBezTo>
                <a:cubicBezTo>
                  <a:pt x="516984" y="11522"/>
                  <a:pt x="515885" y="13644"/>
                  <a:pt x="515885" y="16131"/>
                </a:cubicBezTo>
                <a:cubicBezTo>
                  <a:pt x="515885" y="18326"/>
                  <a:pt x="516654" y="20118"/>
                  <a:pt x="518192" y="21508"/>
                </a:cubicBezTo>
                <a:cubicBezTo>
                  <a:pt x="519729" y="22898"/>
                  <a:pt x="523720" y="24324"/>
                  <a:pt x="530164" y="25788"/>
                </a:cubicBezTo>
                <a:cubicBezTo>
                  <a:pt x="536680" y="27251"/>
                  <a:pt x="541147" y="28531"/>
                  <a:pt x="543563" y="29628"/>
                </a:cubicBezTo>
                <a:cubicBezTo>
                  <a:pt x="547078" y="31311"/>
                  <a:pt x="549677" y="33396"/>
                  <a:pt x="551361" y="35883"/>
                </a:cubicBezTo>
                <a:cubicBezTo>
                  <a:pt x="553045" y="38297"/>
                  <a:pt x="553887" y="41150"/>
                  <a:pt x="553887" y="44442"/>
                </a:cubicBezTo>
                <a:cubicBezTo>
                  <a:pt x="553887" y="47661"/>
                  <a:pt x="552972" y="50697"/>
                  <a:pt x="551142" y="53550"/>
                </a:cubicBezTo>
                <a:cubicBezTo>
                  <a:pt x="549311" y="56330"/>
                  <a:pt x="546675" y="58525"/>
                  <a:pt x="543234" y="60134"/>
                </a:cubicBezTo>
                <a:cubicBezTo>
                  <a:pt x="539792" y="61671"/>
                  <a:pt x="535912" y="62439"/>
                  <a:pt x="531591" y="62439"/>
                </a:cubicBezTo>
                <a:cubicBezTo>
                  <a:pt x="526100" y="62439"/>
                  <a:pt x="521487" y="61671"/>
                  <a:pt x="517752" y="60134"/>
                </a:cubicBezTo>
                <a:cubicBezTo>
                  <a:pt x="514091" y="58525"/>
                  <a:pt x="511199" y="56111"/>
                  <a:pt x="509076" y="52892"/>
                </a:cubicBezTo>
                <a:cubicBezTo>
                  <a:pt x="507025" y="49673"/>
                  <a:pt x="505964" y="46052"/>
                  <a:pt x="505890" y="42028"/>
                </a:cubicBezTo>
                <a:close/>
                <a:moveTo>
                  <a:pt x="580137" y="61451"/>
                </a:moveTo>
                <a:lnTo>
                  <a:pt x="580137" y="8230"/>
                </a:lnTo>
                <a:lnTo>
                  <a:pt x="560258" y="8230"/>
                </a:lnTo>
                <a:lnTo>
                  <a:pt x="560258" y="1097"/>
                </a:lnTo>
                <a:lnTo>
                  <a:pt x="608145" y="1097"/>
                </a:lnTo>
                <a:lnTo>
                  <a:pt x="608145" y="8230"/>
                </a:lnTo>
                <a:lnTo>
                  <a:pt x="588155" y="8230"/>
                </a:lnTo>
                <a:lnTo>
                  <a:pt x="588155" y="61451"/>
                </a:lnTo>
                <a:lnTo>
                  <a:pt x="580137" y="61451"/>
                </a:lnTo>
                <a:close/>
                <a:moveTo>
                  <a:pt x="611550" y="32042"/>
                </a:moveTo>
                <a:cubicBezTo>
                  <a:pt x="611550" y="22020"/>
                  <a:pt x="614222" y="14192"/>
                  <a:pt x="619568" y="8559"/>
                </a:cubicBezTo>
                <a:cubicBezTo>
                  <a:pt x="624986" y="2853"/>
                  <a:pt x="631942" y="0"/>
                  <a:pt x="640436" y="0"/>
                </a:cubicBezTo>
                <a:cubicBezTo>
                  <a:pt x="646074" y="0"/>
                  <a:pt x="651126" y="1353"/>
                  <a:pt x="655593" y="4060"/>
                </a:cubicBezTo>
                <a:cubicBezTo>
                  <a:pt x="660059" y="6694"/>
                  <a:pt x="663464" y="10388"/>
                  <a:pt x="665807" y="15143"/>
                </a:cubicBezTo>
                <a:cubicBezTo>
                  <a:pt x="668150" y="19898"/>
                  <a:pt x="669322" y="25312"/>
                  <a:pt x="669322" y="31384"/>
                </a:cubicBezTo>
                <a:cubicBezTo>
                  <a:pt x="669322" y="37456"/>
                  <a:pt x="668077" y="42906"/>
                  <a:pt x="665588" y="47734"/>
                </a:cubicBezTo>
                <a:cubicBezTo>
                  <a:pt x="663098" y="52563"/>
                  <a:pt x="659583" y="56221"/>
                  <a:pt x="655044" y="58708"/>
                </a:cubicBezTo>
                <a:cubicBezTo>
                  <a:pt x="650577" y="61195"/>
                  <a:pt x="645708" y="62439"/>
                  <a:pt x="640436" y="62439"/>
                </a:cubicBezTo>
                <a:cubicBezTo>
                  <a:pt x="634724" y="62439"/>
                  <a:pt x="629635" y="61085"/>
                  <a:pt x="625169" y="58379"/>
                </a:cubicBezTo>
                <a:cubicBezTo>
                  <a:pt x="620703" y="55599"/>
                  <a:pt x="617298" y="51868"/>
                  <a:pt x="614955" y="47186"/>
                </a:cubicBezTo>
                <a:cubicBezTo>
                  <a:pt x="612685" y="42431"/>
                  <a:pt x="611550" y="37383"/>
                  <a:pt x="611550" y="32042"/>
                </a:cubicBezTo>
                <a:close/>
                <a:moveTo>
                  <a:pt x="619787" y="32152"/>
                </a:moveTo>
                <a:cubicBezTo>
                  <a:pt x="619787" y="39468"/>
                  <a:pt x="621727" y="45210"/>
                  <a:pt x="625608" y="49380"/>
                </a:cubicBezTo>
                <a:cubicBezTo>
                  <a:pt x="629562" y="53550"/>
                  <a:pt x="634505" y="55635"/>
                  <a:pt x="640436" y="55635"/>
                </a:cubicBezTo>
                <a:cubicBezTo>
                  <a:pt x="646440" y="55635"/>
                  <a:pt x="651382" y="53550"/>
                  <a:pt x="655263" y="49380"/>
                </a:cubicBezTo>
                <a:cubicBezTo>
                  <a:pt x="659144" y="45137"/>
                  <a:pt x="661084" y="39102"/>
                  <a:pt x="661084" y="31274"/>
                </a:cubicBezTo>
                <a:cubicBezTo>
                  <a:pt x="661084" y="26373"/>
                  <a:pt x="660242" y="22093"/>
                  <a:pt x="658558" y="18435"/>
                </a:cubicBezTo>
                <a:cubicBezTo>
                  <a:pt x="656947" y="14778"/>
                  <a:pt x="654531" y="11961"/>
                  <a:pt x="651309" y="9986"/>
                </a:cubicBezTo>
                <a:cubicBezTo>
                  <a:pt x="648087" y="7937"/>
                  <a:pt x="644500" y="6913"/>
                  <a:pt x="640546" y="6913"/>
                </a:cubicBezTo>
                <a:cubicBezTo>
                  <a:pt x="634907" y="6913"/>
                  <a:pt x="630038" y="8852"/>
                  <a:pt x="625938" y="12729"/>
                </a:cubicBezTo>
                <a:cubicBezTo>
                  <a:pt x="621837" y="16606"/>
                  <a:pt x="619787" y="23081"/>
                  <a:pt x="619787" y="32152"/>
                </a:cubicBezTo>
                <a:close/>
                <a:moveTo>
                  <a:pt x="674594" y="42028"/>
                </a:moveTo>
                <a:lnTo>
                  <a:pt x="682062" y="41370"/>
                </a:lnTo>
                <a:cubicBezTo>
                  <a:pt x="682429" y="44442"/>
                  <a:pt x="683271" y="46930"/>
                  <a:pt x="684589" y="48832"/>
                </a:cubicBezTo>
                <a:cubicBezTo>
                  <a:pt x="685907" y="50734"/>
                  <a:pt x="687920" y="52307"/>
                  <a:pt x="690629" y="53550"/>
                </a:cubicBezTo>
                <a:cubicBezTo>
                  <a:pt x="693412" y="54721"/>
                  <a:pt x="696524" y="55306"/>
                  <a:pt x="699965" y="55306"/>
                </a:cubicBezTo>
                <a:cubicBezTo>
                  <a:pt x="702967" y="55306"/>
                  <a:pt x="705640" y="54867"/>
                  <a:pt x="707983" y="53989"/>
                </a:cubicBezTo>
                <a:cubicBezTo>
                  <a:pt x="710326" y="53038"/>
                  <a:pt x="712047" y="51795"/>
                  <a:pt x="713145" y="50258"/>
                </a:cubicBezTo>
                <a:cubicBezTo>
                  <a:pt x="714317" y="48649"/>
                  <a:pt x="714902" y="46930"/>
                  <a:pt x="714902" y="45101"/>
                </a:cubicBezTo>
                <a:cubicBezTo>
                  <a:pt x="714902" y="43199"/>
                  <a:pt x="714353" y="41553"/>
                  <a:pt x="713255" y="40163"/>
                </a:cubicBezTo>
                <a:cubicBezTo>
                  <a:pt x="712157" y="38700"/>
                  <a:pt x="710363" y="37493"/>
                  <a:pt x="707873" y="36541"/>
                </a:cubicBezTo>
                <a:cubicBezTo>
                  <a:pt x="706189" y="35883"/>
                  <a:pt x="702565" y="34895"/>
                  <a:pt x="697000" y="33579"/>
                </a:cubicBezTo>
                <a:cubicBezTo>
                  <a:pt x="691508" y="32262"/>
                  <a:pt x="687664" y="31018"/>
                  <a:pt x="685467" y="29848"/>
                </a:cubicBezTo>
                <a:cubicBezTo>
                  <a:pt x="682538" y="28311"/>
                  <a:pt x="680378" y="26446"/>
                  <a:pt x="678987" y="24251"/>
                </a:cubicBezTo>
                <a:cubicBezTo>
                  <a:pt x="677596" y="21983"/>
                  <a:pt x="676900" y="19460"/>
                  <a:pt x="676900" y="16680"/>
                </a:cubicBezTo>
                <a:cubicBezTo>
                  <a:pt x="676900" y="13680"/>
                  <a:pt x="677742" y="10864"/>
                  <a:pt x="679426" y="8230"/>
                </a:cubicBezTo>
                <a:cubicBezTo>
                  <a:pt x="681184" y="5523"/>
                  <a:pt x="683710" y="3511"/>
                  <a:pt x="687005" y="2195"/>
                </a:cubicBezTo>
                <a:cubicBezTo>
                  <a:pt x="690373" y="805"/>
                  <a:pt x="694071" y="110"/>
                  <a:pt x="698098" y="110"/>
                </a:cubicBezTo>
                <a:cubicBezTo>
                  <a:pt x="702565" y="110"/>
                  <a:pt x="706519" y="841"/>
                  <a:pt x="709960" y="2304"/>
                </a:cubicBezTo>
                <a:cubicBezTo>
                  <a:pt x="713402" y="3694"/>
                  <a:pt x="716037" y="5816"/>
                  <a:pt x="717868" y="8669"/>
                </a:cubicBezTo>
                <a:cubicBezTo>
                  <a:pt x="719698" y="11449"/>
                  <a:pt x="720687" y="14595"/>
                  <a:pt x="720833" y="18106"/>
                </a:cubicBezTo>
                <a:lnTo>
                  <a:pt x="713145" y="18655"/>
                </a:lnTo>
                <a:cubicBezTo>
                  <a:pt x="712706" y="14851"/>
                  <a:pt x="711278" y="11998"/>
                  <a:pt x="708862" y="10096"/>
                </a:cubicBezTo>
                <a:cubicBezTo>
                  <a:pt x="706519" y="8120"/>
                  <a:pt x="703041" y="7133"/>
                  <a:pt x="698428" y="7133"/>
                </a:cubicBezTo>
                <a:cubicBezTo>
                  <a:pt x="693595" y="7133"/>
                  <a:pt x="690080" y="8011"/>
                  <a:pt x="687884" y="9766"/>
                </a:cubicBezTo>
                <a:cubicBezTo>
                  <a:pt x="685687" y="11522"/>
                  <a:pt x="684589" y="13644"/>
                  <a:pt x="684589" y="16131"/>
                </a:cubicBezTo>
                <a:cubicBezTo>
                  <a:pt x="684589" y="18326"/>
                  <a:pt x="685357" y="20118"/>
                  <a:pt x="686895" y="21508"/>
                </a:cubicBezTo>
                <a:cubicBezTo>
                  <a:pt x="688433" y="22898"/>
                  <a:pt x="692423" y="24324"/>
                  <a:pt x="698867" y="25788"/>
                </a:cubicBezTo>
                <a:cubicBezTo>
                  <a:pt x="705384" y="27251"/>
                  <a:pt x="709850" y="28531"/>
                  <a:pt x="712266" y="29628"/>
                </a:cubicBezTo>
                <a:cubicBezTo>
                  <a:pt x="715781" y="31311"/>
                  <a:pt x="718380" y="33396"/>
                  <a:pt x="720065" y="35883"/>
                </a:cubicBezTo>
                <a:cubicBezTo>
                  <a:pt x="721749" y="38297"/>
                  <a:pt x="722591" y="41150"/>
                  <a:pt x="722591" y="44442"/>
                </a:cubicBezTo>
                <a:cubicBezTo>
                  <a:pt x="722591" y="47661"/>
                  <a:pt x="721675" y="50697"/>
                  <a:pt x="719845" y="53550"/>
                </a:cubicBezTo>
                <a:cubicBezTo>
                  <a:pt x="718014" y="56330"/>
                  <a:pt x="715378" y="58525"/>
                  <a:pt x="711937" y="60134"/>
                </a:cubicBezTo>
                <a:cubicBezTo>
                  <a:pt x="708495" y="61671"/>
                  <a:pt x="704615" y="62439"/>
                  <a:pt x="700295" y="62439"/>
                </a:cubicBezTo>
                <a:cubicBezTo>
                  <a:pt x="694803" y="62439"/>
                  <a:pt x="690190" y="61671"/>
                  <a:pt x="686456" y="60134"/>
                </a:cubicBezTo>
                <a:cubicBezTo>
                  <a:pt x="682795" y="58525"/>
                  <a:pt x="679902" y="56111"/>
                  <a:pt x="677779" y="52892"/>
                </a:cubicBezTo>
                <a:cubicBezTo>
                  <a:pt x="675729" y="49673"/>
                  <a:pt x="674667" y="46052"/>
                  <a:pt x="674594" y="42028"/>
                </a:cubicBez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10238199" y="3621425"/>
            <a:ext cx="84351" cy="84275"/>
          </a:xfrm>
          <a:custGeom>
            <a:avLst/>
            <a:gdLst/>
            <a:ahLst/>
            <a:cxnLst/>
            <a:rect l="l" t="t" r="r" b="b"/>
            <a:pathLst>
              <a:path w="84351" h="84275" extrusionOk="0">
                <a:moveTo>
                  <a:pt x="0" y="7023"/>
                </a:moveTo>
                <a:cubicBezTo>
                  <a:pt x="0" y="3144"/>
                  <a:pt x="3147" y="0"/>
                  <a:pt x="7029" y="0"/>
                </a:cubicBezTo>
                <a:lnTo>
                  <a:pt x="77322" y="0"/>
                </a:lnTo>
                <a:cubicBezTo>
                  <a:pt x="81204" y="0"/>
                  <a:pt x="84352" y="3144"/>
                  <a:pt x="84352" y="7023"/>
                </a:cubicBezTo>
                <a:lnTo>
                  <a:pt x="84352" y="77253"/>
                </a:lnTo>
                <a:cubicBezTo>
                  <a:pt x="84352" y="81132"/>
                  <a:pt x="81204" y="84276"/>
                  <a:pt x="77322" y="84276"/>
                </a:cubicBezTo>
                <a:lnTo>
                  <a:pt x="7029" y="84276"/>
                </a:lnTo>
                <a:cubicBezTo>
                  <a:pt x="3147" y="84276"/>
                  <a:pt x="0" y="81132"/>
                  <a:pt x="0" y="77253"/>
                </a:cubicBezTo>
                <a:close/>
              </a:path>
            </a:pathLst>
          </a:custGeom>
          <a:solidFill>
            <a:srgbClr val="ED8A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10385265" y="3632343"/>
            <a:ext cx="374859" cy="62438"/>
          </a:xfrm>
          <a:custGeom>
            <a:avLst/>
            <a:gdLst/>
            <a:ahLst/>
            <a:cxnLst/>
            <a:rect l="l" t="t" r="r" b="b"/>
            <a:pathLst>
              <a:path w="374859" h="62438" extrusionOk="0">
                <a:moveTo>
                  <a:pt x="0" y="61451"/>
                </a:moveTo>
                <a:lnTo>
                  <a:pt x="0" y="1097"/>
                </a:lnTo>
                <a:lnTo>
                  <a:pt x="22845" y="1097"/>
                </a:lnTo>
                <a:cubicBezTo>
                  <a:pt x="26799" y="1097"/>
                  <a:pt x="29838" y="1280"/>
                  <a:pt x="31961" y="1646"/>
                </a:cubicBezTo>
                <a:cubicBezTo>
                  <a:pt x="34964" y="2158"/>
                  <a:pt x="37453" y="3109"/>
                  <a:pt x="39430" y="4499"/>
                </a:cubicBezTo>
                <a:cubicBezTo>
                  <a:pt x="41480" y="5889"/>
                  <a:pt x="43091" y="7828"/>
                  <a:pt x="44263" y="10315"/>
                </a:cubicBezTo>
                <a:cubicBezTo>
                  <a:pt x="45508" y="12802"/>
                  <a:pt x="46130" y="15546"/>
                  <a:pt x="46130" y="18545"/>
                </a:cubicBezTo>
                <a:cubicBezTo>
                  <a:pt x="46130" y="23666"/>
                  <a:pt x="44482" y="28019"/>
                  <a:pt x="41187" y="31603"/>
                </a:cubicBezTo>
                <a:cubicBezTo>
                  <a:pt x="37966" y="35115"/>
                  <a:pt x="32071" y="36871"/>
                  <a:pt x="23504" y="36871"/>
                </a:cubicBezTo>
                <a:lnTo>
                  <a:pt x="8018" y="36871"/>
                </a:lnTo>
                <a:lnTo>
                  <a:pt x="8018" y="61451"/>
                </a:lnTo>
                <a:lnTo>
                  <a:pt x="0" y="61451"/>
                </a:lnTo>
                <a:close/>
                <a:moveTo>
                  <a:pt x="8018" y="29848"/>
                </a:moveTo>
                <a:lnTo>
                  <a:pt x="23614" y="29848"/>
                </a:lnTo>
                <a:cubicBezTo>
                  <a:pt x="28813" y="29848"/>
                  <a:pt x="32474" y="28897"/>
                  <a:pt x="34597" y="26995"/>
                </a:cubicBezTo>
                <a:cubicBezTo>
                  <a:pt x="36794" y="25019"/>
                  <a:pt x="37892" y="22276"/>
                  <a:pt x="37892" y="18765"/>
                </a:cubicBezTo>
                <a:cubicBezTo>
                  <a:pt x="37892" y="16277"/>
                  <a:pt x="37233" y="14156"/>
                  <a:pt x="35915" y="12400"/>
                </a:cubicBezTo>
                <a:cubicBezTo>
                  <a:pt x="34671" y="10571"/>
                  <a:pt x="33023" y="9364"/>
                  <a:pt x="30973" y="8779"/>
                </a:cubicBezTo>
                <a:cubicBezTo>
                  <a:pt x="29582" y="8413"/>
                  <a:pt x="27092" y="8230"/>
                  <a:pt x="23504" y="8230"/>
                </a:cubicBezTo>
                <a:lnTo>
                  <a:pt x="8018" y="8230"/>
                </a:lnTo>
                <a:lnTo>
                  <a:pt x="8018" y="29848"/>
                </a:lnTo>
                <a:close/>
                <a:moveTo>
                  <a:pt x="56454" y="61451"/>
                </a:moveTo>
                <a:lnTo>
                  <a:pt x="56454" y="1097"/>
                </a:lnTo>
                <a:lnTo>
                  <a:pt x="100058" y="1097"/>
                </a:lnTo>
                <a:lnTo>
                  <a:pt x="100058" y="8230"/>
                </a:lnTo>
                <a:lnTo>
                  <a:pt x="64472" y="8230"/>
                </a:lnTo>
                <a:lnTo>
                  <a:pt x="64472" y="26665"/>
                </a:lnTo>
                <a:lnTo>
                  <a:pt x="97861" y="26665"/>
                </a:lnTo>
                <a:lnTo>
                  <a:pt x="97861" y="33798"/>
                </a:lnTo>
                <a:lnTo>
                  <a:pt x="64472" y="33798"/>
                </a:lnTo>
                <a:lnTo>
                  <a:pt x="64472" y="54318"/>
                </a:lnTo>
                <a:lnTo>
                  <a:pt x="101486" y="54318"/>
                </a:lnTo>
                <a:lnTo>
                  <a:pt x="101486" y="61451"/>
                </a:lnTo>
                <a:lnTo>
                  <a:pt x="56454" y="61451"/>
                </a:lnTo>
                <a:close/>
                <a:moveTo>
                  <a:pt x="109833" y="42028"/>
                </a:moveTo>
                <a:lnTo>
                  <a:pt x="117302" y="41370"/>
                </a:lnTo>
                <a:cubicBezTo>
                  <a:pt x="117668" y="44442"/>
                  <a:pt x="118510" y="46930"/>
                  <a:pt x="119828" y="48832"/>
                </a:cubicBezTo>
                <a:cubicBezTo>
                  <a:pt x="121146" y="50734"/>
                  <a:pt x="123159" y="52307"/>
                  <a:pt x="125869" y="53550"/>
                </a:cubicBezTo>
                <a:cubicBezTo>
                  <a:pt x="128651" y="54721"/>
                  <a:pt x="131763" y="55306"/>
                  <a:pt x="135204" y="55306"/>
                </a:cubicBezTo>
                <a:cubicBezTo>
                  <a:pt x="138206" y="55306"/>
                  <a:pt x="140879" y="54867"/>
                  <a:pt x="143222" y="53989"/>
                </a:cubicBezTo>
                <a:cubicBezTo>
                  <a:pt x="145565" y="53038"/>
                  <a:pt x="147286" y="51795"/>
                  <a:pt x="148384" y="50258"/>
                </a:cubicBezTo>
                <a:cubicBezTo>
                  <a:pt x="149556" y="48649"/>
                  <a:pt x="150142" y="46930"/>
                  <a:pt x="150142" y="45101"/>
                </a:cubicBezTo>
                <a:cubicBezTo>
                  <a:pt x="150142" y="43199"/>
                  <a:pt x="149592" y="41553"/>
                  <a:pt x="148494" y="40163"/>
                </a:cubicBezTo>
                <a:cubicBezTo>
                  <a:pt x="147396" y="38700"/>
                  <a:pt x="145602" y="37493"/>
                  <a:pt x="143112" y="36541"/>
                </a:cubicBezTo>
                <a:cubicBezTo>
                  <a:pt x="141428" y="35883"/>
                  <a:pt x="137804" y="34895"/>
                  <a:pt x="132239" y="33579"/>
                </a:cubicBezTo>
                <a:cubicBezTo>
                  <a:pt x="126747" y="32262"/>
                  <a:pt x="122903" y="31018"/>
                  <a:pt x="120706" y="29848"/>
                </a:cubicBezTo>
                <a:cubicBezTo>
                  <a:pt x="117778" y="28311"/>
                  <a:pt x="115617" y="26446"/>
                  <a:pt x="114226" y="24251"/>
                </a:cubicBezTo>
                <a:cubicBezTo>
                  <a:pt x="112835" y="21983"/>
                  <a:pt x="112139" y="19460"/>
                  <a:pt x="112139" y="16680"/>
                </a:cubicBezTo>
                <a:cubicBezTo>
                  <a:pt x="112139" y="13680"/>
                  <a:pt x="112981" y="10864"/>
                  <a:pt x="114666" y="8230"/>
                </a:cubicBezTo>
                <a:cubicBezTo>
                  <a:pt x="116423" y="5523"/>
                  <a:pt x="118949" y="3511"/>
                  <a:pt x="122244" y="2195"/>
                </a:cubicBezTo>
                <a:cubicBezTo>
                  <a:pt x="125612" y="805"/>
                  <a:pt x="129310" y="110"/>
                  <a:pt x="133337" y="110"/>
                </a:cubicBezTo>
                <a:cubicBezTo>
                  <a:pt x="137804" y="110"/>
                  <a:pt x="141758" y="841"/>
                  <a:pt x="145199" y="2304"/>
                </a:cubicBezTo>
                <a:cubicBezTo>
                  <a:pt x="148641" y="3694"/>
                  <a:pt x="151277" y="5816"/>
                  <a:pt x="153107" y="8669"/>
                </a:cubicBezTo>
                <a:cubicBezTo>
                  <a:pt x="154938" y="11449"/>
                  <a:pt x="155926" y="14595"/>
                  <a:pt x="156073" y="18106"/>
                </a:cubicBezTo>
                <a:lnTo>
                  <a:pt x="148384" y="18655"/>
                </a:lnTo>
                <a:cubicBezTo>
                  <a:pt x="147945" y="14851"/>
                  <a:pt x="146517" y="11998"/>
                  <a:pt x="144101" y="10096"/>
                </a:cubicBezTo>
                <a:cubicBezTo>
                  <a:pt x="141758" y="8120"/>
                  <a:pt x="138280" y="7133"/>
                  <a:pt x="133667" y="7133"/>
                </a:cubicBezTo>
                <a:cubicBezTo>
                  <a:pt x="128834" y="7133"/>
                  <a:pt x="125319" y="8011"/>
                  <a:pt x="123123" y="9766"/>
                </a:cubicBezTo>
                <a:cubicBezTo>
                  <a:pt x="120926" y="11522"/>
                  <a:pt x="119828" y="13644"/>
                  <a:pt x="119828" y="16131"/>
                </a:cubicBezTo>
                <a:cubicBezTo>
                  <a:pt x="119828" y="18326"/>
                  <a:pt x="120597" y="20118"/>
                  <a:pt x="122134" y="21508"/>
                </a:cubicBezTo>
                <a:cubicBezTo>
                  <a:pt x="123672" y="22898"/>
                  <a:pt x="127663" y="24324"/>
                  <a:pt x="134106" y="25788"/>
                </a:cubicBezTo>
                <a:cubicBezTo>
                  <a:pt x="140623" y="27251"/>
                  <a:pt x="145089" y="28531"/>
                  <a:pt x="147506" y="29628"/>
                </a:cubicBezTo>
                <a:cubicBezTo>
                  <a:pt x="151020" y="31311"/>
                  <a:pt x="153620" y="33396"/>
                  <a:pt x="155304" y="35883"/>
                </a:cubicBezTo>
                <a:cubicBezTo>
                  <a:pt x="156988" y="38297"/>
                  <a:pt x="157830" y="41150"/>
                  <a:pt x="157830" y="44442"/>
                </a:cubicBezTo>
                <a:cubicBezTo>
                  <a:pt x="157830" y="47661"/>
                  <a:pt x="156915" y="50697"/>
                  <a:pt x="155084" y="53550"/>
                </a:cubicBezTo>
                <a:cubicBezTo>
                  <a:pt x="153254" y="56330"/>
                  <a:pt x="150618" y="58525"/>
                  <a:pt x="147176" y="60134"/>
                </a:cubicBezTo>
                <a:cubicBezTo>
                  <a:pt x="143735" y="61671"/>
                  <a:pt x="139854" y="62439"/>
                  <a:pt x="135534" y="62439"/>
                </a:cubicBezTo>
                <a:cubicBezTo>
                  <a:pt x="130042" y="62439"/>
                  <a:pt x="125429" y="61671"/>
                  <a:pt x="121695" y="60134"/>
                </a:cubicBezTo>
                <a:cubicBezTo>
                  <a:pt x="118034" y="58525"/>
                  <a:pt x="115142" y="56111"/>
                  <a:pt x="113018" y="52892"/>
                </a:cubicBezTo>
                <a:cubicBezTo>
                  <a:pt x="110968" y="49673"/>
                  <a:pt x="109906" y="46052"/>
                  <a:pt x="109833" y="42028"/>
                </a:cubicBezTo>
                <a:close/>
                <a:moveTo>
                  <a:pt x="166067" y="42028"/>
                </a:moveTo>
                <a:lnTo>
                  <a:pt x="173536" y="41370"/>
                </a:lnTo>
                <a:cubicBezTo>
                  <a:pt x="173902" y="44442"/>
                  <a:pt x="174744" y="46930"/>
                  <a:pt x="176062" y="48832"/>
                </a:cubicBezTo>
                <a:cubicBezTo>
                  <a:pt x="177380" y="50734"/>
                  <a:pt x="179394" y="52307"/>
                  <a:pt x="182103" y="53550"/>
                </a:cubicBezTo>
                <a:cubicBezTo>
                  <a:pt x="184885" y="54721"/>
                  <a:pt x="187997" y="55306"/>
                  <a:pt x="191439" y="55306"/>
                </a:cubicBezTo>
                <a:cubicBezTo>
                  <a:pt x="194441" y="55306"/>
                  <a:pt x="197113" y="54867"/>
                  <a:pt x="199457" y="53989"/>
                </a:cubicBezTo>
                <a:cubicBezTo>
                  <a:pt x="201800" y="53038"/>
                  <a:pt x="203520" y="51795"/>
                  <a:pt x="204619" y="50258"/>
                </a:cubicBezTo>
                <a:cubicBezTo>
                  <a:pt x="205790" y="48649"/>
                  <a:pt x="206376" y="46930"/>
                  <a:pt x="206376" y="45101"/>
                </a:cubicBezTo>
                <a:cubicBezTo>
                  <a:pt x="206376" y="43199"/>
                  <a:pt x="205827" y="41553"/>
                  <a:pt x="204729" y="40163"/>
                </a:cubicBezTo>
                <a:cubicBezTo>
                  <a:pt x="203630" y="38700"/>
                  <a:pt x="201836" y="37493"/>
                  <a:pt x="199347" y="36541"/>
                </a:cubicBezTo>
                <a:cubicBezTo>
                  <a:pt x="197663" y="35883"/>
                  <a:pt x="194038" y="34895"/>
                  <a:pt x="188473" y="33579"/>
                </a:cubicBezTo>
                <a:cubicBezTo>
                  <a:pt x="182982" y="32262"/>
                  <a:pt x="179137" y="31018"/>
                  <a:pt x="176941" y="29848"/>
                </a:cubicBezTo>
                <a:cubicBezTo>
                  <a:pt x="174012" y="28311"/>
                  <a:pt x="171852" y="26446"/>
                  <a:pt x="170461" y="24251"/>
                </a:cubicBezTo>
                <a:cubicBezTo>
                  <a:pt x="169070" y="21983"/>
                  <a:pt x="168374" y="19460"/>
                  <a:pt x="168374" y="16680"/>
                </a:cubicBezTo>
                <a:cubicBezTo>
                  <a:pt x="168374" y="13680"/>
                  <a:pt x="169216" y="10864"/>
                  <a:pt x="170900" y="8230"/>
                </a:cubicBezTo>
                <a:cubicBezTo>
                  <a:pt x="172657" y="5523"/>
                  <a:pt x="175184" y="3511"/>
                  <a:pt x="178478" y="2195"/>
                </a:cubicBezTo>
                <a:cubicBezTo>
                  <a:pt x="181847" y="805"/>
                  <a:pt x="185544" y="110"/>
                  <a:pt x="189572" y="110"/>
                </a:cubicBezTo>
                <a:cubicBezTo>
                  <a:pt x="194038" y="110"/>
                  <a:pt x="197992" y="841"/>
                  <a:pt x="201434" y="2304"/>
                </a:cubicBezTo>
                <a:cubicBezTo>
                  <a:pt x="204875" y="3694"/>
                  <a:pt x="207511" y="5816"/>
                  <a:pt x="209342" y="8669"/>
                </a:cubicBezTo>
                <a:cubicBezTo>
                  <a:pt x="211172" y="11449"/>
                  <a:pt x="212161" y="14595"/>
                  <a:pt x="212307" y="18106"/>
                </a:cubicBezTo>
                <a:lnTo>
                  <a:pt x="204619" y="18655"/>
                </a:lnTo>
                <a:cubicBezTo>
                  <a:pt x="204179" y="14851"/>
                  <a:pt x="202752" y="11998"/>
                  <a:pt x="200335" y="10096"/>
                </a:cubicBezTo>
                <a:cubicBezTo>
                  <a:pt x="197992" y="8120"/>
                  <a:pt x="194514" y="7133"/>
                  <a:pt x="189901" y="7133"/>
                </a:cubicBezTo>
                <a:cubicBezTo>
                  <a:pt x="185068" y="7133"/>
                  <a:pt x="181554" y="8011"/>
                  <a:pt x="179357" y="9766"/>
                </a:cubicBezTo>
                <a:cubicBezTo>
                  <a:pt x="177161" y="11522"/>
                  <a:pt x="176062" y="13644"/>
                  <a:pt x="176062" y="16131"/>
                </a:cubicBezTo>
                <a:cubicBezTo>
                  <a:pt x="176062" y="18326"/>
                  <a:pt x="176831" y="20118"/>
                  <a:pt x="178369" y="21508"/>
                </a:cubicBezTo>
                <a:cubicBezTo>
                  <a:pt x="179906" y="22898"/>
                  <a:pt x="183897" y="24324"/>
                  <a:pt x="190340" y="25788"/>
                </a:cubicBezTo>
                <a:cubicBezTo>
                  <a:pt x="196857" y="27251"/>
                  <a:pt x="201324" y="28531"/>
                  <a:pt x="203740" y="29628"/>
                </a:cubicBezTo>
                <a:cubicBezTo>
                  <a:pt x="207255" y="31311"/>
                  <a:pt x="209854" y="33396"/>
                  <a:pt x="211538" y="35883"/>
                </a:cubicBezTo>
                <a:cubicBezTo>
                  <a:pt x="213222" y="38297"/>
                  <a:pt x="214064" y="41150"/>
                  <a:pt x="214064" y="44442"/>
                </a:cubicBezTo>
                <a:cubicBezTo>
                  <a:pt x="214064" y="47661"/>
                  <a:pt x="213149" y="50697"/>
                  <a:pt x="211319" y="53550"/>
                </a:cubicBezTo>
                <a:cubicBezTo>
                  <a:pt x="209488" y="56330"/>
                  <a:pt x="206852" y="58525"/>
                  <a:pt x="203411" y="60134"/>
                </a:cubicBezTo>
                <a:cubicBezTo>
                  <a:pt x="199969" y="61671"/>
                  <a:pt x="196088" y="62439"/>
                  <a:pt x="191768" y="62439"/>
                </a:cubicBezTo>
                <a:cubicBezTo>
                  <a:pt x="186277" y="62439"/>
                  <a:pt x="181664" y="61671"/>
                  <a:pt x="177929" y="60134"/>
                </a:cubicBezTo>
                <a:cubicBezTo>
                  <a:pt x="174268" y="58525"/>
                  <a:pt x="171376" y="56111"/>
                  <a:pt x="169253" y="52892"/>
                </a:cubicBezTo>
                <a:cubicBezTo>
                  <a:pt x="167202" y="49673"/>
                  <a:pt x="166141" y="46052"/>
                  <a:pt x="166067" y="42028"/>
                </a:cubicBezTo>
                <a:close/>
                <a:moveTo>
                  <a:pt x="222521" y="32042"/>
                </a:moveTo>
                <a:cubicBezTo>
                  <a:pt x="222521" y="22020"/>
                  <a:pt x="225194" y="14192"/>
                  <a:pt x="230539" y="8559"/>
                </a:cubicBezTo>
                <a:cubicBezTo>
                  <a:pt x="235958" y="2853"/>
                  <a:pt x="242914" y="0"/>
                  <a:pt x="251408" y="0"/>
                </a:cubicBezTo>
                <a:cubicBezTo>
                  <a:pt x="257046" y="0"/>
                  <a:pt x="262098" y="1353"/>
                  <a:pt x="266565" y="4060"/>
                </a:cubicBezTo>
                <a:cubicBezTo>
                  <a:pt x="271031" y="6694"/>
                  <a:pt x="274436" y="10388"/>
                  <a:pt x="276779" y="15143"/>
                </a:cubicBezTo>
                <a:cubicBezTo>
                  <a:pt x="279122" y="19898"/>
                  <a:pt x="280294" y="25312"/>
                  <a:pt x="280294" y="31384"/>
                </a:cubicBezTo>
                <a:cubicBezTo>
                  <a:pt x="280294" y="37456"/>
                  <a:pt x="279049" y="42906"/>
                  <a:pt x="276559" y="47734"/>
                </a:cubicBezTo>
                <a:cubicBezTo>
                  <a:pt x="274070" y="52563"/>
                  <a:pt x="270555" y="56221"/>
                  <a:pt x="266015" y="58708"/>
                </a:cubicBezTo>
                <a:cubicBezTo>
                  <a:pt x="261549" y="61195"/>
                  <a:pt x="256680" y="62439"/>
                  <a:pt x="251408" y="62439"/>
                </a:cubicBezTo>
                <a:cubicBezTo>
                  <a:pt x="245696" y="62439"/>
                  <a:pt x="240607" y="61085"/>
                  <a:pt x="236141" y="58379"/>
                </a:cubicBezTo>
                <a:cubicBezTo>
                  <a:pt x="231674" y="55599"/>
                  <a:pt x="228269" y="51868"/>
                  <a:pt x="225926" y="47186"/>
                </a:cubicBezTo>
                <a:cubicBezTo>
                  <a:pt x="223657" y="42431"/>
                  <a:pt x="222521" y="37383"/>
                  <a:pt x="222521" y="32042"/>
                </a:cubicBezTo>
                <a:close/>
                <a:moveTo>
                  <a:pt x="230759" y="32152"/>
                </a:moveTo>
                <a:cubicBezTo>
                  <a:pt x="230759" y="39468"/>
                  <a:pt x="232699" y="45210"/>
                  <a:pt x="236580" y="49380"/>
                </a:cubicBezTo>
                <a:cubicBezTo>
                  <a:pt x="240534" y="53550"/>
                  <a:pt x="245477" y="55635"/>
                  <a:pt x="251408" y="55635"/>
                </a:cubicBezTo>
                <a:cubicBezTo>
                  <a:pt x="257412" y="55635"/>
                  <a:pt x="262354" y="53550"/>
                  <a:pt x="266235" y="49380"/>
                </a:cubicBezTo>
                <a:cubicBezTo>
                  <a:pt x="270116" y="45137"/>
                  <a:pt x="272056" y="39102"/>
                  <a:pt x="272056" y="31274"/>
                </a:cubicBezTo>
                <a:cubicBezTo>
                  <a:pt x="272056" y="26373"/>
                  <a:pt x="271214" y="22093"/>
                  <a:pt x="269530" y="18435"/>
                </a:cubicBezTo>
                <a:cubicBezTo>
                  <a:pt x="267919" y="14778"/>
                  <a:pt x="265503" y="11961"/>
                  <a:pt x="262281" y="9986"/>
                </a:cubicBezTo>
                <a:cubicBezTo>
                  <a:pt x="259059" y="7937"/>
                  <a:pt x="255471" y="6913"/>
                  <a:pt x="251517" y="6913"/>
                </a:cubicBezTo>
                <a:cubicBezTo>
                  <a:pt x="245879" y="6913"/>
                  <a:pt x="241010" y="8852"/>
                  <a:pt x="236910" y="12729"/>
                </a:cubicBezTo>
                <a:cubicBezTo>
                  <a:pt x="232809" y="16606"/>
                  <a:pt x="230759" y="23081"/>
                  <a:pt x="230759" y="32152"/>
                </a:cubicBezTo>
                <a:close/>
                <a:moveTo>
                  <a:pt x="281612" y="61451"/>
                </a:moveTo>
                <a:lnTo>
                  <a:pt x="304786" y="1097"/>
                </a:lnTo>
                <a:lnTo>
                  <a:pt x="313353" y="1097"/>
                </a:lnTo>
                <a:lnTo>
                  <a:pt x="338066" y="61451"/>
                </a:lnTo>
                <a:lnTo>
                  <a:pt x="329059" y="61451"/>
                </a:lnTo>
                <a:lnTo>
                  <a:pt x="321920" y="43126"/>
                </a:lnTo>
                <a:lnTo>
                  <a:pt x="296769" y="43126"/>
                </a:lnTo>
                <a:lnTo>
                  <a:pt x="290069" y="61451"/>
                </a:lnTo>
                <a:lnTo>
                  <a:pt x="281612" y="61451"/>
                </a:lnTo>
                <a:close/>
                <a:moveTo>
                  <a:pt x="299075" y="36651"/>
                </a:moveTo>
                <a:lnTo>
                  <a:pt x="319504" y="36651"/>
                </a:lnTo>
                <a:lnTo>
                  <a:pt x="313243" y="19972"/>
                </a:lnTo>
                <a:cubicBezTo>
                  <a:pt x="311267" y="14924"/>
                  <a:pt x="309839" y="10754"/>
                  <a:pt x="308960" y="7462"/>
                </a:cubicBezTo>
                <a:cubicBezTo>
                  <a:pt x="308154" y="11339"/>
                  <a:pt x="307056" y="15180"/>
                  <a:pt x="305665" y="18984"/>
                </a:cubicBezTo>
                <a:lnTo>
                  <a:pt x="299075" y="36651"/>
                </a:lnTo>
                <a:close/>
                <a:moveTo>
                  <a:pt x="337077" y="61451"/>
                </a:moveTo>
                <a:lnTo>
                  <a:pt x="337077" y="1097"/>
                </a:lnTo>
                <a:lnTo>
                  <a:pt x="345095" y="1097"/>
                </a:lnTo>
                <a:lnTo>
                  <a:pt x="345095" y="54318"/>
                </a:lnTo>
                <a:lnTo>
                  <a:pt x="374860" y="54318"/>
                </a:lnTo>
                <a:lnTo>
                  <a:pt x="374860" y="61451"/>
                </a:lnTo>
                <a:lnTo>
                  <a:pt x="337077" y="61451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1612519" y="5721916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2022</a:t>
            </a:r>
            <a:endParaRPr dirty="0"/>
          </a:p>
        </p:txBody>
      </p:sp>
      <p:sp>
        <p:nvSpPr>
          <p:cNvPr id="297" name="Google Shape;297;p8"/>
          <p:cNvSpPr txBox="1"/>
          <p:nvPr/>
        </p:nvSpPr>
        <p:spPr>
          <a:xfrm>
            <a:off x="5748936" y="5694575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2022</a:t>
            </a:r>
            <a:endParaRPr dirty="0"/>
          </a:p>
        </p:txBody>
      </p:sp>
      <p:sp>
        <p:nvSpPr>
          <p:cNvPr id="299" name="Google Shape;299;p8"/>
          <p:cNvSpPr txBox="1"/>
          <p:nvPr/>
        </p:nvSpPr>
        <p:spPr>
          <a:xfrm>
            <a:off x="9771696" y="5698499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2022</a:t>
            </a:r>
            <a:endParaRPr dirty="0"/>
          </a:p>
        </p:txBody>
      </p:sp>
      <p:sp>
        <p:nvSpPr>
          <p:cNvPr id="300" name="Google Shape;300;p8"/>
          <p:cNvSpPr txBox="1"/>
          <p:nvPr/>
        </p:nvSpPr>
        <p:spPr>
          <a:xfrm>
            <a:off x="-14116" y="3803627"/>
            <a:ext cx="5601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100%</a:t>
            </a: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-14116" y="4240949"/>
            <a:ext cx="5601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75%</a:t>
            </a:r>
            <a:endParaRPr/>
          </a:p>
        </p:txBody>
      </p:sp>
      <p:sp>
        <p:nvSpPr>
          <p:cNvPr id="302" name="Google Shape;302;p8"/>
          <p:cNvSpPr txBox="1"/>
          <p:nvPr/>
        </p:nvSpPr>
        <p:spPr>
          <a:xfrm>
            <a:off x="-14116" y="4668332"/>
            <a:ext cx="5601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/>
          </a:p>
        </p:txBody>
      </p:sp>
      <p:sp>
        <p:nvSpPr>
          <p:cNvPr id="303" name="Google Shape;303;p8"/>
          <p:cNvSpPr txBox="1"/>
          <p:nvPr/>
        </p:nvSpPr>
        <p:spPr>
          <a:xfrm>
            <a:off x="-14116" y="5105653"/>
            <a:ext cx="5601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-14116" y="5523097"/>
            <a:ext cx="5601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0%</a:t>
            </a:r>
            <a:endParaRPr/>
          </a:p>
        </p:txBody>
      </p:sp>
      <p:sp>
        <p:nvSpPr>
          <p:cNvPr id="306" name="Google Shape;306;p8"/>
          <p:cNvSpPr txBox="1"/>
          <p:nvPr/>
        </p:nvSpPr>
        <p:spPr>
          <a:xfrm>
            <a:off x="1664581" y="4615057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84%</a:t>
            </a:r>
            <a:endParaRPr dirty="0"/>
          </a:p>
        </p:txBody>
      </p:sp>
      <p:sp>
        <p:nvSpPr>
          <p:cNvPr id="308" name="Google Shape;308;p8"/>
          <p:cNvSpPr txBox="1"/>
          <p:nvPr/>
        </p:nvSpPr>
        <p:spPr>
          <a:xfrm>
            <a:off x="5748936" y="4622538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88%</a:t>
            </a:r>
            <a:endParaRPr dirty="0"/>
          </a:p>
        </p:txBody>
      </p:sp>
      <p:sp>
        <p:nvSpPr>
          <p:cNvPr id="310" name="Google Shape;310;p8"/>
          <p:cNvSpPr txBox="1"/>
          <p:nvPr/>
        </p:nvSpPr>
        <p:spPr>
          <a:xfrm>
            <a:off x="9771696" y="4356068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dirty="0"/>
          </a:p>
        </p:txBody>
      </p:sp>
      <p:sp>
        <p:nvSpPr>
          <p:cNvPr id="312" name="Google Shape;312;p8"/>
          <p:cNvSpPr txBox="1"/>
          <p:nvPr/>
        </p:nvSpPr>
        <p:spPr>
          <a:xfrm>
            <a:off x="9749442" y="5125272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dirty="0"/>
          </a:p>
        </p:txBody>
      </p:sp>
      <p:sp>
        <p:nvSpPr>
          <p:cNvPr id="313" name="Google Shape;313;p8"/>
          <p:cNvSpPr/>
          <p:nvPr/>
        </p:nvSpPr>
        <p:spPr>
          <a:xfrm>
            <a:off x="551382" y="5675280"/>
            <a:ext cx="3726405" cy="7091"/>
          </a:xfrm>
          <a:custGeom>
            <a:avLst/>
            <a:gdLst/>
            <a:ahLst/>
            <a:cxnLst/>
            <a:rect l="l" t="t" r="r" b="b"/>
            <a:pathLst>
              <a:path w="3726405" h="7091" extrusionOk="0">
                <a:moveTo>
                  <a:pt x="0" y="0"/>
                </a:moveTo>
                <a:lnTo>
                  <a:pt x="3726406" y="0"/>
                </a:lnTo>
              </a:path>
            </a:pathLst>
          </a:custGeom>
          <a:noFill/>
          <a:ln w="9525" cap="flat" cmpd="sng">
            <a:solidFill>
              <a:srgbClr val="33333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4" name="Google Shape;314;p8"/>
          <p:cNvSpPr txBox="1"/>
          <p:nvPr/>
        </p:nvSpPr>
        <p:spPr>
          <a:xfrm>
            <a:off x="8849910" y="3225236"/>
            <a:ext cx="2593815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7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b="1" i="0" cap="none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Outros Custos x Pessoal</a:t>
            </a:r>
            <a:endParaRPr dirty="0"/>
          </a:p>
        </p:txBody>
      </p:sp>
      <p:sp>
        <p:nvSpPr>
          <p:cNvPr id="315" name="Google Shape;315;p8"/>
          <p:cNvSpPr txBox="1"/>
          <p:nvPr/>
        </p:nvSpPr>
        <p:spPr>
          <a:xfrm>
            <a:off x="4994059" y="3225236"/>
            <a:ext cx="2639337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171428"/>
              </a:lnSpc>
              <a:buClr>
                <a:schemeClr val="accent1"/>
              </a:buClr>
              <a:buSzPts val="1400"/>
            </a:pPr>
            <a:r>
              <a:rPr lang="pt-BR" b="1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Área-Fim</a:t>
            </a:r>
            <a:r>
              <a:rPr lang="pt-BR" dirty="0">
                <a:ea typeface="Roboto"/>
              </a:rPr>
              <a:t> </a:t>
            </a:r>
            <a:r>
              <a:rPr lang="pt-BR" b="1" dirty="0">
                <a:solidFill>
                  <a:schemeClr val="dk2"/>
                </a:solidFill>
                <a:latin typeface="Roboto"/>
                <a:ea typeface="Roboto"/>
                <a:sym typeface="Roboto"/>
              </a:rPr>
              <a:t>x</a:t>
            </a:r>
            <a:r>
              <a:rPr lang="pt-BR" dirty="0">
                <a:ea typeface="Roboto"/>
              </a:rPr>
              <a:t> </a:t>
            </a:r>
            <a:r>
              <a:rPr lang="pt-BR" sz="1400" b="1" i="0" cap="none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Área-Meio</a:t>
            </a:r>
            <a:endParaRPr dirty="0"/>
          </a:p>
        </p:txBody>
      </p:sp>
      <p:sp>
        <p:nvSpPr>
          <p:cNvPr id="316" name="Google Shape;316;p8"/>
          <p:cNvSpPr txBox="1"/>
          <p:nvPr/>
        </p:nvSpPr>
        <p:spPr>
          <a:xfrm>
            <a:off x="545990" y="3225236"/>
            <a:ext cx="3726405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7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pt-BR" sz="1400" b="1" i="0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Recursos de Doações (contratos)</a:t>
            </a:r>
            <a:endParaRPr/>
          </a:p>
        </p:txBody>
      </p:sp>
      <p:sp>
        <p:nvSpPr>
          <p:cNvPr id="317" name="Google Shape;317;p8"/>
          <p:cNvSpPr/>
          <p:nvPr/>
        </p:nvSpPr>
        <p:spPr>
          <a:xfrm>
            <a:off x="4437519" y="5675220"/>
            <a:ext cx="3758039" cy="7151"/>
          </a:xfrm>
          <a:custGeom>
            <a:avLst/>
            <a:gdLst/>
            <a:ahLst/>
            <a:cxnLst/>
            <a:rect l="l" t="t" r="r" b="b"/>
            <a:pathLst>
              <a:path w="3758039" h="7151" extrusionOk="0">
                <a:moveTo>
                  <a:pt x="0" y="0"/>
                </a:moveTo>
                <a:lnTo>
                  <a:pt x="3758039" y="0"/>
                </a:lnTo>
              </a:path>
            </a:pathLst>
          </a:custGeom>
          <a:noFill/>
          <a:ln w="9525" cap="flat" cmpd="sng">
            <a:solidFill>
              <a:srgbClr val="33333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8" name="Google Shape;318;p8"/>
          <p:cNvSpPr/>
          <p:nvPr/>
        </p:nvSpPr>
        <p:spPr>
          <a:xfrm>
            <a:off x="8298110" y="5675349"/>
            <a:ext cx="3690386" cy="7022"/>
          </a:xfrm>
          <a:custGeom>
            <a:avLst/>
            <a:gdLst/>
            <a:ahLst/>
            <a:cxnLst/>
            <a:rect l="l" t="t" r="r" b="b"/>
            <a:pathLst>
              <a:path w="3690386" h="7022" extrusionOk="0">
                <a:moveTo>
                  <a:pt x="0" y="0"/>
                </a:moveTo>
                <a:lnTo>
                  <a:pt x="3690386" y="0"/>
                </a:lnTo>
              </a:path>
            </a:pathLst>
          </a:custGeom>
          <a:noFill/>
          <a:ln w="9525" cap="flat" cmpd="sng">
            <a:solidFill>
              <a:srgbClr val="33333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0" name="Google Shape;320;p8"/>
          <p:cNvSpPr txBox="1"/>
          <p:nvPr/>
        </p:nvSpPr>
        <p:spPr>
          <a:xfrm>
            <a:off x="1660356" y="5375994"/>
            <a:ext cx="1029198" cy="295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dk1"/>
                </a:solidFill>
                <a:latin typeface="Roboto"/>
                <a:ea typeface="Roboto"/>
                <a:sym typeface="Roboto"/>
              </a:rPr>
              <a:t>16%</a:t>
            </a:r>
            <a:endParaRPr dirty="0"/>
          </a:p>
        </p:txBody>
      </p:sp>
      <p:sp>
        <p:nvSpPr>
          <p:cNvPr id="322" name="Google Shape;322;p8"/>
          <p:cNvSpPr txBox="1"/>
          <p:nvPr/>
        </p:nvSpPr>
        <p:spPr>
          <a:xfrm>
            <a:off x="5758167" y="5418239"/>
            <a:ext cx="1029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12%</a:t>
            </a:r>
            <a:endParaRPr/>
          </a:p>
        </p:txBody>
      </p:sp>
      <p:sp>
        <p:nvSpPr>
          <p:cNvPr id="323" name="Google Shape;323;p8"/>
          <p:cNvSpPr/>
          <p:nvPr/>
        </p:nvSpPr>
        <p:spPr>
          <a:xfrm rot="5400000">
            <a:off x="6907403" y="1711405"/>
            <a:ext cx="1890212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8"/>
          <p:cNvSpPr txBox="1"/>
          <p:nvPr/>
        </p:nvSpPr>
        <p:spPr>
          <a:xfrm>
            <a:off x="8263352" y="1069287"/>
            <a:ext cx="3159372" cy="1627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pt-BR" sz="14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Auditorias dos financiadores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pt-BR" sz="14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Relatório financeiro – anual </a:t>
            </a:r>
            <a:br>
              <a:rPr lang="pt-BR" sz="14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200" dirty="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(disponível no site do ISA)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pt-BR" sz="14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Relatório de atividades – anual </a:t>
            </a:r>
            <a:br>
              <a:rPr lang="pt-BR" sz="1400" b="1" dirty="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200" dirty="0">
                <a:solidFill>
                  <a:srgbClr val="595959"/>
                </a:solidFill>
                <a:latin typeface="Merriweather"/>
                <a:ea typeface="Merriweather"/>
                <a:cs typeface="Merriweather"/>
                <a:sym typeface="Merriweather"/>
              </a:rPr>
              <a:t>(disponível no site do ISA)</a:t>
            </a:r>
            <a:endParaRPr sz="1200" b="1" dirty="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5" name="Google Shape;325;p8"/>
          <p:cNvSpPr/>
          <p:nvPr/>
        </p:nvSpPr>
        <p:spPr>
          <a:xfrm rot="5400000">
            <a:off x="620633" y="1711406"/>
            <a:ext cx="1890212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8"/>
          <p:cNvSpPr/>
          <p:nvPr/>
        </p:nvSpPr>
        <p:spPr>
          <a:xfrm rot="5400000">
            <a:off x="3717443" y="1711407"/>
            <a:ext cx="1890212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8"/>
          <p:cNvSpPr/>
          <p:nvPr/>
        </p:nvSpPr>
        <p:spPr>
          <a:xfrm>
            <a:off x="7843769" y="1278589"/>
            <a:ext cx="360583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8"/>
          <p:cNvSpPr/>
          <p:nvPr/>
        </p:nvSpPr>
        <p:spPr>
          <a:xfrm>
            <a:off x="7843769" y="1666615"/>
            <a:ext cx="360583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8"/>
          <p:cNvSpPr/>
          <p:nvPr/>
        </p:nvSpPr>
        <p:spPr>
          <a:xfrm>
            <a:off x="7843769" y="2317750"/>
            <a:ext cx="360583" cy="72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8"/>
          <p:cNvSpPr/>
          <p:nvPr/>
        </p:nvSpPr>
        <p:spPr>
          <a:xfrm>
            <a:off x="551382" y="3920613"/>
            <a:ext cx="11437114" cy="331103"/>
          </a:xfrm>
          <a:custGeom>
            <a:avLst/>
            <a:gdLst/>
            <a:ahLst/>
            <a:cxnLst/>
            <a:rect l="l" t="t" r="r" b="b"/>
            <a:pathLst>
              <a:path w="3726405" h="7091" extrusionOk="0">
                <a:moveTo>
                  <a:pt x="0" y="0"/>
                </a:moveTo>
                <a:lnTo>
                  <a:pt x="3726406" y="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9"/>
          <p:cNvPicPr preferRelativeResize="0"/>
          <p:nvPr/>
        </p:nvPicPr>
        <p:blipFill rotWithShape="1">
          <a:blip r:embed="rId3">
            <a:alphaModFix/>
          </a:blip>
          <a:srcRect b="18568"/>
          <a:stretch/>
        </p:blipFill>
        <p:spPr>
          <a:xfrm>
            <a:off x="1117012" y="2459368"/>
            <a:ext cx="1883986" cy="1902371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9"/>
          <p:cNvSpPr txBox="1"/>
          <p:nvPr/>
        </p:nvSpPr>
        <p:spPr>
          <a:xfrm>
            <a:off x="3500282" y="2706056"/>
            <a:ext cx="6632713" cy="144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pt-BR" sz="48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O que o ISA faz?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0"/>
          <p:cNvSpPr/>
          <p:nvPr/>
        </p:nvSpPr>
        <p:spPr>
          <a:xfrm>
            <a:off x="3687888" y="2450977"/>
            <a:ext cx="1778687" cy="1778687"/>
          </a:xfrm>
          <a:prstGeom prst="ellipse">
            <a:avLst/>
          </a:prstGeom>
          <a:solidFill>
            <a:srgbClr val="7AB4F4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6617" dist="114895" dir="24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6324210" y="2450977"/>
            <a:ext cx="1778687" cy="1778687"/>
          </a:xfrm>
          <a:prstGeom prst="ellipse">
            <a:avLst/>
          </a:prstGeom>
          <a:solidFill>
            <a:srgbClr val="B2A0ED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6617" dist="114895" dir="24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2" name="Google Shape;342;p10"/>
          <p:cNvSpPr txBox="1"/>
          <p:nvPr/>
        </p:nvSpPr>
        <p:spPr>
          <a:xfrm>
            <a:off x="367532" y="239486"/>
            <a:ext cx="6534011" cy="47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pt-BR" sz="2400" b="1" i="0" cap="non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O que o Instituto Socioambiental faz?</a:t>
            </a:r>
            <a:endParaRPr/>
          </a:p>
        </p:txBody>
      </p:sp>
      <p:sp>
        <p:nvSpPr>
          <p:cNvPr id="343" name="Google Shape;343;p10"/>
          <p:cNvSpPr/>
          <p:nvPr/>
        </p:nvSpPr>
        <p:spPr>
          <a:xfrm>
            <a:off x="980314" y="2450977"/>
            <a:ext cx="1778687" cy="1778687"/>
          </a:xfrm>
          <a:prstGeom prst="ellipse">
            <a:avLst/>
          </a:prstGeom>
          <a:solidFill>
            <a:srgbClr val="4CC6F9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6617" dist="114895" dir="24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4" name="Google Shape;344;p10"/>
          <p:cNvSpPr txBox="1"/>
          <p:nvPr/>
        </p:nvSpPr>
        <p:spPr>
          <a:xfrm>
            <a:off x="1605052" y="3898730"/>
            <a:ext cx="180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Produção de conhecimento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10"/>
          <p:cNvSpPr txBox="1"/>
          <p:nvPr/>
        </p:nvSpPr>
        <p:spPr>
          <a:xfrm>
            <a:off x="4372002" y="3898730"/>
            <a:ext cx="1692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Comunicação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10"/>
          <p:cNvSpPr txBox="1"/>
          <p:nvPr/>
        </p:nvSpPr>
        <p:spPr>
          <a:xfrm>
            <a:off x="6937071" y="3898730"/>
            <a:ext cx="144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Defesa </a:t>
            </a:r>
            <a:b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 direitos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7" name="Google Shape;347;p10"/>
          <p:cNvPicPr preferRelativeResize="0"/>
          <p:nvPr/>
        </p:nvPicPr>
        <p:blipFill rotWithShape="1">
          <a:blip r:embed="rId3">
            <a:alphaModFix/>
          </a:blip>
          <a:srcRect b="22374"/>
          <a:stretch/>
        </p:blipFill>
        <p:spPr>
          <a:xfrm>
            <a:off x="6798527" y="2841165"/>
            <a:ext cx="902525" cy="87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0"/>
          <p:cNvPicPr preferRelativeResize="0"/>
          <p:nvPr/>
        </p:nvPicPr>
        <p:blipFill rotWithShape="1">
          <a:blip r:embed="rId4">
            <a:alphaModFix/>
          </a:blip>
          <a:srcRect b="15336"/>
          <a:stretch/>
        </p:blipFill>
        <p:spPr>
          <a:xfrm>
            <a:off x="1473804" y="2852058"/>
            <a:ext cx="868133" cy="91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0"/>
          <p:cNvPicPr preferRelativeResize="0"/>
          <p:nvPr/>
        </p:nvPicPr>
        <p:blipFill rotWithShape="1">
          <a:blip r:embed="rId5">
            <a:alphaModFix/>
          </a:blip>
          <a:srcRect t="4660" b="25609"/>
          <a:stretch/>
        </p:blipFill>
        <p:spPr>
          <a:xfrm>
            <a:off x="4196667" y="3006261"/>
            <a:ext cx="828478" cy="72145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0"/>
          <p:cNvSpPr txBox="1"/>
          <p:nvPr/>
        </p:nvSpPr>
        <p:spPr>
          <a:xfrm>
            <a:off x="284706" y="5992816"/>
            <a:ext cx="496449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Ilustrações Noun Project</a:t>
            </a:r>
            <a:endParaRPr/>
          </a:p>
        </p:txBody>
      </p:sp>
      <p:sp>
        <p:nvSpPr>
          <p:cNvPr id="351" name="Google Shape;351;p10"/>
          <p:cNvSpPr/>
          <p:nvPr/>
        </p:nvSpPr>
        <p:spPr>
          <a:xfrm>
            <a:off x="9011654" y="2450977"/>
            <a:ext cx="1778687" cy="1778687"/>
          </a:xfrm>
          <a:prstGeom prst="ellipse">
            <a:avLst/>
          </a:prstGeom>
          <a:solidFill>
            <a:srgbClr val="ED8AE5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6617" dist="114895" dir="24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52" name="Google Shape;352;p10"/>
          <p:cNvPicPr preferRelativeResize="0"/>
          <p:nvPr/>
        </p:nvPicPr>
        <p:blipFill rotWithShape="1">
          <a:blip r:embed="rId6">
            <a:alphaModFix/>
          </a:blip>
          <a:srcRect b="30486"/>
          <a:stretch/>
        </p:blipFill>
        <p:spPr>
          <a:xfrm>
            <a:off x="9368454" y="2763023"/>
            <a:ext cx="1110231" cy="964693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0"/>
          <p:cNvSpPr txBox="1"/>
          <p:nvPr/>
        </p:nvSpPr>
        <p:spPr>
          <a:xfrm>
            <a:off x="9624517" y="4074064"/>
            <a:ext cx="198000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Parcerias locais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Quadro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4197</TotalTime>
  <Words>2031</Words>
  <Application>Microsoft Office PowerPoint</Application>
  <PresentationFormat>Widescreen</PresentationFormat>
  <Paragraphs>288</Paragraphs>
  <Slides>35</Slides>
  <Notes>30</Notes>
  <HiddenSlides>0</HiddenSlides>
  <MMClips>3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6" baseType="lpstr">
      <vt:lpstr>Barlow</vt:lpstr>
      <vt:lpstr>Merriweather Black</vt:lpstr>
      <vt:lpstr>Calibri</vt:lpstr>
      <vt:lpstr>Noto Sans Symbols</vt:lpstr>
      <vt:lpstr>Merriweather</vt:lpstr>
      <vt:lpstr>Roboto</vt:lpstr>
      <vt:lpstr>Wingdings 2</vt:lpstr>
      <vt:lpstr>Corbel</vt:lpstr>
      <vt:lpstr>Arial</vt:lpstr>
      <vt:lpstr>Wingdings</vt:lpstr>
      <vt:lpstr>Quadro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Cristina Silveira</dc:creator>
  <cp:lastModifiedBy>Oswaldo Souza</cp:lastModifiedBy>
  <cp:revision>75</cp:revision>
  <cp:lastPrinted>2023-11-19T19:51:48Z</cp:lastPrinted>
  <dcterms:created xsi:type="dcterms:W3CDTF">2022-06-20T13:42:37Z</dcterms:created>
  <dcterms:modified xsi:type="dcterms:W3CDTF">2023-11-22T00:08:05Z</dcterms:modified>
</cp:coreProperties>
</file>