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23"/>
  </p:notesMasterIdLst>
  <p:handoutMasterIdLst>
    <p:handoutMasterId r:id="rId24"/>
  </p:handoutMasterIdLst>
  <p:sldIdLst>
    <p:sldId id="295" r:id="rId3"/>
    <p:sldId id="331" r:id="rId4"/>
    <p:sldId id="351" r:id="rId5"/>
    <p:sldId id="352" r:id="rId6"/>
    <p:sldId id="294" r:id="rId7"/>
    <p:sldId id="297" r:id="rId8"/>
    <p:sldId id="298" r:id="rId9"/>
    <p:sldId id="296" r:id="rId10"/>
    <p:sldId id="306" r:id="rId11"/>
    <p:sldId id="357" r:id="rId12"/>
    <p:sldId id="354" r:id="rId13"/>
    <p:sldId id="355" r:id="rId14"/>
    <p:sldId id="299" r:id="rId15"/>
    <p:sldId id="360" r:id="rId16"/>
    <p:sldId id="314" r:id="rId17"/>
    <p:sldId id="356" r:id="rId18"/>
    <p:sldId id="358" r:id="rId19"/>
    <p:sldId id="359" r:id="rId20"/>
    <p:sldId id="361" r:id="rId21"/>
    <p:sldId id="348" r:id="rId22"/>
  </p:sldIdLst>
  <p:sldSz cx="12192000" cy="6858000"/>
  <p:notesSz cx="9982200" cy="6794500"/>
  <p:embeddedFontLst>
    <p:embeddedFont>
      <p:font typeface="Tahoma" panose="020B0604030504040204" pitchFamily="34" charset="0"/>
      <p:regular r:id="rId25"/>
      <p:bold r:id="rId26"/>
    </p:embeddedFont>
    <p:embeddedFont>
      <p:font typeface="Roboto" panose="020B0604020202020204" charset="0"/>
      <p:regular r:id="rId27"/>
      <p:bold r:id="rId28"/>
      <p:italic r:id="rId29"/>
      <p:boldItalic r:id="rId30"/>
    </p:embeddedFont>
    <p:embeddedFont>
      <p:font typeface="Montserrat" panose="020B0604020202020204" charset="0"/>
      <p:regular r:id="rId31"/>
      <p:bold r:id="rId32"/>
      <p:italic r:id="rId33"/>
      <p:boldItalic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Montserrat ExtraBold" panose="020B0604020202020204" charset="0"/>
      <p:bold r:id="rId39"/>
      <p:boldItalic r:id="rId40"/>
    </p:embeddedFont>
    <p:embeddedFont>
      <p:font typeface="MS PGothic" panose="020B0600070205080204" pitchFamily="34" charset="-128"/>
      <p:regular r:id="rId41"/>
    </p:embeddedFont>
  </p:embeddedFontLst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ção Padrão" id="{081B4752-1292-4318-9FCE-58520116D13C}">
          <p14:sldIdLst>
            <p14:sldId id="295"/>
            <p14:sldId id="331"/>
            <p14:sldId id="351"/>
            <p14:sldId id="352"/>
            <p14:sldId id="294"/>
            <p14:sldId id="297"/>
            <p14:sldId id="298"/>
            <p14:sldId id="296"/>
            <p14:sldId id="306"/>
            <p14:sldId id="357"/>
            <p14:sldId id="354"/>
            <p14:sldId id="355"/>
            <p14:sldId id="299"/>
            <p14:sldId id="360"/>
            <p14:sldId id="314"/>
            <p14:sldId id="356"/>
            <p14:sldId id="358"/>
            <p14:sldId id="359"/>
            <p14:sldId id="361"/>
            <p14:sldId id="348"/>
          </p14:sldIdLst>
        </p14:section>
        <p14:section name="Seção sem Título" id="{92FE0699-881A-48D0-8E8E-44E02F50048A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gelo Roberto Gonçalves" initials="ARG" lastIdx="1" clrIdx="0">
    <p:extLst>
      <p:ext uri="{19B8F6BF-5375-455C-9EA6-DF929625EA0E}">
        <p15:presenceInfo xmlns:p15="http://schemas.microsoft.com/office/powerpoint/2012/main" userId="S-1-5-21-2135630104-1162506924-937769972-29028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3CF00"/>
    <a:srgbClr val="26FF21"/>
    <a:srgbClr val="E1E9FF"/>
    <a:srgbClr val="E2FFE1"/>
    <a:srgbClr val="B9FFB7"/>
    <a:srgbClr val="8EFF8B"/>
    <a:srgbClr val="79FFBC"/>
    <a:srgbClr val="99FFCC"/>
    <a:srgbClr val="7698D4"/>
    <a:srgbClr val="537D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FD0F851-EC5A-4D38-B0AD-8093EC10F338}" styleName="Estilo Claro 1 - Ênfase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C083E6E3-FA7D-4D7B-A595-EF9225AFEA82}" styleName="Estilo Claro 1 - Ênfase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972" autoAdjust="0"/>
    <p:restoredTop sz="95441" autoAdjust="0"/>
  </p:normalViewPr>
  <p:slideViewPr>
    <p:cSldViewPr snapToGrid="0">
      <p:cViewPr varScale="1">
        <p:scale>
          <a:sx n="83" d="100"/>
          <a:sy n="83" d="100"/>
        </p:scale>
        <p:origin x="101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21" Type="http://schemas.openxmlformats.org/officeDocument/2006/relationships/slide" Target="slides/slide19.xml"/><Relationship Id="rId34" Type="http://schemas.openxmlformats.org/officeDocument/2006/relationships/font" Target="fonts/font10.fntdata"/><Relationship Id="rId42" Type="http://schemas.openxmlformats.org/officeDocument/2006/relationships/commentAuthors" Target="commentAuthor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handoutMaster" Target="handoutMasters/handout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7.fntdata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46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font" Target="fonts/font17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E53D096-EEBD-4638-B7BF-0A9F10BC0471}" type="doc">
      <dgm:prSet loTypeId="urn:microsoft.com/office/officeart/2009/layout/CircleArrowProcess" loCatId="process" qsTypeId="urn:microsoft.com/office/officeart/2005/8/quickstyle/simple1" qsCatId="simple" csTypeId="urn:microsoft.com/office/officeart/2005/8/colors/accent1_5" csCatId="accent1" phldr="1"/>
      <dgm:spPr/>
      <dgm:t>
        <a:bodyPr/>
        <a:lstStyle/>
        <a:p>
          <a:endParaRPr lang="pt-BR"/>
        </a:p>
      </dgm:t>
    </dgm:pt>
    <dgm:pt modelId="{A8D0FE6C-C7A1-4A14-8B38-AF4DEADD056F}">
      <dgm:prSet phldrT="[Texto]" custT="1"/>
      <dgm:spPr/>
      <dgm:t>
        <a:bodyPr/>
        <a:lstStyle/>
        <a:p>
          <a:pPr algn="ctr"/>
          <a:r>
            <a:rPr lang="pt-BR" sz="1200" b="1" kern="1200" dirty="0" smtClean="0">
              <a:solidFill>
                <a:srgbClr val="FF0000"/>
              </a:solidFill>
              <a:latin typeface="+mn-lt"/>
              <a:ea typeface="+mn-ea"/>
              <a:cs typeface="+mn-cs"/>
            </a:rPr>
            <a:t>IMPEDIMENTOS </a:t>
          </a:r>
        </a:p>
        <a:p>
          <a:pPr algn="ctr"/>
          <a:r>
            <a:rPr lang="pt-BR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rPr>
            <a:t>de longo prazo (físico, mental, intelectual ou   sensorial)</a:t>
          </a:r>
          <a:endParaRPr lang="pt-BR" sz="1200" kern="1200" dirty="0">
            <a:solidFill>
              <a:schemeClr val="tx1"/>
            </a:solidFill>
            <a:latin typeface="+mn-lt"/>
            <a:ea typeface="+mn-ea"/>
            <a:cs typeface="+mn-cs"/>
          </a:endParaRPr>
        </a:p>
      </dgm:t>
    </dgm:pt>
    <dgm:pt modelId="{9A160CD2-F1E3-4B18-B28E-6F946F7F2445}" type="parTrans" cxnId="{1BD0E9A0-6F08-40C2-AA82-2F4F51414E72}">
      <dgm:prSet/>
      <dgm:spPr/>
      <dgm:t>
        <a:bodyPr/>
        <a:lstStyle/>
        <a:p>
          <a:pPr algn="ctr"/>
          <a:endParaRPr lang="pt-BR" sz="1050"/>
        </a:p>
      </dgm:t>
    </dgm:pt>
    <dgm:pt modelId="{6B53FC02-8EF5-435F-8F33-E9900145BA2D}" type="sibTrans" cxnId="{1BD0E9A0-6F08-40C2-AA82-2F4F51414E72}">
      <dgm:prSet/>
      <dgm:spPr/>
      <dgm:t>
        <a:bodyPr/>
        <a:lstStyle/>
        <a:p>
          <a:pPr algn="ctr"/>
          <a:endParaRPr lang="pt-BR" sz="1050"/>
        </a:p>
      </dgm:t>
    </dgm:pt>
    <dgm:pt modelId="{C4F157A6-5164-488F-AB55-D347543B6104}">
      <dgm:prSet phldrT="[Texto]" custT="1"/>
      <dgm:spPr/>
      <dgm:t>
        <a:bodyPr/>
        <a:lstStyle/>
        <a:p>
          <a:pPr algn="ctr"/>
          <a:r>
            <a:rPr lang="pt-BR" sz="1400" b="1" kern="1200" dirty="0" smtClean="0">
              <a:solidFill>
                <a:srgbClr val="FF0000"/>
              </a:solidFill>
              <a:latin typeface="+mn-lt"/>
              <a:ea typeface="+mn-ea"/>
              <a:cs typeface="+mn-cs"/>
            </a:rPr>
            <a:t>BARREIRAS </a:t>
          </a:r>
          <a:r>
            <a:rPr lang="pt-BR" sz="1400" kern="1200" dirty="0" smtClean="0">
              <a:solidFill>
                <a:schemeClr val="tx1"/>
              </a:solidFill>
              <a:latin typeface="+mn-lt"/>
              <a:ea typeface="+mn-ea"/>
              <a:cs typeface="+mn-cs"/>
            </a:rPr>
            <a:t>atitudinais e ambientais</a:t>
          </a:r>
          <a:endParaRPr lang="pt-BR" sz="1400" kern="1200" dirty="0">
            <a:solidFill>
              <a:schemeClr val="tx1"/>
            </a:solidFill>
            <a:latin typeface="+mn-lt"/>
            <a:ea typeface="+mn-ea"/>
            <a:cs typeface="+mn-cs"/>
          </a:endParaRPr>
        </a:p>
      </dgm:t>
    </dgm:pt>
    <dgm:pt modelId="{59827928-77A5-4757-829F-B7509DA9F9A1}" type="parTrans" cxnId="{EC7FA0BA-F1F6-46A7-AE24-7927A9B26F3A}">
      <dgm:prSet/>
      <dgm:spPr/>
      <dgm:t>
        <a:bodyPr/>
        <a:lstStyle/>
        <a:p>
          <a:pPr algn="ctr"/>
          <a:endParaRPr lang="pt-BR" sz="1050"/>
        </a:p>
      </dgm:t>
    </dgm:pt>
    <dgm:pt modelId="{67DEBE9B-54ED-470E-B14C-E5465382837A}" type="sibTrans" cxnId="{EC7FA0BA-F1F6-46A7-AE24-7927A9B26F3A}">
      <dgm:prSet/>
      <dgm:spPr/>
      <dgm:t>
        <a:bodyPr/>
        <a:lstStyle/>
        <a:p>
          <a:pPr algn="ctr"/>
          <a:endParaRPr lang="pt-BR" sz="1050"/>
        </a:p>
      </dgm:t>
    </dgm:pt>
    <dgm:pt modelId="{AD95948E-570F-415E-B01B-762E00F70A1D}">
      <dgm:prSet phldrT="[Texto]" custT="1"/>
      <dgm:spPr/>
      <dgm:t>
        <a:bodyPr/>
        <a:lstStyle/>
        <a:p>
          <a:pPr algn="ctr"/>
          <a:r>
            <a:rPr lang="pt-BR" sz="1600" b="1" dirty="0" smtClean="0">
              <a:solidFill>
                <a:srgbClr val="105DDD"/>
              </a:solidFill>
            </a:rPr>
            <a:t>DEFICIÊNCIA</a:t>
          </a:r>
          <a:endParaRPr lang="pt-BR" sz="1200" b="1" dirty="0">
            <a:solidFill>
              <a:srgbClr val="105DDD"/>
            </a:solidFill>
          </a:endParaRPr>
        </a:p>
      </dgm:t>
    </dgm:pt>
    <dgm:pt modelId="{CC8FA4E6-D22B-4A0A-B5E7-D7D6D979E2C9}" type="parTrans" cxnId="{26F7889B-B35B-423F-80AC-D1B88160C639}">
      <dgm:prSet/>
      <dgm:spPr/>
      <dgm:t>
        <a:bodyPr/>
        <a:lstStyle/>
        <a:p>
          <a:pPr algn="ctr"/>
          <a:endParaRPr lang="pt-BR" sz="1050"/>
        </a:p>
      </dgm:t>
    </dgm:pt>
    <dgm:pt modelId="{28F7FF81-6DAE-4E84-B2D8-A9BF880E836E}" type="sibTrans" cxnId="{26F7889B-B35B-423F-80AC-D1B88160C639}">
      <dgm:prSet/>
      <dgm:spPr/>
      <dgm:t>
        <a:bodyPr/>
        <a:lstStyle/>
        <a:p>
          <a:pPr algn="ctr"/>
          <a:endParaRPr lang="pt-BR" sz="1050"/>
        </a:p>
      </dgm:t>
    </dgm:pt>
    <dgm:pt modelId="{A051A117-2243-4B9E-8826-8AD832C7ECDB}" type="pres">
      <dgm:prSet presAssocID="{8E53D096-EEBD-4638-B7BF-0A9F10BC0471}" presName="Name0" presStyleCnt="0">
        <dgm:presLayoutVars>
          <dgm:chMax val="7"/>
          <dgm:chPref val="7"/>
          <dgm:dir/>
          <dgm:animLvl val="lvl"/>
        </dgm:presLayoutVars>
      </dgm:prSet>
      <dgm:spPr/>
      <dgm:t>
        <a:bodyPr/>
        <a:lstStyle/>
        <a:p>
          <a:endParaRPr lang="pt-BR"/>
        </a:p>
      </dgm:t>
    </dgm:pt>
    <dgm:pt modelId="{B1E27449-BAB9-47D9-9213-9CA2A03E0BA8}" type="pres">
      <dgm:prSet presAssocID="{A8D0FE6C-C7A1-4A14-8B38-AF4DEADD056F}" presName="Accent1" presStyleCnt="0"/>
      <dgm:spPr/>
      <dgm:t>
        <a:bodyPr/>
        <a:lstStyle/>
        <a:p>
          <a:endParaRPr lang="pt-BR"/>
        </a:p>
      </dgm:t>
    </dgm:pt>
    <dgm:pt modelId="{4D14DB9D-2A40-45A7-B0D3-897E639AAF26}" type="pres">
      <dgm:prSet presAssocID="{A8D0FE6C-C7A1-4A14-8B38-AF4DEADD056F}" presName="Accent" presStyleLbl="node1" presStyleIdx="0" presStyleCnt="3" custScaleX="132000" custScaleY="119984" custLinFactNeighborX="2491"/>
      <dgm:spPr>
        <a:solidFill>
          <a:srgbClr val="0070C0">
            <a:alpha val="89804"/>
          </a:srgbClr>
        </a:solidFill>
      </dgm:spPr>
      <dgm:t>
        <a:bodyPr/>
        <a:lstStyle/>
        <a:p>
          <a:endParaRPr lang="pt-BR"/>
        </a:p>
      </dgm:t>
    </dgm:pt>
    <dgm:pt modelId="{B7DF681C-C507-4136-8AD5-608085A16F90}" type="pres">
      <dgm:prSet presAssocID="{A8D0FE6C-C7A1-4A14-8B38-AF4DEADD056F}" presName="Parent1" presStyleLbl="revTx" presStyleIdx="0" presStyleCnt="3" custScaleX="154544" custScaleY="173032" custLinFactNeighborX="2689" custLinFactNeighborY="-1071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8C09EEC9-31E0-4248-BEB9-AF6095237868}" type="pres">
      <dgm:prSet presAssocID="{C4F157A6-5164-488F-AB55-D347543B6104}" presName="Accent2" presStyleCnt="0"/>
      <dgm:spPr/>
      <dgm:t>
        <a:bodyPr/>
        <a:lstStyle/>
        <a:p>
          <a:endParaRPr lang="pt-BR"/>
        </a:p>
      </dgm:t>
    </dgm:pt>
    <dgm:pt modelId="{098836EE-6447-4D25-9B54-A211E3852D5E}" type="pres">
      <dgm:prSet presAssocID="{C4F157A6-5164-488F-AB55-D347543B6104}" presName="Accent" presStyleLbl="node1" presStyleIdx="1" presStyleCnt="3" custScaleX="100508" custScaleY="100299" custLinFactNeighborX="-9917" custLinFactNeighborY="10205"/>
      <dgm:spPr>
        <a:solidFill>
          <a:srgbClr val="EF9819">
            <a:alpha val="69804"/>
          </a:srgbClr>
        </a:solidFill>
      </dgm:spPr>
      <dgm:t>
        <a:bodyPr/>
        <a:lstStyle/>
        <a:p>
          <a:endParaRPr lang="pt-BR"/>
        </a:p>
      </dgm:t>
    </dgm:pt>
    <dgm:pt modelId="{1CEA0B14-68EA-434E-B7C7-D6AAF68AFA33}" type="pres">
      <dgm:prSet presAssocID="{C4F157A6-5164-488F-AB55-D347543B6104}" presName="Parent2" presStyleLbl="revTx" presStyleIdx="1" presStyleCnt="3" custScaleX="146127" custLinFactNeighborX="-5096" custLinFactNeighborY="1164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B5B61F22-87D2-4455-850F-77F1F9B98A37}" type="pres">
      <dgm:prSet presAssocID="{AD95948E-570F-415E-B01B-762E00F70A1D}" presName="Accent3" presStyleCnt="0"/>
      <dgm:spPr/>
      <dgm:t>
        <a:bodyPr/>
        <a:lstStyle/>
        <a:p>
          <a:endParaRPr lang="pt-BR"/>
        </a:p>
      </dgm:t>
    </dgm:pt>
    <dgm:pt modelId="{CC8D226C-4A87-4273-8ECB-2ABB4862EF90}" type="pres">
      <dgm:prSet presAssocID="{AD95948E-570F-415E-B01B-762E00F70A1D}" presName="Accent" presStyleLbl="node1" presStyleIdx="2" presStyleCnt="3" custScaleY="98611" custLinFactNeighborX="2899" custLinFactNeighborY="4057"/>
      <dgm:spPr>
        <a:solidFill>
          <a:srgbClr val="F1A73B">
            <a:alpha val="50000"/>
          </a:srgbClr>
        </a:solidFill>
      </dgm:spPr>
      <dgm:t>
        <a:bodyPr/>
        <a:lstStyle/>
        <a:p>
          <a:endParaRPr lang="pt-BR"/>
        </a:p>
      </dgm:t>
    </dgm:pt>
    <dgm:pt modelId="{3D61463A-882C-4475-B4A6-B31034D6F388}" type="pres">
      <dgm:prSet presAssocID="{AD95948E-570F-415E-B01B-762E00F70A1D}" presName="Parent3" presStyleLbl="revTx" presStyleIdx="2" presStyleCnt="3" custScaleX="168573" custLinFactNeighborX="4482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26F7889B-B35B-423F-80AC-D1B88160C639}" srcId="{8E53D096-EEBD-4638-B7BF-0A9F10BC0471}" destId="{AD95948E-570F-415E-B01B-762E00F70A1D}" srcOrd="2" destOrd="0" parTransId="{CC8FA4E6-D22B-4A0A-B5E7-D7D6D979E2C9}" sibTransId="{28F7FF81-6DAE-4E84-B2D8-A9BF880E836E}"/>
    <dgm:cxn modelId="{EC7FA0BA-F1F6-46A7-AE24-7927A9B26F3A}" srcId="{8E53D096-EEBD-4638-B7BF-0A9F10BC0471}" destId="{C4F157A6-5164-488F-AB55-D347543B6104}" srcOrd="1" destOrd="0" parTransId="{59827928-77A5-4757-829F-B7509DA9F9A1}" sibTransId="{67DEBE9B-54ED-470E-B14C-E5465382837A}"/>
    <dgm:cxn modelId="{931B711E-81BB-4A77-B157-5771D93332B0}" type="presOf" srcId="{C4F157A6-5164-488F-AB55-D347543B6104}" destId="{1CEA0B14-68EA-434E-B7C7-D6AAF68AFA33}" srcOrd="0" destOrd="0" presId="urn:microsoft.com/office/officeart/2009/layout/CircleArrowProcess"/>
    <dgm:cxn modelId="{1BD0E9A0-6F08-40C2-AA82-2F4F51414E72}" srcId="{8E53D096-EEBD-4638-B7BF-0A9F10BC0471}" destId="{A8D0FE6C-C7A1-4A14-8B38-AF4DEADD056F}" srcOrd="0" destOrd="0" parTransId="{9A160CD2-F1E3-4B18-B28E-6F946F7F2445}" sibTransId="{6B53FC02-8EF5-435F-8F33-E9900145BA2D}"/>
    <dgm:cxn modelId="{267462B5-833D-475D-AE3C-FF56D0EBD051}" type="presOf" srcId="{A8D0FE6C-C7A1-4A14-8B38-AF4DEADD056F}" destId="{B7DF681C-C507-4136-8AD5-608085A16F90}" srcOrd="0" destOrd="0" presId="urn:microsoft.com/office/officeart/2009/layout/CircleArrowProcess"/>
    <dgm:cxn modelId="{E68A0F6D-168C-4F8D-B2BB-FA0E72B7027D}" type="presOf" srcId="{AD95948E-570F-415E-B01B-762E00F70A1D}" destId="{3D61463A-882C-4475-B4A6-B31034D6F388}" srcOrd="0" destOrd="0" presId="urn:microsoft.com/office/officeart/2009/layout/CircleArrowProcess"/>
    <dgm:cxn modelId="{145B6594-8DEF-4C90-92A1-D949EA5C8B74}" type="presOf" srcId="{8E53D096-EEBD-4638-B7BF-0A9F10BC0471}" destId="{A051A117-2243-4B9E-8826-8AD832C7ECDB}" srcOrd="0" destOrd="0" presId="urn:microsoft.com/office/officeart/2009/layout/CircleArrowProcess"/>
    <dgm:cxn modelId="{B14DF45D-3385-4FD5-B38E-F1D6A6D09017}" type="presParOf" srcId="{A051A117-2243-4B9E-8826-8AD832C7ECDB}" destId="{B1E27449-BAB9-47D9-9213-9CA2A03E0BA8}" srcOrd="0" destOrd="0" presId="urn:microsoft.com/office/officeart/2009/layout/CircleArrowProcess"/>
    <dgm:cxn modelId="{F09829F6-977A-4283-A82B-FE792C34CC70}" type="presParOf" srcId="{B1E27449-BAB9-47D9-9213-9CA2A03E0BA8}" destId="{4D14DB9D-2A40-45A7-B0D3-897E639AAF26}" srcOrd="0" destOrd="0" presId="urn:microsoft.com/office/officeart/2009/layout/CircleArrowProcess"/>
    <dgm:cxn modelId="{0C88BEB3-6F63-4191-829D-7775BE807ED8}" type="presParOf" srcId="{A051A117-2243-4B9E-8826-8AD832C7ECDB}" destId="{B7DF681C-C507-4136-8AD5-608085A16F90}" srcOrd="1" destOrd="0" presId="urn:microsoft.com/office/officeart/2009/layout/CircleArrowProcess"/>
    <dgm:cxn modelId="{9C322B49-9EA9-4109-8DFF-BBA7C1B33A94}" type="presParOf" srcId="{A051A117-2243-4B9E-8826-8AD832C7ECDB}" destId="{8C09EEC9-31E0-4248-BEB9-AF6095237868}" srcOrd="2" destOrd="0" presId="urn:microsoft.com/office/officeart/2009/layout/CircleArrowProcess"/>
    <dgm:cxn modelId="{7FC148C8-B0CA-4DC9-92A2-5A702CF17CCF}" type="presParOf" srcId="{8C09EEC9-31E0-4248-BEB9-AF6095237868}" destId="{098836EE-6447-4D25-9B54-A211E3852D5E}" srcOrd="0" destOrd="0" presId="urn:microsoft.com/office/officeart/2009/layout/CircleArrowProcess"/>
    <dgm:cxn modelId="{F55C9470-3C3D-48DE-A739-A8C4B1FE3532}" type="presParOf" srcId="{A051A117-2243-4B9E-8826-8AD832C7ECDB}" destId="{1CEA0B14-68EA-434E-B7C7-D6AAF68AFA33}" srcOrd="3" destOrd="0" presId="urn:microsoft.com/office/officeart/2009/layout/CircleArrowProcess"/>
    <dgm:cxn modelId="{445ECDEF-2273-46FA-958C-8D17EA07F70C}" type="presParOf" srcId="{A051A117-2243-4B9E-8826-8AD832C7ECDB}" destId="{B5B61F22-87D2-4455-850F-77F1F9B98A37}" srcOrd="4" destOrd="0" presId="urn:microsoft.com/office/officeart/2009/layout/CircleArrowProcess"/>
    <dgm:cxn modelId="{5FABEFDC-AA86-495A-932E-D5E563FA5E3E}" type="presParOf" srcId="{B5B61F22-87D2-4455-850F-77F1F9B98A37}" destId="{CC8D226C-4A87-4273-8ECB-2ABB4862EF90}" srcOrd="0" destOrd="0" presId="urn:microsoft.com/office/officeart/2009/layout/CircleArrowProcess"/>
    <dgm:cxn modelId="{7ABF725E-A511-433C-89BB-41D6822A45A2}" type="presParOf" srcId="{A051A117-2243-4B9E-8826-8AD832C7ECDB}" destId="{3D61463A-882C-4475-B4A6-B31034D6F388}" srcOrd="5" destOrd="0" presId="urn:microsoft.com/office/officeart/2009/layout/CircleArrowProcess"/>
  </dgm:cxnLst>
  <dgm:bg>
    <a:gradFill flip="none" rotWithShape="1">
      <a:gsLst>
        <a:gs pos="0">
          <a:srgbClr val="00B0F0">
            <a:tint val="66000"/>
            <a:satMod val="160000"/>
          </a:srgbClr>
        </a:gs>
        <a:gs pos="50000">
          <a:srgbClr val="00B0F0">
            <a:tint val="44500"/>
            <a:satMod val="160000"/>
          </a:srgbClr>
        </a:gs>
        <a:gs pos="100000">
          <a:srgbClr val="00B0F0">
            <a:tint val="23500"/>
            <a:satMod val="160000"/>
          </a:srgbClr>
        </a:gs>
      </a:gsLst>
      <a:lin ang="8100000" scaled="1"/>
      <a:tileRect/>
    </a:gra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803C3E1-9FFA-4E9C-B634-50BACD43D735}" type="doc">
      <dgm:prSet loTypeId="urn:microsoft.com/office/officeart/2005/8/layout/cycle8" loCatId="cycle" qsTypeId="urn:microsoft.com/office/officeart/2005/8/quickstyle/simple3" qsCatId="simple" csTypeId="urn:microsoft.com/office/officeart/2005/8/colors/accent2_2" csCatId="accent2" phldr="1"/>
      <dgm:spPr/>
    </dgm:pt>
    <dgm:pt modelId="{212D6D3F-2707-4F6C-B3A3-770B8CF63273}">
      <dgm:prSet phldrT="[Texto]"/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pPr algn="ctr"/>
          <a:endParaRPr lang="pt-BR" dirty="0"/>
        </a:p>
      </dgm:t>
    </dgm:pt>
    <dgm:pt modelId="{AC712CA7-3F23-4A26-9FD7-2DD041CC9DC4}" type="parTrans" cxnId="{AC55894C-2B25-4E77-9145-9E8128A3157F}">
      <dgm:prSet/>
      <dgm:spPr/>
      <dgm:t>
        <a:bodyPr/>
        <a:lstStyle/>
        <a:p>
          <a:endParaRPr lang="pt-BR"/>
        </a:p>
      </dgm:t>
    </dgm:pt>
    <dgm:pt modelId="{DE45DA25-20F7-4631-8DEF-F293B0CC34B5}" type="sibTrans" cxnId="{AC55894C-2B25-4E77-9145-9E8128A3157F}">
      <dgm:prSet/>
      <dgm:spPr/>
      <dgm:t>
        <a:bodyPr/>
        <a:lstStyle/>
        <a:p>
          <a:endParaRPr lang="pt-BR"/>
        </a:p>
      </dgm:t>
    </dgm:pt>
    <dgm:pt modelId="{242CBC9E-5A00-4051-97DD-D14B809969F6}">
      <dgm:prSet phldrT="[Texto]" custT="1"/>
      <dgm:spPr>
        <a:solidFill>
          <a:schemeClr val="accent5">
            <a:lumMod val="20000"/>
            <a:lumOff val="80000"/>
          </a:schemeClr>
        </a:solidFill>
      </dgm:spPr>
      <dgm:t>
        <a:bodyPr/>
        <a:lstStyle/>
        <a:p>
          <a:r>
            <a:rPr lang="pt-BR" sz="1400" dirty="0"/>
            <a:t>Autonomia e Independência</a:t>
          </a:r>
        </a:p>
      </dgm:t>
    </dgm:pt>
    <dgm:pt modelId="{F777DC03-C911-4254-878E-F44C112AB1FE}" type="parTrans" cxnId="{2CB01EE6-FD11-4D59-AF5B-AE8F88ECE6E3}">
      <dgm:prSet/>
      <dgm:spPr/>
      <dgm:t>
        <a:bodyPr/>
        <a:lstStyle/>
        <a:p>
          <a:endParaRPr lang="pt-BR"/>
        </a:p>
      </dgm:t>
    </dgm:pt>
    <dgm:pt modelId="{798E29E8-3E69-45AA-AA5E-3B2699A6D6F1}" type="sibTrans" cxnId="{2CB01EE6-FD11-4D59-AF5B-AE8F88ECE6E3}">
      <dgm:prSet/>
      <dgm:spPr/>
      <dgm:t>
        <a:bodyPr/>
        <a:lstStyle/>
        <a:p>
          <a:endParaRPr lang="pt-BR"/>
        </a:p>
      </dgm:t>
    </dgm:pt>
    <dgm:pt modelId="{F29A698D-3827-4B46-B921-11DACE5A7CF0}">
      <dgm:prSet phldrT="[Texto]"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endParaRPr lang="pt-BR" sz="1700" dirty="0"/>
        </a:p>
      </dgm:t>
    </dgm:pt>
    <dgm:pt modelId="{FF175543-1635-42C6-A27E-6328F2379A19}" type="parTrans" cxnId="{1C2E901D-C469-4888-8792-99AC378E2163}">
      <dgm:prSet/>
      <dgm:spPr/>
      <dgm:t>
        <a:bodyPr/>
        <a:lstStyle/>
        <a:p>
          <a:endParaRPr lang="pt-BR"/>
        </a:p>
      </dgm:t>
    </dgm:pt>
    <dgm:pt modelId="{54F2D89D-818F-46BD-9098-551FF61FE33F}" type="sibTrans" cxnId="{1C2E901D-C469-4888-8792-99AC378E2163}">
      <dgm:prSet/>
      <dgm:spPr/>
      <dgm:t>
        <a:bodyPr/>
        <a:lstStyle/>
        <a:p>
          <a:endParaRPr lang="pt-BR"/>
        </a:p>
      </dgm:t>
    </dgm:pt>
    <dgm:pt modelId="{49B36CF0-2180-406A-82CD-90058ED87006}" type="pres">
      <dgm:prSet presAssocID="{7803C3E1-9FFA-4E9C-B634-50BACD43D735}" presName="compositeShape" presStyleCnt="0">
        <dgm:presLayoutVars>
          <dgm:chMax val="7"/>
          <dgm:dir/>
          <dgm:resizeHandles val="exact"/>
        </dgm:presLayoutVars>
      </dgm:prSet>
      <dgm:spPr/>
    </dgm:pt>
    <dgm:pt modelId="{5FD9D90D-5C60-4731-8737-3D3E581DF04D}" type="pres">
      <dgm:prSet presAssocID="{7803C3E1-9FFA-4E9C-B634-50BACD43D735}" presName="wedge1" presStyleLbl="node1" presStyleIdx="0" presStyleCnt="3" custScaleX="96809" custScaleY="99057"/>
      <dgm:spPr/>
      <dgm:t>
        <a:bodyPr/>
        <a:lstStyle/>
        <a:p>
          <a:endParaRPr lang="pt-BR"/>
        </a:p>
      </dgm:t>
    </dgm:pt>
    <dgm:pt modelId="{2B4689ED-FD19-4948-A523-C9DD48C039F4}" type="pres">
      <dgm:prSet presAssocID="{7803C3E1-9FFA-4E9C-B634-50BACD43D735}" presName="dummy1a" presStyleCnt="0"/>
      <dgm:spPr/>
    </dgm:pt>
    <dgm:pt modelId="{DFFB663F-C21F-4650-B0A3-1D5207DB8FB8}" type="pres">
      <dgm:prSet presAssocID="{7803C3E1-9FFA-4E9C-B634-50BACD43D735}" presName="dummy1b" presStyleCnt="0"/>
      <dgm:spPr/>
    </dgm:pt>
    <dgm:pt modelId="{B5A31062-FF2C-4EE1-9ACC-2A9DAE155EDC}" type="pres">
      <dgm:prSet presAssocID="{7803C3E1-9FFA-4E9C-B634-50BACD43D735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FB4747B5-4559-4D96-B9A7-0D35F977C120}" type="pres">
      <dgm:prSet presAssocID="{7803C3E1-9FFA-4E9C-B634-50BACD43D735}" presName="wedge2" presStyleLbl="node1" presStyleIdx="1" presStyleCnt="3"/>
      <dgm:spPr/>
      <dgm:t>
        <a:bodyPr/>
        <a:lstStyle/>
        <a:p>
          <a:endParaRPr lang="pt-BR"/>
        </a:p>
      </dgm:t>
    </dgm:pt>
    <dgm:pt modelId="{6C165C19-091B-439B-A7FA-18BF929368FC}" type="pres">
      <dgm:prSet presAssocID="{7803C3E1-9FFA-4E9C-B634-50BACD43D735}" presName="dummy2a" presStyleCnt="0"/>
      <dgm:spPr/>
    </dgm:pt>
    <dgm:pt modelId="{698E09F9-0F00-4141-B343-17B035E44AE0}" type="pres">
      <dgm:prSet presAssocID="{7803C3E1-9FFA-4E9C-B634-50BACD43D735}" presName="dummy2b" presStyleCnt="0"/>
      <dgm:spPr/>
    </dgm:pt>
    <dgm:pt modelId="{EF2F5FFD-66A2-4D30-8BAD-DF70B3FE8D48}" type="pres">
      <dgm:prSet presAssocID="{7803C3E1-9FFA-4E9C-B634-50BACD43D735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B94927F0-F385-4F17-820C-F63397A3AE8C}" type="pres">
      <dgm:prSet presAssocID="{7803C3E1-9FFA-4E9C-B634-50BACD43D735}" presName="wedge3" presStyleLbl="node1" presStyleIdx="2" presStyleCnt="3"/>
      <dgm:spPr/>
      <dgm:t>
        <a:bodyPr/>
        <a:lstStyle/>
        <a:p>
          <a:endParaRPr lang="pt-BR"/>
        </a:p>
      </dgm:t>
    </dgm:pt>
    <dgm:pt modelId="{83772F37-E0FD-4476-B47F-38BA7EE97276}" type="pres">
      <dgm:prSet presAssocID="{7803C3E1-9FFA-4E9C-B634-50BACD43D735}" presName="dummy3a" presStyleCnt="0"/>
      <dgm:spPr/>
    </dgm:pt>
    <dgm:pt modelId="{73F8B2CC-B136-4BAE-862F-237D96562FE9}" type="pres">
      <dgm:prSet presAssocID="{7803C3E1-9FFA-4E9C-B634-50BACD43D735}" presName="dummy3b" presStyleCnt="0"/>
      <dgm:spPr/>
    </dgm:pt>
    <dgm:pt modelId="{2032B774-2879-4320-8008-0FEB176EC97A}" type="pres">
      <dgm:prSet presAssocID="{7803C3E1-9FFA-4E9C-B634-50BACD43D735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7962F6B6-405A-41DD-B96C-06852A80F32D}" type="pres">
      <dgm:prSet presAssocID="{DE45DA25-20F7-4631-8DEF-F293B0CC34B5}" presName="arrowWedge1" presStyleLbl="fgSibTrans2D1" presStyleIdx="0" presStyleCnt="3"/>
      <dgm:spPr>
        <a:solidFill>
          <a:schemeClr val="accent6"/>
        </a:solidFill>
      </dgm:spPr>
    </dgm:pt>
    <dgm:pt modelId="{9B43FE57-3414-4FE0-80D9-FF672CD13D45}" type="pres">
      <dgm:prSet presAssocID="{798E29E8-3E69-45AA-AA5E-3B2699A6D6F1}" presName="arrowWedge2" presStyleLbl="fgSibTrans2D1" presStyleIdx="1" presStyleCnt="3"/>
      <dgm:spPr>
        <a:solidFill>
          <a:schemeClr val="accent5"/>
        </a:solidFill>
      </dgm:spPr>
    </dgm:pt>
    <dgm:pt modelId="{C03B68B4-F80F-432A-BE9B-763F6BA38BF2}" type="pres">
      <dgm:prSet presAssocID="{54F2D89D-818F-46BD-9098-551FF61FE33F}" presName="arrowWedge3" presStyleLbl="fgSibTrans2D1" presStyleIdx="2" presStyleCnt="3"/>
      <dgm:spPr>
        <a:solidFill>
          <a:srgbClr val="F19A27"/>
        </a:solidFill>
      </dgm:spPr>
    </dgm:pt>
  </dgm:ptLst>
  <dgm:cxnLst>
    <dgm:cxn modelId="{E61BC742-5A2C-4741-A536-8FB488B3EA76}" type="presOf" srcId="{242CBC9E-5A00-4051-97DD-D14B809969F6}" destId="{EF2F5FFD-66A2-4D30-8BAD-DF70B3FE8D48}" srcOrd="1" destOrd="0" presId="urn:microsoft.com/office/officeart/2005/8/layout/cycle8"/>
    <dgm:cxn modelId="{1C2E901D-C469-4888-8792-99AC378E2163}" srcId="{7803C3E1-9FFA-4E9C-B634-50BACD43D735}" destId="{F29A698D-3827-4B46-B921-11DACE5A7CF0}" srcOrd="2" destOrd="0" parTransId="{FF175543-1635-42C6-A27E-6328F2379A19}" sibTransId="{54F2D89D-818F-46BD-9098-551FF61FE33F}"/>
    <dgm:cxn modelId="{2CB01EE6-FD11-4D59-AF5B-AE8F88ECE6E3}" srcId="{7803C3E1-9FFA-4E9C-B634-50BACD43D735}" destId="{242CBC9E-5A00-4051-97DD-D14B809969F6}" srcOrd="1" destOrd="0" parTransId="{F777DC03-C911-4254-878E-F44C112AB1FE}" sibTransId="{798E29E8-3E69-45AA-AA5E-3B2699A6D6F1}"/>
    <dgm:cxn modelId="{AC55894C-2B25-4E77-9145-9E8128A3157F}" srcId="{7803C3E1-9FFA-4E9C-B634-50BACD43D735}" destId="{212D6D3F-2707-4F6C-B3A3-770B8CF63273}" srcOrd="0" destOrd="0" parTransId="{AC712CA7-3F23-4A26-9FD7-2DD041CC9DC4}" sibTransId="{DE45DA25-20F7-4631-8DEF-F293B0CC34B5}"/>
    <dgm:cxn modelId="{15492A3C-3860-4DB4-BBF0-A3CC68C2670D}" type="presOf" srcId="{F29A698D-3827-4B46-B921-11DACE5A7CF0}" destId="{B94927F0-F385-4F17-820C-F63397A3AE8C}" srcOrd="0" destOrd="0" presId="urn:microsoft.com/office/officeart/2005/8/layout/cycle8"/>
    <dgm:cxn modelId="{4DC82D38-F242-4CB0-9B73-78901D9477C2}" type="presOf" srcId="{242CBC9E-5A00-4051-97DD-D14B809969F6}" destId="{FB4747B5-4559-4D96-B9A7-0D35F977C120}" srcOrd="0" destOrd="0" presId="urn:microsoft.com/office/officeart/2005/8/layout/cycle8"/>
    <dgm:cxn modelId="{9D05D83C-4DB6-47BF-9C17-6555C3AF5E2E}" type="presOf" srcId="{F29A698D-3827-4B46-B921-11DACE5A7CF0}" destId="{2032B774-2879-4320-8008-0FEB176EC97A}" srcOrd="1" destOrd="0" presId="urn:microsoft.com/office/officeart/2005/8/layout/cycle8"/>
    <dgm:cxn modelId="{75821288-B214-4454-BEE1-90CE48913A6C}" type="presOf" srcId="{212D6D3F-2707-4F6C-B3A3-770B8CF63273}" destId="{5FD9D90D-5C60-4731-8737-3D3E581DF04D}" srcOrd="0" destOrd="0" presId="urn:microsoft.com/office/officeart/2005/8/layout/cycle8"/>
    <dgm:cxn modelId="{83948411-B979-4E37-B384-ADBCE3CA4DDD}" type="presOf" srcId="{7803C3E1-9FFA-4E9C-B634-50BACD43D735}" destId="{49B36CF0-2180-406A-82CD-90058ED87006}" srcOrd="0" destOrd="0" presId="urn:microsoft.com/office/officeart/2005/8/layout/cycle8"/>
    <dgm:cxn modelId="{1E6275CF-DED1-4C99-B081-E52F2ECA5CE4}" type="presOf" srcId="{212D6D3F-2707-4F6C-B3A3-770B8CF63273}" destId="{B5A31062-FF2C-4EE1-9ACC-2A9DAE155EDC}" srcOrd="1" destOrd="0" presId="urn:microsoft.com/office/officeart/2005/8/layout/cycle8"/>
    <dgm:cxn modelId="{E50BE84B-3C69-4535-99C9-DDB3C775580B}" type="presParOf" srcId="{49B36CF0-2180-406A-82CD-90058ED87006}" destId="{5FD9D90D-5C60-4731-8737-3D3E581DF04D}" srcOrd="0" destOrd="0" presId="urn:microsoft.com/office/officeart/2005/8/layout/cycle8"/>
    <dgm:cxn modelId="{ED42663F-603E-47FF-8B66-55DCDAB16530}" type="presParOf" srcId="{49B36CF0-2180-406A-82CD-90058ED87006}" destId="{2B4689ED-FD19-4948-A523-C9DD48C039F4}" srcOrd="1" destOrd="0" presId="urn:microsoft.com/office/officeart/2005/8/layout/cycle8"/>
    <dgm:cxn modelId="{F02CFD29-3DBF-4CC6-BA0A-91CDDABA9E5C}" type="presParOf" srcId="{49B36CF0-2180-406A-82CD-90058ED87006}" destId="{DFFB663F-C21F-4650-B0A3-1D5207DB8FB8}" srcOrd="2" destOrd="0" presId="urn:microsoft.com/office/officeart/2005/8/layout/cycle8"/>
    <dgm:cxn modelId="{134070CF-7E3F-42F4-87BB-9B4A5F7CC360}" type="presParOf" srcId="{49B36CF0-2180-406A-82CD-90058ED87006}" destId="{B5A31062-FF2C-4EE1-9ACC-2A9DAE155EDC}" srcOrd="3" destOrd="0" presId="urn:microsoft.com/office/officeart/2005/8/layout/cycle8"/>
    <dgm:cxn modelId="{EBE8AA38-4C67-4CA9-A7A3-14E49F1F70BA}" type="presParOf" srcId="{49B36CF0-2180-406A-82CD-90058ED87006}" destId="{FB4747B5-4559-4D96-B9A7-0D35F977C120}" srcOrd="4" destOrd="0" presId="urn:microsoft.com/office/officeart/2005/8/layout/cycle8"/>
    <dgm:cxn modelId="{082BA762-C305-4AA0-92CD-47FF9DB1332B}" type="presParOf" srcId="{49B36CF0-2180-406A-82CD-90058ED87006}" destId="{6C165C19-091B-439B-A7FA-18BF929368FC}" srcOrd="5" destOrd="0" presId="urn:microsoft.com/office/officeart/2005/8/layout/cycle8"/>
    <dgm:cxn modelId="{0EAB9389-8663-44E9-986E-F464C122486C}" type="presParOf" srcId="{49B36CF0-2180-406A-82CD-90058ED87006}" destId="{698E09F9-0F00-4141-B343-17B035E44AE0}" srcOrd="6" destOrd="0" presId="urn:microsoft.com/office/officeart/2005/8/layout/cycle8"/>
    <dgm:cxn modelId="{0433282E-89ED-4691-99D7-C0C33099514F}" type="presParOf" srcId="{49B36CF0-2180-406A-82CD-90058ED87006}" destId="{EF2F5FFD-66A2-4D30-8BAD-DF70B3FE8D48}" srcOrd="7" destOrd="0" presId="urn:microsoft.com/office/officeart/2005/8/layout/cycle8"/>
    <dgm:cxn modelId="{C43102C9-F4E5-4F35-BCC6-1677EE4D5A01}" type="presParOf" srcId="{49B36CF0-2180-406A-82CD-90058ED87006}" destId="{B94927F0-F385-4F17-820C-F63397A3AE8C}" srcOrd="8" destOrd="0" presId="urn:microsoft.com/office/officeart/2005/8/layout/cycle8"/>
    <dgm:cxn modelId="{81B1FD1B-2975-46DF-9AF3-92161E71904F}" type="presParOf" srcId="{49B36CF0-2180-406A-82CD-90058ED87006}" destId="{83772F37-E0FD-4476-B47F-38BA7EE97276}" srcOrd="9" destOrd="0" presId="urn:microsoft.com/office/officeart/2005/8/layout/cycle8"/>
    <dgm:cxn modelId="{5C59268C-6532-4204-B631-D366DAB764AC}" type="presParOf" srcId="{49B36CF0-2180-406A-82CD-90058ED87006}" destId="{73F8B2CC-B136-4BAE-862F-237D96562FE9}" srcOrd="10" destOrd="0" presId="urn:microsoft.com/office/officeart/2005/8/layout/cycle8"/>
    <dgm:cxn modelId="{A85FC816-D883-4441-9F52-E83C2FEB5920}" type="presParOf" srcId="{49B36CF0-2180-406A-82CD-90058ED87006}" destId="{2032B774-2879-4320-8008-0FEB176EC97A}" srcOrd="11" destOrd="0" presId="urn:microsoft.com/office/officeart/2005/8/layout/cycle8"/>
    <dgm:cxn modelId="{99F0AE89-A2AA-4303-81E8-8137CF2BC13E}" type="presParOf" srcId="{49B36CF0-2180-406A-82CD-90058ED87006}" destId="{7962F6B6-405A-41DD-B96C-06852A80F32D}" srcOrd="12" destOrd="0" presId="urn:microsoft.com/office/officeart/2005/8/layout/cycle8"/>
    <dgm:cxn modelId="{D061AABB-B0FC-430B-BF8B-5EC76E6DA5AE}" type="presParOf" srcId="{49B36CF0-2180-406A-82CD-90058ED87006}" destId="{9B43FE57-3414-4FE0-80D9-FF672CD13D45}" srcOrd="13" destOrd="0" presId="urn:microsoft.com/office/officeart/2005/8/layout/cycle8"/>
    <dgm:cxn modelId="{95A3201D-284A-4180-8B6B-B8729ECC55A9}" type="presParOf" srcId="{49B36CF0-2180-406A-82CD-90058ED87006}" destId="{C03B68B4-F80F-432A-BE9B-763F6BA38BF2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14DB9D-2A40-45A7-B0D3-897E639AAF26}">
      <dsp:nvSpPr>
        <dsp:cNvPr id="0" name=""/>
        <dsp:cNvSpPr/>
      </dsp:nvSpPr>
      <dsp:spPr>
        <a:xfrm>
          <a:off x="636404" y="255953"/>
          <a:ext cx="2307712" cy="2097960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rgbClr val="0070C0">
            <a:alpha val="89804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7DF681C-C507-4136-8AD5-608085A16F90}">
      <dsp:nvSpPr>
        <dsp:cNvPr id="0" name=""/>
        <dsp:cNvSpPr/>
      </dsp:nvSpPr>
      <dsp:spPr>
        <a:xfrm>
          <a:off x="1020184" y="879409"/>
          <a:ext cx="1501361" cy="8402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200" b="1" kern="1200" dirty="0" smtClean="0">
              <a:solidFill>
                <a:srgbClr val="FF0000"/>
              </a:solidFill>
              <a:latin typeface="+mn-lt"/>
              <a:ea typeface="+mn-ea"/>
              <a:cs typeface="+mn-cs"/>
            </a:rPr>
            <a:t>IMPEDIMENTOS 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rPr>
            <a:t>de longo prazo (físico, mental, intelectual ou   sensorial)</a:t>
          </a:r>
          <a:endParaRPr lang="pt-BR" sz="1200" kern="1200" dirty="0">
            <a:solidFill>
              <a:schemeClr val="tx1"/>
            </a:solidFill>
            <a:latin typeface="+mn-lt"/>
            <a:ea typeface="+mn-ea"/>
            <a:cs typeface="+mn-cs"/>
          </a:endParaRPr>
        </a:p>
      </dsp:txBody>
      <dsp:txXfrm>
        <a:off x="1020184" y="879409"/>
        <a:ext cx="1501361" cy="840283"/>
      </dsp:txXfrm>
    </dsp:sp>
    <dsp:sp modelId="{098836EE-6447-4D25-9B54-A211E3852D5E}">
      <dsp:nvSpPr>
        <dsp:cNvPr id="0" name=""/>
        <dsp:cNvSpPr/>
      </dsp:nvSpPr>
      <dsp:spPr>
        <a:xfrm>
          <a:off x="209186" y="1611152"/>
          <a:ext cx="1757148" cy="1753761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rgbClr val="EF9819">
            <a:alpha val="69804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CEA0B14-68EA-434E-B7C7-D6AAF68AFA33}">
      <dsp:nvSpPr>
        <dsp:cNvPr id="0" name=""/>
        <dsp:cNvSpPr/>
      </dsp:nvSpPr>
      <dsp:spPr>
        <a:xfrm>
          <a:off x="501834" y="2128954"/>
          <a:ext cx="1419592" cy="4856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b="1" kern="1200" dirty="0" smtClean="0">
              <a:solidFill>
                <a:srgbClr val="FF0000"/>
              </a:solidFill>
              <a:latin typeface="+mn-lt"/>
              <a:ea typeface="+mn-ea"/>
              <a:cs typeface="+mn-cs"/>
            </a:rPr>
            <a:t>BARREIRAS </a:t>
          </a:r>
          <a:r>
            <a:rPr lang="pt-BR" sz="1400" kern="1200" dirty="0" smtClean="0">
              <a:solidFill>
                <a:schemeClr val="tx1"/>
              </a:solidFill>
              <a:latin typeface="+mn-lt"/>
              <a:ea typeface="+mn-ea"/>
              <a:cs typeface="+mn-cs"/>
            </a:rPr>
            <a:t>atitudinais e ambientais</a:t>
          </a:r>
          <a:endParaRPr lang="pt-BR" sz="1400" kern="1200" dirty="0">
            <a:solidFill>
              <a:schemeClr val="tx1"/>
            </a:solidFill>
            <a:latin typeface="+mn-lt"/>
            <a:ea typeface="+mn-ea"/>
            <a:cs typeface="+mn-cs"/>
          </a:endParaRPr>
        </a:p>
      </dsp:txBody>
      <dsp:txXfrm>
        <a:off x="501834" y="2128954"/>
        <a:ext cx="1419592" cy="485622"/>
      </dsp:txXfrm>
    </dsp:sp>
    <dsp:sp modelId="{CC8D226C-4A87-4273-8ECB-2ABB4862EF90}">
      <dsp:nvSpPr>
        <dsp:cNvPr id="0" name=""/>
        <dsp:cNvSpPr/>
      </dsp:nvSpPr>
      <dsp:spPr>
        <a:xfrm>
          <a:off x="1040552" y="2631613"/>
          <a:ext cx="1502032" cy="1481762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solidFill>
          <a:srgbClr val="F1A73B">
            <a:alpha val="5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D61463A-882C-4475-B4A6-B31034D6F388}">
      <dsp:nvSpPr>
        <dsp:cNvPr id="0" name=""/>
        <dsp:cNvSpPr/>
      </dsp:nvSpPr>
      <dsp:spPr>
        <a:xfrm>
          <a:off x="971756" y="3084340"/>
          <a:ext cx="1637650" cy="4856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600" b="1" kern="1200" dirty="0" smtClean="0">
              <a:solidFill>
                <a:srgbClr val="105DDD"/>
              </a:solidFill>
            </a:rPr>
            <a:t>DEFICIÊNCIA</a:t>
          </a:r>
          <a:endParaRPr lang="pt-BR" sz="1200" b="1" kern="1200" dirty="0">
            <a:solidFill>
              <a:srgbClr val="105DDD"/>
            </a:solidFill>
          </a:endParaRPr>
        </a:p>
      </dsp:txBody>
      <dsp:txXfrm>
        <a:off x="971756" y="3084340"/>
        <a:ext cx="1637650" cy="48562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D9D90D-5C60-4731-8737-3D3E581DF04D}">
      <dsp:nvSpPr>
        <dsp:cNvPr id="0" name=""/>
        <dsp:cNvSpPr/>
      </dsp:nvSpPr>
      <dsp:spPr>
        <a:xfrm>
          <a:off x="2082595" y="251150"/>
          <a:ext cx="2961612" cy="3030384"/>
        </a:xfrm>
        <a:prstGeom prst="pie">
          <a:avLst>
            <a:gd name="adj1" fmla="val 16200000"/>
            <a:gd name="adj2" fmla="val 1800000"/>
          </a:avLst>
        </a:prstGeom>
        <a:solidFill>
          <a:schemeClr val="accent6">
            <a:lumMod val="20000"/>
            <a:lumOff val="8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9850" tIns="69850" rIns="69850" bIns="69850" numCol="1" spcCol="1270" anchor="ctr" anchorCtr="0">
          <a:noAutofit/>
        </a:bodyPr>
        <a:lstStyle/>
        <a:p>
          <a:pPr lvl="0" algn="ctr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5500" kern="1200" dirty="0"/>
        </a:p>
      </dsp:txBody>
      <dsp:txXfrm>
        <a:off x="3643436" y="893303"/>
        <a:ext cx="1057718" cy="901900"/>
      </dsp:txXfrm>
    </dsp:sp>
    <dsp:sp modelId="{FB4747B5-4559-4D96-B9A7-0D35F977C120}">
      <dsp:nvSpPr>
        <dsp:cNvPr id="0" name=""/>
        <dsp:cNvSpPr/>
      </dsp:nvSpPr>
      <dsp:spPr>
        <a:xfrm>
          <a:off x="1970780" y="345984"/>
          <a:ext cx="3059232" cy="3059232"/>
        </a:xfrm>
        <a:prstGeom prst="pie">
          <a:avLst>
            <a:gd name="adj1" fmla="val 1800000"/>
            <a:gd name="adj2" fmla="val 9000000"/>
          </a:avLst>
        </a:prstGeom>
        <a:solidFill>
          <a:schemeClr val="accent5">
            <a:lumMod val="20000"/>
            <a:lumOff val="8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400" kern="1200" dirty="0"/>
            <a:t>Autonomia e Independência</a:t>
          </a:r>
        </a:p>
      </dsp:txBody>
      <dsp:txXfrm>
        <a:off x="2699168" y="2330844"/>
        <a:ext cx="1638874" cy="801227"/>
      </dsp:txXfrm>
    </dsp:sp>
    <dsp:sp modelId="{B94927F0-F385-4F17-820C-F63397A3AE8C}">
      <dsp:nvSpPr>
        <dsp:cNvPr id="0" name=""/>
        <dsp:cNvSpPr/>
      </dsp:nvSpPr>
      <dsp:spPr>
        <a:xfrm>
          <a:off x="1907774" y="236726"/>
          <a:ext cx="3059232" cy="3059232"/>
        </a:xfrm>
        <a:prstGeom prst="pie">
          <a:avLst>
            <a:gd name="adj1" fmla="val 9000000"/>
            <a:gd name="adj2" fmla="val 16200000"/>
          </a:avLst>
        </a:prstGeom>
        <a:solidFill>
          <a:schemeClr val="accent2">
            <a:lumMod val="40000"/>
            <a:lumOff val="6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1700" kern="1200" dirty="0"/>
        </a:p>
      </dsp:txBody>
      <dsp:txXfrm>
        <a:off x="2262135" y="884992"/>
        <a:ext cx="1092583" cy="910486"/>
      </dsp:txXfrm>
    </dsp:sp>
    <dsp:sp modelId="{7962F6B6-405A-41DD-B96C-06852A80F32D}">
      <dsp:nvSpPr>
        <dsp:cNvPr id="0" name=""/>
        <dsp:cNvSpPr/>
      </dsp:nvSpPr>
      <dsp:spPr>
        <a:xfrm>
          <a:off x="1845231" y="47514"/>
          <a:ext cx="3437995" cy="3437995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solidFill>
          <a:schemeClr val="accent6"/>
        </a:soli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9B43FE57-3414-4FE0-80D9-FF672CD13D45}">
      <dsp:nvSpPr>
        <dsp:cNvPr id="0" name=""/>
        <dsp:cNvSpPr/>
      </dsp:nvSpPr>
      <dsp:spPr>
        <a:xfrm>
          <a:off x="1781398" y="156410"/>
          <a:ext cx="3437995" cy="3437995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solidFill>
          <a:schemeClr val="accent5"/>
        </a:soli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C03B68B4-F80F-432A-BE9B-763F6BA38BF2}">
      <dsp:nvSpPr>
        <dsp:cNvPr id="0" name=""/>
        <dsp:cNvSpPr/>
      </dsp:nvSpPr>
      <dsp:spPr>
        <a:xfrm>
          <a:off x="1718140" y="47345"/>
          <a:ext cx="3437995" cy="3437995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solidFill>
          <a:srgbClr val="F19A27"/>
        </a:soli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25620" cy="34090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5654270" y="0"/>
            <a:ext cx="4325620" cy="34090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8F9845-C187-46D1-BB98-53BDA910FA5D}" type="datetimeFigureOut">
              <a:rPr lang="pt-BR" smtClean="0"/>
              <a:t>12/04/2023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6453596"/>
            <a:ext cx="4325620" cy="34090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5654270" y="6453596"/>
            <a:ext cx="4325620" cy="34090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2B60D1-FEB8-411E-B1C2-9CBDEBA745D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051571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25620" cy="34090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5654270" y="0"/>
            <a:ext cx="4325620" cy="34090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9EFE87-ED4C-4DCF-B076-8DBC51C08213}" type="datetimeFigureOut">
              <a:rPr lang="pt-BR" smtClean="0"/>
              <a:t>12/04/2023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2952750" y="849313"/>
            <a:ext cx="4076700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998220" y="3269853"/>
            <a:ext cx="7985760" cy="267533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6453596"/>
            <a:ext cx="4325620" cy="34090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5654270" y="6453596"/>
            <a:ext cx="4325620" cy="34090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04920B-BB4A-4432-A7FA-14A657F03B1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536250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pt-BR" sz="1200" dirty="0" smtClean="0"/>
              <a:t>Estabelecem critérios a serem seguidos por gestores e profissionais do SUS para o diagnóstico; o tratamento, com os medicamentos e demais produtos apropriados; posologias recomendadas; mecanismos de controle clínico; acompanhamento e verificação dos resultados terapêuticos.</a:t>
            </a:r>
          </a:p>
          <a:p>
            <a:pPr algn="ctr"/>
            <a:endParaRPr lang="pt-BR" sz="1200" dirty="0" smtClean="0"/>
          </a:p>
          <a:p>
            <a:pPr algn="ctr"/>
            <a:r>
              <a:rPr lang="pt-BR" sz="1200" dirty="0" smtClean="0"/>
              <a:t>Baseados em evidências científicas considerando critérios de eficácia, segurança, efetividade e custo-efetividade.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04920B-BB4A-4432-A7FA-14A657F03B1C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596155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pt-BR" sz="1200" dirty="0" smtClean="0"/>
              <a:t>Estabelecem critérios a serem seguidos por gestores e profissionais do SUS para o diagnóstico; o tratamento, com os medicamentos e demais produtos apropriados; posologias recomendadas; mecanismos de controle clínico; acompanhamento e verificação dos resultados terapêuticos.</a:t>
            </a:r>
          </a:p>
          <a:p>
            <a:pPr algn="ctr"/>
            <a:endParaRPr lang="pt-BR" sz="1200" dirty="0" smtClean="0"/>
          </a:p>
          <a:p>
            <a:pPr algn="ctr"/>
            <a:r>
              <a:rPr lang="pt-BR" sz="1200" dirty="0" smtClean="0"/>
              <a:t>Baseados em evidências científicas considerando critérios de eficácia, segurança, efetividade e custo-efetividade.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04920B-BB4A-4432-A7FA-14A657F03B1C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788284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de Abertu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38541560-C1DA-B090-79D4-D29BAABC60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95EAA027-B7AC-E312-3D74-EFF272CDBD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0875" y="2324784"/>
            <a:ext cx="7110249" cy="1543023"/>
          </a:xfrm>
          <a:prstGeom prst="rect">
            <a:avLst/>
          </a:prstGeom>
        </p:spPr>
        <p:txBody>
          <a:bodyPr/>
          <a:lstStyle>
            <a:lvl1pPr algn="ctr">
              <a:defRPr lang="pt-BR" sz="5400" b="1" kern="1200" dirty="0">
                <a:solidFill>
                  <a:srgbClr val="183EFF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6374491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tópicos com íco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1190624" y="1092728"/>
            <a:ext cx="9628587" cy="964672"/>
          </a:xfrm>
          <a:prstGeom prst="rect">
            <a:avLst/>
          </a:prstGeom>
        </p:spPr>
        <p:txBody>
          <a:bodyPr wrap="square" anchor="ctr" anchorCtr="1">
            <a:normAutofit/>
          </a:bodyPr>
          <a:lstStyle>
            <a:lvl1pPr algn="ctr">
              <a:defRPr sz="4400" b="1" spc="0" baseline="0">
                <a:solidFill>
                  <a:srgbClr val="183EFF"/>
                </a:solidFill>
              </a:defRPr>
            </a:lvl1pPr>
          </a:lstStyle>
          <a:p>
            <a:r>
              <a:rPr lang="pt-BR" dirty="0"/>
              <a:t>Título</a:t>
            </a:r>
          </a:p>
        </p:txBody>
      </p:sp>
      <p:sp>
        <p:nvSpPr>
          <p:cNvPr id="10" name="Espaço Reservado para Texto 3"/>
          <p:cNvSpPr>
            <a:spLocks noGrp="1"/>
          </p:cNvSpPr>
          <p:nvPr>
            <p:ph type="body" sz="quarter" idx="14" hasCustomPrompt="1"/>
          </p:nvPr>
        </p:nvSpPr>
        <p:spPr>
          <a:xfrm>
            <a:off x="1190624" y="3767446"/>
            <a:ext cx="3886200" cy="65722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11" name="Espaço Reservado para Texto 3"/>
          <p:cNvSpPr>
            <a:spLocks noGrp="1"/>
          </p:cNvSpPr>
          <p:nvPr>
            <p:ph type="body" sz="quarter" idx="16" hasCustomPrompt="1"/>
          </p:nvPr>
        </p:nvSpPr>
        <p:spPr>
          <a:xfrm>
            <a:off x="1190624" y="4558021"/>
            <a:ext cx="3886200" cy="8953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 de apoio</a:t>
            </a:r>
          </a:p>
        </p:txBody>
      </p:sp>
      <p:sp>
        <p:nvSpPr>
          <p:cNvPr id="12" name="Espaço Reservado para Texto 3"/>
          <p:cNvSpPr>
            <a:spLocks noGrp="1"/>
          </p:cNvSpPr>
          <p:nvPr>
            <p:ph type="body" sz="quarter" idx="17" hasCustomPrompt="1"/>
          </p:nvPr>
        </p:nvSpPr>
        <p:spPr>
          <a:xfrm>
            <a:off x="6933011" y="3767446"/>
            <a:ext cx="3886200" cy="6667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13" name="Espaço Reservado para Texto 3"/>
          <p:cNvSpPr>
            <a:spLocks noGrp="1"/>
          </p:cNvSpPr>
          <p:nvPr>
            <p:ph type="body" sz="quarter" idx="18" hasCustomPrompt="1"/>
          </p:nvPr>
        </p:nvSpPr>
        <p:spPr>
          <a:xfrm>
            <a:off x="6933011" y="4558020"/>
            <a:ext cx="3886200" cy="89535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 de apoio</a:t>
            </a:r>
          </a:p>
        </p:txBody>
      </p:sp>
    </p:spTree>
    <p:extLst>
      <p:ext uri="{BB962C8B-B14F-4D97-AF65-F5344CB8AC3E}">
        <p14:creationId xmlns:p14="http://schemas.microsoft.com/office/powerpoint/2010/main" val="27926223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tópicos com image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1190624" y="1092728"/>
            <a:ext cx="9628587" cy="964672"/>
          </a:xfrm>
          <a:prstGeom prst="rect">
            <a:avLst/>
          </a:prstGeom>
        </p:spPr>
        <p:txBody>
          <a:bodyPr wrap="square" anchor="ctr" anchorCtr="1">
            <a:normAutofit/>
          </a:bodyPr>
          <a:lstStyle>
            <a:lvl1pPr algn="ctr">
              <a:defRPr sz="4400" b="1" spc="0" baseline="0">
                <a:solidFill>
                  <a:srgbClr val="183EFF"/>
                </a:solidFill>
              </a:defRPr>
            </a:lvl1pPr>
          </a:lstStyle>
          <a:p>
            <a:r>
              <a:rPr lang="pt-BR" dirty="0"/>
              <a:t>Título</a:t>
            </a:r>
          </a:p>
        </p:txBody>
      </p:sp>
      <p:sp>
        <p:nvSpPr>
          <p:cNvPr id="10" name="Espaço Reservado para Texto 3"/>
          <p:cNvSpPr>
            <a:spLocks noGrp="1"/>
          </p:cNvSpPr>
          <p:nvPr>
            <p:ph type="body" sz="quarter" idx="14" hasCustomPrompt="1"/>
          </p:nvPr>
        </p:nvSpPr>
        <p:spPr>
          <a:xfrm>
            <a:off x="1190624" y="3143556"/>
            <a:ext cx="3886200" cy="41372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11" name="Espaço Reservado para Texto 3"/>
          <p:cNvSpPr>
            <a:spLocks noGrp="1"/>
          </p:cNvSpPr>
          <p:nvPr>
            <p:ph type="body" sz="quarter" idx="16" hasCustomPrompt="1"/>
          </p:nvPr>
        </p:nvSpPr>
        <p:spPr>
          <a:xfrm>
            <a:off x="1190624" y="5215246"/>
            <a:ext cx="3886200" cy="8953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 de apoio</a:t>
            </a:r>
          </a:p>
        </p:txBody>
      </p:sp>
      <p:sp>
        <p:nvSpPr>
          <p:cNvPr id="4" name="Espaço Reservado para Imagem 3"/>
          <p:cNvSpPr>
            <a:spLocks noGrp="1"/>
          </p:cNvSpPr>
          <p:nvPr>
            <p:ph type="pic" sz="quarter" idx="19"/>
          </p:nvPr>
        </p:nvSpPr>
        <p:spPr>
          <a:xfrm>
            <a:off x="1190624" y="3767138"/>
            <a:ext cx="3886201" cy="1238250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14" name="Espaço Reservado para Texto 3"/>
          <p:cNvSpPr>
            <a:spLocks noGrp="1"/>
          </p:cNvSpPr>
          <p:nvPr>
            <p:ph type="body" sz="quarter" idx="20" hasCustomPrompt="1"/>
          </p:nvPr>
        </p:nvSpPr>
        <p:spPr>
          <a:xfrm>
            <a:off x="6933010" y="3143556"/>
            <a:ext cx="3886200" cy="41464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15" name="Espaço Reservado para Texto 3"/>
          <p:cNvSpPr>
            <a:spLocks noGrp="1"/>
          </p:cNvSpPr>
          <p:nvPr>
            <p:ph type="body" sz="quarter" idx="21" hasCustomPrompt="1"/>
          </p:nvPr>
        </p:nvSpPr>
        <p:spPr>
          <a:xfrm>
            <a:off x="6933010" y="5215246"/>
            <a:ext cx="3886200" cy="8953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 de apoio</a:t>
            </a:r>
          </a:p>
        </p:txBody>
      </p:sp>
      <p:sp>
        <p:nvSpPr>
          <p:cNvPr id="16" name="Espaço Reservado para Imagem 3"/>
          <p:cNvSpPr>
            <a:spLocks noGrp="1"/>
          </p:cNvSpPr>
          <p:nvPr>
            <p:ph type="pic" sz="quarter" idx="22"/>
          </p:nvPr>
        </p:nvSpPr>
        <p:spPr>
          <a:xfrm>
            <a:off x="6933010" y="3767138"/>
            <a:ext cx="3886201" cy="1238250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999194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texto com gráfico direi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/>
          <p:cNvSpPr>
            <a:spLocks noGrp="1"/>
          </p:cNvSpPr>
          <p:nvPr>
            <p:ph type="body" sz="quarter" idx="14" hasCustomPrompt="1"/>
          </p:nvPr>
        </p:nvSpPr>
        <p:spPr>
          <a:xfrm>
            <a:off x="1000124" y="2457451"/>
            <a:ext cx="3886200" cy="1123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rgbClr val="183EFF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14" name="Espaço Reservado para Texto 3"/>
          <p:cNvSpPr>
            <a:spLocks noGrp="1"/>
          </p:cNvSpPr>
          <p:nvPr>
            <p:ph type="body" sz="quarter" idx="16" hasCustomPrompt="1"/>
          </p:nvPr>
        </p:nvSpPr>
        <p:spPr>
          <a:xfrm>
            <a:off x="1000124" y="3857625"/>
            <a:ext cx="3886200" cy="130743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 de apoio</a:t>
            </a:r>
          </a:p>
        </p:txBody>
      </p:sp>
      <p:sp>
        <p:nvSpPr>
          <p:cNvPr id="5" name="Espaço Reservado para Gráfico 4"/>
          <p:cNvSpPr>
            <a:spLocks noGrp="1"/>
          </p:cNvSpPr>
          <p:nvPr>
            <p:ph type="chart" sz="quarter" idx="17"/>
          </p:nvPr>
        </p:nvSpPr>
        <p:spPr>
          <a:xfrm>
            <a:off x="5723336" y="1085850"/>
            <a:ext cx="5095875" cy="4812634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20727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ações com image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/>
          <p:cNvSpPr>
            <a:spLocks noGrp="1"/>
          </p:cNvSpPr>
          <p:nvPr>
            <p:ph type="body" sz="quarter" idx="14" hasCustomPrompt="1"/>
          </p:nvPr>
        </p:nvSpPr>
        <p:spPr>
          <a:xfrm>
            <a:off x="7991475" y="1085850"/>
            <a:ext cx="2827736" cy="4419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rgbClr val="183EFF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7" name="Espaço Reservado para Imagem 2"/>
          <p:cNvSpPr>
            <a:spLocks noGrp="1"/>
          </p:cNvSpPr>
          <p:nvPr>
            <p:ph type="pic" sz="quarter" idx="16"/>
          </p:nvPr>
        </p:nvSpPr>
        <p:spPr>
          <a:xfrm>
            <a:off x="1276350" y="0"/>
            <a:ext cx="2105025" cy="4191000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13" name="Espaço Reservado para Texto 3"/>
          <p:cNvSpPr>
            <a:spLocks noGrp="1"/>
          </p:cNvSpPr>
          <p:nvPr>
            <p:ph type="body" sz="quarter" idx="19" hasCustomPrompt="1"/>
          </p:nvPr>
        </p:nvSpPr>
        <p:spPr>
          <a:xfrm>
            <a:off x="1360706" y="4466196"/>
            <a:ext cx="1857375" cy="65722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1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15" name="Espaço Reservado para Texto 3"/>
          <p:cNvSpPr>
            <a:spLocks noGrp="1"/>
          </p:cNvSpPr>
          <p:nvPr>
            <p:ph type="body" sz="quarter" idx="20" hasCustomPrompt="1"/>
          </p:nvPr>
        </p:nvSpPr>
        <p:spPr>
          <a:xfrm>
            <a:off x="1360706" y="5256771"/>
            <a:ext cx="1857375" cy="8953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 de apoio</a:t>
            </a:r>
          </a:p>
        </p:txBody>
      </p:sp>
      <p:sp>
        <p:nvSpPr>
          <p:cNvPr id="16" name="Espaço Reservado para Texto 3"/>
          <p:cNvSpPr>
            <a:spLocks noGrp="1"/>
          </p:cNvSpPr>
          <p:nvPr>
            <p:ph type="body" sz="quarter" idx="21" hasCustomPrompt="1"/>
          </p:nvPr>
        </p:nvSpPr>
        <p:spPr>
          <a:xfrm>
            <a:off x="3500438" y="4466196"/>
            <a:ext cx="1857375" cy="65722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1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17" name="Espaço Reservado para Texto 3"/>
          <p:cNvSpPr>
            <a:spLocks noGrp="1"/>
          </p:cNvSpPr>
          <p:nvPr>
            <p:ph type="body" sz="quarter" idx="22" hasCustomPrompt="1"/>
          </p:nvPr>
        </p:nvSpPr>
        <p:spPr>
          <a:xfrm>
            <a:off x="3500438" y="5256771"/>
            <a:ext cx="1857375" cy="8953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 de apoio</a:t>
            </a:r>
          </a:p>
        </p:txBody>
      </p:sp>
      <p:sp>
        <p:nvSpPr>
          <p:cNvPr id="18" name="Espaço Reservado para Texto 3"/>
          <p:cNvSpPr>
            <a:spLocks noGrp="1"/>
          </p:cNvSpPr>
          <p:nvPr>
            <p:ph type="body" sz="quarter" idx="23" hasCustomPrompt="1"/>
          </p:nvPr>
        </p:nvSpPr>
        <p:spPr>
          <a:xfrm>
            <a:off x="5638800" y="4466196"/>
            <a:ext cx="1857375" cy="65722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1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19" name="Espaço Reservado para Texto 3"/>
          <p:cNvSpPr>
            <a:spLocks noGrp="1"/>
          </p:cNvSpPr>
          <p:nvPr>
            <p:ph type="body" sz="quarter" idx="24" hasCustomPrompt="1"/>
          </p:nvPr>
        </p:nvSpPr>
        <p:spPr>
          <a:xfrm>
            <a:off x="5638800" y="5256771"/>
            <a:ext cx="1857375" cy="8953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 de apoio</a:t>
            </a:r>
          </a:p>
        </p:txBody>
      </p:sp>
      <p:sp>
        <p:nvSpPr>
          <p:cNvPr id="22" name="Espaço Reservado para Imagem 2"/>
          <p:cNvSpPr>
            <a:spLocks noGrp="1"/>
          </p:cNvSpPr>
          <p:nvPr>
            <p:ph type="pic" sz="quarter" idx="25"/>
          </p:nvPr>
        </p:nvSpPr>
        <p:spPr>
          <a:xfrm>
            <a:off x="3381375" y="0"/>
            <a:ext cx="2105025" cy="4191000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23" name="Espaço Reservado para Imagem 2"/>
          <p:cNvSpPr>
            <a:spLocks noGrp="1"/>
          </p:cNvSpPr>
          <p:nvPr>
            <p:ph type="pic" sz="quarter" idx="26"/>
          </p:nvPr>
        </p:nvSpPr>
        <p:spPr>
          <a:xfrm>
            <a:off x="5486400" y="0"/>
            <a:ext cx="2105025" cy="4191000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486264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ações sem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E2E83493-C7F4-C7B2-D2BD-755425FFEBF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3C1CA0A4-F05B-5773-BC79-24B6F476CF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Espaço Reservado para Texto 3"/>
          <p:cNvSpPr>
            <a:spLocks noGrp="1"/>
          </p:cNvSpPr>
          <p:nvPr>
            <p:ph type="body" sz="quarter" idx="14" hasCustomPrompt="1"/>
          </p:nvPr>
        </p:nvSpPr>
        <p:spPr>
          <a:xfrm>
            <a:off x="1957388" y="1085850"/>
            <a:ext cx="3143250" cy="481263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rgbClr val="183EFF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Texto</a:t>
            </a:r>
          </a:p>
        </p:txBody>
      </p:sp>
      <p:sp>
        <p:nvSpPr>
          <p:cNvPr id="7" name="Espaço Reservado para Texto 3"/>
          <p:cNvSpPr>
            <a:spLocks noGrp="1"/>
          </p:cNvSpPr>
          <p:nvPr>
            <p:ph type="body" sz="quarter" idx="19" hasCustomPrompt="1"/>
          </p:nvPr>
        </p:nvSpPr>
        <p:spPr>
          <a:xfrm>
            <a:off x="5723336" y="1085850"/>
            <a:ext cx="5095875" cy="3238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8" name="Espaço Reservado para Texto 3"/>
          <p:cNvSpPr>
            <a:spLocks noGrp="1"/>
          </p:cNvSpPr>
          <p:nvPr>
            <p:ph type="body" sz="quarter" idx="20" hasCustomPrompt="1"/>
          </p:nvPr>
        </p:nvSpPr>
        <p:spPr>
          <a:xfrm>
            <a:off x="5723336" y="1612805"/>
            <a:ext cx="5095875" cy="52387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 de apoio</a:t>
            </a:r>
          </a:p>
        </p:txBody>
      </p:sp>
      <p:sp>
        <p:nvSpPr>
          <p:cNvPr id="16" name="Espaço Reservado para Texto 3"/>
          <p:cNvSpPr>
            <a:spLocks noGrp="1"/>
          </p:cNvSpPr>
          <p:nvPr>
            <p:ph type="body" sz="quarter" idx="21" hasCustomPrompt="1"/>
          </p:nvPr>
        </p:nvSpPr>
        <p:spPr>
          <a:xfrm>
            <a:off x="5723336" y="4847655"/>
            <a:ext cx="5095875" cy="3238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17" name="Espaço Reservado para Texto 3"/>
          <p:cNvSpPr>
            <a:spLocks noGrp="1"/>
          </p:cNvSpPr>
          <p:nvPr>
            <p:ph type="body" sz="quarter" idx="22" hasCustomPrompt="1"/>
          </p:nvPr>
        </p:nvSpPr>
        <p:spPr>
          <a:xfrm>
            <a:off x="5723336" y="5374609"/>
            <a:ext cx="5095875" cy="52387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 de apoio</a:t>
            </a:r>
          </a:p>
        </p:txBody>
      </p:sp>
      <p:sp>
        <p:nvSpPr>
          <p:cNvPr id="18" name="Espaço Reservado para Texto 3"/>
          <p:cNvSpPr>
            <a:spLocks noGrp="1"/>
          </p:cNvSpPr>
          <p:nvPr>
            <p:ph type="body" sz="quarter" idx="23" hasCustomPrompt="1"/>
          </p:nvPr>
        </p:nvSpPr>
        <p:spPr>
          <a:xfrm>
            <a:off x="5723336" y="3593720"/>
            <a:ext cx="5095875" cy="3238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19" name="Espaço Reservado para Texto 3"/>
          <p:cNvSpPr>
            <a:spLocks noGrp="1"/>
          </p:cNvSpPr>
          <p:nvPr>
            <p:ph type="body" sz="quarter" idx="24" hasCustomPrompt="1"/>
          </p:nvPr>
        </p:nvSpPr>
        <p:spPr>
          <a:xfrm>
            <a:off x="5723336" y="4120675"/>
            <a:ext cx="5095875" cy="52387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 de apoio</a:t>
            </a:r>
          </a:p>
        </p:txBody>
      </p:sp>
      <p:sp>
        <p:nvSpPr>
          <p:cNvPr id="20" name="Espaço Reservado para Texto 3"/>
          <p:cNvSpPr>
            <a:spLocks noGrp="1"/>
          </p:cNvSpPr>
          <p:nvPr>
            <p:ph type="body" sz="quarter" idx="25" hasCustomPrompt="1"/>
          </p:nvPr>
        </p:nvSpPr>
        <p:spPr>
          <a:xfrm>
            <a:off x="5723336" y="2339785"/>
            <a:ext cx="5095875" cy="3238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21" name="Espaço Reservado para Texto 3"/>
          <p:cNvSpPr>
            <a:spLocks noGrp="1"/>
          </p:cNvSpPr>
          <p:nvPr>
            <p:ph type="body" sz="quarter" idx="26" hasCustomPrompt="1"/>
          </p:nvPr>
        </p:nvSpPr>
        <p:spPr>
          <a:xfrm>
            <a:off x="5723336" y="2866740"/>
            <a:ext cx="5095875" cy="52387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 de apoio</a:t>
            </a:r>
          </a:p>
        </p:txBody>
      </p:sp>
    </p:spTree>
    <p:extLst>
      <p:ext uri="{BB962C8B-B14F-4D97-AF65-F5344CB8AC3E}">
        <p14:creationId xmlns:p14="http://schemas.microsoft.com/office/powerpoint/2010/main" val="28232242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tópicos com ícones à direi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1190625" y="797453"/>
            <a:ext cx="8715376" cy="697972"/>
          </a:xfrm>
          <a:prstGeom prst="rect">
            <a:avLst/>
          </a:prstGeom>
        </p:spPr>
        <p:txBody>
          <a:bodyPr wrap="square" anchor="t" anchorCtr="0">
            <a:normAutofit/>
          </a:bodyPr>
          <a:lstStyle>
            <a:lvl1pPr algn="l">
              <a:defRPr sz="4400" b="1" spc="0" baseline="0">
                <a:solidFill>
                  <a:srgbClr val="183EFF"/>
                </a:solidFill>
              </a:defRPr>
            </a:lvl1pPr>
          </a:lstStyle>
          <a:p>
            <a:r>
              <a:rPr lang="pt-BR" dirty="0"/>
              <a:t>Título</a:t>
            </a:r>
          </a:p>
        </p:txBody>
      </p:sp>
      <p:sp>
        <p:nvSpPr>
          <p:cNvPr id="10" name="Espaço Reservado para Texto 3"/>
          <p:cNvSpPr>
            <a:spLocks noGrp="1"/>
          </p:cNvSpPr>
          <p:nvPr>
            <p:ph type="body" sz="quarter" idx="14" hasCustomPrompt="1"/>
          </p:nvPr>
        </p:nvSpPr>
        <p:spPr>
          <a:xfrm>
            <a:off x="1190625" y="2653021"/>
            <a:ext cx="3886200" cy="41402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11" name="Espaço Reservado para Texto 3"/>
          <p:cNvSpPr>
            <a:spLocks noGrp="1"/>
          </p:cNvSpPr>
          <p:nvPr>
            <p:ph type="body" sz="quarter" idx="16" hasCustomPrompt="1"/>
          </p:nvPr>
        </p:nvSpPr>
        <p:spPr>
          <a:xfrm>
            <a:off x="1190625" y="3248490"/>
            <a:ext cx="3886200" cy="8953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 de apoio</a:t>
            </a:r>
          </a:p>
        </p:txBody>
      </p:sp>
      <p:sp>
        <p:nvSpPr>
          <p:cNvPr id="15" name="Espaço Reservado para Texto 3"/>
          <p:cNvSpPr>
            <a:spLocks noGrp="1"/>
          </p:cNvSpPr>
          <p:nvPr>
            <p:ph type="body" sz="quarter" idx="17" hasCustomPrompt="1"/>
          </p:nvPr>
        </p:nvSpPr>
        <p:spPr>
          <a:xfrm>
            <a:off x="1190625" y="4462771"/>
            <a:ext cx="3886200" cy="41402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16" name="Espaço Reservado para Texto 3"/>
          <p:cNvSpPr>
            <a:spLocks noGrp="1"/>
          </p:cNvSpPr>
          <p:nvPr>
            <p:ph type="body" sz="quarter" idx="18" hasCustomPrompt="1"/>
          </p:nvPr>
        </p:nvSpPr>
        <p:spPr>
          <a:xfrm>
            <a:off x="1190625" y="5058240"/>
            <a:ext cx="3886200" cy="8953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 de apoio</a:t>
            </a:r>
          </a:p>
        </p:txBody>
      </p:sp>
      <p:sp>
        <p:nvSpPr>
          <p:cNvPr id="20" name="Espaço Reservado para Texto 3"/>
          <p:cNvSpPr>
            <a:spLocks noGrp="1"/>
          </p:cNvSpPr>
          <p:nvPr>
            <p:ph type="body" sz="quarter" idx="19" hasCustomPrompt="1"/>
          </p:nvPr>
        </p:nvSpPr>
        <p:spPr>
          <a:xfrm>
            <a:off x="6019801" y="2653021"/>
            <a:ext cx="3886200" cy="41402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21" name="Espaço Reservado para Texto 3"/>
          <p:cNvSpPr>
            <a:spLocks noGrp="1"/>
          </p:cNvSpPr>
          <p:nvPr>
            <p:ph type="body" sz="quarter" idx="20" hasCustomPrompt="1"/>
          </p:nvPr>
        </p:nvSpPr>
        <p:spPr>
          <a:xfrm>
            <a:off x="6019801" y="3248490"/>
            <a:ext cx="3886200" cy="8953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 de apoio</a:t>
            </a:r>
          </a:p>
        </p:txBody>
      </p:sp>
      <p:sp>
        <p:nvSpPr>
          <p:cNvPr id="23" name="Espaço Reservado para Texto 3"/>
          <p:cNvSpPr>
            <a:spLocks noGrp="1"/>
          </p:cNvSpPr>
          <p:nvPr>
            <p:ph type="body" sz="quarter" idx="21" hasCustomPrompt="1"/>
          </p:nvPr>
        </p:nvSpPr>
        <p:spPr>
          <a:xfrm>
            <a:off x="6019801" y="4462771"/>
            <a:ext cx="3886200" cy="41402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24" name="Espaço Reservado para Texto 3"/>
          <p:cNvSpPr>
            <a:spLocks noGrp="1"/>
          </p:cNvSpPr>
          <p:nvPr>
            <p:ph type="body" sz="quarter" idx="22" hasCustomPrompt="1"/>
          </p:nvPr>
        </p:nvSpPr>
        <p:spPr>
          <a:xfrm>
            <a:off x="6019801" y="5058240"/>
            <a:ext cx="3886200" cy="8953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 de apoio</a:t>
            </a:r>
          </a:p>
        </p:txBody>
      </p:sp>
    </p:spTree>
    <p:extLst>
      <p:ext uri="{BB962C8B-B14F-4D97-AF65-F5344CB8AC3E}">
        <p14:creationId xmlns:p14="http://schemas.microsoft.com/office/powerpoint/2010/main" val="4634752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fot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/>
          <p:cNvSpPr>
            <a:spLocks noGrp="1"/>
          </p:cNvSpPr>
          <p:nvPr>
            <p:ph type="pic" sz="quarter" idx="15"/>
          </p:nvPr>
        </p:nvSpPr>
        <p:spPr>
          <a:xfrm>
            <a:off x="0" y="971550"/>
            <a:ext cx="12192000" cy="4600576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8" name="Espaço Reservado para Texto 3"/>
          <p:cNvSpPr>
            <a:spLocks noGrp="1"/>
          </p:cNvSpPr>
          <p:nvPr>
            <p:ph type="body" sz="quarter" idx="16" hasCustomPrompt="1"/>
          </p:nvPr>
        </p:nvSpPr>
        <p:spPr>
          <a:xfrm>
            <a:off x="3567113" y="5667840"/>
            <a:ext cx="5057775" cy="62910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 de apoio</a:t>
            </a:r>
          </a:p>
        </p:txBody>
      </p:sp>
    </p:spTree>
    <p:extLst>
      <p:ext uri="{BB962C8B-B14F-4D97-AF65-F5344CB8AC3E}">
        <p14:creationId xmlns:p14="http://schemas.microsoft.com/office/powerpoint/2010/main" val="25536240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fotos com texto de apo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08042F7E-415C-1C9E-840D-52A0033B7EA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11F607B2-00A9-937D-8269-29A3E21E02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Espaço Reservado para Texto 3"/>
          <p:cNvSpPr>
            <a:spLocks noGrp="1"/>
          </p:cNvSpPr>
          <p:nvPr>
            <p:ph type="body" sz="quarter" idx="16" hasCustomPrompt="1"/>
          </p:nvPr>
        </p:nvSpPr>
        <p:spPr>
          <a:xfrm>
            <a:off x="1843088" y="928688"/>
            <a:ext cx="2100262" cy="49697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 de apoio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sz="quarter" idx="18"/>
          </p:nvPr>
        </p:nvSpPr>
        <p:spPr>
          <a:xfrm>
            <a:off x="8143875" y="0"/>
            <a:ext cx="3752850" cy="6858000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8" name="Espaço Reservado para Imagem 2"/>
          <p:cNvSpPr>
            <a:spLocks noGrp="1"/>
          </p:cNvSpPr>
          <p:nvPr>
            <p:ph type="pic" sz="quarter" idx="19"/>
          </p:nvPr>
        </p:nvSpPr>
        <p:spPr>
          <a:xfrm>
            <a:off x="4391025" y="0"/>
            <a:ext cx="3752850" cy="6858000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384235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tópicos com ícone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1190624" y="1092728"/>
            <a:ext cx="9628587" cy="640822"/>
          </a:xfrm>
          <a:prstGeom prst="rect">
            <a:avLst/>
          </a:prstGeom>
        </p:spPr>
        <p:txBody>
          <a:bodyPr wrap="square" anchor="t" anchorCtr="0">
            <a:normAutofit/>
          </a:bodyPr>
          <a:lstStyle>
            <a:lvl1pPr algn="l">
              <a:defRPr sz="4400" b="1" spc="0" baseline="0">
                <a:solidFill>
                  <a:srgbClr val="183EFF"/>
                </a:solidFill>
              </a:defRPr>
            </a:lvl1pPr>
          </a:lstStyle>
          <a:p>
            <a:r>
              <a:rPr lang="pt-BR" dirty="0"/>
              <a:t>Título</a:t>
            </a:r>
          </a:p>
        </p:txBody>
      </p:sp>
      <p:sp>
        <p:nvSpPr>
          <p:cNvPr id="10" name="Espaço Reservado para Texto 3"/>
          <p:cNvSpPr>
            <a:spLocks noGrp="1"/>
          </p:cNvSpPr>
          <p:nvPr>
            <p:ph type="body" sz="quarter" idx="14" hasCustomPrompt="1"/>
          </p:nvPr>
        </p:nvSpPr>
        <p:spPr>
          <a:xfrm>
            <a:off x="1654660" y="3767446"/>
            <a:ext cx="3238501" cy="38545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11" name="Espaço Reservado para Texto 3"/>
          <p:cNvSpPr>
            <a:spLocks noGrp="1"/>
          </p:cNvSpPr>
          <p:nvPr>
            <p:ph type="body" sz="quarter" idx="16" hasCustomPrompt="1"/>
          </p:nvPr>
        </p:nvSpPr>
        <p:spPr>
          <a:xfrm>
            <a:off x="1654659" y="4291320"/>
            <a:ext cx="3238501" cy="8953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 de apoio</a:t>
            </a:r>
          </a:p>
        </p:txBody>
      </p:sp>
      <p:sp>
        <p:nvSpPr>
          <p:cNvPr id="16" name="Espaço Reservado para Texto 3"/>
          <p:cNvSpPr>
            <a:spLocks noGrp="1"/>
          </p:cNvSpPr>
          <p:nvPr>
            <p:ph type="body" sz="quarter" idx="17" hasCustomPrompt="1"/>
          </p:nvPr>
        </p:nvSpPr>
        <p:spPr>
          <a:xfrm>
            <a:off x="6988660" y="3767446"/>
            <a:ext cx="3238501" cy="38545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18" name="Espaço Reservado para Texto 3"/>
          <p:cNvSpPr>
            <a:spLocks noGrp="1"/>
          </p:cNvSpPr>
          <p:nvPr>
            <p:ph type="body" sz="quarter" idx="18" hasCustomPrompt="1"/>
          </p:nvPr>
        </p:nvSpPr>
        <p:spPr>
          <a:xfrm>
            <a:off x="6988659" y="4291320"/>
            <a:ext cx="3238501" cy="8953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 de apoio</a:t>
            </a:r>
          </a:p>
        </p:txBody>
      </p:sp>
    </p:spTree>
    <p:extLst>
      <p:ext uri="{BB962C8B-B14F-4D97-AF65-F5344CB8AC3E}">
        <p14:creationId xmlns:p14="http://schemas.microsoft.com/office/powerpoint/2010/main" val="2750057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gráfico de progres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1190624" y="1092728"/>
            <a:ext cx="9628587" cy="640822"/>
          </a:xfrm>
          <a:prstGeom prst="rect">
            <a:avLst/>
          </a:prstGeom>
        </p:spPr>
        <p:txBody>
          <a:bodyPr wrap="square" anchor="t" anchorCtr="0">
            <a:normAutofit/>
          </a:bodyPr>
          <a:lstStyle>
            <a:lvl1pPr algn="ctr">
              <a:defRPr sz="4400" b="1" spc="0" baseline="0">
                <a:solidFill>
                  <a:srgbClr val="183EFF"/>
                </a:solidFill>
              </a:defRPr>
            </a:lvl1pPr>
          </a:lstStyle>
          <a:p>
            <a:r>
              <a:rPr lang="pt-BR" dirty="0"/>
              <a:t>Título</a:t>
            </a:r>
          </a:p>
        </p:txBody>
      </p:sp>
      <p:sp>
        <p:nvSpPr>
          <p:cNvPr id="10" name="Espaço Reservado para Texto 3"/>
          <p:cNvSpPr>
            <a:spLocks noGrp="1"/>
          </p:cNvSpPr>
          <p:nvPr>
            <p:ph type="body" sz="quarter" idx="14" hasCustomPrompt="1"/>
          </p:nvPr>
        </p:nvSpPr>
        <p:spPr>
          <a:xfrm>
            <a:off x="1190624" y="2803499"/>
            <a:ext cx="2871786" cy="28067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23" name="Espaço Reservado para Texto 3"/>
          <p:cNvSpPr>
            <a:spLocks noGrp="1"/>
          </p:cNvSpPr>
          <p:nvPr>
            <p:ph type="body" sz="quarter" idx="19" hasCustomPrompt="1"/>
          </p:nvPr>
        </p:nvSpPr>
        <p:spPr>
          <a:xfrm>
            <a:off x="1877460" y="4205902"/>
            <a:ext cx="1498115" cy="38545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30%</a:t>
            </a:r>
          </a:p>
        </p:txBody>
      </p:sp>
      <p:sp>
        <p:nvSpPr>
          <p:cNvPr id="32" name="Espaço Reservado para Texto 3"/>
          <p:cNvSpPr>
            <a:spLocks noGrp="1"/>
          </p:cNvSpPr>
          <p:nvPr>
            <p:ph type="body" sz="quarter" idx="20" hasCustomPrompt="1"/>
          </p:nvPr>
        </p:nvSpPr>
        <p:spPr>
          <a:xfrm>
            <a:off x="7947425" y="2803499"/>
            <a:ext cx="2871786" cy="28067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35" name="Espaço Reservado para Texto 3"/>
          <p:cNvSpPr>
            <a:spLocks noGrp="1"/>
          </p:cNvSpPr>
          <p:nvPr>
            <p:ph type="body" sz="quarter" idx="21" hasCustomPrompt="1"/>
          </p:nvPr>
        </p:nvSpPr>
        <p:spPr>
          <a:xfrm>
            <a:off x="8634261" y="4205902"/>
            <a:ext cx="1498115" cy="38545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90%</a:t>
            </a:r>
          </a:p>
        </p:txBody>
      </p:sp>
      <p:sp>
        <p:nvSpPr>
          <p:cNvPr id="36" name="Espaço Reservado para Texto 3"/>
          <p:cNvSpPr>
            <a:spLocks noGrp="1"/>
          </p:cNvSpPr>
          <p:nvPr>
            <p:ph type="body" sz="quarter" idx="22" hasCustomPrompt="1"/>
          </p:nvPr>
        </p:nvSpPr>
        <p:spPr>
          <a:xfrm>
            <a:off x="4565888" y="2803499"/>
            <a:ext cx="2871786" cy="28067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39" name="Espaço Reservado para Texto 3"/>
          <p:cNvSpPr>
            <a:spLocks noGrp="1"/>
          </p:cNvSpPr>
          <p:nvPr>
            <p:ph type="body" sz="quarter" idx="23" hasCustomPrompt="1"/>
          </p:nvPr>
        </p:nvSpPr>
        <p:spPr>
          <a:xfrm>
            <a:off x="5252724" y="4205902"/>
            <a:ext cx="1498115" cy="38545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60%</a:t>
            </a:r>
          </a:p>
        </p:txBody>
      </p:sp>
      <p:sp>
        <p:nvSpPr>
          <p:cNvPr id="40" name="Espaço Reservado para Texto 3"/>
          <p:cNvSpPr>
            <a:spLocks noGrp="1"/>
          </p:cNvSpPr>
          <p:nvPr>
            <p:ph type="body" sz="quarter" idx="16" hasCustomPrompt="1"/>
          </p:nvPr>
        </p:nvSpPr>
        <p:spPr>
          <a:xfrm>
            <a:off x="2619375" y="5222209"/>
            <a:ext cx="6857999" cy="7127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 de apoio</a:t>
            </a:r>
          </a:p>
        </p:txBody>
      </p:sp>
    </p:spTree>
    <p:extLst>
      <p:ext uri="{BB962C8B-B14F-4D97-AF65-F5344CB8AC3E}">
        <p14:creationId xmlns:p14="http://schemas.microsoft.com/office/powerpoint/2010/main" val="18341848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Fina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2263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>
            <a:extLst>
              <a:ext uri="{FF2B5EF4-FFF2-40B4-BE49-F238E27FC236}">
                <a16:creationId xmlns:a16="http://schemas.microsoft.com/office/drawing/2014/main" id="{1136B438-876F-4751-7E8C-E90A1F6FF92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2D3DD27C-1B6D-E72C-E6D4-588D161670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1494993" y="1847419"/>
            <a:ext cx="8344764" cy="2620238"/>
          </a:xfrm>
          <a:prstGeom prst="rect">
            <a:avLst/>
          </a:prstGeom>
        </p:spPr>
        <p:txBody>
          <a:bodyPr wrap="square" anchor="ctr" anchorCtr="1">
            <a:normAutofit/>
          </a:bodyPr>
          <a:lstStyle>
            <a:lvl1pPr algn="l">
              <a:defRPr sz="6000" b="1" spc="0" baseline="0">
                <a:solidFill>
                  <a:srgbClr val="03CF00"/>
                </a:solidFill>
              </a:defRPr>
            </a:lvl1pPr>
          </a:lstStyle>
          <a:p>
            <a:r>
              <a:rPr lang="pt-BR" dirty="0"/>
              <a:t>Título Principal da Apresentação</a:t>
            </a:r>
          </a:p>
        </p:txBody>
      </p:sp>
    </p:spTree>
    <p:extLst>
      <p:ext uri="{BB962C8B-B14F-4D97-AF65-F5344CB8AC3E}">
        <p14:creationId xmlns:p14="http://schemas.microsoft.com/office/powerpoint/2010/main" val="31030173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aspa com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Espaço Reservado para Imagem 15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pt-BR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quarter" idx="14" hasCustomPrompt="1"/>
          </p:nvPr>
        </p:nvSpPr>
        <p:spPr>
          <a:xfrm>
            <a:off x="1276350" y="1085850"/>
            <a:ext cx="9639301" cy="40767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Aspas</a:t>
            </a:r>
          </a:p>
        </p:txBody>
      </p:sp>
      <p:sp>
        <p:nvSpPr>
          <p:cNvPr id="9" name="Espaço Reservado para Texto 3"/>
          <p:cNvSpPr>
            <a:spLocks noGrp="1"/>
          </p:cNvSpPr>
          <p:nvPr>
            <p:ph type="body" sz="quarter" idx="15" hasCustomPrompt="1"/>
          </p:nvPr>
        </p:nvSpPr>
        <p:spPr>
          <a:xfrm>
            <a:off x="1781175" y="5286375"/>
            <a:ext cx="9134476" cy="4000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Pessoa</a:t>
            </a:r>
          </a:p>
        </p:txBody>
      </p:sp>
      <p:cxnSp>
        <p:nvCxnSpPr>
          <p:cNvPr id="7" name="Conector reto 6"/>
          <p:cNvCxnSpPr>
            <a:stCxn id="9" idx="1"/>
          </p:cNvCxnSpPr>
          <p:nvPr userDrawn="1"/>
        </p:nvCxnSpPr>
        <p:spPr>
          <a:xfrm flipH="1">
            <a:off x="1276350" y="5486400"/>
            <a:ext cx="504825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Conector reto 12"/>
          <p:cNvCxnSpPr/>
          <p:nvPr userDrawn="1"/>
        </p:nvCxnSpPr>
        <p:spPr>
          <a:xfrm>
            <a:off x="1276350" y="5991225"/>
            <a:ext cx="9639301" cy="0"/>
          </a:xfrm>
          <a:prstGeom prst="line">
            <a:avLst/>
          </a:prstGeom>
          <a:ln cap="rnd">
            <a:solidFill>
              <a:srgbClr val="03CF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CaixaDeTexto 11"/>
          <p:cNvSpPr txBox="1"/>
          <p:nvPr userDrawn="1"/>
        </p:nvSpPr>
        <p:spPr>
          <a:xfrm>
            <a:off x="552450" y="295275"/>
            <a:ext cx="1048685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600" b="1" dirty="0">
                <a:solidFill>
                  <a:srgbClr val="183EFF"/>
                </a:solidFill>
              </a:rPr>
              <a:t>“</a:t>
            </a:r>
          </a:p>
        </p:txBody>
      </p:sp>
      <p:sp>
        <p:nvSpPr>
          <p:cNvPr id="17" name="CaixaDeTexto 16"/>
          <p:cNvSpPr txBox="1"/>
          <p:nvPr userDrawn="1"/>
        </p:nvSpPr>
        <p:spPr>
          <a:xfrm rot="10800000">
            <a:off x="10591801" y="3201472"/>
            <a:ext cx="1048685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11907607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aspa sem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/>
          <p:cNvSpPr>
            <a:spLocks noGrp="1"/>
          </p:cNvSpPr>
          <p:nvPr>
            <p:ph type="body" sz="quarter" idx="14" hasCustomPrompt="1"/>
          </p:nvPr>
        </p:nvSpPr>
        <p:spPr>
          <a:xfrm>
            <a:off x="1276350" y="1085850"/>
            <a:ext cx="9639301" cy="40767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0">
                <a:solidFill>
                  <a:schemeClr val="tx1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Aspas</a:t>
            </a:r>
          </a:p>
        </p:txBody>
      </p:sp>
      <p:sp>
        <p:nvSpPr>
          <p:cNvPr id="9" name="Espaço Reservado para Texto 3"/>
          <p:cNvSpPr>
            <a:spLocks noGrp="1"/>
          </p:cNvSpPr>
          <p:nvPr>
            <p:ph type="body" sz="quarter" idx="15" hasCustomPrompt="1"/>
          </p:nvPr>
        </p:nvSpPr>
        <p:spPr>
          <a:xfrm>
            <a:off x="1276350" y="5286375"/>
            <a:ext cx="9639301" cy="4000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>
                <a:solidFill>
                  <a:schemeClr val="tx1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Pessoa</a:t>
            </a:r>
          </a:p>
        </p:txBody>
      </p:sp>
      <p:sp>
        <p:nvSpPr>
          <p:cNvPr id="12" name="CaixaDeTexto 11"/>
          <p:cNvSpPr txBox="1"/>
          <p:nvPr userDrawn="1"/>
        </p:nvSpPr>
        <p:spPr>
          <a:xfrm>
            <a:off x="552450" y="295275"/>
            <a:ext cx="1048685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600" b="1" dirty="0">
                <a:solidFill>
                  <a:srgbClr val="183EFF"/>
                </a:solidFill>
              </a:rPr>
              <a:t>“</a:t>
            </a:r>
          </a:p>
        </p:txBody>
      </p:sp>
      <p:sp>
        <p:nvSpPr>
          <p:cNvPr id="17" name="CaixaDeTexto 16"/>
          <p:cNvSpPr txBox="1"/>
          <p:nvPr userDrawn="1"/>
        </p:nvSpPr>
        <p:spPr>
          <a:xfrm rot="10800000">
            <a:off x="10591801" y="3201472"/>
            <a:ext cx="1048685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19468212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1/2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/>
          <p:cNvSpPr>
            <a:spLocks noGrp="1"/>
          </p:cNvSpPr>
          <p:nvPr>
            <p:ph type="body" sz="quarter" idx="14" hasCustomPrompt="1"/>
          </p:nvPr>
        </p:nvSpPr>
        <p:spPr>
          <a:xfrm>
            <a:off x="1276351" y="1085850"/>
            <a:ext cx="3886200" cy="3476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rgbClr val="183EFF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sz="quarter" idx="15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14" name="Espaço Reservado para Texto 3"/>
          <p:cNvSpPr>
            <a:spLocks noGrp="1"/>
          </p:cNvSpPr>
          <p:nvPr>
            <p:ph type="body" sz="quarter" idx="16" hasCustomPrompt="1"/>
          </p:nvPr>
        </p:nvSpPr>
        <p:spPr>
          <a:xfrm>
            <a:off x="1276351" y="4765931"/>
            <a:ext cx="3886200" cy="113255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 de apoio</a:t>
            </a:r>
          </a:p>
        </p:txBody>
      </p:sp>
    </p:spTree>
    <p:extLst>
      <p:ext uri="{BB962C8B-B14F-4D97-AF65-F5344CB8AC3E}">
        <p14:creationId xmlns:p14="http://schemas.microsoft.com/office/powerpoint/2010/main" val="9139258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1/4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/>
          <p:cNvSpPr>
            <a:spLocks noGrp="1"/>
          </p:cNvSpPr>
          <p:nvPr>
            <p:ph type="body" sz="quarter" idx="14" hasCustomPrompt="1"/>
          </p:nvPr>
        </p:nvSpPr>
        <p:spPr>
          <a:xfrm>
            <a:off x="1144271" y="394971"/>
            <a:ext cx="8548369" cy="136934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rgbClr val="183EFF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14" name="Espaço Reservado para Texto 3"/>
          <p:cNvSpPr>
            <a:spLocks noGrp="1"/>
          </p:cNvSpPr>
          <p:nvPr>
            <p:ph type="body" sz="quarter" idx="16" hasCustomPrompt="1"/>
          </p:nvPr>
        </p:nvSpPr>
        <p:spPr>
          <a:xfrm>
            <a:off x="1144271" y="5330476"/>
            <a:ext cx="6099809" cy="113255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 de apoio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B3E2E41F-A220-420D-8F86-395E5FDF23A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144272" y="2078959"/>
            <a:ext cx="8549004" cy="2936875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03CF00"/>
              </a:buClr>
              <a:buFont typeface="Courier New" panose="02070309020205020404" pitchFamily="49" charset="0"/>
              <a:buChar char="o"/>
              <a:defRPr/>
            </a:lvl1pPr>
            <a:lvl2pPr marL="685800" indent="-228600">
              <a:buClr>
                <a:srgbClr val="03CF00"/>
              </a:buClr>
              <a:buFont typeface="Courier New" panose="02070309020205020404" pitchFamily="49" charset="0"/>
              <a:buChar char="o"/>
              <a:defRPr/>
            </a:lvl2pPr>
            <a:lvl3pPr marL="1143000" indent="-228600">
              <a:buClr>
                <a:srgbClr val="03CF00"/>
              </a:buClr>
              <a:buFont typeface="Courier New" panose="02070309020205020404" pitchFamily="49" charset="0"/>
              <a:buChar char="o"/>
              <a:defRPr/>
            </a:lvl3pPr>
            <a:lvl4pPr marL="1600200" indent="-228600">
              <a:buClr>
                <a:srgbClr val="03CF00"/>
              </a:buClr>
              <a:buFont typeface="Courier New" panose="02070309020205020404" pitchFamily="49" charset="0"/>
              <a:buChar char="o"/>
              <a:defRPr/>
            </a:lvl4pPr>
            <a:lvl5pPr marL="2057400" indent="-228600">
              <a:buClr>
                <a:srgbClr val="03CF00"/>
              </a:buClr>
              <a:buFont typeface="Courier New" panose="02070309020205020404" pitchFamily="49" charset="0"/>
              <a:buChar char="o"/>
              <a:defRPr/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25901790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texto com gráfico esquer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/>
          <p:cNvSpPr>
            <a:spLocks noGrp="1"/>
          </p:cNvSpPr>
          <p:nvPr>
            <p:ph type="body" sz="quarter" idx="14" hasCustomPrompt="1"/>
          </p:nvPr>
        </p:nvSpPr>
        <p:spPr>
          <a:xfrm>
            <a:off x="6933011" y="1085850"/>
            <a:ext cx="3886200" cy="12858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rgbClr val="183EFF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14" name="Espaço Reservado para Texto 3"/>
          <p:cNvSpPr>
            <a:spLocks noGrp="1"/>
          </p:cNvSpPr>
          <p:nvPr>
            <p:ph type="body" sz="quarter" idx="16" hasCustomPrompt="1"/>
          </p:nvPr>
        </p:nvSpPr>
        <p:spPr>
          <a:xfrm>
            <a:off x="6933011" y="2619375"/>
            <a:ext cx="3886200" cy="32791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 de apoio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ADCC7624-8FD6-2D50-7C98-A23CCFB6C8DA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25975" y="1085850"/>
            <a:ext cx="5359078" cy="4812634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405627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foto com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/>
          <p:cNvSpPr>
            <a:spLocks noGrp="1"/>
          </p:cNvSpPr>
          <p:nvPr>
            <p:ph type="body" sz="quarter" idx="14" hasCustomPrompt="1"/>
          </p:nvPr>
        </p:nvSpPr>
        <p:spPr>
          <a:xfrm>
            <a:off x="6933011" y="1924050"/>
            <a:ext cx="3886200" cy="1714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rgbClr val="183EFF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sz="quarter" idx="15"/>
          </p:nvPr>
        </p:nvSpPr>
        <p:spPr>
          <a:xfrm>
            <a:off x="0" y="1924050"/>
            <a:ext cx="6096000" cy="3648076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14" name="Espaço Reservado para Texto 3"/>
          <p:cNvSpPr>
            <a:spLocks noGrp="1"/>
          </p:cNvSpPr>
          <p:nvPr>
            <p:ph type="body" sz="quarter" idx="16" hasCustomPrompt="1"/>
          </p:nvPr>
        </p:nvSpPr>
        <p:spPr>
          <a:xfrm>
            <a:off x="6933011" y="3910474"/>
            <a:ext cx="3886200" cy="166165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 de apoio</a:t>
            </a:r>
          </a:p>
        </p:txBody>
      </p:sp>
    </p:spTree>
    <p:extLst>
      <p:ext uri="{BB962C8B-B14F-4D97-AF65-F5344CB8AC3E}">
        <p14:creationId xmlns:p14="http://schemas.microsoft.com/office/powerpoint/2010/main" val="35940312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21" Type="http://schemas.openxmlformats.org/officeDocument/2006/relationships/image" Target="../media/image5.png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4.xml"/><Relationship Id="rId16" Type="http://schemas.openxmlformats.org/officeDocument/2006/relationships/slideLayout" Target="../slideLayouts/slideLayout18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12.xml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4028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92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tângulo 17">
            <a:extLst>
              <a:ext uri="{FF2B5EF4-FFF2-40B4-BE49-F238E27FC236}">
                <a16:creationId xmlns:a16="http://schemas.microsoft.com/office/drawing/2014/main" id="{D042BC1F-CB3C-CC65-4A71-CE0130D46AA5}"/>
              </a:ext>
            </a:extLst>
          </p:cNvPr>
          <p:cNvSpPr/>
          <p:nvPr userDrawn="1"/>
        </p:nvSpPr>
        <p:spPr>
          <a:xfrm>
            <a:off x="1728788" y="0"/>
            <a:ext cx="10463212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id="{3851CBDE-93DB-CD9F-EE75-A4C07C9679E6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4AC3555A-6B36-11F3-774F-D6A303961A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/>
              <a:t>Clique para editar o título Mestre</a:t>
            </a:r>
          </a:p>
        </p:txBody>
      </p:sp>
      <p:pic>
        <p:nvPicPr>
          <p:cNvPr id="20" name="Imagem 19">
            <a:extLst>
              <a:ext uri="{FF2B5EF4-FFF2-40B4-BE49-F238E27FC236}">
                <a16:creationId xmlns:a16="http://schemas.microsoft.com/office/drawing/2014/main" id="{8749B18A-0E23-44DA-1802-4304D5D66306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7402" y="6016675"/>
            <a:ext cx="3335498" cy="603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231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86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7" r:id="rId1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83EFF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pessoacomdeficiencia@saude.gov.br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://sigtap.datasus.gov.br/tabela-unificada/app/sec/inicio.jsp" TargetMode="Externa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v.br/saude/pt-br/assuntos/pcdt/arquivos/2022/portal-portaria-conjunta-no-7-2022-comportamento-agressivo-no-tea.pdf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linhasdecuidado.saude.gov.br/portal/transtorno-do-espectro-autista/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image" Target="../media/image35.png"/><Relationship Id="rId18" Type="http://schemas.openxmlformats.org/officeDocument/2006/relationships/image" Target="../media/image39.jpeg"/><Relationship Id="rId3" Type="http://schemas.openxmlformats.org/officeDocument/2006/relationships/image" Target="../media/image25.png"/><Relationship Id="rId7" Type="http://schemas.openxmlformats.org/officeDocument/2006/relationships/image" Target="../media/image29.jpeg"/><Relationship Id="rId12" Type="http://schemas.openxmlformats.org/officeDocument/2006/relationships/image" Target="../media/image34.png"/><Relationship Id="rId17" Type="http://schemas.openxmlformats.org/officeDocument/2006/relationships/hyperlink" Target="http://bvsms.saude.gov.br/bvs/publicacoes/diretrizes_atencao_reabilitacao_pessoa_autismo.pdf" TargetMode="External"/><Relationship Id="rId2" Type="http://schemas.openxmlformats.org/officeDocument/2006/relationships/image" Target="../media/image24.jpeg"/><Relationship Id="rId16" Type="http://schemas.openxmlformats.org/officeDocument/2006/relationships/image" Target="../media/image38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8.jpeg"/><Relationship Id="rId11" Type="http://schemas.openxmlformats.org/officeDocument/2006/relationships/image" Target="../media/image33.jpeg"/><Relationship Id="rId5" Type="http://schemas.openxmlformats.org/officeDocument/2006/relationships/image" Target="../media/image27.jpeg"/><Relationship Id="rId15" Type="http://schemas.openxmlformats.org/officeDocument/2006/relationships/image" Target="../media/image37.png"/><Relationship Id="rId10" Type="http://schemas.openxmlformats.org/officeDocument/2006/relationships/image" Target="../media/image32.jpeg"/><Relationship Id="rId4" Type="http://schemas.openxmlformats.org/officeDocument/2006/relationships/image" Target="../media/image26.png"/><Relationship Id="rId9" Type="http://schemas.openxmlformats.org/officeDocument/2006/relationships/image" Target="../media/image31.jpeg"/><Relationship Id="rId1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hyperlink" Target="https://www.unasus.gov.br/cursos" TargetMode="External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hyperlink" Target="https://www.unasus.gov.br/cursos/curso/46807" TargetMode="Externa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mailto:pessoacomdeficiencia@saude.gov.br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0108FD88-2502-D413-4DDC-4318B399D3A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7331" y="5181728"/>
            <a:ext cx="3867670" cy="700793"/>
          </a:xfrm>
          <a:prstGeom prst="rect">
            <a:avLst/>
          </a:prstGeom>
        </p:spPr>
      </p:pic>
      <p:sp>
        <p:nvSpPr>
          <p:cNvPr id="5" name="Título 2"/>
          <p:cNvSpPr txBox="1">
            <a:spLocks/>
          </p:cNvSpPr>
          <p:nvPr/>
        </p:nvSpPr>
        <p:spPr>
          <a:xfrm>
            <a:off x="0" y="3675587"/>
            <a:ext cx="12192000" cy="87679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pt-BR" sz="5400" b="1" kern="1200" dirty="0">
                <a:solidFill>
                  <a:srgbClr val="183EFF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</a:lstStyle>
          <a:p>
            <a:r>
              <a:rPr lang="pt-BR" sz="2000" dirty="0" smtClean="0"/>
              <a:t>Arthur Medeiros</a:t>
            </a:r>
            <a:endParaRPr lang="pt-BR" sz="2000" dirty="0"/>
          </a:p>
          <a:p>
            <a:r>
              <a:rPr lang="pt-BR" sz="1800" b="0" dirty="0" smtClean="0"/>
              <a:t>Coordenação-Geral de Saúde da Pessoa com Deficiência (CGSPD/DAET/SAES/MS)</a:t>
            </a:r>
          </a:p>
        </p:txBody>
      </p:sp>
      <p:sp>
        <p:nvSpPr>
          <p:cNvPr id="7" name="Título 2"/>
          <p:cNvSpPr txBox="1">
            <a:spLocks/>
          </p:cNvSpPr>
          <p:nvPr/>
        </p:nvSpPr>
        <p:spPr>
          <a:xfrm>
            <a:off x="102408" y="4248960"/>
            <a:ext cx="12191999" cy="60683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pt-BR" sz="5400" b="1" kern="1200" dirty="0">
                <a:solidFill>
                  <a:srgbClr val="183EFF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</a:lstStyle>
          <a:p>
            <a:r>
              <a:rPr lang="pt-BR" sz="1800" b="0" dirty="0" smtClean="0"/>
              <a:t>E-mail: </a:t>
            </a:r>
            <a:r>
              <a:rPr lang="pt-BR" sz="1800" b="0" dirty="0" smtClean="0">
                <a:hlinkClick r:id="rId3"/>
              </a:rPr>
              <a:t>pessoacomdeficiencia@saude.gov.br</a:t>
            </a:r>
            <a:endParaRPr lang="pt-BR" sz="1800" b="0" dirty="0" smtClean="0"/>
          </a:p>
          <a:p>
            <a:endParaRPr lang="pt-BR" sz="1800" b="0" dirty="0" smtClean="0"/>
          </a:p>
          <a:p>
            <a:r>
              <a:rPr lang="pt-BR" sz="1800" b="0" dirty="0" smtClean="0"/>
              <a:t>Telefone: (61) 3315-6238</a:t>
            </a:r>
          </a:p>
          <a:p>
            <a:endParaRPr lang="pt-BR" sz="1800" b="0" dirty="0" smtClean="0"/>
          </a:p>
          <a:p>
            <a:endParaRPr lang="pt-BR" sz="2400" dirty="0"/>
          </a:p>
        </p:txBody>
      </p:sp>
      <p:sp>
        <p:nvSpPr>
          <p:cNvPr id="11" name="Título 2"/>
          <p:cNvSpPr txBox="1">
            <a:spLocks/>
          </p:cNvSpPr>
          <p:nvPr/>
        </p:nvSpPr>
        <p:spPr>
          <a:xfrm>
            <a:off x="0" y="157993"/>
            <a:ext cx="12192000" cy="993509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pt-BR" sz="5400" b="1" kern="1200" dirty="0">
                <a:solidFill>
                  <a:srgbClr val="183EFF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</a:lstStyle>
          <a:p>
            <a:r>
              <a:rPr lang="pt-BR" sz="1900" b="0" dirty="0" smtClean="0"/>
              <a:t>Ministério da Saúde</a:t>
            </a:r>
            <a:br>
              <a:rPr lang="pt-BR" sz="1900" b="0" dirty="0" smtClean="0"/>
            </a:br>
            <a:r>
              <a:rPr lang="pt-BR" sz="1900" b="0" dirty="0" smtClean="0"/>
              <a:t>Secretaria de Atenção Especializada à Saúde</a:t>
            </a:r>
            <a:br>
              <a:rPr lang="pt-BR" sz="1900" b="0" dirty="0" smtClean="0"/>
            </a:br>
            <a:r>
              <a:rPr lang="pt-BR" sz="1900" b="0" dirty="0" smtClean="0"/>
              <a:t>Departamento de Atenção Especializada e Temática</a:t>
            </a:r>
            <a:endParaRPr lang="pt-BR" sz="1900" b="0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ítulo 2"/>
          <p:cNvSpPr txBox="1">
            <a:spLocks/>
          </p:cNvSpPr>
          <p:nvPr/>
        </p:nvSpPr>
        <p:spPr>
          <a:xfrm>
            <a:off x="592183" y="1872343"/>
            <a:ext cx="11051177" cy="1493481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pt-BR" sz="5400" b="1" kern="1200" dirty="0">
                <a:solidFill>
                  <a:srgbClr val="183EFF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</a:lstStyle>
          <a:p>
            <a:r>
              <a:rPr lang="pt-BR" sz="3200" dirty="0" smtClean="0"/>
              <a:t>AUDIÊNCIA PÚBLICA</a:t>
            </a:r>
          </a:p>
          <a:p>
            <a:endParaRPr lang="pt-BR" sz="2000" dirty="0"/>
          </a:p>
          <a:p>
            <a:endParaRPr lang="pt-BR" sz="2000" dirty="0" smtClean="0"/>
          </a:p>
          <a:p>
            <a:r>
              <a:rPr lang="pt-BR" sz="2000" dirty="0" smtClean="0"/>
              <a:t>TEMA: “Discutir </a:t>
            </a:r>
            <a:r>
              <a:rPr lang="pt-BR" sz="2000" dirty="0"/>
              <a:t>a realidade, as perspectivas e os desafios das pessoas com transtorno do espectro </a:t>
            </a:r>
            <a:r>
              <a:rPr lang="pt-BR" sz="2000" dirty="0" smtClean="0"/>
              <a:t>autista”</a:t>
            </a:r>
          </a:p>
          <a:p>
            <a:endParaRPr lang="pt-BR" sz="1800" b="0" dirty="0" smtClean="0"/>
          </a:p>
        </p:txBody>
      </p:sp>
    </p:spTree>
    <p:extLst>
      <p:ext uri="{BB962C8B-B14F-4D97-AF65-F5344CB8AC3E}">
        <p14:creationId xmlns:p14="http://schemas.microsoft.com/office/powerpoint/2010/main" val="3542661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Texto 4"/>
          <p:cNvSpPr>
            <a:spLocks noGrp="1"/>
          </p:cNvSpPr>
          <p:nvPr>
            <p:ph type="body" sz="quarter" idx="14"/>
          </p:nvPr>
        </p:nvSpPr>
        <p:spPr>
          <a:xfrm>
            <a:off x="954655" y="228229"/>
            <a:ext cx="10383904" cy="1123285"/>
          </a:xfrm>
        </p:spPr>
        <p:txBody>
          <a:bodyPr/>
          <a:lstStyle/>
          <a:p>
            <a:r>
              <a:rPr lang="pt-BR" sz="3000" dirty="0" smtClean="0">
                <a:latin typeface="Montserrat ExtraBold" panose="00000900000000000000" pitchFamily="2" charset="0"/>
              </a:rPr>
              <a:t>Capacidade Instalada – RCPD</a:t>
            </a:r>
          </a:p>
          <a:p>
            <a:r>
              <a:rPr lang="pt-BR" sz="3000" dirty="0" smtClean="0">
                <a:latin typeface="Montserrat ExtraBold" panose="00000900000000000000" pitchFamily="2" charset="0"/>
              </a:rPr>
              <a:t>Atenção Especializada</a:t>
            </a:r>
            <a:endParaRPr lang="pt-BR" sz="3000" dirty="0">
              <a:latin typeface="Montserrat ExtraBold" panose="00000900000000000000" pitchFamily="2" charset="0"/>
            </a:endParaRPr>
          </a:p>
        </p:txBody>
      </p:sp>
      <p:sp>
        <p:nvSpPr>
          <p:cNvPr id="51" name="Espaço Reservado para Texto 6"/>
          <p:cNvSpPr txBox="1">
            <a:spLocks/>
          </p:cNvSpPr>
          <p:nvPr/>
        </p:nvSpPr>
        <p:spPr>
          <a:xfrm>
            <a:off x="102246" y="6532670"/>
            <a:ext cx="4891789" cy="2996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0"/>
              </a:spcBef>
            </a:pPr>
            <a:endParaRPr lang="pt-BR" sz="1200" dirty="0">
              <a:sym typeface="Roboto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513805" y="1351514"/>
            <a:ext cx="10824754" cy="51244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b="1" dirty="0" smtClean="0">
                <a:solidFill>
                  <a:schemeClr val="accent1"/>
                </a:solidFill>
              </a:rPr>
              <a:t>Atendimentos nos serviços da RCPD – Produção Ambulatoriais no SIA/SUS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pt-PT" b="1" dirty="0" smtClean="0">
                <a:solidFill>
                  <a:schemeClr val="accent1"/>
                </a:solidFill>
              </a:rPr>
              <a:t>2020 a 2022</a:t>
            </a:r>
            <a:r>
              <a:rPr lang="pt-PT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: Cerca de 4,2 </a:t>
            </a:r>
            <a:r>
              <a:rPr lang="pt-PT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milhões de procedimentos ambulatoriais </a:t>
            </a:r>
            <a:r>
              <a:rPr lang="pt-PT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para o atendimento das pessoas com TEA na atenção </a:t>
            </a:r>
            <a:r>
              <a:rPr lang="pt-PT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especializada do </a:t>
            </a:r>
            <a:r>
              <a:rPr lang="pt-PT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SUS</a:t>
            </a:r>
            <a:r>
              <a:rPr lang="pt-PT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endParaRPr lang="pt-BR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just"/>
            <a:endParaRPr lang="pt-PT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just"/>
            <a:r>
              <a:rPr lang="pt-PT" b="1" dirty="0">
                <a:solidFill>
                  <a:schemeClr val="accent1"/>
                </a:solidFill>
              </a:rPr>
              <a:t>Procedimentos ambulatoriais da Tabela SUS com maior número de registro de produção:</a:t>
            </a:r>
            <a:endParaRPr lang="pt-BR" b="1" dirty="0">
              <a:solidFill>
                <a:schemeClr val="accent1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Atendimento / Acompanhamento de Paciente em Reabilitação do Desenvolvimento Neuropsicomotor;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Acompanhamento de Paciente em </a:t>
            </a:r>
            <a:r>
              <a:rPr lang="pt-BR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Reabilitação </a:t>
            </a:r>
            <a:r>
              <a:rPr lang="pt-BR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em Comunicação Alternativa;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Acompanhamento Neuropsicológico de Paciente em Reabilitação;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Acompanhamento </a:t>
            </a:r>
            <a:r>
              <a:rPr lang="pt-BR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Psicopedagógico </a:t>
            </a:r>
            <a:r>
              <a:rPr lang="pt-BR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 Paciente em Reabilitação;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Atendimento / Acompanhamento em Reabilitação nas Múltiplas Deficiências;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Atendimento Fisioterapêutico em Paciente c/ Comprometimento Cognitivo;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t-BR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Teleconsulta</a:t>
            </a:r>
            <a:r>
              <a:rPr lang="pt-BR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Médica na Atenção Especializada;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pt-BR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Teleconsulta</a:t>
            </a:r>
            <a:r>
              <a:rPr lang="pt-BR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por Profissionais de Nível Superior na Atenção Especializada (Exceto Médico</a:t>
            </a:r>
            <a:r>
              <a:rPr lang="pt-BR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pt-BR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Fonte</a:t>
            </a:r>
            <a:r>
              <a:rPr lang="pt-BR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: Sistema de Gerenciamento da Tabela de Procedimentos, Medicamentos e OPM do SUS (SIGTAP)  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sz="1200" dirty="0" smtClean="0">
                <a:solidFill>
                  <a:schemeClr val="tx1">
                    <a:lumMod val="65000"/>
                    <a:lumOff val="35000"/>
                  </a:schemeClr>
                </a:solidFill>
                <a:hlinkClick r:id="rId2"/>
              </a:rPr>
              <a:t>http</a:t>
            </a:r>
            <a:r>
              <a:rPr lang="pt-BR" sz="1200" dirty="0">
                <a:solidFill>
                  <a:schemeClr val="tx1">
                    <a:lumMod val="65000"/>
                    <a:lumOff val="35000"/>
                  </a:schemeClr>
                </a:solidFill>
                <a:hlinkClick r:id="rId2"/>
              </a:rPr>
              <a:t>://</a:t>
            </a:r>
            <a:r>
              <a:rPr lang="pt-BR" sz="1200" dirty="0" smtClean="0">
                <a:solidFill>
                  <a:schemeClr val="tx1">
                    <a:lumMod val="65000"/>
                    <a:lumOff val="35000"/>
                  </a:schemeClr>
                </a:solidFill>
                <a:hlinkClick r:id="rId2"/>
              </a:rPr>
              <a:t>sigtap.datasus.gov.br/tabela-unificada/app/sec/inicio.jsp</a:t>
            </a:r>
            <a:r>
              <a:rPr lang="pt-BR" sz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endParaRPr lang="pt-BR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8084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Texto 4"/>
          <p:cNvSpPr>
            <a:spLocks noGrp="1"/>
          </p:cNvSpPr>
          <p:nvPr>
            <p:ph type="body" sz="quarter" idx="14"/>
          </p:nvPr>
        </p:nvSpPr>
        <p:spPr>
          <a:xfrm>
            <a:off x="658564" y="515612"/>
            <a:ext cx="9643676" cy="1123285"/>
          </a:xfrm>
        </p:spPr>
        <p:txBody>
          <a:bodyPr/>
          <a:lstStyle/>
          <a:p>
            <a:r>
              <a:rPr lang="pt-BR" sz="3200" dirty="0" smtClean="0"/>
              <a:t>Protocolos </a:t>
            </a:r>
            <a:r>
              <a:rPr lang="pt-BR" sz="3200" dirty="0"/>
              <a:t>Clínicos e Diretrizes Terapêuticas (PCDT)</a:t>
            </a:r>
          </a:p>
          <a:p>
            <a:pPr algn="ctr"/>
            <a:endParaRPr lang="pt-BR" sz="3000" dirty="0" smtClean="0">
              <a:latin typeface="Montserrat ExtraBold" panose="00000900000000000000" pitchFamily="2" charset="0"/>
            </a:endParaRPr>
          </a:p>
        </p:txBody>
      </p:sp>
      <p:sp>
        <p:nvSpPr>
          <p:cNvPr id="51" name="Espaço Reservado para Texto 6"/>
          <p:cNvSpPr txBox="1">
            <a:spLocks/>
          </p:cNvSpPr>
          <p:nvPr/>
        </p:nvSpPr>
        <p:spPr>
          <a:xfrm>
            <a:off x="102246" y="6532670"/>
            <a:ext cx="4891789" cy="2996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0"/>
              </a:spcBef>
            </a:pPr>
            <a:r>
              <a:rPr lang="pt-BR" sz="1200" b="1" dirty="0">
                <a:sym typeface="Roboto"/>
              </a:rPr>
              <a:t>Fonte: </a:t>
            </a:r>
            <a:r>
              <a:rPr lang="pt-BR" sz="1200" dirty="0">
                <a:sym typeface="Roboto"/>
              </a:rPr>
              <a:t>CGSPD/DAET/SAES/MS </a:t>
            </a:r>
            <a:r>
              <a:rPr lang="pt-BR" sz="1200" dirty="0" smtClean="0">
                <a:sym typeface="Roboto"/>
              </a:rPr>
              <a:t>(Abril </a:t>
            </a:r>
            <a:r>
              <a:rPr lang="pt-BR" sz="1200" dirty="0">
                <a:sym typeface="Roboto"/>
              </a:rPr>
              <a:t>de </a:t>
            </a:r>
            <a:r>
              <a:rPr lang="pt-BR" sz="1200" dirty="0" smtClean="0">
                <a:sym typeface="Roboto"/>
              </a:rPr>
              <a:t>2023).</a:t>
            </a:r>
            <a:endParaRPr lang="pt-BR" sz="1200" dirty="0">
              <a:sym typeface="Roboto"/>
            </a:endParaRPr>
          </a:p>
        </p:txBody>
      </p:sp>
      <p:sp>
        <p:nvSpPr>
          <p:cNvPr id="8" name="Espaço Reservado para Texto 6"/>
          <p:cNvSpPr>
            <a:spLocks noGrp="1"/>
          </p:cNvSpPr>
          <p:nvPr>
            <p:ph type="body" sz="quarter" idx="16"/>
          </p:nvPr>
        </p:nvSpPr>
        <p:spPr>
          <a:xfrm>
            <a:off x="658565" y="1422154"/>
            <a:ext cx="11132842" cy="2017733"/>
          </a:xfrm>
        </p:spPr>
        <p:txBody>
          <a:bodyPr/>
          <a:lstStyle/>
          <a:p>
            <a:pPr lvl="0" algn="ctr">
              <a:spcBef>
                <a:spcPts val="0"/>
              </a:spcBef>
            </a:pPr>
            <a:endParaRPr lang="pt-BR" dirty="0">
              <a:sym typeface="Roboto"/>
            </a:endParaRPr>
          </a:p>
          <a:p>
            <a:pPr algn="just"/>
            <a:r>
              <a:rPr lang="pt-BR" b="1" dirty="0" smtClean="0">
                <a:solidFill>
                  <a:schemeClr val="accent1"/>
                </a:solidFill>
              </a:rPr>
              <a:t>Os PCDTs são </a:t>
            </a:r>
            <a:r>
              <a:rPr lang="pt-BR" dirty="0"/>
              <a:t>d</a:t>
            </a:r>
            <a:r>
              <a:rPr lang="pt-BR" dirty="0" smtClean="0"/>
              <a:t>ocumentos </a:t>
            </a:r>
            <a:r>
              <a:rPr lang="pt-BR" dirty="0"/>
              <a:t>que estabelecem critérios para o diagnóstico da doença ou do agravo à saúde; o tratamento preconizado, com os medicamentos e demais produtos apropriados, </a:t>
            </a:r>
            <a:r>
              <a:rPr lang="pt-BR" dirty="0" smtClean="0"/>
              <a:t>os </a:t>
            </a:r>
            <a:r>
              <a:rPr lang="pt-BR" dirty="0"/>
              <a:t>mecanismos de controle clínico; e o acompanhamento e a verificação dos resultados terapêuticos, a serem seguidos pelos gestores do SUS. Devem ser baseados em evidência científica e considerar critérios de eficácia, segurança, efetividade e custo-efetividade das tecnologias </a:t>
            </a:r>
            <a:r>
              <a:rPr lang="pt-BR" dirty="0" smtClean="0"/>
              <a:t>recomendadas.</a:t>
            </a:r>
            <a:endParaRPr lang="pt-BR" sz="2400" dirty="0" smtClean="0"/>
          </a:p>
          <a:p>
            <a:pPr algn="just"/>
            <a:r>
              <a:rPr lang="pt-BR" b="1" dirty="0" smtClean="0">
                <a:solidFill>
                  <a:schemeClr val="accent1"/>
                </a:solidFill>
              </a:rPr>
              <a:t>PCDT do </a:t>
            </a:r>
            <a:r>
              <a:rPr lang="pt-BR" b="1" dirty="0">
                <a:solidFill>
                  <a:schemeClr val="accent1"/>
                </a:solidFill>
              </a:rPr>
              <a:t>Comportamento Agressivo como Transtorno do Espectro do Autismo </a:t>
            </a:r>
            <a:r>
              <a:rPr lang="pt-BR" dirty="0" smtClean="0"/>
              <a:t>aprovado pela Portaria SAS/MS </a:t>
            </a:r>
            <a:r>
              <a:rPr lang="pt-BR" dirty="0"/>
              <a:t>Nº 324/2016, atualizado pela Portaria Conjunta </a:t>
            </a:r>
            <a:r>
              <a:rPr lang="pt-BR" dirty="0" smtClean="0"/>
              <a:t>Nº </a:t>
            </a:r>
            <a:r>
              <a:rPr lang="pt-BR" dirty="0"/>
              <a:t>7, de 12 de abril de </a:t>
            </a:r>
            <a:r>
              <a:rPr lang="pt-BR" dirty="0" smtClean="0"/>
              <a:t>2022</a:t>
            </a:r>
            <a:r>
              <a:rPr lang="pt-BR" dirty="0"/>
              <a:t> </a:t>
            </a:r>
            <a:r>
              <a:rPr lang="pt-BR" dirty="0" smtClean="0"/>
              <a:t>(</a:t>
            </a:r>
            <a:r>
              <a:rPr lang="pt-BR" i="1" dirty="0"/>
              <a:t>avaliação técnica do Departamento de Gestão e Incorporação de Tecnologias e Inovação em Saúde (DGITIS/SCTIE/MS), do Departamento de Assistência Farmacêutica e Insumos Estratégicos (DAF/SCTIE/MS) e do Departamento de Atenção Especializada e Temática (DAET/SAES/MS</a:t>
            </a:r>
            <a:r>
              <a:rPr lang="pt-BR" i="1" dirty="0" smtClean="0"/>
              <a:t>))</a:t>
            </a:r>
            <a:endParaRPr lang="pt-BR" i="1" dirty="0"/>
          </a:p>
          <a:p>
            <a:pPr marL="800100" lvl="1" indent="-342900" algn="just">
              <a:buFontTx/>
              <a:buChar char="-"/>
            </a:pPr>
            <a:r>
              <a:rPr lang="pt-BR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Tratamento medicamentoso complementar sobre pessoas com TEA com quadros graves de comportamento </a:t>
            </a:r>
            <a:r>
              <a:rPr lang="pt-BR" sz="1800" u="sng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agressivo e </a:t>
            </a:r>
            <a:r>
              <a:rPr lang="pt-BR" sz="1800" u="sng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autoagressivo</a:t>
            </a:r>
            <a:r>
              <a:rPr lang="pt-BR" sz="1800" u="sng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pt-BR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 com baixa resposta ou adesão às intervenções não medicamentosas.</a:t>
            </a:r>
          </a:p>
          <a:p>
            <a:pPr marL="800100" lvl="1" indent="-342900" algn="just">
              <a:buFontTx/>
              <a:buChar char="-"/>
            </a:pPr>
            <a:r>
              <a:rPr lang="pt-BR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Disponível em: </a:t>
            </a:r>
            <a:r>
              <a:rPr lang="pt-BR" sz="1800" dirty="0">
                <a:solidFill>
                  <a:schemeClr val="tx1">
                    <a:lumMod val="65000"/>
                    <a:lumOff val="35000"/>
                  </a:schemeClr>
                </a:solidFill>
                <a:hlinkClick r:id="rId3"/>
              </a:rPr>
              <a:t>https://www.gov.br/saude/pt-br/assuntos/pcdt/arquivos/2022/portal-portaria-conjunta-no-7-2022-comportamento-agressivo-no-tea.pdf</a:t>
            </a:r>
            <a:r>
              <a:rPr lang="pt-BR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08709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Texto 4"/>
          <p:cNvSpPr>
            <a:spLocks noGrp="1"/>
          </p:cNvSpPr>
          <p:nvPr>
            <p:ph type="body" sz="quarter" idx="14"/>
          </p:nvPr>
        </p:nvSpPr>
        <p:spPr>
          <a:xfrm>
            <a:off x="658564" y="515612"/>
            <a:ext cx="9884578" cy="1123285"/>
          </a:xfrm>
        </p:spPr>
        <p:txBody>
          <a:bodyPr/>
          <a:lstStyle/>
          <a:p>
            <a:r>
              <a:rPr lang="pt-BR" sz="3200" dirty="0" smtClean="0"/>
              <a:t>Linhas de Cuidado do Transtorno do Espectro Autista (TEA)</a:t>
            </a:r>
            <a:endParaRPr lang="pt-BR" sz="3200" dirty="0"/>
          </a:p>
          <a:p>
            <a:pPr algn="ctr"/>
            <a:endParaRPr lang="pt-BR" sz="3000" dirty="0" smtClean="0">
              <a:latin typeface="Montserrat ExtraBold" panose="00000900000000000000" pitchFamily="2" charset="0"/>
            </a:endParaRPr>
          </a:p>
        </p:txBody>
      </p:sp>
      <p:sp>
        <p:nvSpPr>
          <p:cNvPr id="51" name="Espaço Reservado para Texto 6"/>
          <p:cNvSpPr txBox="1">
            <a:spLocks/>
          </p:cNvSpPr>
          <p:nvPr/>
        </p:nvSpPr>
        <p:spPr>
          <a:xfrm>
            <a:off x="102246" y="6532670"/>
            <a:ext cx="4891789" cy="2996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0"/>
              </a:spcBef>
            </a:pPr>
            <a:r>
              <a:rPr lang="pt-BR" sz="1200" b="1" dirty="0">
                <a:sym typeface="Roboto"/>
              </a:rPr>
              <a:t>Fonte: </a:t>
            </a:r>
            <a:r>
              <a:rPr lang="pt-BR" sz="1200" dirty="0">
                <a:sym typeface="Roboto"/>
              </a:rPr>
              <a:t>CGSPD/DAET/SAES/MS </a:t>
            </a:r>
            <a:r>
              <a:rPr lang="pt-BR" sz="1200" dirty="0" smtClean="0">
                <a:sym typeface="Roboto"/>
              </a:rPr>
              <a:t>(Abril/2023).</a:t>
            </a:r>
            <a:endParaRPr lang="pt-BR" sz="1200" dirty="0">
              <a:sym typeface="Roboto"/>
            </a:endParaRPr>
          </a:p>
        </p:txBody>
      </p:sp>
      <p:sp>
        <p:nvSpPr>
          <p:cNvPr id="6" name="Retângulo de cantos arredondados 19"/>
          <p:cNvSpPr/>
          <p:nvPr/>
        </p:nvSpPr>
        <p:spPr>
          <a:xfrm>
            <a:off x="363433" y="1638897"/>
            <a:ext cx="5453893" cy="1750259"/>
          </a:xfrm>
          <a:prstGeom prst="roundRect">
            <a:avLst>
              <a:gd name="adj" fmla="val 6967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>
                <a:solidFill>
                  <a:schemeClr val="accent1"/>
                </a:solidFill>
              </a:rPr>
              <a:t>ELABORAÇÃO</a:t>
            </a:r>
            <a:endParaRPr lang="pt-BR" sz="1400" dirty="0">
              <a:solidFill>
                <a:schemeClr val="accent1"/>
              </a:solidFill>
            </a:endParaRPr>
          </a:p>
          <a:p>
            <a:pPr algn="just"/>
            <a:r>
              <a:rPr lang="pt-BR" sz="1400" dirty="0" smtClean="0"/>
              <a:t>Coordenada pelo Ministério da Saúde, </a:t>
            </a:r>
            <a:r>
              <a:rPr lang="pt-BR" sz="1400" dirty="0"/>
              <a:t>com a participação de especialistas nacionais e internacionais, com a valiosa contribuição de </a:t>
            </a:r>
            <a:r>
              <a:rPr lang="pt-BR" sz="1400" b="1" dirty="0"/>
              <a:t>Willian </a:t>
            </a:r>
            <a:r>
              <a:rPr lang="pt-BR" sz="1400" b="1" dirty="0" err="1"/>
              <a:t>Chimura</a:t>
            </a:r>
            <a:r>
              <a:rPr lang="pt-BR" sz="1400" dirty="0"/>
              <a:t>, pessoa Autista, presidente da AUTINC (autistas pela inclusão), programador, </a:t>
            </a:r>
            <a:r>
              <a:rPr lang="pt-BR" sz="1400" dirty="0" err="1"/>
              <a:t>youtuber</a:t>
            </a:r>
            <a:r>
              <a:rPr lang="pt-BR" sz="1400" dirty="0"/>
              <a:t> e mestrando em Informática para Educação e </a:t>
            </a:r>
            <a:r>
              <a:rPr lang="pt-BR" sz="1400" b="1" dirty="0"/>
              <a:t>Nicolas Brito</a:t>
            </a:r>
            <a:r>
              <a:rPr lang="pt-BR" sz="1400" dirty="0"/>
              <a:t>, pessoa com autismo, escritor e fotógrafo internacionalmente premiado</a:t>
            </a:r>
            <a:r>
              <a:rPr lang="pt-BR" sz="1600" dirty="0"/>
              <a:t>.</a:t>
            </a:r>
          </a:p>
        </p:txBody>
      </p:sp>
      <p:sp>
        <p:nvSpPr>
          <p:cNvPr id="7" name="Retângulo de cantos arredondados 19"/>
          <p:cNvSpPr/>
          <p:nvPr/>
        </p:nvSpPr>
        <p:spPr>
          <a:xfrm>
            <a:off x="363432" y="3474720"/>
            <a:ext cx="5453894" cy="1222127"/>
          </a:xfrm>
          <a:prstGeom prst="roundRect">
            <a:avLst>
              <a:gd name="adj" fmla="val 6967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 smtClean="0">
                <a:solidFill>
                  <a:schemeClr val="accent1"/>
                </a:solidFill>
              </a:rPr>
              <a:t>OBJETIVOS</a:t>
            </a:r>
            <a:endParaRPr lang="pt-BR" sz="1400" dirty="0">
              <a:solidFill>
                <a:schemeClr val="accent1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1400" dirty="0">
                <a:solidFill>
                  <a:schemeClr val="accent1"/>
                </a:solidFill>
              </a:rPr>
              <a:t>Orientar</a:t>
            </a:r>
            <a:r>
              <a:rPr lang="pt-BR" sz="1400" dirty="0"/>
              <a:t> o serviço de saúde de forma a centrar o cuidado no paciente e em suas </a:t>
            </a:r>
            <a:r>
              <a:rPr lang="pt-BR" sz="1400" dirty="0" smtClean="0"/>
              <a:t>necessidades.</a:t>
            </a:r>
            <a:endParaRPr lang="pt-BR" sz="14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1400" dirty="0">
                <a:solidFill>
                  <a:schemeClr val="accent1"/>
                </a:solidFill>
              </a:rPr>
              <a:t>Estabelecer</a:t>
            </a:r>
            <a:r>
              <a:rPr lang="pt-BR" sz="1400" dirty="0"/>
              <a:t>  o “percurso assistencial” ideal dos indivíduos nos diferentes níveis de atenção de acordo com suas </a:t>
            </a:r>
            <a:r>
              <a:rPr lang="pt-BR" sz="1400" dirty="0" smtClean="0"/>
              <a:t>necessidades.</a:t>
            </a:r>
            <a:endParaRPr lang="pt-BR" sz="1400" dirty="0"/>
          </a:p>
        </p:txBody>
      </p:sp>
      <p:sp>
        <p:nvSpPr>
          <p:cNvPr id="9" name="Retângulo de cantos arredondados 16"/>
          <p:cNvSpPr/>
          <p:nvPr/>
        </p:nvSpPr>
        <p:spPr>
          <a:xfrm>
            <a:off x="363432" y="4782411"/>
            <a:ext cx="5453894" cy="1404253"/>
          </a:xfrm>
          <a:prstGeom prst="roundRect">
            <a:avLst>
              <a:gd name="adj" fmla="val 6967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dirty="0">
                <a:solidFill>
                  <a:schemeClr val="accent1"/>
                </a:solidFill>
              </a:rPr>
              <a:t>NÍVEIS DE ATENÇÃO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1400" b="1" dirty="0" smtClean="0">
                <a:solidFill>
                  <a:schemeClr val="accent1"/>
                </a:solidFill>
              </a:rPr>
              <a:t>Atenção Primária em Saúde</a:t>
            </a:r>
            <a:r>
              <a:rPr lang="pt-BR" sz="1400" dirty="0" smtClean="0">
                <a:solidFill>
                  <a:schemeClr val="accent1"/>
                </a:solidFill>
              </a:rPr>
              <a:t>: </a:t>
            </a:r>
            <a:r>
              <a:rPr lang="pt-BR" sz="1400" dirty="0" smtClean="0"/>
              <a:t>gestora dos fluxos assistenciais,  coordenadora do cuidado e ordenadora das Redes de Atenção à Saúde.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1400" b="1" dirty="0" smtClean="0">
                <a:solidFill>
                  <a:schemeClr val="accent1"/>
                </a:solidFill>
              </a:rPr>
              <a:t>Atenção Especializada: </a:t>
            </a:r>
            <a:r>
              <a:rPr lang="pt-BR" sz="1400" dirty="0" smtClean="0"/>
              <a:t>referência regional, na interface intermunicipal, conforme pactuação regional.</a:t>
            </a:r>
            <a:endParaRPr lang="pt-BR" sz="1400" dirty="0"/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3"/>
          <a:srcRect l="63234" t="49400" r="14201"/>
          <a:stretch/>
        </p:blipFill>
        <p:spPr>
          <a:xfrm>
            <a:off x="5900308" y="1638897"/>
            <a:ext cx="6186222" cy="3901441"/>
          </a:xfrm>
          <a:prstGeom prst="rect">
            <a:avLst/>
          </a:prstGeom>
        </p:spPr>
      </p:pic>
      <p:sp>
        <p:nvSpPr>
          <p:cNvPr id="13" name="Espaço Reservado para Texto 6"/>
          <p:cNvSpPr>
            <a:spLocks noGrp="1"/>
          </p:cNvSpPr>
          <p:nvPr>
            <p:ph type="body" sz="quarter" idx="16"/>
          </p:nvPr>
        </p:nvSpPr>
        <p:spPr>
          <a:xfrm>
            <a:off x="5900308" y="5035636"/>
            <a:ext cx="5946988" cy="677705"/>
          </a:xfrm>
        </p:spPr>
        <p:txBody>
          <a:bodyPr/>
          <a:lstStyle/>
          <a:p>
            <a:pPr lvl="0" algn="ctr">
              <a:spcBef>
                <a:spcPts val="0"/>
              </a:spcBef>
            </a:pPr>
            <a:endParaRPr lang="pt-BR" dirty="0">
              <a:sym typeface="Roboto"/>
            </a:endParaRPr>
          </a:p>
          <a:p>
            <a:pPr algn="just"/>
            <a:r>
              <a:rPr lang="pt-BR" dirty="0"/>
              <a:t>Link: </a:t>
            </a:r>
            <a:r>
              <a:rPr lang="pt-BR" u="sng" dirty="0">
                <a:hlinkClick r:id="rId4"/>
              </a:rPr>
              <a:t>https://linhasdecuidado.saude.gov.br/portal/transtorno-do-espectro-autista</a:t>
            </a:r>
            <a:r>
              <a:rPr lang="pt-BR" dirty="0" smtClean="0"/>
              <a:t>.</a:t>
            </a:r>
            <a:endParaRPr lang="pt-BR" sz="2400" dirty="0" smtClean="0"/>
          </a:p>
          <a:p>
            <a:pPr algn="just"/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455601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m 42" descr="Cuidados de saúde às pessoas com síndrome de dow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3397" y="3341620"/>
            <a:ext cx="2936739" cy="168458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perspectiveHeroicExtremeRightFacing"/>
            <a:lightRig rig="threePt" dir="t"/>
          </a:scene3d>
          <a:sp3d>
            <a:bevelT/>
          </a:sp3d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060" y="2592985"/>
            <a:ext cx="1820783" cy="259200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perspectiveHeroicExtremeRightFacing"/>
            <a:lightRig rig="threePt" dir="t"/>
          </a:scene3d>
          <a:sp3d>
            <a:bevelT/>
          </a:sp3d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2" r="31067" b="27475"/>
          <a:stretch/>
        </p:blipFill>
        <p:spPr bwMode="auto">
          <a:xfrm>
            <a:off x="482008" y="2700188"/>
            <a:ext cx="1795303" cy="259200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perspectiveHeroicExtremeRightFacing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Imagem 13" descr="CAPA diretrizes de down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7587" y="2781213"/>
            <a:ext cx="1826802" cy="259200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perspectiveHeroicExtremeRightFacing"/>
            <a:lightRig rig="threePt" dir="t"/>
          </a:scene3d>
          <a:sp3d>
            <a:bevelT/>
          </a:sp3d>
        </p:spPr>
      </p:pic>
      <p:pic>
        <p:nvPicPr>
          <p:cNvPr id="17" name="Imagem 35" descr="CAPA diretrizes TAN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00688" y="2862706"/>
            <a:ext cx="1826452" cy="259200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perspectiveHeroicExtremeRightFacing"/>
            <a:lightRig rig="threePt" dir="t"/>
          </a:scene3d>
          <a:sp3d>
            <a:bevelT/>
          </a:sp3d>
        </p:spPr>
      </p:pic>
      <p:pic>
        <p:nvPicPr>
          <p:cNvPr id="18" name="Imagem 22" descr="CAPA diretrizes Amputados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67481" y="2948443"/>
            <a:ext cx="1829826" cy="259200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perspectiveHeroicExtremeRightFacing"/>
            <a:lightRig rig="threePt" dir="t"/>
          </a:scene3d>
          <a:sp3d>
            <a:bevelT/>
          </a:sp3d>
        </p:spPr>
      </p:pic>
      <p:pic>
        <p:nvPicPr>
          <p:cNvPr id="19" name="Imagem 30" descr="CAPA diretrizes Lesão Medular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146856" y="3020039"/>
            <a:ext cx="1829823" cy="259200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perspectiveHeroicExtremeRightFacing"/>
            <a:lightRig rig="threePt" dir="t"/>
          </a:scene3d>
          <a:sp3d>
            <a:bevelT/>
          </a:sp3d>
        </p:spPr>
      </p:pic>
      <p:pic>
        <p:nvPicPr>
          <p:cNvPr id="20" name="Imagem 31" descr="CAPA diretrizes PC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354711" y="3124218"/>
            <a:ext cx="1832846" cy="259200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perspectiveHeroicExtremeRightFacing"/>
            <a:lightRig rig="threePt" dir="t"/>
          </a:scene3d>
          <a:sp3d>
            <a:bevelT/>
          </a:sp3d>
        </p:spPr>
      </p:pic>
      <p:pic>
        <p:nvPicPr>
          <p:cNvPr id="22" name="Imagem 37" descr="CAPA diretrizes TCE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577852" y="3204028"/>
            <a:ext cx="1834990" cy="259200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perspectiveHeroicExtremeRightFacing"/>
            <a:lightRig rig="threePt" dir="t"/>
          </a:scene3d>
          <a:sp3d>
            <a:bevelT/>
          </a:sp3d>
        </p:spPr>
      </p:pic>
      <p:pic>
        <p:nvPicPr>
          <p:cNvPr id="23" name="Imagem 28" descr="CAPA diretrizes AVC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837161" y="3274693"/>
            <a:ext cx="1840169" cy="259200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perspectiveHeroicExtremeRightFacing"/>
            <a:lightRig rig="threePt" dir="t"/>
          </a:scene3d>
          <a:sp3d>
            <a:bevelT/>
          </a:sp3d>
        </p:spPr>
      </p:pic>
      <p:pic>
        <p:nvPicPr>
          <p:cNvPr id="25" name="Imagem 2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081298" y="3355718"/>
            <a:ext cx="1797265" cy="259200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perspectiveHeroicExtremeRightFacing"/>
            <a:lightRig rig="threePt" dir="t"/>
          </a:scene3d>
          <a:sp3d>
            <a:bevelT/>
          </a:sp3d>
        </p:spPr>
      </p:pic>
      <p:pic>
        <p:nvPicPr>
          <p:cNvPr id="26" name="Imagem 2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flipH="1">
            <a:off x="2345902" y="3413593"/>
            <a:ext cx="1905618" cy="259200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perspectiveHeroicExtremeRightFacing"/>
            <a:lightRig rig="threePt" dir="t"/>
          </a:scene3d>
          <a:sp3d>
            <a:bevelT/>
          </a:sp3d>
        </p:spPr>
      </p:pic>
      <p:pic>
        <p:nvPicPr>
          <p:cNvPr id="27" name="Imagem 2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613964" y="3492468"/>
            <a:ext cx="1839862" cy="259200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perspectiveHeroicExtremeRightFacing"/>
            <a:lightRig rig="threePt" dir="t"/>
          </a:scene3d>
          <a:sp3d>
            <a:bevelT/>
          </a:sp3d>
        </p:spPr>
      </p:pic>
      <p:pic>
        <p:nvPicPr>
          <p:cNvPr id="28" name="Imagem 2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900526" y="3587218"/>
            <a:ext cx="1824207" cy="259200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perspectiveHeroicExtremeRightFacing"/>
            <a:lightRig rig="threePt" dir="t"/>
          </a:scene3d>
          <a:sp3d>
            <a:bevelT/>
          </a:sp3d>
        </p:spPr>
      </p:pic>
      <p:pic>
        <p:nvPicPr>
          <p:cNvPr id="31" name="Imagem 30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197746" y="3684998"/>
            <a:ext cx="1825242" cy="259200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perspectiveHeroicExtremeRightFacing"/>
            <a:lightRig rig="threePt" dir="t"/>
          </a:scene3d>
          <a:sp3d>
            <a:bevelT/>
          </a:sp3d>
        </p:spPr>
      </p:pic>
      <p:sp>
        <p:nvSpPr>
          <p:cNvPr id="33" name="Espaço Reservado para Texto 4"/>
          <p:cNvSpPr>
            <a:spLocks noGrp="1"/>
          </p:cNvSpPr>
          <p:nvPr>
            <p:ph type="body" sz="quarter" idx="14"/>
          </p:nvPr>
        </p:nvSpPr>
        <p:spPr>
          <a:xfrm>
            <a:off x="753901" y="348283"/>
            <a:ext cx="9250554" cy="570662"/>
          </a:xfrm>
        </p:spPr>
        <p:txBody>
          <a:bodyPr/>
          <a:lstStyle/>
          <a:p>
            <a:pPr algn="just"/>
            <a:r>
              <a:rPr lang="pt-BR" sz="3000" dirty="0">
                <a:solidFill>
                  <a:srgbClr val="183EFF"/>
                </a:solidFill>
                <a:latin typeface="Montserrat ExtraBold" panose="00000900000000000000" pitchFamily="2" charset="0"/>
              </a:rPr>
              <a:t>Diretrizes e Guias de Atenção à Reabilitação</a:t>
            </a:r>
          </a:p>
        </p:txBody>
      </p:sp>
      <p:sp>
        <p:nvSpPr>
          <p:cNvPr id="29" name="Espaço Reservado para Texto 6"/>
          <p:cNvSpPr>
            <a:spLocks noGrp="1"/>
          </p:cNvSpPr>
          <p:nvPr>
            <p:ph type="body" sz="quarter" idx="16"/>
          </p:nvPr>
        </p:nvSpPr>
        <p:spPr>
          <a:xfrm>
            <a:off x="5604393" y="1124207"/>
            <a:ext cx="5499749" cy="2017733"/>
          </a:xfrm>
        </p:spPr>
        <p:txBody>
          <a:bodyPr/>
          <a:lstStyle/>
          <a:p>
            <a:pPr lvl="0" algn="ctr">
              <a:spcBef>
                <a:spcPts val="0"/>
              </a:spcBef>
            </a:pPr>
            <a:endParaRPr lang="pt-BR" dirty="0">
              <a:sym typeface="Roboto"/>
            </a:endParaRPr>
          </a:p>
          <a:p>
            <a:pPr algn="just"/>
            <a:r>
              <a:rPr lang="pt-BR" b="1" dirty="0">
                <a:solidFill>
                  <a:schemeClr val="accent1"/>
                </a:solidFill>
                <a:ea typeface="ヒラギノ角ゴ Pro W3" pitchFamily="-65" charset="-128"/>
                <a:cs typeface="ヒラギノ角ゴ Pro W3" pitchFamily="-65" charset="-128"/>
              </a:rPr>
              <a:t>Diretrizes de atenção à reabilitação da pessoa com Transtornos do Espectro do Autismo (TEA</a:t>
            </a:r>
            <a:r>
              <a:rPr lang="pt-BR" b="1" dirty="0" smtClean="0">
                <a:solidFill>
                  <a:schemeClr val="accent1"/>
                </a:solidFill>
                <a:ea typeface="ヒラギノ角ゴ Pro W3" pitchFamily="-65" charset="-128"/>
                <a:cs typeface="ヒラギノ角ゴ Pro W3" pitchFamily="-65" charset="-128"/>
              </a:rPr>
              <a:t>)</a:t>
            </a:r>
          </a:p>
          <a:p>
            <a:pPr algn="just"/>
            <a:endParaRPr lang="pt-BR" b="1" dirty="0">
              <a:solidFill>
                <a:schemeClr val="accent1"/>
              </a:solidFill>
              <a:ea typeface="ヒラギノ角ゴ Pro W3" pitchFamily="-65" charset="-128"/>
              <a:cs typeface="ヒラギノ角ゴ Pro W3" pitchFamily="-65" charset="-128"/>
            </a:endParaRPr>
          </a:p>
          <a:p>
            <a:pPr marL="800100" lvl="1" indent="-342900" algn="just">
              <a:buFontTx/>
              <a:buChar char="-"/>
            </a:pPr>
            <a:r>
              <a:rPr lang="pt-BR" sz="1800" b="1" dirty="0">
                <a:solidFill>
                  <a:schemeClr val="accent1"/>
                </a:solidFill>
              </a:rPr>
              <a:t>Objetivo: </a:t>
            </a:r>
            <a:r>
              <a:rPr lang="pt-BR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oferecer orientações às equipes multiprofissionais dos pontos de atenção da Rede SUS</a:t>
            </a:r>
          </a:p>
          <a:p>
            <a:pPr marL="800100" lvl="1" indent="-342900" algn="just">
              <a:buFontTx/>
              <a:buChar char="-"/>
            </a:pPr>
            <a:r>
              <a:rPr lang="pt-BR" sz="1800" b="1" dirty="0" smtClean="0">
                <a:solidFill>
                  <a:schemeClr val="accent1"/>
                </a:solidFill>
              </a:rPr>
              <a:t>Enfoques:</a:t>
            </a:r>
            <a:r>
              <a:rPr lang="pt-BR" sz="1800" dirty="0" smtClean="0">
                <a:solidFill>
                  <a:schemeClr val="accent1"/>
                </a:solidFill>
              </a:rPr>
              <a:t> </a:t>
            </a:r>
            <a:r>
              <a:rPr lang="pt-BR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cuidado </a:t>
            </a:r>
            <a:r>
              <a:rPr lang="pt-BR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à saúde da pessoa com transtornos do </a:t>
            </a:r>
            <a:r>
              <a:rPr lang="pt-BR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espectro </a:t>
            </a:r>
            <a:r>
              <a:rPr lang="pt-BR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do autismo (TEA) e de sua família nos diferentes pontos de atenção da Rede de Cuidados à Pessoa com Deficiência.</a:t>
            </a:r>
          </a:p>
          <a:p>
            <a:pPr marL="800100" lvl="1" indent="-342900">
              <a:buFontTx/>
              <a:buChar char="-"/>
            </a:pPr>
            <a:r>
              <a:rPr lang="pt-BR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Disponível em: </a:t>
            </a:r>
            <a:r>
              <a:rPr lang="pt-BR" sz="1800" dirty="0">
                <a:solidFill>
                  <a:schemeClr val="tx1">
                    <a:lumMod val="65000"/>
                    <a:lumOff val="35000"/>
                  </a:schemeClr>
                </a:solidFill>
                <a:hlinkClick r:id="rId17"/>
              </a:rPr>
              <a:t>http://bvsms.saude.gov.br/bvs/publicacoes/diretrizes_atencao_reabilitacao_pessoa_autismo.pdf</a:t>
            </a:r>
            <a:endParaRPr lang="pt-BR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just"/>
            <a:endParaRPr lang="pt-BR" sz="2100" dirty="0"/>
          </a:p>
          <a:p>
            <a:pPr algn="just"/>
            <a:endParaRPr lang="pt-BR" dirty="0" smtClean="0"/>
          </a:p>
        </p:txBody>
      </p:sp>
      <p:pic>
        <p:nvPicPr>
          <p:cNvPr id="21" name="Imagem 27" descr="CAPA diretrizes autismo.jpg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3417728" y="2592985"/>
            <a:ext cx="2626855" cy="371054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perspectiveHeroicExtremeRightFacing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2663338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Espaço Reservado para Texto 4"/>
          <p:cNvSpPr>
            <a:spLocks noGrp="1"/>
          </p:cNvSpPr>
          <p:nvPr>
            <p:ph type="body" sz="quarter" idx="14"/>
          </p:nvPr>
        </p:nvSpPr>
        <p:spPr>
          <a:xfrm>
            <a:off x="270114" y="455677"/>
            <a:ext cx="9578966" cy="570662"/>
          </a:xfrm>
        </p:spPr>
        <p:txBody>
          <a:bodyPr/>
          <a:lstStyle/>
          <a:p>
            <a:r>
              <a:rPr lang="pt-BR" sz="3000" dirty="0">
                <a:solidFill>
                  <a:schemeClr val="accent1"/>
                </a:solidFill>
                <a:latin typeface="Montserrat ExtraBold" panose="00000900000000000000" pitchFamily="2" charset="0"/>
              </a:rPr>
              <a:t>Capacitação de Profissionais de Saúde pela RCPD -</a:t>
            </a:r>
          </a:p>
        </p:txBody>
      </p:sp>
      <p:sp>
        <p:nvSpPr>
          <p:cNvPr id="29" name="Espaço Reservado para Texto 6"/>
          <p:cNvSpPr>
            <a:spLocks noGrp="1"/>
          </p:cNvSpPr>
          <p:nvPr>
            <p:ph type="body" sz="quarter" idx="16"/>
          </p:nvPr>
        </p:nvSpPr>
        <p:spPr>
          <a:xfrm>
            <a:off x="3920791" y="801509"/>
            <a:ext cx="7183352" cy="2017733"/>
          </a:xfrm>
        </p:spPr>
        <p:txBody>
          <a:bodyPr/>
          <a:lstStyle/>
          <a:p>
            <a:pPr lvl="0" algn="ctr">
              <a:spcBef>
                <a:spcPts val="0"/>
              </a:spcBef>
            </a:pPr>
            <a:endParaRPr lang="pt-BR" dirty="0" smtClean="0">
              <a:sym typeface="Roboto"/>
            </a:endParaRPr>
          </a:p>
          <a:p>
            <a:pPr lvl="0" algn="ctr">
              <a:spcBef>
                <a:spcPts val="0"/>
              </a:spcBef>
            </a:pPr>
            <a:endParaRPr lang="pt-BR" dirty="0">
              <a:sym typeface="Roboto"/>
            </a:endParaRPr>
          </a:p>
          <a:p>
            <a:pPr algn="just"/>
            <a:endParaRPr lang="pt-BR" sz="2100" dirty="0"/>
          </a:p>
          <a:p>
            <a:pPr algn="just"/>
            <a:endParaRPr lang="pt-BR" dirty="0" smtClean="0"/>
          </a:p>
        </p:txBody>
      </p:sp>
      <p:sp>
        <p:nvSpPr>
          <p:cNvPr id="30" name="Espaço Reservado para Texto 2"/>
          <p:cNvSpPr>
            <a:spLocks noGrp="1"/>
          </p:cNvSpPr>
          <p:nvPr>
            <p:ph type="body" sz="quarter" idx="14"/>
          </p:nvPr>
        </p:nvSpPr>
        <p:spPr>
          <a:xfrm>
            <a:off x="490451" y="2410466"/>
            <a:ext cx="4459618" cy="2422941"/>
          </a:xfrm>
        </p:spPr>
        <p:txBody>
          <a:bodyPr/>
          <a:lstStyle/>
          <a:p>
            <a:r>
              <a:rPr lang="pt-BR" sz="3200" dirty="0" smtClean="0">
                <a:latin typeface="Montserrat ExtraBold" panose="00000900000000000000" pitchFamily="2" charset="0"/>
              </a:rPr>
              <a:t>Cursos de Capacitação </a:t>
            </a:r>
            <a:r>
              <a:rPr lang="pt-BR" sz="3200" dirty="0">
                <a:latin typeface="Montserrat ExtraBold" panose="00000900000000000000" pitchFamily="2" charset="0"/>
              </a:rPr>
              <a:t>de Profissionais de Saúde pela RCPD </a:t>
            </a:r>
            <a:r>
              <a:rPr lang="pt-BR" sz="2000" dirty="0" smtClean="0"/>
              <a:t>Site</a:t>
            </a:r>
            <a:r>
              <a:rPr lang="pt-BR" sz="2000" dirty="0"/>
              <a:t>: </a:t>
            </a:r>
            <a:r>
              <a:rPr lang="pt-BR" sz="2000" dirty="0">
                <a:hlinkClick r:id="rId2"/>
              </a:rPr>
              <a:t>https://www.unasus.gov.br/cursos</a:t>
            </a:r>
            <a:r>
              <a:rPr lang="pt-BR" sz="2000" dirty="0"/>
              <a:t> </a:t>
            </a:r>
          </a:p>
          <a:p>
            <a:pPr algn="ctr"/>
            <a:endParaRPr lang="pt-BR" sz="3200" dirty="0">
              <a:latin typeface="Montserrat ExtraBold" panose="00000900000000000000" pitchFamily="2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9642" y="1545486"/>
            <a:ext cx="5057775" cy="415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398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Texto 4"/>
          <p:cNvSpPr>
            <a:spLocks noGrp="1"/>
          </p:cNvSpPr>
          <p:nvPr>
            <p:ph type="body" sz="quarter" idx="14"/>
          </p:nvPr>
        </p:nvSpPr>
        <p:spPr>
          <a:xfrm>
            <a:off x="929507" y="395272"/>
            <a:ext cx="9128893" cy="1164798"/>
          </a:xfrm>
        </p:spPr>
        <p:txBody>
          <a:bodyPr/>
          <a:lstStyle/>
          <a:p>
            <a:r>
              <a:rPr lang="pt-BR" sz="3000" dirty="0">
                <a:latin typeface="Montserrat ExtraBold" panose="00000900000000000000" pitchFamily="2" charset="0"/>
              </a:rPr>
              <a:t>Capacitação de Profissionais de Saúde pela </a:t>
            </a:r>
            <a:r>
              <a:rPr lang="pt-BR" sz="3000" dirty="0" smtClean="0">
                <a:latin typeface="Montserrat ExtraBold" panose="00000900000000000000" pitchFamily="2" charset="0"/>
              </a:rPr>
              <a:t>RCPD -</a:t>
            </a:r>
            <a:endParaRPr lang="pt-BR" sz="3000" dirty="0">
              <a:latin typeface="Montserrat ExtraBold" panose="00000900000000000000" pitchFamily="2" charset="0"/>
            </a:endParaRPr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id="{9F833C79-61C3-7E87-0272-559B9FC8389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90"/>
          <a:stretch/>
        </p:blipFill>
        <p:spPr>
          <a:xfrm>
            <a:off x="433120" y="1847159"/>
            <a:ext cx="5175202" cy="251877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2" name="Retângulo 1"/>
          <p:cNvSpPr/>
          <p:nvPr/>
        </p:nvSpPr>
        <p:spPr>
          <a:xfrm>
            <a:off x="5442857" y="1147397"/>
            <a:ext cx="6392091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b="1" dirty="0">
                <a:solidFill>
                  <a:schemeClr val="accent1"/>
                </a:solidFill>
              </a:rPr>
              <a:t>Lançado em 2021</a:t>
            </a:r>
          </a:p>
          <a:p>
            <a:pPr algn="just"/>
            <a:endParaRPr lang="pt-BR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800100" lvl="1" indent="-342900" algn="just">
              <a:buFontTx/>
              <a:buChar char="-"/>
            </a:pPr>
            <a:r>
              <a:rPr lang="pt-BR" b="1" dirty="0">
                <a:solidFill>
                  <a:schemeClr val="accent1"/>
                </a:solidFill>
              </a:rPr>
              <a:t>Modalidade: </a:t>
            </a:r>
            <a:r>
              <a:rPr lang="pt-BR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autoinstrucional</a:t>
            </a: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em ambiente virtual</a:t>
            </a:r>
          </a:p>
          <a:p>
            <a:pPr marL="800100" lvl="1" indent="-342900" algn="just">
              <a:buFontTx/>
              <a:buChar char="-"/>
            </a:pPr>
            <a:r>
              <a:rPr lang="pt-BR" b="1" dirty="0" smtClean="0">
                <a:solidFill>
                  <a:schemeClr val="accent1"/>
                </a:solidFill>
              </a:rPr>
              <a:t>Objetivo</a:t>
            </a:r>
            <a:r>
              <a:rPr lang="pt-BR" b="1" dirty="0">
                <a:solidFill>
                  <a:schemeClr val="accent1"/>
                </a:solidFill>
              </a:rPr>
              <a:t>: </a:t>
            </a: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capacitar os profissionais de saúde para o atendimento e acompanhamento da população diagnosticada com TEA</a:t>
            </a:r>
          </a:p>
          <a:p>
            <a:pPr marL="800100" lvl="1" indent="-342900" algn="just">
              <a:buFontTx/>
              <a:buChar char="-"/>
            </a:pPr>
            <a:r>
              <a:rPr lang="pt-BR" b="1" dirty="0" smtClean="0">
                <a:solidFill>
                  <a:schemeClr val="accent1"/>
                </a:solidFill>
              </a:rPr>
              <a:t>Foco</a:t>
            </a:r>
            <a:r>
              <a:rPr lang="pt-BR" b="1" dirty="0">
                <a:solidFill>
                  <a:schemeClr val="accent1"/>
                </a:solidFill>
              </a:rPr>
              <a:t>: </a:t>
            </a: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habilitação e reabilitação, considerando as especificidades dos indivíduos e acolhimento à família</a:t>
            </a:r>
          </a:p>
          <a:p>
            <a:pPr marL="800100" lvl="1" indent="-342900" algn="just">
              <a:buFontTx/>
              <a:buChar char="-"/>
            </a:pPr>
            <a:r>
              <a:rPr lang="pt-BR" b="1" dirty="0">
                <a:solidFill>
                  <a:schemeClr val="accent1"/>
                </a:solidFill>
              </a:rPr>
              <a:t>Público-alvo: </a:t>
            </a: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profissionais envolvidos na reabilitação, acadêmicos e demais interessados pela temática</a:t>
            </a:r>
          </a:p>
          <a:p>
            <a:pPr marL="800100" lvl="1" indent="-342900" algn="just">
              <a:buFontTx/>
              <a:buChar char="-"/>
            </a:pPr>
            <a:r>
              <a:rPr lang="pt-BR" b="1" dirty="0" smtClean="0">
                <a:solidFill>
                  <a:schemeClr val="accent1"/>
                </a:solidFill>
              </a:rPr>
              <a:t>Carga </a:t>
            </a:r>
            <a:r>
              <a:rPr lang="pt-BR" b="1" dirty="0">
                <a:solidFill>
                  <a:schemeClr val="accent1"/>
                </a:solidFill>
              </a:rPr>
              <a:t>horária: </a:t>
            </a: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30 horas</a:t>
            </a:r>
          </a:p>
          <a:p>
            <a:pPr marL="800100" lvl="1" indent="-342900" algn="just">
              <a:buFontTx/>
              <a:buChar char="-"/>
            </a:pPr>
            <a:r>
              <a:rPr lang="pt-BR" b="1" dirty="0" smtClean="0">
                <a:solidFill>
                  <a:schemeClr val="accent1"/>
                </a:solidFill>
              </a:rPr>
              <a:t>Inscritos</a:t>
            </a: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 53.821 (até set/2022)</a:t>
            </a:r>
          </a:p>
          <a:p>
            <a:pPr marL="800100" lvl="1" indent="-342900" algn="just">
              <a:buFontTx/>
              <a:buChar char="-"/>
            </a:pPr>
            <a:r>
              <a:rPr lang="pt-BR" b="1" dirty="0" smtClean="0">
                <a:solidFill>
                  <a:schemeClr val="accent1"/>
                </a:solidFill>
              </a:rPr>
              <a:t>Aprovados</a:t>
            </a:r>
            <a:r>
              <a:rPr lang="pt-BR" b="1" dirty="0">
                <a:solidFill>
                  <a:schemeClr val="accent1"/>
                </a:solidFill>
              </a:rPr>
              <a:t>: </a:t>
            </a: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14.259 (até </a:t>
            </a:r>
            <a:r>
              <a:rPr lang="pt-BR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jun</a:t>
            </a: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/2022)</a:t>
            </a:r>
          </a:p>
          <a:p>
            <a:pPr marL="800100" lvl="1" indent="-342900" algn="just">
              <a:buFontTx/>
              <a:buChar char="-"/>
            </a:pPr>
            <a:endParaRPr lang="pt-BR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91780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Texto 4"/>
          <p:cNvSpPr>
            <a:spLocks noGrp="1"/>
          </p:cNvSpPr>
          <p:nvPr>
            <p:ph type="body" sz="quarter" idx="14"/>
          </p:nvPr>
        </p:nvSpPr>
        <p:spPr>
          <a:xfrm>
            <a:off x="929507" y="395272"/>
            <a:ext cx="9128893" cy="1164798"/>
          </a:xfrm>
        </p:spPr>
        <p:txBody>
          <a:bodyPr/>
          <a:lstStyle/>
          <a:p>
            <a:r>
              <a:rPr lang="pt-BR" sz="3000" dirty="0">
                <a:latin typeface="Montserrat ExtraBold" panose="00000900000000000000" pitchFamily="2" charset="0"/>
              </a:rPr>
              <a:t>Capacitação de Profissionais de Saúde pela </a:t>
            </a:r>
            <a:r>
              <a:rPr lang="pt-BR" sz="3000" dirty="0" smtClean="0">
                <a:latin typeface="Montserrat ExtraBold" panose="00000900000000000000" pitchFamily="2" charset="0"/>
              </a:rPr>
              <a:t>RCPD -</a:t>
            </a:r>
            <a:endParaRPr lang="pt-BR" sz="3000" dirty="0">
              <a:latin typeface="Montserrat ExtraBold" panose="00000900000000000000" pitchFamily="2" charset="0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5442857" y="1147397"/>
            <a:ext cx="6392091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b="1" dirty="0">
                <a:solidFill>
                  <a:schemeClr val="accent1"/>
                </a:solidFill>
              </a:rPr>
              <a:t>Lançado em </a:t>
            </a:r>
            <a:r>
              <a:rPr lang="pt-BR" sz="2400" b="1" dirty="0" smtClean="0">
                <a:solidFill>
                  <a:schemeClr val="accent1"/>
                </a:solidFill>
              </a:rPr>
              <a:t>2023</a:t>
            </a:r>
            <a:endParaRPr lang="pt-BR" sz="2400" b="1" dirty="0">
              <a:solidFill>
                <a:schemeClr val="accent1"/>
              </a:solidFill>
            </a:endParaRPr>
          </a:p>
          <a:p>
            <a:pPr algn="just"/>
            <a:endParaRPr lang="pt-BR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800100" lvl="1" indent="-342900" algn="just">
              <a:buFontTx/>
              <a:buChar char="-"/>
            </a:pPr>
            <a:r>
              <a:rPr lang="pt-BR" b="1" dirty="0">
                <a:solidFill>
                  <a:schemeClr val="accent1"/>
                </a:solidFill>
              </a:rPr>
              <a:t>Modalidade: </a:t>
            </a:r>
            <a:r>
              <a:rPr lang="pt-BR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autoinstrucional</a:t>
            </a: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em ambiente virtual</a:t>
            </a:r>
          </a:p>
          <a:p>
            <a:pPr marL="800100" lvl="1" indent="-342900" algn="just">
              <a:buFontTx/>
              <a:buChar char="-"/>
            </a:pPr>
            <a:r>
              <a:rPr lang="pt-BR" b="1" dirty="0" smtClean="0">
                <a:solidFill>
                  <a:schemeClr val="accent1"/>
                </a:solidFill>
              </a:rPr>
              <a:t>Objetivo</a:t>
            </a:r>
            <a:r>
              <a:rPr lang="pt-BR" b="1" dirty="0">
                <a:solidFill>
                  <a:schemeClr val="accent1"/>
                </a:solidFill>
              </a:rPr>
              <a:t>: </a:t>
            </a: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capacitar os profissionais de saúde para o atendimento e acompanhamento </a:t>
            </a:r>
            <a:r>
              <a:rPr lang="pt-B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 a realização da estimulação precoce</a:t>
            </a:r>
            <a:endParaRPr lang="pt-BR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800100" lvl="1" indent="-342900" algn="just">
              <a:buFontTx/>
              <a:buChar char="-"/>
            </a:pPr>
            <a:r>
              <a:rPr lang="pt-BR" b="1" dirty="0" smtClean="0">
                <a:solidFill>
                  <a:schemeClr val="accent1"/>
                </a:solidFill>
              </a:rPr>
              <a:t>Foco</a:t>
            </a:r>
            <a:r>
              <a:rPr lang="pt-BR" b="1" dirty="0">
                <a:solidFill>
                  <a:schemeClr val="accent1"/>
                </a:solidFill>
              </a:rPr>
              <a:t>: </a:t>
            </a: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Estimulação precoce: crianças de zero a 3 anos com atraso no desenvolvimento neuropsicomotor</a:t>
            </a:r>
          </a:p>
          <a:p>
            <a:pPr marL="800100" lvl="1" indent="-342900" algn="just">
              <a:buFontTx/>
              <a:buChar char="-"/>
            </a:pPr>
            <a:r>
              <a:rPr lang="pt-BR" b="1" dirty="0" smtClean="0">
                <a:solidFill>
                  <a:schemeClr val="accent1"/>
                </a:solidFill>
              </a:rPr>
              <a:t>Público-alvo</a:t>
            </a:r>
            <a:r>
              <a:rPr lang="pt-BR" b="1" dirty="0">
                <a:solidFill>
                  <a:schemeClr val="accent1"/>
                </a:solidFill>
              </a:rPr>
              <a:t>: </a:t>
            </a:r>
            <a:r>
              <a:rPr lang="pt-B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profissionais envolvidos na reabilitação, acadêmicos e demais interessados pela temática</a:t>
            </a:r>
          </a:p>
          <a:p>
            <a:pPr marL="800100" lvl="1" indent="-342900" algn="just">
              <a:buFontTx/>
              <a:buChar char="-"/>
            </a:pPr>
            <a:r>
              <a:rPr lang="pt-BR" b="1" dirty="0" smtClean="0">
                <a:solidFill>
                  <a:schemeClr val="accent1"/>
                </a:solidFill>
              </a:rPr>
              <a:t>Carga horária: </a:t>
            </a:r>
            <a:r>
              <a:rPr lang="pt-B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30 horas</a:t>
            </a:r>
          </a:p>
          <a:p>
            <a:pPr marL="800100" lvl="1" indent="-342900" algn="just">
              <a:buFontTx/>
              <a:buChar char="-"/>
            </a:pPr>
            <a:r>
              <a:rPr lang="pt-BR" b="1" dirty="0">
                <a:solidFill>
                  <a:schemeClr val="accent1"/>
                </a:solidFill>
              </a:rPr>
              <a:t>Inscrições: </a:t>
            </a:r>
            <a:r>
              <a:rPr lang="pt-BR" dirty="0">
                <a:solidFill>
                  <a:schemeClr val="tx1">
                    <a:lumMod val="65000"/>
                    <a:lumOff val="35000"/>
                  </a:schemeClr>
                </a:solidFill>
                <a:hlinkClick r:id="rId2"/>
              </a:rPr>
              <a:t>https://</a:t>
            </a:r>
            <a:r>
              <a:rPr lang="pt-BR" dirty="0" smtClean="0">
                <a:solidFill>
                  <a:schemeClr val="tx1">
                    <a:lumMod val="65000"/>
                    <a:lumOff val="35000"/>
                  </a:schemeClr>
                </a:solidFill>
                <a:hlinkClick r:id="rId2"/>
              </a:rPr>
              <a:t>www.unasus.gov.br/cursos/curso/46807</a:t>
            </a:r>
            <a:r>
              <a:rPr lang="pt-B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endParaRPr lang="pt-BR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800100" lvl="1" indent="-342900" algn="just">
              <a:buFontTx/>
              <a:buChar char="-"/>
            </a:pPr>
            <a:endParaRPr lang="pt-BR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560" y="1684972"/>
            <a:ext cx="4926259" cy="2860902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365760" y="4963886"/>
            <a:ext cx="53100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chemeClr val="accent1"/>
                </a:solidFill>
              </a:rPr>
              <a:t>Estimulação Precoce: crianças de zero a 3 anos com atraso no desenvolvimento </a:t>
            </a:r>
            <a:r>
              <a:rPr lang="pt-BR" b="1" dirty="0" err="1">
                <a:solidFill>
                  <a:schemeClr val="accent1"/>
                </a:solidFill>
              </a:rPr>
              <a:t>neuropsicomotor</a:t>
            </a:r>
            <a:endParaRPr lang="pt-BR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08261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Texto 4"/>
          <p:cNvSpPr>
            <a:spLocks noGrp="1"/>
          </p:cNvSpPr>
          <p:nvPr>
            <p:ph type="body" sz="quarter" idx="14"/>
          </p:nvPr>
        </p:nvSpPr>
        <p:spPr>
          <a:xfrm>
            <a:off x="929507" y="395272"/>
            <a:ext cx="9128893" cy="1164798"/>
          </a:xfrm>
        </p:spPr>
        <p:txBody>
          <a:bodyPr/>
          <a:lstStyle/>
          <a:p>
            <a:r>
              <a:rPr lang="pt-BR" sz="2400" dirty="0">
                <a:solidFill>
                  <a:schemeClr val="accent1"/>
                </a:solidFill>
                <a:latin typeface="+mn-lt"/>
              </a:rPr>
              <a:t>Programa Nacional de Apoio à Atenção da Saúde da Pessoa com Deficiência (PRONAS/PCD)</a:t>
            </a:r>
          </a:p>
          <a:p>
            <a:endParaRPr lang="pt-BR" sz="3000" dirty="0">
              <a:latin typeface="Montserrat ExtraBold" panose="00000900000000000000" pitchFamily="2" charset="0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-95794" y="1412025"/>
            <a:ext cx="9840686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b="1" dirty="0" smtClean="0">
                <a:solidFill>
                  <a:schemeClr val="accent1"/>
                </a:solidFill>
              </a:rPr>
              <a:t>	OBJETIVOS:</a:t>
            </a:r>
            <a:endParaRPr lang="pt-BR" sz="2400" b="1" dirty="0">
              <a:solidFill>
                <a:schemeClr val="accent1"/>
              </a:solidFill>
            </a:endParaRPr>
          </a:p>
          <a:p>
            <a:pPr lvl="1" algn="just"/>
            <a:endParaRPr lang="pt-BR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1437181" lvl="1" indent="-505871" algn="just" defTabSz="1219170">
              <a:buFont typeface="Arial" pitchFamily="34" charset="0"/>
              <a:buChar char="•"/>
              <a:defRPr/>
            </a:pPr>
            <a:r>
              <a:rPr lang="pt-BR" dirty="0">
                <a:ea typeface="ヒラギノ角ゴ Pro W3" charset="0"/>
                <a:cs typeface="Times New Roman" panose="02020603050405020304" pitchFamily="18" charset="0"/>
              </a:rPr>
              <a:t>Captar e canalizar recursos destinados a estimular e desenvolver ações de promoção à saúde e de reabilitação/habilitação da pessoa com deficiência;</a:t>
            </a:r>
          </a:p>
          <a:p>
            <a:pPr marL="1437181" lvl="1" indent="-505871" algn="just" defTabSz="1219170">
              <a:buFont typeface="Arial" pitchFamily="34" charset="0"/>
              <a:buChar char="•"/>
              <a:defRPr/>
            </a:pPr>
            <a:r>
              <a:rPr lang="pt-BR" dirty="0">
                <a:ea typeface="ヒラギノ角ゴ Pro W3" charset="0"/>
                <a:cs typeface="Times New Roman" panose="02020603050405020304" pitchFamily="18" charset="0"/>
              </a:rPr>
              <a:t>Fortalecer a Política Nacional de Saúde da Pessoa com Deficiência no âmbito do SUS;</a:t>
            </a:r>
          </a:p>
          <a:p>
            <a:pPr marL="1437181" lvl="1" indent="-505871" algn="just" defTabSz="1219170">
              <a:buFont typeface="Arial" pitchFamily="34" charset="0"/>
              <a:buChar char="•"/>
              <a:defRPr/>
            </a:pPr>
            <a:r>
              <a:rPr lang="pt-BR" dirty="0">
                <a:ea typeface="ヒラギノ角ゴ Pro W3" charset="0"/>
                <a:cs typeface="Times New Roman" panose="02020603050405020304" pitchFamily="18" charset="0"/>
              </a:rPr>
              <a:t>Ampliar o acesso e qualificar o atendimento  integral às pessoas com deficiência no campo da </a:t>
            </a:r>
            <a:r>
              <a:rPr lang="pt-BR" dirty="0" smtClean="0">
                <a:ea typeface="ヒラギノ角ゴ Pro W3" charset="0"/>
                <a:cs typeface="Times New Roman" panose="02020603050405020304" pitchFamily="18" charset="0"/>
              </a:rPr>
              <a:t>reabilitação.</a:t>
            </a:r>
          </a:p>
          <a:p>
            <a:pPr marL="931310" lvl="1" algn="just" defTabSz="1219170">
              <a:defRPr/>
            </a:pPr>
            <a:endParaRPr lang="pt-BR" dirty="0" smtClean="0">
              <a:ea typeface="ヒラギノ角ゴ Pro W3" charset="0"/>
              <a:cs typeface="Times New Roman" panose="02020603050405020304" pitchFamily="18" charset="0"/>
            </a:endParaRPr>
          </a:p>
          <a:p>
            <a:pPr marL="931310" lvl="1" algn="just" defTabSz="1219170">
              <a:defRPr/>
            </a:pPr>
            <a:r>
              <a:rPr lang="pt-BR" altLang="pt-BR" sz="2400" b="1" dirty="0">
                <a:solidFill>
                  <a:schemeClr val="accent1"/>
                </a:solidFill>
              </a:rPr>
              <a:t>PRINCIPAIS</a:t>
            </a:r>
            <a:r>
              <a:rPr lang="pt-BR" altLang="pt-BR" sz="2400" b="1" dirty="0" smtClean="0">
                <a:solidFill>
                  <a:schemeClr val="accent1"/>
                </a:solidFill>
              </a:rPr>
              <a:t> INFORMAÇÕES:</a:t>
            </a:r>
          </a:p>
          <a:p>
            <a:pPr marL="480470" lvl="1" algn="just"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pt-BR" altLang="pt-BR" b="1" u="sng" dirty="0">
              <a:ea typeface="ヒラギノ角ゴ Pro W3" charset="0"/>
              <a:cs typeface="Times New Roman" panose="02020603050405020304" pitchFamily="18" charset="0"/>
            </a:endParaRPr>
          </a:p>
          <a:p>
            <a:pPr marL="1437181" lvl="1" indent="-505871" algn="just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pt-BR" altLang="pt-BR" dirty="0">
                <a:ea typeface="ヒラギノ角ゴ Pro W3" charset="0"/>
                <a:cs typeface="Times New Roman" panose="02020603050405020304" pitchFamily="18" charset="0"/>
              </a:rPr>
              <a:t>Projetos financiados mediante incentivo fiscal às empresas doadoras;</a:t>
            </a:r>
          </a:p>
          <a:p>
            <a:pPr marL="1437181" lvl="1" indent="-505871" algn="just" defTabSz="121917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pt-BR" altLang="pt-BR" dirty="0">
                <a:ea typeface="ヒラギノ角ゴ Pro W3" charset="0"/>
                <a:cs typeface="Times New Roman" panose="02020603050405020304" pitchFamily="18" charset="0"/>
              </a:rPr>
              <a:t>Projetos desenvolvidos por instituições de pessoas jurídicas de direito privado sem fins lucrativos que estejam </a:t>
            </a:r>
            <a:r>
              <a:rPr lang="pt-BR" altLang="pt-BR" dirty="0" smtClean="0">
                <a:ea typeface="ヒラギノ角ゴ Pro W3" charset="0"/>
                <a:cs typeface="Times New Roman" panose="02020603050405020304" pitchFamily="18" charset="0"/>
              </a:rPr>
              <a:t>credenciadas </a:t>
            </a:r>
            <a:r>
              <a:rPr lang="pt-BR" altLang="pt-BR" dirty="0">
                <a:ea typeface="ヒラギノ角ゴ Pro W3" charset="0"/>
                <a:cs typeface="Times New Roman" panose="02020603050405020304" pitchFamily="18" charset="0"/>
              </a:rPr>
              <a:t>ao Programa.</a:t>
            </a:r>
          </a:p>
          <a:p>
            <a:pPr marL="931310" lvl="1" algn="just" defTabSz="1219170">
              <a:defRPr/>
            </a:pPr>
            <a:endParaRPr lang="pt-BR" dirty="0">
              <a:ea typeface="ヒラギノ角ゴ Pro W3" charset="0"/>
              <a:cs typeface="Times New Roman" panose="02020603050405020304" pitchFamily="18" charset="0"/>
            </a:endParaRPr>
          </a:p>
          <a:p>
            <a:pPr marL="800100" lvl="1" indent="-342900" algn="just">
              <a:buFontTx/>
              <a:buChar char="-"/>
            </a:pPr>
            <a:endParaRPr lang="pt-BR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80269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Texto 4"/>
          <p:cNvSpPr>
            <a:spLocks noGrp="1"/>
          </p:cNvSpPr>
          <p:nvPr>
            <p:ph type="body" sz="quarter" idx="14"/>
          </p:nvPr>
        </p:nvSpPr>
        <p:spPr>
          <a:xfrm>
            <a:off x="929507" y="395272"/>
            <a:ext cx="9128893" cy="1164798"/>
          </a:xfrm>
        </p:spPr>
        <p:txBody>
          <a:bodyPr/>
          <a:lstStyle/>
          <a:p>
            <a:r>
              <a:rPr lang="pt-BR" sz="2400" dirty="0">
                <a:solidFill>
                  <a:schemeClr val="accent1"/>
                </a:solidFill>
                <a:latin typeface="+mn-lt"/>
              </a:rPr>
              <a:t>Programa Nacional de Apoio à Atenção da Saúde da Pessoa com Deficiência (PRONAS/PCD)</a:t>
            </a:r>
          </a:p>
          <a:p>
            <a:endParaRPr lang="pt-BR" sz="3000" dirty="0">
              <a:latin typeface="Montserrat ExtraBold" panose="00000900000000000000" pitchFamily="2" charset="0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-327727" y="1899705"/>
            <a:ext cx="11643360" cy="3554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just" defTabSz="1219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2400" b="1" dirty="0" smtClean="0">
                <a:solidFill>
                  <a:schemeClr val="accent1"/>
                </a:solidFill>
              </a:rPr>
              <a:t>	</a:t>
            </a:r>
            <a:r>
              <a:rPr lang="pt-BR" altLang="pt-BR" sz="2400" b="1" dirty="0">
                <a:solidFill>
                  <a:schemeClr val="accent1"/>
                </a:solidFill>
              </a:rPr>
              <a:t>Informações sobre atendimentos da Deficiência Intelectual no Brasil: </a:t>
            </a:r>
          </a:p>
          <a:p>
            <a:pPr lvl="1" algn="just"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pt-BR" altLang="pt-BR" sz="2100" b="1" u="sng" dirty="0">
              <a:ea typeface="ヒラギノ角ゴ Pro W3" charset="0"/>
              <a:cs typeface="Times New Roman" panose="02020603050405020304" pitchFamily="18" charset="0"/>
            </a:endParaRPr>
          </a:p>
          <a:p>
            <a:pPr lvl="1" algn="just"/>
            <a:endParaRPr lang="pt-BR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1257300" lvl="2" indent="-342900" algn="just" defTabSz="121917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pt-BR" altLang="pt-BR" sz="2100" dirty="0">
                <a:ea typeface="ヒラギノ角ゴ Pro W3" charset="0"/>
                <a:cs typeface="Times New Roman" panose="02020603050405020304" pitchFamily="18" charset="0"/>
              </a:rPr>
              <a:t>Quantidade de Instituições: 121 entidades entre 2013 a 2019;</a:t>
            </a:r>
          </a:p>
          <a:p>
            <a:pPr marL="1274210" lvl="1" indent="-342900" algn="just" defTabSz="121917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pt-BR" altLang="pt-BR" sz="2100" dirty="0">
                <a:ea typeface="ヒラギノ角ゴ Pro W3" charset="0"/>
                <a:cs typeface="Times New Roman" panose="02020603050405020304" pitchFamily="18" charset="0"/>
              </a:rPr>
              <a:t>Valor do Investimento: </a:t>
            </a:r>
            <a:r>
              <a:rPr lang="pt-BR" sz="2100" dirty="0"/>
              <a:t>R$ 104.673.419,50 (cento e quatro milhões, seiscentos e setenta e três mil, quatrocentos e dezenove e cinquenta centavos) </a:t>
            </a:r>
            <a:r>
              <a:rPr lang="pt-BR" sz="2100" dirty="0">
                <a:ea typeface="ヒラギノ角ゴ Pro W3" charset="0"/>
                <a:cs typeface="Times New Roman" panose="02020603050405020304" pitchFamily="18" charset="0"/>
              </a:rPr>
              <a:t>em projetos aprovados;</a:t>
            </a:r>
          </a:p>
          <a:p>
            <a:pPr marL="1274210" lvl="1" indent="-342900" algn="just" defTabSz="121917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pt-BR" altLang="pt-BR" sz="2100" dirty="0">
                <a:ea typeface="ヒラギノ角ゴ Pro W3" charset="0"/>
                <a:cs typeface="Times New Roman" panose="02020603050405020304" pitchFamily="18" charset="0"/>
              </a:rPr>
              <a:t>Quantidade de atendimentos: aproximadamente </a:t>
            </a:r>
            <a:r>
              <a:rPr lang="pt-BR" sz="2100" dirty="0"/>
              <a:t>1.885.235 </a:t>
            </a:r>
            <a:r>
              <a:rPr lang="pt-BR" altLang="pt-BR" sz="2100" dirty="0">
                <a:ea typeface="ヒラギノ角ゴ Pro W3" charset="0"/>
                <a:cs typeface="Times New Roman" panose="02020603050405020304" pitchFamily="18" charset="0"/>
              </a:rPr>
              <a:t>atendimentos para pessoas com deficiência intelectual.</a:t>
            </a:r>
          </a:p>
          <a:p>
            <a:pPr marL="931310" lvl="1" algn="just" defTabSz="1219170">
              <a:defRPr/>
            </a:pPr>
            <a:endParaRPr lang="pt-BR" dirty="0">
              <a:ea typeface="ヒラギノ角ゴ Pro W3" charset="0"/>
              <a:cs typeface="Times New Roman" panose="02020603050405020304" pitchFamily="18" charset="0"/>
            </a:endParaRPr>
          </a:p>
          <a:p>
            <a:pPr marL="800100" lvl="1" indent="-342900" algn="just">
              <a:buFontTx/>
              <a:buChar char="-"/>
            </a:pPr>
            <a:endParaRPr lang="pt-BR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25410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Texto 4"/>
          <p:cNvSpPr>
            <a:spLocks noGrp="1"/>
          </p:cNvSpPr>
          <p:nvPr>
            <p:ph type="body" sz="quarter" idx="14"/>
          </p:nvPr>
        </p:nvSpPr>
        <p:spPr>
          <a:xfrm>
            <a:off x="1150310" y="525569"/>
            <a:ext cx="7627716" cy="864006"/>
          </a:xfrm>
        </p:spPr>
        <p:txBody>
          <a:bodyPr/>
          <a:lstStyle/>
          <a:p>
            <a:r>
              <a:rPr lang="pt-BR" sz="3200" dirty="0"/>
              <a:t>Programa Saúde na Escola (PSE)</a:t>
            </a:r>
            <a:endParaRPr lang="pt-BR" sz="3200" dirty="0"/>
          </a:p>
        </p:txBody>
      </p:sp>
      <p:sp>
        <p:nvSpPr>
          <p:cNvPr id="2" name="Retângulo 1"/>
          <p:cNvSpPr/>
          <p:nvPr/>
        </p:nvSpPr>
        <p:spPr>
          <a:xfrm>
            <a:off x="113004" y="1664242"/>
            <a:ext cx="9204616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 algn="just" defTabSz="1219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2000" b="1" dirty="0">
                <a:solidFill>
                  <a:schemeClr val="accent1"/>
                </a:solidFill>
              </a:rPr>
              <a:t>OBJETIVO: </a:t>
            </a:r>
            <a:endParaRPr lang="pt-BR" sz="2000" dirty="0" smtClean="0"/>
          </a:p>
          <a:p>
            <a:pPr marL="0" lvl="2" algn="just" defTabSz="1219170" fontAlgn="base">
              <a:spcBef>
                <a:spcPct val="0"/>
              </a:spcBef>
              <a:spcAft>
                <a:spcPct val="0"/>
              </a:spcAft>
              <a:defRPr/>
            </a:pPr>
            <a:endParaRPr lang="pt-BR" sz="2000" dirty="0"/>
          </a:p>
          <a:p>
            <a:pPr marL="0" lvl="2" algn="just" defTabSz="1219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dirty="0" smtClean="0"/>
              <a:t>Contribuir </a:t>
            </a:r>
            <a:r>
              <a:rPr lang="pt-BR" dirty="0"/>
              <a:t>para a formação integral dos estudantes por meio de ações de promoção, prevenção e atenção à saúde, com vistas ao enfrentamento das vulnerabilidades que comprometem o pleno desenvolvimento de crianças e jovens da rede pública de ensino</a:t>
            </a:r>
            <a:r>
              <a:rPr lang="pt-BR" dirty="0" smtClean="0"/>
              <a:t>.</a:t>
            </a:r>
            <a:endParaRPr lang="pt-BR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026" name="Picture 2" descr="https://static.fecam.net.br/thumbs/474/1746868_resize_680_24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7620" y="1078095"/>
            <a:ext cx="2816508" cy="212503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0" y="6304002"/>
            <a:ext cx="85652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2" algn="just" defTabSz="1219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1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Normativas:</a:t>
            </a:r>
          </a:p>
          <a:p>
            <a:pPr marL="0" lvl="2" algn="just" defTabSz="1219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1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Decreto </a:t>
            </a:r>
            <a:r>
              <a:rPr lang="pt-BR" sz="1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n.º 6.286, de </a:t>
            </a:r>
            <a:r>
              <a:rPr lang="pt-BR" sz="1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5/12/ 2007</a:t>
            </a:r>
            <a:r>
              <a:rPr lang="pt-BR" sz="1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pt-BR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-  Institui o Programa Saúde na Escola e dá outras </a:t>
            </a:r>
            <a:r>
              <a:rPr lang="pt-BR" sz="1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providências</a:t>
            </a:r>
          </a:p>
          <a:p>
            <a:pPr marL="0" lvl="2" algn="just" defTabSz="1219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1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Portaria Interministerial nº 1.055 de 25/04/2017 </a:t>
            </a:r>
            <a:r>
              <a:rPr lang="pt-BR" sz="1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- Redefine as regras e os critérios para adesão e dispõe sobre incentivo financeiro</a:t>
            </a:r>
            <a:endParaRPr lang="pt-BR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113004" y="3341341"/>
            <a:ext cx="11878368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b="1" dirty="0" smtClean="0">
                <a:solidFill>
                  <a:schemeClr val="accent1"/>
                </a:solidFill>
              </a:rPr>
              <a:t>PRINCIPAIS INFORMAÇÕES:</a:t>
            </a:r>
            <a:endParaRPr lang="pt-BR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 smtClean="0"/>
              <a:t>Estratégia </a:t>
            </a:r>
            <a:r>
              <a:rPr lang="pt-BR" dirty="0"/>
              <a:t>para </a:t>
            </a:r>
            <a:r>
              <a:rPr lang="pt-BR" dirty="0" smtClean="0"/>
              <a:t>integração </a:t>
            </a:r>
            <a:r>
              <a:rPr lang="pt-BR" dirty="0"/>
              <a:t>e </a:t>
            </a:r>
            <a:r>
              <a:rPr lang="pt-BR" dirty="0" smtClean="0"/>
              <a:t>articulação </a:t>
            </a:r>
            <a:r>
              <a:rPr lang="pt-BR" dirty="0"/>
              <a:t>permanente </a:t>
            </a:r>
            <a:r>
              <a:rPr lang="pt-BR" b="1" dirty="0" smtClean="0"/>
              <a:t>SAÚDE X EDUCAÇÃO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 smtClean="0"/>
              <a:t>Desenvolvimento de ações </a:t>
            </a:r>
            <a:r>
              <a:rPr lang="pt-BR" dirty="0"/>
              <a:t>em saúde </a:t>
            </a:r>
            <a:r>
              <a:rPr lang="pt-BR" dirty="0" smtClean="0"/>
              <a:t>voltadas para </a:t>
            </a:r>
            <a:r>
              <a:rPr lang="pt-BR" b="1" dirty="0" smtClean="0"/>
              <a:t>promoção</a:t>
            </a:r>
            <a:r>
              <a:rPr lang="pt-BR" dirty="0"/>
              <a:t>, </a:t>
            </a:r>
            <a:r>
              <a:rPr lang="pt-BR" b="1" dirty="0"/>
              <a:t>prevenção</a:t>
            </a:r>
            <a:r>
              <a:rPr lang="pt-BR" dirty="0"/>
              <a:t> e </a:t>
            </a:r>
            <a:r>
              <a:rPr lang="pt-BR" b="1" dirty="0" smtClean="0"/>
              <a:t>atenção à saúde</a:t>
            </a:r>
            <a:r>
              <a:rPr lang="pt-BR" dirty="0" smtClean="0"/>
              <a:t> nas escolas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b="1" dirty="0" smtClean="0"/>
              <a:t>Articulação</a:t>
            </a:r>
            <a:r>
              <a:rPr lang="pt-BR" dirty="0" smtClean="0"/>
              <a:t> entre a </a:t>
            </a:r>
            <a:r>
              <a:rPr lang="pt-BR" b="1" dirty="0"/>
              <a:t>rede de educação</a:t>
            </a:r>
            <a:r>
              <a:rPr lang="pt-BR" dirty="0"/>
              <a:t> pública básica e em conformidade com os </a:t>
            </a:r>
            <a:r>
              <a:rPr lang="pt-BR" b="1" dirty="0"/>
              <a:t>princípios e diretrizes do </a:t>
            </a:r>
            <a:r>
              <a:rPr lang="pt-BR" b="1" dirty="0" smtClean="0"/>
              <a:t>SUS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b="1" dirty="0" smtClean="0"/>
              <a:t>Participação</a:t>
            </a:r>
            <a:r>
              <a:rPr lang="pt-BR" dirty="0" smtClean="0"/>
              <a:t> </a:t>
            </a:r>
            <a:r>
              <a:rPr lang="pt-BR" dirty="0"/>
              <a:t>da comunidade escolar, envolvendo as </a:t>
            </a:r>
            <a:r>
              <a:rPr lang="pt-BR" b="1" dirty="0"/>
              <a:t>equipes de saúde da família</a:t>
            </a:r>
            <a:r>
              <a:rPr lang="pt-BR" dirty="0"/>
              <a:t> e da </a:t>
            </a:r>
            <a:r>
              <a:rPr lang="pt-BR" b="1" dirty="0"/>
              <a:t>educação básica</a:t>
            </a:r>
            <a:r>
              <a:rPr lang="pt-BR" dirty="0"/>
              <a:t>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30856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Texto 4"/>
          <p:cNvSpPr>
            <a:spLocks noGrp="1"/>
          </p:cNvSpPr>
          <p:nvPr>
            <p:ph type="body" sz="quarter" idx="14"/>
          </p:nvPr>
        </p:nvSpPr>
        <p:spPr>
          <a:xfrm>
            <a:off x="601648" y="515237"/>
            <a:ext cx="8971235" cy="606316"/>
          </a:xfrm>
        </p:spPr>
        <p:txBody>
          <a:bodyPr/>
          <a:lstStyle/>
          <a:p>
            <a:r>
              <a:rPr lang="pt-BR" sz="3000" dirty="0">
                <a:latin typeface="Montserrat ExtraBold" panose="00000900000000000000" pitchFamily="2" charset="0"/>
              </a:rPr>
              <a:t>Conceito de Deficiência</a:t>
            </a:r>
          </a:p>
          <a:p>
            <a:endParaRPr lang="pt-BR" sz="3000" dirty="0">
              <a:latin typeface="Montserrat ExtraBold" panose="00000900000000000000" pitchFamily="2" charset="0"/>
            </a:endParaRPr>
          </a:p>
        </p:txBody>
      </p:sp>
      <p:graphicFrame>
        <p:nvGraphicFramePr>
          <p:cNvPr id="6" name="Espaço Reservado para Conteúdo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46749440"/>
              </p:ext>
            </p:extLst>
          </p:nvPr>
        </p:nvGraphicFramePr>
        <p:xfrm>
          <a:off x="339635" y="1308661"/>
          <a:ext cx="3283131" cy="43083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Retângulo 6"/>
          <p:cNvSpPr/>
          <p:nvPr/>
        </p:nvSpPr>
        <p:spPr>
          <a:xfrm>
            <a:off x="3898381" y="1308661"/>
            <a:ext cx="7919149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pt-BR" altLang="pt-BR" b="1" dirty="0" smtClean="0">
                <a:solidFill>
                  <a:schemeClr val="accent1"/>
                </a:solidFill>
              </a:rPr>
              <a:t>Convenção sobre os Direitos da Pessoa com Deficiência (NY, 2007)</a:t>
            </a:r>
            <a:r>
              <a:rPr lang="pt-BR" altLang="pt-BR" dirty="0">
                <a:solidFill>
                  <a:schemeClr val="accent1"/>
                </a:solidFill>
              </a:rPr>
              <a:t> </a:t>
            </a:r>
            <a:r>
              <a:rPr lang="pt-BR" altLang="pt-BR" dirty="0" smtClean="0">
                <a:solidFill>
                  <a:schemeClr val="accent1"/>
                </a:solidFill>
              </a:rPr>
              <a:t>- </a:t>
            </a:r>
            <a:r>
              <a:rPr lang="pt-BR" altLang="pt-BR" dirty="0" smtClean="0"/>
              <a:t>Promulgada </a:t>
            </a:r>
            <a:r>
              <a:rPr lang="pt-BR" altLang="pt-BR" dirty="0"/>
              <a:t>pelo Decreto Presidencial 6.949, de 25 de agosto de </a:t>
            </a:r>
            <a:r>
              <a:rPr lang="pt-BR" altLang="pt-BR" dirty="0" smtClean="0"/>
              <a:t>2009</a:t>
            </a:r>
          </a:p>
          <a:p>
            <a:pPr>
              <a:spcBef>
                <a:spcPct val="0"/>
              </a:spcBef>
              <a:defRPr/>
            </a:pPr>
            <a:endParaRPr lang="pt-BR" altLang="pt-BR" dirty="0"/>
          </a:p>
          <a:p>
            <a:pPr algn="just">
              <a:spcBef>
                <a:spcPct val="0"/>
              </a:spcBef>
              <a:defRPr/>
            </a:pPr>
            <a:r>
              <a:rPr lang="pt-BR" b="1" dirty="0" smtClean="0">
                <a:solidFill>
                  <a:schemeClr val="accent1"/>
                </a:solidFill>
              </a:rPr>
              <a:t>Lei </a:t>
            </a:r>
            <a:r>
              <a:rPr lang="pt-BR" b="1" dirty="0">
                <a:solidFill>
                  <a:schemeClr val="accent1"/>
                </a:solidFill>
              </a:rPr>
              <a:t>nº 13.146, de 6 de julho de </a:t>
            </a:r>
            <a:r>
              <a:rPr lang="pt-BR" b="1" dirty="0" smtClean="0">
                <a:solidFill>
                  <a:schemeClr val="accent1"/>
                </a:solidFill>
              </a:rPr>
              <a:t>2015: Lei </a:t>
            </a:r>
            <a:r>
              <a:rPr lang="pt-BR" b="1" dirty="0">
                <a:solidFill>
                  <a:schemeClr val="accent1"/>
                </a:solidFill>
              </a:rPr>
              <a:t>Brasileira de </a:t>
            </a:r>
            <a:r>
              <a:rPr lang="pt-BR" b="1" dirty="0" smtClean="0">
                <a:solidFill>
                  <a:schemeClr val="accent1"/>
                </a:solidFill>
              </a:rPr>
              <a:t>Inclusão (LBI)</a:t>
            </a:r>
          </a:p>
          <a:p>
            <a:pPr algn="just">
              <a:spcBef>
                <a:spcPct val="0"/>
              </a:spcBef>
              <a:defRPr/>
            </a:pPr>
            <a:endParaRPr lang="pt-BR" dirty="0" smtClean="0">
              <a:solidFill>
                <a:schemeClr val="accent1"/>
              </a:solidFill>
            </a:endParaRPr>
          </a:p>
          <a:p>
            <a:pPr algn="just">
              <a:spcBef>
                <a:spcPct val="0"/>
              </a:spcBef>
              <a:defRPr/>
            </a:pPr>
            <a:r>
              <a:rPr lang="pt-BR" dirty="0" smtClean="0"/>
              <a:t>“Art. 2º Considera </a:t>
            </a:r>
            <a:r>
              <a:rPr lang="pt-BR" dirty="0"/>
              <a:t>a pessoa com deficiência aquela que tem impedimento de longo prazo de natureza física, mental, intelectual ou sensorial, o qual, em interação com uma ou mais barreiras, pode obstruir sua participação plena e efetiva na sociedade em igualdade de condições com as demais pessoas</a:t>
            </a:r>
            <a:r>
              <a:rPr lang="pt-BR" dirty="0" smtClean="0"/>
              <a:t>.”</a:t>
            </a:r>
          </a:p>
          <a:p>
            <a:pPr algn="just">
              <a:spcBef>
                <a:spcPct val="0"/>
              </a:spcBef>
              <a:defRPr/>
            </a:pPr>
            <a:endParaRPr lang="pt-BR" dirty="0" smtClean="0"/>
          </a:p>
          <a:p>
            <a:pPr algn="just">
              <a:spcBef>
                <a:spcPct val="0"/>
              </a:spcBef>
              <a:defRPr/>
            </a:pPr>
            <a:r>
              <a:rPr lang="pt-BR" b="1" dirty="0">
                <a:solidFill>
                  <a:schemeClr val="accent1"/>
                </a:solidFill>
              </a:rPr>
              <a:t>Lei nº 12.764, de 27 de dezembro de 2012</a:t>
            </a:r>
            <a:r>
              <a:rPr lang="pt-BR" b="1" dirty="0"/>
              <a:t>: </a:t>
            </a:r>
            <a:r>
              <a:rPr lang="pt-BR" dirty="0"/>
              <a:t>Institui a Política Nacional de Proteção dos Direitos da Pessoa com Transtorno do Espectro </a:t>
            </a:r>
            <a:r>
              <a:rPr lang="pt-BR" dirty="0" smtClean="0"/>
              <a:t>Autista</a:t>
            </a:r>
          </a:p>
          <a:p>
            <a:pPr algn="just">
              <a:spcBef>
                <a:spcPct val="0"/>
              </a:spcBef>
              <a:defRPr/>
            </a:pPr>
            <a:endParaRPr lang="pt-BR" dirty="0" smtClean="0"/>
          </a:p>
          <a:p>
            <a:pPr algn="just">
              <a:spcBef>
                <a:spcPct val="0"/>
              </a:spcBef>
              <a:defRPr/>
            </a:pPr>
            <a:r>
              <a:rPr lang="pt-BR" dirty="0" smtClean="0"/>
              <a:t>“§ </a:t>
            </a:r>
            <a:r>
              <a:rPr lang="pt-BR" dirty="0"/>
              <a:t>2º A pessoa com transtorno do espectro autista é </a:t>
            </a:r>
            <a:r>
              <a:rPr lang="pt-BR" b="1" dirty="0"/>
              <a:t>considerada pessoa com deficiência</a:t>
            </a:r>
            <a:r>
              <a:rPr lang="pt-BR" dirty="0"/>
              <a:t>, para todos os efeitos legais.”</a:t>
            </a:r>
          </a:p>
        </p:txBody>
      </p:sp>
    </p:spTree>
    <p:extLst>
      <p:ext uri="{BB962C8B-B14F-4D97-AF65-F5344CB8AC3E}">
        <p14:creationId xmlns:p14="http://schemas.microsoft.com/office/powerpoint/2010/main" val="2973589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0108FD88-2502-D413-4DDC-4318B399D3A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2165" y="5165557"/>
            <a:ext cx="3867670" cy="700793"/>
          </a:xfrm>
          <a:prstGeom prst="rect">
            <a:avLst/>
          </a:prstGeom>
        </p:spPr>
      </p:pic>
      <p:sp>
        <p:nvSpPr>
          <p:cNvPr id="5" name="Título 2"/>
          <p:cNvSpPr txBox="1">
            <a:spLocks/>
          </p:cNvSpPr>
          <p:nvPr/>
        </p:nvSpPr>
        <p:spPr>
          <a:xfrm>
            <a:off x="-60961" y="2921429"/>
            <a:ext cx="12192000" cy="87679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pt-BR" sz="5400" b="1" kern="1200" dirty="0">
                <a:solidFill>
                  <a:srgbClr val="183EFF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</a:lstStyle>
          <a:p>
            <a:r>
              <a:rPr lang="pt-BR" sz="2800" dirty="0" smtClean="0"/>
              <a:t>OBRIGADO!</a:t>
            </a:r>
            <a:endParaRPr lang="pt-BR" sz="2800" dirty="0"/>
          </a:p>
        </p:txBody>
      </p:sp>
      <p:sp>
        <p:nvSpPr>
          <p:cNvPr id="7" name="Título 2"/>
          <p:cNvSpPr txBox="1">
            <a:spLocks/>
          </p:cNvSpPr>
          <p:nvPr/>
        </p:nvSpPr>
        <p:spPr>
          <a:xfrm>
            <a:off x="102408" y="4248960"/>
            <a:ext cx="12191999" cy="60683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pt-BR" sz="5400" b="1" kern="1200" dirty="0">
                <a:solidFill>
                  <a:srgbClr val="183EFF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</a:lstStyle>
          <a:p>
            <a:r>
              <a:rPr lang="pt-BR" sz="1800" b="0" dirty="0" smtClean="0"/>
              <a:t>E-mail: </a:t>
            </a:r>
            <a:r>
              <a:rPr lang="pt-BR" sz="1800" b="0" dirty="0" smtClean="0">
                <a:hlinkClick r:id="rId3"/>
              </a:rPr>
              <a:t>pessoacomdeficiencia@saude.gov.br</a:t>
            </a:r>
            <a:endParaRPr lang="pt-BR" sz="1800" b="0" dirty="0" smtClean="0"/>
          </a:p>
          <a:p>
            <a:r>
              <a:rPr lang="pt-BR" sz="1800" b="0" dirty="0" smtClean="0"/>
              <a:t>Telefone: (61) 3315-6238</a:t>
            </a:r>
          </a:p>
          <a:p>
            <a:endParaRPr lang="pt-BR" sz="1800" b="0" dirty="0" smtClean="0"/>
          </a:p>
          <a:p>
            <a:endParaRPr lang="pt-BR" sz="2400" dirty="0"/>
          </a:p>
        </p:txBody>
      </p:sp>
      <p:sp>
        <p:nvSpPr>
          <p:cNvPr id="10" name="Título 2"/>
          <p:cNvSpPr txBox="1">
            <a:spLocks/>
          </p:cNvSpPr>
          <p:nvPr/>
        </p:nvSpPr>
        <p:spPr>
          <a:xfrm>
            <a:off x="0" y="2921429"/>
            <a:ext cx="12191999" cy="903147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pt-BR" sz="5400" b="1" kern="1200" dirty="0">
                <a:solidFill>
                  <a:srgbClr val="183EFF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</a:lstStyle>
          <a:p>
            <a:endParaRPr lang="pt-BR" sz="1800" b="0" dirty="0" smtClean="0"/>
          </a:p>
          <a:p>
            <a:endParaRPr lang="pt-BR" sz="2400" dirty="0"/>
          </a:p>
        </p:txBody>
      </p:sp>
      <p:sp>
        <p:nvSpPr>
          <p:cNvPr id="11" name="Título 2"/>
          <p:cNvSpPr txBox="1">
            <a:spLocks/>
          </p:cNvSpPr>
          <p:nvPr/>
        </p:nvSpPr>
        <p:spPr>
          <a:xfrm>
            <a:off x="0" y="157993"/>
            <a:ext cx="12192000" cy="1125007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pt-BR" sz="5400" b="1" kern="1200" dirty="0">
                <a:solidFill>
                  <a:srgbClr val="183EFF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</a:lstStyle>
          <a:p>
            <a:r>
              <a:rPr lang="pt-BR" sz="1900" b="0" dirty="0" smtClean="0"/>
              <a:t>Ministério da Saúde</a:t>
            </a:r>
            <a:br>
              <a:rPr lang="pt-BR" sz="1900" b="0" dirty="0" smtClean="0"/>
            </a:br>
            <a:r>
              <a:rPr lang="pt-BR" sz="1900" b="0" dirty="0" smtClean="0"/>
              <a:t>Secretaria de Atenção Especializada à Saúde</a:t>
            </a:r>
            <a:br>
              <a:rPr lang="pt-BR" sz="1900" b="0" dirty="0" smtClean="0"/>
            </a:br>
            <a:r>
              <a:rPr lang="pt-BR" sz="1900" b="0" dirty="0" smtClean="0"/>
              <a:t>Departamento de Atenção Especializada e Temática</a:t>
            </a:r>
          </a:p>
          <a:p>
            <a:r>
              <a:rPr lang="pt-BR" sz="1900" b="0" dirty="0" smtClean="0">
                <a:ea typeface="Tahoma" panose="020B0604030504040204" pitchFamily="34" charset="0"/>
                <a:cs typeface="Tahoma" panose="020B0604030504040204" pitchFamily="34" charset="0"/>
              </a:rPr>
              <a:t>Coordenação-Geral de Saúde da Pessoa com Deficiência</a:t>
            </a:r>
            <a:endParaRPr lang="pt-BR" sz="1900" b="0" dirty="0"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1970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3132" y="2015875"/>
            <a:ext cx="5467590" cy="4141083"/>
          </a:xfrm>
          <a:prstGeom prst="rect">
            <a:avLst/>
          </a:prstGeom>
        </p:spPr>
      </p:pic>
      <p:sp>
        <p:nvSpPr>
          <p:cNvPr id="5" name="Espaço Reservado para Texto 4"/>
          <p:cNvSpPr>
            <a:spLocks noGrp="1"/>
          </p:cNvSpPr>
          <p:nvPr>
            <p:ph type="body" sz="quarter" idx="14"/>
          </p:nvPr>
        </p:nvSpPr>
        <p:spPr>
          <a:xfrm>
            <a:off x="601648" y="515237"/>
            <a:ext cx="8971235" cy="606316"/>
          </a:xfrm>
        </p:spPr>
        <p:txBody>
          <a:bodyPr/>
          <a:lstStyle/>
          <a:p>
            <a:r>
              <a:rPr lang="pt-BR" sz="3000" dirty="0" smtClean="0">
                <a:latin typeface="Montserrat ExtraBold" panose="00000900000000000000" pitchFamily="2" charset="0"/>
              </a:rPr>
              <a:t>DADOS EPIDEMIOLÓGICOS</a:t>
            </a:r>
            <a:endParaRPr lang="pt-BR" sz="3000" dirty="0">
              <a:latin typeface="Montserrat ExtraBold" panose="00000900000000000000" pitchFamily="2" charset="0"/>
            </a:endParaRPr>
          </a:p>
          <a:p>
            <a:endParaRPr lang="pt-BR" sz="3000" dirty="0">
              <a:latin typeface="Montserrat ExtraBold" panose="00000900000000000000" pitchFamily="2" charset="0"/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531979" y="1121553"/>
            <a:ext cx="1094667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b="1" dirty="0">
                <a:solidFill>
                  <a:schemeClr val="accent1"/>
                </a:solidFill>
              </a:rPr>
              <a:t>Pesquisa Nacional de Saúde realizada em 2019 </a:t>
            </a:r>
            <a:r>
              <a:rPr lang="pt-BR" dirty="0"/>
              <a:t>- </a:t>
            </a:r>
            <a:r>
              <a:rPr lang="pt-BR" dirty="0" smtClean="0"/>
              <a:t> Estima-se que 17,3 </a:t>
            </a:r>
            <a:r>
              <a:rPr lang="pt-BR" dirty="0"/>
              <a:t>milhões o número de pessoas de 2 anos ou mais de idade com deficiência relacionada a pelo menos uma de suas funções. Esse número representava 8,4% da população de dois anos ou mais de idade. </a:t>
            </a:r>
          </a:p>
          <a:p>
            <a:pPr>
              <a:spcBef>
                <a:spcPct val="0"/>
              </a:spcBef>
              <a:defRPr/>
            </a:pPr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2475811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7474" y="1727869"/>
            <a:ext cx="7702261" cy="4437075"/>
          </a:xfrm>
          <a:prstGeom prst="rect">
            <a:avLst/>
          </a:prstGeom>
        </p:spPr>
      </p:pic>
      <p:sp>
        <p:nvSpPr>
          <p:cNvPr id="5" name="Espaço Reservado para Texto 4"/>
          <p:cNvSpPr>
            <a:spLocks noGrp="1"/>
          </p:cNvSpPr>
          <p:nvPr>
            <p:ph type="body" sz="quarter" idx="14"/>
          </p:nvPr>
        </p:nvSpPr>
        <p:spPr>
          <a:xfrm>
            <a:off x="601648" y="515237"/>
            <a:ext cx="8971235" cy="606316"/>
          </a:xfrm>
        </p:spPr>
        <p:txBody>
          <a:bodyPr/>
          <a:lstStyle/>
          <a:p>
            <a:r>
              <a:rPr lang="pt-BR" sz="3000" dirty="0" smtClean="0">
                <a:latin typeface="Montserrat ExtraBold" panose="00000900000000000000" pitchFamily="2" charset="0"/>
              </a:rPr>
              <a:t>DADOS EPIDEMIOLÓGICOS</a:t>
            </a:r>
            <a:endParaRPr lang="pt-BR" sz="3000" dirty="0">
              <a:latin typeface="Montserrat ExtraBold" panose="00000900000000000000" pitchFamily="2" charset="0"/>
            </a:endParaRPr>
          </a:p>
          <a:p>
            <a:endParaRPr lang="pt-BR" sz="3000" dirty="0">
              <a:latin typeface="Montserrat ExtraBold" panose="00000900000000000000" pitchFamily="2" charset="0"/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531979" y="1121553"/>
            <a:ext cx="1094667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b="1" dirty="0">
                <a:solidFill>
                  <a:schemeClr val="accent1"/>
                </a:solidFill>
              </a:rPr>
              <a:t>Pesquisa Nacional de Saúde realizada em 2019 </a:t>
            </a:r>
            <a:r>
              <a:rPr lang="pt-BR" dirty="0"/>
              <a:t>-  Distribuição percentual das pessoas de 18 anos ou mais de idade, com e sem deficiência, segundo o tipo de deficiência, por nível de instrução - Brasil - 2019</a:t>
            </a:r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2910686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Texto 4"/>
          <p:cNvSpPr>
            <a:spLocks noGrp="1"/>
          </p:cNvSpPr>
          <p:nvPr>
            <p:ph type="body" sz="quarter" idx="14"/>
          </p:nvPr>
        </p:nvSpPr>
        <p:spPr>
          <a:xfrm>
            <a:off x="700684" y="395270"/>
            <a:ext cx="11210126" cy="1615309"/>
          </a:xfrm>
        </p:spPr>
        <p:txBody>
          <a:bodyPr/>
          <a:lstStyle/>
          <a:p>
            <a:r>
              <a:rPr lang="pt-BR" sz="3000" dirty="0" smtClean="0">
                <a:latin typeface="Montserrat ExtraBold" panose="00000900000000000000" pitchFamily="2" charset="0"/>
              </a:rPr>
              <a:t>Rede de Cuidados à Pessoa com Deficiência</a:t>
            </a:r>
          </a:p>
          <a:p>
            <a:r>
              <a:rPr lang="pt-BR" sz="3000" dirty="0" smtClean="0">
                <a:latin typeface="Montserrat ExtraBold" panose="00000900000000000000" pitchFamily="2" charset="0"/>
              </a:rPr>
              <a:t>Componentes da Atenção Especializada</a:t>
            </a:r>
            <a:endParaRPr lang="pt-BR" sz="3000" dirty="0">
              <a:latin typeface="Montserrat ExtraBold" panose="00000900000000000000" pitchFamily="2" charset="0"/>
            </a:endParaRPr>
          </a:p>
        </p:txBody>
      </p:sp>
      <p:sp>
        <p:nvSpPr>
          <p:cNvPr id="7" name="Espaço Reservado para Texto 6"/>
          <p:cNvSpPr>
            <a:spLocks noGrp="1"/>
          </p:cNvSpPr>
          <p:nvPr>
            <p:ph type="body" sz="quarter" idx="16"/>
          </p:nvPr>
        </p:nvSpPr>
        <p:spPr>
          <a:xfrm>
            <a:off x="6722426" y="2206467"/>
            <a:ext cx="5092590" cy="3288642"/>
          </a:xfrm>
        </p:spPr>
        <p:txBody>
          <a:bodyPr/>
          <a:lstStyle/>
          <a:p>
            <a:pPr lvl="0" algn="ctr">
              <a:spcBef>
                <a:spcPts val="0"/>
              </a:spcBef>
            </a:pPr>
            <a:r>
              <a:rPr lang="pt-BR" sz="2000" b="1" dirty="0">
                <a:solidFill>
                  <a:srgbClr val="183EFF"/>
                </a:solidFill>
                <a:latin typeface="Montserrat ExtraBold" panose="00000900000000000000" pitchFamily="2" charset="0"/>
              </a:rPr>
              <a:t>Pontos de atenção ambulatorial </a:t>
            </a:r>
            <a:r>
              <a:rPr lang="pt-BR" sz="1900" dirty="0"/>
              <a:t>especializados em reabilitação que realizam diagnóstico, tratamento, concessão, adaptação e manutenção de tecnologia </a:t>
            </a:r>
            <a:r>
              <a:rPr lang="pt-BR" sz="1900" dirty="0" err="1" smtClean="0"/>
              <a:t>assistiva</a:t>
            </a:r>
            <a:r>
              <a:rPr lang="pt-BR" sz="1900" dirty="0"/>
              <a:t> </a:t>
            </a:r>
            <a:r>
              <a:rPr lang="pt-BR" sz="1900" dirty="0" smtClean="0"/>
              <a:t>organizado </a:t>
            </a:r>
            <a:r>
              <a:rPr lang="pt-BR" sz="1900" dirty="0"/>
              <a:t>conforme o número de modalidades de reabilitação (auditiva, física, intelectual e </a:t>
            </a:r>
            <a:r>
              <a:rPr lang="pt-BR" sz="1900" dirty="0" smtClean="0"/>
              <a:t>visual)</a:t>
            </a:r>
            <a:endParaRPr lang="pt-BR" sz="1900" dirty="0">
              <a:sym typeface="Roboto"/>
            </a:endParaRPr>
          </a:p>
          <a:p>
            <a:pPr lvl="0" algn="ctr">
              <a:spcBef>
                <a:spcPts val="0"/>
              </a:spcBef>
            </a:pPr>
            <a:endParaRPr lang="pt-BR" sz="1900" dirty="0" smtClean="0">
              <a:sym typeface="Roboto"/>
            </a:endParaRPr>
          </a:p>
          <a:p>
            <a:pPr lvl="0" algn="ctr">
              <a:spcBef>
                <a:spcPts val="0"/>
              </a:spcBef>
            </a:pPr>
            <a:r>
              <a:rPr lang="pt-BR" sz="2000" b="1" dirty="0">
                <a:solidFill>
                  <a:srgbClr val="183EFF"/>
                </a:solidFill>
                <a:latin typeface="Montserrat ExtraBold" panose="00000900000000000000" pitchFamily="2" charset="0"/>
                <a:sym typeface="Roboto"/>
              </a:rPr>
              <a:t>Tipologias: </a:t>
            </a:r>
            <a:r>
              <a:rPr lang="pt-BR" sz="1900" dirty="0">
                <a:sym typeface="Roboto"/>
              </a:rPr>
              <a:t>CER II, CER III </a:t>
            </a:r>
            <a:r>
              <a:rPr lang="pt-BR" sz="1900" dirty="0" smtClean="0">
                <a:sym typeface="Roboto"/>
              </a:rPr>
              <a:t>e CER </a:t>
            </a:r>
            <a:r>
              <a:rPr lang="pt-BR" sz="1900" dirty="0">
                <a:sym typeface="Roboto"/>
              </a:rPr>
              <a:t>IV</a:t>
            </a:r>
            <a:endParaRPr lang="pt-BR" sz="1900" dirty="0"/>
          </a:p>
        </p:txBody>
      </p:sp>
      <p:sp>
        <p:nvSpPr>
          <p:cNvPr id="14" name="Espaço Reservado para Texto 4"/>
          <p:cNvSpPr txBox="1">
            <a:spLocks/>
          </p:cNvSpPr>
          <p:nvPr/>
        </p:nvSpPr>
        <p:spPr>
          <a:xfrm>
            <a:off x="700684" y="1773573"/>
            <a:ext cx="5413486" cy="43289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kern="1200">
                <a:solidFill>
                  <a:srgbClr val="183EFF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2000" dirty="0" smtClean="0">
                <a:latin typeface="Montserrat ExtraBold" panose="00000900000000000000" pitchFamily="2" charset="0"/>
              </a:rPr>
              <a:t>Centro Especializado em Reabilitação</a:t>
            </a:r>
            <a:endParaRPr lang="pt-BR" sz="2000" dirty="0">
              <a:latin typeface="Montserrat ExtraBold" panose="00000900000000000000" pitchFamily="2" charset="0"/>
            </a:endParaRP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0E8AEC59-E448-D33F-7B38-CE8A308952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15" r="115"/>
          <a:stretch/>
        </p:blipFill>
        <p:spPr>
          <a:xfrm>
            <a:off x="1042505" y="2173535"/>
            <a:ext cx="4290002" cy="2603514"/>
          </a:xfrm>
          <a:prstGeom prst="rect">
            <a:avLst/>
          </a:prstGeom>
        </p:spPr>
      </p:pic>
      <p:pic>
        <p:nvPicPr>
          <p:cNvPr id="13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311" y="4841153"/>
            <a:ext cx="5398035" cy="1629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15296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Texto 6"/>
          <p:cNvSpPr>
            <a:spLocks noGrp="1"/>
          </p:cNvSpPr>
          <p:nvPr>
            <p:ph type="body" sz="quarter" idx="16"/>
          </p:nvPr>
        </p:nvSpPr>
        <p:spPr>
          <a:xfrm>
            <a:off x="538792" y="2277287"/>
            <a:ext cx="4346682" cy="2143762"/>
          </a:xfrm>
        </p:spPr>
        <p:txBody>
          <a:bodyPr/>
          <a:lstStyle/>
          <a:p>
            <a:pPr lvl="0" algn="ctr">
              <a:spcBef>
                <a:spcPts val="0"/>
              </a:spcBef>
            </a:pPr>
            <a:r>
              <a:rPr lang="pt-BR" dirty="0" smtClean="0"/>
              <a:t>Serviços </a:t>
            </a:r>
            <a:r>
              <a:rPr lang="pt-BR" dirty="0"/>
              <a:t>de confecção, dispensação, adaptação e manutenção de órteses, próteses e meios auxiliares de locomoção (OPM) </a:t>
            </a:r>
          </a:p>
        </p:txBody>
      </p:sp>
      <p:sp>
        <p:nvSpPr>
          <p:cNvPr id="14" name="Espaço Reservado para Texto 4"/>
          <p:cNvSpPr txBox="1">
            <a:spLocks/>
          </p:cNvSpPr>
          <p:nvPr/>
        </p:nvSpPr>
        <p:spPr>
          <a:xfrm>
            <a:off x="5390" y="1733859"/>
            <a:ext cx="5413486" cy="43289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kern="1200">
                <a:solidFill>
                  <a:srgbClr val="183EFF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2000" dirty="0" smtClean="0">
                <a:latin typeface="Montserrat ExtraBold" panose="00000900000000000000" pitchFamily="2" charset="0"/>
              </a:rPr>
              <a:t>OFICINAS ORTOPÉDICAS</a:t>
            </a:r>
            <a:endParaRPr lang="pt-BR" sz="2000" dirty="0">
              <a:latin typeface="Montserrat ExtraBold" panose="00000900000000000000" pitchFamily="2" charset="0"/>
            </a:endParaRP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2"/>
          <a:srcRect l="-146" t="9749" b="19578"/>
          <a:stretch/>
        </p:blipFill>
        <p:spPr>
          <a:xfrm>
            <a:off x="6338639" y="1820243"/>
            <a:ext cx="4771544" cy="2686684"/>
          </a:xfrm>
          <a:prstGeom prst="rect">
            <a:avLst/>
          </a:prstGeom>
        </p:spPr>
      </p:pic>
      <p:pic>
        <p:nvPicPr>
          <p:cNvPr id="15" name="Picture 2" descr="https://www.jatai.go.gov.br/wp-content/uploads/2019/01/entrega-de-proteses-09.jpg">
            <a:extLst>
              <a:ext uri="{FF2B5EF4-FFF2-40B4-BE49-F238E27FC236}">
                <a16:creationId xmlns:a16="http://schemas.microsoft.com/office/drawing/2014/main" id="{4A528FFA-866F-C63D-B0B6-F24F2B9D12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1" t="39989" r="19779" b="4553"/>
          <a:stretch/>
        </p:blipFill>
        <p:spPr bwMode="auto">
          <a:xfrm>
            <a:off x="511475" y="3796937"/>
            <a:ext cx="4373999" cy="2157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Espaço Reservado para Texto 4"/>
          <p:cNvSpPr txBox="1">
            <a:spLocks/>
          </p:cNvSpPr>
          <p:nvPr/>
        </p:nvSpPr>
        <p:spPr>
          <a:xfrm>
            <a:off x="733576" y="205195"/>
            <a:ext cx="11210126" cy="161530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kern="1200">
                <a:solidFill>
                  <a:srgbClr val="183EFF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3000" dirty="0" smtClean="0">
                <a:latin typeface="Montserrat ExtraBold" panose="00000900000000000000" pitchFamily="2" charset="0"/>
              </a:rPr>
              <a:t>Rede de Cuidados à Pessoa com Deficiência</a:t>
            </a:r>
          </a:p>
          <a:p>
            <a:r>
              <a:rPr lang="pt-BR" sz="3000" dirty="0" smtClean="0">
                <a:latin typeface="Montserrat ExtraBold" panose="00000900000000000000" pitchFamily="2" charset="0"/>
              </a:rPr>
              <a:t>Componentes da Atenção Especializada</a:t>
            </a:r>
            <a:endParaRPr lang="pt-BR" sz="3000" dirty="0">
              <a:latin typeface="Montserrat ExtraBold" panose="000009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58648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Texto 6"/>
          <p:cNvSpPr>
            <a:spLocks noGrp="1"/>
          </p:cNvSpPr>
          <p:nvPr>
            <p:ph type="body" sz="quarter" idx="16"/>
          </p:nvPr>
        </p:nvSpPr>
        <p:spPr>
          <a:xfrm>
            <a:off x="333826" y="3189993"/>
            <a:ext cx="6426925" cy="2143762"/>
          </a:xfrm>
        </p:spPr>
        <p:txBody>
          <a:bodyPr/>
          <a:lstStyle/>
          <a:p>
            <a:pPr lvl="0" algn="ctr">
              <a:spcBef>
                <a:spcPts val="0"/>
              </a:spcBef>
            </a:pPr>
            <a:endParaRPr lang="pt-BR" dirty="0">
              <a:sym typeface="Roboto"/>
            </a:endParaRPr>
          </a:p>
          <a:p>
            <a:pPr lvl="0" algn="ctr">
              <a:spcBef>
                <a:spcPts val="0"/>
              </a:spcBef>
            </a:pPr>
            <a:r>
              <a:rPr lang="pt-BR" dirty="0"/>
              <a:t>Os serviços de reabilitação da </a:t>
            </a:r>
            <a:r>
              <a:rPr lang="pt-BR" dirty="0" smtClean="0"/>
              <a:t>RCPD, </a:t>
            </a:r>
            <a:r>
              <a:rPr lang="pt-BR" dirty="0"/>
              <a:t>em qualquer que seja a modalidade de reabilitação, devem garantir como oferta do cuidado integral e </a:t>
            </a:r>
            <a:r>
              <a:rPr lang="pt-BR" dirty="0" smtClean="0"/>
              <a:t>qualificado às pessoas com deficiência no SUS</a:t>
            </a:r>
            <a:endParaRPr lang="pt-BR" dirty="0"/>
          </a:p>
        </p:txBody>
      </p:sp>
      <p:sp>
        <p:nvSpPr>
          <p:cNvPr id="14" name="Espaço Reservado para Texto 4"/>
          <p:cNvSpPr txBox="1">
            <a:spLocks/>
          </p:cNvSpPr>
          <p:nvPr/>
        </p:nvSpPr>
        <p:spPr>
          <a:xfrm>
            <a:off x="693533" y="2127706"/>
            <a:ext cx="5785644" cy="87976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kern="1200">
                <a:solidFill>
                  <a:srgbClr val="183EFF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2000" dirty="0">
                <a:latin typeface="Montserrat ExtraBold" panose="00000900000000000000" pitchFamily="2" charset="0"/>
              </a:rPr>
              <a:t>Serviços de Reabilitação </a:t>
            </a:r>
          </a:p>
          <a:p>
            <a:pPr algn="ctr"/>
            <a:r>
              <a:rPr lang="pt-BR" sz="2000" dirty="0">
                <a:latin typeface="Montserrat ExtraBold" panose="00000900000000000000" pitchFamily="2" charset="0"/>
              </a:rPr>
              <a:t> Modalidade </a:t>
            </a:r>
            <a:r>
              <a:rPr lang="pt-BR" sz="2000" dirty="0" smtClean="0">
                <a:latin typeface="Montserrat ExtraBold" panose="00000900000000000000" pitchFamily="2" charset="0"/>
              </a:rPr>
              <a:t>Única (física, auditiva e visual) </a:t>
            </a:r>
            <a:endParaRPr lang="pt-BR" sz="2000" dirty="0">
              <a:latin typeface="Montserrat ExtraBold" panose="00000900000000000000" pitchFamily="2" charset="0"/>
            </a:endParaRPr>
          </a:p>
        </p:txBody>
      </p:sp>
      <p:graphicFrame>
        <p:nvGraphicFramePr>
          <p:cNvPr id="8" name="Diagrama 7"/>
          <p:cNvGraphicFramePr/>
          <p:nvPr>
            <p:extLst>
              <p:ext uri="{D42A27DB-BD31-4B8C-83A1-F6EECF244321}">
                <p14:modId xmlns:p14="http://schemas.microsoft.com/office/powerpoint/2010/main" val="4085317073"/>
              </p:ext>
            </p:extLst>
          </p:nvPr>
        </p:nvGraphicFramePr>
        <p:xfrm>
          <a:off x="5521065" y="1560069"/>
          <a:ext cx="6951983" cy="36419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CaixaDeTexto 10"/>
          <p:cNvSpPr txBox="1"/>
          <p:nvPr/>
        </p:nvSpPr>
        <p:spPr>
          <a:xfrm>
            <a:off x="7504717" y="2475339"/>
            <a:ext cx="163655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/>
              <a:t>Equipe Multidisciplinar </a:t>
            </a:r>
          </a:p>
          <a:p>
            <a:pPr algn="ctr"/>
            <a:r>
              <a:rPr lang="pt-BR" sz="1400" dirty="0"/>
              <a:t>e Ambiência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8673558" y="2713865"/>
            <a:ext cx="2133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/>
              <a:t>Reabilitação</a:t>
            </a:r>
          </a:p>
        </p:txBody>
      </p:sp>
      <p:sp>
        <p:nvSpPr>
          <p:cNvPr id="9" name="Espaço Reservado para Texto 4"/>
          <p:cNvSpPr txBox="1">
            <a:spLocks noGrp="1"/>
          </p:cNvSpPr>
          <p:nvPr>
            <p:ph type="body" sz="quarter" idx="14"/>
          </p:nvPr>
        </p:nvSpPr>
        <p:spPr>
          <a:xfrm>
            <a:off x="693533" y="385583"/>
            <a:ext cx="9938022" cy="116522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kern="1200">
                <a:solidFill>
                  <a:srgbClr val="183EFF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3000" dirty="0" smtClean="0">
                <a:latin typeface="Montserrat ExtraBold" panose="00000900000000000000" pitchFamily="2" charset="0"/>
              </a:rPr>
              <a:t>Rede de Cuidados à Pessoa com Deficiência</a:t>
            </a:r>
          </a:p>
          <a:p>
            <a:r>
              <a:rPr lang="pt-BR" sz="3000" dirty="0" smtClean="0">
                <a:latin typeface="Montserrat ExtraBold" panose="00000900000000000000" pitchFamily="2" charset="0"/>
              </a:rPr>
              <a:t>Componentes da Atenção Especializada</a:t>
            </a:r>
            <a:endParaRPr lang="pt-BR" sz="3000" dirty="0">
              <a:latin typeface="Montserrat ExtraBold" panose="000009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25185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4294967295"/>
          </p:nvPr>
        </p:nvSpPr>
        <p:spPr>
          <a:xfrm>
            <a:off x="11493500" y="6297613"/>
            <a:ext cx="698500" cy="365125"/>
          </a:xfrm>
          <a:prstGeom prst="rect">
            <a:avLst/>
          </a:prstGeom>
        </p:spPr>
        <p:txBody>
          <a:bodyPr/>
          <a:lstStyle/>
          <a:p>
            <a:fld id="{2CAD3949-D325-4C02-B6F3-CA7E3C2E1BD9}" type="slidenum">
              <a:rPr lang="pt-BR" smtClean="0"/>
              <a:t>8</a:t>
            </a:fld>
            <a:endParaRPr lang="pt-BR" dirty="0"/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3440" y="395271"/>
            <a:ext cx="524012" cy="531643"/>
          </a:xfrm>
          <a:prstGeom prst="rect">
            <a:avLst/>
          </a:prstGeom>
        </p:spPr>
      </p:pic>
      <p:cxnSp>
        <p:nvCxnSpPr>
          <p:cNvPr id="10" name="Conector reto 9"/>
          <p:cNvCxnSpPr/>
          <p:nvPr/>
        </p:nvCxnSpPr>
        <p:spPr>
          <a:xfrm>
            <a:off x="11469826" y="6424613"/>
            <a:ext cx="0" cy="92868"/>
          </a:xfrm>
          <a:prstGeom prst="line">
            <a:avLst/>
          </a:prstGeom>
          <a:ln cap="rnd">
            <a:solidFill>
              <a:schemeClr val="bg2">
                <a:lumMod val="7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" name="CaixaDeTexto 10"/>
          <p:cNvSpPr txBox="1"/>
          <p:nvPr/>
        </p:nvSpPr>
        <p:spPr>
          <a:xfrm>
            <a:off x="0" y="2"/>
            <a:ext cx="12192000" cy="7017306"/>
          </a:xfrm>
          <a:prstGeom prst="rect">
            <a:avLst/>
          </a:prstGeom>
          <a:solidFill>
            <a:schemeClr val="bg1"/>
          </a:solidFill>
        </p:spPr>
        <p:txBody>
          <a:bodyPr wrap="square" numCol="1" rtlCol="0">
            <a:spAutoFit/>
          </a:bodyPr>
          <a:lstStyle/>
          <a:p>
            <a:r>
              <a:rPr lang="pt-BR" altLang="pt-BR" dirty="0"/>
              <a:t> </a:t>
            </a:r>
          </a:p>
          <a:p>
            <a:endParaRPr lang="pt-BR" altLang="pt-BR" dirty="0"/>
          </a:p>
          <a:p>
            <a:endParaRPr lang="pt-BR" altLang="pt-BR" dirty="0"/>
          </a:p>
          <a:p>
            <a:endParaRPr lang="pt-BR" altLang="pt-BR" dirty="0"/>
          </a:p>
          <a:p>
            <a:endParaRPr lang="pt-BR" altLang="pt-BR" dirty="0"/>
          </a:p>
          <a:p>
            <a:endParaRPr lang="pt-BR" altLang="pt-BR" dirty="0"/>
          </a:p>
          <a:p>
            <a:endParaRPr lang="pt-BR" altLang="pt-BR" dirty="0"/>
          </a:p>
          <a:p>
            <a:endParaRPr lang="pt-BR" altLang="pt-BR" dirty="0"/>
          </a:p>
          <a:p>
            <a:endParaRPr lang="pt-BR" altLang="pt-BR" dirty="0"/>
          </a:p>
          <a:p>
            <a:endParaRPr lang="pt-BR" altLang="pt-BR" dirty="0"/>
          </a:p>
          <a:p>
            <a:endParaRPr lang="pt-BR" altLang="pt-BR" dirty="0"/>
          </a:p>
          <a:p>
            <a:endParaRPr lang="pt-BR" altLang="pt-BR" dirty="0"/>
          </a:p>
          <a:p>
            <a:endParaRPr lang="pt-BR" altLang="pt-BR" dirty="0"/>
          </a:p>
          <a:p>
            <a:endParaRPr lang="pt-BR" altLang="pt-BR" dirty="0"/>
          </a:p>
          <a:p>
            <a:endParaRPr lang="pt-BR" altLang="pt-BR" dirty="0"/>
          </a:p>
          <a:p>
            <a:endParaRPr lang="pt-BR" altLang="pt-BR" dirty="0"/>
          </a:p>
          <a:p>
            <a:endParaRPr lang="pt-BR" altLang="pt-BR" dirty="0"/>
          </a:p>
          <a:p>
            <a:endParaRPr lang="pt-BR" altLang="pt-BR" dirty="0"/>
          </a:p>
          <a:p>
            <a:endParaRPr lang="pt-BR" altLang="pt-BR" dirty="0"/>
          </a:p>
          <a:p>
            <a:endParaRPr lang="pt-BR" altLang="pt-BR" dirty="0"/>
          </a:p>
          <a:p>
            <a:endParaRPr lang="pt-BR" altLang="pt-BR" dirty="0"/>
          </a:p>
          <a:p>
            <a:endParaRPr lang="pt-BR" altLang="pt-BR" dirty="0"/>
          </a:p>
          <a:p>
            <a:endParaRPr lang="pt-BR" altLang="pt-BR" dirty="0"/>
          </a:p>
          <a:p>
            <a:endParaRPr lang="pt-BR" altLang="pt-BR" dirty="0"/>
          </a:p>
          <a:p>
            <a:endParaRPr lang="pt-BR" altLang="pt-BR" dirty="0"/>
          </a:p>
        </p:txBody>
      </p:sp>
      <p:pic>
        <p:nvPicPr>
          <p:cNvPr id="12" name="Picture 3" descr="Bola grade.png"/>
          <p:cNvPicPr>
            <a:picLocks noChangeAspect="1"/>
          </p:cNvPicPr>
          <p:nvPr/>
        </p:nvPicPr>
        <p:blipFill>
          <a:blip r:embed="rId3">
            <a:alphaModFix amt="50000"/>
          </a:blip>
          <a:srcRect l="50944"/>
          <a:stretch>
            <a:fillRect/>
          </a:stretch>
        </p:blipFill>
        <p:spPr>
          <a:xfrm>
            <a:off x="3750645" y="271815"/>
            <a:ext cx="4814450" cy="9421750"/>
          </a:xfrm>
          <a:prstGeom prst="rect">
            <a:avLst/>
          </a:prstGeom>
          <a:effectLst/>
          <a:scene3d>
            <a:camera prst="orthographicFront">
              <a:rot lat="0" lon="0" rev="5400000"/>
            </a:camera>
            <a:lightRig rig="threePt" dir="t"/>
          </a:scene3d>
        </p:spPr>
      </p:pic>
      <p:sp>
        <p:nvSpPr>
          <p:cNvPr id="13" name="Retângulo 12"/>
          <p:cNvSpPr/>
          <p:nvPr/>
        </p:nvSpPr>
        <p:spPr>
          <a:xfrm>
            <a:off x="2182589" y="991857"/>
            <a:ext cx="9072562" cy="3889375"/>
          </a:xfrm>
          <a:prstGeom prst="rect">
            <a:avLst/>
          </a:prstGeom>
          <a:solidFill>
            <a:srgbClr val="FFFB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1" anchor="ctr"/>
          <a:lstStyle/>
          <a:p>
            <a:pPr algn="ctr" eaLnBrk="1" hangingPunct="1">
              <a:defRPr/>
            </a:pPr>
            <a:endParaRPr lang="pt-BR" altLang="pt-BR"/>
          </a:p>
        </p:txBody>
      </p:sp>
      <p:pic>
        <p:nvPicPr>
          <p:cNvPr id="14" name="Espaço Reservado para Conteúdo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23" b="19267"/>
          <a:stretch>
            <a:fillRect/>
          </a:stretch>
        </p:blipFill>
        <p:spPr>
          <a:xfrm>
            <a:off x="1185646" y="1917270"/>
            <a:ext cx="1983295" cy="773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CaixaDeTexto 96"/>
          <p:cNvSpPr txBox="1">
            <a:spLocks noChangeArrowheads="1"/>
          </p:cNvSpPr>
          <p:nvPr/>
        </p:nvSpPr>
        <p:spPr>
          <a:xfrm>
            <a:off x="1101867" y="1354285"/>
            <a:ext cx="2317750" cy="3079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0060A2"/>
            </a:solidFill>
            <a:miter lim="800000"/>
            <a:headEnd/>
            <a:tailEnd/>
          </a:ln>
        </p:spPr>
        <p:txBody>
          <a:bodyPr wrap="square" numCol="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5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5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5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5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5" charset="-128"/>
              </a:defRPr>
            </a:lvl9pPr>
          </a:lstStyle>
          <a:p>
            <a:pPr algn="ctr" eaLnBrk="1" hangingPunct="1">
              <a:defRPr/>
            </a:pPr>
            <a:r>
              <a:rPr lang="pt-BR" altLang="pt-BR" sz="1400" b="1" cap="all" dirty="0">
                <a:solidFill>
                  <a:schemeClr val="tx2">
                    <a:lumMod val="75000"/>
                  </a:schemeClr>
                </a:solidFill>
              </a:rPr>
              <a:t>Atenção Primária</a:t>
            </a:r>
            <a:endParaRPr lang="pt-BR" altLang="pt-BR" sz="1400" cap="all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6" name="CaixaDeTexto 110"/>
          <p:cNvSpPr txBox="1">
            <a:spLocks noChangeArrowheads="1"/>
          </p:cNvSpPr>
          <p:nvPr/>
        </p:nvSpPr>
        <p:spPr>
          <a:xfrm>
            <a:off x="4200997" y="1353928"/>
            <a:ext cx="3171994" cy="30797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rgbClr val="0060A2"/>
            </a:solidFill>
            <a:miter lim="800000"/>
            <a:headEnd/>
            <a:tailEnd/>
          </a:ln>
        </p:spPr>
        <p:txBody>
          <a:bodyPr wrap="square" numCol="1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125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5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5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5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5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5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pt-BR" altLang="pt-BR" sz="1400" b="1" cap="all" dirty="0">
                <a:solidFill>
                  <a:schemeClr val="tx2">
                    <a:lumMod val="75000"/>
                  </a:schemeClr>
                </a:solidFill>
                <a:ea typeface="MS PGothic" pitchFamily="34" charset="-128"/>
              </a:rPr>
              <a:t>Atenção Especializada</a:t>
            </a:r>
          </a:p>
        </p:txBody>
      </p:sp>
      <p:sp>
        <p:nvSpPr>
          <p:cNvPr id="17" name="CaixaDeTexto 163"/>
          <p:cNvSpPr txBox="1">
            <a:spLocks noChangeArrowheads="1"/>
          </p:cNvSpPr>
          <p:nvPr/>
        </p:nvSpPr>
        <p:spPr>
          <a:xfrm>
            <a:off x="8265265" y="1321109"/>
            <a:ext cx="2995181" cy="461962"/>
          </a:xfrm>
          <a:prstGeom prst="rect">
            <a:avLst/>
          </a:prstGeom>
          <a:solidFill>
            <a:srgbClr val="E6B9B8"/>
          </a:solidFill>
          <a:ln w="38100">
            <a:solidFill>
              <a:srgbClr val="0060A2"/>
            </a:solidFill>
            <a:miter lim="800000"/>
            <a:headEnd/>
            <a:tailEnd/>
          </a:ln>
        </p:spPr>
        <p:txBody>
          <a:bodyPr wrap="square" numCol="1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125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5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5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5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5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125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pt-BR" altLang="pt-BR" sz="1200" b="1" cap="all" dirty="0">
                <a:solidFill>
                  <a:schemeClr val="tx2">
                    <a:lumMod val="75000"/>
                  </a:schemeClr>
                </a:solidFill>
                <a:ea typeface="MS PGothic" pitchFamily="34" charset="-128"/>
              </a:rPr>
              <a:t>Atenção Hospitalar e de Urgência e Emergência</a:t>
            </a:r>
          </a:p>
        </p:txBody>
      </p:sp>
      <p:pic>
        <p:nvPicPr>
          <p:cNvPr id="18" name="Imagem 41" descr="hospital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904628" y="2096269"/>
            <a:ext cx="2010989" cy="898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" name="Grupo 17"/>
          <p:cNvGrpSpPr>
            <a:grpSpLocks/>
          </p:cNvGrpSpPr>
          <p:nvPr/>
        </p:nvGrpSpPr>
        <p:grpSpPr>
          <a:xfrm>
            <a:off x="1106825" y="2975772"/>
            <a:ext cx="2053595" cy="932618"/>
            <a:chOff x="305286" y="2667347"/>
            <a:chExt cx="1529808" cy="1242218"/>
          </a:xfrm>
        </p:grpSpPr>
        <p:sp>
          <p:nvSpPr>
            <p:cNvPr id="20" name="Título 1"/>
            <p:cNvSpPr txBox="1">
              <a:spLocks/>
            </p:cNvSpPr>
            <p:nvPr/>
          </p:nvSpPr>
          <p:spPr>
            <a:xfrm>
              <a:off x="305286" y="2667347"/>
              <a:ext cx="1529808" cy="507481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8100">
              <a:solidFill>
                <a:schemeClr val="bg1"/>
              </a:solidFill>
              <a:miter lim="800000"/>
              <a:headEnd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</p:spPr>
          <p:txBody>
            <a:bodyPr lIns="91424" tIns="45712" rIns="91424" bIns="45712" numCol="1" anchor="ctr"/>
            <a:lstStyle/>
            <a:p>
              <a:pPr algn="ctr"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altLang="pt-BR" sz="1100" b="1" cap="all" dirty="0">
                  <a:solidFill>
                    <a:schemeClr val="tx2">
                      <a:lumMod val="75000"/>
                    </a:schemeClr>
                  </a:solidFill>
                  <a:latin typeface="+mn-lt"/>
                  <a:ea typeface="ヒラギノ角ゴ Pro W3" pitchFamily="-65" charset="-128"/>
                  <a:cs typeface="Times New Roman" pitchFamily="-65" charset="0"/>
                </a:rPr>
                <a:t>UNIDADE BÁSICAS DE SAÚDE</a:t>
              </a:r>
            </a:p>
          </p:txBody>
        </p:sp>
        <p:sp>
          <p:nvSpPr>
            <p:cNvPr id="21" name="Título 1"/>
            <p:cNvSpPr txBox="1">
              <a:spLocks/>
            </p:cNvSpPr>
            <p:nvPr/>
          </p:nvSpPr>
          <p:spPr>
            <a:xfrm>
              <a:off x="305286" y="3321734"/>
              <a:ext cx="1529808" cy="587831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8100">
              <a:solidFill>
                <a:schemeClr val="bg1"/>
              </a:solidFill>
              <a:miter lim="800000"/>
              <a:headEnd/>
              <a:tailEnd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</p:spPr>
          <p:txBody>
            <a:bodyPr lIns="91424" tIns="45712" rIns="91424" bIns="45712" numCol="1" anchor="ctr"/>
            <a:lstStyle/>
            <a:p>
              <a:pPr algn="ctr"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altLang="pt-BR" sz="1100" b="1" cap="all" dirty="0">
                  <a:solidFill>
                    <a:schemeClr val="tx2">
                      <a:lumMod val="75000"/>
                    </a:schemeClr>
                  </a:solidFill>
                  <a:latin typeface="+mn-lt"/>
                  <a:ea typeface="ヒラギノ角ゴ Pro W3" pitchFamily="-65" charset="-128"/>
                  <a:cs typeface="Times New Roman" pitchFamily="-65" charset="0"/>
                </a:rPr>
                <a:t>NÚCLEO DE ATENÇÃO À SAÚDE DA FAMÍLIA</a:t>
              </a:r>
            </a:p>
          </p:txBody>
        </p:sp>
      </p:grpSp>
      <p:sp>
        <p:nvSpPr>
          <p:cNvPr id="22" name="Título 1"/>
          <p:cNvSpPr txBox="1">
            <a:spLocks/>
          </p:cNvSpPr>
          <p:nvPr/>
        </p:nvSpPr>
        <p:spPr>
          <a:xfrm>
            <a:off x="3872117" y="2986838"/>
            <a:ext cx="3868510" cy="33871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bg1"/>
            </a:solidFill>
            <a:miter lim="800000"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  <p:txBody>
          <a:bodyPr lIns="91424" tIns="45712" rIns="91424" bIns="45712" numCol="1" anchor="ctr"/>
          <a:lstStyle/>
          <a:p>
            <a:pPr algn="ctr" ea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altLang="pt-BR" sz="1200" b="1" dirty="0">
                <a:solidFill>
                  <a:schemeClr val="tx2">
                    <a:lumMod val="75000"/>
                  </a:schemeClr>
                </a:solidFill>
                <a:latin typeface="+mn-lt"/>
                <a:ea typeface="ヒラギノ角ゴ Pro W3" pitchFamily="-65" charset="-128"/>
                <a:cs typeface="Times New Roman" pitchFamily="-65" charset="0"/>
              </a:rPr>
              <a:t>CENTRO ESPECIALIZADO EM REABILITAÇÃO - CER</a:t>
            </a:r>
          </a:p>
        </p:txBody>
      </p:sp>
      <p:cxnSp>
        <p:nvCxnSpPr>
          <p:cNvPr id="23" name="Conector de seta reta 69"/>
          <p:cNvCxnSpPr/>
          <p:nvPr/>
        </p:nvCxnSpPr>
        <p:spPr>
          <a:xfrm flipV="1">
            <a:off x="3586646" y="1509871"/>
            <a:ext cx="492256" cy="1"/>
          </a:xfrm>
          <a:prstGeom prst="straightConnector1">
            <a:avLst/>
          </a:prstGeom>
          <a:ln>
            <a:solidFill>
              <a:srgbClr val="0060A2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de seta reta 70"/>
          <p:cNvCxnSpPr/>
          <p:nvPr/>
        </p:nvCxnSpPr>
        <p:spPr>
          <a:xfrm>
            <a:off x="7520557" y="1507915"/>
            <a:ext cx="555686" cy="0"/>
          </a:xfrm>
          <a:prstGeom prst="straightConnector1">
            <a:avLst/>
          </a:prstGeom>
          <a:ln>
            <a:solidFill>
              <a:srgbClr val="0060A2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CaixaDeTexto 96"/>
          <p:cNvSpPr txBox="1">
            <a:spLocks noChangeArrowheads="1"/>
          </p:cNvSpPr>
          <p:nvPr/>
        </p:nvSpPr>
        <p:spPr>
          <a:xfrm>
            <a:off x="4455037" y="820455"/>
            <a:ext cx="2317750" cy="3079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0060A2"/>
            </a:solidFill>
            <a:miter lim="800000"/>
            <a:headEnd/>
            <a:tailEnd/>
          </a:ln>
        </p:spPr>
        <p:txBody>
          <a:bodyPr wrap="square" numCol="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5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5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5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5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5" charset="-128"/>
              </a:defRPr>
            </a:lvl9pPr>
          </a:lstStyle>
          <a:p>
            <a:pPr algn="ctr" eaLnBrk="1" hangingPunct="1">
              <a:defRPr/>
            </a:pPr>
            <a:r>
              <a:rPr lang="pt-BR" altLang="pt-BR" sz="1400" b="1" cap="all" dirty="0">
                <a:solidFill>
                  <a:schemeClr val="tx2">
                    <a:lumMod val="75000"/>
                  </a:schemeClr>
                </a:solidFill>
              </a:rPr>
              <a:t>Sistema único de saúde</a:t>
            </a:r>
            <a:endParaRPr lang="pt-BR" altLang="pt-BR" sz="1400" cap="all" dirty="0">
              <a:solidFill>
                <a:schemeClr val="tx2">
                  <a:lumMod val="75000"/>
                </a:schemeClr>
              </a:solidFill>
            </a:endParaRPr>
          </a:p>
        </p:txBody>
      </p:sp>
      <p:cxnSp>
        <p:nvCxnSpPr>
          <p:cNvPr id="26" name="Conector reto 25"/>
          <p:cNvCxnSpPr/>
          <p:nvPr/>
        </p:nvCxnSpPr>
        <p:spPr>
          <a:xfrm flipH="1">
            <a:off x="421216" y="991857"/>
            <a:ext cx="12225" cy="5195847"/>
          </a:xfrm>
          <a:prstGeom prst="line">
            <a:avLst/>
          </a:prstGeom>
          <a:ln w="190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ctor reto 26"/>
          <p:cNvCxnSpPr>
            <a:stCxn id="25" idx="1"/>
          </p:cNvCxnSpPr>
          <p:nvPr/>
        </p:nvCxnSpPr>
        <p:spPr>
          <a:xfrm flipH="1" flipV="1">
            <a:off x="444500" y="970544"/>
            <a:ext cx="4010537" cy="3899"/>
          </a:xfrm>
          <a:prstGeom prst="line">
            <a:avLst/>
          </a:prstGeom>
          <a:ln w="190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 reto 27"/>
          <p:cNvCxnSpPr/>
          <p:nvPr/>
        </p:nvCxnSpPr>
        <p:spPr>
          <a:xfrm>
            <a:off x="11703580" y="991857"/>
            <a:ext cx="7557" cy="5234065"/>
          </a:xfrm>
          <a:prstGeom prst="line">
            <a:avLst/>
          </a:prstGeom>
          <a:ln w="190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ector reto 28"/>
          <p:cNvCxnSpPr>
            <a:endCxn id="25" idx="3"/>
          </p:cNvCxnSpPr>
          <p:nvPr/>
        </p:nvCxnSpPr>
        <p:spPr>
          <a:xfrm flipH="1" flipV="1">
            <a:off x="6772787" y="974443"/>
            <a:ext cx="4938351" cy="9393"/>
          </a:xfrm>
          <a:prstGeom prst="line">
            <a:avLst/>
          </a:prstGeom>
          <a:ln w="190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tângulo 29"/>
          <p:cNvSpPr/>
          <p:nvPr/>
        </p:nvSpPr>
        <p:spPr>
          <a:xfrm>
            <a:off x="266700" y="6273547"/>
            <a:ext cx="2640813" cy="398126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numCol="1" rtlCol="0" anchor="ctr"/>
          <a:lstStyle/>
          <a:p>
            <a:pPr algn="ctr"/>
            <a:endParaRPr lang="pt-BR" altLang="pt-BR"/>
          </a:p>
        </p:txBody>
      </p:sp>
      <p:sp>
        <p:nvSpPr>
          <p:cNvPr id="31" name="CaixaDeTexto 30"/>
          <p:cNvSpPr txBox="1"/>
          <p:nvPr/>
        </p:nvSpPr>
        <p:spPr>
          <a:xfrm>
            <a:off x="427444" y="195516"/>
            <a:ext cx="11289920" cy="40011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 numCol="1" rtlCol="0">
            <a:spAutoFit/>
          </a:bodyPr>
          <a:lstStyle/>
          <a:p>
            <a:pPr algn="ctr"/>
            <a:r>
              <a:rPr lang="pt-BR" altLang="pt-BR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Organização da Rede de Cuidados à Pessoa com Deficiência no Âmbito do SUS </a:t>
            </a:r>
            <a:endParaRPr lang="pt-BR" alt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CaixaDeTexto 31"/>
          <p:cNvSpPr txBox="1"/>
          <p:nvPr/>
        </p:nvSpPr>
        <p:spPr>
          <a:xfrm>
            <a:off x="836180" y="4517318"/>
            <a:ext cx="10641330" cy="2491028"/>
          </a:xfrm>
          <a:prstGeom prst="rect">
            <a:avLst/>
          </a:prstGeom>
          <a:solidFill>
            <a:schemeClr val="bg1"/>
          </a:solidFill>
        </p:spPr>
        <p:txBody>
          <a:bodyPr wrap="square" numCol="1" rtlCol="0">
            <a:spAutoFit/>
          </a:bodyPr>
          <a:lstStyle/>
          <a:p>
            <a:endParaRPr lang="pt-BR" altLang="pt-BR" dirty="0"/>
          </a:p>
        </p:txBody>
      </p:sp>
      <p:cxnSp>
        <p:nvCxnSpPr>
          <p:cNvPr id="33" name="Conector reto 32"/>
          <p:cNvCxnSpPr/>
          <p:nvPr/>
        </p:nvCxnSpPr>
        <p:spPr>
          <a:xfrm flipH="1" flipV="1">
            <a:off x="421216" y="6206178"/>
            <a:ext cx="11289921" cy="11253"/>
          </a:xfrm>
          <a:prstGeom prst="line">
            <a:avLst/>
          </a:prstGeom>
          <a:ln w="190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ítulo 1"/>
          <p:cNvSpPr txBox="1">
            <a:spLocks/>
          </p:cNvSpPr>
          <p:nvPr/>
        </p:nvSpPr>
        <p:spPr>
          <a:xfrm>
            <a:off x="8565095" y="4349201"/>
            <a:ext cx="2657622" cy="4499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bg1"/>
            </a:solidFill>
            <a:miter lim="800000"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  <p:txBody>
          <a:bodyPr lIns="91424" tIns="45712" rIns="91424" bIns="45712" numCol="1" anchor="ctr"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5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5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5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5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5" charset="-128"/>
              </a:defRPr>
            </a:lvl9pPr>
          </a:lstStyle>
          <a:p>
            <a:pPr algn="ctr" eaLnBrk="1" hangingPunct="1">
              <a:defRPr/>
            </a:pPr>
            <a:r>
              <a:rPr lang="pt-BR" altLang="pt-BR" sz="1100" b="1" dirty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CENTROS CIRÚRGICOS ODONTOLÓGICOS</a:t>
            </a:r>
          </a:p>
        </p:txBody>
      </p:sp>
      <p:sp>
        <p:nvSpPr>
          <p:cNvPr id="35" name="Título 1"/>
          <p:cNvSpPr txBox="1">
            <a:spLocks/>
          </p:cNvSpPr>
          <p:nvPr/>
        </p:nvSpPr>
        <p:spPr>
          <a:xfrm>
            <a:off x="8565095" y="4936330"/>
            <a:ext cx="2690056" cy="46170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bg1"/>
            </a:solidFill>
            <a:miter lim="800000"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  <p:txBody>
          <a:bodyPr lIns="91424" tIns="45712" rIns="91424" bIns="45712" numCol="1" anchor="ctr"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5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5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5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5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5" charset="-128"/>
              </a:defRPr>
            </a:lvl9pPr>
          </a:lstStyle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pt-BR" altLang="pt-BR" sz="1100" b="1" cap="all" dirty="0">
                <a:solidFill>
                  <a:schemeClr val="tx2">
                    <a:lumMod val="75000"/>
                  </a:schemeClr>
                </a:solidFill>
                <a:ea typeface="Times New Roman"/>
                <a:cs typeface="Calibri" pitchFamily="34" charset="0"/>
              </a:rPr>
              <a:t>UPA, samu, Pronto Socorro</a:t>
            </a:r>
          </a:p>
        </p:txBody>
      </p:sp>
      <p:sp>
        <p:nvSpPr>
          <p:cNvPr id="36" name="Título 1"/>
          <p:cNvSpPr txBox="1">
            <a:spLocks/>
          </p:cNvSpPr>
          <p:nvPr/>
        </p:nvSpPr>
        <p:spPr>
          <a:xfrm>
            <a:off x="8565095" y="5517853"/>
            <a:ext cx="2690056" cy="4517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bg1"/>
            </a:solidFill>
            <a:miter lim="800000"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  <p:txBody>
          <a:bodyPr lIns="91424" tIns="45712" rIns="91424" bIns="45712" numCol="1" anchor="ctr"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5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5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5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5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5" charset="-128"/>
              </a:defRPr>
            </a:lvl9pPr>
          </a:lstStyle>
          <a:p>
            <a:pPr algn="ctr">
              <a:spcBef>
                <a:spcPts val="0"/>
              </a:spcBef>
              <a:spcAft>
                <a:spcPts val="0"/>
              </a:spcAft>
              <a:defRPr/>
            </a:pPr>
            <a:r>
              <a:rPr lang="pt-BR" altLang="pt-BR" sz="1100" b="1" cap="all" dirty="0">
                <a:solidFill>
                  <a:schemeClr val="tx2">
                    <a:lumMod val="75000"/>
                  </a:schemeClr>
                </a:solidFill>
                <a:ea typeface="Times New Roman"/>
                <a:cs typeface="Calibri" pitchFamily="34" charset="0"/>
              </a:rPr>
              <a:t>ATENÇÃO DOMICILIAR - MELHOR EM CASA</a:t>
            </a:r>
          </a:p>
        </p:txBody>
      </p:sp>
      <p:sp>
        <p:nvSpPr>
          <p:cNvPr id="39" name="Título 1"/>
          <p:cNvSpPr txBox="1">
            <a:spLocks/>
          </p:cNvSpPr>
          <p:nvPr/>
        </p:nvSpPr>
        <p:spPr>
          <a:xfrm>
            <a:off x="5834339" y="4149928"/>
            <a:ext cx="1915976" cy="59372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bg1"/>
            </a:solidFill>
            <a:miter lim="800000"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  <p:txBody>
          <a:bodyPr lIns="91424" tIns="45712" rIns="91424" bIns="45712" numCol="1"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charset="-128"/>
              </a:defRPr>
            </a:lvl9pPr>
          </a:lstStyle>
          <a:p>
            <a:pPr algn="ctr" ea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altLang="pt-BR" sz="1050" b="1" dirty="0">
                <a:solidFill>
                  <a:schemeClr val="tx2">
                    <a:lumMod val="75000"/>
                  </a:schemeClr>
                </a:solidFill>
                <a:latin typeface="Calibri" pitchFamily="34" charset="0"/>
                <a:cs typeface="Times New Roman" pitchFamily="18" charset="0"/>
              </a:rPr>
              <a:t>CENTRO DE ESPECIALIDADES ODONTOLÓGICO</a:t>
            </a:r>
          </a:p>
          <a:p>
            <a:pPr algn="ctr" ea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altLang="pt-BR" sz="1050" b="1" dirty="0">
                <a:solidFill>
                  <a:schemeClr val="tx2">
                    <a:lumMod val="75000"/>
                  </a:schemeClr>
                </a:solidFill>
                <a:latin typeface="Calibri" pitchFamily="34" charset="0"/>
                <a:cs typeface="Times New Roman" pitchFamily="18" charset="0"/>
              </a:rPr>
              <a:t>CEO</a:t>
            </a:r>
          </a:p>
        </p:txBody>
      </p:sp>
      <p:sp>
        <p:nvSpPr>
          <p:cNvPr id="40" name="Título 1"/>
          <p:cNvSpPr txBox="1">
            <a:spLocks/>
          </p:cNvSpPr>
          <p:nvPr/>
        </p:nvSpPr>
        <p:spPr>
          <a:xfrm>
            <a:off x="3850901" y="4129319"/>
            <a:ext cx="1804554" cy="61433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bg1"/>
            </a:solidFill>
            <a:miter lim="800000"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  <p:txBody>
          <a:bodyPr lIns="91424" tIns="45712" rIns="91424" bIns="45712" numCol="1" anchor="ctr"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5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5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5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5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5" charset="-128"/>
              </a:defRPr>
            </a:lvl9pPr>
          </a:lstStyle>
          <a:p>
            <a:pPr algn="ctr" eaLnBrk="1" hangingPunct="1">
              <a:defRPr/>
            </a:pPr>
            <a:r>
              <a:rPr lang="pt-BR" altLang="pt-BR" sz="1050" b="1" cap="all" dirty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Oficina Ortopédica Fixa e Itinerante</a:t>
            </a:r>
          </a:p>
        </p:txBody>
      </p:sp>
      <p:sp>
        <p:nvSpPr>
          <p:cNvPr id="41" name="Título 1"/>
          <p:cNvSpPr txBox="1">
            <a:spLocks/>
          </p:cNvSpPr>
          <p:nvPr/>
        </p:nvSpPr>
        <p:spPr>
          <a:xfrm>
            <a:off x="1106825" y="4029792"/>
            <a:ext cx="2062116" cy="3968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bg1"/>
            </a:solidFill>
            <a:miter lim="800000"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  <p:txBody>
          <a:bodyPr lIns="91424" tIns="45712" rIns="91424" bIns="45712" numCol="1" anchor="ctr"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5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5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5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5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5" charset="-128"/>
              </a:defRPr>
            </a:lvl9pPr>
          </a:lstStyle>
          <a:p>
            <a:pPr algn="ctr" eaLnBrk="1" hangingPunct="1">
              <a:defRPr/>
            </a:pPr>
            <a:r>
              <a:rPr lang="pt-BR" altLang="pt-BR" sz="1100" b="1" cap="all" dirty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Academia da Saúde</a:t>
            </a:r>
          </a:p>
        </p:txBody>
      </p:sp>
      <p:sp>
        <p:nvSpPr>
          <p:cNvPr id="42" name="Título 1"/>
          <p:cNvSpPr txBox="1">
            <a:spLocks/>
          </p:cNvSpPr>
          <p:nvPr/>
        </p:nvSpPr>
        <p:spPr>
          <a:xfrm>
            <a:off x="5834339" y="3477755"/>
            <a:ext cx="1903920" cy="54451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bg1"/>
            </a:solidFill>
            <a:miter lim="800000"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  <p:txBody>
          <a:bodyPr lIns="91424" tIns="45712" rIns="91424" bIns="45712" numCol="1" anchor="ctr"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5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5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5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5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5" charset="-128"/>
              </a:defRPr>
            </a:lvl9pPr>
          </a:lstStyle>
          <a:p>
            <a:pPr algn="ctr" eaLnBrk="1" hangingPunct="1">
              <a:defRPr/>
            </a:pPr>
            <a:r>
              <a:rPr lang="pt-BR" altLang="pt-BR" sz="1100" b="1" cap="all" dirty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Serviços de Reabilitação de Modalidade Única</a:t>
            </a:r>
          </a:p>
        </p:txBody>
      </p:sp>
      <p:sp>
        <p:nvSpPr>
          <p:cNvPr id="43" name="Título 1"/>
          <p:cNvSpPr txBox="1">
            <a:spLocks/>
          </p:cNvSpPr>
          <p:nvPr/>
        </p:nvSpPr>
        <p:spPr>
          <a:xfrm>
            <a:off x="3872116" y="3459496"/>
            <a:ext cx="1776971" cy="53530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bg1"/>
            </a:solidFill>
            <a:miter lim="800000"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  <p:txBody>
          <a:bodyPr lIns="91424" tIns="45712" rIns="91424" bIns="45712" numCol="1" anchor="ctr"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5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5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5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5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5" charset="-128"/>
              </a:defRPr>
            </a:lvl9pPr>
          </a:lstStyle>
          <a:p>
            <a:pPr algn="ctr" eaLnBrk="1" hangingPunct="1">
              <a:defRPr/>
            </a:pPr>
            <a:r>
              <a:rPr lang="pt-BR" altLang="pt-BR" sz="1100" b="1" cap="all" dirty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Ambulatório de Especialidades</a:t>
            </a:r>
          </a:p>
        </p:txBody>
      </p:sp>
      <p:sp>
        <p:nvSpPr>
          <p:cNvPr id="44" name="Título 1"/>
          <p:cNvSpPr txBox="1">
            <a:spLocks/>
          </p:cNvSpPr>
          <p:nvPr/>
        </p:nvSpPr>
        <p:spPr>
          <a:xfrm>
            <a:off x="8565095" y="3126826"/>
            <a:ext cx="2657622" cy="49500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bg1"/>
            </a:solidFill>
            <a:miter lim="800000"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  <p:txBody>
          <a:bodyPr lIns="91424" tIns="45712" rIns="91424" bIns="45712" numCol="1" anchor="ctr"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5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5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5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5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5" charset="-128"/>
              </a:defRPr>
            </a:lvl9pPr>
          </a:lstStyle>
          <a:p>
            <a:pPr algn="ctr" eaLnBrk="1" hangingPunct="1">
              <a:defRPr/>
            </a:pPr>
            <a:endParaRPr lang="pt-BR" altLang="pt-BR" sz="1100" b="1" dirty="0">
              <a:solidFill>
                <a:schemeClr val="tx2">
                  <a:lumMod val="75000"/>
                </a:schemeClr>
              </a:solidFill>
              <a:cs typeface="Times New Roman" pitchFamily="18" charset="0"/>
            </a:endParaRPr>
          </a:p>
          <a:p>
            <a:pPr algn="ctr" eaLnBrk="1" hangingPunct="1">
              <a:defRPr/>
            </a:pPr>
            <a:r>
              <a:rPr lang="pt-BR" altLang="pt-BR" sz="1100" b="1" dirty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HOSPITAL GERAL </a:t>
            </a:r>
          </a:p>
          <a:p>
            <a:pPr algn="ctr" eaLnBrk="1" hangingPunct="1">
              <a:defRPr/>
            </a:pPr>
            <a:r>
              <a:rPr lang="pt-BR" altLang="pt-BR" sz="1100" b="1" dirty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LEITOS DE LONGA PERMANÊNCIA – UCP </a:t>
            </a:r>
          </a:p>
          <a:p>
            <a:pPr algn="ctr" eaLnBrk="1" hangingPunct="1">
              <a:defRPr/>
            </a:pPr>
            <a:endParaRPr lang="pt-BR" altLang="pt-BR" sz="1100" b="1" dirty="0">
              <a:solidFill>
                <a:schemeClr val="tx2">
                  <a:lumMod val="75000"/>
                </a:schemeClr>
              </a:solidFill>
              <a:cs typeface="Times New Roman" pitchFamily="18" charset="0"/>
            </a:endParaRPr>
          </a:p>
        </p:txBody>
      </p:sp>
      <p:sp>
        <p:nvSpPr>
          <p:cNvPr id="45" name="Título 1"/>
          <p:cNvSpPr txBox="1">
            <a:spLocks/>
          </p:cNvSpPr>
          <p:nvPr/>
        </p:nvSpPr>
        <p:spPr>
          <a:xfrm>
            <a:off x="8565095" y="3736312"/>
            <a:ext cx="2657622" cy="49942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bg1"/>
            </a:solidFill>
            <a:miter lim="800000"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  <p:txBody>
          <a:bodyPr lIns="91424" tIns="45712" rIns="91424" bIns="45712" numCol="1" anchor="ctr"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5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5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5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5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125" charset="-128"/>
              </a:defRPr>
            </a:lvl9pPr>
          </a:lstStyle>
          <a:p>
            <a:pPr algn="ctr" eaLnBrk="1" hangingPunct="1">
              <a:defRPr/>
            </a:pPr>
            <a:r>
              <a:rPr lang="pt-BR" altLang="pt-BR" sz="1100" b="1" dirty="0">
                <a:solidFill>
                  <a:schemeClr val="tx2">
                    <a:lumMod val="75000"/>
                  </a:schemeClr>
                </a:solidFill>
                <a:cs typeface="Times New Roman" pitchFamily="18" charset="0"/>
              </a:rPr>
              <a:t>HOSPITAIS ESPECIALIZADOS REABILITAÇÃO - HCP</a:t>
            </a:r>
          </a:p>
        </p:txBody>
      </p:sp>
      <p:sp>
        <p:nvSpPr>
          <p:cNvPr id="46" name="CaixaDeTexto 45"/>
          <p:cNvSpPr txBox="1"/>
          <p:nvPr/>
        </p:nvSpPr>
        <p:spPr>
          <a:xfrm>
            <a:off x="4153851" y="1954259"/>
            <a:ext cx="3402490" cy="923330"/>
          </a:xfrm>
          <a:prstGeom prst="rect">
            <a:avLst/>
          </a:prstGeom>
          <a:solidFill>
            <a:schemeClr val="bg1"/>
          </a:solidFill>
        </p:spPr>
        <p:txBody>
          <a:bodyPr wrap="square" numCol="1" rtlCol="0">
            <a:spAutoFit/>
          </a:bodyPr>
          <a:lstStyle/>
          <a:p>
            <a:r>
              <a:rPr lang="pt-BR" altLang="pt-BR" dirty="0"/>
              <a:t> </a:t>
            </a:r>
          </a:p>
          <a:p>
            <a:endParaRPr lang="pt-BR" altLang="pt-BR" dirty="0"/>
          </a:p>
          <a:p>
            <a:r>
              <a:rPr lang="pt-BR" altLang="pt-BR" dirty="0"/>
              <a:t> </a:t>
            </a:r>
          </a:p>
        </p:txBody>
      </p:sp>
      <p:pic>
        <p:nvPicPr>
          <p:cNvPr id="47" name="Imagem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4" t="13579" r="3116" b="22905"/>
          <a:stretch>
            <a:fillRect/>
          </a:stretch>
        </p:blipFill>
        <p:spPr>
          <a:xfrm>
            <a:off x="4184086" y="1826599"/>
            <a:ext cx="3196935" cy="851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Imagem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23"/>
          <a:stretch/>
        </p:blipFill>
        <p:spPr>
          <a:xfrm>
            <a:off x="6885455" y="2411753"/>
            <a:ext cx="834885" cy="465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Imagem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49804" y="2564550"/>
            <a:ext cx="767623" cy="291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0" name="Grupo 5"/>
          <p:cNvGrpSpPr>
            <a:grpSpLocks/>
          </p:cNvGrpSpPr>
          <p:nvPr/>
        </p:nvGrpSpPr>
        <p:grpSpPr>
          <a:xfrm>
            <a:off x="1179378" y="5134020"/>
            <a:ext cx="6529323" cy="658812"/>
            <a:chOff x="251520" y="6042288"/>
            <a:chExt cx="4865935" cy="879247"/>
          </a:xfrm>
        </p:grpSpPr>
        <p:sp>
          <p:nvSpPr>
            <p:cNvPr id="51" name="CaixaDeTexto 96"/>
            <p:cNvSpPr txBox="1">
              <a:spLocks noChangeArrowheads="1"/>
            </p:cNvSpPr>
            <p:nvPr/>
          </p:nvSpPr>
          <p:spPr>
            <a:xfrm>
              <a:off x="251520" y="6050762"/>
              <a:ext cx="1584406" cy="866536"/>
            </a:xfrm>
            <a:prstGeom prst="ellipse">
              <a:avLst/>
            </a:prstGeom>
            <a:solidFill>
              <a:srgbClr val="FFFFCC"/>
            </a:solidFill>
            <a:ln w="38100">
              <a:solidFill>
                <a:schemeClr val="tx2">
                  <a:lumMod val="60000"/>
                  <a:lumOff val="40000"/>
                </a:schemeClr>
              </a:solidFill>
              <a:miter lim="800000"/>
              <a:headEnd/>
              <a:tailEnd/>
            </a:ln>
          </p:spPr>
          <p:txBody>
            <a:bodyPr numCol="1">
              <a:spAutoFit/>
            </a:bodyPr>
            <a:lstStyle/>
            <a:p>
              <a:pPr algn="ctr"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altLang="pt-BR" sz="1200" b="1" dirty="0">
                  <a:solidFill>
                    <a:schemeClr val="tx2">
                      <a:lumMod val="75000"/>
                    </a:schemeClr>
                  </a:solidFill>
                  <a:latin typeface="+mn-lt"/>
                </a:rPr>
                <a:t>REDE PSICOSSOCIAL</a:t>
              </a:r>
              <a:endParaRPr lang="pt-BR" altLang="pt-BR" sz="1200" dirty="0">
                <a:solidFill>
                  <a:schemeClr val="tx2">
                    <a:lumMod val="75000"/>
                  </a:schemeClr>
                </a:solidFill>
                <a:latin typeface="+mn-lt"/>
              </a:endParaRPr>
            </a:p>
          </p:txBody>
        </p:sp>
        <p:sp>
          <p:nvSpPr>
            <p:cNvPr id="52" name="CaixaDeTexto 96"/>
            <p:cNvSpPr txBox="1">
              <a:spLocks noChangeArrowheads="1"/>
            </p:cNvSpPr>
            <p:nvPr/>
          </p:nvSpPr>
          <p:spPr>
            <a:xfrm>
              <a:off x="1546986" y="6042288"/>
              <a:ext cx="1354206" cy="866403"/>
            </a:xfrm>
            <a:prstGeom prst="ellipse">
              <a:avLst/>
            </a:prstGeom>
            <a:solidFill>
              <a:srgbClr val="FFFFCC"/>
            </a:solidFill>
            <a:ln w="38100">
              <a:solidFill>
                <a:schemeClr val="tx2">
                  <a:lumMod val="60000"/>
                  <a:lumOff val="40000"/>
                </a:schemeClr>
              </a:solidFill>
              <a:miter lim="800000"/>
              <a:headEnd/>
              <a:tailEnd/>
            </a:ln>
          </p:spPr>
          <p:txBody>
            <a:bodyPr numCol="1">
              <a:spAutoFit/>
            </a:bodyPr>
            <a:lstStyle/>
            <a:p>
              <a:pPr algn="ctr"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altLang="pt-BR" sz="1200" b="1" dirty="0" smtClean="0">
                  <a:solidFill>
                    <a:schemeClr val="tx2">
                      <a:lumMod val="75000"/>
                    </a:schemeClr>
                  </a:solidFill>
                </a:rPr>
                <a:t>REDE DE CEGONHA</a:t>
              </a:r>
            </a:p>
          </p:txBody>
        </p:sp>
        <p:sp>
          <p:nvSpPr>
            <p:cNvPr id="53" name="CaixaDeTexto 96"/>
            <p:cNvSpPr txBox="1">
              <a:spLocks noChangeArrowheads="1"/>
            </p:cNvSpPr>
            <p:nvPr/>
          </p:nvSpPr>
          <p:spPr>
            <a:xfrm>
              <a:off x="2632891" y="6048644"/>
              <a:ext cx="1363732" cy="866403"/>
            </a:xfrm>
            <a:prstGeom prst="ellipse">
              <a:avLst/>
            </a:prstGeom>
            <a:solidFill>
              <a:srgbClr val="FFFFCC"/>
            </a:solidFill>
            <a:ln w="38100">
              <a:solidFill>
                <a:schemeClr val="tx2">
                  <a:lumMod val="60000"/>
                  <a:lumOff val="40000"/>
                </a:schemeClr>
              </a:solidFill>
              <a:miter lim="800000"/>
              <a:headEnd/>
              <a:tailEnd/>
            </a:ln>
          </p:spPr>
          <p:txBody>
            <a:bodyPr numCol="1">
              <a:spAutoFit/>
            </a:bodyPr>
            <a:lstStyle/>
            <a:p>
              <a:pPr algn="ctr" eaLnBrk="1" hangingPunct="1">
                <a:defRPr/>
              </a:pPr>
              <a:r>
                <a:rPr lang="pt-BR" altLang="pt-BR" sz="1200" b="1" dirty="0">
                  <a:solidFill>
                    <a:schemeClr val="tx2">
                      <a:lumMod val="75000"/>
                    </a:schemeClr>
                  </a:solidFill>
                  <a:latin typeface="Calibri" charset="0"/>
                  <a:ea typeface="ヒラギノ角ゴ Pro W3" charset="0"/>
                  <a:cs typeface="Arial" charset="0"/>
                </a:rPr>
                <a:t>REDE </a:t>
              </a:r>
              <a:r>
                <a:rPr lang="pt-BR" altLang="pt-BR" sz="1200" b="1" dirty="0" smtClean="0">
                  <a:solidFill>
                    <a:schemeClr val="tx2">
                      <a:lumMod val="75000"/>
                    </a:schemeClr>
                  </a:solidFill>
                  <a:latin typeface="Calibri" charset="0"/>
                  <a:ea typeface="ヒラギノ角ゴ Pro W3" charset="0"/>
                  <a:cs typeface="Arial" charset="0"/>
                </a:rPr>
                <a:t>URGÊNCIA </a:t>
              </a:r>
              <a:r>
                <a:rPr lang="pt-BR" altLang="pt-BR" sz="1200" b="1" dirty="0">
                  <a:solidFill>
                    <a:schemeClr val="tx2">
                      <a:lumMod val="75000"/>
                    </a:schemeClr>
                  </a:solidFill>
                  <a:latin typeface="Calibri" charset="0"/>
                  <a:ea typeface="ヒラギノ角ゴ Pro W3" charset="0"/>
                  <a:cs typeface="Arial" charset="0"/>
                </a:rPr>
                <a:t>E </a:t>
              </a:r>
              <a:r>
                <a:rPr lang="pt-BR" altLang="pt-BR" sz="1200" b="1" dirty="0" smtClean="0">
                  <a:solidFill>
                    <a:schemeClr val="tx2">
                      <a:lumMod val="75000"/>
                    </a:schemeClr>
                  </a:solidFill>
                  <a:latin typeface="Calibri" charset="0"/>
                  <a:ea typeface="ヒラギノ角ゴ Pro W3" charset="0"/>
                  <a:cs typeface="Arial" charset="0"/>
                </a:rPr>
                <a:t>EMERGÊNCIA</a:t>
              </a:r>
              <a:endParaRPr lang="pt-BR" altLang="pt-BR" sz="1200" dirty="0">
                <a:solidFill>
                  <a:schemeClr val="tx2">
                    <a:lumMod val="75000"/>
                  </a:schemeClr>
                </a:solidFill>
                <a:latin typeface="Calibri" charset="0"/>
                <a:ea typeface="ヒラギノ角ゴ Pro W3" charset="0"/>
                <a:cs typeface="Arial" charset="0"/>
              </a:endParaRPr>
            </a:p>
          </p:txBody>
        </p:sp>
        <p:sp>
          <p:nvSpPr>
            <p:cNvPr id="54" name="CaixaDeTexto 96"/>
            <p:cNvSpPr txBox="1">
              <a:spLocks noChangeArrowheads="1"/>
            </p:cNvSpPr>
            <p:nvPr/>
          </p:nvSpPr>
          <p:spPr>
            <a:xfrm>
              <a:off x="3779125" y="6054999"/>
              <a:ext cx="1338330" cy="866536"/>
            </a:xfrm>
            <a:prstGeom prst="ellipse">
              <a:avLst/>
            </a:prstGeom>
            <a:solidFill>
              <a:srgbClr val="FFFFCC"/>
            </a:solidFill>
            <a:ln w="38100">
              <a:solidFill>
                <a:schemeClr val="tx2">
                  <a:lumMod val="60000"/>
                  <a:lumOff val="40000"/>
                </a:schemeClr>
              </a:solidFill>
              <a:miter lim="800000"/>
              <a:headEnd/>
              <a:tailEnd/>
            </a:ln>
          </p:spPr>
          <p:txBody>
            <a:bodyPr numCol="1">
              <a:spAutoFit/>
            </a:bodyPr>
            <a:lstStyle/>
            <a:p>
              <a:pPr algn="ctr" ea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altLang="pt-BR" sz="1200" b="1" dirty="0">
                  <a:solidFill>
                    <a:schemeClr val="tx2">
                      <a:lumMod val="75000"/>
                    </a:schemeClr>
                  </a:solidFill>
                  <a:latin typeface="+mn-lt"/>
                </a:rPr>
                <a:t>REDE CRÔNICAS</a:t>
              </a:r>
              <a:endParaRPr lang="pt-BR" altLang="pt-BR" sz="1200" dirty="0">
                <a:solidFill>
                  <a:schemeClr val="tx2">
                    <a:lumMod val="75000"/>
                  </a:schemeClr>
                </a:solidFill>
                <a:latin typeface="+mn-lt"/>
              </a:endParaRPr>
            </a:p>
          </p:txBody>
        </p:sp>
      </p:grpSp>
      <p:sp>
        <p:nvSpPr>
          <p:cNvPr id="55" name="Espaço Reservado para Texto 6"/>
          <p:cNvSpPr txBox="1">
            <a:spLocks/>
          </p:cNvSpPr>
          <p:nvPr/>
        </p:nvSpPr>
        <p:spPr>
          <a:xfrm>
            <a:off x="328718" y="6390043"/>
            <a:ext cx="4891789" cy="2996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0"/>
              </a:spcBef>
            </a:pPr>
            <a:r>
              <a:rPr lang="pt-BR" sz="1200" b="1" dirty="0">
                <a:sym typeface="Roboto"/>
              </a:rPr>
              <a:t>Fonte: </a:t>
            </a:r>
            <a:r>
              <a:rPr lang="pt-BR" sz="1200" dirty="0">
                <a:sym typeface="Roboto"/>
              </a:rPr>
              <a:t>CGSPD/DAET/SAES/MS </a:t>
            </a:r>
            <a:r>
              <a:rPr lang="pt-BR" sz="1200" dirty="0" smtClean="0">
                <a:sym typeface="Roboto"/>
              </a:rPr>
              <a:t>(Abril/2023).</a:t>
            </a:r>
            <a:endParaRPr lang="pt-BR" sz="1200" dirty="0"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27901067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Texto 4"/>
          <p:cNvSpPr>
            <a:spLocks noGrp="1"/>
          </p:cNvSpPr>
          <p:nvPr>
            <p:ph type="body" sz="quarter" idx="14"/>
          </p:nvPr>
        </p:nvSpPr>
        <p:spPr>
          <a:xfrm>
            <a:off x="954655" y="228229"/>
            <a:ext cx="9034300" cy="1123285"/>
          </a:xfrm>
        </p:spPr>
        <p:txBody>
          <a:bodyPr/>
          <a:lstStyle/>
          <a:p>
            <a:r>
              <a:rPr lang="pt-BR" sz="3000" dirty="0" smtClean="0">
                <a:latin typeface="Montserrat ExtraBold" panose="00000900000000000000" pitchFamily="2" charset="0"/>
              </a:rPr>
              <a:t>Capacidade Instalada – RCPD</a:t>
            </a:r>
          </a:p>
          <a:p>
            <a:r>
              <a:rPr lang="pt-BR" sz="3000" dirty="0" smtClean="0">
                <a:latin typeface="Montserrat ExtraBold" panose="00000900000000000000" pitchFamily="2" charset="0"/>
              </a:rPr>
              <a:t>Atenção Especializada</a:t>
            </a:r>
            <a:endParaRPr lang="pt-BR" sz="3000" dirty="0">
              <a:latin typeface="Montserrat ExtraBold" panose="00000900000000000000" pitchFamily="2" charset="0"/>
            </a:endParaRPr>
          </a:p>
        </p:txBody>
      </p:sp>
      <p:sp>
        <p:nvSpPr>
          <p:cNvPr id="7" name="Espaço Reservado para Texto 6"/>
          <p:cNvSpPr>
            <a:spLocks noGrp="1"/>
          </p:cNvSpPr>
          <p:nvPr>
            <p:ph type="body" sz="quarter" idx="16"/>
          </p:nvPr>
        </p:nvSpPr>
        <p:spPr>
          <a:xfrm>
            <a:off x="8804662" y="1551811"/>
            <a:ext cx="3090240" cy="4439686"/>
          </a:xfrm>
        </p:spPr>
        <p:txBody>
          <a:bodyPr/>
          <a:lstStyle/>
          <a:p>
            <a:pPr marL="285750" lvl="0" indent="-28575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t-BR" sz="1600" dirty="0">
                <a:sym typeface="Roboto"/>
              </a:rPr>
              <a:t>Centros Especializados em Reabilitação (CER): </a:t>
            </a:r>
            <a:r>
              <a:rPr lang="pt-BR" sz="2000" b="1" dirty="0">
                <a:solidFill>
                  <a:srgbClr val="183EFF"/>
                </a:solidFill>
                <a:latin typeface="Montserrat ExtraBold" panose="00000900000000000000" pitchFamily="2" charset="0"/>
                <a:sym typeface="Roboto"/>
              </a:rPr>
              <a:t>292</a:t>
            </a:r>
          </a:p>
          <a:p>
            <a:pPr marL="285750" lvl="0" indent="-285750" algn="just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pt-BR" sz="1600" b="1" dirty="0">
              <a:sym typeface="Roboto"/>
            </a:endParaRPr>
          </a:p>
          <a:p>
            <a:pPr marL="285750" indent="-28575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t-BR" sz="1600" dirty="0">
                <a:sym typeface="Roboto"/>
              </a:rPr>
              <a:t>Oficinas Ortopédicas: </a:t>
            </a:r>
            <a:r>
              <a:rPr lang="pt-BR" sz="2000" b="1" dirty="0" smtClean="0">
                <a:solidFill>
                  <a:srgbClr val="183EFF"/>
                </a:solidFill>
                <a:latin typeface="Montserrat ExtraBold" panose="00000900000000000000" pitchFamily="2" charset="0"/>
                <a:sym typeface="Roboto"/>
              </a:rPr>
              <a:t>48</a:t>
            </a:r>
            <a:endParaRPr lang="pt-BR" sz="2000" b="1" dirty="0">
              <a:solidFill>
                <a:srgbClr val="183EFF"/>
              </a:solidFill>
              <a:latin typeface="Montserrat ExtraBold" panose="00000900000000000000" pitchFamily="2" charset="0"/>
              <a:sym typeface="Roboto"/>
            </a:endParaRPr>
          </a:p>
          <a:p>
            <a:pPr marL="285750" lvl="0" indent="-285750" algn="just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pt-BR" sz="1600" b="1" dirty="0">
              <a:sym typeface="Roboto"/>
            </a:endParaRPr>
          </a:p>
          <a:p>
            <a:pPr marL="285750" lvl="0" indent="-28575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t-BR" sz="1600" dirty="0">
                <a:sym typeface="Roboto"/>
              </a:rPr>
              <a:t>Serviços de Reabilitação única modalidade: </a:t>
            </a:r>
            <a:r>
              <a:rPr lang="pt-BR" sz="2000" b="1" dirty="0" smtClean="0">
                <a:solidFill>
                  <a:srgbClr val="183EFF"/>
                </a:solidFill>
                <a:latin typeface="Montserrat ExtraBold" panose="00000900000000000000" pitchFamily="2" charset="0"/>
                <a:sym typeface="Roboto"/>
              </a:rPr>
              <a:t>243</a:t>
            </a:r>
            <a:endParaRPr lang="pt-BR" sz="2000" b="1" dirty="0">
              <a:solidFill>
                <a:srgbClr val="183EFF"/>
              </a:solidFill>
              <a:latin typeface="Montserrat ExtraBold" panose="00000900000000000000" pitchFamily="2" charset="0"/>
              <a:sym typeface="Roboto"/>
            </a:endParaRPr>
          </a:p>
          <a:p>
            <a:pPr marL="285750" lvl="0" indent="-285750" algn="just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pt-BR" sz="1600" dirty="0">
              <a:sym typeface="Roboto"/>
            </a:endParaRPr>
          </a:p>
          <a:p>
            <a:pPr marL="285750" indent="-28575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t-BR" sz="1600" dirty="0">
                <a:sym typeface="Roboto"/>
              </a:rPr>
              <a:t>Serviços de reabilitação credenciados (SUS): </a:t>
            </a:r>
            <a:r>
              <a:rPr lang="pt-BR" sz="2000" b="1" dirty="0">
                <a:solidFill>
                  <a:srgbClr val="183EFF"/>
                </a:solidFill>
                <a:latin typeface="Montserrat ExtraBold" panose="00000900000000000000" pitchFamily="2" charset="0"/>
                <a:sym typeface="Roboto"/>
              </a:rPr>
              <a:t>7.534</a:t>
            </a:r>
          </a:p>
          <a:p>
            <a:pPr marL="285750" lvl="0" indent="-285750" algn="just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pt-BR" sz="1600" dirty="0">
              <a:sym typeface="Roboto"/>
            </a:endParaRPr>
          </a:p>
          <a:p>
            <a:pPr marL="285750" lvl="0" indent="-28575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t-BR" sz="1600" dirty="0">
                <a:sym typeface="Roboto"/>
              </a:rPr>
              <a:t>Centro de Especialidades Odontológicas: </a:t>
            </a:r>
            <a:r>
              <a:rPr lang="pt-BR" sz="2000" b="1" dirty="0">
                <a:solidFill>
                  <a:srgbClr val="183EFF"/>
                </a:solidFill>
                <a:latin typeface="Montserrat ExtraBold" panose="00000900000000000000" pitchFamily="2" charset="0"/>
                <a:sym typeface="Roboto"/>
              </a:rPr>
              <a:t>1.186 no total e 615 credenciados na Rede</a:t>
            </a:r>
          </a:p>
        </p:txBody>
      </p:sp>
      <p:sp>
        <p:nvSpPr>
          <p:cNvPr id="51" name="Espaço Reservado para Texto 6"/>
          <p:cNvSpPr txBox="1">
            <a:spLocks/>
          </p:cNvSpPr>
          <p:nvPr/>
        </p:nvSpPr>
        <p:spPr>
          <a:xfrm>
            <a:off x="102246" y="6532670"/>
            <a:ext cx="4891789" cy="2996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0"/>
              </a:spcBef>
            </a:pPr>
            <a:r>
              <a:rPr lang="pt-BR" sz="1200" b="1" dirty="0">
                <a:sym typeface="Roboto"/>
              </a:rPr>
              <a:t>Fonte: </a:t>
            </a:r>
            <a:r>
              <a:rPr lang="pt-BR" sz="1200" dirty="0">
                <a:sym typeface="Roboto"/>
              </a:rPr>
              <a:t>CGSPD/DAET/SAES/MS </a:t>
            </a:r>
            <a:r>
              <a:rPr lang="pt-BR" sz="1200" dirty="0" smtClean="0">
                <a:sym typeface="Roboto"/>
              </a:rPr>
              <a:t>(Abril/2023).</a:t>
            </a:r>
            <a:endParaRPr lang="pt-BR" sz="1200" dirty="0">
              <a:sym typeface="Roboto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479" y="1351514"/>
            <a:ext cx="8287183" cy="4565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099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âmina de Abertur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Lâmina de Abertura e final">
  <a:themeElements>
    <a:clrScheme name="Personalizar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13FFE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Fontes">
      <a:majorFont>
        <a:latin typeface="Montserrat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5253</TotalTime>
  <Words>1900</Words>
  <Application>Microsoft Office PowerPoint</Application>
  <PresentationFormat>Widescreen</PresentationFormat>
  <Paragraphs>227</Paragraphs>
  <Slides>20</Slides>
  <Notes>2</Notes>
  <HiddenSlides>0</HiddenSlides>
  <MMClips>0</MMClips>
  <ScaleCrop>false</ScaleCrop>
  <HeadingPairs>
    <vt:vector size="6" baseType="variant">
      <vt:variant>
        <vt:lpstr>Fontes usadas</vt:lpstr>
      </vt:variant>
      <vt:variant>
        <vt:i4>11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20</vt:i4>
      </vt:variant>
    </vt:vector>
  </HeadingPairs>
  <TitlesOfParts>
    <vt:vector size="33" baseType="lpstr">
      <vt:lpstr>Times New Roman</vt:lpstr>
      <vt:lpstr>Courier New</vt:lpstr>
      <vt:lpstr>Tahoma</vt:lpstr>
      <vt:lpstr>Roboto</vt:lpstr>
      <vt:lpstr>ヒラギノ角ゴ Pro W3</vt:lpstr>
      <vt:lpstr>Montserrat</vt:lpstr>
      <vt:lpstr>Calibri</vt:lpstr>
      <vt:lpstr>Montserrat ExtraBold</vt:lpstr>
      <vt:lpstr>Arial</vt:lpstr>
      <vt:lpstr>MS PGothic</vt:lpstr>
      <vt:lpstr>Wingdings</vt:lpstr>
      <vt:lpstr>Lâmina de Abertura</vt:lpstr>
      <vt:lpstr>Lâmina de Abertura e final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Luane Carvalho Costa</dc:creator>
  <cp:lastModifiedBy>Diogo do Vale de Aguiar</cp:lastModifiedBy>
  <cp:revision>223</cp:revision>
  <cp:lastPrinted>2021-05-27T13:54:16Z</cp:lastPrinted>
  <dcterms:created xsi:type="dcterms:W3CDTF">2021-05-25T14:48:35Z</dcterms:created>
  <dcterms:modified xsi:type="dcterms:W3CDTF">2023-04-12T14:40:51Z</dcterms:modified>
</cp:coreProperties>
</file>