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60" r:id="rId2"/>
    <p:sldId id="427" r:id="rId3"/>
    <p:sldId id="443" r:id="rId4"/>
    <p:sldId id="418" r:id="rId5"/>
    <p:sldId id="445" r:id="rId6"/>
    <p:sldId id="426" r:id="rId7"/>
    <p:sldId id="428" r:id="rId8"/>
    <p:sldId id="429" r:id="rId9"/>
    <p:sldId id="430" r:id="rId10"/>
    <p:sldId id="431" r:id="rId11"/>
    <p:sldId id="432" r:id="rId12"/>
    <p:sldId id="434" r:id="rId13"/>
    <p:sldId id="415" r:id="rId14"/>
    <p:sldId id="416" r:id="rId15"/>
    <p:sldId id="419" r:id="rId16"/>
    <p:sldId id="435" r:id="rId17"/>
    <p:sldId id="422" r:id="rId18"/>
    <p:sldId id="444" r:id="rId19"/>
    <p:sldId id="423" r:id="rId20"/>
    <p:sldId id="438" r:id="rId21"/>
    <p:sldId id="424" r:id="rId22"/>
    <p:sldId id="439" r:id="rId23"/>
    <p:sldId id="440" r:id="rId24"/>
    <p:sldId id="441" r:id="rId25"/>
    <p:sldId id="442" r:id="rId26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 autoAdjust="0"/>
    <p:restoredTop sz="94660"/>
  </p:normalViewPr>
  <p:slideViewPr>
    <p:cSldViewPr>
      <p:cViewPr>
        <p:scale>
          <a:sx n="66" d="100"/>
          <a:sy n="66" d="100"/>
        </p:scale>
        <p:origin x="-1172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="" xmlns:a16="http://schemas.microsoft.com/office/drawing/2014/main" id="{907F0BBD-76EE-468D-8AFF-485E20BA9A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7B0D7A9D-4AB2-46AB-ACD0-6B940F406FD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96FB72D-29FC-48B2-91D3-C88F44C1C30C}" type="datetimeFigureOut">
              <a:rPr lang="pt-BR"/>
              <a:pPr>
                <a:defRPr/>
              </a:pPr>
              <a:t>14/03/2019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="" xmlns:a16="http://schemas.microsoft.com/office/drawing/2014/main" id="{3AEEACF6-2244-495A-B957-BADCCAE78F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="" xmlns:a16="http://schemas.microsoft.com/office/drawing/2014/main" id="{753871B2-DB28-4C62-8F26-E2BA3B1A68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619088AE-6364-4B8D-9FBB-677DF09F9F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1A342DD0-6316-45E7-B63E-1D2369931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FCA33D7-D925-4EF2-95BC-14C25C538DC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73912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>
            <a:extLst>
              <a:ext uri="{FF2B5EF4-FFF2-40B4-BE49-F238E27FC236}">
                <a16:creationId xmlns="" xmlns:a16="http://schemas.microsoft.com/office/drawing/2014/main" id="{1CC7EC8D-032E-4D6F-BA11-70A84F7735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>
            <a:extLst>
              <a:ext uri="{FF2B5EF4-FFF2-40B4-BE49-F238E27FC236}">
                <a16:creationId xmlns="" xmlns:a16="http://schemas.microsoft.com/office/drawing/2014/main" id="{7BDCFD60-B591-4561-9C25-3DD5872A83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7172" name="Espaço Reservado para Número de Slide 3">
            <a:extLst>
              <a:ext uri="{FF2B5EF4-FFF2-40B4-BE49-F238E27FC236}">
                <a16:creationId xmlns="" xmlns:a16="http://schemas.microsoft.com/office/drawing/2014/main" id="{AB9B0CC2-FDE4-4031-A79F-57938CC87A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382EDB0-369F-485F-8B90-B7EC82285A55}" type="slidenum">
              <a:rPr lang="pt-BR" altLang="pt-BR"/>
              <a:pPr/>
              <a:t>12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ço Reservado para Anotaçõe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12292" name="Espaço Reservado para Número de Slide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359F92C-025A-4898-BA3C-29040353B127}" type="slidenum">
              <a:rPr lang="pt-BR" altLang="pt-BR"/>
              <a:pPr/>
              <a:t>15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EF58B7-7660-4637-AE6B-9CBCDEBCE23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62220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882925-9E2F-4E65-8189-3EA41CBB51E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32314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EDBFDF-54B9-4E9D-B524-FEA1CB4E951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00502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6704BF-86FB-41FC-8924-A2EC2902A52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568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91AFB2-69D0-46F4-B4ED-7F4CDE2E5C5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88190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135597-E7B8-4E69-8DBF-54624F9493D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7984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76B53-0DC2-4BA9-A653-53B84D5D670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486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17456A-615D-4A5D-8B3E-513978E958A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1809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3E0537-4614-49B6-8D41-07B2049C88A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78771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924AFF-70A2-4463-9EF8-41561D5C148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590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70CEF-99CC-4133-8D31-0F0EAAB9212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8582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5A58BA-7F28-4230-B922-EAEEBB148B2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39783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3642E77D-77BD-4FA7-9326-4132BC4FAE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D1B5EADF-49D8-420B-BC48-105333714B6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21696C15-9FE3-4FD6-97CF-9EEAC4CD27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09E5621-3102-4A60-B76C-8B5A99FC362B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endParaRPr lang="pt-BR" altLang="pt-BR" sz="1800" dirty="0" smtClean="0">
              <a:solidFill>
                <a:schemeClr val="accent2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A PRODUÇÃO DA IMPUNIDADE: MECANISMOS INSTITUCIONAIS, JURÍDICOS, ECONÔMICOS E POLÍTICOS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Diagnóstico e Propostas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pt-BR" altLang="pt-BR" sz="1800" dirty="0" smtClean="0">
                <a:solidFill>
                  <a:schemeClr val="accent2"/>
                </a:solidFill>
              </a:rPr>
              <a:t>								</a:t>
            </a:r>
            <a:r>
              <a:rPr lang="pt-BR" altLang="pt-BR" sz="2000" dirty="0" smtClean="0">
                <a:solidFill>
                  <a:schemeClr val="accent2"/>
                </a:solidFill>
              </a:rPr>
              <a:t>Carlos </a:t>
            </a:r>
            <a:r>
              <a:rPr lang="pt-BR" altLang="pt-BR" sz="2000" dirty="0" err="1" smtClean="0">
                <a:solidFill>
                  <a:schemeClr val="accent2"/>
                </a:solidFill>
              </a:rPr>
              <a:t>Vainer</a:t>
            </a:r>
            <a:r>
              <a:rPr lang="pt-BR" altLang="pt-BR" sz="2000" dirty="0" smtClean="0">
                <a:solidFill>
                  <a:schemeClr val="accent2"/>
                </a:solidFill>
              </a:rPr>
              <a:t/>
            </a:r>
            <a:br>
              <a:rPr lang="pt-BR" altLang="pt-BR" sz="2000" dirty="0" smtClean="0">
                <a:solidFill>
                  <a:schemeClr val="accent2"/>
                </a:solidFill>
              </a:rPr>
            </a:br>
            <a:r>
              <a:rPr lang="pt-BR" altLang="pt-BR" sz="2000" dirty="0" smtClean="0">
                <a:solidFill>
                  <a:schemeClr val="accent2"/>
                </a:solidFill>
              </a:rPr>
              <a:t>Professor Titular</a:t>
            </a:r>
            <a:br>
              <a:rPr lang="pt-BR" altLang="pt-BR" sz="2000" dirty="0" smtClean="0">
                <a:solidFill>
                  <a:schemeClr val="accent2"/>
                </a:solidFill>
              </a:rPr>
            </a:br>
            <a:r>
              <a:rPr lang="pt-BR" altLang="pt-BR" sz="2000" dirty="0" smtClean="0">
                <a:solidFill>
                  <a:schemeClr val="accent2"/>
                </a:solidFill>
              </a:rPr>
              <a:t>Pesquisador 1-A do CNPQ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altLang="pt-BR" sz="2000" dirty="0" smtClean="0">
              <a:solidFill>
                <a:schemeClr val="accent2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sz="2000" b="1" dirty="0" smtClean="0">
                <a:solidFill>
                  <a:schemeClr val="accent2"/>
                </a:solidFill>
              </a:rPr>
              <a:t>AUDIÊNCIA PÚBLICA DA COMISSÃO DE MEIO AMBIENTE</a:t>
            </a:r>
            <a:br>
              <a:rPr lang="pt-BR" altLang="pt-BR" sz="2000" b="1" dirty="0" smtClean="0">
                <a:solidFill>
                  <a:schemeClr val="accent2"/>
                </a:solidFill>
              </a:rPr>
            </a:br>
            <a:r>
              <a:rPr lang="pt-BR" altLang="pt-BR" sz="2000" b="1" dirty="0" smtClean="0">
                <a:solidFill>
                  <a:schemeClr val="accent2"/>
                </a:solidFill>
              </a:rPr>
              <a:t>SENADO FEDERAL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sz="2000" b="1" dirty="0" smtClean="0">
                <a:solidFill>
                  <a:schemeClr val="accent2"/>
                </a:solidFill>
              </a:rPr>
              <a:t>14/03/2019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altLang="pt-BR" sz="2000" dirty="0">
              <a:solidFill>
                <a:schemeClr val="accent2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sz="1800" dirty="0" smtClean="0">
                <a:solidFill>
                  <a:schemeClr val="accent2"/>
                </a:solidFill>
              </a:rPr>
              <a:t>ETTERN / IPPUR / UFRJ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sz="1800" dirty="0" smtClean="0">
                <a:solidFill>
                  <a:schemeClr val="accent2"/>
                </a:solidFill>
              </a:rPr>
              <a:t>Laboratório Estado, Trabalho, Território e Natureza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sz="1800" dirty="0" smtClean="0">
                <a:solidFill>
                  <a:schemeClr val="accent2"/>
                </a:solidFill>
              </a:rPr>
              <a:t>Instituto de Pesquisa e Planejamento Urbano e Regional</a:t>
            </a:r>
            <a:br>
              <a:rPr lang="pt-BR" altLang="pt-BR" sz="1800" dirty="0" smtClean="0">
                <a:solidFill>
                  <a:schemeClr val="accent2"/>
                </a:solidFill>
              </a:rPr>
            </a:br>
            <a:r>
              <a:rPr lang="pt-BR" altLang="pt-BR" sz="1800" dirty="0" smtClean="0">
                <a:solidFill>
                  <a:schemeClr val="accent2"/>
                </a:solidFill>
              </a:rPr>
              <a:t>Universidade Federal do Rio de Janeiro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sz="1800" dirty="0" smtClean="0">
                <a:solidFill>
                  <a:schemeClr val="accent2"/>
                </a:solidFill>
              </a:rPr>
              <a:t>ettern@ippur.ufrj.br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altLang="pt-BR" sz="1800" b="1" dirty="0" smtClean="0"/>
          </a:p>
          <a:p>
            <a:pPr algn="ctr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altLang="pt-BR" sz="3600" b="1" dirty="0" smtClean="0">
              <a:solidFill>
                <a:schemeClr val="accent2"/>
              </a:solidFill>
            </a:endParaRPr>
          </a:p>
          <a:p>
            <a:pPr algn="ctr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altLang="pt-BR" sz="3600" b="1" dirty="0" smtClean="0">
              <a:solidFill>
                <a:schemeClr val="accent2"/>
              </a:solidFill>
            </a:endParaRPr>
          </a:p>
          <a:p>
            <a:pPr algn="ctr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altLang="pt-BR" sz="4400" b="1" dirty="0" smtClean="0">
              <a:solidFill>
                <a:schemeClr val="accent2"/>
              </a:solidFill>
            </a:endParaRPr>
          </a:p>
          <a:p>
            <a:pPr algn="ctr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altLang="pt-BR" sz="4400" b="1" dirty="0" smtClean="0">
              <a:solidFill>
                <a:schemeClr val="accent2"/>
              </a:solidFill>
            </a:endParaRPr>
          </a:p>
        </p:txBody>
      </p:sp>
      <p:pic>
        <p:nvPicPr>
          <p:cNvPr id="3075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6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3109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10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11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12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13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14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15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16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17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18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19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20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21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22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23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24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25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26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27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28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29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30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31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32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33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34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35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36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37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38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3077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  <p:grpSp>
        <p:nvGrpSpPr>
          <p:cNvPr id="3078" name="Group 4"/>
          <p:cNvGrpSpPr>
            <a:grpSpLocks/>
          </p:cNvGrpSpPr>
          <p:nvPr/>
        </p:nvGrpSpPr>
        <p:grpSpPr bwMode="auto">
          <a:xfrm>
            <a:off x="7885113" y="333375"/>
            <a:ext cx="1006475" cy="547688"/>
            <a:chOff x="7866" y="9348"/>
            <a:chExt cx="1865" cy="1461"/>
          </a:xfrm>
        </p:grpSpPr>
        <p:sp>
          <p:nvSpPr>
            <p:cNvPr id="3079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80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81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82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83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84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85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86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87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88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89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90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91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92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93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94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95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96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97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98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99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00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01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02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03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04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05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06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07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08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IMPREVISÃO – DANO – NÃO REPARAÇÃO - IMPUNIDADE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pt-BR" altLang="pt-BR" b="1" dirty="0">
              <a:solidFill>
                <a:schemeClr val="accent2"/>
              </a:solidFill>
            </a:endParaRP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800" dirty="0" smtClean="0">
                <a:solidFill>
                  <a:schemeClr val="accent2"/>
                </a:solidFill>
              </a:rPr>
              <a:t>Economia Política da produção do dano e</a:t>
            </a:r>
            <a:r>
              <a:rPr lang="pt-BR" altLang="pt-BR" sz="2800" dirty="0" smtClean="0">
                <a:solidFill>
                  <a:schemeClr val="accent6"/>
                </a:solidFill>
              </a:rPr>
              <a:t> sua não reparação</a:t>
            </a: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800" dirty="0" smtClean="0">
                <a:solidFill>
                  <a:schemeClr val="accent6"/>
                </a:solidFill>
                <a:sym typeface="Wingdings 3"/>
              </a:rPr>
              <a:t></a:t>
            </a: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800" dirty="0" smtClean="0">
                <a:solidFill>
                  <a:schemeClr val="accent6"/>
                </a:solidFill>
                <a:sym typeface="Wingdings 3"/>
              </a:rPr>
              <a:t>A impunidade pelo dano e a não reparação são produzida institucionalmente</a:t>
            </a: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800" dirty="0" smtClean="0">
                <a:solidFill>
                  <a:schemeClr val="accent6"/>
                </a:solidFill>
                <a:sym typeface="Wingdings 3"/>
              </a:rPr>
              <a:t></a:t>
            </a: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sz="2800" dirty="0" smtClean="0">
                <a:solidFill>
                  <a:schemeClr val="accent6"/>
                </a:solidFill>
              </a:rPr>
              <a:t>Ausência </a:t>
            </a:r>
            <a:r>
              <a:rPr lang="pt-BR" sz="2800" dirty="0">
                <a:solidFill>
                  <a:schemeClr val="accent6"/>
                </a:solidFill>
              </a:rPr>
              <a:t>de reparação faz parte da impunidade e a impunidade propicia a repetição.</a:t>
            </a:r>
            <a:r>
              <a:rPr lang="pt-BR" sz="2800" dirty="0">
                <a:solidFill>
                  <a:srgbClr val="002060"/>
                </a:solidFill>
              </a:rPr>
              <a:t> </a:t>
            </a:r>
            <a:endParaRPr lang="pt-BR" altLang="pt-BR" sz="2800" b="1" dirty="0">
              <a:solidFill>
                <a:schemeClr val="accent2"/>
              </a:solidFill>
            </a:endParaRPr>
          </a:p>
          <a:p>
            <a:pPr marL="0" indent="0" algn="just" eaLnBrk="1" hangingPunct="1">
              <a:buClr>
                <a:schemeClr val="tx1"/>
              </a:buClr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8252069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A ECONOMIA POLÍTICA DA PRODUÇÃO DO </a:t>
            </a:r>
            <a:r>
              <a:rPr lang="pt-BR" altLang="pt-BR" b="1" dirty="0" smtClean="0">
                <a:solidFill>
                  <a:schemeClr val="accent6"/>
                </a:solidFill>
              </a:rPr>
              <a:t>DANO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 smtClean="0">
                <a:solidFill>
                  <a:schemeClr val="accent6"/>
                </a:solidFill>
              </a:rPr>
              <a:t>Ausência de estudos rigorosos</a:t>
            </a:r>
            <a:r>
              <a:rPr lang="pt-BR" altLang="pt-BR" dirty="0">
                <a:solidFill>
                  <a:schemeClr val="accent6"/>
                </a:solidFill>
              </a:rPr>
              <a:t> </a:t>
            </a:r>
            <a:r>
              <a:rPr lang="pt-BR" altLang="pt-BR" dirty="0" smtClean="0">
                <a:solidFill>
                  <a:schemeClr val="accent6"/>
                </a:solidFill>
              </a:rPr>
              <a:t>+ ausência de medidas mitigadoras </a:t>
            </a:r>
            <a:r>
              <a:rPr lang="pt-BR" altLang="pt-BR" dirty="0" smtClean="0">
                <a:solidFill>
                  <a:schemeClr val="accent6"/>
                </a:solidFill>
                <a:sym typeface="Wingdings 3"/>
              </a:rPr>
              <a:t> MAIORES LUCROS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 smtClean="0">
                <a:solidFill>
                  <a:schemeClr val="accent6"/>
                </a:solidFill>
                <a:sym typeface="Wingdings 3"/>
              </a:rPr>
              <a:t>Não é feito seguro contra acidentes para as barragens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 smtClean="0">
                <a:solidFill>
                  <a:schemeClr val="accent6"/>
                </a:solidFill>
                <a:sym typeface="Wingdings 3"/>
              </a:rPr>
              <a:t>Quando os danos são infringidos e não reparados  CUSTOS ASSUMIDOS PELOS ATINGIDOS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 smtClean="0">
                <a:solidFill>
                  <a:schemeClr val="accent6"/>
                </a:solidFill>
                <a:sym typeface="Wingdings 3"/>
              </a:rPr>
              <a:t>A economia de custos por parte da empresa é uma transferência de custos para os atingidos</a:t>
            </a:r>
          </a:p>
          <a:p>
            <a:pPr lvl="1"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 smtClean="0">
                <a:solidFill>
                  <a:schemeClr val="accent6"/>
                </a:solidFill>
                <a:sym typeface="Wingdings 3"/>
              </a:rPr>
              <a:t>Privatização dos lucros, socialização das perdas</a:t>
            </a:r>
            <a:endParaRPr lang="pt-BR" altLang="pt-BR" dirty="0" smtClean="0">
              <a:solidFill>
                <a:schemeClr val="accent6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8252069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12D8BFD7-19C2-41F7-8F33-B6D72738F7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pt-BR" altLang="pt-BR" b="1" dirty="0">
                <a:solidFill>
                  <a:schemeClr val="accent2"/>
                </a:solidFill>
              </a:rPr>
              <a:t>O COMPROMETIMENTO DO ESTADO (</a:t>
            </a:r>
            <a:r>
              <a:rPr lang="pt-BR" altLang="pt-BR" b="1" dirty="0" smtClean="0">
                <a:solidFill>
                  <a:schemeClr val="accent2"/>
                </a:solidFill>
              </a:rPr>
              <a:t>UNIÃO, ESTADO </a:t>
            </a:r>
            <a:r>
              <a:rPr lang="pt-BR" altLang="pt-BR" b="1" dirty="0">
                <a:solidFill>
                  <a:schemeClr val="accent2"/>
                </a:solidFill>
              </a:rPr>
              <a:t>DE </a:t>
            </a:r>
            <a:r>
              <a:rPr lang="pt-BR" altLang="pt-BR" b="1" dirty="0" smtClean="0">
                <a:solidFill>
                  <a:schemeClr val="accent2"/>
                </a:solidFill>
              </a:rPr>
              <a:t>MG E MUNICÍPIOS)</a:t>
            </a:r>
            <a:endParaRPr lang="pt-BR" altLang="pt-BR" b="1" dirty="0">
              <a:solidFill>
                <a:schemeClr val="accent2"/>
              </a:solidFill>
            </a:endParaRP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accent2"/>
                </a:solidFill>
              </a:rPr>
              <a:t> </a:t>
            </a:r>
            <a:r>
              <a:rPr lang="pt-BR" altLang="pt-BR" sz="2800" dirty="0">
                <a:solidFill>
                  <a:schemeClr val="accent2"/>
                </a:solidFill>
              </a:rPr>
              <a:t>O Estado brasileiro é sócio da Vale, através do BANDESPAR (6,7%)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800" dirty="0">
                <a:solidFill>
                  <a:schemeClr val="accent2"/>
                </a:solidFill>
              </a:rPr>
              <a:t> </a:t>
            </a:r>
            <a:r>
              <a:rPr lang="pt-BR" altLang="pt-BR" sz="2800" dirty="0" smtClean="0">
                <a:solidFill>
                  <a:schemeClr val="accent2"/>
                </a:solidFill>
              </a:rPr>
              <a:t>EMG é </a:t>
            </a:r>
            <a:r>
              <a:rPr lang="pt-BR" altLang="pt-BR" sz="2800" dirty="0">
                <a:solidFill>
                  <a:schemeClr val="accent2"/>
                </a:solidFill>
              </a:rPr>
              <a:t>sócio da </a:t>
            </a:r>
            <a:r>
              <a:rPr lang="pt-BR" altLang="pt-BR" sz="2800" dirty="0" smtClean="0">
                <a:solidFill>
                  <a:schemeClr val="accent2"/>
                </a:solidFill>
              </a:rPr>
              <a:t>VALE </a:t>
            </a:r>
            <a:r>
              <a:rPr lang="pt-BR" altLang="pt-BR" sz="2800" dirty="0">
                <a:solidFill>
                  <a:schemeClr val="accent2"/>
                </a:solidFill>
              </a:rPr>
              <a:t>– Usina da Aliança Geração de Energia </a:t>
            </a:r>
            <a:r>
              <a:rPr lang="pt-BR" altLang="pt-BR" sz="2800" dirty="0" smtClean="0">
                <a:solidFill>
                  <a:schemeClr val="accent2"/>
                </a:solidFill>
              </a:rPr>
              <a:t>– e joint </a:t>
            </a:r>
            <a:r>
              <a:rPr lang="pt-BR" altLang="pt-BR" sz="2800" dirty="0">
                <a:solidFill>
                  <a:schemeClr val="accent2"/>
                </a:solidFill>
              </a:rPr>
              <a:t>venture Vale – Cemig (Aimorés, Funil, Candonga, Amador Aguiar I e II, Porto Estrela, Igarapava, Complexo Eólico Santo Inácio)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800" dirty="0">
                <a:solidFill>
                  <a:schemeClr val="accent2"/>
                </a:solidFill>
              </a:rPr>
              <a:t> </a:t>
            </a:r>
            <a:r>
              <a:rPr lang="pt-BR" altLang="pt-BR" sz="2800" dirty="0" smtClean="0">
                <a:solidFill>
                  <a:schemeClr val="accent2"/>
                </a:solidFill>
              </a:rPr>
              <a:t>EMG e municípios dependem de impostos e royalties pagos pela VALE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800" dirty="0" smtClean="0">
                <a:solidFill>
                  <a:schemeClr val="accent2"/>
                </a:solidFill>
              </a:rPr>
              <a:t>Estado não pode cumprir seu papel de defensor do interesse público – CONFLITO DE INTERESSES</a:t>
            </a:r>
            <a:endParaRPr lang="pt-BR" altLang="pt-BR" sz="2800" dirty="0">
              <a:solidFill>
                <a:schemeClr val="accent2"/>
              </a:solidFill>
            </a:endParaRPr>
          </a:p>
        </p:txBody>
      </p:sp>
      <p:pic>
        <p:nvPicPr>
          <p:cNvPr id="6147" name="Picture 3" descr="figura minerva">
            <a:extLst>
              <a:ext uri="{FF2B5EF4-FFF2-40B4-BE49-F238E27FC236}">
                <a16:creationId xmlns="" xmlns:a16="http://schemas.microsoft.com/office/drawing/2014/main" id="{E2577877-A140-429B-B099-47A75DE3C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8" name="Group 4">
            <a:extLst>
              <a:ext uri="{FF2B5EF4-FFF2-40B4-BE49-F238E27FC236}">
                <a16:creationId xmlns="" xmlns:a16="http://schemas.microsoft.com/office/drawing/2014/main" id="{D0B24C44-3B73-46F8-A709-6C5528CF9794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6150" name="Freeform 5">
              <a:extLst>
                <a:ext uri="{FF2B5EF4-FFF2-40B4-BE49-F238E27FC236}">
                  <a16:creationId xmlns="" xmlns:a16="http://schemas.microsoft.com/office/drawing/2014/main" id="{1A125D08-AA1D-4AB4-A546-DD1D5202B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51" name="Freeform 6">
              <a:extLst>
                <a:ext uri="{FF2B5EF4-FFF2-40B4-BE49-F238E27FC236}">
                  <a16:creationId xmlns="" xmlns:a16="http://schemas.microsoft.com/office/drawing/2014/main" id="{EF60F906-481F-4767-9D54-3A7C2B2CE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52" name="Freeform 7">
              <a:extLst>
                <a:ext uri="{FF2B5EF4-FFF2-40B4-BE49-F238E27FC236}">
                  <a16:creationId xmlns="" xmlns:a16="http://schemas.microsoft.com/office/drawing/2014/main" id="{F39BBE45-CDAC-4FA5-BACE-5027E3889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53" name="Freeform 8">
              <a:extLst>
                <a:ext uri="{FF2B5EF4-FFF2-40B4-BE49-F238E27FC236}">
                  <a16:creationId xmlns="" xmlns:a16="http://schemas.microsoft.com/office/drawing/2014/main" id="{189FF253-9D38-4FAD-9AEE-7C7B7E378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54" name="Freeform 9">
              <a:extLst>
                <a:ext uri="{FF2B5EF4-FFF2-40B4-BE49-F238E27FC236}">
                  <a16:creationId xmlns="" xmlns:a16="http://schemas.microsoft.com/office/drawing/2014/main" id="{084A0EB4-A95E-4ED2-87C2-0311D596A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55" name="Freeform 10">
              <a:extLst>
                <a:ext uri="{FF2B5EF4-FFF2-40B4-BE49-F238E27FC236}">
                  <a16:creationId xmlns="" xmlns:a16="http://schemas.microsoft.com/office/drawing/2014/main" id="{4EC570B3-8314-4F4C-AD7D-36161F98F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56" name="Freeform 11">
              <a:extLst>
                <a:ext uri="{FF2B5EF4-FFF2-40B4-BE49-F238E27FC236}">
                  <a16:creationId xmlns="" xmlns:a16="http://schemas.microsoft.com/office/drawing/2014/main" id="{5C0F7687-1AAA-4C94-A2C0-7587CDCFA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57" name="Freeform 12">
              <a:extLst>
                <a:ext uri="{FF2B5EF4-FFF2-40B4-BE49-F238E27FC236}">
                  <a16:creationId xmlns="" xmlns:a16="http://schemas.microsoft.com/office/drawing/2014/main" id="{585B0C67-862D-4CD3-A575-8F7A61642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58" name="Freeform 13">
              <a:extLst>
                <a:ext uri="{FF2B5EF4-FFF2-40B4-BE49-F238E27FC236}">
                  <a16:creationId xmlns="" xmlns:a16="http://schemas.microsoft.com/office/drawing/2014/main" id="{8DE37BC6-31D3-4899-B4D8-0A673C874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59" name="Freeform 14">
              <a:extLst>
                <a:ext uri="{FF2B5EF4-FFF2-40B4-BE49-F238E27FC236}">
                  <a16:creationId xmlns="" xmlns:a16="http://schemas.microsoft.com/office/drawing/2014/main" id="{1C229672-1DB8-45AC-98A3-8F9DC2B85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60" name="Freeform 15">
              <a:extLst>
                <a:ext uri="{FF2B5EF4-FFF2-40B4-BE49-F238E27FC236}">
                  <a16:creationId xmlns="" xmlns:a16="http://schemas.microsoft.com/office/drawing/2014/main" id="{6D48C094-7D98-4280-BA57-F95FFE388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61" name="Freeform 16">
              <a:extLst>
                <a:ext uri="{FF2B5EF4-FFF2-40B4-BE49-F238E27FC236}">
                  <a16:creationId xmlns="" xmlns:a16="http://schemas.microsoft.com/office/drawing/2014/main" id="{B876CE23-10E8-4D45-A548-82010A80C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62" name="Freeform 17">
              <a:extLst>
                <a:ext uri="{FF2B5EF4-FFF2-40B4-BE49-F238E27FC236}">
                  <a16:creationId xmlns="" xmlns:a16="http://schemas.microsoft.com/office/drawing/2014/main" id="{13A5B147-2B0A-4AA8-822E-EBF03B21B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63" name="Freeform 18">
              <a:extLst>
                <a:ext uri="{FF2B5EF4-FFF2-40B4-BE49-F238E27FC236}">
                  <a16:creationId xmlns="" xmlns:a16="http://schemas.microsoft.com/office/drawing/2014/main" id="{5A9C3FB2-7BDD-4B27-AF34-BF786C534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64" name="Freeform 19">
              <a:extLst>
                <a:ext uri="{FF2B5EF4-FFF2-40B4-BE49-F238E27FC236}">
                  <a16:creationId xmlns="" xmlns:a16="http://schemas.microsoft.com/office/drawing/2014/main" id="{469E2B57-3A7F-4B4A-9A84-17139F61E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65" name="Freeform 20">
              <a:extLst>
                <a:ext uri="{FF2B5EF4-FFF2-40B4-BE49-F238E27FC236}">
                  <a16:creationId xmlns="" xmlns:a16="http://schemas.microsoft.com/office/drawing/2014/main" id="{1E53D153-BFEF-4E8E-95C4-E72DA44F6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66" name="Freeform 21">
              <a:extLst>
                <a:ext uri="{FF2B5EF4-FFF2-40B4-BE49-F238E27FC236}">
                  <a16:creationId xmlns="" xmlns:a16="http://schemas.microsoft.com/office/drawing/2014/main" id="{C542089D-F381-4712-B1A5-1A0FCE32C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67" name="Freeform 22">
              <a:extLst>
                <a:ext uri="{FF2B5EF4-FFF2-40B4-BE49-F238E27FC236}">
                  <a16:creationId xmlns="" xmlns:a16="http://schemas.microsoft.com/office/drawing/2014/main" id="{76E94247-5896-44D4-A958-3E17C73E8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68" name="Freeform 23">
              <a:extLst>
                <a:ext uri="{FF2B5EF4-FFF2-40B4-BE49-F238E27FC236}">
                  <a16:creationId xmlns="" xmlns:a16="http://schemas.microsoft.com/office/drawing/2014/main" id="{6214AFED-A84B-4E67-86A5-3613E1023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69" name="Freeform 24">
              <a:extLst>
                <a:ext uri="{FF2B5EF4-FFF2-40B4-BE49-F238E27FC236}">
                  <a16:creationId xmlns="" xmlns:a16="http://schemas.microsoft.com/office/drawing/2014/main" id="{AD81B24C-C135-4A73-9A06-CDF78558F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70" name="Freeform 25">
              <a:extLst>
                <a:ext uri="{FF2B5EF4-FFF2-40B4-BE49-F238E27FC236}">
                  <a16:creationId xmlns="" xmlns:a16="http://schemas.microsoft.com/office/drawing/2014/main" id="{6B93A8CD-A765-41E1-9908-66E6E078E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71" name="Freeform 26">
              <a:extLst>
                <a:ext uri="{FF2B5EF4-FFF2-40B4-BE49-F238E27FC236}">
                  <a16:creationId xmlns="" xmlns:a16="http://schemas.microsoft.com/office/drawing/2014/main" id="{60519642-A664-478C-8FFD-2C3B52047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72" name="Freeform 27">
              <a:extLst>
                <a:ext uri="{FF2B5EF4-FFF2-40B4-BE49-F238E27FC236}">
                  <a16:creationId xmlns="" xmlns:a16="http://schemas.microsoft.com/office/drawing/2014/main" id="{FF9AAB0D-29CF-4721-82C9-C17D1475A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73" name="Freeform 28">
              <a:extLst>
                <a:ext uri="{FF2B5EF4-FFF2-40B4-BE49-F238E27FC236}">
                  <a16:creationId xmlns="" xmlns:a16="http://schemas.microsoft.com/office/drawing/2014/main" id="{CE492D38-5B43-450C-8A2B-2A20DD721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74" name="Freeform 29">
              <a:extLst>
                <a:ext uri="{FF2B5EF4-FFF2-40B4-BE49-F238E27FC236}">
                  <a16:creationId xmlns="" xmlns:a16="http://schemas.microsoft.com/office/drawing/2014/main" id="{A32D89F2-BE19-4740-ABA0-21F7709AC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75" name="Freeform 30">
              <a:extLst>
                <a:ext uri="{FF2B5EF4-FFF2-40B4-BE49-F238E27FC236}">
                  <a16:creationId xmlns="" xmlns:a16="http://schemas.microsoft.com/office/drawing/2014/main" id="{6D507AF9-07EF-49DE-9928-E34E89A02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76" name="Freeform 31">
              <a:extLst>
                <a:ext uri="{FF2B5EF4-FFF2-40B4-BE49-F238E27FC236}">
                  <a16:creationId xmlns="" xmlns:a16="http://schemas.microsoft.com/office/drawing/2014/main" id="{981D794B-3978-40A0-91EF-AFBAF0B92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77" name="Freeform 32">
              <a:extLst>
                <a:ext uri="{FF2B5EF4-FFF2-40B4-BE49-F238E27FC236}">
                  <a16:creationId xmlns="" xmlns:a16="http://schemas.microsoft.com/office/drawing/2014/main" id="{79B220D6-6204-421E-B080-12A80BCB5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78" name="Freeform 33">
              <a:extLst>
                <a:ext uri="{FF2B5EF4-FFF2-40B4-BE49-F238E27FC236}">
                  <a16:creationId xmlns="" xmlns:a16="http://schemas.microsoft.com/office/drawing/2014/main" id="{439C438E-E8C6-4C5D-B809-CAFF5346D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179" name="Freeform 34">
              <a:extLst>
                <a:ext uri="{FF2B5EF4-FFF2-40B4-BE49-F238E27FC236}">
                  <a16:creationId xmlns="" xmlns:a16="http://schemas.microsoft.com/office/drawing/2014/main" id="{057538BC-4A42-4975-91E1-034AE261A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6149" name="Picture 35" descr="ETTERN">
            <a:extLst>
              <a:ext uri="{FF2B5EF4-FFF2-40B4-BE49-F238E27FC236}">
                <a16:creationId xmlns="" xmlns:a16="http://schemas.microsoft.com/office/drawing/2014/main" id="{D3FB98FB-4C48-412C-9F25-EF3AE7D4326A}"/>
              </a:ext>
            </a:extLst>
          </p:cNvPr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344306391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E O JUDICIÁRIO? E O MP?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dirty="0" smtClean="0">
                <a:solidFill>
                  <a:schemeClr val="accent2"/>
                </a:solidFill>
              </a:rPr>
              <a:t> </a:t>
            </a:r>
            <a:r>
              <a:rPr lang="pt-BR" altLang="pt-BR" sz="2000" dirty="0" smtClean="0">
                <a:solidFill>
                  <a:schemeClr val="accent2"/>
                </a:solidFill>
              </a:rPr>
              <a:t>Mariana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2"/>
                </a:solidFill>
              </a:rPr>
              <a:t> Arquivamento de processos, suspensão e adiamentos de processos por solicitação da Vale</a:t>
            </a:r>
          </a:p>
          <a:p>
            <a:pPr lvl="2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i="1" dirty="0" smtClean="0"/>
              <a:t> </a:t>
            </a:r>
            <a:r>
              <a:rPr lang="pt-BR" altLang="pt-BR" sz="2000" i="1" dirty="0" smtClean="0">
                <a:solidFill>
                  <a:schemeClr val="accent6"/>
                </a:solidFill>
              </a:rPr>
              <a:t>O processo ambiental (R$ 155 bilhões) está suspenso na justiça à espera da conclusão de diagnóstico de danos. </a:t>
            </a:r>
            <a:r>
              <a:rPr lang="pt-BR" altLang="pt-BR" sz="2000" b="1" i="1" dirty="0" smtClean="0">
                <a:solidFill>
                  <a:schemeClr val="accent6"/>
                </a:solidFill>
              </a:rPr>
              <a:t>Adiado por 4 vezes. A Samarco, a Vale e a BHP </a:t>
            </a:r>
            <a:r>
              <a:rPr lang="pt-BR" altLang="pt-BR" sz="2000" b="1" i="1" dirty="0" err="1" smtClean="0">
                <a:solidFill>
                  <a:schemeClr val="accent6"/>
                </a:solidFill>
              </a:rPr>
              <a:t>Billinton</a:t>
            </a:r>
            <a:r>
              <a:rPr lang="pt-BR" altLang="pt-BR" sz="2000" b="1" i="1" dirty="0" smtClean="0">
                <a:solidFill>
                  <a:schemeClr val="accent6"/>
                </a:solidFill>
              </a:rPr>
              <a:t> disseram por nota  que solicitaram a prorrogação do prazo por causa da complexidade do tema</a:t>
            </a:r>
            <a:r>
              <a:rPr lang="pt-BR" altLang="pt-BR" sz="2000" i="1" dirty="0" smtClean="0">
                <a:solidFill>
                  <a:schemeClr val="accent6"/>
                </a:solidFill>
              </a:rPr>
              <a:t>, pedido que teve a concordância do Ministério Público Federal.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6"/>
                </a:solidFill>
              </a:rPr>
              <a:t> Ho</a:t>
            </a:r>
            <a:r>
              <a:rPr lang="pt-BR" altLang="pt-BR" sz="2000" dirty="0" smtClean="0">
                <a:solidFill>
                  <a:schemeClr val="accent2"/>
                </a:solidFill>
              </a:rPr>
              <a:t>mologação de </a:t>
            </a:r>
            <a:r>
              <a:rPr lang="pt-BR" altLang="pt-BR" sz="2000" dirty="0" err="1" smtClean="0">
                <a:solidFill>
                  <a:schemeClr val="accent2"/>
                </a:solidFill>
              </a:rPr>
              <a:t>TACs</a:t>
            </a:r>
            <a:r>
              <a:rPr lang="pt-BR" altLang="pt-BR" sz="2000" dirty="0" smtClean="0">
                <a:solidFill>
                  <a:schemeClr val="accent2"/>
                </a:solidFill>
              </a:rPr>
              <a:t> feitos sem consulta aos interessados e que violam seus direitos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2"/>
                </a:solidFill>
              </a:rPr>
              <a:t>Passados 3 anos, a VALE não pagou quaisquer multas ambientais, aliás irrisórias (R$ 200 a 400 milhões). Não </a:t>
            </a:r>
            <a:r>
              <a:rPr lang="pt-BR" altLang="pt-BR" sz="2000" dirty="0" err="1" smtClean="0">
                <a:solidFill>
                  <a:schemeClr val="accent2"/>
                </a:solidFill>
              </a:rPr>
              <a:t>construi</a:t>
            </a:r>
            <a:r>
              <a:rPr lang="pt-BR" altLang="pt-BR" sz="2000" dirty="0" smtClean="0">
                <a:solidFill>
                  <a:schemeClr val="accent2"/>
                </a:solidFill>
              </a:rPr>
              <a:t> as casa, agora prometidas para 2020!!!! </a:t>
            </a:r>
          </a:p>
        </p:txBody>
      </p:sp>
      <p:pic>
        <p:nvPicPr>
          <p:cNvPr id="9219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9222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23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24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25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26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27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28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29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30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31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32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3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34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5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6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37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8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39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40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41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42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43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44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45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46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47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48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49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50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251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9221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JUDICIÁRIO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>
                <a:solidFill>
                  <a:schemeClr val="accent2"/>
                </a:solidFill>
              </a:rPr>
              <a:t>A Vale </a:t>
            </a:r>
            <a:r>
              <a:rPr lang="pt-BR" altLang="pt-BR" sz="2000" dirty="0" smtClean="0">
                <a:solidFill>
                  <a:schemeClr val="accent2"/>
                </a:solidFill>
              </a:rPr>
              <a:t>tem interesse em evitar </a:t>
            </a:r>
            <a:r>
              <a:rPr lang="pt-BR" altLang="pt-BR" sz="2000" dirty="0">
                <a:solidFill>
                  <a:schemeClr val="accent2"/>
                </a:solidFill>
              </a:rPr>
              <a:t>processos judiciais, para escapar à</a:t>
            </a:r>
            <a:r>
              <a:rPr lang="pt-BR" altLang="pt-BR" sz="2000" dirty="0" smtClean="0">
                <a:solidFill>
                  <a:schemeClr val="accent2"/>
                </a:solidFill>
              </a:rPr>
              <a:t> </a:t>
            </a:r>
            <a:r>
              <a:rPr lang="pt-BR" altLang="pt-BR" sz="2000" dirty="0">
                <a:solidFill>
                  <a:schemeClr val="accent2"/>
                </a:solidFill>
              </a:rPr>
              <a:t>obrigação de fazer provisão por demandas </a:t>
            </a:r>
            <a:r>
              <a:rPr lang="pt-BR" altLang="pt-BR" sz="2000" dirty="0" smtClean="0">
                <a:solidFill>
                  <a:schemeClr val="accent2"/>
                </a:solidFill>
              </a:rPr>
              <a:t>judiciais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2"/>
                </a:solidFill>
              </a:rPr>
              <a:t> TAC com Estado e União arquivou processo ajuizado em R$ 155 bi.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2"/>
                </a:solidFill>
              </a:rPr>
              <a:t>O Tribunal de Justiça de MG assinou Termo de Colaboração com a Fundação Renova (03/2017)</a:t>
            </a:r>
          </a:p>
          <a:p>
            <a:pPr lvl="2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b="1" dirty="0">
                <a:solidFill>
                  <a:schemeClr val="accent2"/>
                </a:solidFill>
              </a:rPr>
              <a:t> </a:t>
            </a:r>
            <a:r>
              <a:rPr lang="pt-BR" altLang="pt-BR" sz="2000" dirty="0" smtClean="0">
                <a:solidFill>
                  <a:schemeClr val="accent2"/>
                </a:solidFill>
              </a:rPr>
              <a:t>arquivamento de milhares de ações, sem consulta aos interessados</a:t>
            </a:r>
          </a:p>
          <a:p>
            <a:pPr lvl="2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>
                <a:solidFill>
                  <a:schemeClr val="accent2"/>
                </a:solidFill>
              </a:rPr>
              <a:t> </a:t>
            </a:r>
            <a:r>
              <a:rPr lang="pt-BR" altLang="pt-BR" sz="2000" dirty="0" smtClean="0">
                <a:solidFill>
                  <a:schemeClr val="accent2"/>
                </a:solidFill>
              </a:rPr>
              <a:t>direito de acesso à justiça</a:t>
            </a:r>
            <a:r>
              <a:rPr lang="pt-BR" altLang="pt-BR" sz="2000" b="1" dirty="0" smtClean="0">
                <a:solidFill>
                  <a:schemeClr val="accent2"/>
                </a:solidFill>
              </a:rPr>
              <a:t> – direito indisponível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b="1" dirty="0" smtClean="0">
                <a:solidFill>
                  <a:schemeClr val="accent2"/>
                </a:solidFill>
              </a:rPr>
              <a:t> </a:t>
            </a:r>
            <a:r>
              <a:rPr lang="pt-BR" altLang="pt-BR" sz="2000" dirty="0" smtClean="0">
                <a:solidFill>
                  <a:schemeClr val="accent2"/>
                </a:solidFill>
              </a:rPr>
              <a:t>RENOVA – uma instituição privada, constituída por uma das partes, é mandata para cumprir funções publicas</a:t>
            </a:r>
            <a:endParaRPr lang="pt-BR" altLang="pt-BR" sz="2000" b="1" dirty="0" smtClean="0">
              <a:solidFill>
                <a:schemeClr val="accent2"/>
              </a:solidFill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2"/>
                </a:solidFill>
              </a:rPr>
              <a:t> O PIM (Programa de Indenização Mediada) autoriza negociações promovidas pela empresa, admitindo que o acompanhamento  por advogado não seja obrigatório</a:t>
            </a:r>
          </a:p>
        </p:txBody>
      </p:sp>
      <p:pic>
        <p:nvPicPr>
          <p:cNvPr id="10243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4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0246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47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48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49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0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1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2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53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54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55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56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7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58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9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60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61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62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63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64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65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66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67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68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69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70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71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72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73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74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275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0245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err="1" smtClean="0">
                <a:solidFill>
                  <a:schemeClr val="accent2"/>
                </a:solidFill>
              </a:rPr>
              <a:t>TACs</a:t>
            </a:r>
            <a:r>
              <a:rPr lang="pt-BR" altLang="pt-BR" b="1" dirty="0" smtClean="0">
                <a:solidFill>
                  <a:schemeClr val="accent2"/>
                </a:solidFill>
              </a:rPr>
              <a:t> E TERMOS DE COLABORAÇÃO IMPLICAM ABDICAÇÃO DE DIREITOS INDISPONÍVEIS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chemeClr val="accent6"/>
                </a:solidFill>
              </a:rPr>
              <a:t>Declaração Universal dos Direitos Humanos: </a:t>
            </a:r>
            <a:r>
              <a:rPr lang="pt-BR" altLang="pt-BR" sz="1800" b="1" dirty="0" smtClean="0">
                <a:solidFill>
                  <a:schemeClr val="accent6"/>
                </a:solidFill>
              </a:rPr>
              <a:t>os direitos humanos são inalienáveis</a:t>
            </a:r>
            <a:r>
              <a:rPr lang="pt-BR" altLang="pt-BR" sz="1800" dirty="0" smtClean="0">
                <a:solidFill>
                  <a:schemeClr val="accent6"/>
                </a:solidFill>
              </a:rPr>
              <a:t>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chemeClr val="accent6"/>
                </a:solidFill>
              </a:rPr>
              <a:t> “&lt;...&gt; o direito fundamental do meio ambiente equilibrado &lt;...&gt; se insere entre </a:t>
            </a:r>
            <a:r>
              <a:rPr lang="pt-BR" altLang="pt-BR" sz="1800" b="1" dirty="0" smtClean="0">
                <a:solidFill>
                  <a:schemeClr val="accent6"/>
                </a:solidFill>
              </a:rPr>
              <a:t>os direitos indisponíveis</a:t>
            </a:r>
            <a:r>
              <a:rPr lang="pt-BR" altLang="pt-BR" sz="1800" dirty="0" smtClean="0">
                <a:solidFill>
                  <a:schemeClr val="accent6"/>
                </a:solidFill>
              </a:rPr>
              <a:t>, devendo-se acentuar a imprescritibilidade de sua reparação, e a sua inalienabilidade já que se trata de bem de uso comum do povo (art. 225, caput, da CF/1988).“ (STJ, </a:t>
            </a:r>
            <a:r>
              <a:rPr lang="pt-BR" sz="1800" dirty="0" smtClean="0">
                <a:solidFill>
                  <a:schemeClr val="accent6"/>
                </a:solidFill>
              </a:rPr>
              <a:t>Recurso Especial Nº </a:t>
            </a:r>
            <a:r>
              <a:rPr lang="pt-BR" sz="1800" dirty="0">
                <a:solidFill>
                  <a:schemeClr val="accent6"/>
                </a:solidFill>
              </a:rPr>
              <a:t>1.394.025 - MS (2013/0227164-1)</a:t>
            </a:r>
            <a:endParaRPr lang="pt-BR" altLang="pt-BR" sz="1800" dirty="0" smtClean="0">
              <a:solidFill>
                <a:schemeClr val="accent6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sz="1800" i="1" dirty="0">
                <a:solidFill>
                  <a:schemeClr val="accent6"/>
                </a:solidFill>
              </a:rPr>
              <a:t>"o direito à ampla defesa é irrenunciável, </a:t>
            </a:r>
            <a:r>
              <a:rPr lang="pt-BR" sz="1800" b="1" i="1" dirty="0">
                <a:solidFill>
                  <a:schemeClr val="accent6"/>
                </a:solidFill>
              </a:rPr>
              <a:t>não podendo dele dispor o réu ou seu representado, seu advogado ou o Ministério Público</a:t>
            </a:r>
            <a:r>
              <a:rPr lang="pt-BR" sz="1800" i="1" dirty="0">
                <a:solidFill>
                  <a:schemeClr val="accent6"/>
                </a:solidFill>
              </a:rPr>
              <a:t>, ainda que o acusado admita o cometimento da infração e queira cumprir a pena. </a:t>
            </a:r>
            <a:r>
              <a:rPr lang="pt-BR" sz="1800" dirty="0">
                <a:solidFill>
                  <a:schemeClr val="accent6"/>
                </a:solidFill>
              </a:rPr>
              <a:t>(</a:t>
            </a:r>
            <a:r>
              <a:rPr lang="pt-BR" sz="1800" dirty="0" err="1">
                <a:solidFill>
                  <a:schemeClr val="accent6"/>
                </a:solidFill>
              </a:rPr>
              <a:t>STJ,Habeas</a:t>
            </a:r>
            <a:r>
              <a:rPr lang="pt-BR" sz="1800" dirty="0">
                <a:solidFill>
                  <a:schemeClr val="accent6"/>
                </a:solidFill>
              </a:rPr>
              <a:t> </a:t>
            </a:r>
            <a:r>
              <a:rPr lang="pt-BR" sz="1800" dirty="0" smtClean="0">
                <a:solidFill>
                  <a:schemeClr val="accent6"/>
                </a:solidFill>
              </a:rPr>
              <a:t>Corpus </a:t>
            </a:r>
            <a:r>
              <a:rPr lang="pt-BR" sz="1800" dirty="0">
                <a:solidFill>
                  <a:schemeClr val="accent6"/>
                </a:solidFill>
              </a:rPr>
              <a:t>Nº 42.496 - SP (2005/0041604-0)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rgbClr val="002060"/>
                </a:solidFill>
              </a:rPr>
              <a:t>Da mesma maneira para o direito de acesso à justiça</a:t>
            </a:r>
          </a:p>
          <a:p>
            <a:pPr marL="457200" lvl="1" indent="0" eaLnBrk="1" hangingPunct="1">
              <a:buClr>
                <a:schemeClr val="tx1"/>
              </a:buClr>
              <a:buNone/>
            </a:pPr>
            <a:endParaRPr lang="pt-BR" altLang="pt-BR" sz="1800" dirty="0" smtClean="0">
              <a:solidFill>
                <a:srgbClr val="002060"/>
              </a:solidFill>
            </a:endParaRPr>
          </a:p>
          <a:p>
            <a:pPr marL="457200" lvl="1" indent="0" algn="ctr" eaLnBrk="1" hangingPunct="1">
              <a:buClr>
                <a:schemeClr val="tx1"/>
              </a:buClr>
              <a:buNone/>
            </a:pPr>
            <a:r>
              <a:rPr lang="pt-BR" altLang="pt-BR" sz="2400" b="1" dirty="0" smtClean="0">
                <a:solidFill>
                  <a:srgbClr val="002060"/>
                </a:solidFill>
              </a:rPr>
              <a:t>DIREITOS HUMANOS NÃO PODEM SER OBJETO DE NEGOCIAÇÃO</a:t>
            </a:r>
          </a:p>
          <a:p>
            <a:pPr marL="457200" lvl="1" indent="0" eaLnBrk="1" hangingPunct="1">
              <a:buClr>
                <a:schemeClr val="tx1"/>
              </a:buClr>
              <a:buNone/>
            </a:pPr>
            <a:endParaRPr lang="pt-BR" altLang="pt-BR" sz="1800" dirty="0" smtClean="0">
              <a:solidFill>
                <a:srgbClr val="002060"/>
              </a:solidFill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pt-BR" altLang="pt-BR" sz="2300" b="1" dirty="0" smtClean="0">
              <a:solidFill>
                <a:srgbClr val="002060"/>
              </a:solidFill>
            </a:endParaRPr>
          </a:p>
        </p:txBody>
      </p:sp>
      <p:pic>
        <p:nvPicPr>
          <p:cNvPr id="11267" name="Picture 3" descr="figura miner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1270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71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72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73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74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75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76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77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78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79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80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81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82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83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84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85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86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87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88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89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90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91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92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93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94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95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96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97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98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299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1269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A FALÁCIA DA NEGOCIAÇÃO E DA MEDIAÇAO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 smtClean="0">
                <a:solidFill>
                  <a:schemeClr val="accent2"/>
                </a:solidFill>
              </a:rPr>
              <a:t>Condição </a:t>
            </a:r>
            <a:r>
              <a:rPr lang="pt-BR" altLang="pt-BR" dirty="0" err="1" smtClean="0">
                <a:solidFill>
                  <a:schemeClr val="accent2"/>
                </a:solidFill>
              </a:rPr>
              <a:t>sine</a:t>
            </a:r>
            <a:r>
              <a:rPr lang="pt-BR" altLang="pt-BR" dirty="0" smtClean="0">
                <a:solidFill>
                  <a:schemeClr val="accent2"/>
                </a:solidFill>
              </a:rPr>
              <a:t> </a:t>
            </a:r>
            <a:r>
              <a:rPr lang="pt-BR" altLang="pt-BR" dirty="0" err="1" smtClean="0">
                <a:solidFill>
                  <a:schemeClr val="accent2"/>
                </a:solidFill>
              </a:rPr>
              <a:t>qua</a:t>
            </a:r>
            <a:r>
              <a:rPr lang="pt-BR" altLang="pt-BR" dirty="0" smtClean="0">
                <a:solidFill>
                  <a:schemeClr val="accent2"/>
                </a:solidFill>
              </a:rPr>
              <a:t> non da negociação justa: IGUALDADE ENTRE AS PARTES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accent2"/>
                </a:solidFill>
              </a:rPr>
              <a:t> </a:t>
            </a:r>
            <a:r>
              <a:rPr lang="pt-BR" altLang="pt-BR" dirty="0" smtClean="0">
                <a:solidFill>
                  <a:schemeClr val="accent2"/>
                </a:solidFill>
              </a:rPr>
              <a:t>A negociação se faz nos termos estabelecidos e com diagnósticos e levantamentos feitos pela RENOVA, em escritórios da RENOVA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 smtClean="0">
                <a:solidFill>
                  <a:schemeClr val="accent2"/>
                </a:solidFill>
              </a:rPr>
              <a:t>Ou por consultores aceitas pela VALE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accent2"/>
                </a:solidFill>
              </a:rPr>
              <a:t> </a:t>
            </a:r>
            <a:r>
              <a:rPr lang="pt-BR" altLang="pt-BR" dirty="0" smtClean="0">
                <a:solidFill>
                  <a:schemeClr val="accent2"/>
                </a:solidFill>
              </a:rPr>
              <a:t>O atingido cujo sofrimento o faz refém da outra parte ... </a:t>
            </a:r>
            <a:r>
              <a:rPr lang="pt-BR" altLang="pt-BR" b="1" dirty="0" smtClean="0">
                <a:solidFill>
                  <a:schemeClr val="accent2"/>
                </a:solidFill>
              </a:rPr>
              <a:t>A lógica da </a:t>
            </a:r>
            <a:r>
              <a:rPr lang="pt-BR" altLang="pt-BR" b="1" dirty="0" err="1" smtClean="0">
                <a:solidFill>
                  <a:schemeClr val="accent2"/>
                </a:solidFill>
              </a:rPr>
              <a:t>procastinação</a:t>
            </a:r>
            <a:endParaRPr lang="pt-BR" altLang="pt-BR" b="1" dirty="0" smtClean="0">
              <a:solidFill>
                <a:schemeClr val="accent2"/>
              </a:solidFill>
            </a:endParaRP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accent2"/>
                </a:solidFill>
              </a:rPr>
              <a:t> </a:t>
            </a:r>
            <a:r>
              <a:rPr lang="pt-BR" altLang="pt-BR" b="1" dirty="0" smtClean="0">
                <a:solidFill>
                  <a:schemeClr val="accent2"/>
                </a:solidFill>
              </a:rPr>
              <a:t>A tortura como lógica da negociação desigual</a:t>
            </a: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262154475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SÍNTESE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b="1" dirty="0" smtClean="0">
                <a:solidFill>
                  <a:schemeClr val="accent2"/>
                </a:solidFill>
              </a:rPr>
              <a:t> </a:t>
            </a:r>
            <a:r>
              <a:rPr lang="pt-BR" altLang="pt-BR" sz="2000" dirty="0" smtClean="0">
                <a:solidFill>
                  <a:schemeClr val="accent2"/>
                </a:solidFill>
              </a:rPr>
              <a:t>A Vale evita processos, aposta em </a:t>
            </a:r>
            <a:r>
              <a:rPr lang="pt-BR" altLang="pt-BR" sz="2000" dirty="0" err="1" smtClean="0">
                <a:solidFill>
                  <a:schemeClr val="accent2"/>
                </a:solidFill>
              </a:rPr>
              <a:t>TACs</a:t>
            </a:r>
            <a:r>
              <a:rPr lang="pt-BR" altLang="pt-BR" sz="2000" dirty="0" smtClean="0">
                <a:solidFill>
                  <a:schemeClr val="accent2"/>
                </a:solidFill>
              </a:rPr>
              <a:t> e “Negociações Mediada”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2"/>
                </a:solidFill>
              </a:rPr>
              <a:t> A União e o Estado não são idôneos – conflitos de interesses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2"/>
                </a:solidFill>
              </a:rPr>
              <a:t> O MP aceita e a Justiça homologa acordos que disponibilizam direitos indisponíveis, inclusive o de ter assistência jurídica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000" dirty="0" smtClean="0">
                <a:solidFill>
                  <a:schemeClr val="accent2"/>
                </a:solidFill>
              </a:rPr>
              <a:t>A ECONOMIA POLÍTICA DO DANO + A DENEGAÇÃO DO DIREITO + O CONFLITO DE INTERESSES DO ESTADO + A LENIÊNCIA E LENTIDÃO DA JUSTIÇA</a:t>
            </a: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000" dirty="0" smtClean="0">
                <a:solidFill>
                  <a:schemeClr val="accent2"/>
                </a:solidFill>
              </a:rPr>
              <a:t>A TORTURA PSICOSSOCIAL COMO LÓGICA DA NEGOCIAÇÃO</a:t>
            </a: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000" dirty="0">
                <a:solidFill>
                  <a:schemeClr val="accent6"/>
                </a:solidFill>
                <a:sym typeface="Wingdings 3"/>
              </a:rPr>
              <a:t></a:t>
            </a:r>
            <a:endParaRPr lang="pt-BR" altLang="pt-BR" sz="2000" dirty="0">
              <a:solidFill>
                <a:schemeClr val="accent6"/>
              </a:solidFill>
            </a:endParaRP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000" dirty="0" smtClean="0">
                <a:solidFill>
                  <a:schemeClr val="accent2"/>
                </a:solidFill>
              </a:rPr>
              <a:t>CUSTO TRANFERIDO AO ATINGIDO</a:t>
            </a: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000" dirty="0">
                <a:solidFill>
                  <a:schemeClr val="accent6"/>
                </a:solidFill>
                <a:sym typeface="Wingdings 3"/>
              </a:rPr>
              <a:t></a:t>
            </a:r>
            <a:endParaRPr lang="pt-BR" altLang="pt-BR" sz="2000" dirty="0">
              <a:solidFill>
                <a:schemeClr val="accent6"/>
              </a:solidFill>
            </a:endParaRP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000" dirty="0" smtClean="0">
                <a:solidFill>
                  <a:schemeClr val="accent2"/>
                </a:solidFill>
              </a:rPr>
              <a:t>IMPUNIDADE </a:t>
            </a: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000" dirty="0">
                <a:solidFill>
                  <a:schemeClr val="accent6"/>
                </a:solidFill>
                <a:sym typeface="Wingdings 3"/>
              </a:rPr>
              <a:t></a:t>
            </a:r>
            <a:endParaRPr lang="pt-BR" altLang="pt-BR" sz="2000" dirty="0">
              <a:solidFill>
                <a:schemeClr val="accent6"/>
              </a:solidFill>
            </a:endParaRPr>
          </a:p>
          <a:p>
            <a:pPr marL="0" indent="0" algn="ctr" eaLnBrk="1" hangingPunct="1">
              <a:buClr>
                <a:schemeClr val="tx1"/>
              </a:buClr>
              <a:buNone/>
            </a:pPr>
            <a:r>
              <a:rPr lang="pt-BR" altLang="pt-BR" sz="2000" dirty="0" smtClean="0">
                <a:solidFill>
                  <a:schemeClr val="accent2"/>
                </a:solidFill>
              </a:rPr>
              <a:t>NOVOS PROJETOS VIOLADORES DOS DIREITOS</a:t>
            </a:r>
          </a:p>
        </p:txBody>
      </p:sp>
      <p:pic>
        <p:nvPicPr>
          <p:cNvPr id="15363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5366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67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68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69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70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71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72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73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74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75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76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77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78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79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80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1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82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3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4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5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86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7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8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89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90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91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92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393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94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95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5365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PROPOSTA 1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MORATÓRIA NA EXPLORAÇÃO MINERAL COM BARRAGENS DE ALTO RISCO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b="1" dirty="0" smtClean="0">
                <a:solidFill>
                  <a:schemeClr val="accent2"/>
                </a:solidFill>
              </a:rPr>
              <a:t> </a:t>
            </a:r>
            <a:r>
              <a:rPr lang="pt-BR" altLang="pt-BR" dirty="0" smtClean="0">
                <a:solidFill>
                  <a:schemeClr val="accent2"/>
                </a:solidFill>
              </a:rPr>
              <a:t>Expert da ONU em disposição de resíduos tóxicos, </a:t>
            </a:r>
            <a:r>
              <a:rPr lang="pt-BR" altLang="pt-BR" dirty="0" err="1" smtClean="0">
                <a:solidFill>
                  <a:schemeClr val="accent2"/>
                </a:solidFill>
              </a:rPr>
              <a:t>Baskut</a:t>
            </a:r>
            <a:r>
              <a:rPr lang="pt-BR" altLang="pt-BR" dirty="0" smtClean="0">
                <a:solidFill>
                  <a:schemeClr val="accent2"/>
                </a:solidFill>
              </a:rPr>
              <a:t> </a:t>
            </a:r>
            <a:r>
              <a:rPr lang="pt-BR" altLang="pt-BR" dirty="0" err="1" smtClean="0">
                <a:solidFill>
                  <a:schemeClr val="accent2"/>
                </a:solidFill>
              </a:rPr>
              <a:t>Tuncat</a:t>
            </a:r>
            <a:r>
              <a:rPr lang="pt-BR" altLang="pt-BR" dirty="0" smtClean="0">
                <a:solidFill>
                  <a:schemeClr val="accent2"/>
                </a:solidFill>
              </a:rPr>
              <a:t>, adverte Brasil ´para necessidade de priorizar a segurança e recomenda não autorizar operação de barragens de rejeitos até medidas de segurança</a:t>
            </a:r>
            <a:endParaRPr lang="pt-BR" altLang="pt-BR" dirty="0">
              <a:solidFill>
                <a:schemeClr val="accent2"/>
              </a:solidFill>
            </a:endParaRP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428128774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PROPOSTA 2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400" b="1" dirty="0" smtClean="0">
                <a:solidFill>
                  <a:srgbClr val="002060"/>
                </a:solidFill>
              </a:rPr>
              <a:t> MARIANA – SOBRADINHO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rgbClr val="002060"/>
                </a:solidFill>
              </a:rPr>
              <a:t>Especialistas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em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Direitos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Humanos</a:t>
            </a:r>
            <a:r>
              <a:rPr lang="en-US" sz="2400" dirty="0" smtClean="0">
                <a:solidFill>
                  <a:srgbClr val="002060"/>
                </a:solidFill>
              </a:rPr>
              <a:t> da ONU </a:t>
            </a:r>
            <a:r>
              <a:rPr lang="en-US" sz="2400" dirty="0" err="1" smtClean="0">
                <a:solidFill>
                  <a:srgbClr val="002060"/>
                </a:solidFill>
              </a:rPr>
              <a:t>defendem</a:t>
            </a:r>
            <a:r>
              <a:rPr lang="en-US" sz="2400" dirty="0" smtClean="0">
                <a:solidFill>
                  <a:srgbClr val="002060"/>
                </a:solidFill>
              </a:rPr>
              <a:t> um </a:t>
            </a:r>
            <a:r>
              <a:rPr lang="en-US" sz="2400" dirty="0" err="1" smtClean="0">
                <a:solidFill>
                  <a:srgbClr val="002060"/>
                </a:solidFill>
              </a:rPr>
              <a:t>investigação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imparcial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1600" dirty="0"/>
              <a:t>https://</a:t>
            </a:r>
            <a:r>
              <a:rPr lang="en-US" sz="1600" dirty="0" smtClean="0"/>
              <a:t>www.reuters.com/article/us-vale-sa-disaster-un/un-rights-experts-seek-inquiry-into-toxic-waste-from-brazil-dam-idUSKCN1PO1GN</a:t>
            </a:r>
            <a:endParaRPr lang="en-US" altLang="pt-BR" b="1" dirty="0">
              <a:solidFill>
                <a:schemeClr val="accent2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400" b="1" dirty="0" smtClean="0">
                <a:solidFill>
                  <a:schemeClr val="accent2"/>
                </a:solidFill>
              </a:rPr>
              <a:t>Comissão Internacional de Experts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400" b="1" dirty="0" smtClean="0">
                <a:solidFill>
                  <a:schemeClr val="accent2"/>
                </a:solidFill>
              </a:rPr>
              <a:t> </a:t>
            </a:r>
            <a:r>
              <a:rPr lang="pt-BR" altLang="pt-BR" sz="2400" dirty="0" smtClean="0">
                <a:solidFill>
                  <a:schemeClr val="accent2"/>
                </a:solidFill>
              </a:rPr>
              <a:t>Identificação dos atingidos – </a:t>
            </a:r>
            <a:r>
              <a:rPr lang="pt-BR" altLang="pt-BR" sz="2400" dirty="0" err="1" smtClean="0">
                <a:solidFill>
                  <a:schemeClr val="accent2"/>
                </a:solidFill>
              </a:rPr>
              <a:t>indivíduos,famílias</a:t>
            </a:r>
            <a:r>
              <a:rPr lang="pt-BR" altLang="pt-BR" sz="2400" dirty="0" smtClean="0">
                <a:solidFill>
                  <a:schemeClr val="accent2"/>
                </a:solidFill>
              </a:rPr>
              <a:t>, comunidades, coletividades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2"/>
                </a:solidFill>
              </a:rPr>
              <a:t> </a:t>
            </a:r>
            <a:r>
              <a:rPr lang="pt-BR" altLang="pt-BR" sz="2400" dirty="0" smtClean="0">
                <a:solidFill>
                  <a:schemeClr val="accent2"/>
                </a:solidFill>
              </a:rPr>
              <a:t>Levantamento de perdas materiais e imateriais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400" dirty="0">
                <a:solidFill>
                  <a:schemeClr val="accent2"/>
                </a:solidFill>
              </a:rPr>
              <a:t> </a:t>
            </a:r>
            <a:r>
              <a:rPr lang="pt-BR" altLang="pt-BR" sz="2400" dirty="0" smtClean="0">
                <a:solidFill>
                  <a:schemeClr val="accent2"/>
                </a:solidFill>
              </a:rPr>
              <a:t>Estabelecimento de reparações – reposição, </a:t>
            </a:r>
            <a:r>
              <a:rPr lang="pt-BR" altLang="pt-BR" sz="2400" dirty="0" err="1" smtClean="0">
                <a:solidFill>
                  <a:schemeClr val="accent2"/>
                </a:solidFill>
              </a:rPr>
              <a:t>compensaçoes</a:t>
            </a:r>
            <a:r>
              <a:rPr lang="pt-BR" altLang="pt-BR" sz="2400" dirty="0" smtClean="0">
                <a:solidFill>
                  <a:schemeClr val="accent2"/>
                </a:solidFill>
              </a:rPr>
              <a:t>, indenizações </a:t>
            </a:r>
            <a:endParaRPr lang="pt-BR" altLang="pt-BR" sz="2400" b="1" dirty="0" smtClean="0">
              <a:solidFill>
                <a:schemeClr val="accent2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400" b="1" dirty="0" err="1" smtClean="0">
                <a:solidFill>
                  <a:schemeClr val="accent2"/>
                </a:solidFill>
              </a:rPr>
              <a:t>Obs</a:t>
            </a:r>
            <a:r>
              <a:rPr lang="pt-BR" altLang="pt-BR" sz="2400" b="1" dirty="0" smtClean="0">
                <a:solidFill>
                  <a:schemeClr val="accent2"/>
                </a:solidFill>
              </a:rPr>
              <a:t>: Experts </a:t>
            </a:r>
            <a:r>
              <a:rPr lang="pt-BR" altLang="pt-BR" sz="2400" dirty="0" smtClean="0">
                <a:solidFill>
                  <a:schemeClr val="accent2"/>
                </a:solidFill>
              </a:rPr>
              <a:t>sem vinculação com empresas de mineração, com consultorias que atuam na indústria, bancos que financiam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6387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6390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1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2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93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4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5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6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97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98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99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0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01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2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03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04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5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06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7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8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9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0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11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12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3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4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5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6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7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18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19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6389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6"/>
                </a:solidFill>
              </a:rPr>
              <a:t>OUTRAS GRANDES TRAGÉDIAS COM REPERCUSSÃO INTERNACIONAL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chemeClr val="accent6"/>
                </a:solidFill>
              </a:rPr>
              <a:t>THREE MILE ISLAND, </a:t>
            </a:r>
            <a:r>
              <a:rPr lang="pt-BR" altLang="pt-BR" sz="1800" dirty="0" err="1" smtClean="0">
                <a:solidFill>
                  <a:schemeClr val="accent6"/>
                </a:solidFill>
              </a:rPr>
              <a:t>Pensilvania</a:t>
            </a:r>
            <a:r>
              <a:rPr lang="pt-BR" altLang="pt-BR" sz="1800" dirty="0" smtClean="0">
                <a:solidFill>
                  <a:schemeClr val="accent6"/>
                </a:solidFill>
              </a:rPr>
              <a:t>, EUA, 1979 - 140.000 pessoas evacuadas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chemeClr val="accent6"/>
                </a:solidFill>
              </a:rPr>
              <a:t>BHOPAL, </a:t>
            </a:r>
            <a:r>
              <a:rPr lang="pt-BR" altLang="pt-BR" sz="1800" dirty="0" err="1" smtClean="0">
                <a:solidFill>
                  <a:schemeClr val="accent6"/>
                </a:solidFill>
              </a:rPr>
              <a:t>Madyah</a:t>
            </a:r>
            <a:r>
              <a:rPr lang="pt-BR" altLang="pt-BR" sz="1800" dirty="0" smtClean="0">
                <a:solidFill>
                  <a:schemeClr val="accent6"/>
                </a:solidFill>
              </a:rPr>
              <a:t> </a:t>
            </a:r>
            <a:r>
              <a:rPr lang="pt-BR" altLang="pt-BR" sz="1800" dirty="0" err="1" smtClean="0">
                <a:solidFill>
                  <a:schemeClr val="accent6"/>
                </a:solidFill>
              </a:rPr>
              <a:t>Pradesh</a:t>
            </a:r>
            <a:r>
              <a:rPr lang="pt-BR" altLang="pt-BR" sz="1800" dirty="0" smtClean="0">
                <a:solidFill>
                  <a:schemeClr val="accent6"/>
                </a:solidFill>
              </a:rPr>
              <a:t>, Índia, 1984 - Vazamento de gás em fábrica de pesticida da Union Carbide -  3.000 a 15.000 mortos, 500.000 atingidos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chemeClr val="accent6"/>
                </a:solidFill>
              </a:rPr>
              <a:t>CHERNOBYL, URSS, 1986 - 70 mortos + 4.000 por doenças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chemeClr val="accent6"/>
                </a:solidFill>
              </a:rPr>
              <a:t>EXXON VALDEZ, Alasca, EUA, 1989 - Vazamento de 50.000 t de óleo, poluindo 1.800 km de praias, fauna, flora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sz="1800" dirty="0" smtClean="0">
                <a:solidFill>
                  <a:schemeClr val="accent6"/>
                </a:solidFill>
              </a:rPr>
              <a:t>Limpeza:11 </a:t>
            </a:r>
            <a:r>
              <a:rPr lang="pt-BR" sz="1800" dirty="0">
                <a:solidFill>
                  <a:schemeClr val="accent6"/>
                </a:solidFill>
              </a:rPr>
              <a:t>mil homens </a:t>
            </a:r>
            <a:r>
              <a:rPr lang="pt-BR" sz="1800" dirty="0" smtClean="0">
                <a:solidFill>
                  <a:schemeClr val="accent6"/>
                </a:solidFill>
              </a:rPr>
              <a:t>,1.400 </a:t>
            </a:r>
            <a:r>
              <a:rPr lang="pt-BR" sz="1800" dirty="0">
                <a:solidFill>
                  <a:schemeClr val="accent6"/>
                </a:solidFill>
              </a:rPr>
              <a:t>barcos, 85 </a:t>
            </a:r>
            <a:r>
              <a:rPr lang="pt-BR" sz="1800" dirty="0" smtClean="0">
                <a:solidFill>
                  <a:schemeClr val="accent6"/>
                </a:solidFill>
              </a:rPr>
              <a:t>aviões. O </a:t>
            </a:r>
            <a:r>
              <a:rPr lang="pt-BR" sz="1800" dirty="0">
                <a:solidFill>
                  <a:schemeClr val="accent6"/>
                </a:solidFill>
              </a:rPr>
              <a:t>trabalho levou seis meses e custou US$ 1 bilhão</a:t>
            </a:r>
            <a:r>
              <a:rPr lang="pt-BR" sz="1800" dirty="0" smtClean="0">
                <a:solidFill>
                  <a:schemeClr val="accent6"/>
                </a:solidFill>
              </a:rPr>
              <a:t>. </a:t>
            </a:r>
            <a:r>
              <a:rPr lang="pt-BR" altLang="pt-BR" sz="1800" b="1" dirty="0" smtClean="0">
                <a:solidFill>
                  <a:schemeClr val="accent6"/>
                </a:solidFill>
              </a:rPr>
              <a:t>Multa de US$ 5 bilhões </a:t>
            </a:r>
            <a:r>
              <a:rPr lang="pt-BR" altLang="pt-BR" sz="1800" dirty="0" smtClean="0">
                <a:solidFill>
                  <a:schemeClr val="accent6"/>
                </a:solidFill>
              </a:rPr>
              <a:t>(em 2006, </a:t>
            </a:r>
            <a:r>
              <a:rPr lang="pt-BR" altLang="pt-BR" sz="1800" b="1" dirty="0" smtClean="0">
                <a:solidFill>
                  <a:schemeClr val="accent6"/>
                </a:solidFill>
              </a:rPr>
              <a:t>US$2.,5 bilhões</a:t>
            </a:r>
            <a:r>
              <a:rPr lang="pt-BR" altLang="pt-BR" sz="1800" dirty="0" smtClean="0">
                <a:solidFill>
                  <a:schemeClr val="accent6"/>
                </a:solidFill>
              </a:rPr>
              <a:t>)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chemeClr val="accent6"/>
                </a:solidFill>
              </a:rPr>
              <a:t>FUKUSHIMA, Japão, 2011 Acidente nuclear - 300.000 </a:t>
            </a:r>
            <a:r>
              <a:rPr lang="pt-BR" altLang="pt-BR" sz="1800" dirty="0" err="1" smtClean="0">
                <a:solidFill>
                  <a:schemeClr val="accent6"/>
                </a:solidFill>
              </a:rPr>
              <a:t>pessaos</a:t>
            </a:r>
            <a:r>
              <a:rPr lang="pt-BR" altLang="pt-BR" sz="1800" dirty="0" smtClean="0">
                <a:solidFill>
                  <a:schemeClr val="accent6"/>
                </a:solidFill>
              </a:rPr>
              <a:t> evacuadas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 smtClean="0">
                <a:solidFill>
                  <a:schemeClr val="accent6"/>
                </a:solidFill>
              </a:rPr>
              <a:t>1.600 mortos durante Tsunami de 2013, em razão das condições de relocação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sz="1800" dirty="0" smtClean="0">
                <a:solidFill>
                  <a:schemeClr val="accent6"/>
                </a:solidFill>
              </a:rPr>
              <a:t>GOLFO DO MÉXICO, Louisiana, EUA, 2010 – Explosão de plataforma da BP e vazamento de 750 milhões litros de óleo – 11 mortos, poluição de 1,7 km de praias, morte fauna e flora – </a:t>
            </a:r>
            <a:r>
              <a:rPr lang="pt-BR" sz="1800" b="1" dirty="0" smtClean="0">
                <a:solidFill>
                  <a:schemeClr val="accent6"/>
                </a:solidFill>
              </a:rPr>
              <a:t>Multa de R$ 21 bi</a:t>
            </a:r>
            <a:endParaRPr lang="pt-BR" altLang="pt-BR" sz="1800" b="1" dirty="0" smtClean="0">
              <a:solidFill>
                <a:schemeClr val="accent6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1800" dirty="0">
                <a:solidFill>
                  <a:schemeClr val="accent6"/>
                </a:solidFill>
              </a:rPr>
              <a:t>Rompimento de barragens: </a:t>
            </a:r>
            <a:r>
              <a:rPr lang="en-US" altLang="pt-BR" sz="1800" dirty="0" err="1"/>
              <a:t>a</a:t>
            </a:r>
            <a:r>
              <a:rPr lang="en-US" sz="1800" dirty="0" err="1" smtClean="0"/>
              <a:t>Johnstown</a:t>
            </a:r>
            <a:r>
              <a:rPr lang="en-US" sz="1800" dirty="0"/>
              <a:t>, </a:t>
            </a:r>
            <a:r>
              <a:rPr lang="en-US" sz="1800" dirty="0" err="1" smtClean="0"/>
              <a:t>Pennsylvani</a:t>
            </a:r>
            <a:r>
              <a:rPr lang="en-US" sz="1800" dirty="0" smtClean="0"/>
              <a:t> (18889, 2,200 </a:t>
            </a:r>
            <a:r>
              <a:rPr lang="en-US" sz="1800" dirty="0" err="1" smtClean="0"/>
              <a:t>mortos</a:t>
            </a:r>
            <a:r>
              <a:rPr lang="en-US" sz="1800" dirty="0"/>
              <a:t>)</a:t>
            </a:r>
            <a:r>
              <a:rPr lang="en-US" sz="1800" dirty="0" smtClean="0"/>
              <a:t> </a:t>
            </a:r>
            <a:r>
              <a:rPr lang="en-US" sz="1800" dirty="0"/>
              <a:t>died,</a:t>
            </a:r>
            <a:r>
              <a:rPr lang="pt-BR" altLang="pt-BR" sz="1800" dirty="0" err="1" smtClean="0">
                <a:solidFill>
                  <a:schemeClr val="accent6"/>
                </a:solidFill>
              </a:rPr>
              <a:t>Malpasset</a:t>
            </a:r>
            <a:r>
              <a:rPr lang="pt-BR" altLang="pt-BR" sz="1800" dirty="0">
                <a:solidFill>
                  <a:schemeClr val="accent6"/>
                </a:solidFill>
              </a:rPr>
              <a:t>, Riviera </a:t>
            </a:r>
            <a:r>
              <a:rPr lang="pt-BR" altLang="pt-BR" sz="1800" dirty="0" smtClean="0">
                <a:solidFill>
                  <a:schemeClr val="accent6"/>
                </a:solidFill>
              </a:rPr>
              <a:t>Francesa (1959, 423 </a:t>
            </a:r>
            <a:r>
              <a:rPr lang="pt-BR" altLang="pt-BR" sz="1800" dirty="0">
                <a:solidFill>
                  <a:schemeClr val="accent6"/>
                </a:solidFill>
              </a:rPr>
              <a:t>mortos). Le </a:t>
            </a:r>
            <a:r>
              <a:rPr lang="pt-BR" altLang="pt-BR" sz="1800" dirty="0" err="1" smtClean="0">
                <a:solidFill>
                  <a:schemeClr val="accent6"/>
                </a:solidFill>
              </a:rPr>
              <a:t>Vajont</a:t>
            </a:r>
            <a:r>
              <a:rPr lang="pt-BR" altLang="pt-BR" sz="1800" dirty="0" smtClean="0">
                <a:solidFill>
                  <a:schemeClr val="accent6"/>
                </a:solidFill>
              </a:rPr>
              <a:t>, </a:t>
            </a:r>
            <a:r>
              <a:rPr lang="pt-BR" altLang="pt-BR" sz="1800" dirty="0" err="1">
                <a:solidFill>
                  <a:schemeClr val="accent6"/>
                </a:solidFill>
              </a:rPr>
              <a:t>Veneto</a:t>
            </a:r>
            <a:r>
              <a:rPr lang="pt-BR" altLang="pt-BR" sz="1800" dirty="0">
                <a:solidFill>
                  <a:schemeClr val="accent6"/>
                </a:solidFill>
              </a:rPr>
              <a:t>, </a:t>
            </a:r>
            <a:r>
              <a:rPr lang="pt-BR" altLang="pt-BR" sz="1800" dirty="0" smtClean="0">
                <a:solidFill>
                  <a:schemeClr val="accent6"/>
                </a:solidFill>
              </a:rPr>
              <a:t>Itália (1963, 2.000 mortos)</a:t>
            </a:r>
            <a:endParaRPr lang="pt-BR" altLang="pt-BR" sz="1800" dirty="0">
              <a:solidFill>
                <a:schemeClr val="accent6"/>
              </a:solidFill>
            </a:endParaRPr>
          </a:p>
          <a:p>
            <a:pPr marL="0" indent="0" eaLnBrk="1" hangingPunct="1">
              <a:buClr>
                <a:schemeClr val="tx1"/>
              </a:buClr>
              <a:buNone/>
            </a:pPr>
            <a:endParaRPr lang="pt-BR" altLang="pt-BR" dirty="0" smtClean="0">
              <a:solidFill>
                <a:srgbClr val="002060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pt-BR" altLang="pt-BR" sz="2800" dirty="0" smtClean="0">
              <a:solidFill>
                <a:srgbClr val="002060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pt-BR" altLang="pt-BR" sz="2800" dirty="0" smtClean="0">
              <a:solidFill>
                <a:srgbClr val="002060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pt-BR" altLang="pt-BR" sz="2800" dirty="0">
              <a:solidFill>
                <a:srgbClr val="002060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pt-BR" altLang="pt-BR" sz="2800" dirty="0" smtClean="0">
              <a:solidFill>
                <a:srgbClr val="002060"/>
              </a:solidFill>
            </a:endParaRPr>
          </a:p>
        </p:txBody>
      </p:sp>
      <p:pic>
        <p:nvPicPr>
          <p:cNvPr id="4099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4102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3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4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05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6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7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8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09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0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1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2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13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4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15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16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7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18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9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20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21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2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23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24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5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6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7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8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9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30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31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101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38572864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PROPOSTA 3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b="1" dirty="0" smtClean="0">
                <a:solidFill>
                  <a:schemeClr val="accent2"/>
                </a:solidFill>
              </a:rPr>
              <a:t> PARA QUE NÃO MAIS ACONTEÇA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b="1" dirty="0" smtClean="0">
                <a:solidFill>
                  <a:schemeClr val="accent2"/>
                </a:solidFill>
              </a:rPr>
              <a:t> Comissão sobre Violações de Direitos e Segurança de Empreendimentos Minerários – “Comissão dos Atingidos pela Mineração”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dirty="0">
                <a:solidFill>
                  <a:schemeClr val="accent2"/>
                </a:solidFill>
              </a:rPr>
              <a:t> </a:t>
            </a:r>
            <a:r>
              <a:rPr lang="pt-BR" altLang="pt-BR" dirty="0" smtClean="0">
                <a:solidFill>
                  <a:schemeClr val="accent2"/>
                </a:solidFill>
              </a:rPr>
              <a:t>Modelo da Comissão “Atingidos por Barragens” – </a:t>
            </a:r>
            <a:r>
              <a:rPr lang="pt-BR" altLang="pt-BR" dirty="0" err="1" smtClean="0">
                <a:solidFill>
                  <a:schemeClr val="accent2"/>
                </a:solidFill>
              </a:rPr>
              <a:t>Comisssão</a:t>
            </a:r>
            <a:r>
              <a:rPr lang="pt-BR" altLang="pt-BR" dirty="0" smtClean="0">
                <a:solidFill>
                  <a:schemeClr val="accent2"/>
                </a:solidFill>
              </a:rPr>
              <a:t> Mundial de Barragens</a:t>
            </a:r>
          </a:p>
          <a:p>
            <a:pPr lvl="2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dirty="0" smtClean="0">
                <a:solidFill>
                  <a:schemeClr val="accent2"/>
                </a:solidFill>
              </a:rPr>
              <a:t> PFDC, DPU, MME, MMA, sociedade civil, universidades + Congresso (?) + Experts internacionais</a:t>
            </a:r>
          </a:p>
          <a:p>
            <a:pPr lvl="2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dirty="0">
                <a:solidFill>
                  <a:schemeClr val="accent2"/>
                </a:solidFill>
              </a:rPr>
              <a:t> </a:t>
            </a:r>
            <a:r>
              <a:rPr lang="pt-BR" altLang="pt-BR" dirty="0" smtClean="0">
                <a:solidFill>
                  <a:schemeClr val="accent2"/>
                </a:solidFill>
              </a:rPr>
              <a:t>Diagnóstico e recomendações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pt-BR" altLang="pt-BR" dirty="0">
              <a:solidFill>
                <a:schemeClr val="accent2"/>
              </a:solidFill>
            </a:endParaRP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6387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6390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1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2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93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4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5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96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97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98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399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0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01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2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03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04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5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06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7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8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09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0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11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12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3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4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5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6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17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18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419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6389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65831416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>
              <a:solidFill>
                <a:schemeClr val="accent2"/>
              </a:solidFill>
            </a:endParaRP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sz="4000" b="1" dirty="0" smtClean="0">
                <a:solidFill>
                  <a:schemeClr val="accent2"/>
                </a:solidFill>
              </a:rPr>
              <a:t>OBRIGADO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sz="2800" b="1" dirty="0">
              <a:solidFill>
                <a:schemeClr val="accent2"/>
              </a:solidFill>
            </a:endParaRP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sz="2800" b="1" dirty="0" smtClean="0">
                <a:solidFill>
                  <a:schemeClr val="accent2"/>
                </a:solidFill>
              </a:rPr>
              <a:t>carlosvainer@ippur.ufrj.br</a:t>
            </a:r>
            <a:endParaRPr lang="pt-BR" altLang="pt-BR" sz="4000" b="1" dirty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355185658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38506441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ALERTA VERMELHO NA INDÚSTRIA MUNDIAL DA MINERAÇÃO</a:t>
            </a:r>
          </a:p>
          <a:p>
            <a:r>
              <a:rPr lang="en-US" dirty="0" err="1">
                <a:solidFill>
                  <a:srgbClr val="002060"/>
                </a:solidFill>
              </a:rPr>
              <a:t>Dr</a:t>
            </a:r>
            <a:r>
              <a:rPr lang="en-US" dirty="0">
                <a:solidFill>
                  <a:srgbClr val="002060"/>
                </a:solidFill>
              </a:rPr>
              <a:t> Stephen </a:t>
            </a:r>
            <a:r>
              <a:rPr lang="en-US" dirty="0" smtClean="0">
                <a:solidFill>
                  <a:srgbClr val="002060"/>
                </a:solidFill>
              </a:rPr>
              <a:t>Edwards, do </a:t>
            </a:r>
            <a:r>
              <a:rPr lang="en-US" dirty="0">
                <a:solidFill>
                  <a:srgbClr val="002060"/>
                </a:solidFill>
              </a:rPr>
              <a:t>University College London's Hazard </a:t>
            </a:r>
            <a:r>
              <a:rPr lang="en-US" dirty="0" smtClean="0">
                <a:solidFill>
                  <a:srgbClr val="002060"/>
                </a:solidFill>
              </a:rPr>
              <a:t>Centre: “</a:t>
            </a:r>
            <a:r>
              <a:rPr lang="en-US" dirty="0" err="1" smtClean="0">
                <a:solidFill>
                  <a:srgbClr val="002060"/>
                </a:solidFill>
              </a:rPr>
              <a:t>há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milhares</a:t>
            </a:r>
            <a:r>
              <a:rPr lang="en-US" dirty="0" smtClean="0">
                <a:solidFill>
                  <a:srgbClr val="002060"/>
                </a:solidFill>
              </a:rPr>
              <a:t> de </a:t>
            </a:r>
            <a:r>
              <a:rPr lang="en-US" dirty="0" err="1" smtClean="0">
                <a:solidFill>
                  <a:srgbClr val="002060"/>
                </a:solidFill>
              </a:rPr>
              <a:t>barragens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desse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tipo</a:t>
            </a:r>
            <a:r>
              <a:rPr lang="en-US" dirty="0" smtClean="0">
                <a:solidFill>
                  <a:srgbClr val="002060"/>
                </a:solidFill>
              </a:rPr>
              <a:t> no </a:t>
            </a:r>
            <a:r>
              <a:rPr lang="en-US" dirty="0" err="1" smtClean="0">
                <a:solidFill>
                  <a:srgbClr val="002060"/>
                </a:solidFill>
              </a:rPr>
              <a:t>mundo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en-US" dirty="0" err="1" smtClean="0">
                <a:solidFill>
                  <a:srgbClr val="002060"/>
                </a:solidFill>
              </a:rPr>
              <a:t>Estamos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sentados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numa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bomba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relógio</a:t>
            </a:r>
            <a:r>
              <a:rPr lang="en-US" dirty="0" smtClean="0">
                <a:solidFill>
                  <a:srgbClr val="002060"/>
                </a:solidFill>
              </a:rPr>
              <a:t>. O </a:t>
            </a:r>
            <a:r>
              <a:rPr lang="en-US" dirty="0" err="1" smtClean="0">
                <a:solidFill>
                  <a:srgbClr val="002060"/>
                </a:solidFill>
              </a:rPr>
              <a:t>maior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problema</a:t>
            </a:r>
            <a:r>
              <a:rPr lang="en-US" dirty="0" smtClean="0">
                <a:solidFill>
                  <a:srgbClr val="002060"/>
                </a:solidFill>
              </a:rPr>
              <a:t> é que </a:t>
            </a:r>
            <a:r>
              <a:rPr lang="en-US" dirty="0" err="1" smtClean="0">
                <a:solidFill>
                  <a:srgbClr val="002060"/>
                </a:solidFill>
              </a:rPr>
              <a:t>não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sabemos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quais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são</a:t>
            </a:r>
            <a:r>
              <a:rPr lang="en-US" dirty="0" smtClean="0">
                <a:solidFill>
                  <a:srgbClr val="002060"/>
                </a:solidFill>
              </a:rPr>
              <a:t> as </a:t>
            </a:r>
            <a:r>
              <a:rPr lang="en-US" dirty="0" err="1" smtClean="0">
                <a:solidFill>
                  <a:srgbClr val="002060"/>
                </a:solidFill>
              </a:rPr>
              <a:t>mais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ameaçadores</a:t>
            </a:r>
            <a:r>
              <a:rPr lang="en-US" dirty="0" smtClean="0">
                <a:solidFill>
                  <a:srgbClr val="002060"/>
                </a:solidFill>
              </a:rPr>
              <a:t>”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No EUA </a:t>
            </a:r>
            <a:r>
              <a:rPr lang="en-US" dirty="0" err="1" smtClean="0">
                <a:solidFill>
                  <a:srgbClr val="002060"/>
                </a:solidFill>
              </a:rPr>
              <a:t>há</a:t>
            </a:r>
            <a:r>
              <a:rPr lang="en-US" dirty="0" smtClean="0">
                <a:solidFill>
                  <a:srgbClr val="002060"/>
                </a:solidFill>
              </a:rPr>
              <a:t> 15.000 </a:t>
            </a:r>
            <a:r>
              <a:rPr lang="en-US" dirty="0" err="1" smtClean="0">
                <a:solidFill>
                  <a:srgbClr val="002060"/>
                </a:solidFill>
              </a:rPr>
              <a:t>consideradas</a:t>
            </a:r>
            <a:r>
              <a:rPr lang="en-US" dirty="0" smtClean="0">
                <a:solidFill>
                  <a:srgbClr val="002060"/>
                </a:solidFill>
              </a:rPr>
              <a:t> de alto </a:t>
            </a:r>
            <a:r>
              <a:rPr lang="en-US" dirty="0" err="1" smtClean="0">
                <a:solidFill>
                  <a:srgbClr val="002060"/>
                </a:solidFill>
              </a:rPr>
              <a:t>risco</a:t>
            </a:r>
            <a:r>
              <a:rPr lang="en-US" dirty="0" smtClean="0">
                <a:solidFill>
                  <a:srgbClr val="002060"/>
                </a:solidFill>
              </a:rPr>
              <a:t> (90.000 </a:t>
            </a:r>
            <a:r>
              <a:rPr lang="en-US" dirty="0" err="1" smtClean="0">
                <a:solidFill>
                  <a:srgbClr val="002060"/>
                </a:solidFill>
              </a:rPr>
              <a:t>barragens</a:t>
            </a:r>
            <a:r>
              <a:rPr lang="en-US" dirty="0" smtClean="0">
                <a:solidFill>
                  <a:srgbClr val="002060"/>
                </a:solidFill>
              </a:rPr>
              <a:t>).</a:t>
            </a:r>
            <a:endParaRPr lang="en-US" dirty="0">
              <a:solidFill>
                <a:srgbClr val="002060"/>
              </a:solidFill>
            </a:endParaRP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38506441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38506441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DESASTRE EM BARRAGENS DE REJEITOS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6"/>
                </a:solidFill>
              </a:rPr>
              <a:t> Mina </a:t>
            </a:r>
            <a:r>
              <a:rPr lang="pt-BR" sz="2000" dirty="0">
                <a:solidFill>
                  <a:schemeClr val="accent6"/>
                </a:solidFill>
              </a:rPr>
              <a:t>de Los </a:t>
            </a:r>
            <a:r>
              <a:rPr lang="pt-BR" sz="2000" dirty="0" err="1" smtClean="0">
                <a:solidFill>
                  <a:schemeClr val="accent6"/>
                </a:solidFill>
              </a:rPr>
              <a:t>Frailes</a:t>
            </a:r>
            <a:r>
              <a:rPr lang="pt-BR" sz="2000" dirty="0" smtClean="0">
                <a:solidFill>
                  <a:schemeClr val="accent6"/>
                </a:solidFill>
              </a:rPr>
              <a:t>, </a:t>
            </a:r>
            <a:r>
              <a:rPr lang="pt-BR" sz="2000" dirty="0" err="1" smtClean="0">
                <a:solidFill>
                  <a:schemeClr val="accent6"/>
                </a:solidFill>
              </a:rPr>
              <a:t>Aznacóllar</a:t>
            </a:r>
            <a:r>
              <a:rPr lang="pt-BR" sz="2000" dirty="0" smtClean="0">
                <a:solidFill>
                  <a:schemeClr val="accent6"/>
                </a:solidFill>
              </a:rPr>
              <a:t>, província </a:t>
            </a:r>
            <a:r>
              <a:rPr lang="pt-BR" sz="2000" dirty="0">
                <a:solidFill>
                  <a:schemeClr val="accent6"/>
                </a:solidFill>
              </a:rPr>
              <a:t>de </a:t>
            </a:r>
            <a:r>
              <a:rPr lang="pt-BR" sz="2000" dirty="0" smtClean="0">
                <a:solidFill>
                  <a:schemeClr val="accent6"/>
                </a:solidFill>
              </a:rPr>
              <a:t>Sevilha, Espanha, 1998, subsidiária espanhola da sueca </a:t>
            </a:r>
            <a:r>
              <a:rPr lang="pt-BR" sz="2000" dirty="0" err="1" smtClean="0">
                <a:solidFill>
                  <a:schemeClr val="accent6"/>
                </a:solidFill>
              </a:rPr>
              <a:t>Boliden</a:t>
            </a:r>
            <a:r>
              <a:rPr lang="pt-BR" sz="2000" dirty="0" smtClean="0">
                <a:solidFill>
                  <a:schemeClr val="accent6"/>
                </a:solidFill>
              </a:rPr>
              <a:t> </a:t>
            </a:r>
            <a:r>
              <a:rPr lang="pt-BR" sz="2000" dirty="0" err="1" smtClean="0">
                <a:solidFill>
                  <a:schemeClr val="accent6"/>
                </a:solidFill>
              </a:rPr>
              <a:t>Apirsa</a:t>
            </a:r>
            <a:endParaRPr lang="pt-BR" sz="2000" dirty="0" smtClean="0">
              <a:solidFill>
                <a:schemeClr val="accent6"/>
              </a:solidFill>
            </a:endParaRPr>
          </a:p>
          <a:p>
            <a:pPr lvl="1"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000" dirty="0">
                <a:solidFill>
                  <a:schemeClr val="accent6"/>
                </a:solidFill>
              </a:rPr>
              <a:t> </a:t>
            </a:r>
            <a:r>
              <a:rPr lang="pt-BR" altLang="pt-BR" sz="2000" dirty="0" smtClean="0">
                <a:solidFill>
                  <a:schemeClr val="accent6"/>
                </a:solidFill>
              </a:rPr>
              <a:t>4 a 5 milhões m</a:t>
            </a:r>
            <a:r>
              <a:rPr lang="pt-BR" altLang="pt-BR" sz="2000" baseline="30000" dirty="0" smtClean="0">
                <a:solidFill>
                  <a:schemeClr val="accent6"/>
                </a:solidFill>
              </a:rPr>
              <a:t>3 </a:t>
            </a:r>
            <a:r>
              <a:rPr lang="pt-BR" altLang="pt-BR" sz="2000" dirty="0" smtClean="0">
                <a:solidFill>
                  <a:schemeClr val="accent6"/>
                </a:solidFill>
              </a:rPr>
              <a:t>de rejeitos tóxicos (Fundão</a:t>
            </a:r>
            <a:r>
              <a:rPr lang="pt-BR" altLang="pt-BR" sz="2000" dirty="0">
                <a:solidFill>
                  <a:schemeClr val="accent6"/>
                </a:solidFill>
              </a:rPr>
              <a:t>, 47,5 </a:t>
            </a:r>
            <a:r>
              <a:rPr lang="pt-BR" altLang="pt-BR" sz="2000" dirty="0" smtClean="0">
                <a:solidFill>
                  <a:schemeClr val="accent6"/>
                </a:solidFill>
              </a:rPr>
              <a:t>m</a:t>
            </a:r>
            <a:r>
              <a:rPr lang="pt-BR" altLang="pt-BR" sz="2000" baseline="30000" dirty="0" smtClean="0">
                <a:solidFill>
                  <a:schemeClr val="accent6"/>
                </a:solidFill>
              </a:rPr>
              <a:t>3</a:t>
            </a:r>
            <a:r>
              <a:rPr lang="pt-BR" altLang="pt-BR" sz="2000" dirty="0" smtClean="0">
                <a:solidFill>
                  <a:schemeClr val="accent6"/>
                </a:solidFill>
              </a:rPr>
              <a:t>; Brumadinho, 12 </a:t>
            </a:r>
            <a:r>
              <a:rPr lang="pt-BR" altLang="pt-BR" sz="2000" dirty="0" err="1" smtClean="0">
                <a:solidFill>
                  <a:schemeClr val="accent6"/>
                </a:solidFill>
              </a:rPr>
              <a:t>milhoes</a:t>
            </a:r>
            <a:r>
              <a:rPr lang="pt-BR" altLang="pt-BR" sz="2000" dirty="0" smtClean="0">
                <a:solidFill>
                  <a:schemeClr val="accent6"/>
                </a:solidFill>
              </a:rPr>
              <a:t> m</a:t>
            </a:r>
            <a:r>
              <a:rPr lang="pt-BR" altLang="pt-BR" sz="2000" baseline="30000" dirty="0" smtClean="0">
                <a:solidFill>
                  <a:schemeClr val="accent6"/>
                </a:solidFill>
              </a:rPr>
              <a:t>3</a:t>
            </a:r>
            <a:r>
              <a:rPr lang="pt-BR" altLang="pt-BR" sz="2000" dirty="0" smtClean="0">
                <a:solidFill>
                  <a:schemeClr val="accent6"/>
                </a:solidFill>
              </a:rPr>
              <a:t>)</a:t>
            </a:r>
          </a:p>
          <a:p>
            <a:pPr lvl="1"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000" dirty="0" smtClean="0">
                <a:solidFill>
                  <a:schemeClr val="accent6"/>
                </a:solidFill>
              </a:rPr>
              <a:t>Parque Nacional de </a:t>
            </a:r>
            <a:r>
              <a:rPr lang="pt-BR" altLang="pt-BR" sz="2000" dirty="0" err="1" smtClean="0">
                <a:solidFill>
                  <a:schemeClr val="accent6"/>
                </a:solidFill>
              </a:rPr>
              <a:t>Donãna</a:t>
            </a:r>
            <a:r>
              <a:rPr lang="pt-BR" altLang="pt-BR" sz="2000" dirty="0" smtClean="0">
                <a:solidFill>
                  <a:schemeClr val="accent6"/>
                </a:solidFill>
              </a:rPr>
              <a:t>, patrimônio UNESCO</a:t>
            </a:r>
          </a:p>
          <a:p>
            <a:pPr lvl="1"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6"/>
                </a:solidFill>
              </a:rPr>
              <a:t>Comitê </a:t>
            </a:r>
            <a:r>
              <a:rPr lang="pt-BR" sz="2000" b="1" dirty="0">
                <a:solidFill>
                  <a:schemeClr val="accent6"/>
                </a:solidFill>
              </a:rPr>
              <a:t>formado por 90 pessoas especialistas se reuniu para analisar o desastre e uma possibilidade de manejo das áreas a</a:t>
            </a:r>
            <a:r>
              <a:rPr lang="pt-BR" sz="2000" b="1" dirty="0">
                <a:solidFill>
                  <a:srgbClr val="333399"/>
                </a:solidFill>
              </a:rPr>
              <a:t>tingidas</a:t>
            </a:r>
            <a:r>
              <a:rPr lang="pt-BR" sz="2000" dirty="0">
                <a:solidFill>
                  <a:srgbClr val="333399"/>
                </a:solidFill>
              </a:rPr>
              <a:t>. </a:t>
            </a:r>
            <a:r>
              <a:rPr lang="pt-BR" sz="2000" dirty="0" smtClean="0">
                <a:solidFill>
                  <a:srgbClr val="333399"/>
                </a:solidFill>
              </a:rPr>
              <a:t>Uma das conclusões: tanto governo </a:t>
            </a:r>
            <a:r>
              <a:rPr lang="pt-BR" sz="2000" dirty="0">
                <a:solidFill>
                  <a:srgbClr val="333399"/>
                </a:solidFill>
              </a:rPr>
              <a:t>como </a:t>
            </a:r>
            <a:r>
              <a:rPr lang="pt-BR" sz="2000" dirty="0" smtClean="0">
                <a:solidFill>
                  <a:srgbClr val="333399"/>
                </a:solidFill>
              </a:rPr>
              <a:t>empresa </a:t>
            </a:r>
            <a:r>
              <a:rPr lang="pt-BR" sz="2000" dirty="0">
                <a:solidFill>
                  <a:srgbClr val="333399"/>
                </a:solidFill>
              </a:rPr>
              <a:t>construtora </a:t>
            </a:r>
            <a:r>
              <a:rPr lang="pt-BR" sz="2000" dirty="0" smtClean="0">
                <a:solidFill>
                  <a:srgbClr val="333399"/>
                </a:solidFill>
              </a:rPr>
              <a:t>tinham </a:t>
            </a:r>
            <a:r>
              <a:rPr lang="pt-BR" sz="2000" dirty="0">
                <a:solidFill>
                  <a:srgbClr val="333399"/>
                </a:solidFill>
              </a:rPr>
              <a:t>responsabilidade </a:t>
            </a:r>
            <a:r>
              <a:rPr lang="pt-BR" sz="2000" dirty="0" smtClean="0">
                <a:solidFill>
                  <a:srgbClr val="333399"/>
                </a:solidFill>
              </a:rPr>
              <a:t>pela </a:t>
            </a:r>
            <a:r>
              <a:rPr lang="pt-BR" sz="2000" dirty="0">
                <a:solidFill>
                  <a:srgbClr val="333399"/>
                </a:solidFill>
              </a:rPr>
              <a:t>tragédia</a:t>
            </a:r>
            <a:r>
              <a:rPr lang="pt-BR" sz="2000" dirty="0" smtClean="0">
                <a:solidFill>
                  <a:srgbClr val="333399"/>
                </a:solidFill>
              </a:rPr>
              <a:t>.</a:t>
            </a:r>
            <a:endParaRPr lang="pt-BR" sz="2000" baseline="30000" dirty="0">
              <a:solidFill>
                <a:srgbClr val="333399"/>
              </a:solidFill>
            </a:endParaRP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sz="2400" dirty="0" err="1" smtClean="0">
                <a:solidFill>
                  <a:srgbClr val="333399"/>
                </a:solidFill>
              </a:rPr>
              <a:t>Cieneguita</a:t>
            </a:r>
            <a:r>
              <a:rPr lang="pt-BR" sz="2400" dirty="0" smtClean="0">
                <a:solidFill>
                  <a:srgbClr val="333399"/>
                </a:solidFill>
              </a:rPr>
              <a:t> (México, 2018, 290 mil m</a:t>
            </a:r>
            <a:r>
              <a:rPr lang="pt-BR" sz="2400" baseline="30000" dirty="0" smtClean="0">
                <a:solidFill>
                  <a:srgbClr val="333399"/>
                </a:solidFill>
              </a:rPr>
              <a:t>3</a:t>
            </a:r>
            <a:r>
              <a:rPr lang="pt-BR" sz="2400" dirty="0" smtClean="0">
                <a:solidFill>
                  <a:srgbClr val="333399"/>
                </a:solidFill>
              </a:rPr>
              <a:t> de rejeitos, 3 mortos); </a:t>
            </a:r>
            <a:r>
              <a:rPr lang="pt-BR" sz="2400" dirty="0" err="1" smtClean="0">
                <a:solidFill>
                  <a:srgbClr val="333399"/>
                </a:solidFill>
              </a:rPr>
              <a:t>Huncapati</a:t>
            </a:r>
            <a:r>
              <a:rPr lang="pt-BR" sz="2400" dirty="0" smtClean="0">
                <a:solidFill>
                  <a:srgbClr val="333399"/>
                </a:solidFill>
              </a:rPr>
              <a:t> (Peru, 2018), </a:t>
            </a:r>
            <a:r>
              <a:rPr lang="pt-BR" sz="2400" dirty="0" err="1">
                <a:solidFill>
                  <a:srgbClr val="333399"/>
                </a:solidFill>
              </a:rPr>
              <a:t>Tonglvshan</a:t>
            </a:r>
            <a:r>
              <a:rPr lang="pt-BR" sz="2400" dirty="0">
                <a:solidFill>
                  <a:srgbClr val="333399"/>
                </a:solidFill>
              </a:rPr>
              <a:t> </a:t>
            </a:r>
            <a:r>
              <a:rPr lang="pt-BR" sz="2400" dirty="0" smtClean="0">
                <a:solidFill>
                  <a:srgbClr val="333399"/>
                </a:solidFill>
              </a:rPr>
              <a:t>Mine China, 2017, 200 mil m</a:t>
            </a:r>
            <a:r>
              <a:rPr lang="pt-BR" sz="2400" baseline="30000" dirty="0" smtClean="0">
                <a:solidFill>
                  <a:srgbClr val="333399"/>
                </a:solidFill>
              </a:rPr>
              <a:t>3</a:t>
            </a:r>
            <a:r>
              <a:rPr lang="pt-BR" sz="2400" dirty="0" smtClean="0">
                <a:solidFill>
                  <a:srgbClr val="333399"/>
                </a:solidFill>
              </a:rPr>
              <a:t>) , P</a:t>
            </a:r>
            <a:r>
              <a:rPr lang="en-US" sz="2400" dirty="0" err="1" smtClean="0">
                <a:solidFill>
                  <a:srgbClr val="333399"/>
                </a:solidFill>
              </a:rPr>
              <a:t>olk</a:t>
            </a:r>
            <a:r>
              <a:rPr lang="en-US" sz="2400" dirty="0" smtClean="0">
                <a:solidFill>
                  <a:srgbClr val="333399"/>
                </a:solidFill>
              </a:rPr>
              <a:t> </a:t>
            </a:r>
            <a:r>
              <a:rPr lang="en-US" sz="2400" dirty="0">
                <a:solidFill>
                  <a:srgbClr val="333399"/>
                </a:solidFill>
              </a:rPr>
              <a:t>County, Florida, </a:t>
            </a:r>
            <a:r>
              <a:rPr lang="en-US" sz="2400" dirty="0" err="1" smtClean="0">
                <a:solidFill>
                  <a:srgbClr val="333399"/>
                </a:solidFill>
              </a:rPr>
              <a:t>USAm</a:t>
            </a:r>
            <a:r>
              <a:rPr lang="en-US" sz="2400" dirty="0" smtClean="0">
                <a:solidFill>
                  <a:srgbClr val="333399"/>
                </a:solidFill>
              </a:rPr>
              <a:t> 2016, 840 mil m</a:t>
            </a:r>
            <a:r>
              <a:rPr lang="en-US" sz="2400" baseline="30000" dirty="0" smtClean="0">
                <a:solidFill>
                  <a:srgbClr val="333399"/>
                </a:solidFill>
              </a:rPr>
              <a:t>3</a:t>
            </a:r>
            <a:r>
              <a:rPr lang="en-US" sz="2400" dirty="0" smtClean="0">
                <a:solidFill>
                  <a:srgbClr val="333399"/>
                </a:solidFill>
              </a:rPr>
              <a:t>) ,,,,,,</a:t>
            </a:r>
            <a:endParaRPr lang="pt-BR" sz="2400" dirty="0">
              <a:solidFill>
                <a:srgbClr val="333399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88265620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6"/>
                </a:solidFill>
              </a:rPr>
              <a:t>DIMENSÃO INTERNATIONAL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b="1" dirty="0" smtClean="0">
                <a:solidFill>
                  <a:schemeClr val="accent6"/>
                </a:solidFill>
              </a:rPr>
              <a:t> </a:t>
            </a:r>
            <a:r>
              <a:rPr lang="pt-BR" altLang="pt-BR" sz="2800" dirty="0" smtClean="0">
                <a:solidFill>
                  <a:schemeClr val="accent6"/>
                </a:solidFill>
              </a:rPr>
              <a:t> BHP </a:t>
            </a:r>
            <a:r>
              <a:rPr lang="pt-BR" altLang="pt-BR" sz="2800" dirty="0" err="1" smtClean="0">
                <a:solidFill>
                  <a:schemeClr val="accent6"/>
                </a:solidFill>
              </a:rPr>
              <a:t>Billinton</a:t>
            </a:r>
            <a:r>
              <a:rPr lang="pt-BR" altLang="pt-BR" sz="2800" dirty="0" smtClean="0">
                <a:solidFill>
                  <a:schemeClr val="accent6"/>
                </a:solidFill>
              </a:rPr>
              <a:t> e Vale: 1ª e 2ª maiores empresas de mineração do mundo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800" dirty="0" err="1" smtClean="0">
                <a:solidFill>
                  <a:schemeClr val="accent6"/>
                </a:solidFill>
              </a:rPr>
              <a:t>Brazil</a:t>
            </a:r>
            <a:r>
              <a:rPr lang="pt-BR" altLang="pt-BR" sz="2800" dirty="0" smtClean="0">
                <a:solidFill>
                  <a:schemeClr val="accent6"/>
                </a:solidFill>
              </a:rPr>
              <a:t>: Bauxita (3º); Cromo (9º); Grafite (3º); Ferro (3º); </a:t>
            </a:r>
            <a:r>
              <a:rPr lang="pt-BR" altLang="pt-BR" sz="2800" dirty="0" err="1" smtClean="0">
                <a:solidFill>
                  <a:schemeClr val="accent6"/>
                </a:solidFill>
              </a:rPr>
              <a:t>Caolin</a:t>
            </a:r>
            <a:r>
              <a:rPr lang="pt-BR" altLang="pt-BR" sz="2800" dirty="0" smtClean="0">
                <a:solidFill>
                  <a:schemeClr val="accent6"/>
                </a:solidFill>
              </a:rPr>
              <a:t> (4º); Rocha </a:t>
            </a:r>
            <a:r>
              <a:rPr lang="pt-BR" altLang="pt-BR" sz="2800" dirty="0" err="1" smtClean="0">
                <a:solidFill>
                  <a:schemeClr val="accent6"/>
                </a:solidFill>
              </a:rPr>
              <a:t>fosfáltica</a:t>
            </a:r>
            <a:r>
              <a:rPr lang="pt-BR" altLang="pt-BR" sz="2800" dirty="0" smtClean="0">
                <a:solidFill>
                  <a:schemeClr val="accent6"/>
                </a:solidFill>
              </a:rPr>
              <a:t> (7º); Níquel (8º); Estanho (5º); Tungstênio (10º)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800" dirty="0" smtClean="0">
                <a:solidFill>
                  <a:schemeClr val="accent6"/>
                </a:solidFill>
              </a:rPr>
              <a:t>Valor da produção mineral brasileira: US$ 53 bilhões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800" dirty="0" smtClean="0">
                <a:solidFill>
                  <a:schemeClr val="accent6"/>
                </a:solidFill>
              </a:rPr>
              <a:t>Minério de ferro: 60% do valor da produção mineral (2015)  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pt-BR" altLang="pt-BR" sz="2800" dirty="0" smtClean="0">
                <a:solidFill>
                  <a:schemeClr val="accent6"/>
                </a:solidFill>
              </a:rPr>
              <a:t>O QUE A VALE E BHP TERÃO QUE PAGAR TEM IMPACTOS SOBRE A INDÚSTRIA MUNDIAL DE MINERAÇÃO</a:t>
            </a:r>
          </a:p>
        </p:txBody>
      </p:sp>
      <p:pic>
        <p:nvPicPr>
          <p:cNvPr id="4099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4102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3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4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05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6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7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08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09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0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1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2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13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4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15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16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7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18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19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20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21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2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23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24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5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6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7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8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29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30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131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101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ALERTA VERMELHO NA INDÚSTRIA MUNDIAL DA MINERAÇÃO</a:t>
            </a:r>
          </a:p>
          <a:p>
            <a:r>
              <a:rPr lang="en-US" dirty="0" err="1">
                <a:solidFill>
                  <a:srgbClr val="002060"/>
                </a:solidFill>
              </a:rPr>
              <a:t>Dr</a:t>
            </a:r>
            <a:r>
              <a:rPr lang="en-US" dirty="0">
                <a:solidFill>
                  <a:srgbClr val="002060"/>
                </a:solidFill>
              </a:rPr>
              <a:t> Stephen </a:t>
            </a:r>
            <a:r>
              <a:rPr lang="en-US" dirty="0" smtClean="0">
                <a:solidFill>
                  <a:srgbClr val="002060"/>
                </a:solidFill>
              </a:rPr>
              <a:t>Edwards, do </a:t>
            </a:r>
            <a:r>
              <a:rPr lang="en-US" dirty="0">
                <a:solidFill>
                  <a:srgbClr val="002060"/>
                </a:solidFill>
              </a:rPr>
              <a:t>University College London's Hazard </a:t>
            </a:r>
            <a:r>
              <a:rPr lang="en-US" dirty="0" smtClean="0">
                <a:solidFill>
                  <a:srgbClr val="002060"/>
                </a:solidFill>
              </a:rPr>
              <a:t>Centre: “</a:t>
            </a:r>
            <a:r>
              <a:rPr lang="en-US" dirty="0" err="1" smtClean="0">
                <a:solidFill>
                  <a:srgbClr val="002060"/>
                </a:solidFill>
              </a:rPr>
              <a:t>há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milhares</a:t>
            </a:r>
            <a:r>
              <a:rPr lang="en-US" dirty="0" smtClean="0">
                <a:solidFill>
                  <a:srgbClr val="002060"/>
                </a:solidFill>
              </a:rPr>
              <a:t> de </a:t>
            </a:r>
            <a:r>
              <a:rPr lang="en-US" dirty="0" err="1" smtClean="0">
                <a:solidFill>
                  <a:srgbClr val="002060"/>
                </a:solidFill>
              </a:rPr>
              <a:t>barragens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desse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tipo</a:t>
            </a:r>
            <a:r>
              <a:rPr lang="en-US" dirty="0" smtClean="0">
                <a:solidFill>
                  <a:srgbClr val="002060"/>
                </a:solidFill>
              </a:rPr>
              <a:t> no </a:t>
            </a:r>
            <a:r>
              <a:rPr lang="en-US" dirty="0" err="1" smtClean="0">
                <a:solidFill>
                  <a:srgbClr val="002060"/>
                </a:solidFill>
              </a:rPr>
              <a:t>mundo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en-US" dirty="0" err="1" smtClean="0">
                <a:solidFill>
                  <a:srgbClr val="002060"/>
                </a:solidFill>
              </a:rPr>
              <a:t>Estamos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sentados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numa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bomba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relógio</a:t>
            </a:r>
            <a:r>
              <a:rPr lang="en-US" dirty="0" smtClean="0">
                <a:solidFill>
                  <a:srgbClr val="002060"/>
                </a:solidFill>
              </a:rPr>
              <a:t>. O </a:t>
            </a:r>
            <a:r>
              <a:rPr lang="en-US" dirty="0" err="1" smtClean="0">
                <a:solidFill>
                  <a:srgbClr val="002060"/>
                </a:solidFill>
              </a:rPr>
              <a:t>maior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problema</a:t>
            </a:r>
            <a:r>
              <a:rPr lang="en-US" dirty="0" smtClean="0">
                <a:solidFill>
                  <a:srgbClr val="002060"/>
                </a:solidFill>
              </a:rPr>
              <a:t> é que </a:t>
            </a:r>
            <a:r>
              <a:rPr lang="en-US" dirty="0" err="1" smtClean="0">
                <a:solidFill>
                  <a:srgbClr val="002060"/>
                </a:solidFill>
              </a:rPr>
              <a:t>não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sabemos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quais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são</a:t>
            </a:r>
            <a:r>
              <a:rPr lang="en-US" dirty="0" smtClean="0">
                <a:solidFill>
                  <a:srgbClr val="002060"/>
                </a:solidFill>
              </a:rPr>
              <a:t> as </a:t>
            </a:r>
            <a:r>
              <a:rPr lang="en-US" dirty="0" err="1" smtClean="0">
                <a:solidFill>
                  <a:srgbClr val="002060"/>
                </a:solidFill>
              </a:rPr>
              <a:t>mais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ameaçadores</a:t>
            </a:r>
            <a:r>
              <a:rPr lang="en-US" dirty="0" smtClean="0">
                <a:solidFill>
                  <a:srgbClr val="002060"/>
                </a:solidFill>
              </a:rPr>
              <a:t>”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No EUA </a:t>
            </a:r>
            <a:r>
              <a:rPr lang="en-US" dirty="0" err="1" smtClean="0">
                <a:solidFill>
                  <a:srgbClr val="002060"/>
                </a:solidFill>
              </a:rPr>
              <a:t>há</a:t>
            </a:r>
            <a:r>
              <a:rPr lang="en-US" dirty="0" smtClean="0">
                <a:solidFill>
                  <a:srgbClr val="002060"/>
                </a:solidFill>
              </a:rPr>
              <a:t> 15.000 </a:t>
            </a:r>
            <a:r>
              <a:rPr lang="en-US" dirty="0" err="1" smtClean="0">
                <a:solidFill>
                  <a:srgbClr val="002060"/>
                </a:solidFill>
              </a:rPr>
              <a:t>consideradas</a:t>
            </a:r>
            <a:r>
              <a:rPr lang="en-US" dirty="0" smtClean="0">
                <a:solidFill>
                  <a:srgbClr val="002060"/>
                </a:solidFill>
              </a:rPr>
              <a:t> de alto </a:t>
            </a:r>
            <a:r>
              <a:rPr lang="en-US" dirty="0" err="1" smtClean="0">
                <a:solidFill>
                  <a:srgbClr val="002060"/>
                </a:solidFill>
              </a:rPr>
              <a:t>risco</a:t>
            </a:r>
            <a:r>
              <a:rPr lang="en-US" dirty="0" smtClean="0">
                <a:solidFill>
                  <a:srgbClr val="002060"/>
                </a:solidFill>
              </a:rPr>
              <a:t> (90.000 </a:t>
            </a:r>
            <a:r>
              <a:rPr lang="en-US" dirty="0" err="1" smtClean="0">
                <a:solidFill>
                  <a:srgbClr val="002060"/>
                </a:solidFill>
              </a:rPr>
              <a:t>barragens</a:t>
            </a:r>
            <a:r>
              <a:rPr lang="en-US" dirty="0" smtClean="0">
                <a:solidFill>
                  <a:srgbClr val="002060"/>
                </a:solidFill>
              </a:rPr>
              <a:t>).</a:t>
            </a:r>
            <a:endParaRPr lang="en-US" dirty="0">
              <a:solidFill>
                <a:srgbClr val="002060"/>
              </a:solidFill>
            </a:endParaRP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b="1" dirty="0" smtClean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19846465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A WORLD COMMISSION ON DAMS E A COMISSÃO ESPECIAL “ATINGIDOS POR BARRAGENS” (1)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6"/>
                </a:solidFill>
              </a:rPr>
              <a:t>2000 – Relatório Barragens e Desenvolvimento da Comissão Mundial de Barragens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6"/>
                </a:solidFill>
              </a:rPr>
              <a:t>2006 – CDDPH cria Comissão Especial para investigar e propor mediadas para reparar e interromper violações de direitos humanos na construção e operação de barragens (geração de energia e abastecimento de água).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6"/>
                </a:solidFill>
              </a:rPr>
              <a:t> CDDPH, MPF, DPU, MME, MMA, MAB, Cientistas/Universidade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6"/>
                </a:solidFill>
              </a:rPr>
              <a:t> 20/11/2010: CDDPH aprova por unanimidade</a:t>
            </a:r>
          </a:p>
          <a:p>
            <a:pPr marL="0" indent="0">
              <a:buNone/>
            </a:pPr>
            <a:r>
              <a:rPr lang="pt-BR" sz="2000" i="1" dirty="0" smtClean="0">
                <a:solidFill>
                  <a:schemeClr val="accent6"/>
                </a:solidFill>
              </a:rPr>
              <a:t>	“Os </a:t>
            </a:r>
            <a:r>
              <a:rPr lang="pt-BR" sz="2000" i="1" dirty="0">
                <a:solidFill>
                  <a:schemeClr val="accent6"/>
                </a:solidFill>
              </a:rPr>
              <a:t>estudos de caso permitiram concluir que o padrão </a:t>
            </a:r>
            <a:r>
              <a:rPr lang="pt-BR" sz="2000" i="1" dirty="0" smtClean="0">
                <a:solidFill>
                  <a:schemeClr val="accent6"/>
                </a:solidFill>
              </a:rPr>
              <a:t>	vigente </a:t>
            </a:r>
            <a:r>
              <a:rPr lang="pt-BR" sz="2000" i="1" dirty="0">
                <a:solidFill>
                  <a:schemeClr val="accent6"/>
                </a:solidFill>
              </a:rPr>
              <a:t>de </a:t>
            </a:r>
            <a:r>
              <a:rPr lang="pt-BR" sz="2000" i="1" dirty="0" smtClean="0">
                <a:solidFill>
                  <a:schemeClr val="accent6"/>
                </a:solidFill>
              </a:rPr>
              <a:t>	implantação </a:t>
            </a:r>
            <a:r>
              <a:rPr lang="pt-BR" sz="2000" i="1" dirty="0">
                <a:solidFill>
                  <a:schemeClr val="accent6"/>
                </a:solidFill>
              </a:rPr>
              <a:t>de </a:t>
            </a:r>
            <a:r>
              <a:rPr lang="pt-BR" sz="2000" i="1" dirty="0" smtClean="0">
                <a:solidFill>
                  <a:schemeClr val="accent6"/>
                </a:solidFill>
              </a:rPr>
              <a:t>barragens tem </a:t>
            </a:r>
            <a:r>
              <a:rPr lang="pt-BR" sz="2000" i="1" dirty="0">
                <a:solidFill>
                  <a:schemeClr val="accent6"/>
                </a:solidFill>
              </a:rPr>
              <a:t>propiciado de </a:t>
            </a:r>
            <a:r>
              <a:rPr lang="pt-BR" sz="2000" i="1" dirty="0" smtClean="0">
                <a:solidFill>
                  <a:schemeClr val="accent6"/>
                </a:solidFill>
              </a:rPr>
              <a:t>	maneira recorrente 	graves </a:t>
            </a:r>
            <a:r>
              <a:rPr lang="pt-BR" sz="2000" i="1" dirty="0">
                <a:solidFill>
                  <a:schemeClr val="accent6"/>
                </a:solidFill>
              </a:rPr>
              <a:t>violações de direitos humanos, </a:t>
            </a:r>
            <a:r>
              <a:rPr lang="pt-BR" sz="2000" i="1" dirty="0" smtClean="0">
                <a:solidFill>
                  <a:schemeClr val="accent6"/>
                </a:solidFill>
              </a:rPr>
              <a:t>	cujas </a:t>
            </a:r>
            <a:r>
              <a:rPr lang="pt-BR" sz="2000" i="1" dirty="0" err="1" smtClean="0">
                <a:solidFill>
                  <a:schemeClr val="accent6"/>
                </a:solidFill>
              </a:rPr>
              <a:t>conseqüências</a:t>
            </a:r>
            <a:r>
              <a:rPr lang="pt-BR" sz="2000" i="1" dirty="0">
                <a:solidFill>
                  <a:schemeClr val="accent6"/>
                </a:solidFill>
              </a:rPr>
              <a:t> </a:t>
            </a:r>
            <a:r>
              <a:rPr lang="pt-BR" sz="2000" i="1" dirty="0" smtClean="0">
                <a:solidFill>
                  <a:schemeClr val="accent6"/>
                </a:solidFill>
              </a:rPr>
              <a:t>acabam 	por </a:t>
            </a:r>
            <a:r>
              <a:rPr lang="pt-BR" sz="2000" i="1" dirty="0">
                <a:solidFill>
                  <a:schemeClr val="accent6"/>
                </a:solidFill>
              </a:rPr>
              <a:t>acentuar as já graves </a:t>
            </a:r>
            <a:r>
              <a:rPr lang="pt-BR" sz="2000" i="1" dirty="0" smtClean="0">
                <a:solidFill>
                  <a:schemeClr val="accent6"/>
                </a:solidFill>
              </a:rPr>
              <a:t>desigualdades </a:t>
            </a:r>
            <a:r>
              <a:rPr lang="pt-BR" sz="2000" i="1" dirty="0">
                <a:solidFill>
                  <a:schemeClr val="accent6"/>
                </a:solidFill>
              </a:rPr>
              <a:t>sociais, traduzindo-se em </a:t>
            </a:r>
            <a:r>
              <a:rPr lang="pt-BR" sz="2000" i="1" dirty="0" smtClean="0">
                <a:solidFill>
                  <a:schemeClr val="accent6"/>
                </a:solidFill>
              </a:rPr>
              <a:t>	situações </a:t>
            </a:r>
            <a:r>
              <a:rPr lang="pt-BR" sz="2000" i="1" dirty="0">
                <a:solidFill>
                  <a:schemeClr val="accent6"/>
                </a:solidFill>
              </a:rPr>
              <a:t>de </a:t>
            </a:r>
            <a:r>
              <a:rPr lang="pt-BR" sz="2000" i="1" dirty="0" smtClean="0">
                <a:solidFill>
                  <a:schemeClr val="accent6"/>
                </a:solidFill>
              </a:rPr>
              <a:t>miséria e desestruturação </a:t>
            </a:r>
            <a:r>
              <a:rPr lang="pt-BR" sz="2000" i="1" dirty="0">
                <a:solidFill>
                  <a:schemeClr val="accent6"/>
                </a:solidFill>
              </a:rPr>
              <a:t>social, familiar e individual</a:t>
            </a:r>
            <a:r>
              <a:rPr lang="pt-BR" sz="2000" i="1" dirty="0" smtClean="0">
                <a:solidFill>
                  <a:schemeClr val="accent6"/>
                </a:solidFill>
              </a:rPr>
              <a:t>.</a:t>
            </a:r>
            <a:r>
              <a:rPr lang="pt-BR" sz="2000" dirty="0" smtClean="0">
                <a:solidFill>
                  <a:schemeClr val="accent6"/>
                </a:solidFill>
              </a:rPr>
              <a:t>”</a:t>
            </a:r>
            <a:endParaRPr lang="pt-BR" sz="2000" i="1" dirty="0">
              <a:solidFill>
                <a:schemeClr val="accent6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80878796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A </a:t>
            </a:r>
            <a:r>
              <a:rPr lang="pt-BR" altLang="pt-BR" b="1" dirty="0" smtClean="0">
                <a:solidFill>
                  <a:schemeClr val="accent6"/>
                </a:solidFill>
              </a:rPr>
              <a:t>COMISSÃO</a:t>
            </a:r>
            <a:r>
              <a:rPr lang="pt-BR" altLang="pt-BR" b="1" dirty="0" smtClean="0">
                <a:solidFill>
                  <a:schemeClr val="accent2"/>
                </a:solidFill>
              </a:rPr>
              <a:t> ESPECIAL “ATINGIDOS POR BARRAGENS” (2)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b="1" dirty="0">
                <a:solidFill>
                  <a:schemeClr val="accent2"/>
                </a:solidFill>
              </a:rPr>
              <a:t> </a:t>
            </a:r>
            <a:r>
              <a:rPr lang="pt-BR" altLang="pt-BR" sz="2400" b="1" dirty="0" smtClean="0">
                <a:solidFill>
                  <a:schemeClr val="accent6"/>
                </a:solidFill>
              </a:rPr>
              <a:t>Direitos violados:</a:t>
            </a:r>
          </a:p>
          <a:p>
            <a:pPr algn="just" eaLnBrk="1" hangingPunct="1">
              <a:buClr>
                <a:schemeClr val="tx1"/>
              </a:buCl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Informação	- Participação    - Reunião</a:t>
            </a:r>
            <a:r>
              <a:rPr lang="pt-BR" sz="2000" dirty="0">
                <a:solidFill>
                  <a:schemeClr val="accent6"/>
                </a:solidFill>
              </a:rPr>
              <a:t>, associação e </a:t>
            </a:r>
            <a:r>
              <a:rPr lang="pt-BR" sz="2000" dirty="0" smtClean="0">
                <a:solidFill>
                  <a:schemeClr val="accent6"/>
                </a:solidFill>
              </a:rPr>
              <a:t>expressão</a:t>
            </a:r>
            <a:endParaRPr lang="pt-BR" sz="2000" dirty="0">
              <a:solidFill>
                <a:schemeClr val="accent6"/>
              </a:solidFill>
            </a:endParaRPr>
          </a:p>
          <a:p>
            <a:pPr algn="just" eaLnBrk="1" hangingPunct="1">
              <a:buClr>
                <a:schemeClr val="tx1"/>
              </a:buCl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Trabalho </a:t>
            </a:r>
            <a:r>
              <a:rPr lang="pt-BR" sz="2000" dirty="0">
                <a:solidFill>
                  <a:schemeClr val="accent6"/>
                </a:solidFill>
              </a:rPr>
              <a:t>e </a:t>
            </a:r>
            <a:r>
              <a:rPr lang="pt-BR" sz="2000" dirty="0" smtClean="0">
                <a:solidFill>
                  <a:schemeClr val="accent6"/>
                </a:solidFill>
              </a:rPr>
              <a:t>padrão </a:t>
            </a:r>
            <a:r>
              <a:rPr lang="pt-BR" sz="2000" dirty="0">
                <a:solidFill>
                  <a:schemeClr val="accent6"/>
                </a:solidFill>
              </a:rPr>
              <a:t>digno de </a:t>
            </a:r>
            <a:r>
              <a:rPr lang="pt-BR" sz="2000" dirty="0" smtClean="0">
                <a:solidFill>
                  <a:schemeClr val="accent6"/>
                </a:solidFill>
              </a:rPr>
              <a:t>vida</a:t>
            </a:r>
            <a:r>
              <a:rPr lang="pt-BR" sz="2000" dirty="0">
                <a:solidFill>
                  <a:schemeClr val="accent6"/>
                </a:solidFill>
              </a:rPr>
              <a:t> </a:t>
            </a:r>
            <a:r>
              <a:rPr lang="pt-BR" sz="2000" dirty="0" smtClean="0">
                <a:solidFill>
                  <a:schemeClr val="accent6"/>
                </a:solidFill>
              </a:rPr>
              <a:t> - Moradia adequada     - </a:t>
            </a:r>
            <a:r>
              <a:rPr lang="pt-BR" sz="2000" dirty="0">
                <a:solidFill>
                  <a:schemeClr val="accent6"/>
                </a:solidFill>
              </a:rPr>
              <a:t> </a:t>
            </a:r>
            <a:r>
              <a:rPr lang="pt-BR" sz="2000" dirty="0" smtClean="0">
                <a:solidFill>
                  <a:schemeClr val="accent6"/>
                </a:solidFill>
              </a:rPr>
              <a:t>De ir e vir</a:t>
            </a:r>
          </a:p>
          <a:p>
            <a:pPr algn="just" eaLnBrk="1" hangingPunct="1">
              <a:buClr>
                <a:schemeClr val="tx1"/>
              </a:buCl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Educação     - Ambiente saudável e saúde     - Plena reparação </a:t>
            </a:r>
            <a:r>
              <a:rPr lang="pt-BR" sz="2000" dirty="0">
                <a:solidFill>
                  <a:schemeClr val="accent6"/>
                </a:solidFill>
              </a:rPr>
              <a:t>das </a:t>
            </a:r>
            <a:r>
              <a:rPr lang="pt-BR" sz="2000" dirty="0" smtClean="0">
                <a:solidFill>
                  <a:schemeClr val="accent6"/>
                </a:solidFill>
              </a:rPr>
              <a:t>perdas</a:t>
            </a:r>
          </a:p>
          <a:p>
            <a:pPr algn="just" eaLnBrk="1" hangingPunct="1">
              <a:buClr>
                <a:schemeClr val="tx1"/>
              </a:buCl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Justa </a:t>
            </a:r>
            <a:r>
              <a:rPr lang="pt-BR" sz="2000" dirty="0">
                <a:solidFill>
                  <a:schemeClr val="accent6"/>
                </a:solidFill>
              </a:rPr>
              <a:t>negociação e tratamento isonômico, conforme critérios transparentes</a:t>
            </a:r>
          </a:p>
          <a:p>
            <a:pPr marL="0" indent="0">
              <a:buNone/>
            </a:pPr>
            <a:r>
              <a:rPr lang="pt-BR" sz="2000" dirty="0" smtClean="0">
                <a:solidFill>
                  <a:schemeClr val="accent6"/>
                </a:solidFill>
              </a:rPr>
              <a:t>     e coletivamente acordados </a:t>
            </a:r>
          </a:p>
          <a:p>
            <a:pP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À </a:t>
            </a:r>
            <a:r>
              <a:rPr lang="pt-BR" sz="2000" dirty="0">
                <a:solidFill>
                  <a:schemeClr val="accent6"/>
                </a:solidFill>
              </a:rPr>
              <a:t>cultura, às práticas e aos modos de vida </a:t>
            </a:r>
            <a:r>
              <a:rPr lang="pt-BR" sz="2000" dirty="0" smtClean="0">
                <a:solidFill>
                  <a:schemeClr val="accent6"/>
                </a:solidFill>
              </a:rPr>
              <a:t>tradicionais – Acesso e preservação </a:t>
            </a:r>
            <a:r>
              <a:rPr lang="pt-BR" sz="2000" dirty="0">
                <a:solidFill>
                  <a:schemeClr val="accent6"/>
                </a:solidFill>
              </a:rPr>
              <a:t>de bens culturais, materiais e imateriais. </a:t>
            </a:r>
            <a:endParaRPr lang="pt-BR" sz="2000" dirty="0" smtClean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Direitos </a:t>
            </a:r>
            <a:r>
              <a:rPr lang="pt-BR" sz="2000" dirty="0">
                <a:solidFill>
                  <a:schemeClr val="accent6"/>
                </a:solidFill>
              </a:rPr>
              <a:t>dos povos indígenas, quilombolas e comunidades </a:t>
            </a:r>
            <a:r>
              <a:rPr lang="pt-BR" sz="2000" dirty="0" smtClean="0">
                <a:solidFill>
                  <a:schemeClr val="accent6"/>
                </a:solidFill>
              </a:rPr>
              <a:t>tradicionais</a:t>
            </a:r>
          </a:p>
          <a:p>
            <a:pP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Direitos </a:t>
            </a:r>
            <a:r>
              <a:rPr lang="pt-BR" sz="2000" dirty="0">
                <a:solidFill>
                  <a:schemeClr val="accent6"/>
                </a:solidFill>
              </a:rPr>
              <a:t>de grupos vulneráveis a proteção especial </a:t>
            </a:r>
          </a:p>
          <a:p>
            <a:pP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Proteção </a:t>
            </a:r>
            <a:r>
              <a:rPr lang="pt-BR" sz="2000" dirty="0">
                <a:solidFill>
                  <a:schemeClr val="accent6"/>
                </a:solidFill>
              </a:rPr>
              <a:t>à família e a laços de solidariedade social ou </a:t>
            </a:r>
            <a:r>
              <a:rPr lang="pt-BR" sz="2000" dirty="0" smtClean="0">
                <a:solidFill>
                  <a:schemeClr val="accent6"/>
                </a:solidFill>
              </a:rPr>
              <a:t>comunitária</a:t>
            </a:r>
            <a:endParaRPr lang="pt-BR" sz="2000" dirty="0">
              <a:solidFill>
                <a:schemeClr val="accent6"/>
              </a:solidFill>
            </a:endParaRPr>
          </a:p>
          <a:p>
            <a:pPr>
              <a:buFontTx/>
              <a:buChar char="-"/>
            </a:pPr>
            <a:r>
              <a:rPr lang="pt-BR" sz="2000" dirty="0" smtClean="0">
                <a:solidFill>
                  <a:schemeClr val="accent6"/>
                </a:solidFill>
              </a:rPr>
              <a:t>Acesso </a:t>
            </a:r>
            <a:r>
              <a:rPr lang="pt-BR" sz="2000" dirty="0">
                <a:solidFill>
                  <a:schemeClr val="accent6"/>
                </a:solidFill>
              </a:rPr>
              <a:t>à justiça e a razoável duração do processo judicial </a:t>
            </a:r>
            <a:r>
              <a:rPr lang="pt-BR" sz="2000" dirty="0" smtClean="0">
                <a:solidFill>
                  <a:schemeClr val="accent6"/>
                </a:solidFill>
              </a:rPr>
              <a:t>.</a:t>
            </a:r>
            <a:endParaRPr lang="pt-BR" altLang="pt-BR" sz="2000" b="1" dirty="0" smtClean="0">
              <a:solidFill>
                <a:schemeClr val="accent6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8252069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A COMISSÃO ESPECIAL “ATINGIDOS POR BARRAGENS” (3)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pt-BR" altLang="pt-BR" sz="2800" dirty="0" smtClean="0">
              <a:solidFill>
                <a:schemeClr val="accent2"/>
              </a:solidFill>
            </a:endParaRP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sz="2800" dirty="0" smtClean="0">
                <a:solidFill>
                  <a:schemeClr val="accent2"/>
                </a:solidFill>
              </a:rPr>
              <a:t>42 recomendações</a:t>
            </a: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8252069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pt-BR" altLang="pt-BR" b="1" dirty="0" smtClean="0">
                <a:solidFill>
                  <a:schemeClr val="accent2"/>
                </a:solidFill>
              </a:rPr>
              <a:t>IMPUNIDADE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pt-BR" altLang="pt-BR" b="1" dirty="0">
              <a:solidFill>
                <a:schemeClr val="accent2"/>
              </a:solidFill>
            </a:endParaRP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800" dirty="0" smtClean="0">
                <a:solidFill>
                  <a:schemeClr val="accent2"/>
                </a:solidFill>
              </a:rPr>
              <a:t>Há conhecimento disponível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pt-BR" altLang="pt-BR" sz="2800" dirty="0">
              <a:solidFill>
                <a:schemeClr val="accent2"/>
              </a:solidFill>
            </a:endParaRPr>
          </a:p>
          <a:p>
            <a:pPr lvl="1"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400" dirty="0" smtClean="0">
                <a:solidFill>
                  <a:schemeClr val="accent2"/>
                </a:solidFill>
              </a:rPr>
              <a:t>Não existe barragem sem risco (WCD, 2000)</a:t>
            </a:r>
          </a:p>
          <a:p>
            <a:pPr lvl="1"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400" dirty="0" smtClean="0">
                <a:solidFill>
                  <a:schemeClr val="accent2"/>
                </a:solidFill>
              </a:rPr>
              <a:t> O seguro contra acidentes em barragens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pt-BR" altLang="pt-BR" sz="2800" dirty="0">
              <a:solidFill>
                <a:schemeClr val="accent2"/>
              </a:solidFill>
            </a:endParaRP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800" dirty="0" smtClean="0">
                <a:solidFill>
                  <a:schemeClr val="accent2"/>
                </a:solidFill>
              </a:rPr>
              <a:t>Há propostas formuladas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pt-BR" altLang="pt-BR" sz="2800" dirty="0">
              <a:solidFill>
                <a:schemeClr val="accent2"/>
              </a:solidFill>
            </a:endParaRP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t-BR" altLang="pt-BR" sz="2800" dirty="0" smtClean="0">
                <a:solidFill>
                  <a:schemeClr val="accent2"/>
                </a:solidFill>
              </a:rPr>
              <a:t>Por que os direitos continuam sendo violados?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pt-BR" altLang="pt-BR" sz="2800" dirty="0">
              <a:solidFill>
                <a:schemeClr val="accent2"/>
              </a:solidFill>
            </a:endParaRPr>
          </a:p>
          <a:p>
            <a:pPr marL="0" indent="0" algn="just" eaLnBrk="1" hangingPunct="1">
              <a:buClr>
                <a:schemeClr val="tx1"/>
              </a:buClr>
              <a:buNone/>
            </a:pPr>
            <a:endParaRPr lang="pt-BR" altLang="pt-BR" sz="2800" dirty="0">
              <a:solidFill>
                <a:schemeClr val="accent2"/>
              </a:solidFill>
            </a:endParaRPr>
          </a:p>
        </p:txBody>
      </p:sp>
      <p:pic>
        <p:nvPicPr>
          <p:cNvPr id="17411" name="Picture 3" descr="figura miner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985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7848600" y="304800"/>
            <a:ext cx="1006475" cy="547688"/>
            <a:chOff x="7866" y="9348"/>
            <a:chExt cx="1865" cy="1461"/>
          </a:xfrm>
        </p:grpSpPr>
        <p:sp>
          <p:nvSpPr>
            <p:cNvPr id="17414" name="Freeform 5"/>
            <p:cNvSpPr>
              <a:spLocks/>
            </p:cNvSpPr>
            <p:nvPr/>
          </p:nvSpPr>
          <p:spPr bwMode="auto">
            <a:xfrm>
              <a:off x="7884" y="9713"/>
              <a:ext cx="330" cy="633"/>
            </a:xfrm>
            <a:custGeom>
              <a:avLst/>
              <a:gdLst>
                <a:gd name="T0" fmla="*/ 300 w 330"/>
                <a:gd name="T1" fmla="*/ 0 h 633"/>
                <a:gd name="T2" fmla="*/ 284 w 330"/>
                <a:gd name="T3" fmla="*/ 14 h 633"/>
                <a:gd name="T4" fmla="*/ 0 w 330"/>
                <a:gd name="T5" fmla="*/ 594 h 633"/>
                <a:gd name="T6" fmla="*/ 46 w 330"/>
                <a:gd name="T7" fmla="*/ 633 h 633"/>
                <a:gd name="T8" fmla="*/ 330 w 330"/>
                <a:gd name="T9" fmla="*/ 56 h 633"/>
                <a:gd name="T10" fmla="*/ 314 w 330"/>
                <a:gd name="T11" fmla="*/ 70 h 633"/>
                <a:gd name="T12" fmla="*/ 300 w 330"/>
                <a:gd name="T13" fmla="*/ 0 h 633"/>
                <a:gd name="T14" fmla="*/ 290 w 330"/>
                <a:gd name="T15" fmla="*/ 3 h 633"/>
                <a:gd name="T16" fmla="*/ 284 w 330"/>
                <a:gd name="T17" fmla="*/ 14 h 633"/>
                <a:gd name="T18" fmla="*/ 300 w 330"/>
                <a:gd name="T19" fmla="*/ 0 h 6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0"/>
                <a:gd name="T31" fmla="*/ 0 h 633"/>
                <a:gd name="T32" fmla="*/ 330 w 330"/>
                <a:gd name="T33" fmla="*/ 633 h 6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0" h="633">
                  <a:moveTo>
                    <a:pt x="300" y="0"/>
                  </a:moveTo>
                  <a:lnTo>
                    <a:pt x="284" y="14"/>
                  </a:lnTo>
                  <a:lnTo>
                    <a:pt x="0" y="594"/>
                  </a:lnTo>
                  <a:lnTo>
                    <a:pt x="46" y="633"/>
                  </a:lnTo>
                  <a:lnTo>
                    <a:pt x="330" y="56"/>
                  </a:lnTo>
                  <a:lnTo>
                    <a:pt x="314" y="70"/>
                  </a:lnTo>
                  <a:lnTo>
                    <a:pt x="300" y="0"/>
                  </a:lnTo>
                  <a:lnTo>
                    <a:pt x="290" y="3"/>
                  </a:lnTo>
                  <a:lnTo>
                    <a:pt x="284" y="14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5" name="Freeform 6"/>
            <p:cNvSpPr>
              <a:spLocks/>
            </p:cNvSpPr>
            <p:nvPr/>
          </p:nvSpPr>
          <p:spPr bwMode="auto">
            <a:xfrm>
              <a:off x="8184" y="9446"/>
              <a:ext cx="744" cy="337"/>
            </a:xfrm>
            <a:custGeom>
              <a:avLst/>
              <a:gdLst>
                <a:gd name="T0" fmla="*/ 741 w 744"/>
                <a:gd name="T1" fmla="*/ 3 h 337"/>
                <a:gd name="T2" fmla="*/ 729 w 744"/>
                <a:gd name="T3" fmla="*/ 3 h 337"/>
                <a:gd name="T4" fmla="*/ 0 w 744"/>
                <a:gd name="T5" fmla="*/ 267 h 337"/>
                <a:gd name="T6" fmla="*/ 14 w 744"/>
                <a:gd name="T7" fmla="*/ 337 h 337"/>
                <a:gd name="T8" fmla="*/ 744 w 744"/>
                <a:gd name="T9" fmla="*/ 72 h 337"/>
                <a:gd name="T10" fmla="*/ 732 w 744"/>
                <a:gd name="T11" fmla="*/ 75 h 337"/>
                <a:gd name="T12" fmla="*/ 741 w 744"/>
                <a:gd name="T13" fmla="*/ 3 h 337"/>
                <a:gd name="T14" fmla="*/ 736 w 744"/>
                <a:gd name="T15" fmla="*/ 0 h 337"/>
                <a:gd name="T16" fmla="*/ 729 w 744"/>
                <a:gd name="T17" fmla="*/ 3 h 337"/>
                <a:gd name="T18" fmla="*/ 741 w 744"/>
                <a:gd name="T19" fmla="*/ 3 h 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4"/>
                <a:gd name="T31" fmla="*/ 0 h 337"/>
                <a:gd name="T32" fmla="*/ 744 w 744"/>
                <a:gd name="T33" fmla="*/ 337 h 3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4" h="337">
                  <a:moveTo>
                    <a:pt x="741" y="3"/>
                  </a:moveTo>
                  <a:lnTo>
                    <a:pt x="729" y="3"/>
                  </a:lnTo>
                  <a:lnTo>
                    <a:pt x="0" y="267"/>
                  </a:lnTo>
                  <a:lnTo>
                    <a:pt x="14" y="337"/>
                  </a:lnTo>
                  <a:lnTo>
                    <a:pt x="744" y="72"/>
                  </a:lnTo>
                  <a:lnTo>
                    <a:pt x="732" y="75"/>
                  </a:lnTo>
                  <a:lnTo>
                    <a:pt x="741" y="3"/>
                  </a:lnTo>
                  <a:lnTo>
                    <a:pt x="736" y="0"/>
                  </a:lnTo>
                  <a:lnTo>
                    <a:pt x="729" y="3"/>
                  </a:lnTo>
                  <a:lnTo>
                    <a:pt x="741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6" name="Freeform 7"/>
            <p:cNvSpPr>
              <a:spLocks/>
            </p:cNvSpPr>
            <p:nvPr/>
          </p:nvSpPr>
          <p:spPr bwMode="auto">
            <a:xfrm>
              <a:off x="8916" y="9449"/>
              <a:ext cx="754" cy="242"/>
            </a:xfrm>
            <a:custGeom>
              <a:avLst/>
              <a:gdLst>
                <a:gd name="T0" fmla="*/ 747 w 754"/>
                <a:gd name="T1" fmla="*/ 217 h 242"/>
                <a:gd name="T2" fmla="*/ 725 w 754"/>
                <a:gd name="T3" fmla="*/ 172 h 242"/>
                <a:gd name="T4" fmla="*/ 9 w 754"/>
                <a:gd name="T5" fmla="*/ 0 h 242"/>
                <a:gd name="T6" fmla="*/ 0 w 754"/>
                <a:gd name="T7" fmla="*/ 72 h 242"/>
                <a:gd name="T8" fmla="*/ 716 w 754"/>
                <a:gd name="T9" fmla="*/ 242 h 242"/>
                <a:gd name="T10" fmla="*/ 695 w 754"/>
                <a:gd name="T11" fmla="*/ 197 h 242"/>
                <a:gd name="T12" fmla="*/ 747 w 754"/>
                <a:gd name="T13" fmla="*/ 217 h 242"/>
                <a:gd name="T14" fmla="*/ 754 w 754"/>
                <a:gd name="T15" fmla="*/ 178 h 242"/>
                <a:gd name="T16" fmla="*/ 725 w 754"/>
                <a:gd name="T17" fmla="*/ 172 h 242"/>
                <a:gd name="T18" fmla="*/ 747 w 754"/>
                <a:gd name="T19" fmla="*/ 217 h 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4"/>
                <a:gd name="T31" fmla="*/ 0 h 242"/>
                <a:gd name="T32" fmla="*/ 754 w 754"/>
                <a:gd name="T33" fmla="*/ 242 h 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4" h="242">
                  <a:moveTo>
                    <a:pt x="747" y="217"/>
                  </a:moveTo>
                  <a:lnTo>
                    <a:pt x="725" y="172"/>
                  </a:lnTo>
                  <a:lnTo>
                    <a:pt x="9" y="0"/>
                  </a:lnTo>
                  <a:lnTo>
                    <a:pt x="0" y="72"/>
                  </a:lnTo>
                  <a:lnTo>
                    <a:pt x="716" y="242"/>
                  </a:lnTo>
                  <a:lnTo>
                    <a:pt x="695" y="197"/>
                  </a:lnTo>
                  <a:lnTo>
                    <a:pt x="747" y="217"/>
                  </a:lnTo>
                  <a:lnTo>
                    <a:pt x="754" y="178"/>
                  </a:lnTo>
                  <a:lnTo>
                    <a:pt x="725" y="172"/>
                  </a:lnTo>
                  <a:lnTo>
                    <a:pt x="747" y="21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17" name="Freeform 8"/>
            <p:cNvSpPr>
              <a:spLocks/>
            </p:cNvSpPr>
            <p:nvPr/>
          </p:nvSpPr>
          <p:spPr bwMode="auto">
            <a:xfrm>
              <a:off x="9518" y="9644"/>
              <a:ext cx="145" cy="524"/>
            </a:xfrm>
            <a:custGeom>
              <a:avLst/>
              <a:gdLst>
                <a:gd name="T0" fmla="*/ 39 w 145"/>
                <a:gd name="T1" fmla="*/ 524 h 524"/>
                <a:gd name="T2" fmla="*/ 52 w 145"/>
                <a:gd name="T3" fmla="*/ 502 h 524"/>
                <a:gd name="T4" fmla="*/ 145 w 145"/>
                <a:gd name="T5" fmla="*/ 19 h 524"/>
                <a:gd name="T6" fmla="*/ 93 w 145"/>
                <a:gd name="T7" fmla="*/ 0 h 524"/>
                <a:gd name="T8" fmla="*/ 0 w 145"/>
                <a:gd name="T9" fmla="*/ 482 h 524"/>
                <a:gd name="T10" fmla="*/ 14 w 145"/>
                <a:gd name="T11" fmla="*/ 460 h 524"/>
                <a:gd name="T12" fmla="*/ 39 w 145"/>
                <a:gd name="T13" fmla="*/ 524 h 524"/>
                <a:gd name="T14" fmla="*/ 49 w 145"/>
                <a:gd name="T15" fmla="*/ 515 h 524"/>
                <a:gd name="T16" fmla="*/ 52 w 145"/>
                <a:gd name="T17" fmla="*/ 502 h 524"/>
                <a:gd name="T18" fmla="*/ 39 w 145"/>
                <a:gd name="T19" fmla="*/ 524 h 5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5"/>
                <a:gd name="T31" fmla="*/ 0 h 524"/>
                <a:gd name="T32" fmla="*/ 145 w 145"/>
                <a:gd name="T33" fmla="*/ 524 h 5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5" h="524">
                  <a:moveTo>
                    <a:pt x="39" y="524"/>
                  </a:moveTo>
                  <a:lnTo>
                    <a:pt x="52" y="502"/>
                  </a:lnTo>
                  <a:lnTo>
                    <a:pt x="145" y="19"/>
                  </a:lnTo>
                  <a:lnTo>
                    <a:pt x="93" y="0"/>
                  </a:lnTo>
                  <a:lnTo>
                    <a:pt x="0" y="482"/>
                  </a:lnTo>
                  <a:lnTo>
                    <a:pt x="14" y="460"/>
                  </a:lnTo>
                  <a:lnTo>
                    <a:pt x="39" y="524"/>
                  </a:lnTo>
                  <a:lnTo>
                    <a:pt x="49" y="515"/>
                  </a:lnTo>
                  <a:lnTo>
                    <a:pt x="52" y="502"/>
                  </a:lnTo>
                  <a:lnTo>
                    <a:pt x="39" y="5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8" name="Freeform 9"/>
            <p:cNvSpPr>
              <a:spLocks/>
            </p:cNvSpPr>
            <p:nvPr/>
          </p:nvSpPr>
          <p:spPr bwMode="auto">
            <a:xfrm>
              <a:off x="8719" y="10104"/>
              <a:ext cx="838" cy="630"/>
            </a:xfrm>
            <a:custGeom>
              <a:avLst/>
              <a:gdLst>
                <a:gd name="T0" fmla="*/ 3 w 838"/>
                <a:gd name="T1" fmla="*/ 624 h 630"/>
                <a:gd name="T2" fmla="*/ 25 w 838"/>
                <a:gd name="T3" fmla="*/ 621 h 630"/>
                <a:gd name="T4" fmla="*/ 838 w 838"/>
                <a:gd name="T5" fmla="*/ 64 h 630"/>
                <a:gd name="T6" fmla="*/ 813 w 838"/>
                <a:gd name="T7" fmla="*/ 0 h 630"/>
                <a:gd name="T8" fmla="*/ 0 w 838"/>
                <a:gd name="T9" fmla="*/ 557 h 630"/>
                <a:gd name="T10" fmla="*/ 21 w 838"/>
                <a:gd name="T11" fmla="*/ 555 h 630"/>
                <a:gd name="T12" fmla="*/ 3 w 838"/>
                <a:gd name="T13" fmla="*/ 624 h 630"/>
                <a:gd name="T14" fmla="*/ 15 w 838"/>
                <a:gd name="T15" fmla="*/ 630 h 630"/>
                <a:gd name="T16" fmla="*/ 25 w 838"/>
                <a:gd name="T17" fmla="*/ 621 h 630"/>
                <a:gd name="T18" fmla="*/ 3 w 838"/>
                <a:gd name="T19" fmla="*/ 624 h 6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8"/>
                <a:gd name="T31" fmla="*/ 0 h 630"/>
                <a:gd name="T32" fmla="*/ 838 w 838"/>
                <a:gd name="T33" fmla="*/ 630 h 6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8" h="630">
                  <a:moveTo>
                    <a:pt x="3" y="624"/>
                  </a:moveTo>
                  <a:lnTo>
                    <a:pt x="25" y="621"/>
                  </a:lnTo>
                  <a:lnTo>
                    <a:pt x="838" y="64"/>
                  </a:lnTo>
                  <a:lnTo>
                    <a:pt x="813" y="0"/>
                  </a:lnTo>
                  <a:lnTo>
                    <a:pt x="0" y="557"/>
                  </a:lnTo>
                  <a:lnTo>
                    <a:pt x="21" y="555"/>
                  </a:lnTo>
                  <a:lnTo>
                    <a:pt x="3" y="624"/>
                  </a:lnTo>
                  <a:lnTo>
                    <a:pt x="15" y="630"/>
                  </a:lnTo>
                  <a:lnTo>
                    <a:pt x="25" y="621"/>
                  </a:lnTo>
                  <a:lnTo>
                    <a:pt x="3" y="62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19" name="Freeform 10"/>
            <p:cNvSpPr>
              <a:spLocks/>
            </p:cNvSpPr>
            <p:nvPr/>
          </p:nvSpPr>
          <p:spPr bwMode="auto">
            <a:xfrm>
              <a:off x="7866" y="10293"/>
              <a:ext cx="875" cy="438"/>
            </a:xfrm>
            <a:custGeom>
              <a:avLst/>
              <a:gdLst>
                <a:gd name="T0" fmla="*/ 18 w 875"/>
                <a:gd name="T1" fmla="*/ 14 h 438"/>
                <a:gd name="T2" fmla="*/ 33 w 875"/>
                <a:gd name="T3" fmla="*/ 67 h 438"/>
                <a:gd name="T4" fmla="*/ 857 w 875"/>
                <a:gd name="T5" fmla="*/ 438 h 438"/>
                <a:gd name="T6" fmla="*/ 875 w 875"/>
                <a:gd name="T7" fmla="*/ 368 h 438"/>
                <a:gd name="T8" fmla="*/ 51 w 875"/>
                <a:gd name="T9" fmla="*/ 0 h 438"/>
                <a:gd name="T10" fmla="*/ 64 w 875"/>
                <a:gd name="T11" fmla="*/ 53 h 438"/>
                <a:gd name="T12" fmla="*/ 18 w 875"/>
                <a:gd name="T13" fmla="*/ 14 h 438"/>
                <a:gd name="T14" fmla="*/ 0 w 875"/>
                <a:gd name="T15" fmla="*/ 53 h 438"/>
                <a:gd name="T16" fmla="*/ 33 w 875"/>
                <a:gd name="T17" fmla="*/ 67 h 438"/>
                <a:gd name="T18" fmla="*/ 18 w 875"/>
                <a:gd name="T19" fmla="*/ 14 h 4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5"/>
                <a:gd name="T31" fmla="*/ 0 h 438"/>
                <a:gd name="T32" fmla="*/ 875 w 875"/>
                <a:gd name="T33" fmla="*/ 438 h 4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5" h="438">
                  <a:moveTo>
                    <a:pt x="18" y="14"/>
                  </a:moveTo>
                  <a:lnTo>
                    <a:pt x="33" y="67"/>
                  </a:lnTo>
                  <a:lnTo>
                    <a:pt x="857" y="438"/>
                  </a:lnTo>
                  <a:lnTo>
                    <a:pt x="875" y="368"/>
                  </a:lnTo>
                  <a:lnTo>
                    <a:pt x="51" y="0"/>
                  </a:lnTo>
                  <a:lnTo>
                    <a:pt x="64" y="53"/>
                  </a:lnTo>
                  <a:lnTo>
                    <a:pt x="18" y="14"/>
                  </a:lnTo>
                  <a:lnTo>
                    <a:pt x="0" y="53"/>
                  </a:lnTo>
                  <a:lnTo>
                    <a:pt x="33" y="67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0" name="Freeform 11"/>
            <p:cNvSpPr>
              <a:spLocks/>
            </p:cNvSpPr>
            <p:nvPr/>
          </p:nvSpPr>
          <p:spPr bwMode="auto">
            <a:xfrm>
              <a:off x="8566" y="9736"/>
              <a:ext cx="225" cy="270"/>
            </a:xfrm>
            <a:custGeom>
              <a:avLst/>
              <a:gdLst>
                <a:gd name="T0" fmla="*/ 205 w 225"/>
                <a:gd name="T1" fmla="*/ 0 h 270"/>
                <a:gd name="T2" fmla="*/ 191 w 225"/>
                <a:gd name="T3" fmla="*/ 8 h 270"/>
                <a:gd name="T4" fmla="*/ 0 w 225"/>
                <a:gd name="T5" fmla="*/ 212 h 270"/>
                <a:gd name="T6" fmla="*/ 33 w 225"/>
                <a:gd name="T7" fmla="*/ 270 h 270"/>
                <a:gd name="T8" fmla="*/ 225 w 225"/>
                <a:gd name="T9" fmla="*/ 64 h 270"/>
                <a:gd name="T10" fmla="*/ 211 w 225"/>
                <a:gd name="T11" fmla="*/ 72 h 270"/>
                <a:gd name="T12" fmla="*/ 205 w 225"/>
                <a:gd name="T13" fmla="*/ 0 h 270"/>
                <a:gd name="T14" fmla="*/ 198 w 225"/>
                <a:gd name="T15" fmla="*/ 2 h 270"/>
                <a:gd name="T16" fmla="*/ 191 w 225"/>
                <a:gd name="T17" fmla="*/ 8 h 270"/>
                <a:gd name="T18" fmla="*/ 205 w 225"/>
                <a:gd name="T19" fmla="*/ 0 h 2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5"/>
                <a:gd name="T31" fmla="*/ 0 h 270"/>
                <a:gd name="T32" fmla="*/ 225 w 225"/>
                <a:gd name="T33" fmla="*/ 270 h 2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5" h="270">
                  <a:moveTo>
                    <a:pt x="205" y="0"/>
                  </a:moveTo>
                  <a:lnTo>
                    <a:pt x="191" y="8"/>
                  </a:lnTo>
                  <a:lnTo>
                    <a:pt x="0" y="212"/>
                  </a:lnTo>
                  <a:lnTo>
                    <a:pt x="33" y="270"/>
                  </a:lnTo>
                  <a:lnTo>
                    <a:pt x="225" y="64"/>
                  </a:lnTo>
                  <a:lnTo>
                    <a:pt x="211" y="72"/>
                  </a:lnTo>
                  <a:lnTo>
                    <a:pt x="205" y="0"/>
                  </a:lnTo>
                  <a:lnTo>
                    <a:pt x="198" y="2"/>
                  </a:lnTo>
                  <a:lnTo>
                    <a:pt x="191" y="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Freeform 12"/>
            <p:cNvSpPr>
              <a:spLocks/>
            </p:cNvSpPr>
            <p:nvPr/>
          </p:nvSpPr>
          <p:spPr bwMode="auto">
            <a:xfrm>
              <a:off x="8771" y="9694"/>
              <a:ext cx="322" cy="117"/>
            </a:xfrm>
            <a:custGeom>
              <a:avLst/>
              <a:gdLst>
                <a:gd name="T0" fmla="*/ 322 w 322"/>
                <a:gd name="T1" fmla="*/ 8 h 117"/>
                <a:gd name="T2" fmla="*/ 302 w 322"/>
                <a:gd name="T3" fmla="*/ 3 h 117"/>
                <a:gd name="T4" fmla="*/ 0 w 322"/>
                <a:gd name="T5" fmla="*/ 42 h 117"/>
                <a:gd name="T6" fmla="*/ 7 w 322"/>
                <a:gd name="T7" fmla="*/ 117 h 117"/>
                <a:gd name="T8" fmla="*/ 308 w 322"/>
                <a:gd name="T9" fmla="*/ 75 h 117"/>
                <a:gd name="T10" fmla="*/ 289 w 322"/>
                <a:gd name="T11" fmla="*/ 67 h 117"/>
                <a:gd name="T12" fmla="*/ 322 w 322"/>
                <a:gd name="T13" fmla="*/ 8 h 117"/>
                <a:gd name="T14" fmla="*/ 313 w 322"/>
                <a:gd name="T15" fmla="*/ 0 h 117"/>
                <a:gd name="T16" fmla="*/ 302 w 322"/>
                <a:gd name="T17" fmla="*/ 3 h 117"/>
                <a:gd name="T18" fmla="*/ 322 w 322"/>
                <a:gd name="T19" fmla="*/ 8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117"/>
                <a:gd name="T32" fmla="*/ 322 w 322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117">
                  <a:moveTo>
                    <a:pt x="322" y="8"/>
                  </a:moveTo>
                  <a:lnTo>
                    <a:pt x="302" y="3"/>
                  </a:lnTo>
                  <a:lnTo>
                    <a:pt x="0" y="42"/>
                  </a:lnTo>
                  <a:lnTo>
                    <a:pt x="7" y="117"/>
                  </a:lnTo>
                  <a:lnTo>
                    <a:pt x="308" y="75"/>
                  </a:lnTo>
                  <a:lnTo>
                    <a:pt x="289" y="67"/>
                  </a:lnTo>
                  <a:lnTo>
                    <a:pt x="322" y="8"/>
                  </a:lnTo>
                  <a:lnTo>
                    <a:pt x="313" y="0"/>
                  </a:lnTo>
                  <a:lnTo>
                    <a:pt x="302" y="3"/>
                  </a:lnTo>
                  <a:lnTo>
                    <a:pt x="322" y="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2" name="Freeform 13"/>
            <p:cNvSpPr>
              <a:spLocks/>
            </p:cNvSpPr>
            <p:nvPr/>
          </p:nvSpPr>
          <p:spPr bwMode="auto">
            <a:xfrm>
              <a:off x="9059" y="9702"/>
              <a:ext cx="236" cy="246"/>
            </a:xfrm>
            <a:custGeom>
              <a:avLst/>
              <a:gdLst>
                <a:gd name="T0" fmla="*/ 227 w 236"/>
                <a:gd name="T1" fmla="*/ 232 h 246"/>
                <a:gd name="T2" fmla="*/ 218 w 236"/>
                <a:gd name="T3" fmla="*/ 187 h 246"/>
                <a:gd name="T4" fmla="*/ 33 w 236"/>
                <a:gd name="T5" fmla="*/ 0 h 246"/>
                <a:gd name="T6" fmla="*/ 0 w 236"/>
                <a:gd name="T7" fmla="*/ 59 h 246"/>
                <a:gd name="T8" fmla="*/ 185 w 236"/>
                <a:gd name="T9" fmla="*/ 246 h 246"/>
                <a:gd name="T10" fmla="*/ 177 w 236"/>
                <a:gd name="T11" fmla="*/ 201 h 246"/>
                <a:gd name="T12" fmla="*/ 227 w 236"/>
                <a:gd name="T13" fmla="*/ 232 h 246"/>
                <a:gd name="T14" fmla="*/ 236 w 236"/>
                <a:gd name="T15" fmla="*/ 207 h 246"/>
                <a:gd name="T16" fmla="*/ 218 w 236"/>
                <a:gd name="T17" fmla="*/ 187 h 246"/>
                <a:gd name="T18" fmla="*/ 227 w 236"/>
                <a:gd name="T19" fmla="*/ 232 h 2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6"/>
                <a:gd name="T31" fmla="*/ 0 h 246"/>
                <a:gd name="T32" fmla="*/ 236 w 236"/>
                <a:gd name="T33" fmla="*/ 246 h 2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6" h="246">
                  <a:moveTo>
                    <a:pt x="227" y="232"/>
                  </a:moveTo>
                  <a:lnTo>
                    <a:pt x="218" y="187"/>
                  </a:lnTo>
                  <a:lnTo>
                    <a:pt x="33" y="0"/>
                  </a:lnTo>
                  <a:lnTo>
                    <a:pt x="0" y="59"/>
                  </a:lnTo>
                  <a:lnTo>
                    <a:pt x="185" y="246"/>
                  </a:lnTo>
                  <a:lnTo>
                    <a:pt x="177" y="201"/>
                  </a:lnTo>
                  <a:lnTo>
                    <a:pt x="227" y="232"/>
                  </a:lnTo>
                  <a:lnTo>
                    <a:pt x="236" y="207"/>
                  </a:lnTo>
                  <a:lnTo>
                    <a:pt x="218" y="187"/>
                  </a:lnTo>
                  <a:lnTo>
                    <a:pt x="227" y="23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3" name="Freeform 14"/>
            <p:cNvSpPr>
              <a:spLocks/>
            </p:cNvSpPr>
            <p:nvPr/>
          </p:nvSpPr>
          <p:spPr bwMode="auto">
            <a:xfrm>
              <a:off x="9171" y="9903"/>
              <a:ext cx="115" cy="243"/>
            </a:xfrm>
            <a:custGeom>
              <a:avLst/>
              <a:gdLst>
                <a:gd name="T0" fmla="*/ 29 w 115"/>
                <a:gd name="T1" fmla="*/ 243 h 243"/>
                <a:gd name="T2" fmla="*/ 50 w 115"/>
                <a:gd name="T3" fmla="*/ 223 h 243"/>
                <a:gd name="T4" fmla="*/ 115 w 115"/>
                <a:gd name="T5" fmla="*/ 31 h 243"/>
                <a:gd name="T6" fmla="*/ 65 w 115"/>
                <a:gd name="T7" fmla="*/ 0 h 243"/>
                <a:gd name="T8" fmla="*/ 0 w 115"/>
                <a:gd name="T9" fmla="*/ 192 h 243"/>
                <a:gd name="T10" fmla="*/ 21 w 115"/>
                <a:gd name="T11" fmla="*/ 173 h 243"/>
                <a:gd name="T12" fmla="*/ 29 w 115"/>
                <a:gd name="T13" fmla="*/ 243 h 243"/>
                <a:gd name="T14" fmla="*/ 43 w 115"/>
                <a:gd name="T15" fmla="*/ 240 h 243"/>
                <a:gd name="T16" fmla="*/ 50 w 115"/>
                <a:gd name="T17" fmla="*/ 223 h 243"/>
                <a:gd name="T18" fmla="*/ 29 w 115"/>
                <a:gd name="T19" fmla="*/ 243 h 2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5"/>
                <a:gd name="T31" fmla="*/ 0 h 243"/>
                <a:gd name="T32" fmla="*/ 115 w 115"/>
                <a:gd name="T33" fmla="*/ 243 h 2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5" h="243">
                  <a:moveTo>
                    <a:pt x="29" y="243"/>
                  </a:moveTo>
                  <a:lnTo>
                    <a:pt x="50" y="223"/>
                  </a:lnTo>
                  <a:lnTo>
                    <a:pt x="115" y="31"/>
                  </a:lnTo>
                  <a:lnTo>
                    <a:pt x="65" y="0"/>
                  </a:lnTo>
                  <a:lnTo>
                    <a:pt x="0" y="192"/>
                  </a:lnTo>
                  <a:lnTo>
                    <a:pt x="21" y="173"/>
                  </a:lnTo>
                  <a:lnTo>
                    <a:pt x="29" y="243"/>
                  </a:lnTo>
                  <a:lnTo>
                    <a:pt x="43" y="240"/>
                  </a:lnTo>
                  <a:lnTo>
                    <a:pt x="50" y="223"/>
                  </a:lnTo>
                  <a:lnTo>
                    <a:pt x="29" y="24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4" name="Freeform 15"/>
            <p:cNvSpPr>
              <a:spLocks/>
            </p:cNvSpPr>
            <p:nvPr/>
          </p:nvSpPr>
          <p:spPr bwMode="auto">
            <a:xfrm>
              <a:off x="8749" y="10076"/>
              <a:ext cx="451" cy="156"/>
            </a:xfrm>
            <a:custGeom>
              <a:avLst/>
              <a:gdLst>
                <a:gd name="T0" fmla="*/ 0 w 451"/>
                <a:gd name="T1" fmla="*/ 145 h 156"/>
                <a:gd name="T2" fmla="*/ 22 w 451"/>
                <a:gd name="T3" fmla="*/ 153 h 156"/>
                <a:gd name="T4" fmla="*/ 451 w 451"/>
                <a:gd name="T5" fmla="*/ 72 h 156"/>
                <a:gd name="T6" fmla="*/ 443 w 451"/>
                <a:gd name="T7" fmla="*/ 0 h 156"/>
                <a:gd name="T8" fmla="*/ 15 w 451"/>
                <a:gd name="T9" fmla="*/ 81 h 156"/>
                <a:gd name="T10" fmla="*/ 35 w 451"/>
                <a:gd name="T11" fmla="*/ 89 h 156"/>
                <a:gd name="T12" fmla="*/ 0 w 451"/>
                <a:gd name="T13" fmla="*/ 145 h 156"/>
                <a:gd name="T14" fmla="*/ 9 w 451"/>
                <a:gd name="T15" fmla="*/ 156 h 156"/>
                <a:gd name="T16" fmla="*/ 22 w 451"/>
                <a:gd name="T17" fmla="*/ 153 h 156"/>
                <a:gd name="T18" fmla="*/ 0 w 451"/>
                <a:gd name="T19" fmla="*/ 145 h 1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"/>
                <a:gd name="T31" fmla="*/ 0 h 156"/>
                <a:gd name="T32" fmla="*/ 451 w 451"/>
                <a:gd name="T33" fmla="*/ 156 h 1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" h="156">
                  <a:moveTo>
                    <a:pt x="0" y="145"/>
                  </a:moveTo>
                  <a:lnTo>
                    <a:pt x="22" y="153"/>
                  </a:lnTo>
                  <a:lnTo>
                    <a:pt x="451" y="72"/>
                  </a:lnTo>
                  <a:lnTo>
                    <a:pt x="443" y="0"/>
                  </a:lnTo>
                  <a:lnTo>
                    <a:pt x="15" y="81"/>
                  </a:lnTo>
                  <a:lnTo>
                    <a:pt x="35" y="89"/>
                  </a:lnTo>
                  <a:lnTo>
                    <a:pt x="0" y="145"/>
                  </a:lnTo>
                  <a:lnTo>
                    <a:pt x="9" y="156"/>
                  </a:lnTo>
                  <a:lnTo>
                    <a:pt x="22" y="15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5" name="Freeform 16"/>
            <p:cNvSpPr>
              <a:spLocks/>
            </p:cNvSpPr>
            <p:nvPr/>
          </p:nvSpPr>
          <p:spPr bwMode="auto">
            <a:xfrm>
              <a:off x="8540" y="9948"/>
              <a:ext cx="244" cy="273"/>
            </a:xfrm>
            <a:custGeom>
              <a:avLst/>
              <a:gdLst>
                <a:gd name="T0" fmla="*/ 26 w 244"/>
                <a:gd name="T1" fmla="*/ 0 h 273"/>
                <a:gd name="T2" fmla="*/ 24 w 244"/>
                <a:gd name="T3" fmla="*/ 55 h 273"/>
                <a:gd name="T4" fmla="*/ 209 w 244"/>
                <a:gd name="T5" fmla="*/ 273 h 273"/>
                <a:gd name="T6" fmla="*/ 244 w 244"/>
                <a:gd name="T7" fmla="*/ 217 h 273"/>
                <a:gd name="T8" fmla="*/ 61 w 244"/>
                <a:gd name="T9" fmla="*/ 2 h 273"/>
                <a:gd name="T10" fmla="*/ 59 w 244"/>
                <a:gd name="T11" fmla="*/ 58 h 273"/>
                <a:gd name="T12" fmla="*/ 26 w 244"/>
                <a:gd name="T13" fmla="*/ 0 h 273"/>
                <a:gd name="T14" fmla="*/ 0 w 244"/>
                <a:gd name="T15" fmla="*/ 27 h 273"/>
                <a:gd name="T16" fmla="*/ 24 w 244"/>
                <a:gd name="T17" fmla="*/ 55 h 273"/>
                <a:gd name="T18" fmla="*/ 26 w 244"/>
                <a:gd name="T19" fmla="*/ 0 h 2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4"/>
                <a:gd name="T31" fmla="*/ 0 h 273"/>
                <a:gd name="T32" fmla="*/ 244 w 244"/>
                <a:gd name="T33" fmla="*/ 273 h 2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4" h="273">
                  <a:moveTo>
                    <a:pt x="26" y="0"/>
                  </a:moveTo>
                  <a:lnTo>
                    <a:pt x="24" y="55"/>
                  </a:lnTo>
                  <a:lnTo>
                    <a:pt x="209" y="273"/>
                  </a:lnTo>
                  <a:lnTo>
                    <a:pt x="244" y="217"/>
                  </a:lnTo>
                  <a:lnTo>
                    <a:pt x="61" y="2"/>
                  </a:lnTo>
                  <a:lnTo>
                    <a:pt x="59" y="58"/>
                  </a:lnTo>
                  <a:lnTo>
                    <a:pt x="26" y="0"/>
                  </a:lnTo>
                  <a:lnTo>
                    <a:pt x="0" y="27"/>
                  </a:lnTo>
                  <a:lnTo>
                    <a:pt x="24" y="5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6" name="Freeform 17"/>
            <p:cNvSpPr>
              <a:spLocks/>
            </p:cNvSpPr>
            <p:nvPr/>
          </p:nvSpPr>
          <p:spPr bwMode="auto">
            <a:xfrm>
              <a:off x="7896" y="9571"/>
              <a:ext cx="1032" cy="575"/>
            </a:xfrm>
            <a:custGeom>
              <a:avLst/>
              <a:gdLst>
                <a:gd name="T0" fmla="*/ 1030 w 1032"/>
                <a:gd name="T1" fmla="*/ 0 h 575"/>
                <a:gd name="T2" fmla="*/ 1023 w 1032"/>
                <a:gd name="T3" fmla="*/ 3 h 575"/>
                <a:gd name="T4" fmla="*/ 0 w 1032"/>
                <a:gd name="T5" fmla="*/ 544 h 575"/>
                <a:gd name="T6" fmla="*/ 8 w 1032"/>
                <a:gd name="T7" fmla="*/ 575 h 575"/>
                <a:gd name="T8" fmla="*/ 1032 w 1032"/>
                <a:gd name="T9" fmla="*/ 31 h 575"/>
                <a:gd name="T10" fmla="*/ 1025 w 1032"/>
                <a:gd name="T11" fmla="*/ 34 h 575"/>
                <a:gd name="T12" fmla="*/ 1030 w 1032"/>
                <a:gd name="T13" fmla="*/ 0 h 575"/>
                <a:gd name="T14" fmla="*/ 1026 w 1032"/>
                <a:gd name="T15" fmla="*/ 0 h 575"/>
                <a:gd name="T16" fmla="*/ 1023 w 1032"/>
                <a:gd name="T17" fmla="*/ 3 h 575"/>
                <a:gd name="T18" fmla="*/ 1030 w 1032"/>
                <a:gd name="T19" fmla="*/ 0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2"/>
                <a:gd name="T31" fmla="*/ 0 h 575"/>
                <a:gd name="T32" fmla="*/ 1032 w 103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2" h="575">
                  <a:moveTo>
                    <a:pt x="1030" y="0"/>
                  </a:moveTo>
                  <a:lnTo>
                    <a:pt x="1023" y="3"/>
                  </a:lnTo>
                  <a:lnTo>
                    <a:pt x="0" y="544"/>
                  </a:lnTo>
                  <a:lnTo>
                    <a:pt x="8" y="575"/>
                  </a:lnTo>
                  <a:lnTo>
                    <a:pt x="1032" y="31"/>
                  </a:lnTo>
                  <a:lnTo>
                    <a:pt x="1025" y="34"/>
                  </a:lnTo>
                  <a:lnTo>
                    <a:pt x="1030" y="0"/>
                  </a:lnTo>
                  <a:lnTo>
                    <a:pt x="1026" y="0"/>
                  </a:lnTo>
                  <a:lnTo>
                    <a:pt x="1023" y="3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7" name="Freeform 18"/>
            <p:cNvSpPr>
              <a:spLocks/>
            </p:cNvSpPr>
            <p:nvPr/>
          </p:nvSpPr>
          <p:spPr bwMode="auto">
            <a:xfrm>
              <a:off x="8921" y="9571"/>
              <a:ext cx="534" cy="209"/>
            </a:xfrm>
            <a:custGeom>
              <a:avLst/>
              <a:gdLst>
                <a:gd name="T0" fmla="*/ 534 w 534"/>
                <a:gd name="T1" fmla="*/ 187 h 209"/>
                <a:gd name="T2" fmla="*/ 526 w 534"/>
                <a:gd name="T3" fmla="*/ 176 h 209"/>
                <a:gd name="T4" fmla="*/ 5 w 534"/>
                <a:gd name="T5" fmla="*/ 0 h 209"/>
                <a:gd name="T6" fmla="*/ 0 w 534"/>
                <a:gd name="T7" fmla="*/ 34 h 209"/>
                <a:gd name="T8" fmla="*/ 521 w 534"/>
                <a:gd name="T9" fmla="*/ 209 h 209"/>
                <a:gd name="T10" fmla="*/ 512 w 534"/>
                <a:gd name="T11" fmla="*/ 198 h 209"/>
                <a:gd name="T12" fmla="*/ 534 w 534"/>
                <a:gd name="T13" fmla="*/ 187 h 209"/>
                <a:gd name="T14" fmla="*/ 533 w 534"/>
                <a:gd name="T15" fmla="*/ 179 h 209"/>
                <a:gd name="T16" fmla="*/ 526 w 534"/>
                <a:gd name="T17" fmla="*/ 176 h 209"/>
                <a:gd name="T18" fmla="*/ 534 w 534"/>
                <a:gd name="T19" fmla="*/ 187 h 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9"/>
                <a:gd name="T32" fmla="*/ 534 w 534"/>
                <a:gd name="T33" fmla="*/ 209 h 2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9">
                  <a:moveTo>
                    <a:pt x="534" y="187"/>
                  </a:moveTo>
                  <a:lnTo>
                    <a:pt x="526" y="176"/>
                  </a:lnTo>
                  <a:lnTo>
                    <a:pt x="5" y="0"/>
                  </a:lnTo>
                  <a:lnTo>
                    <a:pt x="0" y="34"/>
                  </a:lnTo>
                  <a:lnTo>
                    <a:pt x="521" y="209"/>
                  </a:lnTo>
                  <a:lnTo>
                    <a:pt x="512" y="198"/>
                  </a:lnTo>
                  <a:lnTo>
                    <a:pt x="534" y="187"/>
                  </a:lnTo>
                  <a:lnTo>
                    <a:pt x="533" y="179"/>
                  </a:lnTo>
                  <a:lnTo>
                    <a:pt x="526" y="176"/>
                  </a:lnTo>
                  <a:lnTo>
                    <a:pt x="534" y="18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8" name="Freeform 19"/>
            <p:cNvSpPr>
              <a:spLocks/>
            </p:cNvSpPr>
            <p:nvPr/>
          </p:nvSpPr>
          <p:spPr bwMode="auto">
            <a:xfrm>
              <a:off x="9433" y="9755"/>
              <a:ext cx="187" cy="533"/>
            </a:xfrm>
            <a:custGeom>
              <a:avLst/>
              <a:gdLst>
                <a:gd name="T0" fmla="*/ 178 w 187"/>
                <a:gd name="T1" fmla="*/ 533 h 533"/>
                <a:gd name="T2" fmla="*/ 184 w 187"/>
                <a:gd name="T3" fmla="*/ 513 h 533"/>
                <a:gd name="T4" fmla="*/ 22 w 187"/>
                <a:gd name="T5" fmla="*/ 0 h 533"/>
                <a:gd name="T6" fmla="*/ 0 w 187"/>
                <a:gd name="T7" fmla="*/ 14 h 533"/>
                <a:gd name="T8" fmla="*/ 161 w 187"/>
                <a:gd name="T9" fmla="*/ 524 h 533"/>
                <a:gd name="T10" fmla="*/ 167 w 187"/>
                <a:gd name="T11" fmla="*/ 505 h 533"/>
                <a:gd name="T12" fmla="*/ 178 w 187"/>
                <a:gd name="T13" fmla="*/ 533 h 533"/>
                <a:gd name="T14" fmla="*/ 187 w 187"/>
                <a:gd name="T15" fmla="*/ 527 h 533"/>
                <a:gd name="T16" fmla="*/ 184 w 187"/>
                <a:gd name="T17" fmla="*/ 513 h 533"/>
                <a:gd name="T18" fmla="*/ 178 w 187"/>
                <a:gd name="T19" fmla="*/ 533 h 5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7"/>
                <a:gd name="T31" fmla="*/ 0 h 533"/>
                <a:gd name="T32" fmla="*/ 187 w 187"/>
                <a:gd name="T33" fmla="*/ 533 h 5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7" h="533">
                  <a:moveTo>
                    <a:pt x="178" y="533"/>
                  </a:moveTo>
                  <a:lnTo>
                    <a:pt x="184" y="513"/>
                  </a:lnTo>
                  <a:lnTo>
                    <a:pt x="22" y="0"/>
                  </a:lnTo>
                  <a:lnTo>
                    <a:pt x="0" y="14"/>
                  </a:lnTo>
                  <a:lnTo>
                    <a:pt x="161" y="524"/>
                  </a:lnTo>
                  <a:lnTo>
                    <a:pt x="167" y="505"/>
                  </a:lnTo>
                  <a:lnTo>
                    <a:pt x="178" y="533"/>
                  </a:lnTo>
                  <a:lnTo>
                    <a:pt x="187" y="527"/>
                  </a:lnTo>
                  <a:lnTo>
                    <a:pt x="184" y="513"/>
                  </a:lnTo>
                  <a:lnTo>
                    <a:pt x="178" y="5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29" name="Freeform 20"/>
            <p:cNvSpPr>
              <a:spLocks/>
            </p:cNvSpPr>
            <p:nvPr/>
          </p:nvSpPr>
          <p:spPr bwMode="auto">
            <a:xfrm>
              <a:off x="8868" y="10260"/>
              <a:ext cx="743" cy="549"/>
            </a:xfrm>
            <a:custGeom>
              <a:avLst/>
              <a:gdLst>
                <a:gd name="T0" fmla="*/ 1 w 743"/>
                <a:gd name="T1" fmla="*/ 549 h 549"/>
                <a:gd name="T2" fmla="*/ 11 w 743"/>
                <a:gd name="T3" fmla="*/ 546 h 549"/>
                <a:gd name="T4" fmla="*/ 743 w 743"/>
                <a:gd name="T5" fmla="*/ 28 h 549"/>
                <a:gd name="T6" fmla="*/ 732 w 743"/>
                <a:gd name="T7" fmla="*/ 0 h 549"/>
                <a:gd name="T8" fmla="*/ 0 w 743"/>
                <a:gd name="T9" fmla="*/ 518 h 549"/>
                <a:gd name="T10" fmla="*/ 9 w 743"/>
                <a:gd name="T11" fmla="*/ 518 h 549"/>
                <a:gd name="T12" fmla="*/ 1 w 743"/>
                <a:gd name="T13" fmla="*/ 549 h 549"/>
                <a:gd name="T14" fmla="*/ 6 w 743"/>
                <a:gd name="T15" fmla="*/ 549 h 549"/>
                <a:gd name="T16" fmla="*/ 11 w 743"/>
                <a:gd name="T17" fmla="*/ 546 h 549"/>
                <a:gd name="T18" fmla="*/ 1 w 743"/>
                <a:gd name="T19" fmla="*/ 549 h 5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3"/>
                <a:gd name="T31" fmla="*/ 0 h 549"/>
                <a:gd name="T32" fmla="*/ 743 w 743"/>
                <a:gd name="T33" fmla="*/ 549 h 5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3" h="549">
                  <a:moveTo>
                    <a:pt x="1" y="549"/>
                  </a:moveTo>
                  <a:lnTo>
                    <a:pt x="11" y="546"/>
                  </a:lnTo>
                  <a:lnTo>
                    <a:pt x="743" y="28"/>
                  </a:lnTo>
                  <a:lnTo>
                    <a:pt x="732" y="0"/>
                  </a:lnTo>
                  <a:lnTo>
                    <a:pt x="0" y="518"/>
                  </a:lnTo>
                  <a:lnTo>
                    <a:pt x="9" y="518"/>
                  </a:lnTo>
                  <a:lnTo>
                    <a:pt x="1" y="549"/>
                  </a:lnTo>
                  <a:lnTo>
                    <a:pt x="6" y="549"/>
                  </a:lnTo>
                  <a:lnTo>
                    <a:pt x="11" y="546"/>
                  </a:lnTo>
                  <a:lnTo>
                    <a:pt x="1" y="549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0" name="Freeform 21"/>
            <p:cNvSpPr>
              <a:spLocks/>
            </p:cNvSpPr>
            <p:nvPr/>
          </p:nvSpPr>
          <p:spPr bwMode="auto">
            <a:xfrm>
              <a:off x="8602" y="10647"/>
              <a:ext cx="276" cy="162"/>
            </a:xfrm>
            <a:custGeom>
              <a:avLst/>
              <a:gdLst>
                <a:gd name="T0" fmla="*/ 1 w 276"/>
                <a:gd name="T1" fmla="*/ 34 h 162"/>
                <a:gd name="T2" fmla="*/ 0 w 276"/>
                <a:gd name="T3" fmla="*/ 34 h 162"/>
                <a:gd name="T4" fmla="*/ 268 w 276"/>
                <a:gd name="T5" fmla="*/ 162 h 162"/>
                <a:gd name="T6" fmla="*/ 276 w 276"/>
                <a:gd name="T7" fmla="*/ 131 h 162"/>
                <a:gd name="T8" fmla="*/ 8 w 276"/>
                <a:gd name="T9" fmla="*/ 3 h 162"/>
                <a:gd name="T10" fmla="*/ 5 w 276"/>
                <a:gd name="T11" fmla="*/ 0 h 162"/>
                <a:gd name="T12" fmla="*/ 8 w 276"/>
                <a:gd name="T13" fmla="*/ 3 h 162"/>
                <a:gd name="T14" fmla="*/ 7 w 276"/>
                <a:gd name="T15" fmla="*/ 0 h 162"/>
                <a:gd name="T16" fmla="*/ 5 w 276"/>
                <a:gd name="T17" fmla="*/ 0 h 162"/>
                <a:gd name="T18" fmla="*/ 1 w 276"/>
                <a:gd name="T19" fmla="*/ 34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6"/>
                <a:gd name="T31" fmla="*/ 0 h 162"/>
                <a:gd name="T32" fmla="*/ 276 w 276"/>
                <a:gd name="T33" fmla="*/ 162 h 16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6" h="162">
                  <a:moveTo>
                    <a:pt x="1" y="34"/>
                  </a:moveTo>
                  <a:lnTo>
                    <a:pt x="0" y="34"/>
                  </a:lnTo>
                  <a:lnTo>
                    <a:pt x="268" y="162"/>
                  </a:lnTo>
                  <a:lnTo>
                    <a:pt x="276" y="131"/>
                  </a:lnTo>
                  <a:lnTo>
                    <a:pt x="8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7" y="0"/>
                  </a:lnTo>
                  <a:lnTo>
                    <a:pt x="5" y="0"/>
                  </a:lnTo>
                  <a:lnTo>
                    <a:pt x="1" y="3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1" name="Freeform 22"/>
            <p:cNvSpPr>
              <a:spLocks/>
            </p:cNvSpPr>
            <p:nvPr/>
          </p:nvSpPr>
          <p:spPr bwMode="auto">
            <a:xfrm>
              <a:off x="7953" y="10539"/>
              <a:ext cx="654" cy="142"/>
            </a:xfrm>
            <a:custGeom>
              <a:avLst/>
              <a:gdLst>
                <a:gd name="T0" fmla="*/ 0 w 654"/>
                <a:gd name="T1" fmla="*/ 19 h 142"/>
                <a:gd name="T2" fmla="*/ 11 w 654"/>
                <a:gd name="T3" fmla="*/ 30 h 142"/>
                <a:gd name="T4" fmla="*/ 652 w 654"/>
                <a:gd name="T5" fmla="*/ 142 h 142"/>
                <a:gd name="T6" fmla="*/ 654 w 654"/>
                <a:gd name="T7" fmla="*/ 108 h 142"/>
                <a:gd name="T8" fmla="*/ 13 w 654"/>
                <a:gd name="T9" fmla="*/ 0 h 142"/>
                <a:gd name="T10" fmla="*/ 24 w 654"/>
                <a:gd name="T11" fmla="*/ 14 h 142"/>
                <a:gd name="T12" fmla="*/ 0 w 654"/>
                <a:gd name="T13" fmla="*/ 19 h 142"/>
                <a:gd name="T14" fmla="*/ 2 w 654"/>
                <a:gd name="T15" fmla="*/ 30 h 142"/>
                <a:gd name="T16" fmla="*/ 11 w 654"/>
                <a:gd name="T17" fmla="*/ 30 h 142"/>
                <a:gd name="T18" fmla="*/ 0 w 654"/>
                <a:gd name="T19" fmla="*/ 19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4"/>
                <a:gd name="T31" fmla="*/ 0 h 142"/>
                <a:gd name="T32" fmla="*/ 654 w 654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4" h="142">
                  <a:moveTo>
                    <a:pt x="0" y="19"/>
                  </a:moveTo>
                  <a:lnTo>
                    <a:pt x="11" y="30"/>
                  </a:lnTo>
                  <a:lnTo>
                    <a:pt x="652" y="142"/>
                  </a:lnTo>
                  <a:lnTo>
                    <a:pt x="654" y="108"/>
                  </a:lnTo>
                  <a:lnTo>
                    <a:pt x="13" y="0"/>
                  </a:lnTo>
                  <a:lnTo>
                    <a:pt x="24" y="14"/>
                  </a:lnTo>
                  <a:lnTo>
                    <a:pt x="0" y="19"/>
                  </a:lnTo>
                  <a:lnTo>
                    <a:pt x="2" y="30"/>
                  </a:lnTo>
                  <a:lnTo>
                    <a:pt x="11" y="3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2" name="Freeform 23"/>
            <p:cNvSpPr>
              <a:spLocks/>
            </p:cNvSpPr>
            <p:nvPr/>
          </p:nvSpPr>
          <p:spPr bwMode="auto">
            <a:xfrm>
              <a:off x="7886" y="10115"/>
              <a:ext cx="91" cy="443"/>
            </a:xfrm>
            <a:custGeom>
              <a:avLst/>
              <a:gdLst>
                <a:gd name="T0" fmla="*/ 9 w 91"/>
                <a:gd name="T1" fmla="*/ 0 h 443"/>
                <a:gd name="T2" fmla="*/ 2 w 91"/>
                <a:gd name="T3" fmla="*/ 17 h 443"/>
                <a:gd name="T4" fmla="*/ 67 w 91"/>
                <a:gd name="T5" fmla="*/ 443 h 443"/>
                <a:gd name="T6" fmla="*/ 91 w 91"/>
                <a:gd name="T7" fmla="*/ 438 h 443"/>
                <a:gd name="T8" fmla="*/ 26 w 91"/>
                <a:gd name="T9" fmla="*/ 11 h 443"/>
                <a:gd name="T10" fmla="*/ 18 w 91"/>
                <a:gd name="T11" fmla="*/ 31 h 443"/>
                <a:gd name="T12" fmla="*/ 9 w 91"/>
                <a:gd name="T13" fmla="*/ 0 h 443"/>
                <a:gd name="T14" fmla="*/ 0 w 91"/>
                <a:gd name="T15" fmla="*/ 5 h 443"/>
                <a:gd name="T16" fmla="*/ 2 w 91"/>
                <a:gd name="T17" fmla="*/ 17 h 443"/>
                <a:gd name="T18" fmla="*/ 9 w 91"/>
                <a:gd name="T19" fmla="*/ 0 h 4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"/>
                <a:gd name="T31" fmla="*/ 0 h 443"/>
                <a:gd name="T32" fmla="*/ 91 w 91"/>
                <a:gd name="T33" fmla="*/ 443 h 4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" h="443">
                  <a:moveTo>
                    <a:pt x="9" y="0"/>
                  </a:moveTo>
                  <a:lnTo>
                    <a:pt x="2" y="17"/>
                  </a:lnTo>
                  <a:lnTo>
                    <a:pt x="67" y="443"/>
                  </a:lnTo>
                  <a:lnTo>
                    <a:pt x="91" y="438"/>
                  </a:lnTo>
                  <a:lnTo>
                    <a:pt x="26" y="11"/>
                  </a:lnTo>
                  <a:lnTo>
                    <a:pt x="18" y="31"/>
                  </a:lnTo>
                  <a:lnTo>
                    <a:pt x="9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3" name="Freeform 24"/>
            <p:cNvSpPr>
              <a:spLocks/>
            </p:cNvSpPr>
            <p:nvPr/>
          </p:nvSpPr>
          <p:spPr bwMode="auto">
            <a:xfrm>
              <a:off x="8220" y="9922"/>
              <a:ext cx="82" cy="575"/>
            </a:xfrm>
            <a:custGeom>
              <a:avLst/>
              <a:gdLst>
                <a:gd name="T0" fmla="*/ 17 w 82"/>
                <a:gd name="T1" fmla="*/ 547 h 575"/>
                <a:gd name="T2" fmla="*/ 25 w 82"/>
                <a:gd name="T3" fmla="*/ 564 h 575"/>
                <a:gd name="T4" fmla="*/ 82 w 82"/>
                <a:gd name="T5" fmla="*/ 3 h 575"/>
                <a:gd name="T6" fmla="*/ 59 w 82"/>
                <a:gd name="T7" fmla="*/ 0 h 575"/>
                <a:gd name="T8" fmla="*/ 2 w 82"/>
                <a:gd name="T9" fmla="*/ 558 h 575"/>
                <a:gd name="T10" fmla="*/ 10 w 82"/>
                <a:gd name="T11" fmla="*/ 575 h 575"/>
                <a:gd name="T12" fmla="*/ 2 w 82"/>
                <a:gd name="T13" fmla="*/ 558 h 575"/>
                <a:gd name="T14" fmla="*/ 0 w 82"/>
                <a:gd name="T15" fmla="*/ 572 h 575"/>
                <a:gd name="T16" fmla="*/ 10 w 82"/>
                <a:gd name="T17" fmla="*/ 575 h 575"/>
                <a:gd name="T18" fmla="*/ 17 w 82"/>
                <a:gd name="T19" fmla="*/ 547 h 5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2"/>
                <a:gd name="T31" fmla="*/ 0 h 575"/>
                <a:gd name="T32" fmla="*/ 82 w 82"/>
                <a:gd name="T33" fmla="*/ 575 h 5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2" h="575">
                  <a:moveTo>
                    <a:pt x="17" y="547"/>
                  </a:moveTo>
                  <a:lnTo>
                    <a:pt x="25" y="564"/>
                  </a:lnTo>
                  <a:lnTo>
                    <a:pt x="82" y="3"/>
                  </a:lnTo>
                  <a:lnTo>
                    <a:pt x="59" y="0"/>
                  </a:lnTo>
                  <a:lnTo>
                    <a:pt x="2" y="558"/>
                  </a:lnTo>
                  <a:lnTo>
                    <a:pt x="10" y="575"/>
                  </a:lnTo>
                  <a:lnTo>
                    <a:pt x="2" y="558"/>
                  </a:lnTo>
                  <a:lnTo>
                    <a:pt x="0" y="572"/>
                  </a:lnTo>
                  <a:lnTo>
                    <a:pt x="10" y="575"/>
                  </a:lnTo>
                  <a:lnTo>
                    <a:pt x="17" y="54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4" name="Freeform 25"/>
            <p:cNvSpPr>
              <a:spLocks/>
            </p:cNvSpPr>
            <p:nvPr/>
          </p:nvSpPr>
          <p:spPr bwMode="auto">
            <a:xfrm>
              <a:off x="8230" y="10466"/>
              <a:ext cx="375" cy="212"/>
            </a:xfrm>
            <a:custGeom>
              <a:avLst/>
              <a:gdLst>
                <a:gd name="T0" fmla="*/ 371 w 375"/>
                <a:gd name="T1" fmla="*/ 198 h 212"/>
                <a:gd name="T2" fmla="*/ 375 w 375"/>
                <a:gd name="T3" fmla="*/ 181 h 212"/>
                <a:gd name="T4" fmla="*/ 7 w 375"/>
                <a:gd name="T5" fmla="*/ 0 h 212"/>
                <a:gd name="T6" fmla="*/ 0 w 375"/>
                <a:gd name="T7" fmla="*/ 31 h 212"/>
                <a:gd name="T8" fmla="*/ 367 w 375"/>
                <a:gd name="T9" fmla="*/ 212 h 212"/>
                <a:gd name="T10" fmla="*/ 371 w 375"/>
                <a:gd name="T11" fmla="*/ 19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5"/>
                <a:gd name="T19" fmla="*/ 0 h 212"/>
                <a:gd name="T20" fmla="*/ 375 w 375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5" h="212">
                  <a:moveTo>
                    <a:pt x="371" y="198"/>
                  </a:moveTo>
                  <a:lnTo>
                    <a:pt x="375" y="181"/>
                  </a:lnTo>
                  <a:lnTo>
                    <a:pt x="7" y="0"/>
                  </a:lnTo>
                  <a:lnTo>
                    <a:pt x="0" y="31"/>
                  </a:lnTo>
                  <a:lnTo>
                    <a:pt x="367" y="212"/>
                  </a:lnTo>
                  <a:lnTo>
                    <a:pt x="371" y="19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5" name="Freeform 26"/>
            <p:cNvSpPr>
              <a:spLocks/>
            </p:cNvSpPr>
            <p:nvPr/>
          </p:nvSpPr>
          <p:spPr bwMode="auto">
            <a:xfrm>
              <a:off x="8136" y="9359"/>
              <a:ext cx="456" cy="396"/>
            </a:xfrm>
            <a:custGeom>
              <a:avLst/>
              <a:gdLst>
                <a:gd name="T0" fmla="*/ 450 w 456"/>
                <a:gd name="T1" fmla="*/ 0 h 396"/>
                <a:gd name="T2" fmla="*/ 444 w 456"/>
                <a:gd name="T3" fmla="*/ 3 h 396"/>
                <a:gd name="T4" fmla="*/ 0 w 456"/>
                <a:gd name="T5" fmla="*/ 368 h 396"/>
                <a:gd name="T6" fmla="*/ 12 w 456"/>
                <a:gd name="T7" fmla="*/ 396 h 396"/>
                <a:gd name="T8" fmla="*/ 456 w 456"/>
                <a:gd name="T9" fmla="*/ 28 h 396"/>
                <a:gd name="T10" fmla="*/ 450 w 456"/>
                <a:gd name="T11" fmla="*/ 31 h 396"/>
                <a:gd name="T12" fmla="*/ 450 w 456"/>
                <a:gd name="T13" fmla="*/ 0 h 396"/>
                <a:gd name="T14" fmla="*/ 446 w 456"/>
                <a:gd name="T15" fmla="*/ 0 h 396"/>
                <a:gd name="T16" fmla="*/ 444 w 456"/>
                <a:gd name="T17" fmla="*/ 3 h 396"/>
                <a:gd name="T18" fmla="*/ 450 w 456"/>
                <a:gd name="T19" fmla="*/ 0 h 3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396"/>
                <a:gd name="T32" fmla="*/ 456 w 456"/>
                <a:gd name="T33" fmla="*/ 396 h 3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396">
                  <a:moveTo>
                    <a:pt x="450" y="0"/>
                  </a:moveTo>
                  <a:lnTo>
                    <a:pt x="444" y="3"/>
                  </a:lnTo>
                  <a:lnTo>
                    <a:pt x="0" y="368"/>
                  </a:lnTo>
                  <a:lnTo>
                    <a:pt x="12" y="396"/>
                  </a:lnTo>
                  <a:lnTo>
                    <a:pt x="456" y="28"/>
                  </a:lnTo>
                  <a:lnTo>
                    <a:pt x="450" y="31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444" y="3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36" name="Freeform 27"/>
            <p:cNvSpPr>
              <a:spLocks/>
            </p:cNvSpPr>
            <p:nvPr/>
          </p:nvSpPr>
          <p:spPr bwMode="auto">
            <a:xfrm>
              <a:off x="8586" y="9348"/>
              <a:ext cx="739" cy="42"/>
            </a:xfrm>
            <a:custGeom>
              <a:avLst/>
              <a:gdLst>
                <a:gd name="T0" fmla="*/ 739 w 739"/>
                <a:gd name="T1" fmla="*/ 3 h 42"/>
                <a:gd name="T2" fmla="*/ 732 w 739"/>
                <a:gd name="T3" fmla="*/ 0 h 42"/>
                <a:gd name="T4" fmla="*/ 0 w 739"/>
                <a:gd name="T5" fmla="*/ 11 h 42"/>
                <a:gd name="T6" fmla="*/ 0 w 739"/>
                <a:gd name="T7" fmla="*/ 42 h 42"/>
                <a:gd name="T8" fmla="*/ 732 w 739"/>
                <a:gd name="T9" fmla="*/ 34 h 42"/>
                <a:gd name="T10" fmla="*/ 725 w 739"/>
                <a:gd name="T11" fmla="*/ 31 h 42"/>
                <a:gd name="T12" fmla="*/ 739 w 739"/>
                <a:gd name="T13" fmla="*/ 3 h 42"/>
                <a:gd name="T14" fmla="*/ 736 w 739"/>
                <a:gd name="T15" fmla="*/ 0 h 42"/>
                <a:gd name="T16" fmla="*/ 732 w 739"/>
                <a:gd name="T17" fmla="*/ 0 h 42"/>
                <a:gd name="T18" fmla="*/ 739 w 739"/>
                <a:gd name="T19" fmla="*/ 3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9"/>
                <a:gd name="T31" fmla="*/ 0 h 42"/>
                <a:gd name="T32" fmla="*/ 739 w 739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9" h="42">
                  <a:moveTo>
                    <a:pt x="739" y="3"/>
                  </a:moveTo>
                  <a:lnTo>
                    <a:pt x="732" y="0"/>
                  </a:lnTo>
                  <a:lnTo>
                    <a:pt x="0" y="11"/>
                  </a:lnTo>
                  <a:lnTo>
                    <a:pt x="0" y="42"/>
                  </a:lnTo>
                  <a:lnTo>
                    <a:pt x="732" y="34"/>
                  </a:lnTo>
                  <a:lnTo>
                    <a:pt x="725" y="31"/>
                  </a:lnTo>
                  <a:lnTo>
                    <a:pt x="739" y="3"/>
                  </a:lnTo>
                  <a:lnTo>
                    <a:pt x="736" y="0"/>
                  </a:lnTo>
                  <a:lnTo>
                    <a:pt x="732" y="0"/>
                  </a:lnTo>
                  <a:lnTo>
                    <a:pt x="739" y="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7" name="Freeform 28"/>
            <p:cNvSpPr>
              <a:spLocks/>
            </p:cNvSpPr>
            <p:nvPr/>
          </p:nvSpPr>
          <p:spPr bwMode="auto">
            <a:xfrm>
              <a:off x="9311" y="9351"/>
              <a:ext cx="420" cy="429"/>
            </a:xfrm>
            <a:custGeom>
              <a:avLst/>
              <a:gdLst>
                <a:gd name="T0" fmla="*/ 415 w 420"/>
                <a:gd name="T1" fmla="*/ 427 h 429"/>
                <a:gd name="T2" fmla="*/ 412 w 420"/>
                <a:gd name="T3" fmla="*/ 404 h 429"/>
                <a:gd name="T4" fmla="*/ 14 w 420"/>
                <a:gd name="T5" fmla="*/ 0 h 429"/>
                <a:gd name="T6" fmla="*/ 0 w 420"/>
                <a:gd name="T7" fmla="*/ 25 h 429"/>
                <a:gd name="T8" fmla="*/ 398 w 420"/>
                <a:gd name="T9" fmla="*/ 429 h 429"/>
                <a:gd name="T10" fmla="*/ 394 w 420"/>
                <a:gd name="T11" fmla="*/ 410 h 429"/>
                <a:gd name="T12" fmla="*/ 415 w 420"/>
                <a:gd name="T13" fmla="*/ 427 h 429"/>
                <a:gd name="T14" fmla="*/ 420 w 420"/>
                <a:gd name="T15" fmla="*/ 413 h 429"/>
                <a:gd name="T16" fmla="*/ 412 w 420"/>
                <a:gd name="T17" fmla="*/ 404 h 429"/>
                <a:gd name="T18" fmla="*/ 415 w 420"/>
                <a:gd name="T19" fmla="*/ 427 h 4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0"/>
                <a:gd name="T31" fmla="*/ 0 h 429"/>
                <a:gd name="T32" fmla="*/ 420 w 420"/>
                <a:gd name="T33" fmla="*/ 429 h 4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0" h="429">
                  <a:moveTo>
                    <a:pt x="415" y="427"/>
                  </a:moveTo>
                  <a:lnTo>
                    <a:pt x="412" y="404"/>
                  </a:lnTo>
                  <a:lnTo>
                    <a:pt x="14" y="0"/>
                  </a:lnTo>
                  <a:lnTo>
                    <a:pt x="0" y="25"/>
                  </a:lnTo>
                  <a:lnTo>
                    <a:pt x="398" y="429"/>
                  </a:lnTo>
                  <a:lnTo>
                    <a:pt x="394" y="410"/>
                  </a:lnTo>
                  <a:lnTo>
                    <a:pt x="415" y="427"/>
                  </a:lnTo>
                  <a:lnTo>
                    <a:pt x="420" y="413"/>
                  </a:lnTo>
                  <a:lnTo>
                    <a:pt x="412" y="404"/>
                  </a:lnTo>
                  <a:lnTo>
                    <a:pt x="415" y="427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8" name="Freeform 29"/>
            <p:cNvSpPr>
              <a:spLocks/>
            </p:cNvSpPr>
            <p:nvPr/>
          </p:nvSpPr>
          <p:spPr bwMode="auto">
            <a:xfrm>
              <a:off x="9364" y="9761"/>
              <a:ext cx="362" cy="817"/>
            </a:xfrm>
            <a:custGeom>
              <a:avLst/>
              <a:gdLst>
                <a:gd name="T0" fmla="*/ 9 w 362"/>
                <a:gd name="T1" fmla="*/ 814 h 817"/>
                <a:gd name="T2" fmla="*/ 21 w 362"/>
                <a:gd name="T3" fmla="*/ 808 h 817"/>
                <a:gd name="T4" fmla="*/ 362 w 362"/>
                <a:gd name="T5" fmla="*/ 17 h 817"/>
                <a:gd name="T6" fmla="*/ 341 w 362"/>
                <a:gd name="T7" fmla="*/ 0 h 817"/>
                <a:gd name="T8" fmla="*/ 0 w 362"/>
                <a:gd name="T9" fmla="*/ 792 h 817"/>
                <a:gd name="T10" fmla="*/ 12 w 362"/>
                <a:gd name="T11" fmla="*/ 783 h 817"/>
                <a:gd name="T12" fmla="*/ 9 w 362"/>
                <a:gd name="T13" fmla="*/ 814 h 817"/>
                <a:gd name="T14" fmla="*/ 17 w 362"/>
                <a:gd name="T15" fmla="*/ 817 h 817"/>
                <a:gd name="T16" fmla="*/ 21 w 362"/>
                <a:gd name="T17" fmla="*/ 808 h 817"/>
                <a:gd name="T18" fmla="*/ 9 w 362"/>
                <a:gd name="T19" fmla="*/ 814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2"/>
                <a:gd name="T31" fmla="*/ 0 h 817"/>
                <a:gd name="T32" fmla="*/ 362 w 362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2" h="817">
                  <a:moveTo>
                    <a:pt x="9" y="814"/>
                  </a:moveTo>
                  <a:lnTo>
                    <a:pt x="21" y="808"/>
                  </a:lnTo>
                  <a:lnTo>
                    <a:pt x="362" y="17"/>
                  </a:lnTo>
                  <a:lnTo>
                    <a:pt x="341" y="0"/>
                  </a:lnTo>
                  <a:lnTo>
                    <a:pt x="0" y="792"/>
                  </a:lnTo>
                  <a:lnTo>
                    <a:pt x="12" y="783"/>
                  </a:lnTo>
                  <a:lnTo>
                    <a:pt x="9" y="814"/>
                  </a:lnTo>
                  <a:lnTo>
                    <a:pt x="17" y="817"/>
                  </a:lnTo>
                  <a:lnTo>
                    <a:pt x="21" y="808"/>
                  </a:lnTo>
                  <a:lnTo>
                    <a:pt x="9" y="814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39" name="Freeform 30"/>
            <p:cNvSpPr>
              <a:spLocks/>
            </p:cNvSpPr>
            <p:nvPr/>
          </p:nvSpPr>
          <p:spPr bwMode="auto">
            <a:xfrm>
              <a:off x="8461" y="10435"/>
              <a:ext cx="915" cy="143"/>
            </a:xfrm>
            <a:custGeom>
              <a:avLst/>
              <a:gdLst>
                <a:gd name="T0" fmla="*/ 0 w 915"/>
                <a:gd name="T1" fmla="*/ 23 h 143"/>
                <a:gd name="T2" fmla="*/ 9 w 915"/>
                <a:gd name="T3" fmla="*/ 31 h 143"/>
                <a:gd name="T4" fmla="*/ 912 w 915"/>
                <a:gd name="T5" fmla="*/ 143 h 143"/>
                <a:gd name="T6" fmla="*/ 915 w 915"/>
                <a:gd name="T7" fmla="*/ 112 h 143"/>
                <a:gd name="T8" fmla="*/ 12 w 915"/>
                <a:gd name="T9" fmla="*/ 0 h 143"/>
                <a:gd name="T10" fmla="*/ 21 w 915"/>
                <a:gd name="T11" fmla="*/ 6 h 143"/>
                <a:gd name="T12" fmla="*/ 0 w 915"/>
                <a:gd name="T13" fmla="*/ 23 h 143"/>
                <a:gd name="T14" fmla="*/ 3 w 915"/>
                <a:gd name="T15" fmla="*/ 31 h 143"/>
                <a:gd name="T16" fmla="*/ 9 w 915"/>
                <a:gd name="T17" fmla="*/ 31 h 143"/>
                <a:gd name="T18" fmla="*/ 0 w 915"/>
                <a:gd name="T19" fmla="*/ 23 h 1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15"/>
                <a:gd name="T31" fmla="*/ 0 h 143"/>
                <a:gd name="T32" fmla="*/ 915 w 915"/>
                <a:gd name="T33" fmla="*/ 143 h 1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15" h="143">
                  <a:moveTo>
                    <a:pt x="0" y="23"/>
                  </a:moveTo>
                  <a:lnTo>
                    <a:pt x="9" y="31"/>
                  </a:lnTo>
                  <a:lnTo>
                    <a:pt x="912" y="143"/>
                  </a:lnTo>
                  <a:lnTo>
                    <a:pt x="915" y="11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0" y="23"/>
                  </a:lnTo>
                  <a:lnTo>
                    <a:pt x="3" y="31"/>
                  </a:lnTo>
                  <a:lnTo>
                    <a:pt x="9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0" name="Freeform 31"/>
            <p:cNvSpPr>
              <a:spLocks/>
            </p:cNvSpPr>
            <p:nvPr/>
          </p:nvSpPr>
          <p:spPr bwMode="auto">
            <a:xfrm>
              <a:off x="8125" y="9727"/>
              <a:ext cx="356" cy="734"/>
            </a:xfrm>
            <a:custGeom>
              <a:avLst/>
              <a:gdLst>
                <a:gd name="T0" fmla="*/ 11 w 356"/>
                <a:gd name="T1" fmla="*/ 0 h 734"/>
                <a:gd name="T2" fmla="*/ 7 w 356"/>
                <a:gd name="T3" fmla="*/ 25 h 734"/>
                <a:gd name="T4" fmla="*/ 336 w 356"/>
                <a:gd name="T5" fmla="*/ 734 h 734"/>
                <a:gd name="T6" fmla="*/ 356 w 356"/>
                <a:gd name="T7" fmla="*/ 717 h 734"/>
                <a:gd name="T8" fmla="*/ 26 w 356"/>
                <a:gd name="T9" fmla="*/ 9 h 734"/>
                <a:gd name="T10" fmla="*/ 23 w 356"/>
                <a:gd name="T11" fmla="*/ 28 h 734"/>
                <a:gd name="T12" fmla="*/ 11 w 356"/>
                <a:gd name="T13" fmla="*/ 0 h 734"/>
                <a:gd name="T14" fmla="*/ 0 w 356"/>
                <a:gd name="T15" fmla="*/ 11 h 734"/>
                <a:gd name="T16" fmla="*/ 7 w 356"/>
                <a:gd name="T17" fmla="*/ 25 h 734"/>
                <a:gd name="T18" fmla="*/ 11 w 356"/>
                <a:gd name="T19" fmla="*/ 0 h 7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6"/>
                <a:gd name="T31" fmla="*/ 0 h 734"/>
                <a:gd name="T32" fmla="*/ 356 w 356"/>
                <a:gd name="T33" fmla="*/ 734 h 7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6" h="734">
                  <a:moveTo>
                    <a:pt x="11" y="0"/>
                  </a:moveTo>
                  <a:lnTo>
                    <a:pt x="7" y="25"/>
                  </a:lnTo>
                  <a:lnTo>
                    <a:pt x="336" y="734"/>
                  </a:lnTo>
                  <a:lnTo>
                    <a:pt x="356" y="717"/>
                  </a:lnTo>
                  <a:lnTo>
                    <a:pt x="26" y="9"/>
                  </a:lnTo>
                  <a:lnTo>
                    <a:pt x="23" y="28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7" y="2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0000"/>
            </a:solidFill>
            <a:ln w="508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41" name="Freeform 32"/>
            <p:cNvSpPr>
              <a:spLocks/>
            </p:cNvSpPr>
            <p:nvPr/>
          </p:nvSpPr>
          <p:spPr bwMode="auto">
            <a:xfrm>
              <a:off x="8450" y="9825"/>
              <a:ext cx="627" cy="92"/>
            </a:xfrm>
            <a:custGeom>
              <a:avLst/>
              <a:gdLst>
                <a:gd name="T0" fmla="*/ 627 w 627"/>
                <a:gd name="T1" fmla="*/ 67 h 92"/>
                <a:gd name="T2" fmla="*/ 620 w 627"/>
                <a:gd name="T3" fmla="*/ 61 h 92"/>
                <a:gd name="T4" fmla="*/ 2 w 627"/>
                <a:gd name="T5" fmla="*/ 0 h 92"/>
                <a:gd name="T6" fmla="*/ 0 w 627"/>
                <a:gd name="T7" fmla="*/ 31 h 92"/>
                <a:gd name="T8" fmla="*/ 617 w 627"/>
                <a:gd name="T9" fmla="*/ 92 h 92"/>
                <a:gd name="T10" fmla="*/ 609 w 627"/>
                <a:gd name="T11" fmla="*/ 89 h 92"/>
                <a:gd name="T12" fmla="*/ 627 w 627"/>
                <a:gd name="T13" fmla="*/ 67 h 92"/>
                <a:gd name="T14" fmla="*/ 625 w 627"/>
                <a:gd name="T15" fmla="*/ 61 h 92"/>
                <a:gd name="T16" fmla="*/ 620 w 627"/>
                <a:gd name="T17" fmla="*/ 61 h 92"/>
                <a:gd name="T18" fmla="*/ 627 w 627"/>
                <a:gd name="T19" fmla="*/ 67 h 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7"/>
                <a:gd name="T31" fmla="*/ 0 h 92"/>
                <a:gd name="T32" fmla="*/ 627 w 627"/>
                <a:gd name="T33" fmla="*/ 92 h 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7" h="92">
                  <a:moveTo>
                    <a:pt x="627" y="67"/>
                  </a:moveTo>
                  <a:lnTo>
                    <a:pt x="620" y="61"/>
                  </a:lnTo>
                  <a:lnTo>
                    <a:pt x="2" y="0"/>
                  </a:lnTo>
                  <a:lnTo>
                    <a:pt x="0" y="31"/>
                  </a:lnTo>
                  <a:lnTo>
                    <a:pt x="617" y="92"/>
                  </a:lnTo>
                  <a:lnTo>
                    <a:pt x="609" y="89"/>
                  </a:lnTo>
                  <a:lnTo>
                    <a:pt x="627" y="67"/>
                  </a:lnTo>
                  <a:lnTo>
                    <a:pt x="625" y="61"/>
                  </a:lnTo>
                  <a:lnTo>
                    <a:pt x="620" y="61"/>
                  </a:lnTo>
                  <a:lnTo>
                    <a:pt x="627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2" name="Freeform 33"/>
            <p:cNvSpPr>
              <a:spLocks/>
            </p:cNvSpPr>
            <p:nvPr/>
          </p:nvSpPr>
          <p:spPr bwMode="auto">
            <a:xfrm>
              <a:off x="9059" y="9892"/>
              <a:ext cx="229" cy="306"/>
            </a:xfrm>
            <a:custGeom>
              <a:avLst/>
              <a:gdLst>
                <a:gd name="T0" fmla="*/ 220 w 229"/>
                <a:gd name="T1" fmla="*/ 306 h 306"/>
                <a:gd name="T2" fmla="*/ 222 w 229"/>
                <a:gd name="T3" fmla="*/ 284 h 306"/>
                <a:gd name="T4" fmla="*/ 18 w 229"/>
                <a:gd name="T5" fmla="*/ 0 h 306"/>
                <a:gd name="T6" fmla="*/ 0 w 229"/>
                <a:gd name="T7" fmla="*/ 22 h 306"/>
                <a:gd name="T8" fmla="*/ 203 w 229"/>
                <a:gd name="T9" fmla="*/ 306 h 306"/>
                <a:gd name="T10" fmla="*/ 205 w 229"/>
                <a:gd name="T11" fmla="*/ 284 h 306"/>
                <a:gd name="T12" fmla="*/ 220 w 229"/>
                <a:gd name="T13" fmla="*/ 306 h 306"/>
                <a:gd name="T14" fmla="*/ 229 w 229"/>
                <a:gd name="T15" fmla="*/ 295 h 306"/>
                <a:gd name="T16" fmla="*/ 222 w 229"/>
                <a:gd name="T17" fmla="*/ 284 h 306"/>
                <a:gd name="T18" fmla="*/ 220 w 229"/>
                <a:gd name="T19" fmla="*/ 306 h 3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306"/>
                <a:gd name="T32" fmla="*/ 229 w 229"/>
                <a:gd name="T33" fmla="*/ 306 h 30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306">
                  <a:moveTo>
                    <a:pt x="220" y="306"/>
                  </a:moveTo>
                  <a:lnTo>
                    <a:pt x="222" y="284"/>
                  </a:lnTo>
                  <a:lnTo>
                    <a:pt x="18" y="0"/>
                  </a:lnTo>
                  <a:lnTo>
                    <a:pt x="0" y="22"/>
                  </a:lnTo>
                  <a:lnTo>
                    <a:pt x="203" y="306"/>
                  </a:lnTo>
                  <a:lnTo>
                    <a:pt x="205" y="284"/>
                  </a:lnTo>
                  <a:lnTo>
                    <a:pt x="220" y="306"/>
                  </a:lnTo>
                  <a:lnTo>
                    <a:pt x="229" y="295"/>
                  </a:lnTo>
                  <a:lnTo>
                    <a:pt x="222" y="284"/>
                  </a:lnTo>
                  <a:lnTo>
                    <a:pt x="220" y="30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443" name="Freeform 34"/>
            <p:cNvSpPr>
              <a:spLocks/>
            </p:cNvSpPr>
            <p:nvPr/>
          </p:nvSpPr>
          <p:spPr bwMode="auto">
            <a:xfrm>
              <a:off x="8997" y="10173"/>
              <a:ext cx="282" cy="352"/>
            </a:xfrm>
            <a:custGeom>
              <a:avLst/>
              <a:gdLst>
                <a:gd name="T0" fmla="*/ 0 w 282"/>
                <a:gd name="T1" fmla="*/ 329 h 352"/>
                <a:gd name="T2" fmla="*/ 15 w 282"/>
                <a:gd name="T3" fmla="*/ 352 h 352"/>
                <a:gd name="T4" fmla="*/ 282 w 282"/>
                <a:gd name="T5" fmla="*/ 25 h 352"/>
                <a:gd name="T6" fmla="*/ 267 w 282"/>
                <a:gd name="T7" fmla="*/ 0 h 352"/>
                <a:gd name="T8" fmla="*/ 0 w 282"/>
                <a:gd name="T9" fmla="*/ 329 h 352"/>
                <a:gd name="T10" fmla="*/ 15 w 282"/>
                <a:gd name="T11" fmla="*/ 352 h 352"/>
                <a:gd name="T12" fmla="*/ 0 w 282"/>
                <a:gd name="T13" fmla="*/ 329 h 3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2"/>
                <a:gd name="T22" fmla="*/ 0 h 352"/>
                <a:gd name="T23" fmla="*/ 282 w 282"/>
                <a:gd name="T24" fmla="*/ 352 h 3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2" h="352">
                  <a:moveTo>
                    <a:pt x="0" y="329"/>
                  </a:moveTo>
                  <a:lnTo>
                    <a:pt x="15" y="352"/>
                  </a:lnTo>
                  <a:lnTo>
                    <a:pt x="282" y="25"/>
                  </a:lnTo>
                  <a:lnTo>
                    <a:pt x="267" y="0"/>
                  </a:lnTo>
                  <a:lnTo>
                    <a:pt x="0" y="329"/>
                  </a:lnTo>
                  <a:lnTo>
                    <a:pt x="15" y="352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7413" name="Picture 35" descr="ETTERN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333375"/>
            <a:ext cx="1633538" cy="503238"/>
          </a:xfrm>
          <a:noFill/>
        </p:spPr>
      </p:pic>
    </p:spTree>
    <p:extLst>
      <p:ext uri="{BB962C8B-B14F-4D97-AF65-F5344CB8AC3E}">
        <p14:creationId xmlns:p14="http://schemas.microsoft.com/office/powerpoint/2010/main" val="18252069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TERN">
  <a:themeElements>
    <a:clrScheme name="ETTER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TTER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TTER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TER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TER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TER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TER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TER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TTER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TTER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TTER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TTER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TTER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TTER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ETTERN</Template>
  <TotalTime>1605</TotalTime>
  <Words>1559</Words>
  <Application>Microsoft Office PowerPoint</Application>
  <PresentationFormat>Apresentação na tela (4:3)</PresentationFormat>
  <Paragraphs>159</Paragraphs>
  <Slides>25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ETTERN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Carlos</dc:creator>
  <cp:lastModifiedBy>Carlos Vainer</cp:lastModifiedBy>
  <cp:revision>126</cp:revision>
  <dcterms:created xsi:type="dcterms:W3CDTF">2011-08-11T22:16:39Z</dcterms:created>
  <dcterms:modified xsi:type="dcterms:W3CDTF">2019-03-14T13:32:25Z</dcterms:modified>
</cp:coreProperties>
</file>