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3.xml" ContentType="application/vnd.openxmlformats-officedocument.them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charts/chart17.xml" ContentType="application/vnd.openxmlformats-officedocument.drawingml.char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Override PartName="/ppt/charts/chart13.xml" ContentType="application/vnd.openxmlformats-officedocument.drawingml.chart+xml"/>
  <Override PartName="/ppt/charts/chart15.xml" ContentType="application/vnd.openxmlformats-officedocument.drawingml.chart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Override PartName="/ppt/charts/chart3.xml" ContentType="application/vnd.openxmlformats-officedocument.drawingml.chart+xml"/>
  <Override PartName="/ppt/charts/chart5.xml" ContentType="application/vnd.openxmlformats-officedocument.drawingml.chart+xml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charts/chart18.xml" ContentType="application/vnd.openxmlformats-officedocument.drawingml.chart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  <Override PartName="/ppt/charts/chart16.xml" ContentType="application/vnd.openxmlformats-officedocument.drawingml.chart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ppt/charts/chart14.xml" ContentType="application/vnd.openxmlformats-officedocument.drawingml.char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charts/chart8.xml" ContentType="application/vnd.openxmlformats-officedocument.drawingml.chart+xml"/>
  <Override PartName="/ppt/charts/chart12.xml" ContentType="application/vnd.openxmlformats-officedocument.drawingml.chart+xml"/>
  <Override PartName="/ppt/slideLayouts/slideLayout10.xml" ContentType="application/vnd.openxmlformats-officedocument.presentationml.slideLayout+xml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charts/chart4.xml" ContentType="application/vnd.openxmlformats-officedocument.drawingml.chart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handoutMasters/handoutMaster1.xml" ContentType="application/vnd.openxmlformats-officedocument.presentationml.handoutMaster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3"/>
  </p:notesMasterIdLst>
  <p:handoutMasterIdLst>
    <p:handoutMasterId r:id="rId54"/>
  </p:handoutMasterIdLst>
  <p:sldIdLst>
    <p:sldId id="330" r:id="rId2"/>
    <p:sldId id="329" r:id="rId3"/>
    <p:sldId id="258" r:id="rId4"/>
    <p:sldId id="259" r:id="rId5"/>
    <p:sldId id="267" r:id="rId6"/>
    <p:sldId id="260" r:id="rId7"/>
    <p:sldId id="261" r:id="rId8"/>
    <p:sldId id="262" r:id="rId9"/>
    <p:sldId id="305" r:id="rId10"/>
    <p:sldId id="263" r:id="rId11"/>
    <p:sldId id="265" r:id="rId12"/>
    <p:sldId id="310" r:id="rId13"/>
    <p:sldId id="317" r:id="rId14"/>
    <p:sldId id="319" r:id="rId15"/>
    <p:sldId id="320" r:id="rId16"/>
    <p:sldId id="321" r:id="rId17"/>
    <p:sldId id="296" r:id="rId18"/>
    <p:sldId id="297" r:id="rId19"/>
    <p:sldId id="298" r:id="rId20"/>
    <p:sldId id="299" r:id="rId21"/>
    <p:sldId id="300" r:id="rId22"/>
    <p:sldId id="331" r:id="rId23"/>
    <p:sldId id="271" r:id="rId24"/>
    <p:sldId id="272" r:id="rId25"/>
    <p:sldId id="273" r:id="rId26"/>
    <p:sldId id="274" r:id="rId27"/>
    <p:sldId id="328" r:id="rId28"/>
    <p:sldId id="326" r:id="rId29"/>
    <p:sldId id="325" r:id="rId30"/>
    <p:sldId id="327" r:id="rId31"/>
    <p:sldId id="306" r:id="rId32"/>
    <p:sldId id="276" r:id="rId33"/>
    <p:sldId id="277" r:id="rId34"/>
    <p:sldId id="301" r:id="rId35"/>
    <p:sldId id="313" r:id="rId36"/>
    <p:sldId id="307" r:id="rId37"/>
    <p:sldId id="322" r:id="rId38"/>
    <p:sldId id="323" r:id="rId39"/>
    <p:sldId id="324" r:id="rId40"/>
    <p:sldId id="275" r:id="rId41"/>
    <p:sldId id="308" r:id="rId42"/>
    <p:sldId id="312" r:id="rId43"/>
    <p:sldId id="311" r:id="rId44"/>
    <p:sldId id="291" r:id="rId45"/>
    <p:sldId id="314" r:id="rId46"/>
    <p:sldId id="315" r:id="rId47"/>
    <p:sldId id="316" r:id="rId48"/>
    <p:sldId id="292" r:id="rId49"/>
    <p:sldId id="293" r:id="rId50"/>
    <p:sldId id="302" r:id="rId51"/>
    <p:sldId id="332" r:id="rId52"/>
  </p:sldIdLst>
  <p:sldSz cx="9144000" cy="6858000" type="screen4x3"/>
  <p:notesSz cx="6797675" cy="9926638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>
        <p:scale>
          <a:sx n="76" d="100"/>
          <a:sy n="76" d="100"/>
        </p:scale>
        <p:origin x="-978" y="-6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notesMaster" Target="notesMasters/notesMaster1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Planilha_do_Microsoft_Office_Excel1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1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file:///d:\Usuarios\01016009178\Desktop\Pasta1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layout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title>
      <c:layout>
        <c:manualLayout>
          <c:xMode val="edge"/>
          <c:yMode val="edge"/>
          <c:x val="0.17685518602508221"/>
          <c:y val="0.86114431729807817"/>
        </c:manualLayout>
      </c:layout>
    </c:title>
    <c:view3D>
      <c:rotX val="30"/>
      <c:perspective val="30"/>
    </c:view3D>
    <c:plotArea>
      <c:layout>
        <c:manualLayout>
          <c:layoutTarget val="inner"/>
          <c:xMode val="edge"/>
          <c:yMode val="edge"/>
          <c:x val="7.0799649712123505E-2"/>
          <c:y val="0.14064826130429955"/>
          <c:w val="0.82935164066737699"/>
          <c:h val="0.6882446394845021"/>
        </c:manualLayout>
      </c:layout>
      <c:pie3DChart>
        <c:varyColors val="1"/>
        <c:ser>
          <c:idx val="0"/>
          <c:order val="0"/>
          <c:tx>
            <c:strRef>
              <c:f>Plan1!$B$1</c:f>
              <c:strCache>
                <c:ptCount val="1"/>
                <c:pt idx="0">
                  <c:v>Representatividade por Região</c:v>
                </c:pt>
              </c:strCache>
            </c:strRef>
          </c:tx>
          <c:explosion val="25"/>
          <c:dLbls>
            <c:dLbl>
              <c:idx val="1"/>
              <c:layout>
                <c:manualLayout>
                  <c:x val="-0.13985875984251969"/>
                  <c:y val="-0.25832627952755916"/>
                </c:manualLayout>
              </c:layout>
              <c:showCatName val="1"/>
            </c:dLbl>
            <c:dLbl>
              <c:idx val="4"/>
              <c:layout>
                <c:manualLayout>
                  <c:x val="6.6413372370390231E-2"/>
                  <c:y val="7.7554716142650831E-2"/>
                </c:manualLayout>
              </c:layout>
              <c:showCatName val="1"/>
            </c:dLbl>
            <c:showCatName val="1"/>
            <c:showLeaderLines val="1"/>
          </c:dLbls>
          <c:cat>
            <c:strRef>
              <c:f>Plan1!$A$2:$A$6</c:f>
              <c:strCache>
                <c:ptCount val="5"/>
                <c:pt idx="0">
                  <c:v>Nordeste</c:v>
                </c:pt>
                <c:pt idx="1">
                  <c:v>Sudeste</c:v>
                </c:pt>
                <c:pt idx="2">
                  <c:v>Centro-Oeste</c:v>
                </c:pt>
                <c:pt idx="3">
                  <c:v>Sul</c:v>
                </c:pt>
                <c:pt idx="4">
                  <c:v>Norte</c:v>
                </c:pt>
              </c:strCache>
            </c:strRef>
          </c:cat>
          <c:val>
            <c:numRef>
              <c:f>Plan1!$B$2:$B$6</c:f>
              <c:numCache>
                <c:formatCode>ge\r\a\l</c:formatCode>
                <c:ptCount val="5"/>
                <c:pt idx="0">
                  <c:v>31</c:v>
                </c:pt>
                <c:pt idx="1">
                  <c:v>22</c:v>
                </c:pt>
                <c:pt idx="2">
                  <c:v>21</c:v>
                </c:pt>
                <c:pt idx="3">
                  <c:v>12</c:v>
                </c:pt>
                <c:pt idx="4">
                  <c:v>9</c:v>
                </c:pt>
              </c:numCache>
            </c:numRef>
          </c:val>
        </c:ser>
        <c:dLbls>
          <c:showCatName val="1"/>
        </c:dLbls>
      </c:pie3DChart>
    </c:plotArea>
    <c:plotVisOnly val="1"/>
    <c:dispBlanksAs val="zero"/>
  </c:chart>
  <c:txPr>
    <a:bodyPr/>
    <a:lstStyle/>
    <a:p>
      <a:pPr>
        <a:defRPr sz="1800"/>
      </a:pPr>
      <a:endParaRPr lang="pt-BR"/>
    </a:p>
  </c:txPr>
  <c:externalData r:id="rId1"/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layout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layout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layout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layout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pt-BR"/>
  <c:chart>
    <c:plotArea>
      <c:layout/>
      <c:pieChart>
        <c:varyColors val="1"/>
        <c:dLbls/>
        <c:firstSliceAng val="0"/>
      </c:pieChart>
    </c:plotArea>
    <c:legend>
      <c:legendPos val="r"/>
      <c:txPr>
        <a:bodyPr/>
        <a:lstStyle/>
        <a:p>
          <a:pPr>
            <a:defRPr sz="1200" b="1"/>
          </a:pPr>
          <a:endParaRPr lang="pt-BR"/>
        </a:p>
      </c:txPr>
    </c:legend>
    <c:plotVisOnly val="1"/>
    <c:dispBlanksAs val="zero"/>
  </c:chart>
  <c:externalData r:id="rId1"/>
</c:chartSpac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244B1EF-C28C-461A-994C-0B000B34A84D}" type="datetimeFigureOut">
              <a:rPr lang="pt-BR" smtClean="0"/>
              <a:t>22/4/2014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49688" y="9428163"/>
            <a:ext cx="2946400" cy="4968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B0CA3A-C3C0-4B04-A821-FC6170876014}" type="slidenum">
              <a:rPr lang="pt-BR" smtClean="0"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A5ED6FF-196C-4E47-8EBF-E3B9A3BF9969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AE4D0E-FC67-4C1C-A45E-E34BE770FD2A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xmlns="" val="234426704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1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-183058"/>
            <a:ext cx="9188648" cy="706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8" name="Picture 4"/>
          <p:cNvPicPr>
            <a:picLocks noChangeAspect="1" noChangeArrowheads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433" y="6286500"/>
            <a:ext cx="2738065" cy="517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Ovr>
    <a:masterClrMapping/>
  </p:clrMapOvr>
  <p:transition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5D58B7E-A2C1-42FA-854C-FAF3DBC44581}" type="datetimeFigureOut">
              <a:rPr lang="pt-BR" smtClean="0"/>
              <a:pPr/>
              <a:t>22/4/2014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0A050E5-C816-4C0A-A953-6E6D33488A74}" type="slidenum">
              <a:rPr lang="pt-BR" smtClean="0"/>
              <a:pPr/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chart" Target="../charts/chart5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miritongabaetetuba.blogspot.com.br/" TargetMode="External"/><Relationship Id="rId2" Type="http://schemas.openxmlformats.org/officeDocument/2006/relationships/hyperlink" Target="https://www.facebook.com/miritongabaetetuba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miritong.blogspot.com.br/" TargetMode="Externa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chart" Target="../charts/char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chart" Target="../charts/chart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jpeg"/><Relationship Id="rId4" Type="http://schemas.openxmlformats.org/officeDocument/2006/relationships/chart" Target="../charts/chart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1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png"/><Relationship Id="rId4" Type="http://schemas.openxmlformats.org/officeDocument/2006/relationships/chart" Target="../charts/chart1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3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4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chart" Target="../charts/chart15.xml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6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jpeg"/><Relationship Id="rId3" Type="http://schemas.openxmlformats.org/officeDocument/2006/relationships/image" Target="../media/image66.jpeg"/><Relationship Id="rId7" Type="http://schemas.openxmlformats.org/officeDocument/2006/relationships/image" Target="../media/image70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9.jpeg"/><Relationship Id="rId5" Type="http://schemas.openxmlformats.org/officeDocument/2006/relationships/image" Target="../media/image68.jpeg"/><Relationship Id="rId4" Type="http://schemas.openxmlformats.org/officeDocument/2006/relationships/image" Target="../media/image67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chart" Target="../charts/chart1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7" Type="http://schemas.openxmlformats.org/officeDocument/2006/relationships/image" Target="../media/image1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chart" Target="../charts/chart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5.png"/><Relationship Id="rId3" Type="http://schemas.openxmlformats.org/officeDocument/2006/relationships/image" Target="../media/image15.jpeg"/><Relationship Id="rId7" Type="http://schemas.openxmlformats.org/officeDocument/2006/relationships/image" Target="../media/image19.png"/><Relationship Id="rId12" Type="http://schemas.openxmlformats.org/officeDocument/2006/relationships/image" Target="../media/image24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11" Type="http://schemas.openxmlformats.org/officeDocument/2006/relationships/image" Target="../media/image23.png"/><Relationship Id="rId5" Type="http://schemas.openxmlformats.org/officeDocument/2006/relationships/image" Target="../media/image17.jpeg"/><Relationship Id="rId15" Type="http://schemas.openxmlformats.org/officeDocument/2006/relationships/image" Target="../media/image27.png"/><Relationship Id="rId10" Type="http://schemas.openxmlformats.org/officeDocument/2006/relationships/image" Target="../media/image22.png"/><Relationship Id="rId4" Type="http://schemas.openxmlformats.org/officeDocument/2006/relationships/image" Target="../media/image16.jpeg"/><Relationship Id="rId9" Type="http://schemas.openxmlformats.org/officeDocument/2006/relationships/image" Target="../media/image21.png"/><Relationship Id="rId1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7973" t="36340" r="16419" b="31830"/>
          <a:stretch/>
        </p:blipFill>
        <p:spPr bwMode="auto">
          <a:xfrm>
            <a:off x="1490597" y="2530258"/>
            <a:ext cx="6363222" cy="1735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186611843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-183058"/>
            <a:ext cx="9188648" cy="706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433" y="6286500"/>
            <a:ext cx="2738065" cy="517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6" name="Picture 6" descr="modelo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64480" y="476672"/>
            <a:ext cx="8154294" cy="49933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CaixaDeTexto 6"/>
          <p:cNvSpPr txBox="1"/>
          <p:nvPr/>
        </p:nvSpPr>
        <p:spPr>
          <a:xfrm>
            <a:off x="1259632" y="980728"/>
            <a:ext cx="69127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CENTRO DE ARTES E ESPORTES UNIFICADOS</a:t>
            </a:r>
            <a:endParaRPr lang="pt-BR" sz="2400" b="1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aixaDeTexto 7"/>
          <p:cNvSpPr txBox="1"/>
          <p:nvPr/>
        </p:nvSpPr>
        <p:spPr>
          <a:xfrm>
            <a:off x="2051720" y="1124744"/>
            <a:ext cx="67687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pt-BR" dirty="0"/>
          </a:p>
        </p:txBody>
      </p:sp>
      <p:sp>
        <p:nvSpPr>
          <p:cNvPr id="22" name="Retângulo 4"/>
          <p:cNvSpPr>
            <a:spLocks noChangeArrowheads="1"/>
          </p:cNvSpPr>
          <p:nvPr/>
        </p:nvSpPr>
        <p:spPr bwMode="auto">
          <a:xfrm>
            <a:off x="-684213" y="80963"/>
            <a:ext cx="10296526" cy="954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 sz="2800" b="1" dirty="0">
              <a:solidFill>
                <a:srgbClr val="FF0000"/>
              </a:solidFill>
            </a:endParaRPr>
          </a:p>
          <a:p>
            <a:pPr algn="ctr" eaLnBrk="1" hangingPunct="1"/>
            <a:r>
              <a:rPr lang="pt-BR" altLang="pt-BR" sz="2800" b="1" dirty="0" smtClean="0">
                <a:latin typeface="+mn-lt"/>
              </a:rPr>
              <a:t>ESTRATÉGIA DE MOBILIZAÇÃO SOCIAL - CEUS 2014</a:t>
            </a:r>
            <a:endParaRPr lang="pt-BR" altLang="pt-BR" sz="2800" b="1" dirty="0">
              <a:latin typeface="+mn-lt"/>
            </a:endParaRPr>
          </a:p>
        </p:txBody>
      </p:sp>
      <p:sp>
        <p:nvSpPr>
          <p:cNvPr id="23" name="Retângulo de cantos arredondados 22"/>
          <p:cNvSpPr/>
          <p:nvPr/>
        </p:nvSpPr>
        <p:spPr>
          <a:xfrm>
            <a:off x="611188" y="2082800"/>
            <a:ext cx="3097212" cy="1414463"/>
          </a:xfrm>
          <a:prstGeom prst="round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Mapeamento Sociocultural dos Territórios de Vivência</a:t>
            </a:r>
          </a:p>
        </p:txBody>
      </p:sp>
      <p:sp>
        <p:nvSpPr>
          <p:cNvPr id="24" name="Retângulo de cantos arredondados 23"/>
          <p:cNvSpPr/>
          <p:nvPr/>
        </p:nvSpPr>
        <p:spPr>
          <a:xfrm>
            <a:off x="4284663" y="2085975"/>
            <a:ext cx="3024187" cy="1414463"/>
          </a:xfrm>
          <a:prstGeom prst="round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Ativação do Tecido Sociocultural no Território de Vivência</a:t>
            </a:r>
          </a:p>
        </p:txBody>
      </p:sp>
      <p:sp>
        <p:nvSpPr>
          <p:cNvPr id="25" name="Retângulo de cantos arredondados 24"/>
          <p:cNvSpPr/>
          <p:nvPr/>
        </p:nvSpPr>
        <p:spPr>
          <a:xfrm>
            <a:off x="611188" y="4076700"/>
            <a:ext cx="6697662" cy="936625"/>
          </a:xfrm>
          <a:prstGeom prst="roundRect">
            <a:avLst/>
          </a:prstGeom>
          <a:solidFill>
            <a:srgbClr val="FFCC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Monitoramento e apoio aos inaugurados</a:t>
            </a:r>
          </a:p>
        </p:txBody>
      </p:sp>
      <p:cxnSp>
        <p:nvCxnSpPr>
          <p:cNvPr id="26" name="Conector de seta reta 25"/>
          <p:cNvCxnSpPr>
            <a:stCxn id="23" idx="3"/>
            <a:endCxn id="24" idx="1"/>
          </p:cNvCxnSpPr>
          <p:nvPr/>
        </p:nvCxnSpPr>
        <p:spPr>
          <a:xfrm>
            <a:off x="3708400" y="2790825"/>
            <a:ext cx="576263" cy="1588"/>
          </a:xfrm>
          <a:prstGeom prst="straightConnector1">
            <a:avLst/>
          </a:prstGeom>
          <a:ln w="5715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tângulo de cantos arredondados 26"/>
          <p:cNvSpPr/>
          <p:nvPr/>
        </p:nvSpPr>
        <p:spPr>
          <a:xfrm rot="16200000">
            <a:off x="6611144" y="3045619"/>
            <a:ext cx="2952750" cy="982662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20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Comunicação para Mobilização Social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8" descr="NUFAC 14_02_18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251" b="22856"/>
          <a:stretch>
            <a:fillRect/>
          </a:stretch>
        </p:blipFill>
        <p:spPr bwMode="auto">
          <a:xfrm>
            <a:off x="1795539" y="585581"/>
            <a:ext cx="5594586" cy="50488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6012160" y="4690420"/>
            <a:ext cx="2325990" cy="76942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1100" b="1" dirty="0">
                <a:latin typeface="Calibri" pitchFamily="34" charset="0"/>
                <a:ea typeface="MS PGothic" pitchFamily="34" charset="-128"/>
              </a:rPr>
              <a:t>Fonte</a:t>
            </a:r>
            <a:r>
              <a:rPr lang="pt-BR" altLang="pt-BR" sz="1100" dirty="0">
                <a:latin typeface="Calibri" pitchFamily="34" charset="0"/>
                <a:ea typeface="MS PGothic" pitchFamily="34" charset="-128"/>
              </a:rPr>
              <a:t>: IBGE 2010</a:t>
            </a:r>
          </a:p>
          <a:p>
            <a:pPr eaLnBrk="1" hangingPunct="1"/>
            <a:r>
              <a:rPr lang="pt-BR" altLang="pt-BR" sz="1100" b="1" dirty="0">
                <a:latin typeface="Calibri" pitchFamily="34" charset="0"/>
                <a:ea typeface="MS PGothic" pitchFamily="34" charset="-128"/>
              </a:rPr>
              <a:t>Elaboração</a:t>
            </a:r>
            <a:r>
              <a:rPr lang="pt-BR" altLang="pt-BR" sz="1100" dirty="0">
                <a:latin typeface="Calibri" pitchFamily="34" charset="0"/>
                <a:ea typeface="MS PGothic" pitchFamily="34" charset="-128"/>
              </a:rPr>
              <a:t>: Coordenação Geral de Desenvolvimento Territorial /SEC/MinC, fev. 2014</a:t>
            </a:r>
          </a:p>
        </p:txBody>
      </p:sp>
      <p:pic>
        <p:nvPicPr>
          <p:cNvPr id="6" name="Imagem 9" descr="NUFAC 14_02_1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518" t="65750" r="66322" b="15350"/>
          <a:stretch>
            <a:fillRect/>
          </a:stretch>
        </p:blipFill>
        <p:spPr bwMode="auto">
          <a:xfrm>
            <a:off x="755576" y="3119174"/>
            <a:ext cx="2880320" cy="2470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ixaDeTexto 4"/>
          <p:cNvSpPr txBox="1">
            <a:spLocks noChangeArrowheads="1"/>
          </p:cNvSpPr>
          <p:nvPr/>
        </p:nvSpPr>
        <p:spPr bwMode="auto">
          <a:xfrm>
            <a:off x="940314" y="264905"/>
            <a:ext cx="7060998" cy="461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1424" tIns="45712" rIns="91424" bIns="45712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latin typeface="Calibri" pitchFamily="34" charset="0"/>
                <a:ea typeface="MS PGothic" pitchFamily="34" charset="-128"/>
              </a:rPr>
              <a:t>Territórios de Vivência e ações SEC e MinC - 2014</a:t>
            </a:r>
          </a:p>
        </p:txBody>
      </p:sp>
      <p:sp>
        <p:nvSpPr>
          <p:cNvPr id="2" name="CaixaDeTexto 1"/>
          <p:cNvSpPr txBox="1"/>
          <p:nvPr/>
        </p:nvSpPr>
        <p:spPr>
          <a:xfrm>
            <a:off x="683568" y="5459845"/>
            <a:ext cx="51845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1600" dirty="0" smtClean="0"/>
              <a:t>* Núcleo de Formação de Agentes Culturais</a:t>
            </a:r>
          </a:p>
          <a:p>
            <a:r>
              <a:rPr lang="pt-BR" sz="1600" dirty="0" smtClean="0"/>
              <a:t>** Rede de Observatórios Estaduais de Economia Criativa</a:t>
            </a:r>
            <a:endParaRPr lang="pt-BR" sz="16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4"/>
          <p:cNvSpPr>
            <a:spLocks noChangeArrowheads="1"/>
          </p:cNvSpPr>
          <p:nvPr/>
        </p:nvSpPr>
        <p:spPr bwMode="auto">
          <a:xfrm>
            <a:off x="1116409" y="2060848"/>
            <a:ext cx="6911975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pt-BR" altLang="pt-BR" sz="2800" b="1" dirty="0">
              <a:solidFill>
                <a:srgbClr val="FF0000"/>
              </a:solidFill>
              <a:latin typeface="+mn-lt"/>
            </a:endParaRPr>
          </a:p>
          <a:p>
            <a:pPr algn="ctr" eaLnBrk="1" hangingPunct="1"/>
            <a:r>
              <a:rPr lang="pt-BR" altLang="pt-BR" sz="2800" b="1" dirty="0">
                <a:latin typeface="+mn-lt"/>
              </a:rPr>
              <a:t>Mapeamento do Território de Vivência</a:t>
            </a:r>
          </a:p>
          <a:p>
            <a:pPr algn="ctr" eaLnBrk="1" hangingPunct="1"/>
            <a:endParaRPr lang="pt-BR" altLang="pt-BR" sz="2800" b="1" dirty="0">
              <a:latin typeface="+mn-lt"/>
            </a:endParaRPr>
          </a:p>
          <a:p>
            <a:pPr algn="ctr" eaLnBrk="1" hangingPunct="1"/>
            <a:r>
              <a:rPr lang="pt-BR" altLang="pt-BR" sz="2800" b="1" dirty="0">
                <a:solidFill>
                  <a:srgbClr val="0070C0"/>
                </a:solidFill>
                <a:latin typeface="+mn-lt"/>
              </a:rPr>
              <a:t>CEU</a:t>
            </a:r>
            <a:r>
              <a:rPr lang="pt-BR" altLang="pt-BR" sz="2800" b="1" dirty="0">
                <a:latin typeface="+mn-lt"/>
              </a:rPr>
              <a:t> </a:t>
            </a:r>
            <a:r>
              <a:rPr lang="pt-BR" altLang="pt-BR" sz="2800" b="1" dirty="0">
                <a:solidFill>
                  <a:srgbClr val="0070C0"/>
                </a:solidFill>
                <a:latin typeface="+mn-lt"/>
              </a:rPr>
              <a:t>Abaetetuba (PA)</a:t>
            </a:r>
          </a:p>
        </p:txBody>
      </p:sp>
    </p:spTree>
    <p:extLst>
      <p:ext uri="{BB962C8B-B14F-4D97-AF65-F5344CB8AC3E}">
        <p14:creationId xmlns:p14="http://schemas.microsoft.com/office/powerpoint/2010/main" xmlns="" val="33848735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K:\DINC\PEC\ÁREA DE GESTÃO\00_Monitoramento 2014\Mapeamento dos Territórios de Vivência\Mapeamentos realizados por UF\PA\Abaetetuba\Primários e setor com numeração_Abaetetuba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31773513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21397" t="2875" r="12166" b="2289"/>
          <a:stretch>
            <a:fillRect/>
          </a:stretch>
        </p:blipFill>
        <p:spPr bwMode="auto">
          <a:xfrm>
            <a:off x="1835845" y="1844824"/>
            <a:ext cx="5544467" cy="43569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tângulo de cantos arredondados 3"/>
          <p:cNvSpPr/>
          <p:nvPr/>
        </p:nvSpPr>
        <p:spPr>
          <a:xfrm>
            <a:off x="611188" y="548680"/>
            <a:ext cx="7920037" cy="936104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800" b="1" dirty="0" smtClean="0">
                <a:solidFill>
                  <a:schemeClr val="tx1"/>
                </a:solidFill>
                <a:cs typeface="Arial" panose="020B0604020202020204" pitchFamily="34" charset="0"/>
              </a:rPr>
              <a:t>MAPA SOCIOCULTURAL DO TERRITÓRIO DE VIVÊNCIA DE ABAETETUBA (PA)</a:t>
            </a:r>
            <a:endParaRPr lang="pt-BR" sz="2800" b="1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82381726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de cantos arredondados 1"/>
          <p:cNvSpPr/>
          <p:nvPr/>
        </p:nvSpPr>
        <p:spPr>
          <a:xfrm>
            <a:off x="755650" y="548680"/>
            <a:ext cx="7848600" cy="5543798"/>
          </a:xfrm>
          <a:prstGeom prst="roundRect">
            <a:avLst/>
          </a:prstGeom>
          <a:noFill/>
          <a:ln w="57150"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chemeClr val="tx1"/>
                </a:solidFill>
                <a:cs typeface="Arial" panose="020B0604020202020204" pitchFamily="34" charset="0"/>
              </a:rPr>
              <a:t>Mapa Sociocultural do Território de Vivência de Abaetetuba (PA)</a:t>
            </a:r>
          </a:p>
          <a:p>
            <a:pPr fontAlgn="auto">
              <a:spcBef>
                <a:spcPts val="600"/>
              </a:spcBef>
              <a:spcAft>
                <a:spcPts val="600"/>
              </a:spcAft>
              <a:defRPr/>
            </a:pPr>
            <a:r>
              <a:rPr lang="pt-BR" sz="2400" b="1" dirty="0">
                <a:solidFill>
                  <a:schemeClr val="tx1"/>
                </a:solidFill>
                <a:cs typeface="Arial" panose="020B0604020202020204" pitchFamily="34" charset="0"/>
              </a:rPr>
              <a:t>Vocações culturais identificadas:</a:t>
            </a:r>
          </a:p>
          <a:p>
            <a:pPr lvl="1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tx1"/>
                </a:solidFill>
                <a:cs typeface="Arial" panose="020B0604020202020204" pitchFamily="34" charset="0"/>
              </a:rPr>
              <a:t> Música</a:t>
            </a:r>
          </a:p>
          <a:p>
            <a:pPr lvl="1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tx1"/>
                </a:solidFill>
                <a:cs typeface="Arial" panose="020B0604020202020204" pitchFamily="34" charset="0"/>
              </a:rPr>
              <a:t>Cultura Negra (Quilombos)</a:t>
            </a:r>
          </a:p>
          <a:p>
            <a:pPr lvl="1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tx1"/>
                </a:solidFill>
                <a:cs typeface="Arial" panose="020B0604020202020204" pitchFamily="34" charset="0"/>
              </a:rPr>
              <a:t>Ribeirinhos</a:t>
            </a:r>
          </a:p>
          <a:p>
            <a:pPr lvl="1" fontAlgn="auto">
              <a:spcBef>
                <a:spcPts val="600"/>
              </a:spcBef>
              <a:spcAft>
                <a:spcPts val="600"/>
              </a:spcAft>
              <a:buFont typeface="Arial" pitchFamily="34" charset="0"/>
              <a:buChar char="•"/>
              <a:defRPr/>
            </a:pPr>
            <a:r>
              <a:rPr lang="pt-BR" sz="2400" b="1" dirty="0">
                <a:solidFill>
                  <a:schemeClr val="tx1"/>
                </a:solidFill>
                <a:cs typeface="Arial" panose="020B0604020202020204" pitchFamily="34" charset="0"/>
              </a:rPr>
              <a:t>Artesanato: Miriti e Barro</a:t>
            </a:r>
          </a:p>
          <a:p>
            <a:pPr lvl="1" fontAlgn="auto">
              <a:spcBef>
                <a:spcPts val="600"/>
              </a:spcBef>
              <a:spcAft>
                <a:spcPts val="600"/>
              </a:spcAft>
              <a:defRPr/>
            </a:pP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pt-BR" u="sng" dirty="0">
                <a:hlinkClick r:id="rId2"/>
              </a:rPr>
              <a:t>https://www.facebook.com/miritongabaetetuba</a:t>
            </a:r>
            <a:endParaRPr lang="pt-BR" dirty="0"/>
          </a:p>
          <a:p>
            <a:pPr>
              <a:defRPr/>
            </a:pPr>
            <a:r>
              <a:rPr lang="pt-BR" dirty="0"/>
              <a:t> </a:t>
            </a:r>
          </a:p>
          <a:p>
            <a:pPr>
              <a:defRPr/>
            </a:pPr>
            <a:r>
              <a:rPr lang="pt-BR" u="sng" dirty="0">
                <a:hlinkClick r:id="rId3"/>
              </a:rPr>
              <a:t>http://miritongabaetetuba.blogspot.com.br/</a:t>
            </a:r>
            <a:endParaRPr lang="pt-BR" dirty="0"/>
          </a:p>
          <a:p>
            <a:pPr>
              <a:defRPr/>
            </a:pPr>
            <a:r>
              <a:rPr lang="pt-BR" dirty="0"/>
              <a:t> </a:t>
            </a:r>
          </a:p>
          <a:p>
            <a:pPr>
              <a:defRPr/>
            </a:pPr>
            <a:r>
              <a:rPr lang="pt-BR" u="sng" dirty="0" smtClean="0">
                <a:hlinkClick r:id="rId4"/>
              </a:rPr>
              <a:t>http</a:t>
            </a:r>
            <a:r>
              <a:rPr lang="pt-BR" u="sng" dirty="0">
                <a:hlinkClick r:id="rId4"/>
              </a:rPr>
              <a:t>://miritong.blogspot.com.br/</a:t>
            </a:r>
            <a:endParaRPr lang="pt-BR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8188531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539552" y="404664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PROGRAMAS E AÇÕES PARA DESESVOLVIMENTO CULTURAL NOS CEUS</a:t>
            </a:r>
            <a:endParaRPr lang="pt-BR" sz="2000" dirty="0"/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83568" y="98072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PROGRAMA NACIONAL DE FORMAÇÃO MUSICAL</a:t>
            </a:r>
            <a:br>
              <a:rPr lang="pt-BR" b="1" dirty="0"/>
            </a:br>
            <a:r>
              <a:rPr lang="pt-BR" dirty="0"/>
              <a:t>Missão de formar cerca de 9 mil jovens músicos inspirado na experiência do “El Sistema” da Venezuela. Ensino simultâneo de vários instrumentos.</a:t>
            </a:r>
          </a:p>
          <a:p>
            <a:endParaRPr lang="pt-BR" dirty="0"/>
          </a:p>
        </p:txBody>
      </p:sp>
      <p:pic>
        <p:nvPicPr>
          <p:cNvPr id="12" name="Imagem 11" descr="10982694213_1ee378eee4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359988">
            <a:off x="3059832" y="2516998"/>
            <a:ext cx="5596113" cy="3147814"/>
          </a:xfrm>
          <a:prstGeom prst="rect">
            <a:avLst/>
          </a:prstGeom>
          <a:solidFill>
            <a:srgbClr val="FFFFFF">
              <a:shade val="85000"/>
            </a:srgbClr>
          </a:solidFill>
          <a:ln w="762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0" name="Imagem 9" descr="8294353331_891ba7c1f4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212976"/>
            <a:ext cx="4032448" cy="268661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3" name="CaixaDeTexto 12"/>
          <p:cNvSpPr txBox="1"/>
          <p:nvPr/>
        </p:nvSpPr>
        <p:spPr>
          <a:xfrm>
            <a:off x="4716016" y="572396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Ensino coletivo de música na Venezuela</a:t>
            </a:r>
            <a:endParaRPr lang="pt-BR" dirty="0"/>
          </a:p>
        </p:txBody>
      </p:sp>
      <p:sp>
        <p:nvSpPr>
          <p:cNvPr id="14" name="CaixaDeTexto 13"/>
          <p:cNvSpPr txBox="1"/>
          <p:nvPr/>
        </p:nvSpPr>
        <p:spPr>
          <a:xfrm>
            <a:off x="1115616" y="60840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Pato Branco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-183058"/>
            <a:ext cx="9188648" cy="706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433" y="6286500"/>
            <a:ext cx="2738065" cy="517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539552" y="404664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PROGRAMAS E AÇÕES PARA </a:t>
            </a:r>
            <a:r>
              <a:rPr lang="pt-BR" sz="2000" b="1" dirty="0" smtClean="0"/>
              <a:t>DESENVOLVIMENTO </a:t>
            </a:r>
            <a:r>
              <a:rPr lang="pt-BR" sz="2000" b="1" dirty="0"/>
              <a:t>CULTURAL NOS CEUS</a:t>
            </a:r>
            <a:endParaRPr lang="pt-BR" sz="2000" dirty="0"/>
          </a:p>
          <a:p>
            <a:endParaRPr lang="pt-BR" dirty="0"/>
          </a:p>
        </p:txBody>
      </p:sp>
      <p:sp>
        <p:nvSpPr>
          <p:cNvPr id="11" name="CaixaDeTexto 10"/>
          <p:cNvSpPr txBox="1"/>
          <p:nvPr/>
        </p:nvSpPr>
        <p:spPr>
          <a:xfrm>
            <a:off x="683568" y="98072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PROGRAMA DE FORMAÇÃO ARTÍSTICA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Durante o processo ocorrerão </a:t>
            </a:r>
            <a:r>
              <a:rPr lang="pt-BR" dirty="0" err="1"/>
              <a:t>masterclasses</a:t>
            </a:r>
            <a:r>
              <a:rPr lang="pt-BR" dirty="0"/>
              <a:t> de atores, diretores, bailarinos e coreógrafos renomados.</a:t>
            </a:r>
          </a:p>
          <a:p>
            <a:endParaRPr lang="pt-BR" dirty="0"/>
          </a:p>
        </p:txBody>
      </p:sp>
      <p:pic>
        <p:nvPicPr>
          <p:cNvPr id="12" name="Imagem 11" descr="12521440083_3cc4e33d7a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51520" y="3140968"/>
            <a:ext cx="4208106" cy="3145560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3" name="Imagem 12" descr="12236198134_eace4b633a_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563888" y="1916832"/>
            <a:ext cx="5219263" cy="34838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14" name="CaixaDeTexto 13"/>
          <p:cNvSpPr txBox="1"/>
          <p:nvPr/>
        </p:nvSpPr>
        <p:spPr>
          <a:xfrm>
            <a:off x="1475656" y="638132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CEU de Santa Barbara D’Oeste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4067944" y="550794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</a:t>
            </a:r>
            <a:r>
              <a:rPr lang="pt-BR" dirty="0" err="1" smtClean="0"/>
              <a:t>Penápolis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539552" y="404664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PROGRAMAS E AÇÕES PARA </a:t>
            </a:r>
            <a:r>
              <a:rPr lang="pt-BR" sz="2000" b="1" dirty="0" smtClean="0"/>
              <a:t>DESENVOLVIMENTO </a:t>
            </a:r>
            <a:r>
              <a:rPr lang="pt-BR" sz="2000" b="1" dirty="0"/>
              <a:t>CULTURAL NOS CEUS</a:t>
            </a:r>
            <a:endParaRPr lang="pt-BR" sz="2000" dirty="0"/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83568" y="98072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LIVRO, LEITURA, LITERATURA NAS BIBLIOTECAS DOS CEUS</a:t>
            </a:r>
            <a:br>
              <a:rPr lang="pt-BR" b="1" dirty="0"/>
            </a:br>
            <a:r>
              <a:rPr lang="pt-BR" dirty="0"/>
              <a:t>Qualificar o CEU enquanto centro irradiador de práticas de acesso ao livro e à leitura </a:t>
            </a:r>
            <a:r>
              <a:rPr lang="pt-BR" dirty="0" smtClean="0"/>
              <a:t>.</a:t>
            </a:r>
            <a:endParaRPr lang="pt-BR" dirty="0"/>
          </a:p>
          <a:p>
            <a:endParaRPr lang="pt-BR" dirty="0"/>
          </a:p>
        </p:txBody>
      </p:sp>
      <p:pic>
        <p:nvPicPr>
          <p:cNvPr id="12" name="Imagem 11" descr="12104597815_b150f7b133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3284984"/>
            <a:ext cx="4027912" cy="2688631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3" name="Imagem 12" descr="12104598425_938fd1906c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36804">
            <a:off x="3995936" y="1916832"/>
            <a:ext cx="4536504" cy="302811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4" name="CaixaDeTexto 13"/>
          <p:cNvSpPr txBox="1"/>
          <p:nvPr/>
        </p:nvSpPr>
        <p:spPr>
          <a:xfrm>
            <a:off x="1475656" y="60840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Catanduva</a:t>
            </a:r>
            <a:endParaRPr lang="pt-BR" dirty="0"/>
          </a:p>
        </p:txBody>
      </p:sp>
      <p:sp>
        <p:nvSpPr>
          <p:cNvPr id="15" name="CaixaDeTexto 14"/>
          <p:cNvSpPr txBox="1"/>
          <p:nvPr/>
        </p:nvSpPr>
        <p:spPr>
          <a:xfrm>
            <a:off x="5148064" y="5075892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Catanduva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683568" y="620688"/>
            <a:ext cx="777686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TOTAL APROVADO NA LOA 2013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R$ 3.559.122.433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3" name="Seta para baixo 2"/>
          <p:cNvSpPr/>
          <p:nvPr/>
        </p:nvSpPr>
        <p:spPr>
          <a:xfrm>
            <a:off x="3995936" y="1988840"/>
            <a:ext cx="79208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4" name="Retângulo 3"/>
          <p:cNvSpPr/>
          <p:nvPr/>
        </p:nvSpPr>
        <p:spPr>
          <a:xfrm>
            <a:off x="683568" y="2852936"/>
            <a:ext cx="777686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LIMITE ORÇAMENTÁRIO DISPONIBILIZADO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R$ 2.650.065.814</a:t>
            </a:r>
            <a:endParaRPr lang="pt-BR" sz="2000" dirty="0">
              <a:solidFill>
                <a:schemeClr val="tx1"/>
              </a:solidFill>
            </a:endParaRPr>
          </a:p>
        </p:txBody>
      </p:sp>
      <p:sp>
        <p:nvSpPr>
          <p:cNvPr id="5" name="Seta para baixo 4"/>
          <p:cNvSpPr/>
          <p:nvPr/>
        </p:nvSpPr>
        <p:spPr>
          <a:xfrm>
            <a:off x="3995936" y="4221088"/>
            <a:ext cx="792088" cy="79208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6" name="Retângulo 5"/>
          <p:cNvSpPr/>
          <p:nvPr/>
        </p:nvSpPr>
        <p:spPr>
          <a:xfrm>
            <a:off x="683568" y="5085184"/>
            <a:ext cx="7776864" cy="129614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RECURSO EMPENHADO</a:t>
            </a:r>
          </a:p>
          <a:p>
            <a:pPr algn="ctr"/>
            <a:r>
              <a:rPr lang="pt-BR" sz="2000" dirty="0" smtClean="0">
                <a:solidFill>
                  <a:schemeClr val="tx1"/>
                </a:solidFill>
              </a:rPr>
              <a:t>R$ 2.304.531.317</a:t>
            </a:r>
          </a:p>
          <a:p>
            <a:pPr algn="ctr"/>
            <a:r>
              <a:rPr lang="pt-BR" sz="2000" b="1" dirty="0" smtClean="0">
                <a:solidFill>
                  <a:schemeClr val="tx1"/>
                </a:solidFill>
              </a:rPr>
              <a:t>86,96%</a:t>
            </a:r>
            <a:endParaRPr lang="pt-BR" sz="20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624791983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-183058"/>
            <a:ext cx="9188648" cy="706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433" y="6286500"/>
            <a:ext cx="2738065" cy="517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8" name="CaixaDeTexto 7"/>
          <p:cNvSpPr txBox="1"/>
          <p:nvPr/>
        </p:nvSpPr>
        <p:spPr>
          <a:xfrm>
            <a:off x="539552" y="404664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PROGRAMAS E AÇÕES PARA </a:t>
            </a:r>
            <a:r>
              <a:rPr lang="pt-BR" sz="2000" b="1" dirty="0" smtClean="0"/>
              <a:t>DESENVOLVIMENTO </a:t>
            </a:r>
            <a:r>
              <a:rPr lang="pt-BR" sz="2000" b="1" dirty="0"/>
              <a:t>CULTURAL NOS CEUS</a:t>
            </a:r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83568" y="980728"/>
            <a:ext cx="756084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err="1"/>
              <a:t>LABs</a:t>
            </a:r>
            <a:r>
              <a:rPr lang="pt-BR" b="1" dirty="0"/>
              <a:t> MULTIMÍDIA E AUDIOVISUAL</a:t>
            </a:r>
            <a:r>
              <a:rPr lang="pt-BR" dirty="0"/>
              <a:t/>
            </a:r>
            <a:br>
              <a:rPr lang="pt-BR" dirty="0"/>
            </a:br>
            <a:r>
              <a:rPr lang="pt-BR" dirty="0"/>
              <a:t>Espaços para produção games, animações, aplicativos e realizadas oficinas de produção e edição de vídeo e música</a:t>
            </a:r>
            <a:r>
              <a:rPr lang="pt-BR" dirty="0" smtClean="0"/>
              <a:t>.</a:t>
            </a:r>
          </a:p>
          <a:p>
            <a:endParaRPr lang="pt-BR" dirty="0"/>
          </a:p>
          <a:p>
            <a:r>
              <a:rPr lang="pt-BR" dirty="0"/>
              <a:t>Ação estimulará a criação de novos cineclubes nos </a:t>
            </a:r>
            <a:r>
              <a:rPr lang="pt-BR" dirty="0" err="1"/>
              <a:t>cineteatros</a:t>
            </a:r>
            <a:r>
              <a:rPr lang="pt-BR" dirty="0"/>
              <a:t> dos </a:t>
            </a:r>
            <a:r>
              <a:rPr lang="pt-BR" dirty="0" err="1"/>
              <a:t>CEUs</a:t>
            </a:r>
            <a:r>
              <a:rPr lang="pt-BR" dirty="0"/>
              <a:t> e sua integração com a rede nacional de </a:t>
            </a:r>
            <a:r>
              <a:rPr lang="pt-BR" dirty="0" err="1"/>
              <a:t>cineclubismo</a:t>
            </a:r>
            <a:r>
              <a:rPr lang="pt-BR" dirty="0" smtClean="0"/>
              <a:t>.</a:t>
            </a:r>
            <a:endParaRPr lang="pt-BR" dirty="0"/>
          </a:p>
          <a:p>
            <a:endParaRPr lang="pt-BR" dirty="0"/>
          </a:p>
        </p:txBody>
      </p:sp>
      <p:pic>
        <p:nvPicPr>
          <p:cNvPr id="13" name="Imagem 12" descr="12236365366_d68e4b97d6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6064" y="3305935"/>
            <a:ext cx="4067944" cy="2715353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pic>
        <p:nvPicPr>
          <p:cNvPr id="14" name="Imagem 13" descr="9468707182_ae41527883_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 rot="585283">
            <a:off x="4355976" y="2963508"/>
            <a:ext cx="4283968" cy="2859549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sp>
        <p:nvSpPr>
          <p:cNvPr id="15" name="CaixaDeTexto 14"/>
          <p:cNvSpPr txBox="1"/>
          <p:nvPr/>
        </p:nvSpPr>
        <p:spPr>
          <a:xfrm>
            <a:off x="4644008" y="5867980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Matão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971600" y="6084004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</a:t>
            </a:r>
            <a:r>
              <a:rPr lang="pt-BR" dirty="0" err="1" smtClean="0"/>
              <a:t>Penápolis</a:t>
            </a:r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-183058"/>
            <a:ext cx="9188648" cy="706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433" y="6286500"/>
            <a:ext cx="2738065" cy="517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8" name="CaixaDeTexto 7"/>
          <p:cNvSpPr txBox="1"/>
          <p:nvPr/>
        </p:nvSpPr>
        <p:spPr>
          <a:xfrm>
            <a:off x="539552" y="404664"/>
            <a:ext cx="7776864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000" b="1" dirty="0"/>
              <a:t>PROGRAMAS E AÇÕES PARA </a:t>
            </a:r>
            <a:r>
              <a:rPr lang="pt-BR" sz="2000" b="1" dirty="0" smtClean="0"/>
              <a:t>DESENVOLVIMENTO </a:t>
            </a:r>
            <a:r>
              <a:rPr lang="pt-BR" sz="2000" b="1" dirty="0"/>
              <a:t>CULTURAL NOS CEUS</a:t>
            </a:r>
            <a:endParaRPr lang="pt-BR" sz="2000" dirty="0"/>
          </a:p>
          <a:p>
            <a:endParaRPr lang="pt-BR" dirty="0"/>
          </a:p>
        </p:txBody>
      </p:sp>
      <p:sp>
        <p:nvSpPr>
          <p:cNvPr id="9" name="CaixaDeTexto 8"/>
          <p:cNvSpPr txBox="1"/>
          <p:nvPr/>
        </p:nvSpPr>
        <p:spPr>
          <a:xfrm>
            <a:off x="683568" y="980728"/>
            <a:ext cx="756084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/>
              <a:t>EDITAL FUNARTE DE OCUPAÇÃO DOS CEUS</a:t>
            </a:r>
            <a:br>
              <a:rPr lang="pt-BR" b="1" dirty="0"/>
            </a:br>
            <a:r>
              <a:rPr lang="pt-BR" dirty="0"/>
              <a:t>Vai contemplar 80 projetos de ocupação com R$ 100 mil para um período de seis meses.</a:t>
            </a:r>
          </a:p>
          <a:p>
            <a:endParaRPr lang="pt-BR" dirty="0"/>
          </a:p>
        </p:txBody>
      </p:sp>
      <p:pic>
        <p:nvPicPr>
          <p:cNvPr id="12" name="Imagem 11" descr="12235782305_8d2e45dbca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3284984"/>
            <a:ext cx="4572000" cy="305181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  <p:pic>
        <p:nvPicPr>
          <p:cNvPr id="14" name="Imagem 13" descr="12235967273_4de2347f11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195736" y="1772816"/>
            <a:ext cx="4248472" cy="2835855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CaixaDeTexto 14"/>
          <p:cNvSpPr txBox="1"/>
          <p:nvPr/>
        </p:nvSpPr>
        <p:spPr>
          <a:xfrm>
            <a:off x="5652120" y="2132856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</a:t>
            </a:r>
            <a:r>
              <a:rPr lang="pt-BR" dirty="0" err="1" smtClean="0"/>
              <a:t>Penápolis</a:t>
            </a:r>
            <a:endParaRPr lang="pt-BR" dirty="0"/>
          </a:p>
        </p:txBody>
      </p:sp>
      <p:sp>
        <p:nvSpPr>
          <p:cNvPr id="16" name="CaixaDeTexto 15"/>
          <p:cNvSpPr txBox="1"/>
          <p:nvPr/>
        </p:nvSpPr>
        <p:spPr>
          <a:xfrm>
            <a:off x="4572000" y="5805264"/>
            <a:ext cx="43924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Santa Bárbara do D’Oeste</a:t>
            </a:r>
            <a:endParaRPr lang="pt-BR" dirty="0"/>
          </a:p>
        </p:txBody>
      </p:sp>
      <p:sp>
        <p:nvSpPr>
          <p:cNvPr id="17" name="CaixaDeTexto 16"/>
          <p:cNvSpPr txBox="1"/>
          <p:nvPr/>
        </p:nvSpPr>
        <p:spPr>
          <a:xfrm>
            <a:off x="1043608" y="6488668"/>
            <a:ext cx="316835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dirty="0" smtClean="0"/>
              <a:t>	CEU de </a:t>
            </a:r>
            <a:r>
              <a:rPr lang="pt-BR" dirty="0" err="1" smtClean="0"/>
              <a:t>Penápolis</a:t>
            </a:r>
            <a:endParaRPr lang="pt-BR" dirty="0"/>
          </a:p>
        </p:txBody>
      </p:sp>
      <p:pic>
        <p:nvPicPr>
          <p:cNvPr id="19" name="Imagem 18" descr="12505546313_d52c18ef99_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788024" y="3257510"/>
            <a:ext cx="4140491" cy="2763778"/>
          </a:xfrm>
          <a:prstGeom prst="rect">
            <a:avLst/>
          </a:prstGeom>
          <a:solidFill>
            <a:srgbClr val="FFFFFF">
              <a:shade val="85000"/>
            </a:srgbClr>
          </a:solidFill>
          <a:ln w="101600" cap="sq">
            <a:solidFill>
              <a:srgbClr val="FDFDFD"/>
            </a:solidFill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/>
          <p:cNvSpPr/>
          <p:nvPr/>
        </p:nvSpPr>
        <p:spPr>
          <a:xfrm>
            <a:off x="1835696" y="2132856"/>
            <a:ext cx="4536504" cy="79208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R$ 38 MILHÕES</a:t>
            </a:r>
            <a:r>
              <a:rPr lang="pt-BR" dirty="0" smtClean="0"/>
              <a:t> </a:t>
            </a:r>
            <a:endParaRPr lang="pt-BR" dirty="0"/>
          </a:p>
        </p:txBody>
      </p:sp>
      <p:sp>
        <p:nvSpPr>
          <p:cNvPr id="3" name="Retângulo 2"/>
          <p:cNvSpPr/>
          <p:nvPr/>
        </p:nvSpPr>
        <p:spPr>
          <a:xfrm>
            <a:off x="1763688" y="4005063"/>
            <a:ext cx="5976664" cy="864097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400" b="1" dirty="0" smtClean="0">
                <a:solidFill>
                  <a:schemeClr val="tx1"/>
                </a:solidFill>
              </a:rPr>
              <a:t>R$ 54 MILHÕES</a:t>
            </a:r>
            <a:endParaRPr lang="pt-BR" sz="2400" b="1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 txBox="1">
            <a:spLocks noChangeArrowheads="1"/>
          </p:cNvSpPr>
          <p:nvPr/>
        </p:nvSpPr>
        <p:spPr>
          <a:xfrm>
            <a:off x="457200" y="485800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pt-BR" sz="4000" b="1" dirty="0" smtClean="0"/>
              <a:t>Emendas para novos </a:t>
            </a:r>
            <a:r>
              <a:rPr lang="pt-BR" sz="4000" b="1" dirty="0" err="1" smtClean="0"/>
              <a:t>CEUs</a:t>
            </a:r>
            <a:endParaRPr lang="pt-BR" sz="40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611560" y="23395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 2013</a:t>
            </a:r>
            <a:endParaRPr lang="pt-BR" sz="24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539552" y="4221088"/>
            <a:ext cx="12241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  2014</a:t>
            </a:r>
            <a:endParaRPr lang="pt-BR" sz="2400" b="1" dirty="0"/>
          </a:p>
        </p:txBody>
      </p:sp>
    </p:spTree>
    <p:extLst>
      <p:ext uri="{BB962C8B-B14F-4D97-AF65-F5344CB8AC3E}">
        <p14:creationId xmlns:p14="http://schemas.microsoft.com/office/powerpoint/2010/main" xmlns="" val="11197059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m 6" descr="sn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058706" y="269551"/>
            <a:ext cx="6537630" cy="5895753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7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pt-BR" sz="4000" b="1" dirty="0"/>
              <a:t>Situação Atual do SNC </a:t>
            </a:r>
            <a:r>
              <a:rPr lang="pt-BR" sz="4000" b="1" dirty="0" smtClean="0"/>
              <a:t>no </a:t>
            </a:r>
            <a:r>
              <a:rPr lang="pt-BR" sz="4000" b="1" dirty="0"/>
              <a:t>Brasil</a:t>
            </a:r>
          </a:p>
        </p:txBody>
      </p:sp>
      <p:sp>
        <p:nvSpPr>
          <p:cNvPr id="8" name="Rectangle 3"/>
          <p:cNvSpPr txBox="1">
            <a:spLocks noChangeArrowheads="1"/>
          </p:cNvSpPr>
          <p:nvPr/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lvl="0" indent="-342900" algn="ctr">
              <a:lnSpc>
                <a:spcPct val="90000"/>
              </a:lnSpc>
              <a:spcBef>
                <a:spcPct val="20000"/>
              </a:spcBef>
              <a:defRPr/>
            </a:pP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Atualmente, o Sistema Nacional de Cultura recebeu a adesão de 2.289 municípios, que corresponde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a </a:t>
            </a:r>
            <a:r>
              <a:rPr kumimoji="0" lang="pt-BR" sz="3200" b="0" i="0" u="none" strike="noStrike" kern="120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41,1%</a:t>
            </a:r>
            <a:r>
              <a:rPr kumimoji="0" lang="pt-BR" sz="3200" b="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  <a:ea typeface="+mn-ea"/>
                <a:cs typeface="+mn-cs"/>
              </a:rPr>
              <a:t> (a meta do PNC </a:t>
            </a:r>
            <a:r>
              <a:rPr lang="pt-BR" sz="3200" dirty="0"/>
              <a:t>é </a:t>
            </a:r>
            <a:r>
              <a:rPr lang="pt-BR" sz="3200" dirty="0" smtClean="0"/>
              <a:t>registrar </a:t>
            </a:r>
            <a:r>
              <a:rPr lang="pt-BR" sz="3200" dirty="0"/>
              <a:t>60% dos municípios com sistemas de cultura institucionalizados e </a:t>
            </a:r>
            <a:r>
              <a:rPr lang="pt-BR" sz="3200" dirty="0" smtClean="0"/>
              <a:t>implementados até 2020</a:t>
            </a:r>
            <a:r>
              <a:rPr kumimoji="0" lang="pt-BR" sz="3200" i="0" u="none" strike="noStrike" kern="1200" cap="none" spc="0" normalizeH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j-lt"/>
              </a:rPr>
              <a:t>).</a:t>
            </a:r>
            <a:endParaRPr kumimoji="0" lang="pt-BR" sz="320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</a:endParaRPr>
          </a:p>
          <a:p>
            <a:pPr marL="342900" marR="0" lvl="0" indent="-342900" algn="ctr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Wingdings" pitchFamily="2" charset="2"/>
              <a:buNone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j-lt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9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endParaRPr kumimoji="0" lang="pt-BR" sz="3200" b="0" i="0" u="none" strike="noStrike" kern="1200" cap="none" spc="0" normalizeH="0" baseline="0" noProof="0" dirty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289139" y="3140968"/>
            <a:ext cx="4863790" cy="3738241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433" y="6286500"/>
            <a:ext cx="2738065" cy="517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 l="29408" t="13689" r="31003" b="38905"/>
          <a:stretch/>
        </p:blipFill>
        <p:spPr bwMode="auto">
          <a:xfrm>
            <a:off x="350728" y="216024"/>
            <a:ext cx="8404965" cy="56612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39552" y="548680"/>
            <a:ext cx="7992888" cy="560153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R$ 30 MILHÕES DO FUNDO NACIONAL DE CULTURA</a:t>
            </a:r>
          </a:p>
          <a:p>
            <a:endParaRPr lang="pt-BR" b="1" dirty="0" smtClean="0"/>
          </a:p>
          <a:p>
            <a:r>
              <a:rPr lang="pt-BR" sz="2000" dirty="0" smtClean="0"/>
              <a:t>Foram contemplados governos </a:t>
            </a:r>
            <a:r>
              <a:rPr lang="pt-BR" sz="2000" dirty="0"/>
              <a:t>estaduais </a:t>
            </a:r>
            <a:r>
              <a:rPr lang="pt-BR" sz="2000" dirty="0" smtClean="0"/>
              <a:t>que completaram todo trâmite de adesão ao SNC até </a:t>
            </a:r>
            <a:r>
              <a:rPr lang="pt-BR" sz="2000" dirty="0"/>
              <a:t>o 31 de março de </a:t>
            </a:r>
            <a:r>
              <a:rPr lang="pt-BR" sz="2000" dirty="0" smtClean="0"/>
              <a:t>2014.</a:t>
            </a:r>
          </a:p>
          <a:p>
            <a:endParaRPr lang="pt-BR" sz="2000" dirty="0" smtClean="0"/>
          </a:p>
          <a:p>
            <a:pPr algn="ctr"/>
            <a:r>
              <a:rPr lang="pt-BR" sz="2000" b="1" dirty="0"/>
              <a:t>Acre, Bahia, Ceará, Rio Grande do Sul, Rondônia e Paraíba.</a:t>
            </a:r>
          </a:p>
          <a:p>
            <a:endParaRPr lang="pt-BR" sz="2000" dirty="0"/>
          </a:p>
          <a:p>
            <a:r>
              <a:rPr lang="pt-BR" sz="2000" dirty="0" smtClean="0"/>
              <a:t> </a:t>
            </a:r>
          </a:p>
          <a:p>
            <a:r>
              <a:rPr lang="pt-BR" sz="2000" dirty="0" smtClean="0"/>
              <a:t>Os valores serão distribuídos através de três eixos:</a:t>
            </a:r>
          </a:p>
          <a:p>
            <a:endParaRPr lang="pt-BR" sz="2000" b="1" dirty="0" smtClean="0"/>
          </a:p>
          <a:p>
            <a:r>
              <a:rPr lang="pt-BR" sz="2000" b="1" dirty="0" smtClean="0"/>
              <a:t>EIXO </a:t>
            </a:r>
            <a:r>
              <a:rPr lang="pt-BR" sz="2000" b="1" dirty="0"/>
              <a:t>01 – Promoção da Diversidade Cultural Brasileira.</a:t>
            </a:r>
            <a:endParaRPr lang="pt-BR" sz="2000" dirty="0"/>
          </a:p>
          <a:p>
            <a:endParaRPr lang="pt-BR" sz="2000" b="1" dirty="0" smtClean="0"/>
          </a:p>
          <a:p>
            <a:r>
              <a:rPr lang="pt-BR" sz="2000" b="1" dirty="0" smtClean="0"/>
              <a:t>EIXO </a:t>
            </a:r>
            <a:r>
              <a:rPr lang="pt-BR" sz="2000" b="1" dirty="0"/>
              <a:t>02 – Fomento à Produção e Circulação de Bens Culturais.</a:t>
            </a:r>
            <a:endParaRPr lang="pt-BR" sz="2000" dirty="0"/>
          </a:p>
          <a:p>
            <a:endParaRPr lang="pt-BR" sz="2000" b="1" dirty="0" smtClean="0"/>
          </a:p>
          <a:p>
            <a:r>
              <a:rPr lang="pt-BR" sz="2000" b="1" dirty="0" smtClean="0"/>
              <a:t>EIXO </a:t>
            </a:r>
            <a:r>
              <a:rPr lang="pt-BR" sz="2000" b="1" dirty="0"/>
              <a:t>03 – Implantação, Instalação e Modernização de Espaços e Equipamentos Culturais. </a:t>
            </a:r>
            <a:endParaRPr lang="pt-BR" sz="2000" dirty="0"/>
          </a:p>
          <a:p>
            <a:endParaRPr lang="pt-BR" dirty="0"/>
          </a:p>
          <a:p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1187624" y="2577098"/>
            <a:ext cx="684076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000" b="1" dirty="0" smtClean="0"/>
              <a:t>PAUTA LEGISLATIVA</a:t>
            </a:r>
            <a:endParaRPr lang="pt-BR" sz="4000" b="1" dirty="0"/>
          </a:p>
        </p:txBody>
      </p:sp>
    </p:spTree>
    <p:extLst>
      <p:ext uri="{BB962C8B-B14F-4D97-AF65-F5344CB8AC3E}">
        <p14:creationId xmlns:p14="http://schemas.microsoft.com/office/powerpoint/2010/main" xmlns="" val="10750432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548680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ECAD</a:t>
            </a:r>
          </a:p>
          <a:p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879256" y="1268760"/>
            <a:ext cx="4653184" cy="2629049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66363" y="1158219"/>
            <a:ext cx="3098979" cy="2054757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59632" y="3429000"/>
            <a:ext cx="5857875" cy="285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36655546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548680"/>
            <a:ext cx="799288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PEC DA MÚSICA</a:t>
            </a:r>
          </a:p>
          <a:p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95536" y="1169569"/>
            <a:ext cx="3816424" cy="2547463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6824" t="8748" r="16842" b="16273"/>
          <a:stretch/>
        </p:blipFill>
        <p:spPr>
          <a:xfrm>
            <a:off x="2051720" y="3808468"/>
            <a:ext cx="4032448" cy="2449903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52528" y="1700808"/>
            <a:ext cx="3851920" cy="2590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39249861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6" name="Picture 7" descr="twitter_1349x93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9036" y="288032"/>
            <a:ext cx="8673444" cy="5301208"/>
          </a:xfrm>
          <a:prstGeom prst="rect">
            <a:avLst/>
          </a:prstGeom>
          <a:noFill/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548680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IMPORTANTES PROJETOS PROMULGADOS</a:t>
            </a:r>
            <a:endParaRPr lang="pt-BR" b="1" dirty="0" smtClean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 rot="21038089">
            <a:off x="587122" y="1546946"/>
            <a:ext cx="3642844" cy="2732133"/>
          </a:xfrm>
          <a:prstGeom prst="rect">
            <a:avLst/>
          </a:prstGeom>
        </p:spPr>
      </p:pic>
      <p:sp>
        <p:nvSpPr>
          <p:cNvPr id="4" name="CaixaDeTexto 3"/>
          <p:cNvSpPr txBox="1"/>
          <p:nvPr/>
        </p:nvSpPr>
        <p:spPr>
          <a:xfrm>
            <a:off x="4716016" y="1691516"/>
            <a:ext cx="417646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 algn="ctr">
              <a:buFont typeface="Wingdings" panose="05000000000000000000" pitchFamily="2" charset="2"/>
              <a:buChar char="ü"/>
            </a:pPr>
            <a:r>
              <a:rPr lang="pt-BR" sz="2400" b="1" dirty="0" smtClean="0"/>
              <a:t>DESTINAÇÃO DE BENS DE VALOR HISTÓRICO</a:t>
            </a:r>
            <a:endParaRPr lang="pt-BR" sz="2400" b="1" dirty="0"/>
          </a:p>
        </p:txBody>
      </p:sp>
      <p:sp>
        <p:nvSpPr>
          <p:cNvPr id="5" name="CaixaDeTexto 4"/>
          <p:cNvSpPr txBox="1"/>
          <p:nvPr/>
        </p:nvSpPr>
        <p:spPr>
          <a:xfrm>
            <a:off x="5508104" y="3543399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ü"/>
            </a:pPr>
            <a:r>
              <a:rPr lang="pt-BR" sz="2800" b="1" dirty="0" smtClean="0"/>
              <a:t>MEIA ENTRADA</a:t>
            </a:r>
            <a:endParaRPr lang="pt-BR" sz="2800" b="1" dirty="0"/>
          </a:p>
        </p:txBody>
      </p:sp>
      <p:sp>
        <p:nvSpPr>
          <p:cNvPr id="6" name="CaixaDeTexto 5"/>
          <p:cNvSpPr txBox="1"/>
          <p:nvPr/>
        </p:nvSpPr>
        <p:spPr>
          <a:xfrm>
            <a:off x="3203848" y="4941168"/>
            <a:ext cx="41764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Wingdings" panose="05000000000000000000" pitchFamily="2" charset="2"/>
              <a:buChar char="ü"/>
            </a:pPr>
            <a:r>
              <a:rPr lang="pt-BR" sz="2800" b="1" dirty="0" smtClean="0"/>
              <a:t>CARGOS PARA O IPHAN</a:t>
            </a:r>
            <a:endParaRPr lang="pt-BR" sz="2800" b="1" dirty="0"/>
          </a:p>
        </p:txBody>
      </p:sp>
    </p:spTree>
    <p:extLst>
      <p:ext uri="{BB962C8B-B14F-4D97-AF65-F5344CB8AC3E}">
        <p14:creationId xmlns:p14="http://schemas.microsoft.com/office/powerpoint/2010/main" xmlns="" val="320257747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IIICNC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916832"/>
            <a:ext cx="8280920" cy="214507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ixaDeTexto 6"/>
          <p:cNvSpPr txBox="1"/>
          <p:nvPr/>
        </p:nvSpPr>
        <p:spPr>
          <a:xfrm>
            <a:off x="0" y="476672"/>
            <a:ext cx="9144000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A  III CONFERÊNCIA NACIONAL DE CULTURA REUNIU EM BRASÍLIA:</a:t>
            </a:r>
          </a:p>
          <a:p>
            <a:pPr lvl="3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1" dirty="0" smtClean="0"/>
              <a:t>953 delegados</a:t>
            </a:r>
          </a:p>
          <a:p>
            <a:pPr lvl="5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1" dirty="0" smtClean="0"/>
              <a:t>162 </a:t>
            </a:r>
            <a:r>
              <a:rPr lang="pt-BR" sz="2000" b="1" dirty="0"/>
              <a:t>convidados </a:t>
            </a:r>
            <a:endParaRPr lang="pt-BR" sz="2000" b="1" dirty="0" smtClean="0"/>
          </a:p>
          <a:p>
            <a:pPr lvl="7">
              <a:lnSpc>
                <a:spcPct val="150000"/>
              </a:lnSpc>
              <a:buFont typeface="Wingdings" pitchFamily="2" charset="2"/>
              <a:buChar char="ü"/>
            </a:pPr>
            <a:r>
              <a:rPr lang="pt-BR" sz="2000" b="1" dirty="0" smtClean="0"/>
              <a:t>391 observadores </a:t>
            </a:r>
          </a:p>
          <a:p>
            <a:endParaRPr lang="pt-BR" dirty="0" smtClean="0"/>
          </a:p>
        </p:txBody>
      </p:sp>
      <p:graphicFrame>
        <p:nvGraphicFramePr>
          <p:cNvPr id="6" name="Gráfico 5"/>
          <p:cNvGraphicFramePr/>
          <p:nvPr>
            <p:extLst>
              <p:ext uri="{D42A27DB-BD31-4B8C-83A1-F6EECF244321}">
                <p14:modId xmlns:p14="http://schemas.microsoft.com/office/powerpoint/2010/main" xmlns="" val="2201933486"/>
              </p:ext>
            </p:extLst>
          </p:nvPr>
        </p:nvGraphicFramePr>
        <p:xfrm>
          <a:off x="1619672" y="2132856"/>
          <a:ext cx="6120680" cy="36004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tângulo 6"/>
          <p:cNvSpPr/>
          <p:nvPr/>
        </p:nvSpPr>
        <p:spPr>
          <a:xfrm>
            <a:off x="395536" y="1268760"/>
            <a:ext cx="8136904" cy="45550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pt-BR" dirty="0" smtClean="0"/>
              <a:t> Aprovação da Proposta de Emenda Constitucional (PEC) 150; 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pt-BR" dirty="0" smtClean="0"/>
              <a:t> Pelo menos 10% dos recursos do Fundo Social do Pré-Sal para a Cultura;</a:t>
            </a:r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pt-BR" dirty="0" smtClean="0"/>
              <a:t> Fortalecimento do Fundo Nacional de Cultura;</a:t>
            </a:r>
            <a:endParaRPr lang="pt-BR" dirty="0"/>
          </a:p>
          <a:p>
            <a:pPr>
              <a:lnSpc>
                <a:spcPct val="200000"/>
              </a:lnSpc>
              <a:buFont typeface="Wingdings" pitchFamily="2" charset="2"/>
              <a:buChar char="ü"/>
            </a:pPr>
            <a:r>
              <a:rPr lang="pt-BR" dirty="0"/>
              <a:t> Fortalecimento das cadeias dos setores criativos, com intercâmbios;</a:t>
            </a:r>
          </a:p>
          <a:p>
            <a:pPr lvl="2">
              <a:lnSpc>
                <a:spcPct val="200000"/>
              </a:lnSpc>
              <a:buFont typeface="Wingdings" pitchFamily="2" charset="2"/>
              <a:buChar char="ü"/>
            </a:pPr>
            <a:r>
              <a:rPr lang="pt-BR" sz="1600" dirty="0"/>
              <a:t> MinC levará 100 empreendimentos para participar do Mercado de Indústrias Culturais dos Países do Sul – MICSUL, entre 15 e 18 de maio, na Argentina.</a:t>
            </a:r>
          </a:p>
          <a:p>
            <a:pPr lvl="2">
              <a:lnSpc>
                <a:spcPct val="200000"/>
              </a:lnSpc>
              <a:buFont typeface="Wingdings" pitchFamily="2" charset="2"/>
              <a:buChar char="ü"/>
            </a:pPr>
            <a:r>
              <a:rPr lang="pt-BR" sz="1600" dirty="0"/>
              <a:t> Centro Cultural </a:t>
            </a:r>
            <a:r>
              <a:rPr lang="pt-BR" sz="1600" dirty="0" err="1"/>
              <a:t>Matadero</a:t>
            </a:r>
            <a:r>
              <a:rPr lang="pt-BR" sz="1600" dirty="0"/>
              <a:t>, na Espanha, abriu espaço para residência artística de quatro brasileiros, com passagens, alojamento e verba para produção.</a:t>
            </a:r>
            <a:endParaRPr lang="pt-BR" sz="1600" dirty="0" smtClean="0"/>
          </a:p>
          <a:p>
            <a:endParaRPr lang="pt-BR" dirty="0"/>
          </a:p>
        </p:txBody>
      </p:sp>
      <p:sp>
        <p:nvSpPr>
          <p:cNvPr id="6" name="CaixaDeTexto 5"/>
          <p:cNvSpPr txBox="1"/>
          <p:nvPr/>
        </p:nvSpPr>
        <p:spPr>
          <a:xfrm>
            <a:off x="467544" y="476672"/>
            <a:ext cx="8208912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400" b="1" dirty="0" smtClean="0"/>
              <a:t>DESTAQUES DE DIRETRIZES APROVADAS:</a:t>
            </a:r>
          </a:p>
          <a:p>
            <a:endParaRPr lang="pt-BR" dirty="0" smtClean="0"/>
          </a:p>
        </p:txBody>
      </p:sp>
      <p:sp>
        <p:nvSpPr>
          <p:cNvPr id="5" name="Retângulo de cantos arredondados 4"/>
          <p:cNvSpPr/>
          <p:nvPr/>
        </p:nvSpPr>
        <p:spPr>
          <a:xfrm rot="16200000">
            <a:off x="-216532" y="4236761"/>
            <a:ext cx="2088380" cy="72022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pt-BR" sz="1600" b="1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Ações recentes:</a:t>
            </a:r>
            <a:endParaRPr lang="pt-BR" sz="1600" b="1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0698" y="273802"/>
            <a:ext cx="3371222" cy="3371222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614" r="8228" b="18685"/>
          <a:stretch/>
        </p:blipFill>
        <p:spPr>
          <a:xfrm>
            <a:off x="4743750" y="40342"/>
            <a:ext cx="3764620" cy="23927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139952" y="2574021"/>
            <a:ext cx="4653136" cy="1719075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1780" t="4420" r="10625" b="47070"/>
          <a:stretch/>
        </p:blipFill>
        <p:spPr>
          <a:xfrm>
            <a:off x="683568" y="4521896"/>
            <a:ext cx="6735122" cy="129018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8392" t="21015" r="9580" b="17860"/>
          <a:stretch/>
        </p:blipFill>
        <p:spPr bwMode="auto">
          <a:xfrm>
            <a:off x="513567" y="1728592"/>
            <a:ext cx="8192022" cy="34321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575424990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2389" t="10236" r="13790" b="9235"/>
          <a:stretch/>
        </p:blipFill>
        <p:spPr bwMode="auto">
          <a:xfrm>
            <a:off x="425884" y="1052736"/>
            <a:ext cx="7903923" cy="48475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14620" t="15693" r="15425" b="10802"/>
          <a:stretch/>
        </p:blipFill>
        <p:spPr bwMode="auto">
          <a:xfrm>
            <a:off x="901874" y="1268760"/>
            <a:ext cx="7590773" cy="4484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xmlns="" val="29627422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980728"/>
            <a:ext cx="7560840" cy="38472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OBJETIVOS</a:t>
            </a:r>
          </a:p>
          <a:p>
            <a:endParaRPr lang="pt-B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 smtClean="0"/>
              <a:t>Desvelar a presença africana e afro-brasileira nas representações da cultura nacional;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 smtClean="0"/>
              <a:t>Valorizar as narrativas encarnadas nessa memória;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 smtClean="0"/>
              <a:t>Arquivar, catalogar e disponibilizar a memória já existente;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 smtClean="0"/>
              <a:t>Propiciar o diálogo do acervo museológico clássico (de peças tridimensionais de valor patrimonial) com os elementos cotidianos e corriqueiros dos cidadãos;</a:t>
            </a:r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163783899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683568" y="980728"/>
            <a:ext cx="7560840" cy="32316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OBJETIVOS</a:t>
            </a:r>
          </a:p>
          <a:p>
            <a:endParaRPr lang="pt-B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 smtClean="0"/>
              <a:t>Incentivar a pesquisa nos temáticos associados à cultura africana e afro-brasileira;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 smtClean="0"/>
              <a:t>Tornar o espaço uma referência de pesquisa da história afrodescendente, com uma narrativa museológica;</a:t>
            </a:r>
            <a:endParaRPr lang="pt-BR" sz="2000" dirty="0"/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pt-BR" sz="2000" b="1" dirty="0"/>
          </a:p>
          <a:p>
            <a:pPr marL="285750" indent="-285750">
              <a:buFont typeface="Wingdings" panose="05000000000000000000" pitchFamily="2" charset="2"/>
              <a:buChar char="ü"/>
            </a:pPr>
            <a:r>
              <a:rPr lang="pt-BR" sz="2000" b="1" dirty="0" smtClean="0"/>
              <a:t>Proporcionar uma troca de experiências através da interatividade e de tecnologia de ponta.</a:t>
            </a:r>
          </a:p>
        </p:txBody>
      </p:sp>
    </p:spTree>
    <p:extLst>
      <p:ext uri="{BB962C8B-B14F-4D97-AF65-F5344CB8AC3E}">
        <p14:creationId xmlns:p14="http://schemas.microsoft.com/office/powerpoint/2010/main" xmlns="" val="391577753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971600" y="484217"/>
            <a:ext cx="741682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MEIO MILHÃO DE TRABALHADORES BENEFICIADOS PELO PROGRAMA</a:t>
            </a:r>
            <a:endParaRPr lang="pt-BR" sz="4400" b="1" dirty="0"/>
          </a:p>
        </p:txBody>
      </p:sp>
      <p:pic>
        <p:nvPicPr>
          <p:cNvPr id="8" name="Imagem 7" descr="info1-01.png"/>
          <p:cNvPicPr>
            <a:picLocks noChangeAspect="1"/>
          </p:cNvPicPr>
          <p:nvPr/>
        </p:nvPicPr>
        <p:blipFill>
          <a:blip r:embed="rId3" cstate="print"/>
          <a:srcRect b="20760"/>
          <a:stretch>
            <a:fillRect/>
          </a:stretch>
        </p:blipFill>
        <p:spPr>
          <a:xfrm>
            <a:off x="2627784" y="2088232"/>
            <a:ext cx="4509120" cy="357301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8" name="Imagem 7" descr="copa201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19250" y="750447"/>
            <a:ext cx="6193110" cy="4694777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548680"/>
            <a:ext cx="7776864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 smtClean="0"/>
              <a:t>O QUE O BRASIL JÁ GANHOU COM A COPA</a:t>
            </a:r>
          </a:p>
          <a:p>
            <a:pPr lvl="0"/>
            <a:endParaRPr lang="pt-BR" dirty="0" smtClean="0"/>
          </a:p>
          <a:p>
            <a:pPr lvl="0"/>
            <a:r>
              <a:rPr lang="pt-BR" dirty="0" smtClean="0"/>
              <a:t>-</a:t>
            </a:r>
            <a:r>
              <a:rPr lang="pt-BR" dirty="0"/>
              <a:t> </a:t>
            </a:r>
            <a:r>
              <a:rPr lang="pt-BR" b="1" dirty="0"/>
              <a:t>INVESTIMENTOS PÚBLICOS:</a:t>
            </a:r>
            <a:r>
              <a:rPr lang="pt-BR" dirty="0"/>
              <a:t> Os únicos investimentos feitos exclusivamente por causa da Copa do Mundo se limitam a R$ 8 bilhões, que são as obras nos estádios.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Desse total, o governo federal financiou R$ 3,9 bilhões, por meio de crédito do </a:t>
            </a:r>
            <a:r>
              <a:rPr lang="pt-BR" dirty="0" smtClean="0"/>
              <a:t>BNDES. </a:t>
            </a:r>
            <a:r>
              <a:rPr lang="pt-BR" dirty="0"/>
              <a:t>O dinheiro volta com juros para os cofres do banco. Valor representa 0,5% do que foi desembolsado pelo Banco desde 2010, R$ 650 bilhões.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- </a:t>
            </a:r>
            <a:r>
              <a:rPr lang="pt-BR" b="1" dirty="0"/>
              <a:t>A COPA SE PAGA:</a:t>
            </a:r>
            <a:r>
              <a:rPr lang="pt-BR" dirty="0"/>
              <a:t> Levantamento da Fundação de Estudos e Pesquisas Econômicas (FIPE), ligada à USP, mostra que a Copa das Confederações acrescentou R$ 9,7 bilhões ao PIB. A expectativa é de que a Copa do Mundo movimente três vezes esse valor, com R$ 30 bilhões. 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Segundo estudo da Fundação Getúlio Vargas, o campeonato mundial vai injetar mais de R$ 142 bilhões na economia brasileira, de 2010 a 2014. 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endParaRPr lang="pt-BR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548680"/>
            <a:ext cx="7776864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 smtClean="0"/>
              <a:t>O QUE O BRASIL JÁ GANHOU COM A COPA</a:t>
            </a:r>
          </a:p>
          <a:p>
            <a:pPr lvl="0"/>
            <a:endParaRPr lang="pt-BR" dirty="0" smtClean="0"/>
          </a:p>
          <a:p>
            <a:pPr lvl="0"/>
            <a:r>
              <a:rPr lang="pt-BR" dirty="0"/>
              <a:t>- </a:t>
            </a:r>
            <a:r>
              <a:rPr lang="pt-BR" b="1" dirty="0"/>
              <a:t>EMPREGOS:</a:t>
            </a:r>
            <a:r>
              <a:rPr lang="pt-BR" dirty="0"/>
              <a:t> A Copa das Confederações 2013 gerou 303 mil empregos, de acordo com a FIPE. </a:t>
            </a:r>
            <a:r>
              <a:rPr lang="pt-BR" dirty="0" smtClean="0"/>
              <a:t>Durante </a:t>
            </a:r>
            <a:r>
              <a:rPr lang="pt-BR" dirty="0"/>
              <a:t>a Copa, só no setor de turismo, serão gerados cerca de 47,9 mil vagas (entre abril e junho de 2014).</a:t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/>
            </a:r>
            <a:br>
              <a:rPr lang="pt-BR" dirty="0"/>
            </a:br>
            <a:r>
              <a:rPr lang="pt-BR" dirty="0"/>
              <a:t>- </a:t>
            </a:r>
            <a:r>
              <a:rPr lang="pt-BR" b="1" dirty="0"/>
              <a:t>COPA + SAÚDE E EDUCAÇÃO:</a:t>
            </a:r>
            <a:r>
              <a:rPr lang="pt-BR" dirty="0"/>
              <a:t> </a:t>
            </a:r>
          </a:p>
          <a:p>
            <a:endParaRPr lang="pt-BR" dirty="0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4141" t="25534" r="35758" b="33470"/>
          <a:stretch/>
        </p:blipFill>
        <p:spPr bwMode="auto">
          <a:xfrm>
            <a:off x="2195736" y="3137266"/>
            <a:ext cx="3672408" cy="28120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xmlns="" val="399561921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63688" y="802148"/>
            <a:ext cx="6048672" cy="284287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33410" t="38857" r="47770" b="48970"/>
          <a:stretch/>
        </p:blipFill>
        <p:spPr bwMode="auto">
          <a:xfrm>
            <a:off x="2483768" y="3789040"/>
            <a:ext cx="2970325" cy="1080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39552" y="548680"/>
            <a:ext cx="7776864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pt-BR" sz="2000" b="1" dirty="0" smtClean="0"/>
              <a:t>CONCURSO CULTURA 2014 </a:t>
            </a:r>
            <a:r>
              <a:rPr lang="pt-BR" b="1" dirty="0" smtClean="0"/>
              <a:t>–</a:t>
            </a:r>
            <a:r>
              <a:rPr lang="pt-BR" dirty="0" smtClean="0"/>
              <a:t> Edital selecionou 144 atrações artístico-culturais para apresentações nas cidades-sede.</a:t>
            </a:r>
          </a:p>
          <a:p>
            <a:pPr>
              <a:buFont typeface="Wingdings" pitchFamily="2" charset="2"/>
              <a:buChar char="ü"/>
            </a:pPr>
            <a:r>
              <a:rPr lang="pt-BR" u="sng" dirty="0" smtClean="0"/>
              <a:t> Orçamento: R$ 15 milhões (oriundos do Fundo Nacional de Cultura)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pPr lvl="0"/>
            <a:r>
              <a:rPr lang="pt-BR" sz="2000" b="1" dirty="0" smtClean="0"/>
              <a:t>VITRINES CULTURAIS </a:t>
            </a:r>
            <a:r>
              <a:rPr lang="pt-BR" b="1" dirty="0" smtClean="0"/>
              <a:t>– </a:t>
            </a:r>
            <a:r>
              <a:rPr lang="pt-BR" dirty="0" smtClean="0"/>
              <a:t>Exposição e comercialização de artesanato brasileiro em Belo Horizonte, Manaus, Porto Alegre, Recife, Rio de Janeiro, Salvador e São Paulo. </a:t>
            </a:r>
          </a:p>
          <a:p>
            <a:pPr>
              <a:buFont typeface="Wingdings" pitchFamily="2" charset="2"/>
              <a:buChar char="ü"/>
            </a:pPr>
            <a:r>
              <a:rPr lang="pt-BR" u="sng" dirty="0" smtClean="0"/>
              <a:t> Orçamento: R$ 400 mil</a:t>
            </a:r>
            <a:endParaRPr lang="pt-BR" dirty="0" smtClean="0"/>
          </a:p>
          <a:p>
            <a:pPr lvl="0"/>
            <a:endParaRPr lang="pt-BR" b="1" dirty="0" smtClean="0"/>
          </a:p>
          <a:p>
            <a:pPr lvl="0"/>
            <a:r>
              <a:rPr lang="pt-BR" sz="2000" b="1" dirty="0" smtClean="0"/>
              <a:t>ESPAÇOS CULTURA</a:t>
            </a:r>
            <a:r>
              <a:rPr lang="pt-BR" b="1" dirty="0" smtClean="0"/>
              <a:t> –</a:t>
            </a:r>
            <a:r>
              <a:rPr lang="pt-BR" dirty="0" smtClean="0"/>
              <a:t> Espaços físicos temporários nas 12 cidades-sede que serão destinados à realização de atividades contratadas pelo Concurso Cultura 2014 e realização das Vitrines Culturais. Colocar OBS do vitrines. </a:t>
            </a:r>
          </a:p>
          <a:p>
            <a:pPr>
              <a:buFont typeface="Wingdings" pitchFamily="2" charset="2"/>
              <a:buChar char="ü"/>
            </a:pPr>
            <a:r>
              <a:rPr lang="pt-BR" u="sng" dirty="0" smtClean="0"/>
              <a:t> Orçamento: R$ 3 milhões</a:t>
            </a:r>
            <a:endParaRPr lang="pt-BR" dirty="0" smtClean="0"/>
          </a:p>
          <a:p>
            <a:r>
              <a:rPr lang="pt-BR" dirty="0" smtClean="0"/>
              <a:t> </a:t>
            </a:r>
          </a:p>
          <a:p>
            <a:pPr lvl="0"/>
            <a:r>
              <a:rPr lang="pt-BR" sz="2000" b="1" i="1" dirty="0" smtClean="0"/>
              <a:t>FLASHMOB</a:t>
            </a:r>
            <a:r>
              <a:rPr lang="pt-BR" dirty="0" smtClean="0"/>
              <a:t> – Megaevento de dança com a população para mostrar ao mundo a diversidade da cultura brasileira, o entusiasmo e a união das comunidades. </a:t>
            </a:r>
          </a:p>
          <a:p>
            <a:pPr>
              <a:buFont typeface="Wingdings" pitchFamily="2" charset="2"/>
              <a:buChar char="ü"/>
            </a:pPr>
            <a:r>
              <a:rPr lang="pt-BR" u="sng" dirty="0" smtClean="0"/>
              <a:t> Orçamento: R$1 milhão</a:t>
            </a:r>
            <a:r>
              <a:rPr lang="pt-BR" dirty="0" smtClean="0"/>
              <a:t> (oriundos do Fundo Nacional de Cultura)</a:t>
            </a:r>
          </a:p>
          <a:p>
            <a:endParaRPr lang="pt-BR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827584" y="2659559"/>
            <a:ext cx="741682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4400" b="1" dirty="0" smtClean="0"/>
              <a:t>SOFT POWER</a:t>
            </a:r>
            <a:endParaRPr lang="pt-BR" sz="4400" b="1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23528" y="640643"/>
            <a:ext cx="3048000" cy="2034540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1" y="4221089"/>
            <a:ext cx="2635515" cy="1818506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6300192" y="2276872"/>
            <a:ext cx="2713732" cy="1411141"/>
          </a:xfrm>
          <a:prstGeom prst="rect">
            <a:avLst/>
          </a:prstGeom>
        </p:spPr>
      </p:pic>
      <p:pic>
        <p:nvPicPr>
          <p:cNvPr id="7" name="Imagem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2951584" y="3460032"/>
            <a:ext cx="3276600" cy="2447925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79512" y="2852936"/>
            <a:ext cx="2438400" cy="1828800"/>
          </a:xfrm>
          <a:prstGeom prst="rect">
            <a:avLst/>
          </a:prstGeom>
        </p:spPr>
      </p:pic>
      <p:pic>
        <p:nvPicPr>
          <p:cNvPr id="9" name="Imagem 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762164" y="433267"/>
            <a:ext cx="4770276" cy="1699589"/>
          </a:xfrm>
          <a:prstGeom prst="rect">
            <a:avLst/>
          </a:prstGeom>
        </p:spPr>
      </p:pic>
      <p:pic>
        <p:nvPicPr>
          <p:cNvPr id="10" name="Imagem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360040" y="4987502"/>
            <a:ext cx="2411760" cy="16098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66644594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539552" y="548680"/>
            <a:ext cx="7776864" cy="66171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/>
              <a:t>INTERNACIONALIZAÇÃO DA CULTURA BRASILEIRA:</a:t>
            </a:r>
            <a:br>
              <a:rPr lang="pt-BR" sz="2400" b="1" dirty="0"/>
            </a:br>
            <a:endParaRPr lang="pt-BR" sz="2400" b="1" dirty="0" smtClean="0"/>
          </a:p>
          <a:p>
            <a:r>
              <a:rPr lang="pt-BR" sz="2000" b="1" dirty="0"/>
              <a:t>ANO DO BRASIL EM PORTUGAL</a:t>
            </a:r>
            <a:r>
              <a:rPr lang="pt-BR" sz="2000" dirty="0"/>
              <a:t> - 10 meses de atrações -  2.140 artistas brasileiros se apresentaram.</a:t>
            </a:r>
          </a:p>
          <a:p>
            <a:pPr lvl="0"/>
            <a:endParaRPr lang="pt-BR" sz="2000" b="1" dirty="0" smtClean="0"/>
          </a:p>
          <a:p>
            <a:pPr lvl="0"/>
            <a:endParaRPr lang="pt-BR" sz="2000" b="1" dirty="0"/>
          </a:p>
          <a:p>
            <a:pPr lvl="0"/>
            <a:r>
              <a:rPr lang="pt-BR" sz="2000" b="1" dirty="0" smtClean="0"/>
              <a:t>FEIRA DO LIVRO DE FRANKFURT</a:t>
            </a:r>
            <a:r>
              <a:rPr lang="pt-BR" sz="2000" dirty="0" smtClean="0"/>
              <a:t> - Maior feira do setor teve Brasil como país homenageado. 	</a:t>
            </a:r>
          </a:p>
          <a:p>
            <a:pPr marL="342900" lvl="0" indent="-342900">
              <a:buFont typeface="Wingdings" pitchFamily="2" charset="2"/>
              <a:buChar char="ü"/>
            </a:pPr>
            <a:r>
              <a:rPr lang="pt-BR" sz="2000" dirty="0" smtClean="0"/>
              <a:t>70 autores + atrações de diversas linguagens artísticas: dança, grafite, música. </a:t>
            </a:r>
            <a:r>
              <a:rPr lang="pt-BR" sz="2000" dirty="0"/>
              <a:t>Pavilhão Brasileiro </a:t>
            </a:r>
            <a:r>
              <a:rPr lang="pt-BR" sz="2000" dirty="0" smtClean="0"/>
              <a:t>recebeu </a:t>
            </a:r>
            <a:r>
              <a:rPr lang="pt-BR" sz="2000" dirty="0"/>
              <a:t>mais de 60.000 visitantes nos cinco </a:t>
            </a:r>
            <a:r>
              <a:rPr lang="pt-BR" sz="2000" dirty="0" smtClean="0"/>
              <a:t>dias. Foram 561 </a:t>
            </a:r>
            <a:r>
              <a:rPr lang="pt-BR" sz="2000" dirty="0"/>
              <a:t>eventos realizados em Frankfurt e arredores, relacionados ao </a:t>
            </a:r>
            <a:r>
              <a:rPr lang="pt-BR" sz="2000" dirty="0" smtClean="0"/>
              <a:t>Brasil.</a:t>
            </a:r>
          </a:p>
          <a:p>
            <a:pPr marL="342900" lvl="0" indent="-342900">
              <a:buFont typeface="Wingdings" pitchFamily="2" charset="2"/>
              <a:buChar char="ü"/>
            </a:pPr>
            <a:endParaRPr lang="pt-BR" sz="2000" dirty="0" smtClean="0"/>
          </a:p>
          <a:p>
            <a:pPr lvl="0"/>
            <a:endParaRPr lang="pt-BR" sz="2000" dirty="0"/>
          </a:p>
          <a:p>
            <a:r>
              <a:rPr lang="pt-BR" sz="2000" b="1" dirty="0"/>
              <a:t>TRATADO DE MARRAKECH</a:t>
            </a:r>
            <a:r>
              <a:rPr lang="pt-BR" sz="2000" dirty="0"/>
              <a:t> - Assinatura do tratado que facilitará o acesso a obras em formatos acessíveis para deficientes visuais.</a:t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endParaRPr lang="pt-BR" sz="2000" dirty="0"/>
          </a:p>
          <a:p>
            <a:pPr lvl="0"/>
            <a:endParaRPr lang="pt-BR" sz="2000" b="1" dirty="0" smtClean="0"/>
          </a:p>
          <a:p>
            <a:pPr lvl="0"/>
            <a:r>
              <a:rPr lang="pt-BR" sz="2000" dirty="0" smtClean="0"/>
              <a:t/>
            </a:r>
            <a:br>
              <a:rPr lang="pt-BR" sz="2000" dirty="0" smtClean="0"/>
            </a:b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xmlns="" val="3227939727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548680"/>
            <a:ext cx="7776864" cy="69249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pt-BR" sz="2400" b="1" dirty="0"/>
              <a:t>INTERNACIONALIZAÇÃO DA CULTURA BRASILEIRA:</a:t>
            </a:r>
            <a:r>
              <a:rPr lang="pt-BR" sz="2000" b="1" dirty="0"/>
              <a:t/>
            </a:r>
            <a:br>
              <a:rPr lang="pt-BR" sz="2000" b="1" dirty="0"/>
            </a:br>
            <a:endParaRPr lang="pt-BR" sz="2000" b="1" dirty="0" smtClean="0"/>
          </a:p>
          <a:p>
            <a:pPr lvl="0"/>
            <a:r>
              <a:rPr lang="pt-BR" sz="2000" b="1" dirty="0" smtClean="0"/>
              <a:t>FESTIVAL </a:t>
            </a:r>
            <a:r>
              <a:rPr lang="pt-BR" sz="2000" b="1" dirty="0"/>
              <a:t>IBEROAMERICANO DE TEATRO DE BOGOTÁ</a:t>
            </a:r>
            <a:r>
              <a:rPr lang="pt-BR" sz="2000" dirty="0"/>
              <a:t> - </a:t>
            </a:r>
            <a:r>
              <a:rPr lang="pt-BR" sz="2000" dirty="0" smtClean="0"/>
              <a:t>Brasil país homenageado.	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pt-BR" sz="2000" dirty="0" smtClean="0"/>
              <a:t>7 grupos brasileiros apresentaram peças de autores nacionais.</a:t>
            </a:r>
          </a:p>
          <a:p>
            <a:pPr marL="800100" lvl="1" indent="-342900">
              <a:buFont typeface="Wingdings" pitchFamily="2" charset="2"/>
              <a:buChar char="ü"/>
            </a:pPr>
            <a:r>
              <a:rPr lang="pt-BR" sz="2000" dirty="0" smtClean="0"/>
              <a:t>Durante </a:t>
            </a:r>
            <a:r>
              <a:rPr lang="pt-BR" sz="2000" dirty="0"/>
              <a:t>o Festival foi lançado, em espanhol, livro ilustrado com obras de 14 novos dramaturgos </a:t>
            </a:r>
            <a:r>
              <a:rPr lang="pt-BR" sz="2000" dirty="0" smtClean="0"/>
              <a:t>brasileiros. Publicação será traduzida para inglês, francês e mandarim, e levado aos Festivais </a:t>
            </a:r>
            <a:r>
              <a:rPr lang="pt-BR" sz="2000" dirty="0"/>
              <a:t>de </a:t>
            </a:r>
            <a:r>
              <a:rPr lang="pt-BR" sz="2000" dirty="0" err="1"/>
              <a:t>Avignon</a:t>
            </a:r>
            <a:r>
              <a:rPr lang="pt-BR" sz="2000" dirty="0"/>
              <a:t>, na França, e Edimburgo, na </a:t>
            </a:r>
            <a:r>
              <a:rPr lang="pt-BR" sz="2000" dirty="0" smtClean="0"/>
              <a:t>Escócia. </a:t>
            </a:r>
          </a:p>
          <a:p>
            <a:pPr lvl="1"/>
            <a:endParaRPr lang="pt-BR" sz="2000" dirty="0"/>
          </a:p>
          <a:p>
            <a:pPr lvl="0"/>
            <a:r>
              <a:rPr lang="pt-BR" sz="2000" b="1" dirty="0"/>
              <a:t>FEIRA DO LIVRO INFANTIL E JUVENIL DE BOLONHA </a:t>
            </a:r>
            <a:r>
              <a:rPr lang="pt-BR" sz="2000" dirty="0"/>
              <a:t>- Brasil país homenageado.</a:t>
            </a:r>
            <a:br>
              <a:rPr lang="pt-BR" sz="2000" dirty="0"/>
            </a:br>
            <a:endParaRPr lang="pt-BR" sz="2000" dirty="0"/>
          </a:p>
          <a:p>
            <a:pPr marL="342900" lvl="0" indent="-342900">
              <a:buFont typeface="Wingdings" pitchFamily="2" charset="2"/>
              <a:buChar char="ü"/>
            </a:pPr>
            <a:r>
              <a:rPr lang="pt-BR" sz="2000" dirty="0"/>
              <a:t>50 ilustradores, entre eles Roger Mello, premiado com Hans Christian Andersen</a:t>
            </a:r>
            <a:r>
              <a:rPr lang="pt-BR" sz="2000" dirty="0" smtClean="0"/>
              <a:t>.</a:t>
            </a:r>
            <a:endParaRPr lang="pt-BR" sz="2000" dirty="0"/>
          </a:p>
          <a:p>
            <a:pPr marL="342900" lvl="0" indent="-342900">
              <a:buFont typeface="Wingdings" pitchFamily="2" charset="2"/>
              <a:buChar char="ü"/>
            </a:pPr>
            <a:r>
              <a:rPr lang="pt-BR" sz="2000" dirty="0"/>
              <a:t>Acordo de intercâmbio com universidade de B</a:t>
            </a:r>
            <a:r>
              <a:rPr lang="pt-BR" sz="2000" dirty="0" smtClean="0"/>
              <a:t>olonha </a:t>
            </a:r>
            <a:r>
              <a:rPr lang="pt-BR" sz="2000" dirty="0"/>
              <a:t>nos moldes do "ciência sem fronteiras</a:t>
            </a:r>
            <a:r>
              <a:rPr lang="pt-BR" sz="2000" dirty="0" smtClean="0"/>
              <a:t>“.</a:t>
            </a:r>
            <a:endParaRPr lang="pt-BR" sz="2000" dirty="0"/>
          </a:p>
          <a:p>
            <a:pPr marL="342900" lvl="0" indent="-342900">
              <a:buFont typeface="Wingdings" pitchFamily="2" charset="2"/>
              <a:buChar char="ü"/>
            </a:pPr>
            <a:r>
              <a:rPr lang="pt-BR" sz="2000" dirty="0"/>
              <a:t>Acordo com </a:t>
            </a:r>
            <a:r>
              <a:rPr lang="pt-BR" sz="2000" dirty="0" err="1"/>
              <a:t>Federculture</a:t>
            </a:r>
            <a:r>
              <a:rPr lang="pt-BR" sz="2000" dirty="0"/>
              <a:t> - Referência em economia criativa .</a:t>
            </a:r>
            <a:br>
              <a:rPr lang="pt-BR" sz="2000" dirty="0"/>
            </a:br>
            <a:r>
              <a:rPr lang="pt-BR" sz="2000" dirty="0"/>
              <a:t/>
            </a:r>
            <a:br>
              <a:rPr lang="pt-BR" sz="2000" dirty="0"/>
            </a:br>
            <a:endParaRPr lang="pt-BR" sz="2000" dirty="0" smtClean="0"/>
          </a:p>
          <a:p>
            <a:pPr lvl="1"/>
            <a:endParaRPr lang="pt-BR" sz="2000" b="1" dirty="0" smtClean="0"/>
          </a:p>
          <a:p>
            <a:endParaRPr lang="pt-BR" sz="2000" dirty="0"/>
          </a:p>
        </p:txBody>
      </p:sp>
    </p:spTree>
    <p:extLst>
      <p:ext uri="{BB962C8B-B14F-4D97-AF65-F5344CB8AC3E}">
        <p14:creationId xmlns:p14="http://schemas.microsoft.com/office/powerpoint/2010/main" xmlns="" val="375916886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pic>
        <p:nvPicPr>
          <p:cNvPr id="7" name="Imagem 6" descr="novalogo.TEIA_.semMinC.jpg"/>
          <p:cNvPicPr>
            <a:picLocks noChangeAspect="1"/>
          </p:cNvPicPr>
          <p:nvPr/>
        </p:nvPicPr>
        <p:blipFill>
          <a:blip r:embed="rId3" cstate="print"/>
          <a:srcRect t="34880" r="23540"/>
          <a:stretch>
            <a:fillRect/>
          </a:stretch>
        </p:blipFill>
        <p:spPr>
          <a:xfrm>
            <a:off x="1236322" y="980728"/>
            <a:ext cx="6425598" cy="4104456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539552" y="548680"/>
            <a:ext cx="777686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b="1" dirty="0" smtClean="0"/>
              <a:t>O que é:</a:t>
            </a:r>
            <a:endParaRPr lang="pt-BR" dirty="0" smtClean="0"/>
          </a:p>
          <a:p>
            <a:r>
              <a:rPr lang="pt-BR" dirty="0" smtClean="0"/>
              <a:t>Convenção dos Pontos de Cultura e destaques da diversidade cultural brasileira. 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Quando e onde acontece:</a:t>
            </a:r>
            <a:endParaRPr lang="pt-BR" dirty="0" smtClean="0"/>
          </a:p>
          <a:p>
            <a:r>
              <a:rPr lang="pt-BR" dirty="0" smtClean="0"/>
              <a:t>De 19 a 24 de maio, em Natal (RN).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Quem participa:</a:t>
            </a:r>
            <a:endParaRPr lang="pt-BR" dirty="0" smtClean="0"/>
          </a:p>
          <a:p>
            <a:r>
              <a:rPr lang="pt-BR" dirty="0" smtClean="0"/>
              <a:t>2.600 participantes.</a:t>
            </a:r>
          </a:p>
          <a:p>
            <a:r>
              <a:rPr lang="pt-BR" dirty="0" smtClean="0"/>
              <a:t> </a:t>
            </a:r>
          </a:p>
          <a:p>
            <a:r>
              <a:rPr lang="pt-BR" b="1" dirty="0" smtClean="0"/>
              <a:t>O que acontece:</a:t>
            </a:r>
            <a:endParaRPr lang="pt-BR" dirty="0" smtClean="0"/>
          </a:p>
          <a:p>
            <a:r>
              <a:rPr lang="pt-BR" dirty="0" smtClean="0"/>
              <a:t>Mostras Artísticas e uma Feira de Economia Solidária e Criativa;</a:t>
            </a:r>
          </a:p>
          <a:p>
            <a:r>
              <a:rPr lang="pt-BR" dirty="0" smtClean="0"/>
              <a:t>Oficinas, Fóruns e Seminários Temáticos;</a:t>
            </a:r>
          </a:p>
          <a:p>
            <a:r>
              <a:rPr lang="pt-BR" dirty="0" smtClean="0"/>
              <a:t>Mostra de produções dos Pontos de Cultura e Seminário sobre a Regionalização da Produção Audiovisual.</a:t>
            </a:r>
          </a:p>
          <a:p>
            <a:r>
              <a:rPr lang="pt-BR" b="1" dirty="0" smtClean="0"/>
              <a:t> </a:t>
            </a:r>
            <a:endParaRPr lang="pt-BR" dirty="0" smtClean="0"/>
          </a:p>
          <a:p>
            <a:r>
              <a:rPr lang="pt-BR" b="1" dirty="0" smtClean="0"/>
              <a:t>Objetivo desta Teia:</a:t>
            </a:r>
            <a:endParaRPr lang="pt-BR" dirty="0" smtClean="0"/>
          </a:p>
          <a:p>
            <a:r>
              <a:rPr lang="pt-BR" dirty="0" smtClean="0"/>
              <a:t>Fortalecer o exercício dos direitos culturais e promover a atuação cultural em rede. </a:t>
            </a:r>
            <a:r>
              <a:rPr lang="pt-BR" b="1" dirty="0" smtClean="0"/>
              <a:t> </a:t>
            </a:r>
            <a:r>
              <a:rPr lang="pt-BR" dirty="0" smtClean="0"/>
              <a:t>Estimular diálogo e a parceria entre a sociedade civil, gestores, instituições de ensino, instâncias de participação social e os diversos atores do campo cultural. 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/>
          </p:cNvSpPr>
          <p:nvPr/>
        </p:nvSpPr>
        <p:spPr bwMode="auto">
          <a:xfrm>
            <a:off x="664771" y="1911350"/>
            <a:ext cx="8045648" cy="382190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lIns="0" tIns="0" rIns="0" bIns="0" anchor="ctr"/>
          <a:lstStyle/>
          <a:p>
            <a:pPr algn="l"/>
            <a:r>
              <a:rPr lang="en-US" sz="2400" b="1" dirty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QUANTO VALE?</a:t>
            </a:r>
          </a:p>
          <a:p>
            <a:pPr algn="l"/>
            <a:r>
              <a:rPr lang="en-US" sz="2000" dirty="0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R</a:t>
            </a:r>
            <a:r>
              <a:rPr lang="en-US" sz="2000" dirty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$ 50,00/</a:t>
            </a:r>
            <a:r>
              <a:rPr lang="en-US" sz="2000" dirty="0" err="1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mês</a:t>
            </a:r>
            <a:r>
              <a:rPr lang="en-US" sz="2000" dirty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, </a:t>
            </a:r>
            <a:r>
              <a:rPr lang="en-US" sz="2000" dirty="0" err="1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podendo</a:t>
            </a:r>
            <a:r>
              <a:rPr lang="en-US" sz="2000" dirty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acumular</a:t>
            </a:r>
            <a:r>
              <a:rPr lang="en-US" sz="2000" dirty="0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.</a:t>
            </a:r>
          </a:p>
          <a:p>
            <a:endParaRPr lang="en-US" sz="2400" b="1" dirty="0" smtClean="0">
              <a:solidFill>
                <a:srgbClr val="1A1A1A"/>
              </a:solidFill>
              <a:ea typeface="MS PGothic" pitchFamily="34" charset="-128"/>
              <a:sym typeface="Arial Rounded MT Bold" pitchFamily="34" charset="0"/>
            </a:endParaRPr>
          </a:p>
          <a:p>
            <a:r>
              <a:rPr lang="en-US" sz="2400" b="1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PARA </a:t>
            </a:r>
            <a:r>
              <a:rPr lang="en-US" sz="2400" b="1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QUEM?</a:t>
            </a:r>
          </a:p>
          <a:p>
            <a:r>
              <a:rPr lang="en-US" sz="2000" dirty="0" err="1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Prioritariamente</a:t>
            </a:r>
            <a:r>
              <a:rPr lang="en-US" sz="2000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para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população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de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baixa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renda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(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empregados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que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ganham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até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5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salários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mínimo</a:t>
            </a:r>
            <a:r>
              <a:rPr lang="en-US" sz="2000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).</a:t>
            </a:r>
          </a:p>
          <a:p>
            <a:endParaRPr lang="en-US" sz="2400" dirty="0">
              <a:solidFill>
                <a:srgbClr val="1A1A1A"/>
              </a:solidFill>
              <a:ea typeface="MS PGothic" pitchFamily="34" charset="-128"/>
              <a:sym typeface="Arial Rounded MT Bold" pitchFamily="34" charset="0"/>
            </a:endParaRPr>
          </a:p>
          <a:p>
            <a:r>
              <a:rPr lang="en-US" sz="2400" b="1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QUAL O POTENCIAL?</a:t>
            </a:r>
          </a:p>
          <a:p>
            <a:r>
              <a:rPr lang="en-US" sz="2000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42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milhões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de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trabalhadores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poderão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ser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beneficiados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. 36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milhões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ganham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até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5 </a:t>
            </a:r>
            <a:r>
              <a:rPr lang="en-US" sz="2000" dirty="0" err="1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salários</a:t>
            </a:r>
            <a:r>
              <a:rPr lang="en-US" sz="2000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mínimos</a:t>
            </a:r>
            <a:r>
              <a:rPr lang="en-US" sz="2000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.</a:t>
            </a:r>
            <a:endParaRPr lang="en-US" sz="2000" dirty="0">
              <a:solidFill>
                <a:srgbClr val="1A1A1A"/>
              </a:solidFill>
              <a:ea typeface="MS PGothic" pitchFamily="34" charset="-128"/>
              <a:sym typeface="Arial Rounded MT Bold" pitchFamily="34" charset="0"/>
            </a:endParaRPr>
          </a:p>
          <a:p>
            <a:endParaRPr lang="en-US" sz="2000" dirty="0">
              <a:solidFill>
                <a:srgbClr val="1A1A1A"/>
              </a:solidFill>
              <a:ea typeface="MS PGothic" pitchFamily="34" charset="-128"/>
              <a:sym typeface="Arial Rounded MT Bold" pitchFamily="34" charset="0"/>
            </a:endParaRPr>
          </a:p>
          <a:p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R$ 25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bilhões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/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ano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poderão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ser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injetados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na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cadeia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produtiva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da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cultura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.</a:t>
            </a:r>
          </a:p>
          <a:p>
            <a:endParaRPr lang="en-US" sz="2400" dirty="0">
              <a:solidFill>
                <a:srgbClr val="1A1A1A"/>
              </a:solidFill>
              <a:ea typeface="MS PGothic" pitchFamily="34" charset="-128"/>
              <a:sym typeface="Arial Rounded MT Bold" pitchFamily="34" charset="0"/>
            </a:endParaRPr>
          </a:p>
          <a:p>
            <a:r>
              <a:rPr lang="en-US" sz="2400" b="1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OPERADORAS</a:t>
            </a:r>
          </a:p>
          <a:p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23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operadoras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estão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habilitadas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a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emitir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o 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cartão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 Vale-</a:t>
            </a:r>
            <a:r>
              <a:rPr lang="en-US" sz="2000" dirty="0" err="1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Cultura</a:t>
            </a:r>
            <a:r>
              <a:rPr lang="en-US" sz="2000" dirty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.</a:t>
            </a:r>
          </a:p>
          <a:p>
            <a:pPr algn="l"/>
            <a:endParaRPr lang="en-US" sz="2400" dirty="0">
              <a:solidFill>
                <a:srgbClr val="1A1A1A"/>
              </a:solidFill>
              <a:latin typeface="+mj-lt"/>
              <a:ea typeface="MS PGothic" pitchFamily="34" charset="-128"/>
              <a:sym typeface="Arial Rounded MT Bold" pitchFamily="34" charset="0"/>
            </a:endParaRPr>
          </a:p>
          <a:p>
            <a:pPr algn="l"/>
            <a:endParaRPr lang="en-US" sz="2400" dirty="0">
              <a:solidFill>
                <a:srgbClr val="1A1A1A"/>
              </a:solidFill>
              <a:latin typeface="+mj-lt"/>
              <a:ea typeface="MS PGothic" pitchFamily="34" charset="-128"/>
              <a:sym typeface="Arial Rounded MT Bold" pitchFamily="34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CCJ-01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96799"/>
            <a:ext cx="9144000" cy="6464401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aixaDeTexto 2"/>
          <p:cNvSpPr txBox="1"/>
          <p:nvPr/>
        </p:nvSpPr>
        <p:spPr>
          <a:xfrm>
            <a:off x="539552" y="548680"/>
            <a:ext cx="777686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/>
              <a:t>70 JOVENS DE TODAS AS REGIÕES DO PAÍS SE REUNIRAM EM BRASÍLIA PARA DISCUTIR POLÍTICAS CULTURAIS</a:t>
            </a:r>
          </a:p>
          <a:p>
            <a:endParaRPr lang="pt-BR" dirty="0" smtClean="0"/>
          </a:p>
          <a:p>
            <a:endParaRPr lang="pt-BR" dirty="0"/>
          </a:p>
        </p:txBody>
      </p:sp>
      <p:pic>
        <p:nvPicPr>
          <p:cNvPr id="2" name="Imagem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860032" y="1421904"/>
            <a:ext cx="3888432" cy="2595528"/>
          </a:xfrm>
          <a:prstGeom prst="rect">
            <a:avLst/>
          </a:prstGeom>
        </p:spPr>
      </p:pic>
      <p:pic>
        <p:nvPicPr>
          <p:cNvPr id="4" name="Imagem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2369" r="25713" b="7772"/>
          <a:stretch/>
        </p:blipFill>
        <p:spPr>
          <a:xfrm>
            <a:off x="874035" y="3501008"/>
            <a:ext cx="4029433" cy="2891396"/>
          </a:xfrm>
          <a:prstGeom prst="rect">
            <a:avLst/>
          </a:prstGeom>
        </p:spPr>
      </p:pic>
      <p:pic>
        <p:nvPicPr>
          <p:cNvPr id="5" name="Imagem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l="6637" t="6458" r="6743" b="3687"/>
          <a:stretch/>
        </p:blipFill>
        <p:spPr>
          <a:xfrm>
            <a:off x="539552" y="1565395"/>
            <a:ext cx="4698400" cy="2747638"/>
          </a:xfrm>
          <a:prstGeom prst="rect">
            <a:avLst/>
          </a:prstGeom>
        </p:spPr>
      </p:pic>
      <p:pic>
        <p:nvPicPr>
          <p:cNvPr id="6" name="Imagem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229119" y="3645024"/>
            <a:ext cx="4718210" cy="23237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84763595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683568" y="404664"/>
            <a:ext cx="806489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UM ANO DE VALE-CULTURA NAS MÃOS DO TRABALHADOR:</a:t>
            </a:r>
            <a:endParaRPr lang="pt-BR" sz="2400" dirty="0" smtClean="0"/>
          </a:p>
        </p:txBody>
      </p:sp>
      <p:pic>
        <p:nvPicPr>
          <p:cNvPr id="8" name="Imagem 7" descr="info2-01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35696" y="836712"/>
            <a:ext cx="5472608" cy="5472608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ixaDeTexto 5"/>
          <p:cNvSpPr txBox="1"/>
          <p:nvPr/>
        </p:nvSpPr>
        <p:spPr>
          <a:xfrm>
            <a:off x="539552" y="260648"/>
            <a:ext cx="79928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EXEMPLOS DE APRESENTAÇÕES DO VALE-CULTURA </a:t>
            </a:r>
            <a:r>
              <a:rPr lang="pt-BR" sz="2400" b="1" dirty="0" smtClean="0">
                <a:solidFill>
                  <a:srgbClr val="1A1A1A"/>
                </a:solidFill>
                <a:ea typeface="MS PGothic" pitchFamily="34" charset="-128"/>
                <a:sym typeface="Arial Rounded MT Bold" pitchFamily="34" charset="0"/>
              </a:rPr>
              <a:t>PELO PAÍS </a:t>
            </a:r>
            <a:endParaRPr lang="pt-BR" sz="2400" b="1" dirty="0">
              <a:solidFill>
                <a:srgbClr val="1A1A1A"/>
              </a:solidFill>
              <a:latin typeface="+mj-lt"/>
              <a:ea typeface="MS PGothic" pitchFamily="34" charset="-128"/>
              <a:sym typeface="Arial Rounded MT Bold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3494184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EXECUTIVA NACIONAL DA CUT</a:t>
            </a:r>
            <a:endParaRPr lang="pt-BR" sz="1400" dirty="0"/>
          </a:p>
        </p:txBody>
      </p:sp>
      <p:pic>
        <p:nvPicPr>
          <p:cNvPr id="9" name="Imagem 8" descr="9298793211_23b1afc202_c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932040" y="908720"/>
            <a:ext cx="4032448" cy="2691659"/>
          </a:xfrm>
          <a:prstGeom prst="rect">
            <a:avLst/>
          </a:prstGeom>
        </p:spPr>
      </p:pic>
      <p:sp>
        <p:nvSpPr>
          <p:cNvPr id="10" name="CaixaDeTexto 9"/>
          <p:cNvSpPr txBox="1"/>
          <p:nvPr/>
        </p:nvSpPr>
        <p:spPr>
          <a:xfrm>
            <a:off x="4716016" y="3573016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FIESP</a:t>
            </a:r>
            <a:endParaRPr lang="pt-BR" sz="1400" dirty="0"/>
          </a:p>
        </p:txBody>
      </p:sp>
      <p:pic>
        <p:nvPicPr>
          <p:cNvPr id="11" name="Imagem 10" descr="10437611633_7770a555ca_c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0051" y="764704"/>
            <a:ext cx="4089109" cy="2729480"/>
          </a:xfrm>
          <a:prstGeom prst="rect">
            <a:avLst/>
          </a:prstGeom>
        </p:spPr>
      </p:pic>
      <p:pic>
        <p:nvPicPr>
          <p:cNvPr id="7" name="Imagem 6" descr="8539696488_4ae4f8a3ce_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83568" y="3933056"/>
            <a:ext cx="3563888" cy="2374440"/>
          </a:xfrm>
          <a:prstGeom prst="rect">
            <a:avLst/>
          </a:prstGeom>
        </p:spPr>
      </p:pic>
      <p:sp>
        <p:nvSpPr>
          <p:cNvPr id="12" name="CaixaDeTexto 11"/>
          <p:cNvSpPr txBox="1"/>
          <p:nvPr/>
        </p:nvSpPr>
        <p:spPr>
          <a:xfrm>
            <a:off x="323528" y="6289575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FIEMG</a:t>
            </a:r>
            <a:endParaRPr lang="pt-BR" sz="1400" dirty="0"/>
          </a:p>
        </p:txBody>
      </p:sp>
      <p:pic>
        <p:nvPicPr>
          <p:cNvPr id="13" name="Imagem 12" descr="8534117123_36bea90b61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148064" y="3861048"/>
            <a:ext cx="3347864" cy="2222145"/>
          </a:xfrm>
          <a:prstGeom prst="rect">
            <a:avLst/>
          </a:prstGeom>
        </p:spPr>
      </p:pic>
      <p:sp>
        <p:nvSpPr>
          <p:cNvPr id="14" name="CaixaDeTexto 13"/>
          <p:cNvSpPr txBox="1"/>
          <p:nvPr/>
        </p:nvSpPr>
        <p:spPr>
          <a:xfrm>
            <a:off x="4211960" y="6073551"/>
            <a:ext cx="439248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1400" dirty="0" smtClean="0"/>
              <a:t>FIERGS</a:t>
            </a:r>
            <a:endParaRPr lang="pt-BR" sz="1400" dirty="0"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35719" y="-315416"/>
            <a:ext cx="9188648" cy="7062267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7433" y="6286500"/>
            <a:ext cx="2738065" cy="51792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graphicFrame>
        <p:nvGraphicFramePr>
          <p:cNvPr id="5" name="Gráfico 4"/>
          <p:cNvGraphicFramePr/>
          <p:nvPr/>
        </p:nvGraphicFramePr>
        <p:xfrm>
          <a:off x="1536724" y="2068503"/>
          <a:ext cx="6379304" cy="34799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6" name="CaixaDeTexto 5"/>
          <p:cNvSpPr txBox="1"/>
          <p:nvPr/>
        </p:nvSpPr>
        <p:spPr>
          <a:xfrm>
            <a:off x="755576" y="260648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ENTREGA SIMBÓLICA DOS CARTÕES DO BANCO DO BRASIL, CAIXA ECONÔMICA FEDERAL E LIVRARIA SARAIVA.</a:t>
            </a:r>
            <a:endParaRPr lang="pt-BR" sz="2400" b="1" dirty="0">
              <a:solidFill>
                <a:srgbClr val="1A1A1A"/>
              </a:solidFill>
              <a:latin typeface="+mj-lt"/>
              <a:ea typeface="MS PGothic" pitchFamily="34" charset="-128"/>
              <a:sym typeface="Arial Rounded MT Bold" pitchFamily="34" charset="0"/>
            </a:endParaRPr>
          </a:p>
        </p:txBody>
      </p:sp>
      <p:pic>
        <p:nvPicPr>
          <p:cNvPr id="7" name="Imagem 6" descr="13271340544_02cffbf086_c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1556792"/>
            <a:ext cx="4027054" cy="2688059"/>
          </a:xfrm>
          <a:prstGeom prst="rect">
            <a:avLst/>
          </a:prstGeom>
        </p:spPr>
      </p:pic>
      <p:pic>
        <p:nvPicPr>
          <p:cNvPr id="9" name="Imagem 8" descr="Cultura_Cartao_Marta_110 (1)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971600" y="1292137"/>
            <a:ext cx="3672408" cy="2444280"/>
          </a:xfrm>
          <a:prstGeom prst="rect">
            <a:avLst/>
          </a:prstGeom>
        </p:spPr>
      </p:pic>
      <p:pic>
        <p:nvPicPr>
          <p:cNvPr id="10" name="Imagem 9" descr="13089741244_02f1c9778c_c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07704" y="3620879"/>
            <a:ext cx="4392488" cy="2723342"/>
          </a:xfrm>
          <a:prstGeom prst="rect">
            <a:avLst/>
          </a:prstGeom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2" cstate="print"/>
          <a:srcRect l="18800" t="20567" r="71077" b="71720"/>
          <a:stretch>
            <a:fillRect/>
          </a:stretch>
        </p:blipFill>
        <p:spPr bwMode="auto">
          <a:xfrm>
            <a:off x="0" y="4869160"/>
            <a:ext cx="2016224" cy="86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aixaDeTexto 1"/>
          <p:cNvSpPr txBox="1"/>
          <p:nvPr/>
        </p:nvSpPr>
        <p:spPr>
          <a:xfrm>
            <a:off x="0" y="260648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 A BOLÍVIA DEVE SER O PRIMEIRO PAÍS A ‘ADOTAR’ O VALE-CULTURA</a:t>
            </a:r>
          </a:p>
        </p:txBody>
      </p:sp>
      <p:sp>
        <p:nvSpPr>
          <p:cNvPr id="3" name="CaixaDeTexto 2"/>
          <p:cNvSpPr txBox="1"/>
          <p:nvPr/>
        </p:nvSpPr>
        <p:spPr>
          <a:xfrm>
            <a:off x="755576" y="836712"/>
            <a:ext cx="806489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2400" b="1" dirty="0" smtClean="0">
                <a:solidFill>
                  <a:srgbClr val="1A1A1A"/>
                </a:solidFill>
                <a:latin typeface="+mj-lt"/>
                <a:ea typeface="MS PGothic" pitchFamily="34" charset="-128"/>
                <a:sym typeface="Arial Rounded MT Bold" pitchFamily="34" charset="0"/>
              </a:rPr>
              <a:t>O programa já foi tema de reportagem em diversos veículos de imprensa pelo mundo:</a:t>
            </a:r>
            <a:endParaRPr lang="pt-BR" sz="2400" b="1" dirty="0">
              <a:solidFill>
                <a:srgbClr val="1A1A1A"/>
              </a:solidFill>
              <a:latin typeface="+mj-lt"/>
              <a:ea typeface="MS PGothic" pitchFamily="34" charset="-128"/>
              <a:sym typeface="Arial Rounded MT Bold" pitchFamily="34" charset="0"/>
            </a:endParaRPr>
          </a:p>
        </p:txBody>
      </p:sp>
      <p:pic>
        <p:nvPicPr>
          <p:cNvPr id="4" name="Imagem 3" descr="Politiken_front_page.jpg"/>
          <p:cNvPicPr>
            <a:picLocks noChangeAspect="1"/>
          </p:cNvPicPr>
          <p:nvPr/>
        </p:nvPicPr>
        <p:blipFill>
          <a:blip r:embed="rId3" cstate="print"/>
          <a:srcRect t="13481" r="23913" b="78233"/>
          <a:stretch>
            <a:fillRect/>
          </a:stretch>
        </p:blipFill>
        <p:spPr>
          <a:xfrm rot="21119636">
            <a:off x="770119" y="2594520"/>
            <a:ext cx="2520280" cy="385205"/>
          </a:xfrm>
          <a:prstGeom prst="rect">
            <a:avLst/>
          </a:prstGeom>
        </p:spPr>
      </p:pic>
      <p:pic>
        <p:nvPicPr>
          <p:cNvPr id="5" name="Imagem 4" descr="washingtonpost-frontcover-print.jpg"/>
          <p:cNvPicPr>
            <a:picLocks noChangeAspect="1"/>
          </p:cNvPicPr>
          <p:nvPr/>
        </p:nvPicPr>
        <p:blipFill>
          <a:blip r:embed="rId4" cstate="print"/>
          <a:srcRect l="12200" r="12201" b="87487"/>
          <a:stretch>
            <a:fillRect/>
          </a:stretch>
        </p:blipFill>
        <p:spPr>
          <a:xfrm>
            <a:off x="3563888" y="2852340"/>
            <a:ext cx="4318496" cy="648668"/>
          </a:xfrm>
          <a:prstGeom prst="rect">
            <a:avLst/>
          </a:prstGeom>
        </p:spPr>
      </p:pic>
      <p:pic>
        <p:nvPicPr>
          <p:cNvPr id="6" name="Imagem 5" descr="al-jazeera20130103115344_l_toppick_crop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3275434"/>
            <a:ext cx="3084894" cy="1953766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6" cstate="print"/>
          <a:srcRect l="16834" t="11026" r="45953" b="76373"/>
          <a:stretch>
            <a:fillRect/>
          </a:stretch>
        </p:blipFill>
        <p:spPr bwMode="auto">
          <a:xfrm>
            <a:off x="4716016" y="2132856"/>
            <a:ext cx="3024336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Imagem 9"/>
          <p:cNvPicPr/>
          <p:nvPr/>
        </p:nvPicPr>
        <p:blipFill>
          <a:blip r:embed="rId7" cstate="print"/>
          <a:srcRect r="67255" b="40979"/>
          <a:stretch>
            <a:fillRect/>
          </a:stretch>
        </p:blipFill>
        <p:spPr bwMode="auto">
          <a:xfrm>
            <a:off x="3059832" y="4509120"/>
            <a:ext cx="2736304" cy="6871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8" cstate="print"/>
          <a:srcRect l="18988" t="18511" r="70944" b="76441"/>
          <a:stretch>
            <a:fillRect/>
          </a:stretch>
        </p:blipFill>
        <p:spPr bwMode="auto">
          <a:xfrm>
            <a:off x="3347864" y="5301208"/>
            <a:ext cx="2304256" cy="6499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/>
          <p:cNvPicPr>
            <a:picLocks noChangeAspect="1" noChangeArrowheads="1"/>
          </p:cNvPicPr>
          <p:nvPr/>
        </p:nvPicPr>
        <p:blipFill>
          <a:blip r:embed="rId9" cstate="print"/>
          <a:srcRect l="19434" t="23493" r="59578" b="68215"/>
          <a:stretch>
            <a:fillRect/>
          </a:stretch>
        </p:blipFill>
        <p:spPr bwMode="auto">
          <a:xfrm>
            <a:off x="1547664" y="5949280"/>
            <a:ext cx="1944216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10" cstate="print"/>
          <a:srcRect l="18900" t="17640" r="62200" b="76480"/>
          <a:stretch>
            <a:fillRect/>
          </a:stretch>
        </p:blipFill>
        <p:spPr bwMode="auto">
          <a:xfrm>
            <a:off x="539552" y="1700808"/>
            <a:ext cx="2880320" cy="5040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11" cstate="print"/>
          <a:srcRect l="34492" t="27720" r="35741" b="62200"/>
          <a:stretch>
            <a:fillRect/>
          </a:stretch>
        </p:blipFill>
        <p:spPr bwMode="auto">
          <a:xfrm rot="548562">
            <a:off x="5652120" y="3798364"/>
            <a:ext cx="2880320" cy="5486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12" cstate="print"/>
          <a:srcRect l="39838" t="6996" r="40485" b="86008"/>
          <a:stretch>
            <a:fillRect/>
          </a:stretch>
        </p:blipFill>
        <p:spPr bwMode="auto">
          <a:xfrm>
            <a:off x="6263680" y="4581128"/>
            <a:ext cx="2880320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3" cstate="print"/>
          <a:srcRect l="19024" t="27671" r="56764" b="61568"/>
          <a:stretch>
            <a:fillRect/>
          </a:stretch>
        </p:blipFill>
        <p:spPr bwMode="auto">
          <a:xfrm>
            <a:off x="2627784" y="3717032"/>
            <a:ext cx="2592288" cy="6480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14" cstate="print"/>
          <a:srcRect l="36944" t="26906" r="39273" b="65407"/>
          <a:stretch>
            <a:fillRect/>
          </a:stretch>
        </p:blipFill>
        <p:spPr bwMode="auto">
          <a:xfrm rot="327223">
            <a:off x="6588224" y="1700808"/>
            <a:ext cx="2376264" cy="4320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5" cstate="print"/>
          <a:srcRect l="16791" t="9085" r="60577" b="80532"/>
          <a:stretch>
            <a:fillRect/>
          </a:stretch>
        </p:blipFill>
        <p:spPr bwMode="auto">
          <a:xfrm>
            <a:off x="5940152" y="5445224"/>
            <a:ext cx="2232248" cy="5760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2055</TotalTime>
  <Words>868</Words>
  <Application>Microsoft Office PowerPoint</Application>
  <PresentationFormat>Apresentação na tela (4:3)</PresentationFormat>
  <Paragraphs>194</Paragraphs>
  <Slides>51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Títulos de slides</vt:lpstr>
      </vt:variant>
      <vt:variant>
        <vt:i4>51</vt:i4>
      </vt:variant>
    </vt:vector>
  </HeadingPairs>
  <TitlesOfParts>
    <vt:vector size="52" baseType="lpstr">
      <vt:lpstr>Tema do Office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Situação Atual do SNC no Brasil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  <vt:lpstr>Slide 42</vt:lpstr>
      <vt:lpstr>Slide 43</vt:lpstr>
      <vt:lpstr>Slide 44</vt:lpstr>
      <vt:lpstr>Slide 45</vt:lpstr>
      <vt:lpstr>Slide 46</vt:lpstr>
      <vt:lpstr>Slide 47</vt:lpstr>
      <vt:lpstr>Slide 48</vt:lpstr>
      <vt:lpstr>Slide 49</vt:lpstr>
      <vt:lpstr>Slide 50</vt:lpstr>
      <vt:lpstr>Slide 51</vt:lpstr>
    </vt:vector>
  </TitlesOfParts>
  <Company>minc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32858017867</dc:creator>
  <cp:lastModifiedBy>FEJESUS</cp:lastModifiedBy>
  <cp:revision>145</cp:revision>
  <dcterms:created xsi:type="dcterms:W3CDTF">2014-04-15T13:44:34Z</dcterms:created>
  <dcterms:modified xsi:type="dcterms:W3CDTF">2014-04-22T12:57:08Z</dcterms:modified>
</cp:coreProperties>
</file>