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9" r:id="rId1"/>
  </p:sldMasterIdLst>
  <p:notesMasterIdLst>
    <p:notesMasterId r:id="rId41"/>
  </p:notesMasterIdLst>
  <p:handoutMasterIdLst>
    <p:handoutMasterId r:id="rId42"/>
  </p:handoutMasterIdLst>
  <p:sldIdLst>
    <p:sldId id="611" r:id="rId2"/>
    <p:sldId id="622" r:id="rId3"/>
    <p:sldId id="625" r:id="rId4"/>
    <p:sldId id="624" r:id="rId5"/>
    <p:sldId id="612" r:id="rId6"/>
    <p:sldId id="641" r:id="rId7"/>
    <p:sldId id="642" r:id="rId8"/>
    <p:sldId id="626" r:id="rId9"/>
    <p:sldId id="644" r:id="rId10"/>
    <p:sldId id="645" r:id="rId11"/>
    <p:sldId id="646" r:id="rId12"/>
    <p:sldId id="613" r:id="rId13"/>
    <p:sldId id="627" r:id="rId14"/>
    <p:sldId id="647" r:id="rId15"/>
    <p:sldId id="610" r:id="rId16"/>
    <p:sldId id="643" r:id="rId17"/>
    <p:sldId id="654" r:id="rId18"/>
    <p:sldId id="623" r:id="rId19"/>
    <p:sldId id="617" r:id="rId20"/>
    <p:sldId id="582" r:id="rId21"/>
    <p:sldId id="573" r:id="rId22"/>
    <p:sldId id="619" r:id="rId23"/>
    <p:sldId id="630" r:id="rId24"/>
    <p:sldId id="629" r:id="rId25"/>
    <p:sldId id="631" r:id="rId26"/>
    <p:sldId id="632" r:id="rId27"/>
    <p:sldId id="653" r:id="rId28"/>
    <p:sldId id="634" r:id="rId29"/>
    <p:sldId id="636" r:id="rId30"/>
    <p:sldId id="648" r:id="rId31"/>
    <p:sldId id="655" r:id="rId32"/>
    <p:sldId id="649" r:id="rId33"/>
    <p:sldId id="637" r:id="rId34"/>
    <p:sldId id="639" r:id="rId35"/>
    <p:sldId id="638" r:id="rId36"/>
    <p:sldId id="650" r:id="rId37"/>
    <p:sldId id="608" r:id="rId38"/>
    <p:sldId id="651" r:id="rId39"/>
    <p:sldId id="652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971" userDrawn="1">
          <p15:clr>
            <a:srgbClr val="A4A3A4"/>
          </p15:clr>
        </p15:guide>
        <p15:guide id="3" orient="horz" pos="10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o Castro" initials="S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39E"/>
    <a:srgbClr val="FFCC00"/>
    <a:srgbClr val="002060"/>
    <a:srgbClr val="D5AC52"/>
    <a:srgbClr val="C7AE8A"/>
    <a:srgbClr val="FFFFFF"/>
    <a:srgbClr val="FFFF00"/>
    <a:srgbClr val="10253F"/>
    <a:srgbClr val="464649"/>
    <a:srgbClr val="4F8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6619" autoAdjust="0"/>
  </p:normalViewPr>
  <p:slideViewPr>
    <p:cSldViewPr snapToGrid="0" snapToObjects="1">
      <p:cViewPr varScale="1">
        <p:scale>
          <a:sx n="92" d="100"/>
          <a:sy n="92" d="100"/>
        </p:scale>
        <p:origin x="966" y="90"/>
      </p:cViewPr>
      <p:guideLst>
        <p:guide orient="horz" pos="1026"/>
        <p:guide pos="2971"/>
        <p:guide orient="horz" pos="10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alencar\Desktop\balan&#231;o_Ministro%20v.%2013.06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ysClr val="windowText" lastClr="000000"/>
                </a:solidFill>
              </a:rPr>
              <a:t>Abismo</a:t>
            </a:r>
            <a:r>
              <a:rPr lang="pt-BR" sz="1600" b="1" baseline="0">
                <a:solidFill>
                  <a:sysClr val="windowText" lastClr="000000"/>
                </a:solidFill>
              </a:rPr>
              <a:t> regional</a:t>
            </a:r>
            <a:endParaRPr lang="pt-BR" sz="16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Nível 1 e 2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C90464F-B954-4C63-AF87-7F7C6967D29B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B25CD2D-4EFD-496F-A89D-4DE63E56268B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F86EA05-1874-43C9-8EF5-F6868BA3D852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Plan1!$B$3:$D$3</c:f>
              <c:strCache>
                <c:ptCount val="3"/>
                <c:pt idx="0">
                  <c:v>Brasil</c:v>
                </c:pt>
                <c:pt idx="1">
                  <c:v>Nordeste/Norte</c:v>
                </c:pt>
                <c:pt idx="2">
                  <c:v>Sudeste</c:v>
                </c:pt>
              </c:strCache>
            </c:strRef>
          </c:cat>
          <c:val>
            <c:numRef>
              <c:f>Plan1!$B$4:$D$4</c:f>
              <c:numCache>
                <c:formatCode>General</c:formatCode>
                <c:ptCount val="3"/>
                <c:pt idx="0">
                  <c:v>56</c:v>
                </c:pt>
                <c:pt idx="1">
                  <c:v>72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Nível 3 e 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A020C38-2CF8-4AD3-87A6-3BE5819A0EF8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4AE31F1-1387-4239-87B3-F6A16EE00634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14378EA-2091-402E-A3C4-02C8B78AD4AD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Plan1!$B$3:$D$3</c:f>
              <c:strCache>
                <c:ptCount val="3"/>
                <c:pt idx="0">
                  <c:v>Brasil</c:v>
                </c:pt>
                <c:pt idx="1">
                  <c:v>Nordeste/Norte</c:v>
                </c:pt>
                <c:pt idx="2">
                  <c:v>Sudeste</c:v>
                </c:pt>
              </c:strCache>
            </c:strRef>
          </c:cat>
          <c:val>
            <c:numRef>
              <c:f>Plan1!$B$5:$D$5</c:f>
              <c:numCache>
                <c:formatCode>General</c:formatCode>
                <c:ptCount val="3"/>
                <c:pt idx="0">
                  <c:v>44</c:v>
                </c:pt>
                <c:pt idx="1">
                  <c:v>28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4912208"/>
        <c:axId val="684914560"/>
      </c:barChart>
      <c:catAx>
        <c:axId val="6849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4914560"/>
        <c:crosses val="autoZero"/>
        <c:auto val="1"/>
        <c:lblAlgn val="ctr"/>
        <c:lblOffset val="100"/>
        <c:noMultiLvlLbl val="0"/>
      </c:catAx>
      <c:valAx>
        <c:axId val="68491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491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14770178548851E-2"/>
          <c:y val="0.11625489481350869"/>
          <c:w val="0.95011337868480739"/>
          <c:h val="0.732221746994631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Pronatec!$A$9:$A$13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Pronatec!$B$9:$B$13</c:f>
              <c:numCache>
                <c:formatCode>#,##0.00</c:formatCode>
                <c:ptCount val="5"/>
                <c:pt idx="0">
                  <c:v>1.609316</c:v>
                </c:pt>
                <c:pt idx="1">
                  <c:v>2.7065839999999999</c:v>
                </c:pt>
                <c:pt idx="2">
                  <c:v>2.9887959999999998</c:v>
                </c:pt>
                <c:pt idx="3">
                  <c:v>1.153551</c:v>
                </c:pt>
                <c:pt idx="4" formatCode="#,##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7B-4064-8E69-1AC793C4B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351568"/>
        <c:axId val="687350392"/>
      </c:barChart>
      <c:catAx>
        <c:axId val="6873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7350392"/>
        <c:crosses val="autoZero"/>
        <c:auto val="1"/>
        <c:lblAlgn val="ctr"/>
        <c:lblOffset val="100"/>
        <c:noMultiLvlLbl val="0"/>
      </c:catAx>
      <c:valAx>
        <c:axId val="68735039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6873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solidFill>
                  <a:sysClr val="windowText" lastClr="000000"/>
                </a:solidFill>
              </a:rPr>
              <a:t>Matrículas</a:t>
            </a:r>
            <a:r>
              <a:rPr lang="pt-BR" sz="2000" b="1" baseline="0">
                <a:solidFill>
                  <a:sysClr val="windowText" lastClr="000000"/>
                </a:solidFill>
              </a:rPr>
              <a:t> Ensino Superior Privado</a:t>
            </a:r>
            <a:endParaRPr lang="pt-BR" sz="20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Matrículas não FIES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Plan1!$B$2:$E$2</c:f>
              <c:numCache>
                <c:formatCode>General</c:formatCode>
                <c:ptCount val="4"/>
                <c:pt idx="0">
                  <c:v>3.6</c:v>
                </c:pt>
                <c:pt idx="1">
                  <c:v>3.3</c:v>
                </c:pt>
                <c:pt idx="2">
                  <c:v>2.9</c:v>
                </c:pt>
                <c:pt idx="3">
                  <c:v>2.9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Matrículas FIES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Plan1!$B$3:$E$3</c:f>
              <c:numCache>
                <c:formatCode>General</c:formatCode>
                <c:ptCount val="4"/>
                <c:pt idx="0">
                  <c:v>0.60000000000000009</c:v>
                </c:pt>
                <c:pt idx="1">
                  <c:v>0.60000000000000009</c:v>
                </c:pt>
                <c:pt idx="2">
                  <c:v>1.7</c:v>
                </c:pt>
                <c:pt idx="3">
                  <c:v>1.9000000000000001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87351176"/>
        <c:axId val="687352352"/>
      </c:barChart>
      <c:catAx>
        <c:axId val="68735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7352352"/>
        <c:crosses val="autoZero"/>
        <c:auto val="1"/>
        <c:lblAlgn val="ctr"/>
        <c:lblOffset val="100"/>
        <c:noMultiLvlLbl val="0"/>
      </c:catAx>
      <c:valAx>
        <c:axId val="687352352"/>
        <c:scaling>
          <c:orientation val="minMax"/>
          <c:max val="1.5"/>
        </c:scaling>
        <c:delete val="1"/>
        <c:axPos val="l"/>
        <c:numFmt formatCode="0%" sourceLinked="1"/>
        <c:majorTickMark val="none"/>
        <c:minorTickMark val="none"/>
        <c:tickLblPos val="none"/>
        <c:crossAx val="68735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0.57405</cdr:x>
      <cdr:y>0.22779</cdr:y>
    </cdr:from>
    <cdr:to>
      <cdr:x>0.71907</cdr:x>
      <cdr:y>0.54606</cdr:y>
    </cdr:to>
    <cdr:cxnSp macro="">
      <cdr:nvCxnSpPr>
        <cdr:cNvPr id="3" name="Conector de seta reta 2"/>
        <cdr:cNvCxnSpPr/>
      </cdr:nvCxnSpPr>
      <cdr:spPr>
        <a:xfrm xmlns:a="http://schemas.openxmlformats.org/drawingml/2006/main">
          <a:off x="3046666" y="746176"/>
          <a:ext cx="769669" cy="104256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0.86199</cdr:x>
      <cdr:y>0.86109</cdr:y>
    </cdr:from>
    <cdr:to>
      <cdr:x>0.94967</cdr:x>
      <cdr:y>0.93753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65684" y="3018293"/>
          <a:ext cx="535632" cy="2679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0.08023</cdr:x>
      <cdr:y>0.35929</cdr:y>
    </cdr:from>
    <cdr:to>
      <cdr:x>0.20138</cdr:x>
      <cdr:y>0.42961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69344" y="1255224"/>
          <a:ext cx="859809" cy="245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89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35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8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727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7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01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6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rgbClr val="000000"/>
              </a:solidFill>
            </a:rPr>
            <a:t>4,2</a:t>
          </a:r>
          <a:endParaRPr lang="pt-BR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0.31854</cdr:x>
      <cdr:y>0.35929</cdr:y>
    </cdr:from>
    <cdr:to>
      <cdr:x>0.43969</cdr:x>
      <cdr:y>0.42961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2260601" y="1255224"/>
          <a:ext cx="859809" cy="245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89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35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8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727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7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01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6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rgbClr val="000000"/>
              </a:solidFill>
            </a:rPr>
            <a:t>3,9</a:t>
          </a:r>
          <a:endParaRPr lang="pt-BR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0.79591</cdr:x>
      <cdr:y>0.35929</cdr:y>
    </cdr:from>
    <cdr:to>
      <cdr:x>0.91706</cdr:x>
      <cdr:y>0.42961</cdr:y>
    </cdr:to>
    <cdr:sp macro="" textlink="">
      <cdr:nvSpPr>
        <cdr:cNvPr id="5" name="Retângulo 4"/>
        <cdr:cNvSpPr/>
      </cdr:nvSpPr>
      <cdr:spPr>
        <a:xfrm xmlns:a="http://schemas.openxmlformats.org/drawingml/2006/main">
          <a:off x="5648447" y="1255224"/>
          <a:ext cx="859809" cy="245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89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35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8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727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7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01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6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rgbClr val="000000"/>
              </a:solidFill>
            </a:rPr>
            <a:t>4,8</a:t>
          </a:r>
          <a:endParaRPr lang="pt-BR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0.5634</cdr:x>
      <cdr:y>0.35929</cdr:y>
    </cdr:from>
    <cdr:to>
      <cdr:x>0.68455</cdr:x>
      <cdr:y>0.42961</cdr:y>
    </cdr:to>
    <cdr:sp macro="" textlink="">
      <cdr:nvSpPr>
        <cdr:cNvPr id="6" name="Retângulo 5"/>
        <cdr:cNvSpPr/>
      </cdr:nvSpPr>
      <cdr:spPr>
        <a:xfrm xmlns:a="http://schemas.openxmlformats.org/drawingml/2006/main">
          <a:off x="3998323" y="1255224"/>
          <a:ext cx="859809" cy="245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89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35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8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727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7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01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6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rgbClr val="000000"/>
              </a:solidFill>
            </a:rPr>
            <a:t>4,6</a:t>
          </a:r>
          <a:endParaRPr lang="pt-BR" sz="1600" b="1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1049A-0817-4B4B-ABFA-584AF2F9D895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677A0B-D1CC-7F4A-AE5C-4C5364F6F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4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9622F9-A4C6-ED49-A0F1-253F0D2D749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E3A955-B271-0B48-8BBF-CE5C6DE29A0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7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96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4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0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01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0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83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50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41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74739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8027" indent="-178027" defTabSz="47473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8027" indent="-178027" defTabSz="47473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25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74739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8027" indent="-178027" defTabSz="47473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8027" indent="-178027" defTabSz="47473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25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74712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8017" indent="-178017" defTabSz="474712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8017" indent="-178017" defTabSz="474712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51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4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4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94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78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02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86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17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7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75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83759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8375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81410" indent="-181410" defTabSz="48375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81410" indent="-181410" defTabSz="48375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8375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8375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5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:\Users\nadiaferreira\Downloads\Capa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nadiaferreira\Downloads\Página miolo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AEBE20-0DD0-254F-A73F-E5D82B6A430F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1F70F1-5260-DD46-ABC1-7C43A7EE76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nadiaferreira\Downloads\Página miolo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52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Planilha_do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Planilha_do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39572" y="2052976"/>
            <a:ext cx="4050792" cy="2519543"/>
            <a:chOff x="4947415" y="3198538"/>
            <a:chExt cx="3586512" cy="1711794"/>
          </a:xfrm>
        </p:grpSpPr>
        <p:grpSp>
          <p:nvGrpSpPr>
            <p:cNvPr id="4" name="Grupo 3"/>
            <p:cNvGrpSpPr/>
            <p:nvPr/>
          </p:nvGrpSpPr>
          <p:grpSpPr>
            <a:xfrm>
              <a:off x="5522494" y="3198538"/>
              <a:ext cx="2582779" cy="1570578"/>
              <a:chOff x="5522494" y="3198538"/>
              <a:chExt cx="2582779" cy="1570578"/>
            </a:xfrm>
          </p:grpSpPr>
          <p:sp>
            <p:nvSpPr>
              <p:cNvPr id="6" name="Retângulo 5"/>
              <p:cNvSpPr/>
              <p:nvPr/>
            </p:nvSpPr>
            <p:spPr>
              <a:xfrm>
                <a:off x="5522494" y="3198538"/>
                <a:ext cx="2582779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6392778" y="3198538"/>
                <a:ext cx="537411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6545178" y="3485747"/>
                <a:ext cx="537411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4947415" y="3676610"/>
              <a:ext cx="3586512" cy="123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000000"/>
                  </a:solidFill>
                </a:rPr>
                <a:t>1 ano de gestão:</a:t>
              </a:r>
            </a:p>
            <a:p>
              <a:pPr algn="ctr"/>
              <a:r>
                <a:rPr lang="pt-BR" sz="2800" b="1" dirty="0" smtClean="0">
                  <a:solidFill>
                    <a:srgbClr val="000000"/>
                  </a:solidFill>
                </a:rPr>
                <a:t>Começo de uma grande mudança</a:t>
              </a:r>
              <a:endParaRPr lang="pt-BR" sz="2800" b="1" dirty="0">
                <a:solidFill>
                  <a:srgbClr val="000000"/>
                </a:solidFill>
              </a:endParaRPr>
            </a:p>
            <a:p>
              <a:pPr algn="ctr"/>
              <a:endParaRPr lang="pt-BR" sz="28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25" y="3077936"/>
            <a:ext cx="3438064" cy="764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4639572" y="1492469"/>
            <a:ext cx="0" cy="41515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934089" y="5808047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</a:rPr>
              <a:t>Mendonça </a:t>
            </a:r>
            <a:r>
              <a:rPr lang="pt-BR" sz="1600" dirty="0">
                <a:solidFill>
                  <a:srgbClr val="000000"/>
                </a:solidFill>
              </a:rPr>
              <a:t>Filho</a:t>
            </a:r>
          </a:p>
          <a:p>
            <a:pPr algn="ctr"/>
            <a:r>
              <a:rPr lang="pt-BR" sz="1400" dirty="0" smtClean="0">
                <a:solidFill>
                  <a:srgbClr val="000000"/>
                </a:solidFill>
              </a:rPr>
              <a:t>Maio </a:t>
            </a:r>
            <a:r>
              <a:rPr lang="pt-BR" sz="1400" dirty="0">
                <a:solidFill>
                  <a:srgbClr val="00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274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878" y="103790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ais de 2 mil obras paralisadas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7" y="2369681"/>
            <a:ext cx="6823880" cy="395704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61649" y="1723350"/>
            <a:ext cx="618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b="1" dirty="0" smtClean="0"/>
              <a:t>Creches, Escolas, </a:t>
            </a:r>
            <a:r>
              <a:rPr lang="pt-BR" b="1" dirty="0"/>
              <a:t>Obras do PAR E</a:t>
            </a:r>
            <a:r>
              <a:rPr lang="pt-BR" b="1" dirty="0" smtClean="0"/>
              <a:t>ducação, Rede </a:t>
            </a:r>
            <a:r>
              <a:rPr lang="pt-BR" b="1" dirty="0"/>
              <a:t>Federal de </a:t>
            </a:r>
            <a:r>
              <a:rPr lang="pt-BR" b="1" dirty="0" smtClean="0"/>
              <a:t>Ensino </a:t>
            </a:r>
            <a:r>
              <a:rPr lang="pt-BR" b="1" dirty="0"/>
              <a:t>T</a:t>
            </a:r>
            <a:r>
              <a:rPr lang="pt-BR" b="1" dirty="0" smtClean="0"/>
              <a:t>écnico e Superior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552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968679" y="1531664"/>
            <a:ext cx="7097148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40828" y="1064579"/>
            <a:ext cx="74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Ciência sem Fronteiras – graduação – paralisado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79" y="1860136"/>
            <a:ext cx="3108363" cy="416229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98731" y="2511777"/>
            <a:ext cx="4372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/>
              <a:t>Ú</a:t>
            </a:r>
            <a:r>
              <a:rPr lang="pt-BR" sz="2200" dirty="0" smtClean="0"/>
              <a:t>ltima edição foi em 2014</a:t>
            </a:r>
          </a:p>
          <a:p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R$ 3,7 bi com 35 mil bolsas – R$ 105.714,29/aluno/ano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Enquanto com a merenda gastou R$ 3,7 bi para 41 milhões de estudantes – R$ 90/aluno/ano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525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878" y="103790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FIES: gestão desastrosa do PT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ptura de Tela 2017-05-13 às 20.44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44" y="1593122"/>
            <a:ext cx="6991796" cy="49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ptura de Tela 2017-05-13 às 21.1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66" y="2779703"/>
            <a:ext cx="4520730" cy="2798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4148" y="1834568"/>
            <a:ext cx="7304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Custo FIES (ônus fiscal) de </a:t>
            </a: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R</a:t>
            </a:r>
            <a:r>
              <a:rPr lang="pt-BR" sz="24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$ </a:t>
            </a: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32 </a:t>
            </a:r>
            <a:r>
              <a:rPr lang="pt-BR" sz="24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bilhões </a:t>
            </a:r>
            <a:r>
              <a:rPr lang="pt-BR" sz="2400" b="1" dirty="0" smtClean="0">
                <a:cs typeface="Arial" panose="020B0604020202020204" pitchFamily="34" charset="0"/>
              </a:rPr>
              <a:t>em 2016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pt-BR" sz="24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15 </a:t>
            </a: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vezes 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mais do que 2011.</a:t>
            </a:r>
          </a:p>
          <a:p>
            <a:pPr algn="just"/>
            <a:endParaRPr 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tângulo 178"/>
          <p:cNvSpPr/>
          <p:nvPr/>
        </p:nvSpPr>
        <p:spPr>
          <a:xfrm>
            <a:off x="1050878" y="4728948"/>
            <a:ext cx="2142830" cy="3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b="1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Fonte:  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MF/STN e SEAE/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MF </a:t>
            </a:r>
            <a:endParaRPr lang="pt-BR" sz="900" dirty="0">
              <a:solidFill>
                <a:schemeClr val="tx1">
                  <a:lumMod val="50000"/>
                </a:schemeClr>
              </a:solidFill>
              <a:ea typeface="ＭＳ Ｐゴシック" charset="0"/>
              <a:cs typeface="Arial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s-ES" sz="900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0878" y="1081136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FIES: gestão desastrosa do PT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4149" y="2878812"/>
            <a:ext cx="2678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Inadimplência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 da 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carteira é 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de </a:t>
            </a: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46,4%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1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50878" y="1081136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FIES: gestão desastrosa do PT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ítulo 5"/>
          <p:cNvSpPr txBox="1">
            <a:spLocks/>
          </p:cNvSpPr>
          <p:nvPr/>
        </p:nvSpPr>
        <p:spPr>
          <a:xfrm>
            <a:off x="1241947" y="1666682"/>
            <a:ext cx="6823880" cy="621688"/>
          </a:xfrm>
          <a:prstGeom prst="rect">
            <a:avLst/>
          </a:prstGeom>
          <a:noFill/>
        </p:spPr>
        <p:txBody>
          <a:bodyPr wrap="square" lIns="121902" tIns="60950" rIns="121902" bIns="6095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333"/>
              </a:spcAft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Não houve crescimento de matrículas, ocorreu substituição de alunos pagantes do ensino superior por alunos financiados pelo FIES</a:t>
            </a:r>
            <a:endParaRPr lang="pt-BR" sz="18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2" name="Retângulo 178"/>
          <p:cNvSpPr/>
          <p:nvPr/>
        </p:nvSpPr>
        <p:spPr>
          <a:xfrm>
            <a:off x="770826" y="6015983"/>
            <a:ext cx="678611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b="1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Fonte</a:t>
            </a:r>
            <a:r>
              <a:rPr lang="pt-BR" sz="900" b="1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: 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INEP (1998 –  2015), </a:t>
            </a:r>
            <a:r>
              <a:rPr lang="pt-BR" sz="900" dirty="0" err="1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SisFies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(2010 – 2016) 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 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Caixa (1999 – 2009).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Obs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: “privada 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– FIES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” reflete os contratos em utilização. Para 2010 a 2015, os dados foram fornecidos pelo FNDE; para os outros anos, os valores foram calculados retirando a média observada de cancelamento/conclusão dos contratos ativos.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891831"/>
              </p:ext>
            </p:extLst>
          </p:nvPr>
        </p:nvGraphicFramePr>
        <p:xfrm>
          <a:off x="968991" y="2309286"/>
          <a:ext cx="7096836" cy="349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95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947057" y="1552757"/>
            <a:ext cx="7241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71211" y="1018810"/>
            <a:ext cx="757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Dívidas e programas sem recursos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7057" y="1598914"/>
            <a:ext cx="750025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Dívidas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$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1,8 bilhão de dívidas deixadas pela gestão petista 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err="1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$ 700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milhões da Rede Federal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$ 627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milhões do </a:t>
            </a:r>
            <a:r>
              <a:rPr lang="pt-BR" sz="2200" dirty="0" err="1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Pronatec</a:t>
            </a:r>
            <a:endParaRPr lang="pt-BR" sz="22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Outros</a:t>
            </a:r>
            <a:endParaRPr lang="pt-BR" sz="22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Resto a pagar</a:t>
            </a:r>
            <a:endParaRPr lang="pt-BR" sz="2200" b="1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$ 10,6 bilhões (FNDE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) – 5 a 6 anos para pagar</a:t>
            </a:r>
          </a:p>
          <a:p>
            <a:pPr lvl="2">
              <a:spcAft>
                <a:spcPts val="600"/>
              </a:spcAft>
            </a:pPr>
            <a:endParaRPr lang="pt-BR" sz="22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Programas sem recurso ou paralisados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err="1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Pronatec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, FIES, Brasil Alfabetizado, PNAIC, Mais Educação</a:t>
            </a:r>
            <a:endParaRPr lang="pt-BR" sz="22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878" y="103790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Gestão ineficiente e com desperdício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03758" y="1926843"/>
            <a:ext cx="750025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 smtClean="0">
                <a:ea typeface="Verdana" panose="020B0604030504040204" pitchFamily="34" charset="0"/>
                <a:cs typeface="Arial" panose="020B0604020202020204" pitchFamily="34" charset="0"/>
              </a:rPr>
              <a:t>Burocracia e ineficiência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Cerca de 300 mil processos de prestação de contas parados no FNDE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Cerca de 40 mil processos parados na SERES</a:t>
            </a:r>
          </a:p>
          <a:p>
            <a:pPr lvl="1">
              <a:spcAft>
                <a:spcPts val="600"/>
              </a:spcAft>
            </a:pPr>
            <a:endParaRPr lang="pt-BR" sz="2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 smtClean="0">
                <a:ea typeface="Verdana" panose="020B0604030504040204" pitchFamily="34" charset="0"/>
                <a:cs typeface="Arial" panose="020B0604020202020204" pitchFamily="34" charset="0"/>
              </a:rPr>
              <a:t>Contratos mal geridos e superdimensionados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Call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 Center: R$ 127 milhões/ano em 2015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Redução na atual gestão para R$ 37 milhões/ano (70% de redução)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endParaRPr lang="pt-BR" sz="2200" b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19808" y="1447380"/>
            <a:ext cx="7546426" cy="55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982822" y="97148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Gestão ineficiente e com desperdício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09747" y="2801122"/>
            <a:ext cx="44145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Produtos </a:t>
            </a:r>
            <a:r>
              <a:rPr lang="pt-BR" sz="2200" dirty="0">
                <a:ea typeface="Verdana" panose="020B0604030504040204" pitchFamily="34" charset="0"/>
                <a:cs typeface="Arial" panose="020B0604020202020204" pitchFamily="34" charset="0"/>
              </a:rPr>
              <a:t>2.906% mais 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caro – copo de papel (+ de 1 milhão de unidades)</a:t>
            </a:r>
          </a:p>
          <a:p>
            <a:pPr lvl="1">
              <a:spcAft>
                <a:spcPts val="600"/>
              </a:spcAft>
            </a:pPr>
            <a:endParaRPr lang="pt-BR" sz="2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>
                <a:ea typeface="Verdana" panose="020B0604030504040204" pitchFamily="34" charset="0"/>
                <a:cs typeface="Arial" panose="020B0604020202020204" pitchFamily="34" charset="0"/>
              </a:rPr>
              <a:t>Quantidades para 10 anos de uso: molha dedo, mais de 100 mil 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CDs </a:t>
            </a:r>
            <a:r>
              <a:rPr lang="pt-BR" sz="2200" smtClean="0"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lang="pt-BR" sz="2200" smtClean="0">
                <a:ea typeface="Verdana" panose="020B0604030504040204" pitchFamily="34" charset="0"/>
                <a:cs typeface="Arial" panose="020B0604020202020204" pitchFamily="34" charset="0"/>
              </a:rPr>
              <a:t>DVDs, centenas </a:t>
            </a:r>
            <a:r>
              <a:rPr lang="pt-BR" sz="2200" dirty="0">
                <a:ea typeface="Verdana" panose="020B0604030504040204" pitchFamily="34" charset="0"/>
                <a:cs typeface="Arial" panose="020B0604020202020204" pitchFamily="34" charset="0"/>
              </a:rPr>
              <a:t>de bules e 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açucareiro, 10 mil caixas de papelão</a:t>
            </a:r>
            <a:endParaRPr lang="pt-BR" sz="2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7047" y="1845246"/>
            <a:ext cx="825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>
                <a:ea typeface="Verdana" panose="020B0604030504040204" pitchFamily="34" charset="0"/>
                <a:cs typeface="Arial" panose="020B0604020202020204" pitchFamily="34" charset="0"/>
              </a:rPr>
              <a:t>Aquisição de materiais em grande quantidade a preços exorbitantes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71" y="2310755"/>
            <a:ext cx="1365267" cy="182035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22" y="2560166"/>
            <a:ext cx="2412866" cy="157094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33" y="4204877"/>
            <a:ext cx="3458655" cy="22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19807" y="1531664"/>
            <a:ext cx="7437089" cy="2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19807" y="1037905"/>
            <a:ext cx="743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PNE: nenhuma meta cumprida na gestão petista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24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0" y="1755228"/>
            <a:ext cx="3138997" cy="4526454"/>
          </a:xfrm>
          <a:prstGeom prst="rect">
            <a:avLst/>
          </a:prstGeom>
        </p:spPr>
      </p:pic>
      <p:pic>
        <p:nvPicPr>
          <p:cNvPr id="8" name="Picture 7" descr="IMG_24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79" y="1833833"/>
            <a:ext cx="3210048" cy="46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41947" y="1093951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Resultado de 13 anos do PT na Educação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ptura de Tela 2017-05-13 às 18.26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23" y="2615643"/>
            <a:ext cx="4359492" cy="38613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8000" y="1968016"/>
            <a:ext cx="3487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39%</a:t>
            </a:r>
            <a:r>
              <a:rPr lang="pt-BR" dirty="0" smtClean="0"/>
              <a:t> foi a taxa de crescimento do analfabetismo no Mato Grosso do Sul. Subiu de 5.742 para 8.006</a:t>
            </a:r>
          </a:p>
          <a:p>
            <a:endParaRPr lang="pt-BR" dirty="0" smtClean="0"/>
          </a:p>
          <a:p>
            <a:pPr marL="285750" indent="-285750">
              <a:buFont typeface="Wingdings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29%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foi o índice no Acre, aumentando de 6.272 pessoas para 8.064</a:t>
            </a:r>
          </a:p>
          <a:p>
            <a:endParaRPr lang="pt-BR" dirty="0" smtClean="0"/>
          </a:p>
          <a:p>
            <a:pPr marL="285750" indent="-285750">
              <a:buFont typeface="Wingdings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25%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foi o aumento no Distrito Federal, de 2.692 analfabetos para 3.355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615" y="16923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Analfabetismo em crescimento</a:t>
            </a:r>
            <a:endParaRPr lang="pt-BR" dirty="0" smtClean="0">
              <a:solidFill>
                <a:srgbClr val="800000"/>
              </a:solidFill>
            </a:endParaRPr>
          </a:p>
          <a:p>
            <a:pPr algn="ctr"/>
            <a:r>
              <a:rPr lang="pt-BR" b="1" dirty="0" smtClean="0">
                <a:solidFill>
                  <a:srgbClr val="800000"/>
                </a:solidFill>
              </a:rPr>
              <a:t>Estados brasileiros registraram aumento no número de analfabetos entre 2013 e 2014</a:t>
            </a:r>
            <a:endParaRPr lang="pt-B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008248" y="1607748"/>
            <a:ext cx="7180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37741" y="1084528"/>
            <a:ext cx="682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A herança da gestão do PT na Educação</a:t>
            </a:r>
            <a:endParaRPr lang="pt-BR" sz="2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6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714377"/>
            <a:ext cx="2090025" cy="20181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28" y="3566649"/>
            <a:ext cx="2090025" cy="280193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05" y="1779057"/>
            <a:ext cx="1638027" cy="235322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01" y="1779056"/>
            <a:ext cx="1586083" cy="212386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11" y="1731432"/>
            <a:ext cx="2394889" cy="183521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0" y="4129929"/>
            <a:ext cx="1898958" cy="21639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22" y="4180768"/>
            <a:ext cx="1579130" cy="211543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3985132"/>
            <a:ext cx="2186445" cy="16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683429" y="1607748"/>
            <a:ext cx="776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Retângulo 178"/>
          <p:cNvSpPr/>
          <p:nvPr/>
        </p:nvSpPr>
        <p:spPr>
          <a:xfrm>
            <a:off x="593409" y="6074660"/>
            <a:ext cx="465870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 Fonte: IBGE/Pnad. Todos pela Educação (2013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). IDEB 2015 – INEP</a:t>
            </a:r>
            <a:endParaRPr lang="es-ES" sz="900" dirty="0">
              <a:solidFill>
                <a:srgbClr val="FF0000"/>
              </a:solidFill>
              <a:ea typeface="ＭＳ Ｐゴシック" charset="0"/>
              <a:cs typeface="Arial"/>
            </a:endParaRPr>
          </a:p>
        </p:txBody>
      </p:sp>
      <p:sp>
        <p:nvSpPr>
          <p:cNvPr id="130" name="Título 1"/>
          <p:cNvSpPr>
            <a:spLocks noGrp="1"/>
          </p:cNvSpPr>
          <p:nvPr/>
        </p:nvSpPr>
        <p:spPr>
          <a:xfrm>
            <a:off x="478869" y="2121546"/>
            <a:ext cx="4643921" cy="795117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spcBef>
                <a:spcPts val="600"/>
              </a:spcBef>
              <a:spcAft>
                <a:spcPct val="0"/>
              </a:spcAft>
              <a:defRPr sz="1600" b="0" kern="12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1,8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milhão de </a:t>
            </a: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jovens nem-nem</a:t>
            </a:r>
            <a:endParaRPr lang="pt-BR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9" y="2789431"/>
            <a:ext cx="4414843" cy="2207422"/>
          </a:xfrm>
          <a:prstGeom prst="rect">
            <a:avLst/>
          </a:prstGeom>
        </p:spPr>
      </p:pic>
      <p:sp>
        <p:nvSpPr>
          <p:cNvPr id="123" name="Retângulo 178"/>
          <p:cNvSpPr/>
          <p:nvPr/>
        </p:nvSpPr>
        <p:spPr>
          <a:xfrm>
            <a:off x="478869" y="5003579"/>
            <a:ext cx="465870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 Foto: http://www.destaqueangola.com/225-dos-jovens-brasileiros-nao-trabalha-estuda/</a:t>
            </a:r>
            <a:endParaRPr lang="es-ES" sz="900" dirty="0">
              <a:solidFill>
                <a:srgbClr val="FF0000"/>
              </a:solidFill>
              <a:ea typeface="ＭＳ Ｐゴシック" charset="0"/>
              <a:cs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17" y="1926099"/>
            <a:ext cx="3195197" cy="393408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41947" y="1093951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Resultado de 13 anos do PT na Educação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307125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cs typeface="Arial" panose="020B0604020202020204" pitchFamily="34" charset="0"/>
              </a:rPr>
              <a:t>1 ano Nova Gestão</a:t>
            </a:r>
            <a:endParaRPr lang="pt-BR" sz="32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3593867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Resgate do orçamento e regularização de repasses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840828" y="1660164"/>
            <a:ext cx="76725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91801" y="1778298"/>
            <a:ext cx="76248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cap="all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Resgate de R$ 4,7 bilhões do corte de R$ 6,4 bilhões da gestão </a:t>
            </a:r>
            <a:r>
              <a:rPr lang="pt-BR" sz="2200" dirty="0" smtClean="0"/>
              <a:t>anterior</a:t>
            </a:r>
          </a:p>
          <a:p>
            <a:pPr lvl="1"/>
            <a:endParaRPr lang="pt-BR" sz="2200" b="1" cap="all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Recursos </a:t>
            </a:r>
            <a:r>
              <a:rPr lang="pt-BR" sz="2200" dirty="0"/>
              <a:t>garantidos </a:t>
            </a:r>
            <a:r>
              <a:rPr lang="pt-BR" sz="2200" dirty="0" smtClean="0"/>
              <a:t>para novas vagas e pagamento da </a:t>
            </a:r>
            <a:r>
              <a:rPr lang="pt-BR" sz="2200" dirty="0"/>
              <a:t>administração do FIES (MP FIES</a:t>
            </a:r>
            <a:r>
              <a:rPr lang="pt-BR" sz="2200" dirty="0" smtClean="0"/>
              <a:t>)</a:t>
            </a:r>
          </a:p>
          <a:p>
            <a:pPr lvl="1"/>
            <a:endParaRPr lang="pt-BR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Liberação </a:t>
            </a:r>
            <a:r>
              <a:rPr lang="pt-BR" sz="2200" dirty="0"/>
              <a:t>de R$ 700 milhões para o bolsa formação do </a:t>
            </a:r>
            <a:r>
              <a:rPr lang="pt-BR" sz="2200" dirty="0" smtClean="0"/>
              <a:t>PRONATEC</a:t>
            </a:r>
          </a:p>
        </p:txBody>
      </p:sp>
    </p:spTree>
    <p:extLst>
      <p:ext uri="{BB962C8B-B14F-4D97-AF65-F5344CB8AC3E}">
        <p14:creationId xmlns:p14="http://schemas.microsoft.com/office/powerpoint/2010/main" val="24374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101824" y="1607748"/>
            <a:ext cx="7122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27931" y="1084529"/>
            <a:ext cx="727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Evolução </a:t>
            </a:r>
            <a:r>
              <a:rPr lang="pt-BR" sz="2800" b="1" dirty="0"/>
              <a:t>do </a:t>
            </a:r>
            <a:r>
              <a:rPr lang="pt-BR" sz="2800" b="1" dirty="0" smtClean="0"/>
              <a:t>Orçamento</a:t>
            </a:r>
            <a:endParaRPr lang="pt-BR" sz="2800" dirty="0"/>
          </a:p>
        </p:txBody>
      </p:sp>
      <p:pic>
        <p:nvPicPr>
          <p:cNvPr id="7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64336" y="1717008"/>
            <a:ext cx="306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2010 </a:t>
            </a:r>
            <a:r>
              <a:rPr lang="pt-BR" b="1" dirty="0"/>
              <a:t>a </a:t>
            </a:r>
            <a:r>
              <a:rPr lang="pt-BR" b="1" dirty="0" smtClean="0"/>
              <a:t>2017 </a:t>
            </a:r>
            <a:r>
              <a:rPr lang="pt-BR" b="1" dirty="0"/>
              <a:t>em R$ </a:t>
            </a:r>
            <a:r>
              <a:rPr lang="pt-BR" b="1" dirty="0" smtClean="0"/>
              <a:t>bilhão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3682"/>
              </p:ext>
            </p:extLst>
          </p:nvPr>
        </p:nvGraphicFramePr>
        <p:xfrm>
          <a:off x="630238" y="2081213"/>
          <a:ext cx="8151812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Planilha" r:id="rId6" imgW="9105900" imgH="6305640" progId="Excel.Sheet.8">
                  <p:embed/>
                </p:oleObj>
              </mc:Choice>
              <mc:Fallback>
                <p:oleObj name="Planilha" r:id="rId6" imgW="9105900" imgH="6305640" progId="Excel.Sheet.8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081213"/>
                        <a:ext cx="8151812" cy="439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0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Retomada de obras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97631" y="2064257"/>
            <a:ext cx="698074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1.720 obras foram concluídas de maio a dezembro/FNDE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168 obras concluídas na Rede Federal de Ensino Técnico de maio a dezembro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357 obras em execução da Rede Federal de Ensino Técnico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528 obras em andamento nas 63 </a:t>
            </a:r>
            <a:r>
              <a:rPr lang="pt-BR" sz="2400" dirty="0" err="1" smtClean="0"/>
              <a:t>UFs</a:t>
            </a:r>
            <a:r>
              <a:rPr lang="pt-BR" sz="2400" dirty="0" smtClean="0"/>
              <a:t> com investimento total de R$ 2 bilhões</a:t>
            </a:r>
          </a:p>
          <a:p>
            <a:pPr lvl="0"/>
            <a:endParaRPr lang="pt-BR" sz="2000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6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Retomada e aperfeiçoamento de programas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32692" y="1660164"/>
            <a:ext cx="7756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92" y="2059218"/>
            <a:ext cx="77567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PNAIC</a:t>
            </a:r>
            <a:r>
              <a:rPr lang="pt-BR" sz="2200" dirty="0"/>
              <a:t> – programa foi retomado e foi lançado o PNAIC em Ação com aperfeiçoamentos ao desenho </a:t>
            </a:r>
            <a:r>
              <a:rPr lang="pt-BR" sz="2200" dirty="0" smtClean="0"/>
              <a:t>inicial – autonomia aos estados e formação em serviço</a:t>
            </a:r>
          </a:p>
          <a:p>
            <a:pPr lvl="0"/>
            <a:endParaRPr lang="pt-BR" sz="2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Novo Mais Educação </a:t>
            </a:r>
            <a:r>
              <a:rPr lang="pt-BR" sz="2200" dirty="0"/>
              <a:t>– programa foi retomado e </a:t>
            </a:r>
            <a:r>
              <a:rPr lang="pt-BR" sz="2200" dirty="0" smtClean="0"/>
              <a:t>aperfeiçoado com </a:t>
            </a:r>
            <a:r>
              <a:rPr lang="pt-BR" sz="2200" dirty="0"/>
              <a:t>foco </a:t>
            </a:r>
            <a:r>
              <a:rPr lang="pt-BR" sz="2200" dirty="0" smtClean="0"/>
              <a:t>no reforço em </a:t>
            </a:r>
            <a:r>
              <a:rPr lang="pt-BR" sz="2200" dirty="0"/>
              <a:t>português e </a:t>
            </a:r>
            <a:r>
              <a:rPr lang="pt-BR" sz="2200" dirty="0" smtClean="0"/>
              <a:t>matemática</a:t>
            </a:r>
          </a:p>
          <a:p>
            <a:pPr lvl="0"/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Novo Ensino Médio Inovador </a:t>
            </a:r>
            <a:r>
              <a:rPr lang="pt-BR" sz="2200" dirty="0"/>
              <a:t>– programa foi retomado e aperfeiçoado com foco no reforço </a:t>
            </a:r>
            <a:r>
              <a:rPr lang="pt-BR" sz="2200" dirty="0" smtClean="0"/>
              <a:t>em </a:t>
            </a:r>
            <a:r>
              <a:rPr lang="pt-BR" sz="2200" dirty="0"/>
              <a:t>português e </a:t>
            </a:r>
            <a:r>
              <a:rPr lang="pt-BR" sz="2200" dirty="0" smtClean="0"/>
              <a:t>matemática</a:t>
            </a:r>
          </a:p>
          <a:p>
            <a:pPr lvl="0"/>
            <a:endParaRPr lang="pt-BR" sz="2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Brasil Alfabetizado </a:t>
            </a:r>
            <a:r>
              <a:rPr lang="pt-BR" sz="2200" dirty="0"/>
              <a:t>– </a:t>
            </a:r>
            <a:r>
              <a:rPr lang="pt-BR" sz="2200" dirty="0" smtClean="0"/>
              <a:t>último ciclo em 2014, saneamento </a:t>
            </a:r>
            <a:r>
              <a:rPr lang="pt-BR" sz="2200" dirty="0"/>
              <a:t>de </a:t>
            </a:r>
            <a:r>
              <a:rPr lang="pt-BR" sz="2200" dirty="0" smtClean="0"/>
              <a:t>dívidas e retomada do </a:t>
            </a:r>
            <a:r>
              <a:rPr lang="pt-BR" sz="2200" dirty="0"/>
              <a:t>programa com abertura de novo ciclo</a:t>
            </a:r>
          </a:p>
        </p:txBody>
      </p:sp>
    </p:spTree>
    <p:extLst>
      <p:ext uri="{BB962C8B-B14F-4D97-AF65-F5344CB8AC3E}">
        <p14:creationId xmlns:p14="http://schemas.microsoft.com/office/powerpoint/2010/main" val="23857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08993" y="1143445"/>
            <a:ext cx="769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Formação técnica </a:t>
            </a:r>
            <a:r>
              <a:rPr lang="pt-BR" sz="2800" b="1" dirty="0" smtClean="0"/>
              <a:t>para </a:t>
            </a:r>
            <a:r>
              <a:rPr lang="pt-BR" sz="2800" b="1" dirty="0"/>
              <a:t>jovem do Ensino Médio 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578069" y="1660164"/>
            <a:ext cx="7966841" cy="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08993" y="2269243"/>
            <a:ext cx="6863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/>
              <a:t>MedioTEC</a:t>
            </a:r>
            <a:endParaRPr lang="pt-BR" sz="2400" b="1" dirty="0" smtClean="0"/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Liberação </a:t>
            </a:r>
            <a:r>
              <a:rPr lang="pt-BR" sz="2400" dirty="0"/>
              <a:t>de R$ 700 milhões 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Inicialmente 14 estados serão beneficiados - parceria com as redes estaduais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82 mil vagas em 2017 para jovens da rede pública</a:t>
            </a:r>
          </a:p>
          <a:p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Alfabetização e Formação de Professores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32692" y="1660164"/>
            <a:ext cx="7756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0304" y="1891866"/>
            <a:ext cx="7118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Alfabetização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 smtClean="0"/>
              <a:t>Programa </a:t>
            </a:r>
            <a:r>
              <a:rPr lang="pt-BR" sz="2200" dirty="0"/>
              <a:t>de alfabetização/letramento destinado às crianças</a:t>
            </a:r>
          </a:p>
          <a:p>
            <a:endParaRPr lang="pt-BR" sz="2200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/>
              <a:t>Foco: crianças do 2º, 5º e 9º anos do Ensino Fundamental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39400" y="3904574"/>
            <a:ext cx="72972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200" b="1" dirty="0" smtClean="0"/>
          </a:p>
          <a:p>
            <a:r>
              <a:rPr lang="pt-BR" sz="2200" b="1" dirty="0" smtClean="0"/>
              <a:t>Formação de Professores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 smtClean="0"/>
              <a:t>Formulação </a:t>
            </a:r>
            <a:r>
              <a:rPr lang="pt-BR" sz="2200" dirty="0"/>
              <a:t>de uma política nacional de formação de professores já articulada à BNCC</a:t>
            </a:r>
          </a:p>
          <a:p>
            <a:endParaRPr lang="pt-BR" sz="2200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/>
              <a:t>Formação continuada: parcerias com estados, municípios, ONGs, instituições formadoras</a:t>
            </a:r>
          </a:p>
        </p:txBody>
      </p:sp>
    </p:spTree>
    <p:extLst>
      <p:ext uri="{BB962C8B-B14F-4D97-AF65-F5344CB8AC3E}">
        <p14:creationId xmlns:p14="http://schemas.microsoft.com/office/powerpoint/2010/main" val="1081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Rede Federal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3206" y="2041350"/>
            <a:ext cx="7562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100% de recursos de custeio para </a:t>
            </a:r>
            <a:r>
              <a:rPr lang="pt-BR" sz="2200" dirty="0" err="1"/>
              <a:t>para</a:t>
            </a:r>
            <a:r>
              <a:rPr lang="pt-BR" sz="2200" dirty="0"/>
              <a:t>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lvl="1"/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100% de repasse da assistência estudantil para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lvl="1"/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Reajuste 10% para professores, técnicos das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Expansão de matrícula do PRONATEC: de 138.606 para 168.590 matrículas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084" y="5185539"/>
            <a:ext cx="6260529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1" indent="-342900" algn="ctr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bg1"/>
                </a:solidFill>
              </a:rPr>
              <a:t>Liberação financeira de R$ 8,159 </a:t>
            </a:r>
            <a:r>
              <a:rPr lang="pt-BR" sz="2200" dirty="0" smtClean="0">
                <a:solidFill>
                  <a:schemeClr val="bg1"/>
                </a:solidFill>
              </a:rPr>
              <a:t>bilhões desde maio 2016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75346" y="1113062"/>
            <a:ext cx="591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Internacionalização da Educação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2130" y="1902372"/>
            <a:ext cx="7631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Novos editais de bolsa doutorado foram lançados -</a:t>
            </a:r>
            <a:r>
              <a:rPr lang="pt-BR" sz="2400" dirty="0"/>
              <a:t> 4 mil </a:t>
            </a:r>
            <a:r>
              <a:rPr lang="pt-BR" sz="2400" dirty="0" smtClean="0"/>
              <a:t>estudantes no Programa de Doutorado Sanduíche no Exterior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Retomada de acordos estratégicos – mais de 18 mil estudantes, professores e pesquisadores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Fortalecimento da pós graduação, mestrado e doutorado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624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89000" y="1531664"/>
            <a:ext cx="7444154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47900" y="1123255"/>
            <a:ext cx="7085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800000"/>
                </a:solidFill>
              </a:rPr>
              <a:t>Educação básica não foi prioridade na gestão petista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7461" y="1618038"/>
            <a:ext cx="671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Investimento do MEC com Educação Básica e Ensino Superior*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27545" y="6200272"/>
            <a:ext cx="5619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* Em R$ bilhões constantes pela estimativa do IPCA médio 2017 – SPO/MEC</a:t>
            </a:r>
            <a:endParaRPr lang="pt-BR" sz="1100" dirty="0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6796"/>
              </p:ext>
            </p:extLst>
          </p:nvPr>
        </p:nvGraphicFramePr>
        <p:xfrm>
          <a:off x="1279264" y="1969521"/>
          <a:ext cx="6761983" cy="42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Planilha" r:id="rId6" imgW="7272543" imgH="5678484" progId="Excel.Sheet.8">
                  <p:embed/>
                </p:oleObj>
              </mc:Choice>
              <mc:Fallback>
                <p:oleObj name="Planilha" r:id="rId6" imgW="7272543" imgH="5678484" progId="Excel.Sheet.8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264" y="1969521"/>
                        <a:ext cx="6761983" cy="4257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846921" y="2735900"/>
            <a:ext cx="58381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60%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46921" y="4310628"/>
            <a:ext cx="58381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40%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71313" y="3840795"/>
            <a:ext cx="58381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71313" y="4941552"/>
            <a:ext cx="58381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50%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489712" y="1138771"/>
            <a:ext cx="467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Programas e bolsas no país</a:t>
            </a:r>
            <a:endParaRPr lang="pt-BR" sz="2800" b="1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2130" y="1902372"/>
            <a:ext cx="7631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Implementação de 1180 bolsas de mestrado e doutorado suspensa no início de 2016 – R$ 5,5 milhões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Pagamento de bolsas do Programa Bolsas no País – recursos adicionais R$ 172 milhões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Concessão de R$ 22,7 milhões para o PROEX (equipamentos para curso de excelência)</a:t>
            </a:r>
          </a:p>
        </p:txBody>
      </p:sp>
    </p:spTree>
    <p:extLst>
      <p:ext uri="{BB962C8B-B14F-4D97-AF65-F5344CB8AC3E}">
        <p14:creationId xmlns:p14="http://schemas.microsoft.com/office/powerpoint/2010/main" val="5980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32664" y="1136944"/>
            <a:ext cx="56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Hospitais Universitários - EBSERH</a:t>
            </a:r>
            <a:endParaRPr lang="pt-BR" sz="2800" b="1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66352" y="2212147"/>
            <a:ext cx="7631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Investimento de R$ 320 milhões com recursos do MEC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/>
              <a:t>Contratação de </a:t>
            </a:r>
            <a:r>
              <a:rPr lang="pt-BR" sz="2400" dirty="0" smtClean="0"/>
              <a:t>3.900 </a:t>
            </a:r>
            <a:r>
              <a:rPr lang="pt-BR" sz="2400" dirty="0"/>
              <a:t>profissionais </a:t>
            </a:r>
            <a:r>
              <a:rPr lang="pt-BR" sz="2400" dirty="0" smtClean="0"/>
              <a:t>concursados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Reativação de leitos </a:t>
            </a:r>
            <a:r>
              <a:rPr lang="pt-BR" sz="2400" dirty="0" smtClean="0"/>
              <a:t>que estavam desativados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Aumento de 11 mil internações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36 obras concluídas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34 obras em execução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650 mil consultas a mais do que no ano anterior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80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307125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cs typeface="Arial" panose="020B0604020202020204" pitchFamily="34" charset="0"/>
              </a:rPr>
              <a:t>Gestão democrática e inovadora</a:t>
            </a:r>
            <a:endParaRPr lang="pt-BR" sz="32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259362" y="3655357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ENEM </a:t>
            </a:r>
            <a:r>
              <a:rPr lang="pt-BR" sz="2800" b="1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/>
              <a:t>O </a:t>
            </a:r>
            <a:r>
              <a:rPr lang="pt-BR" sz="2400" dirty="0"/>
              <a:t>MEC garantiu a execução do ENEM 2016 com </a:t>
            </a:r>
            <a:r>
              <a:rPr lang="pt-BR" sz="2400" dirty="0" smtClean="0"/>
              <a:t>sucesso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Consulta pública: 600 mil estudantes ouvidos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Mudanças ENEM 2017: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 smtClean="0"/>
              <a:t>Provas </a:t>
            </a:r>
            <a:r>
              <a:rPr lang="pt-BR" sz="2400" dirty="0"/>
              <a:t>serão realizadas em 2 </a:t>
            </a:r>
            <a:r>
              <a:rPr lang="pt-BR" sz="2400" dirty="0" smtClean="0"/>
              <a:t>domingos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 smtClean="0"/>
              <a:t>Deixa de ser certificação para o Ensino Médio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/>
              <a:t>S</a:t>
            </a:r>
            <a:r>
              <a:rPr lang="pt-BR" sz="2400" dirty="0" smtClean="0"/>
              <a:t>istema </a:t>
            </a:r>
            <a:r>
              <a:rPr lang="pt-BR" sz="2400" dirty="0"/>
              <a:t>de inscrição </a:t>
            </a:r>
            <a:r>
              <a:rPr lang="pt-BR" sz="2400" dirty="0" smtClean="0"/>
              <a:t>incrementado para </a:t>
            </a:r>
            <a:r>
              <a:rPr lang="pt-BR" sz="2400" dirty="0"/>
              <a:t>mais segurança aos </a:t>
            </a:r>
            <a:r>
              <a:rPr lang="pt-BR" sz="2400" dirty="0" smtClean="0"/>
              <a:t>estudantes</a:t>
            </a:r>
            <a:endParaRPr lang="pt-BR" sz="2400" dirty="0"/>
          </a:p>
          <a:p>
            <a:pPr lvl="1"/>
            <a:endParaRPr lang="pt-BR" sz="2200" dirty="0" smtClean="0"/>
          </a:p>
          <a:p>
            <a:pPr lvl="1"/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7213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t-BR" sz="2800" b="1" dirty="0" smtClean="0"/>
              <a:t>BNCC - </a:t>
            </a:r>
            <a:r>
              <a:rPr lang="pt-BR" sz="2800" b="1" dirty="0" smtClean="0">
                <a:cs typeface="Arial" panose="020B0604020202020204" pitchFamily="34" charset="0"/>
              </a:rPr>
              <a:t>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E</a:t>
            </a:r>
            <a:r>
              <a:rPr lang="pt-BR" sz="2400" dirty="0" smtClean="0"/>
              <a:t>ntregue ao CNE </a:t>
            </a:r>
            <a:r>
              <a:rPr lang="pt-BR" sz="2400" dirty="0"/>
              <a:t>o documento da Educação Infantil ao Ensino </a:t>
            </a:r>
            <a:r>
              <a:rPr lang="pt-BR" sz="2400" dirty="0" smtClean="0"/>
              <a:t>Fundamental</a:t>
            </a:r>
          </a:p>
          <a:p>
            <a:pPr lvl="0" algn="just"/>
            <a:endParaRPr lang="pt-BR" sz="2400" dirty="0" smtClean="0"/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 smtClean="0"/>
              <a:t>A Base </a:t>
            </a:r>
            <a:r>
              <a:rPr lang="pt-BR" sz="2400" dirty="0"/>
              <a:t>estabelece conteúdos essenciais e competências que todas </a:t>
            </a:r>
            <a:r>
              <a:rPr lang="pt-BR" sz="2400" dirty="0" smtClean="0"/>
              <a:t>os estudantes </a:t>
            </a:r>
            <a:r>
              <a:rPr lang="pt-BR" sz="2400" dirty="0"/>
              <a:t>deverão desenvolver na Educação </a:t>
            </a:r>
            <a:r>
              <a:rPr lang="pt-BR" sz="2400" dirty="0" smtClean="0"/>
              <a:t>Básica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/>
              <a:t>Referência comum e obrigatória para a elaboração dos currículos das escolas de todo o Brasil</a:t>
            </a:r>
            <a:r>
              <a:rPr lang="pt-BR" sz="2400" dirty="0" smtClean="0"/>
              <a:t>.</a:t>
            </a:r>
            <a:endParaRPr lang="pt-BR" sz="2400" dirty="0"/>
          </a:p>
          <a:p>
            <a:pPr lvl="0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6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Novo FIES</a:t>
            </a:r>
            <a:r>
              <a:rPr lang="pt-BR" sz="2800" dirty="0"/>
              <a:t> </a:t>
            </a:r>
            <a:r>
              <a:rPr lang="pt-BR" sz="2800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/>
              <a:t>Uma </a:t>
            </a:r>
            <a:r>
              <a:rPr lang="pt-BR" sz="2400" dirty="0"/>
              <a:t>das prioridades para 2017 é a apresentação de um Novo Fies com o aperfeiçoamento do modelo de financiamento e de </a:t>
            </a:r>
            <a:r>
              <a:rPr lang="pt-BR" sz="2400" dirty="0" smtClean="0"/>
              <a:t>gestão: 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Em 2016, viabilização da </a:t>
            </a:r>
            <a:r>
              <a:rPr lang="pt-BR" sz="2400" dirty="0"/>
              <a:t>renovação dos financiamentos de aproximadamente 1,5 milhão de estudantes </a:t>
            </a:r>
            <a:endParaRPr lang="pt-BR" sz="2400" dirty="0" smtClean="0"/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Oferta de 75 </a:t>
            </a:r>
            <a:r>
              <a:rPr lang="pt-BR" sz="2400" dirty="0"/>
              <a:t>mil </a:t>
            </a:r>
            <a:r>
              <a:rPr lang="pt-BR" sz="2400" dirty="0" smtClean="0"/>
              <a:t>vagas no 2º semestre de 2016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Oferta de 150 mil vagas no 1º semestre de 2017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7286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Escola em Tempo Integral - 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07113" y="2183384"/>
            <a:ext cx="6837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charset="2"/>
              <a:buChar char="ü"/>
            </a:pPr>
            <a:r>
              <a:rPr lang="pt-BR" sz="2200" dirty="0"/>
              <a:t>Política de Fomento da Escola em Tempo </a:t>
            </a:r>
            <a:r>
              <a:rPr lang="pt-BR" sz="2200" dirty="0" smtClean="0"/>
              <a:t>Integral</a:t>
            </a:r>
          </a:p>
          <a:p>
            <a:pPr lvl="0" algn="just"/>
            <a:endParaRPr lang="pt-BR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Investimento total de R$ 1,5 bilhão - 500 milhões de </a:t>
            </a:r>
            <a:r>
              <a:rPr lang="pt-BR" sz="2400" dirty="0" smtClean="0"/>
              <a:t>recursos/ano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500 mil novas vagas em </a:t>
            </a:r>
            <a:r>
              <a:rPr lang="pt-BR" sz="2400" dirty="0" smtClean="0"/>
              <a:t>3 anos – mais que dobrar o número existente 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Investimento </a:t>
            </a:r>
            <a:r>
              <a:rPr lang="pt-BR" sz="2400" dirty="0"/>
              <a:t>de R$2.000 por aluno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460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Novo Ensino Médio</a:t>
            </a:r>
            <a:r>
              <a:rPr lang="pt-BR" sz="2800" dirty="0"/>
              <a:t> </a:t>
            </a:r>
            <a:r>
              <a:rPr lang="pt-BR" sz="2800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728998"/>
            <a:ext cx="6799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/>
              <a:t>M</a:t>
            </a:r>
            <a:r>
              <a:rPr lang="pt-BR" sz="2400" dirty="0" smtClean="0"/>
              <a:t>aior </a:t>
            </a:r>
            <a:r>
              <a:rPr lang="pt-BR" sz="2400" dirty="0"/>
              <a:t>mudança </a:t>
            </a:r>
            <a:r>
              <a:rPr lang="pt-BR" sz="2400" dirty="0" smtClean="0"/>
              <a:t>na educação dos últimos 20 anos 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Em 2017, </a:t>
            </a:r>
            <a:r>
              <a:rPr lang="pt-BR" sz="2400" dirty="0"/>
              <a:t>a Lei foi sancionada pelo presidente </a:t>
            </a:r>
            <a:r>
              <a:rPr lang="pt-BR" sz="2400" dirty="0" smtClean="0"/>
              <a:t>Temer</a:t>
            </a:r>
            <a:endParaRPr lang="pt-BR" sz="2400" dirty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/>
              <a:t>V</a:t>
            </a:r>
            <a:r>
              <a:rPr lang="pt-BR" sz="2400" dirty="0" smtClean="0"/>
              <a:t>alorização </a:t>
            </a:r>
            <a:r>
              <a:rPr lang="pt-BR" sz="2400" dirty="0"/>
              <a:t>do protagonismo juvenil e a flexibilização </a:t>
            </a:r>
            <a:r>
              <a:rPr lang="pt-BR" sz="2400" dirty="0" smtClean="0"/>
              <a:t>curricular</a:t>
            </a:r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/>
              <a:t>O</a:t>
            </a:r>
            <a:r>
              <a:rPr lang="pt-BR" sz="2400" dirty="0" smtClean="0"/>
              <a:t>bjetivo </a:t>
            </a:r>
            <a:r>
              <a:rPr lang="pt-BR" sz="2400" dirty="0"/>
              <a:t>de tornar </a:t>
            </a:r>
            <a:r>
              <a:rPr lang="pt-BR" sz="2400" dirty="0" smtClean="0"/>
              <a:t>o ensino médio mais eficiente e atraente </a:t>
            </a:r>
            <a:r>
              <a:rPr lang="pt-BR" sz="2400" dirty="0"/>
              <a:t>para os </a:t>
            </a:r>
            <a:r>
              <a:rPr lang="pt-BR" sz="2400" dirty="0" smtClean="0"/>
              <a:t>jovens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/>
              <a:t>Aprovada por 72% da população (Ibope)</a:t>
            </a:r>
          </a:p>
          <a:p>
            <a:pPr lvl="0" algn="just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2881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007113" y="5990426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hatsApp Video 2017-05-15 at 20.37.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8691" y="1676400"/>
            <a:ext cx="6608084" cy="37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851" y="3951419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48851" y="2669628"/>
            <a:ext cx="683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 Há de se ter uma unidade, uma adesão da sociedade em torno da educação, sem a qual não vamos chegar a lugar nenhum” (Mendonça Filho)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013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771769" y="1531664"/>
            <a:ext cx="7668846" cy="2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79231" y="1037905"/>
            <a:ext cx="756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 drama da alfabetização 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771769" y="1570969"/>
            <a:ext cx="757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800000"/>
                </a:solidFill>
                <a:cs typeface="Arial"/>
              </a:rPr>
              <a:t>56% das crianças do Brasil </a:t>
            </a:r>
            <a:r>
              <a:rPr lang="pt-BR" sz="2000" b="1" dirty="0">
                <a:solidFill>
                  <a:srgbClr val="800000"/>
                </a:solidFill>
                <a:cs typeface="Arial"/>
              </a:rPr>
              <a:t>n</a:t>
            </a:r>
            <a:r>
              <a:rPr lang="pt-BR" sz="2000" b="1" dirty="0" smtClean="0">
                <a:solidFill>
                  <a:srgbClr val="800000"/>
                </a:solidFill>
                <a:cs typeface="Arial"/>
              </a:rPr>
              <a:t>o 3º ano do EF não sabem ler e escrever</a:t>
            </a:r>
            <a:endParaRPr lang="pt-BR" sz="2000" b="1" dirty="0">
              <a:solidFill>
                <a:srgbClr val="800000"/>
              </a:solidFill>
              <a:cs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5038" y="6131329"/>
            <a:ext cx="3797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ANA – Avaliação Nacional de Alfabetização - 2014 - INEP</a:t>
            </a:r>
            <a:endParaRPr lang="pt-BR" sz="11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637344"/>
              </p:ext>
            </p:extLst>
          </p:nvPr>
        </p:nvGraphicFramePr>
        <p:xfrm>
          <a:off x="1166648" y="2393729"/>
          <a:ext cx="6695089" cy="341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07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735724" y="1552757"/>
            <a:ext cx="7809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14015" y="1108571"/>
            <a:ext cx="827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800000"/>
                </a:solidFill>
                <a:cs typeface="Arial"/>
              </a:rPr>
              <a:t>Ensino </a:t>
            </a:r>
            <a:r>
              <a:rPr lang="pt-BR" sz="2800" b="1" dirty="0" smtClean="0">
                <a:solidFill>
                  <a:srgbClr val="800000"/>
                </a:solidFill>
                <a:cs typeface="Arial"/>
              </a:rPr>
              <a:t>Fundamental: </a:t>
            </a:r>
            <a:r>
              <a:rPr lang="pt-BR" sz="2800" b="1" dirty="0">
                <a:solidFill>
                  <a:srgbClr val="800000"/>
                </a:solidFill>
                <a:cs typeface="Arial"/>
              </a:rPr>
              <a:t>d</a:t>
            </a:r>
            <a:r>
              <a:rPr lang="pt-BR" sz="2800" b="1" dirty="0" smtClean="0">
                <a:solidFill>
                  <a:srgbClr val="800000"/>
                </a:solidFill>
                <a:cs typeface="Arial"/>
              </a:rPr>
              <a:t>esempenho ruim acumulado</a:t>
            </a:r>
            <a:endParaRPr lang="pt-BR" sz="28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:\CGAI\3~1.CGA\2~1.DIV\2~1.ENS\2~1.SAE\SAEB20~2\DIVULG~2\APRESE~1\Mapas\MAPAS_~1\3ORIGI~1\9_MT_MEDIA_ACIMA_ABAIXO recortad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39" y="2369264"/>
            <a:ext cx="3343830" cy="31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968" y="1626398"/>
            <a:ext cx="909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a typeface="Verdana" panose="020B0604030504040204" pitchFamily="34" charset="0"/>
                <a:cs typeface="Verdana" panose="020B0604030504040204" pitchFamily="34" charset="0"/>
              </a:rPr>
              <a:t>Resultados SAEB 2015 - 9º ano do EF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25216" y="5543021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Proficiência média nacional:  256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11" y="5855637"/>
            <a:ext cx="2211686" cy="4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19217" y="6313990"/>
            <a:ext cx="3876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 smtClean="0"/>
              <a:t>Fonte: Diretoria de Avaliação da Educação Básica – DAEB/INEP</a:t>
            </a:r>
            <a:endParaRPr lang="pt-BR" sz="1100" dirty="0"/>
          </a:p>
        </p:txBody>
      </p:sp>
      <p:pic>
        <p:nvPicPr>
          <p:cNvPr id="16" name="Picture 2" descr="Y:\CGAI\3~1.CGA\2~1.DIV\2~1.ENS\2~1.SAE\SAEB20~2\DIVULG~2\APRESE~1\Mapas\MAPAS_~1\3ORIGI~1\9_LP_MEDIA_ACIMA_ABAIXO recortad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08" y="2356364"/>
            <a:ext cx="3469377" cy="32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12" y="5847647"/>
            <a:ext cx="2329300" cy="36421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08239" y="5549336"/>
            <a:ext cx="3879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Proficiência média nacional: 252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50189" y="1979997"/>
            <a:ext cx="199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a typeface="Verdana" panose="020B0604030504040204" pitchFamily="34" charset="0"/>
                <a:cs typeface="Verdana" panose="020B0604030504040204" pitchFamily="34" charset="0"/>
              </a:rPr>
              <a:t>Língua Portuguesa 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869617" y="1983075"/>
            <a:ext cx="133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a typeface="Verdana" panose="020B0604030504040204" pitchFamily="34" charset="0"/>
                <a:cs typeface="Verdana" panose="020B0604030504040204" pitchFamily="34" charset="0"/>
              </a:rPr>
              <a:t>Matemática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653143" y="1552757"/>
            <a:ext cx="7826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918308" y="1029537"/>
            <a:ext cx="741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IDEB: Ensino Médio estagnado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14" y="2075977"/>
            <a:ext cx="7707886" cy="39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656527" y="1607748"/>
            <a:ext cx="7919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56527" y="1106299"/>
            <a:ext cx="791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Brasil nas últimas posições no ranking internacional</a:t>
            </a:r>
            <a:endParaRPr lang="pt-BR" sz="2800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49613" y="4133202"/>
            <a:ext cx="7826828" cy="19389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lvl="2" algn="just"/>
            <a:r>
              <a:rPr lang="pt-BR" sz="2100" b="1" dirty="0" smtClean="0"/>
              <a:t>Percentual dos estudantes brasileiros abaixo </a:t>
            </a:r>
            <a:r>
              <a:rPr lang="pt-BR" sz="2100" b="1" dirty="0"/>
              <a:t>do nível </a:t>
            </a:r>
            <a:r>
              <a:rPr lang="pt-BR" sz="2100" b="1" dirty="0" smtClean="0"/>
              <a:t>básico:</a:t>
            </a:r>
          </a:p>
          <a:p>
            <a:pPr marL="171450" lvl="2" algn="just"/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71550" lvl="3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Leitura: 51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71550" lvl="3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Matemática: 70%</a:t>
            </a:r>
          </a:p>
          <a:p>
            <a:pPr marL="971550" lvl="3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Ciências: 56,6%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2" algn="just"/>
            <a:endParaRPr lang="pt-BR" sz="2000" dirty="0"/>
          </a:p>
        </p:txBody>
      </p:sp>
      <p:sp>
        <p:nvSpPr>
          <p:cNvPr id="6" name="Retângulo 4"/>
          <p:cNvSpPr/>
          <p:nvPr/>
        </p:nvSpPr>
        <p:spPr>
          <a:xfrm>
            <a:off x="686465" y="2316292"/>
            <a:ext cx="7732906" cy="1395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14"/>
          <p:cNvSpPr txBox="1"/>
          <p:nvPr/>
        </p:nvSpPr>
        <p:spPr>
          <a:xfrm>
            <a:off x="3371005" y="2457196"/>
            <a:ext cx="5080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Brasil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Ciências: 63º posição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Leitura: 59º posição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Matemática: 66ª posição</a:t>
            </a:r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7" y="2082226"/>
            <a:ext cx="2884067" cy="2038907"/>
          </a:xfrm>
          <a:prstGeom prst="rect">
            <a:avLst/>
          </a:prstGeom>
        </p:spPr>
      </p:pic>
      <p:pic>
        <p:nvPicPr>
          <p:cNvPr id="11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64" y="4272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10905" y="1754447"/>
            <a:ext cx="445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Ranking PISA entre 70 nações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0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89000" y="1531664"/>
            <a:ext cx="7444154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89000" y="1008444"/>
            <a:ext cx="754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As tesouradas do PT na Educação 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ptura de Tela 2017-05-13 às 21.02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3" y="1647058"/>
            <a:ext cx="7935220" cy="45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878" y="103790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As tesouradas do PT na </a:t>
            </a:r>
            <a:r>
              <a:rPr lang="pt-BR" sz="2800" b="1" dirty="0" smtClean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Educação</a:t>
            </a:r>
            <a:endParaRPr lang="pt-BR" sz="2800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7941" y="1933017"/>
            <a:ext cx="341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ZERO de orçamento  </a:t>
            </a:r>
            <a:r>
              <a:rPr lang="pt-BR" sz="2000" b="1" dirty="0" smtClean="0">
                <a:solidFill>
                  <a:schemeClr val="tx1"/>
                </a:solidFill>
              </a:rPr>
              <a:t>em 2016 para novas matrículas no Bolsa Formação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366044"/>
              </p:ext>
            </p:extLst>
          </p:nvPr>
        </p:nvGraphicFramePr>
        <p:xfrm>
          <a:off x="3153102" y="2704653"/>
          <a:ext cx="5307329" cy="327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387707" y="3450829"/>
            <a:ext cx="22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Redução de 61,4%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7941" y="319800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1"/>
                </a:solidFill>
              </a:rPr>
              <a:t>Dívida de  </a:t>
            </a:r>
            <a:r>
              <a:rPr lang="pt-BR" sz="2000" b="1" dirty="0" smtClean="0">
                <a:solidFill>
                  <a:srgbClr val="C00000"/>
                </a:solidFill>
              </a:rPr>
              <a:t>R$ 600 milhões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0085" y="4091729"/>
            <a:ext cx="2140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1"/>
                </a:solidFill>
              </a:rPr>
              <a:t>Promessa não cumprida de          </a:t>
            </a:r>
            <a:r>
              <a:rPr lang="pt-BR" sz="2000" b="1" dirty="0" smtClean="0">
                <a:solidFill>
                  <a:srgbClr val="C00000"/>
                </a:solidFill>
              </a:rPr>
              <a:t>2 milhões de novas matrículas </a:t>
            </a:r>
            <a:r>
              <a:rPr lang="pt-BR" sz="2000" b="1" dirty="0" smtClean="0">
                <a:solidFill>
                  <a:schemeClr val="tx1"/>
                </a:solidFill>
              </a:rPr>
              <a:t>em 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508210" y="6209856"/>
            <a:ext cx="952222" cy="2769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R$ Milhões</a:t>
            </a:r>
            <a:endParaRPr lang="pt-BR" sz="1200" b="1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39848" y="1683691"/>
            <a:ext cx="8228013" cy="7813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+mn-lt"/>
              </a:rPr>
              <a:t>PRONATEC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6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1.00000000000000000000E+000&quot;&gt;&lt;m_msothmcolidx val=&quot;0&quot;/&gt;&lt;m_rgb r=&quot;D8&quot; g=&quot;0A&quot; b=&quot;28&quot;/&gt;&lt;m_nBrightness val=&quot;0&quot;/&gt;&lt;/elem&gt;&lt;elem m_fUsage=&quot;9.00000000000000020000E-001&quot;&gt;&lt;m_msothmcolidx val=&quot;0&quot;/&gt;&lt;m_rgb r=&quot;CE&quot; g=&quot;17&quot; b=&quot;13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20160713_proposta_politica_publica_v25</Template>
  <TotalTime>8300814</TotalTime>
  <Words>2660</Words>
  <Application>Microsoft Office PowerPoint</Application>
  <PresentationFormat>Apresentação na tela (4:3)</PresentationFormat>
  <Paragraphs>530</Paragraphs>
  <Slides>39</Slides>
  <Notes>39</Notes>
  <HiddenSlides>0</HiddenSlides>
  <MMClips>1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Segoe UI</vt:lpstr>
      <vt:lpstr>Trebuchet MS</vt:lpstr>
      <vt:lpstr>Verdana</vt:lpstr>
      <vt:lpstr>Wingdings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política pública</dc:title>
  <dc:creator>Catarina</dc:creator>
  <cp:lastModifiedBy>Ednalva Honda Xavier</cp:lastModifiedBy>
  <cp:revision>915</cp:revision>
  <cp:lastPrinted>2017-05-15T20:45:55Z</cp:lastPrinted>
  <dcterms:created xsi:type="dcterms:W3CDTF">2016-07-22T22:41:32Z</dcterms:created>
  <dcterms:modified xsi:type="dcterms:W3CDTF">2017-05-16T14:05:05Z</dcterms:modified>
</cp:coreProperties>
</file>