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611" r:id="rId2"/>
    <p:sldId id="587" r:id="rId3"/>
    <p:sldId id="563" r:id="rId4"/>
    <p:sldId id="681" r:id="rId5"/>
    <p:sldId id="703" r:id="rId6"/>
    <p:sldId id="728" r:id="rId7"/>
    <p:sldId id="704" r:id="rId8"/>
    <p:sldId id="708" r:id="rId9"/>
    <p:sldId id="706" r:id="rId10"/>
    <p:sldId id="707" r:id="rId11"/>
    <p:sldId id="731" r:id="rId12"/>
    <p:sldId id="732" r:id="rId13"/>
    <p:sldId id="739" r:id="rId14"/>
    <p:sldId id="740" r:id="rId15"/>
    <p:sldId id="741" r:id="rId16"/>
    <p:sldId id="693" r:id="rId17"/>
    <p:sldId id="743" r:id="rId18"/>
    <p:sldId id="639" r:id="rId19"/>
    <p:sldId id="714" r:id="rId20"/>
    <p:sldId id="747" r:id="rId21"/>
    <p:sldId id="729" r:id="rId22"/>
    <p:sldId id="737" r:id="rId23"/>
    <p:sldId id="725" r:id="rId24"/>
    <p:sldId id="750" r:id="rId25"/>
    <p:sldId id="712" r:id="rId26"/>
    <p:sldId id="744" r:id="rId27"/>
    <p:sldId id="734" r:id="rId28"/>
    <p:sldId id="711" r:id="rId29"/>
    <p:sldId id="735" r:id="rId30"/>
    <p:sldId id="745" r:id="rId31"/>
    <p:sldId id="752" r:id="rId32"/>
    <p:sldId id="701" r:id="rId33"/>
  </p:sldIdLst>
  <p:sldSz cx="9144000" cy="6858000" type="screen4x3"/>
  <p:notesSz cx="6797675" cy="992822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C0C0D"/>
    <a:srgbClr val="060B26"/>
    <a:srgbClr val="132658"/>
    <a:srgbClr val="000723"/>
    <a:srgbClr val="74B0ED"/>
    <a:srgbClr val="F9AE63"/>
    <a:srgbClr val="8462A6"/>
    <a:srgbClr val="264160"/>
    <a:srgbClr val="5D8D9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2664" autoAdjust="0"/>
  </p:normalViewPr>
  <p:slideViewPr>
    <p:cSldViewPr snapToGrid="0">
      <p:cViewPr varScale="1">
        <p:scale>
          <a:sx n="85" d="100"/>
          <a:sy n="85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F:\PENDRIVE\Grafico_Sugerido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PENDRIVE\Grafico_Sugerido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11027712"/>
        <c:axId val="73544768"/>
      </c:barChart>
      <c:catAx>
        <c:axId val="111027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pt-BR"/>
          </a:p>
        </c:txPr>
        <c:crossAx val="73544768"/>
        <c:crosses val="autoZero"/>
        <c:auto val="1"/>
        <c:lblAlgn val="ctr"/>
        <c:lblOffset val="100"/>
        <c:noMultiLvlLbl val="0"/>
      </c:catAx>
      <c:valAx>
        <c:axId val="73544768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pt-BR"/>
          </a:p>
        </c:txPr>
        <c:crossAx val="11102771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8987357183134798E-2"/>
          <c:y val="0.165168183473441"/>
          <c:w val="0.84037710678727096"/>
          <c:h val="0.7196809884295010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Plan1!$C$1</c:f>
              <c:strCache>
                <c:ptCount val="1"/>
                <c:pt idx="0">
                  <c:v>Recebido 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numRef>
              <c:f>Plan1!$B$2:$B$13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Plan1!$C$2:$C$13</c:f>
              <c:numCache>
                <c:formatCode>#,##0.00</c:formatCode>
                <c:ptCount val="12"/>
                <c:pt idx="0">
                  <c:v>154641304</c:v>
                </c:pt>
                <c:pt idx="1">
                  <c:v>158705609</c:v>
                </c:pt>
                <c:pt idx="2">
                  <c:v>180720333</c:v>
                </c:pt>
                <c:pt idx="3">
                  <c:v>217810093</c:v>
                </c:pt>
                <c:pt idx="4">
                  <c:v>269878699</c:v>
                </c:pt>
                <c:pt idx="5">
                  <c:v>332420319</c:v>
                </c:pt>
                <c:pt idx="6">
                  <c:v>259831429</c:v>
                </c:pt>
                <c:pt idx="7">
                  <c:v>132696739.42</c:v>
                </c:pt>
                <c:pt idx="8">
                  <c:v>140871133.19999999</c:v>
                </c:pt>
                <c:pt idx="9">
                  <c:v>134094765.40000001</c:v>
                </c:pt>
                <c:pt idx="10">
                  <c:v>51999827.770000003</c:v>
                </c:pt>
                <c:pt idx="11">
                  <c:v>18153146.489999998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B8C-4C64-A14C-2C12D76E92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11595520"/>
        <c:axId val="73543616"/>
      </c:barChart>
      <c:catAx>
        <c:axId val="111595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50">
                <a:solidFill>
                  <a:schemeClr val="tx1"/>
                </a:solidFill>
              </a:defRPr>
            </a:pPr>
            <a:endParaRPr lang="pt-BR"/>
          </a:p>
        </c:txPr>
        <c:crossAx val="73543616"/>
        <c:crosses val="autoZero"/>
        <c:auto val="1"/>
        <c:lblAlgn val="ctr"/>
        <c:lblOffset val="100"/>
        <c:noMultiLvlLbl val="0"/>
      </c:catAx>
      <c:valAx>
        <c:axId val="73543616"/>
        <c:scaling>
          <c:orientation val="minMax"/>
        </c:scaling>
        <c:delete val="0"/>
        <c:axPos val="b"/>
        <c:majorGridlines/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050"/>
            </a:pPr>
            <a:endParaRPr lang="pt-BR"/>
          </a:p>
        </c:txPr>
        <c:crossAx val="111595520"/>
        <c:crosses val="autoZero"/>
        <c:crossBetween val="between"/>
        <c:minorUnit val="10000000"/>
      </c:valAx>
    </c:plotArea>
    <c:legend>
      <c:legendPos val="b"/>
      <c:layout/>
      <c:overlay val="0"/>
      <c:txPr>
        <a:bodyPr/>
        <a:lstStyle/>
        <a:p>
          <a:pPr>
            <a:defRPr sz="12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3A78D9-1D90-4753-B903-3C1428BF8C7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111E723-9ED6-4004-B4A3-E4861F8A047D}">
      <dgm:prSet custT="1"/>
      <dgm:spPr/>
      <dgm:t>
        <a:bodyPr/>
        <a:lstStyle/>
        <a:p>
          <a:pPr rtl="0"/>
          <a:r>
            <a:rPr lang="pt-BR" sz="2400" dirty="0" smtClean="0"/>
            <a:t>Parceria para gerir as redes do COMAER.</a:t>
          </a:r>
          <a:endParaRPr lang="pt-BR" sz="2400" dirty="0"/>
        </a:p>
      </dgm:t>
    </dgm:pt>
    <dgm:pt modelId="{B15BA69D-B561-4772-808F-EFD7418FDE8C}" type="parTrans" cxnId="{190D6E4E-F382-4BEB-AB09-76EBD4207171}">
      <dgm:prSet/>
      <dgm:spPr/>
      <dgm:t>
        <a:bodyPr/>
        <a:lstStyle/>
        <a:p>
          <a:endParaRPr lang="pt-BR"/>
        </a:p>
      </dgm:t>
    </dgm:pt>
    <dgm:pt modelId="{B6C7B0FD-2058-4BEF-8197-C279C25C5BFF}" type="sibTrans" cxnId="{190D6E4E-F382-4BEB-AB09-76EBD4207171}">
      <dgm:prSet/>
      <dgm:spPr/>
      <dgm:t>
        <a:bodyPr/>
        <a:lstStyle/>
        <a:p>
          <a:endParaRPr lang="pt-BR"/>
        </a:p>
      </dgm:t>
    </dgm:pt>
    <dgm:pt modelId="{3BFD069C-3DD9-445E-8F1C-2BE9C361496E}">
      <dgm:prSet custT="1"/>
      <dgm:spPr/>
      <dgm:t>
        <a:bodyPr/>
        <a:lstStyle/>
        <a:p>
          <a:pPr rtl="0"/>
          <a:r>
            <a:rPr lang="pt-BR" sz="2400" smtClean="0"/>
            <a:t>Benefícios esperados:</a:t>
          </a:r>
          <a:endParaRPr lang="pt-BR" sz="2400"/>
        </a:p>
      </dgm:t>
    </dgm:pt>
    <dgm:pt modelId="{F90EC342-E21E-4A0B-8F1F-981212FA2106}" type="parTrans" cxnId="{0BA53317-1D5F-40DC-BA9E-CF03ECAA158E}">
      <dgm:prSet/>
      <dgm:spPr/>
      <dgm:t>
        <a:bodyPr/>
        <a:lstStyle/>
        <a:p>
          <a:endParaRPr lang="pt-BR"/>
        </a:p>
      </dgm:t>
    </dgm:pt>
    <dgm:pt modelId="{172443CD-AA93-457A-A3B4-CD90BB24BB18}" type="sibTrans" cxnId="{0BA53317-1D5F-40DC-BA9E-CF03ECAA158E}">
      <dgm:prSet/>
      <dgm:spPr/>
      <dgm:t>
        <a:bodyPr/>
        <a:lstStyle/>
        <a:p>
          <a:endParaRPr lang="pt-BR"/>
        </a:p>
      </dgm:t>
    </dgm:pt>
    <dgm:pt modelId="{B38E4961-03E1-4BCF-A91A-F2B20125A2C7}">
      <dgm:prSet custT="1"/>
      <dgm:spPr/>
      <dgm:t>
        <a:bodyPr/>
        <a:lstStyle/>
        <a:p>
          <a:pPr rtl="0"/>
          <a:r>
            <a:rPr lang="pt-BR" sz="1800" dirty="0" smtClean="0"/>
            <a:t>Concentração de esforços na atividade fim;</a:t>
          </a:r>
          <a:endParaRPr lang="pt-BR" sz="1800" dirty="0"/>
        </a:p>
      </dgm:t>
    </dgm:pt>
    <dgm:pt modelId="{01F7F4C6-2F67-4684-8C04-E2FEE1D465E6}" type="parTrans" cxnId="{4B0F22B1-45E2-4DF4-8C53-9781C474CB57}">
      <dgm:prSet/>
      <dgm:spPr/>
      <dgm:t>
        <a:bodyPr/>
        <a:lstStyle/>
        <a:p>
          <a:endParaRPr lang="pt-BR"/>
        </a:p>
      </dgm:t>
    </dgm:pt>
    <dgm:pt modelId="{55324AAE-D82B-478F-B24B-01C066CE0BBA}" type="sibTrans" cxnId="{4B0F22B1-45E2-4DF4-8C53-9781C474CB57}">
      <dgm:prSet/>
      <dgm:spPr/>
      <dgm:t>
        <a:bodyPr/>
        <a:lstStyle/>
        <a:p>
          <a:endParaRPr lang="pt-BR"/>
        </a:p>
      </dgm:t>
    </dgm:pt>
    <dgm:pt modelId="{327B8EC5-DFB9-4D25-A77B-267FAA9432EF}">
      <dgm:prSet custT="1"/>
      <dgm:spPr/>
      <dgm:t>
        <a:bodyPr/>
        <a:lstStyle/>
        <a:p>
          <a:pPr rtl="0"/>
          <a:r>
            <a:rPr lang="pt-BR" sz="1800" dirty="0" smtClean="0"/>
            <a:t>Contrato único (em substituição a 68 existentes);</a:t>
          </a:r>
          <a:endParaRPr lang="pt-BR" sz="1800" dirty="0"/>
        </a:p>
      </dgm:t>
    </dgm:pt>
    <dgm:pt modelId="{47D3712A-21D5-4F90-85CC-71A577233010}" type="parTrans" cxnId="{4624D28E-6142-4FC3-9FE0-71195F5027D5}">
      <dgm:prSet/>
      <dgm:spPr/>
      <dgm:t>
        <a:bodyPr/>
        <a:lstStyle/>
        <a:p>
          <a:endParaRPr lang="pt-BR"/>
        </a:p>
      </dgm:t>
    </dgm:pt>
    <dgm:pt modelId="{C3992D66-1660-480D-AC7A-4FAF99F98DC9}" type="sibTrans" cxnId="{4624D28E-6142-4FC3-9FE0-71195F5027D5}">
      <dgm:prSet/>
      <dgm:spPr/>
      <dgm:t>
        <a:bodyPr/>
        <a:lstStyle/>
        <a:p>
          <a:endParaRPr lang="pt-BR"/>
        </a:p>
      </dgm:t>
    </dgm:pt>
    <dgm:pt modelId="{62A55AA3-C900-4418-A40B-F416F8A4A6C9}">
      <dgm:prSet custT="1"/>
      <dgm:spPr/>
      <dgm:t>
        <a:bodyPr/>
        <a:lstStyle/>
        <a:p>
          <a:pPr rtl="0"/>
          <a:r>
            <a:rPr lang="pt-BR" sz="1800" dirty="0" smtClean="0"/>
            <a:t>Economia de 25 %;</a:t>
          </a:r>
          <a:endParaRPr lang="pt-BR" sz="1800" dirty="0"/>
        </a:p>
      </dgm:t>
    </dgm:pt>
    <dgm:pt modelId="{77286277-17DF-44B8-A9B2-2D8FBE465958}" type="parTrans" cxnId="{2F9621F7-E1BF-4A2D-A7B9-0B16B5BB5696}">
      <dgm:prSet/>
      <dgm:spPr/>
      <dgm:t>
        <a:bodyPr/>
        <a:lstStyle/>
        <a:p>
          <a:endParaRPr lang="pt-BR"/>
        </a:p>
      </dgm:t>
    </dgm:pt>
    <dgm:pt modelId="{2EBF97CD-E2F1-4BBC-8DF2-9688BE4C7E43}" type="sibTrans" cxnId="{2F9621F7-E1BF-4A2D-A7B9-0B16B5BB5696}">
      <dgm:prSet/>
      <dgm:spPr/>
      <dgm:t>
        <a:bodyPr/>
        <a:lstStyle/>
        <a:p>
          <a:endParaRPr lang="pt-BR"/>
        </a:p>
      </dgm:t>
    </dgm:pt>
    <dgm:pt modelId="{C2967D8C-0E42-4058-9CF9-5611AB42449F}">
      <dgm:prSet custT="1"/>
      <dgm:spPr/>
      <dgm:t>
        <a:bodyPr/>
        <a:lstStyle/>
        <a:p>
          <a:pPr rtl="0"/>
          <a:r>
            <a:rPr lang="pt-BR" sz="1800" dirty="0" smtClean="0"/>
            <a:t>Melhor atendimento às demandas operacionais; e</a:t>
          </a:r>
          <a:endParaRPr lang="pt-BR" sz="1800" dirty="0"/>
        </a:p>
      </dgm:t>
    </dgm:pt>
    <dgm:pt modelId="{48F55972-358E-41D9-90FA-6B8FA0C41A4C}" type="parTrans" cxnId="{DFDDE570-189D-4395-8D4B-B239AB7A99F8}">
      <dgm:prSet/>
      <dgm:spPr/>
      <dgm:t>
        <a:bodyPr/>
        <a:lstStyle/>
        <a:p>
          <a:endParaRPr lang="pt-BR"/>
        </a:p>
      </dgm:t>
    </dgm:pt>
    <dgm:pt modelId="{6C85E7C2-EDCA-488D-8089-54D6B6D246C3}" type="sibTrans" cxnId="{DFDDE570-189D-4395-8D4B-B239AB7A99F8}">
      <dgm:prSet/>
      <dgm:spPr/>
      <dgm:t>
        <a:bodyPr/>
        <a:lstStyle/>
        <a:p>
          <a:endParaRPr lang="pt-BR"/>
        </a:p>
      </dgm:t>
    </dgm:pt>
    <dgm:pt modelId="{A7D30384-33D8-41F9-AD76-880F85C0DD37}">
      <dgm:prSet custT="1"/>
      <dgm:spPr/>
      <dgm:t>
        <a:bodyPr/>
        <a:lstStyle/>
        <a:p>
          <a:pPr rtl="0"/>
          <a:r>
            <a:rPr lang="pt-BR" sz="1800" dirty="0" smtClean="0"/>
            <a:t>Acompanhamento de inovações tecnológicas; </a:t>
          </a:r>
          <a:endParaRPr lang="pt-BR" sz="1800" dirty="0"/>
        </a:p>
      </dgm:t>
    </dgm:pt>
    <dgm:pt modelId="{BD55140D-E130-4E80-AFF1-D791FE4E5C0A}" type="parTrans" cxnId="{66752FA6-D4A0-4F8E-AD98-935C60D3D973}">
      <dgm:prSet/>
      <dgm:spPr/>
      <dgm:t>
        <a:bodyPr/>
        <a:lstStyle/>
        <a:p>
          <a:endParaRPr lang="pt-BR"/>
        </a:p>
      </dgm:t>
    </dgm:pt>
    <dgm:pt modelId="{6F85387C-0726-48D4-A934-0D575AEC586C}" type="sibTrans" cxnId="{66752FA6-D4A0-4F8E-AD98-935C60D3D973}">
      <dgm:prSet/>
      <dgm:spPr/>
      <dgm:t>
        <a:bodyPr/>
        <a:lstStyle/>
        <a:p>
          <a:endParaRPr lang="pt-BR"/>
        </a:p>
      </dgm:t>
    </dgm:pt>
    <dgm:pt modelId="{5C4F2C85-4470-4519-8D05-DD44E737927E}">
      <dgm:prSet custT="1"/>
      <dgm:spPr/>
      <dgm:t>
        <a:bodyPr/>
        <a:lstStyle/>
        <a:p>
          <a:pPr rtl="0"/>
          <a:r>
            <a:rPr lang="pt-BR" sz="2400" dirty="0" smtClean="0"/>
            <a:t>Previsão de contratação no final de 2017</a:t>
          </a:r>
          <a:endParaRPr lang="pt-BR" sz="2400" dirty="0"/>
        </a:p>
      </dgm:t>
    </dgm:pt>
    <dgm:pt modelId="{6887788F-757E-4578-AEBE-4B5741BE31E9}" type="parTrans" cxnId="{9A7C10F7-AFBE-4B7E-AD65-DF301865B26D}">
      <dgm:prSet/>
      <dgm:spPr/>
      <dgm:t>
        <a:bodyPr/>
        <a:lstStyle/>
        <a:p>
          <a:endParaRPr lang="pt-BR"/>
        </a:p>
      </dgm:t>
    </dgm:pt>
    <dgm:pt modelId="{71CBB8D3-6C08-4ED2-9ABB-C67FD0D76EC4}" type="sibTrans" cxnId="{9A7C10F7-AFBE-4B7E-AD65-DF301865B26D}">
      <dgm:prSet/>
      <dgm:spPr/>
      <dgm:t>
        <a:bodyPr/>
        <a:lstStyle/>
        <a:p>
          <a:endParaRPr lang="pt-BR"/>
        </a:p>
      </dgm:t>
    </dgm:pt>
    <dgm:pt modelId="{BF7CC9AF-B398-4078-8DA4-A729B2A1D25C}">
      <dgm:prSet custT="1"/>
      <dgm:spPr/>
      <dgm:t>
        <a:bodyPr/>
        <a:lstStyle/>
        <a:p>
          <a:pPr rtl="0"/>
          <a:r>
            <a:rPr lang="pt-BR" sz="2400" dirty="0" smtClean="0"/>
            <a:t>Valor estimado: 160 milhões anuais por 25 anos</a:t>
          </a:r>
          <a:endParaRPr lang="pt-BR" sz="2400" dirty="0"/>
        </a:p>
      </dgm:t>
    </dgm:pt>
    <dgm:pt modelId="{779EC6B3-E46E-4A37-8A65-0FE48D75BCDE}" type="parTrans" cxnId="{40987BF0-1F93-4495-B24B-EBB6464F65F7}">
      <dgm:prSet/>
      <dgm:spPr/>
      <dgm:t>
        <a:bodyPr/>
        <a:lstStyle/>
        <a:p>
          <a:endParaRPr lang="pt-BR"/>
        </a:p>
      </dgm:t>
    </dgm:pt>
    <dgm:pt modelId="{1C075AB3-CB98-4FDC-B08B-E1527E7EDD49}" type="sibTrans" cxnId="{40987BF0-1F93-4495-B24B-EBB6464F65F7}">
      <dgm:prSet/>
      <dgm:spPr/>
      <dgm:t>
        <a:bodyPr/>
        <a:lstStyle/>
        <a:p>
          <a:endParaRPr lang="pt-BR"/>
        </a:p>
      </dgm:t>
    </dgm:pt>
    <dgm:pt modelId="{96ED3A70-59EF-44B7-AC4F-41AE85B30E62}" type="pres">
      <dgm:prSet presAssocID="{FE3A78D9-1D90-4753-B903-3C1428BF8C7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856F556-8C12-4105-847D-5B5B33CBC07B}" type="pres">
      <dgm:prSet presAssocID="{0111E723-9ED6-4004-B4A3-E4861F8A047D}" presName="parentLin" presStyleCnt="0"/>
      <dgm:spPr/>
    </dgm:pt>
    <dgm:pt modelId="{4FB0A75A-9C29-47C7-9BBF-512C07199F5A}" type="pres">
      <dgm:prSet presAssocID="{0111E723-9ED6-4004-B4A3-E4861F8A047D}" presName="parentLeftMargin" presStyleLbl="node1" presStyleIdx="0" presStyleCnt="4"/>
      <dgm:spPr/>
      <dgm:t>
        <a:bodyPr/>
        <a:lstStyle/>
        <a:p>
          <a:endParaRPr lang="pt-BR"/>
        </a:p>
      </dgm:t>
    </dgm:pt>
    <dgm:pt modelId="{0505D028-86EF-4A1B-AC12-04A76137089E}" type="pres">
      <dgm:prSet presAssocID="{0111E723-9ED6-4004-B4A3-E4861F8A047D}" presName="parentText" presStyleLbl="node1" presStyleIdx="0" presStyleCnt="4" custScaleX="11310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7205DB7-0E1E-4C1B-BF3F-6A850086ADA9}" type="pres">
      <dgm:prSet presAssocID="{0111E723-9ED6-4004-B4A3-E4861F8A047D}" presName="negativeSpace" presStyleCnt="0"/>
      <dgm:spPr/>
    </dgm:pt>
    <dgm:pt modelId="{54B9B773-7A33-4E76-B1D0-00101A6D8458}" type="pres">
      <dgm:prSet presAssocID="{0111E723-9ED6-4004-B4A3-E4861F8A047D}" presName="childText" presStyleLbl="conFgAcc1" presStyleIdx="0" presStyleCnt="4">
        <dgm:presLayoutVars>
          <dgm:bulletEnabled val="1"/>
        </dgm:presLayoutVars>
      </dgm:prSet>
      <dgm:spPr/>
    </dgm:pt>
    <dgm:pt modelId="{37C60F0A-DBE3-467B-A10A-2493661565B2}" type="pres">
      <dgm:prSet presAssocID="{B6C7B0FD-2058-4BEF-8197-C279C25C5BFF}" presName="spaceBetweenRectangles" presStyleCnt="0"/>
      <dgm:spPr/>
    </dgm:pt>
    <dgm:pt modelId="{CF29EB3A-7161-48C6-AFBF-2FACC2225F0C}" type="pres">
      <dgm:prSet presAssocID="{3BFD069C-3DD9-445E-8F1C-2BE9C361496E}" presName="parentLin" presStyleCnt="0"/>
      <dgm:spPr/>
    </dgm:pt>
    <dgm:pt modelId="{1237A4B7-11D2-4A27-BBC0-82260E2B33B2}" type="pres">
      <dgm:prSet presAssocID="{3BFD069C-3DD9-445E-8F1C-2BE9C361496E}" presName="parentLeftMargin" presStyleLbl="node1" presStyleIdx="0" presStyleCnt="4"/>
      <dgm:spPr/>
      <dgm:t>
        <a:bodyPr/>
        <a:lstStyle/>
        <a:p>
          <a:endParaRPr lang="pt-BR"/>
        </a:p>
      </dgm:t>
    </dgm:pt>
    <dgm:pt modelId="{014DD721-741E-41BF-A51C-1D4EDD75A563}" type="pres">
      <dgm:prSet presAssocID="{3BFD069C-3DD9-445E-8F1C-2BE9C361496E}" presName="parentText" presStyleLbl="node1" presStyleIdx="1" presStyleCnt="4" custScaleX="11310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4F8B42B-4C32-4766-B724-BEF55659C190}" type="pres">
      <dgm:prSet presAssocID="{3BFD069C-3DD9-445E-8F1C-2BE9C361496E}" presName="negativeSpace" presStyleCnt="0"/>
      <dgm:spPr/>
    </dgm:pt>
    <dgm:pt modelId="{09297B40-2F75-4EF7-BD10-65E112DAD83C}" type="pres">
      <dgm:prSet presAssocID="{3BFD069C-3DD9-445E-8F1C-2BE9C361496E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3835BD9-4E2C-4828-BE0B-3C441607EDD2}" type="pres">
      <dgm:prSet presAssocID="{172443CD-AA93-457A-A3B4-CD90BB24BB18}" presName="spaceBetweenRectangles" presStyleCnt="0"/>
      <dgm:spPr/>
    </dgm:pt>
    <dgm:pt modelId="{A9107624-330E-4877-A992-22D8E4E6CCAC}" type="pres">
      <dgm:prSet presAssocID="{5C4F2C85-4470-4519-8D05-DD44E737927E}" presName="parentLin" presStyleCnt="0"/>
      <dgm:spPr/>
    </dgm:pt>
    <dgm:pt modelId="{863D58C3-476C-4277-8E3D-A2831F1A68A0}" type="pres">
      <dgm:prSet presAssocID="{5C4F2C85-4470-4519-8D05-DD44E737927E}" presName="parentLeftMargin" presStyleLbl="node1" presStyleIdx="1" presStyleCnt="4"/>
      <dgm:spPr/>
      <dgm:t>
        <a:bodyPr/>
        <a:lstStyle/>
        <a:p>
          <a:endParaRPr lang="pt-BR"/>
        </a:p>
      </dgm:t>
    </dgm:pt>
    <dgm:pt modelId="{9942D4E0-6270-449A-8B84-BBD8D1756D0A}" type="pres">
      <dgm:prSet presAssocID="{5C4F2C85-4470-4519-8D05-DD44E737927E}" presName="parentText" presStyleLbl="node1" presStyleIdx="2" presStyleCnt="4" custScaleX="11310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3D97106-5862-4149-874E-113EC433E1B5}" type="pres">
      <dgm:prSet presAssocID="{5C4F2C85-4470-4519-8D05-DD44E737927E}" presName="negativeSpace" presStyleCnt="0"/>
      <dgm:spPr/>
    </dgm:pt>
    <dgm:pt modelId="{20C3AB36-B1D9-4AE0-AAF2-2447BB5099E4}" type="pres">
      <dgm:prSet presAssocID="{5C4F2C85-4470-4519-8D05-DD44E737927E}" presName="childText" presStyleLbl="conFgAcc1" presStyleIdx="2" presStyleCnt="4">
        <dgm:presLayoutVars>
          <dgm:bulletEnabled val="1"/>
        </dgm:presLayoutVars>
      </dgm:prSet>
      <dgm:spPr/>
    </dgm:pt>
    <dgm:pt modelId="{424DE3C4-0CCF-40C4-9A47-64FFD15C68EE}" type="pres">
      <dgm:prSet presAssocID="{71CBB8D3-6C08-4ED2-9ABB-C67FD0D76EC4}" presName="spaceBetweenRectangles" presStyleCnt="0"/>
      <dgm:spPr/>
    </dgm:pt>
    <dgm:pt modelId="{B0A8AA7A-D33C-40E4-9C7A-8649C74EBF96}" type="pres">
      <dgm:prSet presAssocID="{BF7CC9AF-B398-4078-8DA4-A729B2A1D25C}" presName="parentLin" presStyleCnt="0"/>
      <dgm:spPr/>
    </dgm:pt>
    <dgm:pt modelId="{F07B7B81-A3A0-4B3E-9DC7-E3690D1E349E}" type="pres">
      <dgm:prSet presAssocID="{BF7CC9AF-B398-4078-8DA4-A729B2A1D25C}" presName="parentLeftMargin" presStyleLbl="node1" presStyleIdx="2" presStyleCnt="4"/>
      <dgm:spPr/>
      <dgm:t>
        <a:bodyPr/>
        <a:lstStyle/>
        <a:p>
          <a:endParaRPr lang="pt-BR"/>
        </a:p>
      </dgm:t>
    </dgm:pt>
    <dgm:pt modelId="{94CE9D35-DC9A-4BC8-8647-B8209178866B}" type="pres">
      <dgm:prSet presAssocID="{BF7CC9AF-B398-4078-8DA4-A729B2A1D25C}" presName="parentText" presStyleLbl="node1" presStyleIdx="3" presStyleCnt="4" custScaleX="11310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4CEDF78-0D1A-40F7-8EBF-7DE05A8310CD}" type="pres">
      <dgm:prSet presAssocID="{BF7CC9AF-B398-4078-8DA4-A729B2A1D25C}" presName="negativeSpace" presStyleCnt="0"/>
      <dgm:spPr/>
    </dgm:pt>
    <dgm:pt modelId="{5AB5A3E9-D46B-4960-AB18-0B48B8FBF747}" type="pres">
      <dgm:prSet presAssocID="{BF7CC9AF-B398-4078-8DA4-A729B2A1D25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7AE694D-4400-43C0-AFF1-020EB16F2EF1}" type="presOf" srcId="{FE3A78D9-1D90-4753-B903-3C1428BF8C78}" destId="{96ED3A70-59EF-44B7-AC4F-41AE85B30E62}" srcOrd="0" destOrd="0" presId="urn:microsoft.com/office/officeart/2005/8/layout/list1"/>
    <dgm:cxn modelId="{4F3CF63B-FF10-47FB-A1CF-D037E5313888}" type="presOf" srcId="{327B8EC5-DFB9-4D25-A77B-267FAA9432EF}" destId="{09297B40-2F75-4EF7-BD10-65E112DAD83C}" srcOrd="0" destOrd="1" presId="urn:microsoft.com/office/officeart/2005/8/layout/list1"/>
    <dgm:cxn modelId="{9C9F4493-72BE-4A16-8617-37344730DF6B}" type="presOf" srcId="{BF7CC9AF-B398-4078-8DA4-A729B2A1D25C}" destId="{F07B7B81-A3A0-4B3E-9DC7-E3690D1E349E}" srcOrd="0" destOrd="0" presId="urn:microsoft.com/office/officeart/2005/8/layout/list1"/>
    <dgm:cxn modelId="{2C30E0D9-5AD1-4275-B45B-46CDE51EB155}" type="presOf" srcId="{C2967D8C-0E42-4058-9CF9-5611AB42449F}" destId="{09297B40-2F75-4EF7-BD10-65E112DAD83C}" srcOrd="0" destOrd="3" presId="urn:microsoft.com/office/officeart/2005/8/layout/list1"/>
    <dgm:cxn modelId="{2F9621F7-E1BF-4A2D-A7B9-0B16B5BB5696}" srcId="{3BFD069C-3DD9-445E-8F1C-2BE9C361496E}" destId="{62A55AA3-C900-4418-A40B-F416F8A4A6C9}" srcOrd="2" destOrd="0" parTransId="{77286277-17DF-44B8-A9B2-2D8FBE465958}" sibTransId="{2EBF97CD-E2F1-4BBC-8DF2-9688BE4C7E43}"/>
    <dgm:cxn modelId="{9A7C10F7-AFBE-4B7E-AD65-DF301865B26D}" srcId="{FE3A78D9-1D90-4753-B903-3C1428BF8C78}" destId="{5C4F2C85-4470-4519-8D05-DD44E737927E}" srcOrd="2" destOrd="0" parTransId="{6887788F-757E-4578-AEBE-4B5741BE31E9}" sibTransId="{71CBB8D3-6C08-4ED2-9ABB-C67FD0D76EC4}"/>
    <dgm:cxn modelId="{4624D28E-6142-4FC3-9FE0-71195F5027D5}" srcId="{3BFD069C-3DD9-445E-8F1C-2BE9C361496E}" destId="{327B8EC5-DFB9-4D25-A77B-267FAA9432EF}" srcOrd="1" destOrd="0" parTransId="{47D3712A-21D5-4F90-85CC-71A577233010}" sibTransId="{C3992D66-1660-480D-AC7A-4FAF99F98DC9}"/>
    <dgm:cxn modelId="{BF4EB028-B008-4839-9057-5DA0835C1C0C}" type="presOf" srcId="{62A55AA3-C900-4418-A40B-F416F8A4A6C9}" destId="{09297B40-2F75-4EF7-BD10-65E112DAD83C}" srcOrd="0" destOrd="2" presId="urn:microsoft.com/office/officeart/2005/8/layout/list1"/>
    <dgm:cxn modelId="{190D6E4E-F382-4BEB-AB09-76EBD4207171}" srcId="{FE3A78D9-1D90-4753-B903-3C1428BF8C78}" destId="{0111E723-9ED6-4004-B4A3-E4861F8A047D}" srcOrd="0" destOrd="0" parTransId="{B15BA69D-B561-4772-808F-EFD7418FDE8C}" sibTransId="{B6C7B0FD-2058-4BEF-8197-C279C25C5BFF}"/>
    <dgm:cxn modelId="{1056F39C-FDF5-4E00-9C34-A9E17638BB9F}" type="presOf" srcId="{3BFD069C-3DD9-445E-8F1C-2BE9C361496E}" destId="{014DD721-741E-41BF-A51C-1D4EDD75A563}" srcOrd="1" destOrd="0" presId="urn:microsoft.com/office/officeart/2005/8/layout/list1"/>
    <dgm:cxn modelId="{91798DC0-8801-4B26-9487-0BE257409592}" type="presOf" srcId="{BF7CC9AF-B398-4078-8DA4-A729B2A1D25C}" destId="{94CE9D35-DC9A-4BC8-8647-B8209178866B}" srcOrd="1" destOrd="0" presId="urn:microsoft.com/office/officeart/2005/8/layout/list1"/>
    <dgm:cxn modelId="{0BA53317-1D5F-40DC-BA9E-CF03ECAA158E}" srcId="{FE3A78D9-1D90-4753-B903-3C1428BF8C78}" destId="{3BFD069C-3DD9-445E-8F1C-2BE9C361496E}" srcOrd="1" destOrd="0" parTransId="{F90EC342-E21E-4A0B-8F1F-981212FA2106}" sibTransId="{172443CD-AA93-457A-A3B4-CD90BB24BB18}"/>
    <dgm:cxn modelId="{4B0F22B1-45E2-4DF4-8C53-9781C474CB57}" srcId="{3BFD069C-3DD9-445E-8F1C-2BE9C361496E}" destId="{B38E4961-03E1-4BCF-A91A-F2B20125A2C7}" srcOrd="0" destOrd="0" parTransId="{01F7F4C6-2F67-4684-8C04-E2FEE1D465E6}" sibTransId="{55324AAE-D82B-478F-B24B-01C066CE0BBA}"/>
    <dgm:cxn modelId="{0FF5D980-DC0E-42D6-A5AB-63D5A9BE0097}" type="presOf" srcId="{5C4F2C85-4470-4519-8D05-DD44E737927E}" destId="{863D58C3-476C-4277-8E3D-A2831F1A68A0}" srcOrd="0" destOrd="0" presId="urn:microsoft.com/office/officeart/2005/8/layout/list1"/>
    <dgm:cxn modelId="{69FF1AE9-1A91-4038-AA81-BC8D8DB08CC3}" type="presOf" srcId="{5C4F2C85-4470-4519-8D05-DD44E737927E}" destId="{9942D4E0-6270-449A-8B84-BBD8D1756D0A}" srcOrd="1" destOrd="0" presId="urn:microsoft.com/office/officeart/2005/8/layout/list1"/>
    <dgm:cxn modelId="{74DD624C-622D-49A6-BECA-C1B939D875F4}" type="presOf" srcId="{A7D30384-33D8-41F9-AD76-880F85C0DD37}" destId="{09297B40-2F75-4EF7-BD10-65E112DAD83C}" srcOrd="0" destOrd="4" presId="urn:microsoft.com/office/officeart/2005/8/layout/list1"/>
    <dgm:cxn modelId="{DFDDE570-189D-4395-8D4B-B239AB7A99F8}" srcId="{3BFD069C-3DD9-445E-8F1C-2BE9C361496E}" destId="{C2967D8C-0E42-4058-9CF9-5611AB42449F}" srcOrd="3" destOrd="0" parTransId="{48F55972-358E-41D9-90FA-6B8FA0C41A4C}" sibTransId="{6C85E7C2-EDCA-488D-8089-54D6B6D246C3}"/>
    <dgm:cxn modelId="{40987BF0-1F93-4495-B24B-EBB6464F65F7}" srcId="{FE3A78D9-1D90-4753-B903-3C1428BF8C78}" destId="{BF7CC9AF-B398-4078-8DA4-A729B2A1D25C}" srcOrd="3" destOrd="0" parTransId="{779EC6B3-E46E-4A37-8A65-0FE48D75BCDE}" sibTransId="{1C075AB3-CB98-4FDC-B08B-E1527E7EDD49}"/>
    <dgm:cxn modelId="{C5648B21-4E23-4759-AC7A-84752B003C75}" type="presOf" srcId="{3BFD069C-3DD9-445E-8F1C-2BE9C361496E}" destId="{1237A4B7-11D2-4A27-BBC0-82260E2B33B2}" srcOrd="0" destOrd="0" presId="urn:microsoft.com/office/officeart/2005/8/layout/list1"/>
    <dgm:cxn modelId="{9671B845-0DF2-493E-95CD-189E4F351C0D}" type="presOf" srcId="{0111E723-9ED6-4004-B4A3-E4861F8A047D}" destId="{0505D028-86EF-4A1B-AC12-04A76137089E}" srcOrd="1" destOrd="0" presId="urn:microsoft.com/office/officeart/2005/8/layout/list1"/>
    <dgm:cxn modelId="{9DE9C2BE-5C6F-40C4-9A86-6D7422465764}" type="presOf" srcId="{0111E723-9ED6-4004-B4A3-E4861F8A047D}" destId="{4FB0A75A-9C29-47C7-9BBF-512C07199F5A}" srcOrd="0" destOrd="0" presId="urn:microsoft.com/office/officeart/2005/8/layout/list1"/>
    <dgm:cxn modelId="{40F10405-88E3-4055-99A9-1755145A94C9}" type="presOf" srcId="{B38E4961-03E1-4BCF-A91A-F2B20125A2C7}" destId="{09297B40-2F75-4EF7-BD10-65E112DAD83C}" srcOrd="0" destOrd="0" presId="urn:microsoft.com/office/officeart/2005/8/layout/list1"/>
    <dgm:cxn modelId="{66752FA6-D4A0-4F8E-AD98-935C60D3D973}" srcId="{3BFD069C-3DD9-445E-8F1C-2BE9C361496E}" destId="{A7D30384-33D8-41F9-AD76-880F85C0DD37}" srcOrd="4" destOrd="0" parTransId="{BD55140D-E130-4E80-AFF1-D791FE4E5C0A}" sibTransId="{6F85387C-0726-48D4-A934-0D575AEC586C}"/>
    <dgm:cxn modelId="{98B71EBA-5E00-4ED4-A730-50DA2389BDC8}" type="presParOf" srcId="{96ED3A70-59EF-44B7-AC4F-41AE85B30E62}" destId="{3856F556-8C12-4105-847D-5B5B33CBC07B}" srcOrd="0" destOrd="0" presId="urn:microsoft.com/office/officeart/2005/8/layout/list1"/>
    <dgm:cxn modelId="{D1237EE0-74E0-47D5-BFF0-175B137703E8}" type="presParOf" srcId="{3856F556-8C12-4105-847D-5B5B33CBC07B}" destId="{4FB0A75A-9C29-47C7-9BBF-512C07199F5A}" srcOrd="0" destOrd="0" presId="urn:microsoft.com/office/officeart/2005/8/layout/list1"/>
    <dgm:cxn modelId="{17BAA63B-DBB5-4963-AE25-8644F000E397}" type="presParOf" srcId="{3856F556-8C12-4105-847D-5B5B33CBC07B}" destId="{0505D028-86EF-4A1B-AC12-04A76137089E}" srcOrd="1" destOrd="0" presId="urn:microsoft.com/office/officeart/2005/8/layout/list1"/>
    <dgm:cxn modelId="{6FED0230-62F6-4E37-A6BC-85B3CF368709}" type="presParOf" srcId="{96ED3A70-59EF-44B7-AC4F-41AE85B30E62}" destId="{D7205DB7-0E1E-4C1B-BF3F-6A850086ADA9}" srcOrd="1" destOrd="0" presId="urn:microsoft.com/office/officeart/2005/8/layout/list1"/>
    <dgm:cxn modelId="{52E47C4A-765D-461E-B8AE-3578F12DD83A}" type="presParOf" srcId="{96ED3A70-59EF-44B7-AC4F-41AE85B30E62}" destId="{54B9B773-7A33-4E76-B1D0-00101A6D8458}" srcOrd="2" destOrd="0" presId="urn:microsoft.com/office/officeart/2005/8/layout/list1"/>
    <dgm:cxn modelId="{CEDB7E34-E097-4ED0-B70D-048C332C7C13}" type="presParOf" srcId="{96ED3A70-59EF-44B7-AC4F-41AE85B30E62}" destId="{37C60F0A-DBE3-467B-A10A-2493661565B2}" srcOrd="3" destOrd="0" presId="urn:microsoft.com/office/officeart/2005/8/layout/list1"/>
    <dgm:cxn modelId="{88D0957E-DCAF-4D94-B4EC-75903F901701}" type="presParOf" srcId="{96ED3A70-59EF-44B7-AC4F-41AE85B30E62}" destId="{CF29EB3A-7161-48C6-AFBF-2FACC2225F0C}" srcOrd="4" destOrd="0" presId="urn:microsoft.com/office/officeart/2005/8/layout/list1"/>
    <dgm:cxn modelId="{B4BFAC55-FEB4-426C-8B81-82E24B336CA7}" type="presParOf" srcId="{CF29EB3A-7161-48C6-AFBF-2FACC2225F0C}" destId="{1237A4B7-11D2-4A27-BBC0-82260E2B33B2}" srcOrd="0" destOrd="0" presId="urn:microsoft.com/office/officeart/2005/8/layout/list1"/>
    <dgm:cxn modelId="{01AB1105-2705-4C31-8D86-530F83B231F4}" type="presParOf" srcId="{CF29EB3A-7161-48C6-AFBF-2FACC2225F0C}" destId="{014DD721-741E-41BF-A51C-1D4EDD75A563}" srcOrd="1" destOrd="0" presId="urn:microsoft.com/office/officeart/2005/8/layout/list1"/>
    <dgm:cxn modelId="{C3EF6695-B8BB-4234-B8D0-5EC78C3C9B7E}" type="presParOf" srcId="{96ED3A70-59EF-44B7-AC4F-41AE85B30E62}" destId="{A4F8B42B-4C32-4766-B724-BEF55659C190}" srcOrd="5" destOrd="0" presId="urn:microsoft.com/office/officeart/2005/8/layout/list1"/>
    <dgm:cxn modelId="{FEF62001-FA73-4903-8551-72E443D87296}" type="presParOf" srcId="{96ED3A70-59EF-44B7-AC4F-41AE85B30E62}" destId="{09297B40-2F75-4EF7-BD10-65E112DAD83C}" srcOrd="6" destOrd="0" presId="urn:microsoft.com/office/officeart/2005/8/layout/list1"/>
    <dgm:cxn modelId="{AE57E04B-1E9C-4950-B8A6-7C924138DB69}" type="presParOf" srcId="{96ED3A70-59EF-44B7-AC4F-41AE85B30E62}" destId="{33835BD9-4E2C-4828-BE0B-3C441607EDD2}" srcOrd="7" destOrd="0" presId="urn:microsoft.com/office/officeart/2005/8/layout/list1"/>
    <dgm:cxn modelId="{0A079787-ECA3-45C0-8364-BD5650DB6A12}" type="presParOf" srcId="{96ED3A70-59EF-44B7-AC4F-41AE85B30E62}" destId="{A9107624-330E-4877-A992-22D8E4E6CCAC}" srcOrd="8" destOrd="0" presId="urn:microsoft.com/office/officeart/2005/8/layout/list1"/>
    <dgm:cxn modelId="{4EB293A7-4F7E-4FD0-A196-14B3ACB6E9EB}" type="presParOf" srcId="{A9107624-330E-4877-A992-22D8E4E6CCAC}" destId="{863D58C3-476C-4277-8E3D-A2831F1A68A0}" srcOrd="0" destOrd="0" presId="urn:microsoft.com/office/officeart/2005/8/layout/list1"/>
    <dgm:cxn modelId="{4FAB44DE-E2AC-4F3D-9E20-52B0E5F4DE3C}" type="presParOf" srcId="{A9107624-330E-4877-A992-22D8E4E6CCAC}" destId="{9942D4E0-6270-449A-8B84-BBD8D1756D0A}" srcOrd="1" destOrd="0" presId="urn:microsoft.com/office/officeart/2005/8/layout/list1"/>
    <dgm:cxn modelId="{703D25A3-48BA-4FA5-8A50-5CEFD906DE58}" type="presParOf" srcId="{96ED3A70-59EF-44B7-AC4F-41AE85B30E62}" destId="{73D97106-5862-4149-874E-113EC433E1B5}" srcOrd="9" destOrd="0" presId="urn:microsoft.com/office/officeart/2005/8/layout/list1"/>
    <dgm:cxn modelId="{892B96B1-8648-4907-8708-DFCC203234A7}" type="presParOf" srcId="{96ED3A70-59EF-44B7-AC4F-41AE85B30E62}" destId="{20C3AB36-B1D9-4AE0-AAF2-2447BB5099E4}" srcOrd="10" destOrd="0" presId="urn:microsoft.com/office/officeart/2005/8/layout/list1"/>
    <dgm:cxn modelId="{1678C9CD-FE58-45D6-A2A0-665329CE1110}" type="presParOf" srcId="{96ED3A70-59EF-44B7-AC4F-41AE85B30E62}" destId="{424DE3C4-0CCF-40C4-9A47-64FFD15C68EE}" srcOrd="11" destOrd="0" presId="urn:microsoft.com/office/officeart/2005/8/layout/list1"/>
    <dgm:cxn modelId="{F3055385-AD82-4324-BBCB-48B9BB6D9761}" type="presParOf" srcId="{96ED3A70-59EF-44B7-AC4F-41AE85B30E62}" destId="{B0A8AA7A-D33C-40E4-9C7A-8649C74EBF96}" srcOrd="12" destOrd="0" presId="urn:microsoft.com/office/officeart/2005/8/layout/list1"/>
    <dgm:cxn modelId="{357D3D25-DBE6-4815-8C51-B790C91DCED5}" type="presParOf" srcId="{B0A8AA7A-D33C-40E4-9C7A-8649C74EBF96}" destId="{F07B7B81-A3A0-4B3E-9DC7-E3690D1E349E}" srcOrd="0" destOrd="0" presId="urn:microsoft.com/office/officeart/2005/8/layout/list1"/>
    <dgm:cxn modelId="{E3647EA1-8651-4680-95EF-9CEEC14993E3}" type="presParOf" srcId="{B0A8AA7A-D33C-40E4-9C7A-8649C74EBF96}" destId="{94CE9D35-DC9A-4BC8-8647-B8209178866B}" srcOrd="1" destOrd="0" presId="urn:microsoft.com/office/officeart/2005/8/layout/list1"/>
    <dgm:cxn modelId="{D2AA8984-DB64-4381-B44C-EA2BA0FB3F6B}" type="presParOf" srcId="{96ED3A70-59EF-44B7-AC4F-41AE85B30E62}" destId="{04CEDF78-0D1A-40F7-8EBF-7DE05A8310CD}" srcOrd="13" destOrd="0" presId="urn:microsoft.com/office/officeart/2005/8/layout/list1"/>
    <dgm:cxn modelId="{A95102E7-7E0E-49B4-BD02-D3662418E950}" type="presParOf" srcId="{96ED3A70-59EF-44B7-AC4F-41AE85B30E62}" destId="{5AB5A3E9-D46B-4960-AB18-0B48B8FBF74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4920CF-55D0-4A00-8833-3618FB2E13E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9E5508A4-0C5E-4F96-A3EB-1C6C5A45C0E4}">
      <dgm:prSet custT="1"/>
      <dgm:spPr/>
      <dgm:t>
        <a:bodyPr/>
        <a:lstStyle/>
        <a:p>
          <a:pPr rtl="0"/>
          <a:r>
            <a:rPr lang="pt-BR" sz="2400" smtClean="0"/>
            <a:t>Concentração de efetivo militar na atividade finalística.</a:t>
          </a:r>
          <a:endParaRPr lang="pt-BR" sz="2400"/>
        </a:p>
      </dgm:t>
    </dgm:pt>
    <dgm:pt modelId="{1D308C66-55ED-4349-B437-29A7272D4B77}" type="parTrans" cxnId="{1E47C964-835F-4F9C-BFC7-20CF99B0B3C1}">
      <dgm:prSet/>
      <dgm:spPr/>
      <dgm:t>
        <a:bodyPr/>
        <a:lstStyle/>
        <a:p>
          <a:endParaRPr lang="pt-BR"/>
        </a:p>
      </dgm:t>
    </dgm:pt>
    <dgm:pt modelId="{DFF9B3E5-AF65-4ECC-B3ED-81C90F3D8FA8}" type="sibTrans" cxnId="{1E47C964-835F-4F9C-BFC7-20CF99B0B3C1}">
      <dgm:prSet/>
      <dgm:spPr/>
      <dgm:t>
        <a:bodyPr/>
        <a:lstStyle/>
        <a:p>
          <a:endParaRPr lang="pt-BR"/>
        </a:p>
      </dgm:t>
    </dgm:pt>
    <dgm:pt modelId="{49979EFA-E7E0-42B4-BA2A-B1ECBCEEB895}">
      <dgm:prSet custT="1"/>
      <dgm:spPr/>
      <dgm:t>
        <a:bodyPr/>
        <a:lstStyle/>
        <a:p>
          <a:pPr rtl="0"/>
          <a:r>
            <a:rPr lang="pt-BR" sz="2400" smtClean="0"/>
            <a:t>Empresa não dependente.</a:t>
          </a:r>
          <a:endParaRPr lang="pt-BR" sz="2400"/>
        </a:p>
      </dgm:t>
    </dgm:pt>
    <dgm:pt modelId="{84171618-ED4E-4ABF-8346-62B273F802A6}" type="parTrans" cxnId="{C67FA29B-EFF6-4B95-93F1-1F8802CA7DEF}">
      <dgm:prSet/>
      <dgm:spPr/>
      <dgm:t>
        <a:bodyPr/>
        <a:lstStyle/>
        <a:p>
          <a:endParaRPr lang="pt-BR"/>
        </a:p>
      </dgm:t>
    </dgm:pt>
    <dgm:pt modelId="{4E37F7E9-FE4B-4B63-B54D-539E42A4057A}" type="sibTrans" cxnId="{C67FA29B-EFF6-4B95-93F1-1F8802CA7DEF}">
      <dgm:prSet/>
      <dgm:spPr/>
      <dgm:t>
        <a:bodyPr/>
        <a:lstStyle/>
        <a:p>
          <a:endParaRPr lang="pt-BR"/>
        </a:p>
      </dgm:t>
    </dgm:pt>
    <dgm:pt modelId="{8DD1AA3A-D3FE-4710-B9B4-A4DC58ACFBDC}">
      <dgm:prSet custT="1"/>
      <dgm:spPr/>
      <dgm:t>
        <a:bodyPr/>
        <a:lstStyle/>
        <a:p>
          <a:pPr rtl="0"/>
          <a:r>
            <a:rPr lang="pt-BR" sz="2400" smtClean="0"/>
            <a:t>Previsão de envio ao Congresso Nacional: Julho de 2017 </a:t>
          </a:r>
          <a:endParaRPr lang="pt-BR" sz="2400"/>
        </a:p>
      </dgm:t>
    </dgm:pt>
    <dgm:pt modelId="{BCADB2B8-57A3-4EDF-B06E-E1041BB61C87}" type="parTrans" cxnId="{FC9D2958-D729-48E9-9425-88386A83FC53}">
      <dgm:prSet/>
      <dgm:spPr/>
      <dgm:t>
        <a:bodyPr/>
        <a:lstStyle/>
        <a:p>
          <a:endParaRPr lang="pt-BR"/>
        </a:p>
      </dgm:t>
    </dgm:pt>
    <dgm:pt modelId="{F049F1C9-E25E-40DC-BBAE-B9BECB620001}" type="sibTrans" cxnId="{FC9D2958-D729-48E9-9425-88386A83FC53}">
      <dgm:prSet/>
      <dgm:spPr/>
      <dgm:t>
        <a:bodyPr/>
        <a:lstStyle/>
        <a:p>
          <a:endParaRPr lang="pt-BR"/>
        </a:p>
      </dgm:t>
    </dgm:pt>
    <dgm:pt modelId="{C1384E18-ED58-4FE1-881D-BCD28EC4956C}" type="pres">
      <dgm:prSet presAssocID="{A04920CF-55D0-4A00-8833-3618FB2E13E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5C4D4A2-EDCC-4162-A30F-FB2247D7D5EC}" type="pres">
      <dgm:prSet presAssocID="{9E5508A4-0C5E-4F96-A3EB-1C6C5A45C0E4}" presName="parentLin" presStyleCnt="0"/>
      <dgm:spPr/>
    </dgm:pt>
    <dgm:pt modelId="{A634CBDF-91F0-4B24-B302-BEBBF4F491B4}" type="pres">
      <dgm:prSet presAssocID="{9E5508A4-0C5E-4F96-A3EB-1C6C5A45C0E4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BC01E3F7-5CA7-4561-94E5-41B4E6B46B58}" type="pres">
      <dgm:prSet presAssocID="{9E5508A4-0C5E-4F96-A3EB-1C6C5A45C0E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CF75E78-B241-4D99-A118-BBF830BF5D12}" type="pres">
      <dgm:prSet presAssocID="{9E5508A4-0C5E-4F96-A3EB-1C6C5A45C0E4}" presName="negativeSpace" presStyleCnt="0"/>
      <dgm:spPr/>
    </dgm:pt>
    <dgm:pt modelId="{424FA352-5DA9-4F1A-A99A-67E8EF4F11D6}" type="pres">
      <dgm:prSet presAssocID="{9E5508A4-0C5E-4F96-A3EB-1C6C5A45C0E4}" presName="childText" presStyleLbl="conFgAcc1" presStyleIdx="0" presStyleCnt="3">
        <dgm:presLayoutVars>
          <dgm:bulletEnabled val="1"/>
        </dgm:presLayoutVars>
      </dgm:prSet>
      <dgm:spPr/>
    </dgm:pt>
    <dgm:pt modelId="{6880CE83-42DB-4615-AFA7-2883C8B8AC56}" type="pres">
      <dgm:prSet presAssocID="{DFF9B3E5-AF65-4ECC-B3ED-81C90F3D8FA8}" presName="spaceBetweenRectangles" presStyleCnt="0"/>
      <dgm:spPr/>
    </dgm:pt>
    <dgm:pt modelId="{989C5397-3688-432A-B166-344D74054678}" type="pres">
      <dgm:prSet presAssocID="{49979EFA-E7E0-42B4-BA2A-B1ECBCEEB895}" presName="parentLin" presStyleCnt="0"/>
      <dgm:spPr/>
    </dgm:pt>
    <dgm:pt modelId="{A0EAFB22-F857-482F-8696-5208FCE54915}" type="pres">
      <dgm:prSet presAssocID="{49979EFA-E7E0-42B4-BA2A-B1ECBCEEB895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CD454EC0-D619-4A5B-BE24-8B38871E40E7}" type="pres">
      <dgm:prSet presAssocID="{49979EFA-E7E0-42B4-BA2A-B1ECBCEEB89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170DB4F-E6B5-4C1D-A38D-8C90C478B834}" type="pres">
      <dgm:prSet presAssocID="{49979EFA-E7E0-42B4-BA2A-B1ECBCEEB895}" presName="negativeSpace" presStyleCnt="0"/>
      <dgm:spPr/>
    </dgm:pt>
    <dgm:pt modelId="{2CCAE83D-E5E0-4494-9377-E9E7DB23376B}" type="pres">
      <dgm:prSet presAssocID="{49979EFA-E7E0-42B4-BA2A-B1ECBCEEB895}" presName="childText" presStyleLbl="conFgAcc1" presStyleIdx="1" presStyleCnt="3">
        <dgm:presLayoutVars>
          <dgm:bulletEnabled val="1"/>
        </dgm:presLayoutVars>
      </dgm:prSet>
      <dgm:spPr/>
    </dgm:pt>
    <dgm:pt modelId="{413A1BF0-20B2-41A4-A610-B2149F86BA53}" type="pres">
      <dgm:prSet presAssocID="{4E37F7E9-FE4B-4B63-B54D-539E42A4057A}" presName="spaceBetweenRectangles" presStyleCnt="0"/>
      <dgm:spPr/>
    </dgm:pt>
    <dgm:pt modelId="{2376BDB3-510D-43B6-BC96-9EDC324197A7}" type="pres">
      <dgm:prSet presAssocID="{8DD1AA3A-D3FE-4710-B9B4-A4DC58ACFBDC}" presName="parentLin" presStyleCnt="0"/>
      <dgm:spPr/>
    </dgm:pt>
    <dgm:pt modelId="{5D03D072-E3F0-4A68-9977-ECC06A56E494}" type="pres">
      <dgm:prSet presAssocID="{8DD1AA3A-D3FE-4710-B9B4-A4DC58ACFBDC}" presName="parentLeftMargin" presStyleLbl="node1" presStyleIdx="1" presStyleCnt="3"/>
      <dgm:spPr/>
      <dgm:t>
        <a:bodyPr/>
        <a:lstStyle/>
        <a:p>
          <a:endParaRPr lang="pt-BR"/>
        </a:p>
      </dgm:t>
    </dgm:pt>
    <dgm:pt modelId="{FD183C52-1729-4147-98CF-19526EF7F4AF}" type="pres">
      <dgm:prSet presAssocID="{8DD1AA3A-D3FE-4710-B9B4-A4DC58ACFBD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6C6E65D-0432-44A3-81E1-214BD1926B95}" type="pres">
      <dgm:prSet presAssocID="{8DD1AA3A-D3FE-4710-B9B4-A4DC58ACFBDC}" presName="negativeSpace" presStyleCnt="0"/>
      <dgm:spPr/>
    </dgm:pt>
    <dgm:pt modelId="{32D5257C-C4D3-408B-BD1C-AB39E45B872B}" type="pres">
      <dgm:prSet presAssocID="{8DD1AA3A-D3FE-4710-B9B4-A4DC58ACFBD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E47C964-835F-4F9C-BFC7-20CF99B0B3C1}" srcId="{A04920CF-55D0-4A00-8833-3618FB2E13E2}" destId="{9E5508A4-0C5E-4F96-A3EB-1C6C5A45C0E4}" srcOrd="0" destOrd="0" parTransId="{1D308C66-55ED-4349-B437-29A7272D4B77}" sibTransId="{DFF9B3E5-AF65-4ECC-B3ED-81C90F3D8FA8}"/>
    <dgm:cxn modelId="{4CABF1C0-D92E-4E3C-9DAD-F3DB2CBC3A89}" type="presOf" srcId="{A04920CF-55D0-4A00-8833-3618FB2E13E2}" destId="{C1384E18-ED58-4FE1-881D-BCD28EC4956C}" srcOrd="0" destOrd="0" presId="urn:microsoft.com/office/officeart/2005/8/layout/list1"/>
    <dgm:cxn modelId="{C67FA29B-EFF6-4B95-93F1-1F8802CA7DEF}" srcId="{A04920CF-55D0-4A00-8833-3618FB2E13E2}" destId="{49979EFA-E7E0-42B4-BA2A-B1ECBCEEB895}" srcOrd="1" destOrd="0" parTransId="{84171618-ED4E-4ABF-8346-62B273F802A6}" sibTransId="{4E37F7E9-FE4B-4B63-B54D-539E42A4057A}"/>
    <dgm:cxn modelId="{E431D283-C5DF-454A-BB77-DE6D8B49838A}" type="presOf" srcId="{9E5508A4-0C5E-4F96-A3EB-1C6C5A45C0E4}" destId="{BC01E3F7-5CA7-4561-94E5-41B4E6B46B58}" srcOrd="1" destOrd="0" presId="urn:microsoft.com/office/officeart/2005/8/layout/list1"/>
    <dgm:cxn modelId="{FF1082EC-CFF7-4B9D-96FB-ED284C152C5E}" type="presOf" srcId="{49979EFA-E7E0-42B4-BA2A-B1ECBCEEB895}" destId="{CD454EC0-D619-4A5B-BE24-8B38871E40E7}" srcOrd="1" destOrd="0" presId="urn:microsoft.com/office/officeart/2005/8/layout/list1"/>
    <dgm:cxn modelId="{89226167-0DF7-4F96-9067-934CDA54BAE5}" type="presOf" srcId="{9E5508A4-0C5E-4F96-A3EB-1C6C5A45C0E4}" destId="{A634CBDF-91F0-4B24-B302-BEBBF4F491B4}" srcOrd="0" destOrd="0" presId="urn:microsoft.com/office/officeart/2005/8/layout/list1"/>
    <dgm:cxn modelId="{0BE680E0-7891-4BC5-956B-997562D6F9F2}" type="presOf" srcId="{8DD1AA3A-D3FE-4710-B9B4-A4DC58ACFBDC}" destId="{5D03D072-E3F0-4A68-9977-ECC06A56E494}" srcOrd="0" destOrd="0" presId="urn:microsoft.com/office/officeart/2005/8/layout/list1"/>
    <dgm:cxn modelId="{25D8FE8A-D467-4D0D-BFAA-1D2AA5D4F27D}" type="presOf" srcId="{8DD1AA3A-D3FE-4710-B9B4-A4DC58ACFBDC}" destId="{FD183C52-1729-4147-98CF-19526EF7F4AF}" srcOrd="1" destOrd="0" presId="urn:microsoft.com/office/officeart/2005/8/layout/list1"/>
    <dgm:cxn modelId="{FC9D2958-D729-48E9-9425-88386A83FC53}" srcId="{A04920CF-55D0-4A00-8833-3618FB2E13E2}" destId="{8DD1AA3A-D3FE-4710-B9B4-A4DC58ACFBDC}" srcOrd="2" destOrd="0" parTransId="{BCADB2B8-57A3-4EDF-B06E-E1041BB61C87}" sibTransId="{F049F1C9-E25E-40DC-BBAE-B9BECB620001}"/>
    <dgm:cxn modelId="{BAE49FCD-1A1E-418D-A0CC-F34237207CA4}" type="presOf" srcId="{49979EFA-E7E0-42B4-BA2A-B1ECBCEEB895}" destId="{A0EAFB22-F857-482F-8696-5208FCE54915}" srcOrd="0" destOrd="0" presId="urn:microsoft.com/office/officeart/2005/8/layout/list1"/>
    <dgm:cxn modelId="{738BE29D-B696-4B3D-8CF2-0F2C22B6CD94}" type="presParOf" srcId="{C1384E18-ED58-4FE1-881D-BCD28EC4956C}" destId="{85C4D4A2-EDCC-4162-A30F-FB2247D7D5EC}" srcOrd="0" destOrd="0" presId="urn:microsoft.com/office/officeart/2005/8/layout/list1"/>
    <dgm:cxn modelId="{CA46E54E-650E-4B18-94EC-BA825DF2C5EF}" type="presParOf" srcId="{85C4D4A2-EDCC-4162-A30F-FB2247D7D5EC}" destId="{A634CBDF-91F0-4B24-B302-BEBBF4F491B4}" srcOrd="0" destOrd="0" presId="urn:microsoft.com/office/officeart/2005/8/layout/list1"/>
    <dgm:cxn modelId="{EBCB8C81-10CC-48FC-ADE8-EDF4848A5515}" type="presParOf" srcId="{85C4D4A2-EDCC-4162-A30F-FB2247D7D5EC}" destId="{BC01E3F7-5CA7-4561-94E5-41B4E6B46B58}" srcOrd="1" destOrd="0" presId="urn:microsoft.com/office/officeart/2005/8/layout/list1"/>
    <dgm:cxn modelId="{02F241B0-417A-41D2-A2DC-8ACF293C9FB5}" type="presParOf" srcId="{C1384E18-ED58-4FE1-881D-BCD28EC4956C}" destId="{CCF75E78-B241-4D99-A118-BBF830BF5D12}" srcOrd="1" destOrd="0" presId="urn:microsoft.com/office/officeart/2005/8/layout/list1"/>
    <dgm:cxn modelId="{FC4B24FA-892A-42ED-B86F-70848169721A}" type="presParOf" srcId="{C1384E18-ED58-4FE1-881D-BCD28EC4956C}" destId="{424FA352-5DA9-4F1A-A99A-67E8EF4F11D6}" srcOrd="2" destOrd="0" presId="urn:microsoft.com/office/officeart/2005/8/layout/list1"/>
    <dgm:cxn modelId="{3717244A-7FF4-4332-B0AA-2B292D2D0926}" type="presParOf" srcId="{C1384E18-ED58-4FE1-881D-BCD28EC4956C}" destId="{6880CE83-42DB-4615-AFA7-2883C8B8AC56}" srcOrd="3" destOrd="0" presId="urn:microsoft.com/office/officeart/2005/8/layout/list1"/>
    <dgm:cxn modelId="{D70D074A-D6C0-4752-83EB-DA328500A9AA}" type="presParOf" srcId="{C1384E18-ED58-4FE1-881D-BCD28EC4956C}" destId="{989C5397-3688-432A-B166-344D74054678}" srcOrd="4" destOrd="0" presId="urn:microsoft.com/office/officeart/2005/8/layout/list1"/>
    <dgm:cxn modelId="{E6EC0D2B-1041-41D4-B80E-E35284955DDD}" type="presParOf" srcId="{989C5397-3688-432A-B166-344D74054678}" destId="{A0EAFB22-F857-482F-8696-5208FCE54915}" srcOrd="0" destOrd="0" presId="urn:microsoft.com/office/officeart/2005/8/layout/list1"/>
    <dgm:cxn modelId="{EE36F1DD-DE46-43EC-B7C6-33324815D1FB}" type="presParOf" srcId="{989C5397-3688-432A-B166-344D74054678}" destId="{CD454EC0-D619-4A5B-BE24-8B38871E40E7}" srcOrd="1" destOrd="0" presId="urn:microsoft.com/office/officeart/2005/8/layout/list1"/>
    <dgm:cxn modelId="{D54F7C91-813E-47BC-9C66-45417D99AED6}" type="presParOf" srcId="{C1384E18-ED58-4FE1-881D-BCD28EC4956C}" destId="{9170DB4F-E6B5-4C1D-A38D-8C90C478B834}" srcOrd="5" destOrd="0" presId="urn:microsoft.com/office/officeart/2005/8/layout/list1"/>
    <dgm:cxn modelId="{2380977A-1580-42EE-BE6E-1EFDCC7CECC5}" type="presParOf" srcId="{C1384E18-ED58-4FE1-881D-BCD28EC4956C}" destId="{2CCAE83D-E5E0-4494-9377-E9E7DB23376B}" srcOrd="6" destOrd="0" presId="urn:microsoft.com/office/officeart/2005/8/layout/list1"/>
    <dgm:cxn modelId="{58317CF8-AB78-44F6-8412-7A1893350076}" type="presParOf" srcId="{C1384E18-ED58-4FE1-881D-BCD28EC4956C}" destId="{413A1BF0-20B2-41A4-A610-B2149F86BA53}" srcOrd="7" destOrd="0" presId="urn:microsoft.com/office/officeart/2005/8/layout/list1"/>
    <dgm:cxn modelId="{65D607B4-9DC7-4086-BB3A-E81F61FC1A2F}" type="presParOf" srcId="{C1384E18-ED58-4FE1-881D-BCD28EC4956C}" destId="{2376BDB3-510D-43B6-BC96-9EDC324197A7}" srcOrd="8" destOrd="0" presId="urn:microsoft.com/office/officeart/2005/8/layout/list1"/>
    <dgm:cxn modelId="{E8643D54-7A48-4D56-BA76-8C75234FD230}" type="presParOf" srcId="{2376BDB3-510D-43B6-BC96-9EDC324197A7}" destId="{5D03D072-E3F0-4A68-9977-ECC06A56E494}" srcOrd="0" destOrd="0" presId="urn:microsoft.com/office/officeart/2005/8/layout/list1"/>
    <dgm:cxn modelId="{8787073B-6669-4094-B59D-5BB349813524}" type="presParOf" srcId="{2376BDB3-510D-43B6-BC96-9EDC324197A7}" destId="{FD183C52-1729-4147-98CF-19526EF7F4AF}" srcOrd="1" destOrd="0" presId="urn:microsoft.com/office/officeart/2005/8/layout/list1"/>
    <dgm:cxn modelId="{8DBE2B04-FF4A-4ED4-9E9F-478D44C8DCBE}" type="presParOf" srcId="{C1384E18-ED58-4FE1-881D-BCD28EC4956C}" destId="{76C6E65D-0432-44A3-81E1-214BD1926B95}" srcOrd="9" destOrd="0" presId="urn:microsoft.com/office/officeart/2005/8/layout/list1"/>
    <dgm:cxn modelId="{8E0D6FBF-825E-49AC-85D1-DAA129671CCC}" type="presParOf" srcId="{C1384E18-ED58-4FE1-881D-BCD28EC4956C}" destId="{32D5257C-C4D3-408B-BD1C-AB39E45B872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23F923-FD67-4DA0-AC2D-F1C7EED5795D}" type="doc">
      <dgm:prSet loTypeId="urn:microsoft.com/office/officeart/2008/layout/HorizontalMultiLevelHierarchy" loCatId="hierarchy" qsTypeId="urn:microsoft.com/office/officeart/2005/8/quickstyle/3d5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56BC6FB0-329E-4AE8-882A-CA77D240F3F9}">
      <dgm:prSet phldrT="[Texto]" custT="1"/>
      <dgm:spPr/>
      <dgm:t>
        <a:bodyPr/>
        <a:lstStyle/>
        <a:p>
          <a:r>
            <a:rPr lang="pt-BR" sz="4000" b="1" dirty="0" smtClean="0"/>
            <a:t>TRANSFORMAÇÃO</a:t>
          </a:r>
          <a:endParaRPr lang="pt-BR" sz="4000" b="1" dirty="0"/>
        </a:p>
      </dgm:t>
    </dgm:pt>
    <dgm:pt modelId="{15E8E40C-F25B-462F-8DCB-6261774DC700}" type="parTrans" cxnId="{6035BD86-5018-4C0B-9874-BE54ABC25D16}">
      <dgm:prSet/>
      <dgm:spPr/>
      <dgm:t>
        <a:bodyPr/>
        <a:lstStyle/>
        <a:p>
          <a:endParaRPr lang="pt-BR" sz="4000">
            <a:solidFill>
              <a:srgbClr val="002060"/>
            </a:solidFill>
          </a:endParaRPr>
        </a:p>
      </dgm:t>
    </dgm:pt>
    <dgm:pt modelId="{981F8AAD-350C-4F90-90E6-3602DD3FA367}" type="sibTrans" cxnId="{6035BD86-5018-4C0B-9874-BE54ABC25D16}">
      <dgm:prSet/>
      <dgm:spPr/>
      <dgm:t>
        <a:bodyPr/>
        <a:lstStyle/>
        <a:p>
          <a:endParaRPr lang="pt-BR" sz="4000">
            <a:solidFill>
              <a:srgbClr val="002060"/>
            </a:solidFill>
          </a:endParaRPr>
        </a:p>
      </dgm:t>
    </dgm:pt>
    <dgm:pt modelId="{3C03697D-50FC-4902-B863-C076FDD2C488}">
      <dgm:prSet phldrT="[Texto]" custT="1"/>
      <dgm:spPr/>
      <dgm:t>
        <a:bodyPr/>
        <a:lstStyle/>
        <a:p>
          <a:r>
            <a:rPr lang="pt-BR" sz="3600" b="1" dirty="0" smtClean="0"/>
            <a:t>REESTRUTURAÇÃO ORGANIZACIONAL</a:t>
          </a:r>
          <a:endParaRPr lang="pt-BR" sz="3600" b="1" dirty="0"/>
        </a:p>
      </dgm:t>
    </dgm:pt>
    <dgm:pt modelId="{243D65CA-7565-4D94-8865-102744D974B9}" type="parTrans" cxnId="{CF11FBAD-AE51-442E-B085-CD66BC3D3746}">
      <dgm:prSet custT="1"/>
      <dgm:spPr/>
      <dgm:t>
        <a:bodyPr/>
        <a:lstStyle/>
        <a:p>
          <a:endParaRPr lang="pt-BR" sz="4000">
            <a:solidFill>
              <a:srgbClr val="002060"/>
            </a:solidFill>
          </a:endParaRPr>
        </a:p>
      </dgm:t>
    </dgm:pt>
    <dgm:pt modelId="{97F182DF-C71A-45AC-AA4A-3E41DF07EA16}" type="sibTrans" cxnId="{CF11FBAD-AE51-442E-B085-CD66BC3D3746}">
      <dgm:prSet/>
      <dgm:spPr/>
      <dgm:t>
        <a:bodyPr/>
        <a:lstStyle/>
        <a:p>
          <a:endParaRPr lang="pt-BR" sz="4000">
            <a:solidFill>
              <a:srgbClr val="002060"/>
            </a:solidFill>
          </a:endParaRPr>
        </a:p>
      </dgm:t>
    </dgm:pt>
    <dgm:pt modelId="{11DE3719-29BE-4A58-83EE-4FB5A91F227B}">
      <dgm:prSet phldrT="[Texto]" custT="1"/>
      <dgm:spPr/>
      <dgm:t>
        <a:bodyPr/>
        <a:lstStyle/>
        <a:p>
          <a:r>
            <a:rPr lang="pt-BR" sz="3600" b="1" dirty="0" smtClean="0"/>
            <a:t>CONCENTRAÇÃO DAS ATIVIDADES ADMINISTRATIVAS</a:t>
          </a:r>
          <a:endParaRPr lang="pt-BR" sz="3600" b="1" dirty="0"/>
        </a:p>
      </dgm:t>
    </dgm:pt>
    <dgm:pt modelId="{3144DCEF-9E25-4C79-88AB-9F4335612DB8}" type="parTrans" cxnId="{471F5021-B1B9-450A-8BE2-346923D62DA2}">
      <dgm:prSet custT="1"/>
      <dgm:spPr/>
      <dgm:t>
        <a:bodyPr/>
        <a:lstStyle/>
        <a:p>
          <a:endParaRPr lang="pt-BR" sz="4000">
            <a:solidFill>
              <a:srgbClr val="002060"/>
            </a:solidFill>
          </a:endParaRPr>
        </a:p>
      </dgm:t>
    </dgm:pt>
    <dgm:pt modelId="{FF68C44E-C6B7-49A4-9C8A-DAF709AEA8A6}" type="sibTrans" cxnId="{471F5021-B1B9-450A-8BE2-346923D62DA2}">
      <dgm:prSet/>
      <dgm:spPr/>
      <dgm:t>
        <a:bodyPr/>
        <a:lstStyle/>
        <a:p>
          <a:endParaRPr lang="pt-BR" sz="4000">
            <a:solidFill>
              <a:srgbClr val="002060"/>
            </a:solidFill>
          </a:endParaRPr>
        </a:p>
      </dgm:t>
    </dgm:pt>
    <dgm:pt modelId="{4549496D-FA08-4303-9D44-C02E097BBD1F}" type="pres">
      <dgm:prSet presAssocID="{7323F923-FD67-4DA0-AC2D-F1C7EED5795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DCDB226-F4F9-4033-B00B-3D9804152F41}" type="pres">
      <dgm:prSet presAssocID="{56BC6FB0-329E-4AE8-882A-CA77D240F3F9}" presName="root1" presStyleCnt="0"/>
      <dgm:spPr/>
      <dgm:t>
        <a:bodyPr/>
        <a:lstStyle/>
        <a:p>
          <a:endParaRPr lang="en-US"/>
        </a:p>
      </dgm:t>
    </dgm:pt>
    <dgm:pt modelId="{CF1F615D-2197-41FB-9379-16C752E7C448}" type="pres">
      <dgm:prSet presAssocID="{56BC6FB0-329E-4AE8-882A-CA77D240F3F9}" presName="LevelOneTextNode" presStyleLbl="node0" presStyleIdx="0" presStyleCnt="1" custLinFactX="-24289" custLinFactNeighborX="-100000" custLinFactNeighborY="383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8945C16-D18E-46BC-BBF3-2D743C86BB57}" type="pres">
      <dgm:prSet presAssocID="{56BC6FB0-329E-4AE8-882A-CA77D240F3F9}" presName="level2hierChild" presStyleCnt="0"/>
      <dgm:spPr/>
      <dgm:t>
        <a:bodyPr/>
        <a:lstStyle/>
        <a:p>
          <a:endParaRPr lang="en-US"/>
        </a:p>
      </dgm:t>
    </dgm:pt>
    <dgm:pt modelId="{D728F424-744B-43AA-AFC6-6BC7108D9523}" type="pres">
      <dgm:prSet presAssocID="{243D65CA-7565-4D94-8865-102744D974B9}" presName="conn2-1" presStyleLbl="parChTrans1D2" presStyleIdx="0" presStyleCnt="2"/>
      <dgm:spPr/>
      <dgm:t>
        <a:bodyPr/>
        <a:lstStyle/>
        <a:p>
          <a:endParaRPr lang="pt-BR"/>
        </a:p>
      </dgm:t>
    </dgm:pt>
    <dgm:pt modelId="{C80F611C-45F4-427B-920E-2FB76844A2DB}" type="pres">
      <dgm:prSet presAssocID="{243D65CA-7565-4D94-8865-102744D974B9}" presName="connTx" presStyleLbl="parChTrans1D2" presStyleIdx="0" presStyleCnt="2"/>
      <dgm:spPr/>
      <dgm:t>
        <a:bodyPr/>
        <a:lstStyle/>
        <a:p>
          <a:endParaRPr lang="pt-BR"/>
        </a:p>
      </dgm:t>
    </dgm:pt>
    <dgm:pt modelId="{9D691C4B-C710-432A-A8AA-D98777507212}" type="pres">
      <dgm:prSet presAssocID="{3C03697D-50FC-4902-B863-C076FDD2C488}" presName="root2" presStyleCnt="0"/>
      <dgm:spPr/>
      <dgm:t>
        <a:bodyPr/>
        <a:lstStyle/>
        <a:p>
          <a:endParaRPr lang="en-US"/>
        </a:p>
      </dgm:t>
    </dgm:pt>
    <dgm:pt modelId="{ED7ECD65-49BA-490B-834C-1E120404119F}" type="pres">
      <dgm:prSet presAssocID="{3C03697D-50FC-4902-B863-C076FDD2C488}" presName="LevelTwoTextNode" presStyleLbl="node2" presStyleIdx="0" presStyleCnt="2" custScaleX="129206" custScaleY="180293" custLinFactY="100000" custLinFactNeighborX="24909" custLinFactNeighborY="11895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6563E22-CDB7-445A-AF84-1C2D972BF96D}" type="pres">
      <dgm:prSet presAssocID="{3C03697D-50FC-4902-B863-C076FDD2C488}" presName="level3hierChild" presStyleCnt="0"/>
      <dgm:spPr/>
      <dgm:t>
        <a:bodyPr/>
        <a:lstStyle/>
        <a:p>
          <a:endParaRPr lang="en-US"/>
        </a:p>
      </dgm:t>
    </dgm:pt>
    <dgm:pt modelId="{37C671FA-9E05-42DF-B268-C2962AD726AF}" type="pres">
      <dgm:prSet presAssocID="{3144DCEF-9E25-4C79-88AB-9F4335612DB8}" presName="conn2-1" presStyleLbl="parChTrans1D2" presStyleIdx="1" presStyleCnt="2"/>
      <dgm:spPr/>
      <dgm:t>
        <a:bodyPr/>
        <a:lstStyle/>
        <a:p>
          <a:endParaRPr lang="pt-BR"/>
        </a:p>
      </dgm:t>
    </dgm:pt>
    <dgm:pt modelId="{F9CFC673-57BB-4BE3-9FD2-EFC790ADD6C5}" type="pres">
      <dgm:prSet presAssocID="{3144DCEF-9E25-4C79-88AB-9F4335612DB8}" presName="connTx" presStyleLbl="parChTrans1D2" presStyleIdx="1" presStyleCnt="2"/>
      <dgm:spPr/>
      <dgm:t>
        <a:bodyPr/>
        <a:lstStyle/>
        <a:p>
          <a:endParaRPr lang="pt-BR"/>
        </a:p>
      </dgm:t>
    </dgm:pt>
    <dgm:pt modelId="{6111A9AD-1B75-4B7E-A7FE-1E4428A24877}" type="pres">
      <dgm:prSet presAssocID="{11DE3719-29BE-4A58-83EE-4FB5A91F227B}" presName="root2" presStyleCnt="0"/>
      <dgm:spPr/>
      <dgm:t>
        <a:bodyPr/>
        <a:lstStyle/>
        <a:p>
          <a:endParaRPr lang="en-US"/>
        </a:p>
      </dgm:t>
    </dgm:pt>
    <dgm:pt modelId="{D47F2814-4A82-45F5-81EC-3979FBCC19C5}" type="pres">
      <dgm:prSet presAssocID="{11DE3719-29BE-4A58-83EE-4FB5A91F227B}" presName="LevelTwoTextNode" presStyleLbl="node2" presStyleIdx="1" presStyleCnt="2" custScaleX="126965" custScaleY="167218" custLinFactY="-100000" custLinFactNeighborX="24717" custLinFactNeighborY="-17139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63F9454-444C-4F69-AB56-300D09CF6219}" type="pres">
      <dgm:prSet presAssocID="{11DE3719-29BE-4A58-83EE-4FB5A91F227B}" presName="level3hierChild" presStyleCnt="0"/>
      <dgm:spPr/>
      <dgm:t>
        <a:bodyPr/>
        <a:lstStyle/>
        <a:p>
          <a:endParaRPr lang="en-US"/>
        </a:p>
      </dgm:t>
    </dgm:pt>
  </dgm:ptLst>
  <dgm:cxnLst>
    <dgm:cxn modelId="{BF7242B2-5472-4A3F-A0E2-8CF3FF68B8C9}" type="presOf" srcId="{7323F923-FD67-4DA0-AC2D-F1C7EED5795D}" destId="{4549496D-FA08-4303-9D44-C02E097BBD1F}" srcOrd="0" destOrd="0" presId="urn:microsoft.com/office/officeart/2008/layout/HorizontalMultiLevelHierarchy"/>
    <dgm:cxn modelId="{D7ADB242-B328-4FA0-8BCD-76844FF46580}" type="presOf" srcId="{3144DCEF-9E25-4C79-88AB-9F4335612DB8}" destId="{F9CFC673-57BB-4BE3-9FD2-EFC790ADD6C5}" srcOrd="1" destOrd="0" presId="urn:microsoft.com/office/officeart/2008/layout/HorizontalMultiLevelHierarchy"/>
    <dgm:cxn modelId="{6035BD86-5018-4C0B-9874-BE54ABC25D16}" srcId="{7323F923-FD67-4DA0-AC2D-F1C7EED5795D}" destId="{56BC6FB0-329E-4AE8-882A-CA77D240F3F9}" srcOrd="0" destOrd="0" parTransId="{15E8E40C-F25B-462F-8DCB-6261774DC700}" sibTransId="{981F8AAD-350C-4F90-90E6-3602DD3FA367}"/>
    <dgm:cxn modelId="{CF11FBAD-AE51-442E-B085-CD66BC3D3746}" srcId="{56BC6FB0-329E-4AE8-882A-CA77D240F3F9}" destId="{3C03697D-50FC-4902-B863-C076FDD2C488}" srcOrd="0" destOrd="0" parTransId="{243D65CA-7565-4D94-8865-102744D974B9}" sibTransId="{97F182DF-C71A-45AC-AA4A-3E41DF07EA16}"/>
    <dgm:cxn modelId="{471F5021-B1B9-450A-8BE2-346923D62DA2}" srcId="{56BC6FB0-329E-4AE8-882A-CA77D240F3F9}" destId="{11DE3719-29BE-4A58-83EE-4FB5A91F227B}" srcOrd="1" destOrd="0" parTransId="{3144DCEF-9E25-4C79-88AB-9F4335612DB8}" sibTransId="{FF68C44E-C6B7-49A4-9C8A-DAF709AEA8A6}"/>
    <dgm:cxn modelId="{2205956E-21C2-4C35-BF87-45D0BA2F97D8}" type="presOf" srcId="{3144DCEF-9E25-4C79-88AB-9F4335612DB8}" destId="{37C671FA-9E05-42DF-B268-C2962AD726AF}" srcOrd="0" destOrd="0" presId="urn:microsoft.com/office/officeart/2008/layout/HorizontalMultiLevelHierarchy"/>
    <dgm:cxn modelId="{D4888578-80E6-464F-A1B0-20CA26AFAA29}" type="presOf" srcId="{56BC6FB0-329E-4AE8-882A-CA77D240F3F9}" destId="{CF1F615D-2197-41FB-9379-16C752E7C448}" srcOrd="0" destOrd="0" presId="urn:microsoft.com/office/officeart/2008/layout/HorizontalMultiLevelHierarchy"/>
    <dgm:cxn modelId="{6AFECBBE-A6D0-45BA-AB2F-0917BDC0228B}" type="presOf" srcId="{11DE3719-29BE-4A58-83EE-4FB5A91F227B}" destId="{D47F2814-4A82-45F5-81EC-3979FBCC19C5}" srcOrd="0" destOrd="0" presId="urn:microsoft.com/office/officeart/2008/layout/HorizontalMultiLevelHierarchy"/>
    <dgm:cxn modelId="{4AD80DB4-2705-4F43-87E2-E7427C4C36E7}" type="presOf" srcId="{3C03697D-50FC-4902-B863-C076FDD2C488}" destId="{ED7ECD65-49BA-490B-834C-1E120404119F}" srcOrd="0" destOrd="0" presId="urn:microsoft.com/office/officeart/2008/layout/HorizontalMultiLevelHierarchy"/>
    <dgm:cxn modelId="{D543AB0B-8353-4485-884A-CC921F3E5B80}" type="presOf" srcId="{243D65CA-7565-4D94-8865-102744D974B9}" destId="{D728F424-744B-43AA-AFC6-6BC7108D9523}" srcOrd="0" destOrd="0" presId="urn:microsoft.com/office/officeart/2008/layout/HorizontalMultiLevelHierarchy"/>
    <dgm:cxn modelId="{FDD7C68B-47B2-4FC7-8C3A-4CAB76F37BA8}" type="presOf" srcId="{243D65CA-7565-4D94-8865-102744D974B9}" destId="{C80F611C-45F4-427B-920E-2FB76844A2DB}" srcOrd="1" destOrd="0" presId="urn:microsoft.com/office/officeart/2008/layout/HorizontalMultiLevelHierarchy"/>
    <dgm:cxn modelId="{4C98B46A-9439-41BB-BF76-2E1CBF64422C}" type="presParOf" srcId="{4549496D-FA08-4303-9D44-C02E097BBD1F}" destId="{8DCDB226-F4F9-4033-B00B-3D9804152F41}" srcOrd="0" destOrd="0" presId="urn:microsoft.com/office/officeart/2008/layout/HorizontalMultiLevelHierarchy"/>
    <dgm:cxn modelId="{49B5DF4A-3AD5-4973-9304-D9924CB35571}" type="presParOf" srcId="{8DCDB226-F4F9-4033-B00B-3D9804152F41}" destId="{CF1F615D-2197-41FB-9379-16C752E7C448}" srcOrd="0" destOrd="0" presId="urn:microsoft.com/office/officeart/2008/layout/HorizontalMultiLevelHierarchy"/>
    <dgm:cxn modelId="{2A86D87C-4DBB-4B48-B2E0-A37235AF453F}" type="presParOf" srcId="{8DCDB226-F4F9-4033-B00B-3D9804152F41}" destId="{88945C16-D18E-46BC-BBF3-2D743C86BB57}" srcOrd="1" destOrd="0" presId="urn:microsoft.com/office/officeart/2008/layout/HorizontalMultiLevelHierarchy"/>
    <dgm:cxn modelId="{4BA6D857-B323-4DD4-A96D-8C2934DCC4CA}" type="presParOf" srcId="{88945C16-D18E-46BC-BBF3-2D743C86BB57}" destId="{D728F424-744B-43AA-AFC6-6BC7108D9523}" srcOrd="0" destOrd="0" presId="urn:microsoft.com/office/officeart/2008/layout/HorizontalMultiLevelHierarchy"/>
    <dgm:cxn modelId="{70C4480F-EE93-43FD-9A6F-076C1BF7D4CD}" type="presParOf" srcId="{D728F424-744B-43AA-AFC6-6BC7108D9523}" destId="{C80F611C-45F4-427B-920E-2FB76844A2DB}" srcOrd="0" destOrd="0" presId="urn:microsoft.com/office/officeart/2008/layout/HorizontalMultiLevelHierarchy"/>
    <dgm:cxn modelId="{F6FE6854-4026-4417-B2EB-62F0AAD86EB6}" type="presParOf" srcId="{88945C16-D18E-46BC-BBF3-2D743C86BB57}" destId="{9D691C4B-C710-432A-A8AA-D98777507212}" srcOrd="1" destOrd="0" presId="urn:microsoft.com/office/officeart/2008/layout/HorizontalMultiLevelHierarchy"/>
    <dgm:cxn modelId="{BC194036-BE33-4174-9AAE-FD3B10C56568}" type="presParOf" srcId="{9D691C4B-C710-432A-A8AA-D98777507212}" destId="{ED7ECD65-49BA-490B-834C-1E120404119F}" srcOrd="0" destOrd="0" presId="urn:microsoft.com/office/officeart/2008/layout/HorizontalMultiLevelHierarchy"/>
    <dgm:cxn modelId="{D11BC7DA-229E-4B55-B91B-549B1404FAC0}" type="presParOf" srcId="{9D691C4B-C710-432A-A8AA-D98777507212}" destId="{36563E22-CDB7-445A-AF84-1C2D972BF96D}" srcOrd="1" destOrd="0" presId="urn:microsoft.com/office/officeart/2008/layout/HorizontalMultiLevelHierarchy"/>
    <dgm:cxn modelId="{547DEA7A-F563-4347-8C18-090250DF4BDB}" type="presParOf" srcId="{88945C16-D18E-46BC-BBF3-2D743C86BB57}" destId="{37C671FA-9E05-42DF-B268-C2962AD726AF}" srcOrd="2" destOrd="0" presId="urn:microsoft.com/office/officeart/2008/layout/HorizontalMultiLevelHierarchy"/>
    <dgm:cxn modelId="{9D9F0719-2D35-4770-AEE1-80239295A5A2}" type="presParOf" srcId="{37C671FA-9E05-42DF-B268-C2962AD726AF}" destId="{F9CFC673-57BB-4BE3-9FD2-EFC790ADD6C5}" srcOrd="0" destOrd="0" presId="urn:microsoft.com/office/officeart/2008/layout/HorizontalMultiLevelHierarchy"/>
    <dgm:cxn modelId="{99075244-8157-40F7-A522-B95EBDB702DD}" type="presParOf" srcId="{88945C16-D18E-46BC-BBF3-2D743C86BB57}" destId="{6111A9AD-1B75-4B7E-A7FE-1E4428A24877}" srcOrd="3" destOrd="0" presId="urn:microsoft.com/office/officeart/2008/layout/HorizontalMultiLevelHierarchy"/>
    <dgm:cxn modelId="{DA0CC644-A682-42F8-8B77-945A56EA3893}" type="presParOf" srcId="{6111A9AD-1B75-4B7E-A7FE-1E4428A24877}" destId="{D47F2814-4A82-45F5-81EC-3979FBCC19C5}" srcOrd="0" destOrd="0" presId="urn:microsoft.com/office/officeart/2008/layout/HorizontalMultiLevelHierarchy"/>
    <dgm:cxn modelId="{9F9D83AB-FD38-4E9A-B722-DDF0595B8B5E}" type="presParOf" srcId="{6111A9AD-1B75-4B7E-A7FE-1E4428A24877}" destId="{A63F9454-444C-4F69-AB56-300D09CF6219}" srcOrd="1" destOrd="0" presId="urn:microsoft.com/office/officeart/2008/layout/HorizontalMultiLevelHierarchy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9B773-7A33-4E76-B1D0-00101A6D8458}">
      <dsp:nvSpPr>
        <dsp:cNvPr id="0" name=""/>
        <dsp:cNvSpPr/>
      </dsp:nvSpPr>
      <dsp:spPr>
        <a:xfrm>
          <a:off x="0" y="272623"/>
          <a:ext cx="881513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05D028-86EF-4A1B-AC12-04A76137089E}">
      <dsp:nvSpPr>
        <dsp:cNvPr id="0" name=""/>
        <dsp:cNvSpPr/>
      </dsp:nvSpPr>
      <dsp:spPr>
        <a:xfrm>
          <a:off x="440756" y="21703"/>
          <a:ext cx="697931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234" tIns="0" rIns="233234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Parceria para gerir as redes do COMAER.</a:t>
          </a:r>
          <a:endParaRPr lang="pt-BR" sz="2400" kern="1200" dirty="0"/>
        </a:p>
      </dsp:txBody>
      <dsp:txXfrm>
        <a:off x="465254" y="46201"/>
        <a:ext cx="6930315" cy="452844"/>
      </dsp:txXfrm>
    </dsp:sp>
    <dsp:sp modelId="{09297B40-2F75-4EF7-BD10-65E112DAD83C}">
      <dsp:nvSpPr>
        <dsp:cNvPr id="0" name=""/>
        <dsp:cNvSpPr/>
      </dsp:nvSpPr>
      <dsp:spPr>
        <a:xfrm>
          <a:off x="0" y="1043743"/>
          <a:ext cx="8815134" cy="1927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4152" tIns="354076" rIns="684152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Concentração de esforços na atividade fim;</a:t>
          </a:r>
          <a:endParaRPr lang="pt-B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Contrato único (em substituição a 68 existentes);</a:t>
          </a:r>
          <a:endParaRPr lang="pt-B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Economia de 25 %;</a:t>
          </a:r>
          <a:endParaRPr lang="pt-B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Melhor atendimento às demandas operacionais; e</a:t>
          </a:r>
          <a:endParaRPr lang="pt-BR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Acompanhamento de inovações tecnológicas; </a:t>
          </a:r>
          <a:endParaRPr lang="pt-BR" sz="1800" kern="1200" dirty="0"/>
        </a:p>
      </dsp:txBody>
      <dsp:txXfrm>
        <a:off x="0" y="1043743"/>
        <a:ext cx="8815134" cy="1927800"/>
      </dsp:txXfrm>
    </dsp:sp>
    <dsp:sp modelId="{014DD721-741E-41BF-A51C-1D4EDD75A563}">
      <dsp:nvSpPr>
        <dsp:cNvPr id="0" name=""/>
        <dsp:cNvSpPr/>
      </dsp:nvSpPr>
      <dsp:spPr>
        <a:xfrm>
          <a:off x="440756" y="792823"/>
          <a:ext cx="697931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234" tIns="0" rIns="233234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smtClean="0"/>
            <a:t>Benefícios esperados:</a:t>
          </a:r>
          <a:endParaRPr lang="pt-BR" sz="2400" kern="1200"/>
        </a:p>
      </dsp:txBody>
      <dsp:txXfrm>
        <a:off x="465254" y="817321"/>
        <a:ext cx="6930315" cy="452844"/>
      </dsp:txXfrm>
    </dsp:sp>
    <dsp:sp modelId="{20C3AB36-B1D9-4AE0-AAF2-2447BB5099E4}">
      <dsp:nvSpPr>
        <dsp:cNvPr id="0" name=""/>
        <dsp:cNvSpPr/>
      </dsp:nvSpPr>
      <dsp:spPr>
        <a:xfrm>
          <a:off x="0" y="3314263"/>
          <a:ext cx="881513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42D4E0-6270-449A-8B84-BBD8D1756D0A}">
      <dsp:nvSpPr>
        <dsp:cNvPr id="0" name=""/>
        <dsp:cNvSpPr/>
      </dsp:nvSpPr>
      <dsp:spPr>
        <a:xfrm>
          <a:off x="440756" y="3063343"/>
          <a:ext cx="697931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234" tIns="0" rIns="233234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Previsão de contratação no final de 2017</a:t>
          </a:r>
          <a:endParaRPr lang="pt-BR" sz="2400" kern="1200" dirty="0"/>
        </a:p>
      </dsp:txBody>
      <dsp:txXfrm>
        <a:off x="465254" y="3087841"/>
        <a:ext cx="6930315" cy="452844"/>
      </dsp:txXfrm>
    </dsp:sp>
    <dsp:sp modelId="{5AB5A3E9-D46B-4960-AB18-0B48B8FBF747}">
      <dsp:nvSpPr>
        <dsp:cNvPr id="0" name=""/>
        <dsp:cNvSpPr/>
      </dsp:nvSpPr>
      <dsp:spPr>
        <a:xfrm>
          <a:off x="0" y="4085383"/>
          <a:ext cx="881513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CE9D35-DC9A-4BC8-8647-B8209178866B}">
      <dsp:nvSpPr>
        <dsp:cNvPr id="0" name=""/>
        <dsp:cNvSpPr/>
      </dsp:nvSpPr>
      <dsp:spPr>
        <a:xfrm>
          <a:off x="440756" y="3834463"/>
          <a:ext cx="6979311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234" tIns="0" rIns="233234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Valor estimado: 160 milhões anuais por 25 anos</a:t>
          </a:r>
          <a:endParaRPr lang="pt-BR" sz="2400" kern="1200" dirty="0"/>
        </a:p>
      </dsp:txBody>
      <dsp:txXfrm>
        <a:off x="465254" y="3858961"/>
        <a:ext cx="6930315" cy="452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4FA352-5DA9-4F1A-A99A-67E8EF4F11D6}">
      <dsp:nvSpPr>
        <dsp:cNvPr id="0" name=""/>
        <dsp:cNvSpPr/>
      </dsp:nvSpPr>
      <dsp:spPr>
        <a:xfrm>
          <a:off x="0" y="543261"/>
          <a:ext cx="822960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01E3F7-5CA7-4561-94E5-41B4E6B46B58}">
      <dsp:nvSpPr>
        <dsp:cNvPr id="0" name=""/>
        <dsp:cNvSpPr/>
      </dsp:nvSpPr>
      <dsp:spPr>
        <a:xfrm>
          <a:off x="411480" y="41421"/>
          <a:ext cx="5760720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smtClean="0"/>
            <a:t>Concentração de efetivo militar na atividade finalística.</a:t>
          </a:r>
          <a:endParaRPr lang="pt-BR" sz="2400" kern="1200"/>
        </a:p>
      </dsp:txBody>
      <dsp:txXfrm>
        <a:off x="460476" y="90417"/>
        <a:ext cx="5662728" cy="905688"/>
      </dsp:txXfrm>
    </dsp:sp>
    <dsp:sp modelId="{2CCAE83D-E5E0-4494-9377-E9E7DB23376B}">
      <dsp:nvSpPr>
        <dsp:cNvPr id="0" name=""/>
        <dsp:cNvSpPr/>
      </dsp:nvSpPr>
      <dsp:spPr>
        <a:xfrm>
          <a:off x="0" y="2085501"/>
          <a:ext cx="822960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454EC0-D619-4A5B-BE24-8B38871E40E7}">
      <dsp:nvSpPr>
        <dsp:cNvPr id="0" name=""/>
        <dsp:cNvSpPr/>
      </dsp:nvSpPr>
      <dsp:spPr>
        <a:xfrm>
          <a:off x="411480" y="1583661"/>
          <a:ext cx="5760720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smtClean="0"/>
            <a:t>Empresa não dependente.</a:t>
          </a:r>
          <a:endParaRPr lang="pt-BR" sz="2400" kern="1200"/>
        </a:p>
      </dsp:txBody>
      <dsp:txXfrm>
        <a:off x="460476" y="1632657"/>
        <a:ext cx="5662728" cy="905688"/>
      </dsp:txXfrm>
    </dsp:sp>
    <dsp:sp modelId="{32D5257C-C4D3-408B-BD1C-AB39E45B872B}">
      <dsp:nvSpPr>
        <dsp:cNvPr id="0" name=""/>
        <dsp:cNvSpPr/>
      </dsp:nvSpPr>
      <dsp:spPr>
        <a:xfrm>
          <a:off x="0" y="3627741"/>
          <a:ext cx="822960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183C52-1729-4147-98CF-19526EF7F4AF}">
      <dsp:nvSpPr>
        <dsp:cNvPr id="0" name=""/>
        <dsp:cNvSpPr/>
      </dsp:nvSpPr>
      <dsp:spPr>
        <a:xfrm>
          <a:off x="411480" y="3125901"/>
          <a:ext cx="5760720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smtClean="0"/>
            <a:t>Previsão de envio ao Congresso Nacional: Julho de 2017 </a:t>
          </a:r>
          <a:endParaRPr lang="pt-BR" sz="2400" kern="1200"/>
        </a:p>
      </dsp:txBody>
      <dsp:txXfrm>
        <a:off x="460476" y="3174897"/>
        <a:ext cx="5662728" cy="9056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C671FA-9E05-42DF-B268-C2962AD726AF}">
      <dsp:nvSpPr>
        <dsp:cNvPr id="0" name=""/>
        <dsp:cNvSpPr/>
      </dsp:nvSpPr>
      <dsp:spPr>
        <a:xfrm>
          <a:off x="1320085" y="891364"/>
          <a:ext cx="2544505" cy="1589534"/>
        </a:xfrm>
        <a:custGeom>
          <a:avLst/>
          <a:gdLst/>
          <a:ahLst/>
          <a:cxnLst/>
          <a:rect l="0" t="0" r="0" b="0"/>
          <a:pathLst>
            <a:path>
              <a:moveTo>
                <a:pt x="0" y="1589534"/>
              </a:moveTo>
              <a:lnTo>
                <a:pt x="1272252" y="1589534"/>
              </a:lnTo>
              <a:lnTo>
                <a:pt x="1272252" y="0"/>
              </a:lnTo>
              <a:lnTo>
                <a:pt x="2544505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4000" kern="1200">
            <a:solidFill>
              <a:srgbClr val="002060"/>
            </a:solidFill>
          </a:endParaRPr>
        </a:p>
      </dsp:txBody>
      <dsp:txXfrm>
        <a:off x="2517333" y="1611126"/>
        <a:ext cx="150009" cy="150009"/>
      </dsp:txXfrm>
    </dsp:sp>
    <dsp:sp modelId="{D728F424-744B-43AA-AFC6-6BC7108D9523}">
      <dsp:nvSpPr>
        <dsp:cNvPr id="0" name=""/>
        <dsp:cNvSpPr/>
      </dsp:nvSpPr>
      <dsp:spPr>
        <a:xfrm>
          <a:off x="1320085" y="2480898"/>
          <a:ext cx="2550419" cy="11487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75209" y="0"/>
              </a:lnTo>
              <a:lnTo>
                <a:pt x="1275209" y="1148745"/>
              </a:lnTo>
              <a:lnTo>
                <a:pt x="2550419" y="114874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4000" kern="1200">
            <a:solidFill>
              <a:srgbClr val="002060"/>
            </a:solidFill>
          </a:endParaRPr>
        </a:p>
      </dsp:txBody>
      <dsp:txXfrm>
        <a:off x="2525365" y="2985341"/>
        <a:ext cx="139859" cy="139859"/>
      </dsp:txXfrm>
    </dsp:sp>
    <dsp:sp modelId="{CF1F615D-2197-41FB-9379-16C752E7C448}">
      <dsp:nvSpPr>
        <dsp:cNvPr id="0" name=""/>
        <dsp:cNvSpPr/>
      </dsp:nvSpPr>
      <dsp:spPr>
        <a:xfrm rot="16200000">
          <a:off x="-1620680" y="2011364"/>
          <a:ext cx="4942462" cy="9390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dirty="0" smtClean="0"/>
            <a:t>TRANSFORMAÇÃO</a:t>
          </a:r>
          <a:endParaRPr lang="pt-BR" sz="4000" b="1" kern="1200" dirty="0"/>
        </a:p>
      </dsp:txBody>
      <dsp:txXfrm>
        <a:off x="-1620680" y="2011364"/>
        <a:ext cx="4942462" cy="939067"/>
      </dsp:txXfrm>
    </dsp:sp>
    <dsp:sp modelId="{ED7ECD65-49BA-490B-834C-1E120404119F}">
      <dsp:nvSpPr>
        <dsp:cNvPr id="0" name=""/>
        <dsp:cNvSpPr/>
      </dsp:nvSpPr>
      <dsp:spPr>
        <a:xfrm>
          <a:off x="3870504" y="2783107"/>
          <a:ext cx="3979729" cy="16930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b="1" kern="1200" dirty="0" smtClean="0"/>
            <a:t>REESTRUTURAÇÃO ORGANIZACIONAL</a:t>
          </a:r>
          <a:endParaRPr lang="pt-BR" sz="3600" b="1" kern="1200" dirty="0"/>
        </a:p>
      </dsp:txBody>
      <dsp:txXfrm>
        <a:off x="3870504" y="2783107"/>
        <a:ext cx="3979729" cy="1693073"/>
      </dsp:txXfrm>
    </dsp:sp>
    <dsp:sp modelId="{D47F2814-4A82-45F5-81EC-3979FBCC19C5}">
      <dsp:nvSpPr>
        <dsp:cNvPr id="0" name=""/>
        <dsp:cNvSpPr/>
      </dsp:nvSpPr>
      <dsp:spPr>
        <a:xfrm>
          <a:off x="3864590" y="106219"/>
          <a:ext cx="3910703" cy="157029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b="1" kern="1200" dirty="0" smtClean="0"/>
            <a:t>CONCENTRAÇÃO DAS ATIVIDADES ADMINISTRATIVAS</a:t>
          </a:r>
          <a:endParaRPr lang="pt-BR" sz="3600" b="1" kern="1200" dirty="0"/>
        </a:p>
      </dsp:txBody>
      <dsp:txXfrm>
        <a:off x="3864590" y="106219"/>
        <a:ext cx="3910703" cy="15702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57A64-53A6-4433-9114-09A7A4704992}" type="datetimeFigureOut">
              <a:rPr lang="pt-BR" smtClean="0"/>
              <a:pPr/>
              <a:t>17/05/2017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83A3B-99C2-4513-B082-FA11D9F5725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5733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Agradecer aos deputados </a:t>
            </a:r>
            <a:r>
              <a:rPr lang="pt-BR" dirty="0" err="1" smtClean="0"/>
              <a:t>pedro</a:t>
            </a:r>
            <a:r>
              <a:rPr lang="pt-BR" dirty="0" smtClean="0"/>
              <a:t> </a:t>
            </a:r>
            <a:r>
              <a:rPr lang="pt-BR" dirty="0" err="1" smtClean="0"/>
              <a:t>fernandes</a:t>
            </a:r>
            <a:r>
              <a:rPr lang="pt-BR" baseline="0" dirty="0" smtClean="0"/>
              <a:t> e </a:t>
            </a:r>
            <a:r>
              <a:rPr lang="pt-BR" baseline="0" dirty="0" err="1" smtClean="0"/>
              <a:t>bruna</a:t>
            </a:r>
            <a:r>
              <a:rPr lang="pt-BR" baseline="0" dirty="0" smtClean="0"/>
              <a:t> </a:t>
            </a:r>
            <a:r>
              <a:rPr lang="pt-BR" baseline="0" dirty="0" err="1" smtClean="0"/>
              <a:t>furlan</a:t>
            </a:r>
            <a:r>
              <a:rPr lang="pt-BR" baseline="0" dirty="0" smtClean="0"/>
              <a:t> </a:t>
            </a:r>
            <a:r>
              <a:rPr lang="pt-BR" dirty="0" smtClean="0"/>
              <a:t>a oportunidade de apresentar os assuntos que não são apenas de interesse da Força Aérea,</a:t>
            </a:r>
            <a:r>
              <a:rPr lang="pt-BR" baseline="0" dirty="0" smtClean="0"/>
              <a:t> mas de todos os brasileiros.</a:t>
            </a:r>
            <a:r>
              <a:rPr lang="pt-BR" dirty="0" smtClean="0"/>
              <a:t> 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83A3B-99C2-4513-B082-FA11D9F57258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8286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segunda vertente de responsabilidade da Força</a:t>
            </a:r>
            <a:r>
              <a:rPr lang="pt-BR" baseline="0" dirty="0" smtClean="0"/>
              <a:t> Aérea...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83A3B-99C2-4513-B082-FA11D9F57258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4502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Altura e </a:t>
            </a:r>
            <a:r>
              <a:rPr lang="pt-BR" dirty="0" err="1" smtClean="0"/>
              <a:t>inteligencia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83A3B-99C2-4513-B082-FA11D9F57258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5867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 um dos projetos </a:t>
            </a:r>
            <a:r>
              <a:rPr lang="pt-BR" dirty="0" err="1" smtClean="0"/>
              <a:t>estrategicos</a:t>
            </a:r>
            <a:r>
              <a:rPr lang="pt-BR" baseline="0" dirty="0" smtClean="0"/>
              <a:t> da defesa de nosso país. Temos também interesse no sistema de defesa antiaérea e </a:t>
            </a:r>
            <a:r>
              <a:rPr lang="pt-BR" baseline="0" dirty="0" err="1" smtClean="0"/>
              <a:t>vants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83A3B-99C2-4513-B082-FA11D9F57258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6565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Metade da frota e metade dos pilotos</a:t>
            </a:r>
            <a:r>
              <a:rPr lang="pt-BR" baseline="0" dirty="0" smtClean="0"/>
              <a:t> são da aviação de transporte. O EB aumentou tem atualmente 26 mil militares na Amazônia dependendo em grande parte do apoio aéreo e nós não podemos deixá-los abandonados. É nossa responsabilidade dar esse apoio. Transporte de órgãos, saúde, indígenas e etc.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83A3B-99C2-4513-B082-FA11D9F57258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1978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Não é apenas ter aviões</a:t>
            </a:r>
            <a:r>
              <a:rPr lang="pt-BR" baseline="0" dirty="0" smtClean="0"/>
              <a:t>. Precisamos também da infraestrutura.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83A3B-99C2-4513-B082-FA11D9F57258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0168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Colocar fotos da COMARA. 170 pistas</a:t>
            </a:r>
            <a:r>
              <a:rPr lang="pt-BR" baseline="0" dirty="0" smtClean="0"/>
              <a:t> construídas. Ver como funcionavam as tarifas.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83A3B-99C2-4513-B082-FA11D9F57258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5419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Fotos das pistas,</a:t>
            </a:r>
            <a:r>
              <a:rPr lang="pt-BR" baseline="0" dirty="0" smtClean="0"/>
              <a:t> maquinas. Áreas remotas com difícil acesso, necessitando apoio.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83A3B-99C2-4513-B082-FA11D9F57258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1138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 Acabou a lei em 2011 ATAERO passou para TAN /TAT medida provisória 714 parcela das tarifas aeroportuárias do EMAER 32 hoje são 100 para FENAC e não gerimos</a:t>
            </a:r>
            <a:r>
              <a:rPr lang="pt-BR" baseline="0" dirty="0" smtClean="0"/>
              <a:t> este recurso. A lei da FENAC seria para atender mas não consegue por contingenciamentos quase totais. Necessidade de parcela para a manutenção dos aeroportos - 100 milhões. Programa federal de auxilio a aeroportos (pista, pátio e terminal)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83A3B-99C2-4513-B082-FA11D9F57258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62616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xfrm>
            <a:off x="679768" y="4715907"/>
            <a:ext cx="5438140" cy="44677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pt-BR">
              <a:latin typeface="Calibri" charset="0"/>
            </a:endParaRPr>
          </a:p>
        </p:txBody>
      </p:sp>
      <p:sp>
        <p:nvSpPr>
          <p:cNvPr id="33796" name="Espaço Reservado para Número de Slide 3"/>
          <p:cNvSpPr txBox="1">
            <a:spLocks noGrp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r" eaLnBrk="0" hangingPunct="0"/>
            <a:fld id="{EA1E5DB3-C124-984B-B54C-09AFFAAD6804}" type="slidenum">
              <a:rPr lang="pt-BR" sz="1200">
                <a:latin typeface="Times New Roman" charset="0"/>
              </a:rPr>
              <a:pPr algn="r" eaLnBrk="0" hangingPunct="0"/>
              <a:t>27</a:t>
            </a:fld>
            <a:endParaRPr lang="pt-BR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14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homem</a:t>
            </a:r>
            <a:r>
              <a:rPr lang="pt-BR" baseline="0" dirty="0" smtClean="0"/>
              <a:t> viveu por </a:t>
            </a:r>
            <a:r>
              <a:rPr lang="pt-BR" baseline="0" dirty="0" smtClean="0"/>
              <a:t>milênios </a:t>
            </a:r>
            <a:r>
              <a:rPr lang="pt-BR" baseline="0" dirty="0" smtClean="0"/>
              <a:t>em duas dimensões. </a:t>
            </a:r>
            <a:r>
              <a:rPr lang="pt-BR" dirty="0" smtClean="0"/>
              <a:t>O poder aéreo teve</a:t>
            </a:r>
            <a:r>
              <a:rPr lang="pt-BR" baseline="0" dirty="0" smtClean="0"/>
              <a:t> origem no inicio da século passado com o invento do avião. Em menos de dez anos já estava integrado ao uso militar.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83A3B-99C2-4513-B082-FA11D9F57258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9358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Na primeira GG</a:t>
            </a:r>
            <a:r>
              <a:rPr lang="pt-BR" baseline="0" dirty="0" smtClean="0"/>
              <a:t>  o avião foi usado sem uma interferência direta nos destinos da guerra. Na segunda GG  o poder aéreo já tomou vulto conforme visto na batalha da Grã-Bretanha e nos ataques de milhares de aviões à Alemanha, bem como o lançamento das bombas sobre Hiroshima e Nagasaki. Entretanto o poder aéreo ainda era visto como força assessória às forças terrestres. Com a evolução dos aviões e armamentos, o poder aéreo do final do século XX e início do século XXI se tornou preponderante, decidindo as guerras e reduzindo drasticamente o número de mortes em combate (IRAQUE 91)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83A3B-99C2-4513-B082-FA11D9F57258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2455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Alcance global, força global. Capacidade</a:t>
            </a:r>
            <a:r>
              <a:rPr lang="pt-BR" baseline="0" dirty="0" smtClean="0"/>
              <a:t> de penetração, velocidade, alcance, precisão dos armamentos permitem ao poder aéreo uma indiscutível capacidade dissuasória e projeção de poder. Estes dados são para demonstrar a importância do poder aéreo no mundo  atual, mas no Brasil, tomos uma visão mais abrangente.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83A3B-99C2-4513-B082-FA11D9F57258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0210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Força Aérea tem três vertentes, ou três responsabilidades fundamentais.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83A3B-99C2-4513-B082-FA11D9F57258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5103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 smtClean="0"/>
              <a:t>O Brasil destaca-se como possuidor de um sistema moderno e equiparado aos países europeus e norte-americanos. É um sistema hibrido combinando controle do espaço com defesa aérea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83A3B-99C2-4513-B082-FA11D9F57258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4047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Numero de radares 142 mais 17 do CEMADEN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83A3B-99C2-4513-B082-FA11D9F57258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1846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gestão das redes é uma atividade meio. É a primeira</a:t>
            </a:r>
            <a:r>
              <a:rPr lang="pt-BR" baseline="0" dirty="0" smtClean="0"/>
              <a:t> PPP do governo federal.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83A3B-99C2-4513-B082-FA11D9F57258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6906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Pela lei    de   ao ser criada a NAV, esta será</a:t>
            </a:r>
            <a:r>
              <a:rPr lang="pt-BR" baseline="0" dirty="0" smtClean="0"/>
              <a:t> repassada ao COMAER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83A3B-99C2-4513-B082-FA11D9F57258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9721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4F955-2E31-4BB0-B93E-8C5EF062A241}" type="datetimeFigureOut">
              <a:rPr lang="pt-BR" smtClean="0"/>
              <a:pPr/>
              <a:t>17/05/2017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E3D71-797F-45B9-AB9F-978DA35AFD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4F955-2E31-4BB0-B93E-8C5EF062A241}" type="datetimeFigureOut">
              <a:rPr lang="pt-BR" smtClean="0"/>
              <a:pPr/>
              <a:t>17/05/2017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E3D71-797F-45B9-AB9F-978DA35AFD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4F955-2E31-4BB0-B93E-8C5EF062A241}" type="datetimeFigureOut">
              <a:rPr lang="pt-BR" smtClean="0"/>
              <a:pPr/>
              <a:t>17/05/2017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E3D71-797F-45B9-AB9F-978DA35AFD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4F955-2E31-4BB0-B93E-8C5EF062A241}" type="datetimeFigureOut">
              <a:rPr lang="pt-BR" smtClean="0"/>
              <a:pPr/>
              <a:t>17/05/2017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E3D71-797F-45B9-AB9F-978DA35AFD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4F955-2E31-4BB0-B93E-8C5EF062A241}" type="datetimeFigureOut">
              <a:rPr lang="pt-BR" smtClean="0"/>
              <a:pPr/>
              <a:t>17/05/2017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E3D71-797F-45B9-AB9F-978DA35AFD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4F955-2E31-4BB0-B93E-8C5EF062A241}" type="datetimeFigureOut">
              <a:rPr lang="pt-BR" smtClean="0"/>
              <a:pPr/>
              <a:t>17/05/2017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E3D71-797F-45B9-AB9F-978DA35AFD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4F955-2E31-4BB0-B93E-8C5EF062A241}" type="datetimeFigureOut">
              <a:rPr lang="pt-BR" smtClean="0"/>
              <a:pPr/>
              <a:t>17/05/2017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E3D71-797F-45B9-AB9F-978DA35AFD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4F955-2E31-4BB0-B93E-8C5EF062A241}" type="datetimeFigureOut">
              <a:rPr lang="pt-BR" smtClean="0"/>
              <a:pPr/>
              <a:t>17/05/2017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E3D71-797F-45B9-AB9F-978DA35AFD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4F955-2E31-4BB0-B93E-8C5EF062A241}" type="datetimeFigureOut">
              <a:rPr lang="pt-BR" smtClean="0"/>
              <a:pPr/>
              <a:t>17/05/2017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E3D71-797F-45B9-AB9F-978DA35AFD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4F955-2E31-4BB0-B93E-8C5EF062A241}" type="datetimeFigureOut">
              <a:rPr lang="pt-BR" smtClean="0"/>
              <a:pPr/>
              <a:t>17/05/2017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E3D71-797F-45B9-AB9F-978DA35AFD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4F955-2E31-4BB0-B93E-8C5EF062A241}" type="datetimeFigureOut">
              <a:rPr lang="pt-BR" smtClean="0"/>
              <a:pPr/>
              <a:t>17/05/2017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E3D71-797F-45B9-AB9F-978DA35AFD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4F955-2E31-4BB0-B93E-8C5EF062A241}" type="datetimeFigureOut">
              <a:rPr lang="pt-BR" smtClean="0"/>
              <a:pPr/>
              <a:t>17/05/2017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E3D71-797F-45B9-AB9F-978DA35AFDB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LEO_Telecom_Orbitas_.wmv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Z:\SLIDE BOAS VINDAS_ATU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82239" y="2490211"/>
            <a:ext cx="7451126" cy="714323"/>
          </a:xfrm>
          <a:prstGeom prst="rect">
            <a:avLst/>
          </a:prstGeom>
          <a:gradFill flip="none" rotWithShape="1">
            <a:gsLst>
              <a:gs pos="0">
                <a:srgbClr val="132658">
                  <a:alpha val="99000"/>
                </a:srgbClr>
              </a:gs>
              <a:gs pos="100000">
                <a:srgbClr val="060B26">
                  <a:alpha val="9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  <a:scene3d>
              <a:camera prst="orthographicFront"/>
              <a:lightRig rig="threePt" dir="t"/>
            </a:scene3d>
            <a:sp3d prstMaterial="flat"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600" dirty="0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FORÇA AÉREA BRASILEIRA</a:t>
            </a:r>
            <a:endParaRPr lang="en-US" sz="3600" dirty="0">
              <a:effectLst>
                <a:outerShdw blurRad="50800" dist="50800" dir="2700000" algn="tl" rotWithShape="0">
                  <a:srgbClr val="000000">
                    <a:alpha val="43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4712" y="3611301"/>
            <a:ext cx="5189000" cy="6448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99000"/>
                </a:schemeClr>
              </a:gs>
              <a:gs pos="100000">
                <a:schemeClr val="tx2">
                  <a:lumMod val="50000"/>
                </a:schemeClr>
              </a:gs>
            </a:gsLst>
            <a:lin ang="16440000" scaled="0"/>
            <a:tileRect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  <a:scene3d>
              <a:camera prst="orthographicFront"/>
              <a:lightRig rig="threePt" dir="t"/>
            </a:scene3d>
            <a:sp3d prstMaterial="flat"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Servindo</a:t>
            </a:r>
            <a:r>
              <a:rPr lang="en-US" sz="2400" dirty="0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aos</a:t>
            </a:r>
            <a:r>
              <a:rPr lang="en-US" sz="2400" dirty="0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interesses</a:t>
            </a:r>
            <a:r>
              <a:rPr lang="en-US" sz="2400" dirty="0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do </a:t>
            </a:r>
            <a:r>
              <a:rPr lang="en-US" sz="2400" dirty="0" err="1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Brasil</a:t>
            </a:r>
            <a:r>
              <a:rPr lang="en-US" sz="2400" dirty="0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.</a:t>
            </a:r>
            <a:endParaRPr lang="en-US" sz="2400" dirty="0">
              <a:effectLst>
                <a:outerShdw blurRad="50800" dist="50800" dir="2700000" algn="tl" rotWithShape="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Imagem 2" descr="Cobertura Radar no Brasil DEC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>
            <a:fillRect/>
          </a:stretch>
        </p:blipFill>
        <p:spPr bwMode="auto">
          <a:xfrm>
            <a:off x="1566863" y="973138"/>
            <a:ext cx="5891212" cy="5799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07561"/>
            <a:ext cx="8363769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Controlar o Espaço Aéreo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017198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Espaço Reservado para Conteúd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0706619"/>
              </p:ext>
            </p:extLst>
          </p:nvPr>
        </p:nvGraphicFramePr>
        <p:xfrm>
          <a:off x="148567" y="1401921"/>
          <a:ext cx="8815134" cy="4535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107561"/>
            <a:ext cx="8363769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PPP Telecomunicações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957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89229679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107561"/>
            <a:ext cx="8363769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Empresa </a:t>
            </a:r>
            <a:r>
              <a:rPr lang="pt-BR" sz="3600" b="1" dirty="0" err="1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Nav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00473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0" y="153064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CONCEPÇÃO OPERACIONAL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  <p:pic>
        <p:nvPicPr>
          <p:cNvPr id="7" name="Picture 6" descr="FAB 3A - Branca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4888" y="987422"/>
            <a:ext cx="4887018" cy="437800"/>
          </a:xfrm>
          <a:prstGeom prst="rect">
            <a:avLst/>
          </a:prstGeom>
        </p:spPr>
      </p:pic>
      <p:pic>
        <p:nvPicPr>
          <p:cNvPr id="6" name="Imagem 5" descr="fundo tela2.jpg"/>
          <p:cNvPicPr>
            <a:picLocks noChangeAspect="1"/>
          </p:cNvPicPr>
          <p:nvPr/>
        </p:nvPicPr>
        <p:blipFill>
          <a:blip r:embed="rId4"/>
          <a:srcRect t="16434" b="5581"/>
          <a:stretch>
            <a:fillRect/>
          </a:stretch>
        </p:blipFill>
        <p:spPr>
          <a:xfrm>
            <a:off x="0" y="1509823"/>
            <a:ext cx="9144000" cy="5348177"/>
          </a:xfrm>
          <a:prstGeom prst="rect">
            <a:avLst/>
          </a:prstGeom>
        </p:spPr>
      </p:pic>
      <p:pic>
        <p:nvPicPr>
          <p:cNvPr id="5" name="Imagem 4" descr="fundo tela2.jpg"/>
          <p:cNvPicPr>
            <a:picLocks noChangeAspect="1"/>
          </p:cNvPicPr>
          <p:nvPr/>
        </p:nvPicPr>
        <p:blipFill rotWithShape="1">
          <a:blip r:embed="rId4"/>
          <a:srcRect l="33107" t="26393" r="32330" b="16261"/>
          <a:stretch/>
        </p:blipFill>
        <p:spPr>
          <a:xfrm>
            <a:off x="3027285" y="2192784"/>
            <a:ext cx="3160452" cy="393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0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07561"/>
            <a:ext cx="8363769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Defender o Espaço Aéreo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  <p:grpSp>
        <p:nvGrpSpPr>
          <p:cNvPr id="5" name="Grupo 3"/>
          <p:cNvGrpSpPr/>
          <p:nvPr/>
        </p:nvGrpSpPr>
        <p:grpSpPr>
          <a:xfrm>
            <a:off x="1270105" y="1133866"/>
            <a:ext cx="6441247" cy="5453085"/>
            <a:chOff x="150684" y="-1"/>
            <a:chExt cx="6021515" cy="6408531"/>
          </a:xfrm>
        </p:grpSpPr>
        <p:pic>
          <p:nvPicPr>
            <p:cNvPr id="6" name="Imagem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0684" y="-1"/>
              <a:ext cx="6021515" cy="64085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7" name="Grupo 2"/>
            <p:cNvGrpSpPr/>
            <p:nvPr/>
          </p:nvGrpSpPr>
          <p:grpSpPr>
            <a:xfrm>
              <a:off x="692143" y="867392"/>
              <a:ext cx="3395241" cy="5053917"/>
              <a:chOff x="692143" y="867392"/>
              <a:chExt cx="3395241" cy="5053917"/>
            </a:xfrm>
          </p:grpSpPr>
          <p:sp>
            <p:nvSpPr>
              <p:cNvPr id="8" name="Elipse 11"/>
              <p:cNvSpPr/>
              <p:nvPr/>
            </p:nvSpPr>
            <p:spPr>
              <a:xfrm>
                <a:off x="692143" y="2263700"/>
                <a:ext cx="382967" cy="392759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Elipse 12"/>
              <p:cNvSpPr/>
              <p:nvPr/>
            </p:nvSpPr>
            <p:spPr>
              <a:xfrm>
                <a:off x="1050127" y="1804238"/>
                <a:ext cx="382967" cy="392759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Elipse 14"/>
              <p:cNvSpPr/>
              <p:nvPr/>
            </p:nvSpPr>
            <p:spPr>
              <a:xfrm>
                <a:off x="1397628" y="1188662"/>
                <a:ext cx="382967" cy="392759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Elipse 15"/>
              <p:cNvSpPr/>
              <p:nvPr/>
            </p:nvSpPr>
            <p:spPr>
              <a:xfrm>
                <a:off x="2115780" y="867392"/>
                <a:ext cx="382967" cy="392759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" name="Elipse 17"/>
              <p:cNvSpPr/>
              <p:nvPr/>
            </p:nvSpPr>
            <p:spPr>
              <a:xfrm>
                <a:off x="3260018" y="1188662"/>
                <a:ext cx="382967" cy="392759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Elipse 18"/>
              <p:cNvSpPr/>
              <p:nvPr/>
            </p:nvSpPr>
            <p:spPr>
              <a:xfrm>
                <a:off x="1050127" y="2116575"/>
                <a:ext cx="382967" cy="392759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Elipse 19"/>
              <p:cNvSpPr/>
              <p:nvPr/>
            </p:nvSpPr>
            <p:spPr>
              <a:xfrm>
                <a:off x="1366187" y="2583047"/>
                <a:ext cx="382967" cy="392759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Elipse 21"/>
              <p:cNvSpPr/>
              <p:nvPr/>
            </p:nvSpPr>
            <p:spPr>
              <a:xfrm>
                <a:off x="1686866" y="2713127"/>
                <a:ext cx="382967" cy="392759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" name="Elipse 22"/>
              <p:cNvSpPr/>
              <p:nvPr/>
            </p:nvSpPr>
            <p:spPr>
              <a:xfrm>
                <a:off x="2328060" y="3007884"/>
                <a:ext cx="382967" cy="392759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Elipse 23"/>
              <p:cNvSpPr/>
              <p:nvPr/>
            </p:nvSpPr>
            <p:spPr>
              <a:xfrm>
                <a:off x="2618813" y="3493190"/>
                <a:ext cx="382967" cy="392759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Elipse 24"/>
              <p:cNvSpPr/>
              <p:nvPr/>
            </p:nvSpPr>
            <p:spPr>
              <a:xfrm>
                <a:off x="2877051" y="4050109"/>
                <a:ext cx="382967" cy="392759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Elipse 25"/>
              <p:cNvSpPr/>
              <p:nvPr/>
            </p:nvSpPr>
            <p:spPr>
              <a:xfrm>
                <a:off x="3193263" y="4678911"/>
                <a:ext cx="382967" cy="392759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Elipse 26"/>
              <p:cNvSpPr/>
              <p:nvPr/>
            </p:nvSpPr>
            <p:spPr>
              <a:xfrm>
                <a:off x="2894031" y="5235830"/>
                <a:ext cx="382967" cy="392759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Elipse 29"/>
              <p:cNvSpPr/>
              <p:nvPr/>
            </p:nvSpPr>
            <p:spPr>
              <a:xfrm>
                <a:off x="3193310" y="5528550"/>
                <a:ext cx="382967" cy="392759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Elipse 30"/>
              <p:cNvSpPr/>
              <p:nvPr/>
            </p:nvSpPr>
            <p:spPr>
              <a:xfrm>
                <a:off x="3704417" y="1385041"/>
                <a:ext cx="382967" cy="392759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46421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8" descr="asdda"/>
          <p:cNvPicPr>
            <a:picLocks noChangeAspect="1"/>
          </p:cNvPicPr>
          <p:nvPr/>
        </p:nvPicPr>
        <p:blipFill>
          <a:blip r:embed="rId2">
            <a:lum bright="-26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85311">
            <a:off x="3643560" y="707836"/>
            <a:ext cx="1701800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5" descr="meio map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69" y="1148649"/>
            <a:ext cx="8553574" cy="551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mhungerf\AppData\Local\Microsoft\Windows\Temporary Internet Files\Content.IE5\9SAQDWCA\MC900441735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6915">
            <a:off x="1938497" y="2402415"/>
            <a:ext cx="1035034" cy="181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Z:\SDPP\SGDC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9835" y="3516750"/>
            <a:ext cx="1179648" cy="751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7444" flipH="1">
            <a:off x="3250659" y="4620022"/>
            <a:ext cx="2965339" cy="107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mhungerf\AppData\Local\Microsoft\Windows\Temporary Internet Files\Content.IE5\9SAQDWCA\MC900441735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05443">
            <a:off x="4360686" y="3462144"/>
            <a:ext cx="2328470" cy="81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6" descr="nuve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046" y="963243"/>
            <a:ext cx="1006418" cy="4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6" descr="nuve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390" y="871891"/>
            <a:ext cx="873830" cy="43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6" descr="nuvem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28" y="1286174"/>
            <a:ext cx="796131" cy="39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6" descr="nuvem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18" y="1776767"/>
            <a:ext cx="1223912" cy="46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7"/>
          <p:cNvSpPr txBox="1">
            <a:spLocks noChangeArrowheads="1"/>
          </p:cNvSpPr>
          <p:nvPr/>
        </p:nvSpPr>
        <p:spPr bwMode="auto">
          <a:xfrm>
            <a:off x="2617447" y="5785436"/>
            <a:ext cx="2038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Coordenação do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14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espaço aéreo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0" y="122679"/>
            <a:ext cx="8363769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Defender o Espaço Aéreo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  <p:pic>
        <p:nvPicPr>
          <p:cNvPr id="17" name="Picture 30" descr="e99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180" y="1316480"/>
            <a:ext cx="4400006" cy="162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54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8128583983_47cdc2165e_o.jpg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1"/>
          <a:stretch/>
        </p:blipFill>
        <p:spPr>
          <a:xfrm>
            <a:off x="475200" y="1245600"/>
            <a:ext cx="8105277" cy="538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74650" y="1245600"/>
            <a:ext cx="5765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36 </a:t>
            </a:r>
            <a:r>
              <a:rPr lang="en-US" sz="20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Gripen</a:t>
            </a:r>
            <a:r>
              <a:rPr lang="en-US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NG + </a:t>
            </a:r>
            <a:r>
              <a:rPr lang="en-US" sz="20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Armamento</a:t>
            </a:r>
            <a:r>
              <a:rPr lang="en-US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+ </a:t>
            </a:r>
            <a:r>
              <a:rPr lang="en-US" sz="20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Logística</a:t>
            </a:r>
            <a:r>
              <a:rPr lang="en-US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 </a:t>
            </a:r>
            <a:r>
              <a:rPr lang="en-US" sz="20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Operação</a:t>
            </a:r>
            <a:endParaRPr lang="en-US" sz="2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7291" y="1701890"/>
            <a:ext cx="37816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Contrato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Comercial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= US$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4,7 </a:t>
            </a:r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Bilhões</a:t>
            </a:r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Acordo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Compensação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107561"/>
            <a:ext cx="8363769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Defender o Espaço Aéreo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4978134" y="1760154"/>
            <a:ext cx="3385635" cy="738664"/>
          </a:xfrm>
          <a:prstGeom prst="rect">
            <a:avLst/>
          </a:prstGeom>
          <a:solidFill>
            <a:schemeClr val="tx2">
              <a:lumMod val="75000"/>
            </a:schemeClr>
          </a:solidFill>
          <a:ln w="25400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FFFF00"/>
                </a:solidFill>
              </a:rPr>
              <a:t>ABSORÇÃO DE TECNOLOGIAS CRÍTICAS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FFFF00"/>
                </a:solidFill>
              </a:rPr>
              <a:t>DESENVOLVIMENTO DOS BIPOSTOS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FFFF00"/>
                </a:solidFill>
              </a:rPr>
              <a:t>GERAÇÃO DE EMPREGOS</a:t>
            </a:r>
          </a:p>
        </p:txBody>
      </p:sp>
    </p:spTree>
    <p:extLst>
      <p:ext uri="{BB962C8B-B14F-4D97-AF65-F5344CB8AC3E}">
        <p14:creationId xmlns:p14="http://schemas.microsoft.com/office/powerpoint/2010/main" val="207952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0" y="153064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CONCEPÇÃO OPERACIONAL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  <p:pic>
        <p:nvPicPr>
          <p:cNvPr id="7" name="Picture 6" descr="FAB 3A - Branca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4888" y="987422"/>
            <a:ext cx="4887018" cy="437800"/>
          </a:xfrm>
          <a:prstGeom prst="rect">
            <a:avLst/>
          </a:prstGeom>
        </p:spPr>
      </p:pic>
      <p:pic>
        <p:nvPicPr>
          <p:cNvPr id="6" name="Imagem 5" descr="fundo tela2.jpg"/>
          <p:cNvPicPr>
            <a:picLocks noChangeAspect="1"/>
          </p:cNvPicPr>
          <p:nvPr/>
        </p:nvPicPr>
        <p:blipFill>
          <a:blip r:embed="rId4"/>
          <a:srcRect t="16434" b="5581"/>
          <a:stretch>
            <a:fillRect/>
          </a:stretch>
        </p:blipFill>
        <p:spPr>
          <a:xfrm>
            <a:off x="0" y="1509823"/>
            <a:ext cx="9144000" cy="5348177"/>
          </a:xfrm>
          <a:prstGeom prst="rect">
            <a:avLst/>
          </a:prstGeom>
        </p:spPr>
      </p:pic>
      <p:pic>
        <p:nvPicPr>
          <p:cNvPr id="5" name="Imagem 4" descr="fundo tela2.jpg"/>
          <p:cNvPicPr>
            <a:picLocks noChangeAspect="1"/>
          </p:cNvPicPr>
          <p:nvPr/>
        </p:nvPicPr>
        <p:blipFill rotWithShape="1">
          <a:blip r:embed="rId4"/>
          <a:srcRect l="68155" t="23155" r="1748" b="16391"/>
          <a:stretch/>
        </p:blipFill>
        <p:spPr>
          <a:xfrm>
            <a:off x="6232124" y="1970844"/>
            <a:ext cx="2752078" cy="414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4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07561"/>
            <a:ext cx="837383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Integrar o Brasil </a:t>
            </a:r>
            <a:r>
              <a:rPr lang="mr-IN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–</a:t>
            </a: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 Pistas de Pouso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  <p:pic>
        <p:nvPicPr>
          <p:cNvPr id="3" name="Picture 2"/>
          <p:cNvPicPr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9600" y="1407600"/>
            <a:ext cx="8827200" cy="49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57045" y="5775158"/>
            <a:ext cx="2797255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Década</a:t>
            </a:r>
            <a:r>
              <a:rPr lang="en-US" sz="2800" dirty="0" smtClean="0"/>
              <a:t> de 1950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lum bright="-26000" contrast="24000"/>
          </a:blip>
          <a:srcRect/>
          <a:stretch>
            <a:fillRect/>
          </a:stretch>
        </p:blipFill>
        <p:spPr bwMode="auto">
          <a:xfrm>
            <a:off x="129060" y="1405995"/>
            <a:ext cx="8826390" cy="4984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107561"/>
            <a:ext cx="837383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Integrar o Brasil </a:t>
            </a:r>
            <a:r>
              <a:rPr lang="mr-IN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–</a:t>
            </a: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 Pistas de Pouso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045" y="5775158"/>
            <a:ext cx="2797255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Situação</a:t>
            </a:r>
            <a:r>
              <a:rPr lang="en-US" sz="2800" dirty="0" smtClean="0"/>
              <a:t> </a:t>
            </a:r>
            <a:r>
              <a:rPr lang="en-US" sz="2800" dirty="0" err="1" smtClean="0"/>
              <a:t>Atual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878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107561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Origem do Poder Aéreo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01" y="1220303"/>
            <a:ext cx="7976173" cy="54966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03" y="1317194"/>
            <a:ext cx="7689245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b="6452"/>
          <a:stretch/>
        </p:blipFill>
        <p:spPr>
          <a:xfrm>
            <a:off x="3619500" y="2957459"/>
            <a:ext cx="5524500" cy="3900541"/>
          </a:xfrm>
          <a:prstGeom prst="rect">
            <a:avLst/>
          </a:prstGeom>
        </p:spPr>
      </p:pic>
      <p:pic>
        <p:nvPicPr>
          <p:cNvPr id="1026" name="Picture 2" descr="Resultado de imagem para coma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319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57600"/>
            <a:ext cx="3701433" cy="32004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581" y="0"/>
            <a:ext cx="3888419" cy="295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8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Espaço Reservado para Conteúdo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5083225"/>
              </p:ext>
            </p:extLst>
          </p:nvPr>
        </p:nvGraphicFramePr>
        <p:xfrm>
          <a:off x="1880580" y="1412776"/>
          <a:ext cx="7128791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5668964"/>
              </p:ext>
            </p:extLst>
          </p:nvPr>
        </p:nvGraphicFramePr>
        <p:xfrm>
          <a:off x="1622847" y="913788"/>
          <a:ext cx="7269187" cy="509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250825" y="1556792"/>
            <a:ext cx="2049463" cy="3916908"/>
            <a:chOff x="250825" y="1556792"/>
            <a:chExt cx="2049463" cy="3916908"/>
          </a:xfrm>
        </p:grpSpPr>
        <p:sp>
          <p:nvSpPr>
            <p:cNvPr id="16387" name="CaixaDeTexto 3"/>
            <p:cNvSpPr txBox="1">
              <a:spLocks noChangeArrowheads="1"/>
            </p:cNvSpPr>
            <p:nvPr/>
          </p:nvSpPr>
          <p:spPr bwMode="auto">
            <a:xfrm>
              <a:off x="323850" y="5229225"/>
              <a:ext cx="130333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000" b="1"/>
                <a:t>CRIAÇÃO DA ANAC</a:t>
              </a:r>
            </a:p>
          </p:txBody>
        </p:sp>
        <p:sp>
          <p:nvSpPr>
            <p:cNvPr id="16388" name="CaixaDeTexto 4"/>
            <p:cNvSpPr txBox="1">
              <a:spLocks noChangeArrowheads="1"/>
            </p:cNvSpPr>
            <p:nvPr/>
          </p:nvSpPr>
          <p:spPr bwMode="auto">
            <a:xfrm>
              <a:off x="250825" y="1844675"/>
              <a:ext cx="204946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000" b="1"/>
                <a:t>EXTINÇÃO DO ADICIONAL TARIFÁRIO</a:t>
              </a:r>
            </a:p>
          </p:txBody>
        </p:sp>
        <p:sp>
          <p:nvSpPr>
            <p:cNvPr id="16389" name="CaixaDeTexto 15"/>
            <p:cNvSpPr txBox="1">
              <a:spLocks noChangeArrowheads="1"/>
            </p:cNvSpPr>
            <p:nvPr/>
          </p:nvSpPr>
          <p:spPr bwMode="auto">
            <a:xfrm>
              <a:off x="250825" y="3357563"/>
              <a:ext cx="18002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000" b="1"/>
                <a:t>CRIAÇÃO DA SAC/FNAC</a:t>
              </a:r>
            </a:p>
          </p:txBody>
        </p:sp>
        <p:sp>
          <p:nvSpPr>
            <p:cNvPr id="18" name="Seta para cima 17"/>
            <p:cNvSpPr/>
            <p:nvPr/>
          </p:nvSpPr>
          <p:spPr>
            <a:xfrm>
              <a:off x="1979712" y="1556792"/>
              <a:ext cx="293789" cy="3888431"/>
            </a:xfrm>
            <a:prstGeom prst="upArrow">
              <a:avLst/>
            </a:prstGeom>
            <a:solidFill>
              <a:srgbClr val="00B05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16395" name="CaixaDeTexto 15"/>
            <p:cNvSpPr txBox="1">
              <a:spLocks noChangeArrowheads="1"/>
            </p:cNvSpPr>
            <p:nvPr/>
          </p:nvSpPr>
          <p:spPr bwMode="auto">
            <a:xfrm>
              <a:off x="250825" y="2678113"/>
              <a:ext cx="143986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pt-BR" sz="1000" b="1"/>
                <a:t>Fim do EMAER  32</a:t>
              </a:r>
            </a:p>
          </p:txBody>
        </p:sp>
      </p:grp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0" y="107561"/>
            <a:ext cx="837383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Recursos para Infraestrutura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9935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107561"/>
            <a:ext cx="837383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Integrar o Brasil </a:t>
            </a:r>
            <a:r>
              <a:rPr lang="mr-IN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–</a:t>
            </a: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 Pistas de Pouso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  <p:pic>
        <p:nvPicPr>
          <p:cNvPr id="3" name="Picture 2"/>
          <p:cNvPicPr>
            <a:picLocks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9600" y="1407600"/>
            <a:ext cx="8827200" cy="49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57045" y="5775158"/>
            <a:ext cx="2797255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Década</a:t>
            </a:r>
            <a:r>
              <a:rPr lang="en-US" sz="2800" dirty="0" smtClean="0"/>
              <a:t> de 1950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269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eta dobrada 34"/>
          <p:cNvSpPr/>
          <p:nvPr/>
        </p:nvSpPr>
        <p:spPr bwMode="auto">
          <a:xfrm rot="16200000" flipV="1">
            <a:off x="7602182" y="3616634"/>
            <a:ext cx="880440" cy="650925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defTabSz="449263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2300" b="1">
              <a:solidFill>
                <a:schemeClr val="bg1"/>
              </a:solidFill>
              <a:latin typeface="Times New Roman" pitchFamily="18" charset="0"/>
              <a:ea typeface="Droid Sans Fallback"/>
              <a:cs typeface="Droid Sans Fallback"/>
            </a:endParaRPr>
          </a:p>
        </p:txBody>
      </p:sp>
      <p:sp>
        <p:nvSpPr>
          <p:cNvPr id="3" name="Seta para a direita 2"/>
          <p:cNvSpPr/>
          <p:nvPr/>
        </p:nvSpPr>
        <p:spPr bwMode="auto">
          <a:xfrm>
            <a:off x="3718386" y="2819733"/>
            <a:ext cx="687397" cy="342454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defTabSz="449263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2300" b="1">
              <a:solidFill>
                <a:schemeClr val="bg1"/>
              </a:solidFill>
              <a:latin typeface="Times New Roman" pitchFamily="18" charset="0"/>
              <a:ea typeface="Droid Sans Fallback"/>
              <a:cs typeface="Droid Sans Fallback"/>
            </a:endParaRPr>
          </a:p>
        </p:txBody>
      </p:sp>
      <p:sp>
        <p:nvSpPr>
          <p:cNvPr id="38" name="Retângulo 37"/>
          <p:cNvSpPr/>
          <p:nvPr/>
        </p:nvSpPr>
        <p:spPr>
          <a:xfrm>
            <a:off x="120960" y="1688834"/>
            <a:ext cx="178483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Lei 6.009, de 26/12/ 1973 </a:t>
            </a:r>
          </a:p>
        </p:txBody>
      </p:sp>
      <p:sp>
        <p:nvSpPr>
          <p:cNvPr id="72" name="Retângulo 71"/>
          <p:cNvSpPr/>
          <p:nvPr/>
        </p:nvSpPr>
        <p:spPr>
          <a:xfrm>
            <a:off x="302112" y="2394251"/>
            <a:ext cx="1482717" cy="954107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1400" dirty="0">
                <a:latin typeface="Segoe UI" charset="0"/>
                <a:cs typeface="Segoe UI" charset="0"/>
              </a:rPr>
              <a:t>Define as tarifas aeroportuárias e de navegação aérea</a:t>
            </a:r>
          </a:p>
        </p:txBody>
      </p:sp>
      <p:sp>
        <p:nvSpPr>
          <p:cNvPr id="79" name="Retângulo 78"/>
          <p:cNvSpPr/>
          <p:nvPr/>
        </p:nvSpPr>
        <p:spPr>
          <a:xfrm>
            <a:off x="4431491" y="2370698"/>
            <a:ext cx="1983540" cy="1477328"/>
          </a:xfrm>
          <a:prstGeom prst="rect">
            <a:avLst/>
          </a:prstGeom>
          <a:effectLst>
            <a:glow>
              <a:schemeClr val="accent1"/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dkEdge"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dirty="0">
                <a:solidFill>
                  <a:srgbClr val="FFFFFF"/>
                </a:solidFill>
                <a:latin typeface="Segoe UI" charset="0"/>
                <a:cs typeface="Segoe UI" charset="0"/>
              </a:rPr>
              <a:t>Adicional e Tarifa Aeroportuária, criado pela Lei 7.920, de 7/12/ 1989</a:t>
            </a:r>
          </a:p>
        </p:txBody>
      </p:sp>
      <p:sp>
        <p:nvSpPr>
          <p:cNvPr id="86" name="Retângulo de cantos arredondados 85"/>
          <p:cNvSpPr/>
          <p:nvPr/>
        </p:nvSpPr>
        <p:spPr>
          <a:xfrm>
            <a:off x="6494015" y="3830851"/>
            <a:ext cx="1222924" cy="936104"/>
          </a:xfrm>
          <a:prstGeom prst="roundRect">
            <a:avLst>
              <a:gd name="adj" fmla="val 10000"/>
            </a:avLst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kern="15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Interesse Federal 80%</a:t>
            </a:r>
            <a:r>
              <a:rPr lang="pt-BR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7" name="Retângulo de cantos arredondados 86"/>
          <p:cNvSpPr/>
          <p:nvPr/>
        </p:nvSpPr>
        <p:spPr>
          <a:xfrm>
            <a:off x="2081016" y="2634981"/>
            <a:ext cx="1660520" cy="743314"/>
          </a:xfrm>
          <a:prstGeom prst="roundRect">
            <a:avLst>
              <a:gd name="adj" fmla="val 10000"/>
            </a:avLst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>
                <a:latin typeface="Segoe UI" charset="0"/>
                <a:cs typeface="Segoe UI" charset="0"/>
              </a:rPr>
              <a:t>Tarifa Aeroportuária</a:t>
            </a:r>
          </a:p>
          <a:p>
            <a:pPr algn="ctr" eaLnBrk="1" hangingPunct="1"/>
            <a:endParaRPr lang="pt-BR">
              <a:latin typeface="Segoe UI" charset="0"/>
              <a:cs typeface="Segoe UI" charset="0"/>
            </a:endParaRPr>
          </a:p>
        </p:txBody>
      </p:sp>
      <p:sp>
        <p:nvSpPr>
          <p:cNvPr id="88" name="Retângulo de cantos arredondados 87"/>
          <p:cNvSpPr/>
          <p:nvPr/>
        </p:nvSpPr>
        <p:spPr>
          <a:xfrm>
            <a:off x="7318223" y="2690259"/>
            <a:ext cx="1729050" cy="720081"/>
          </a:xfrm>
          <a:prstGeom prst="roundRect">
            <a:avLst>
              <a:gd name="adj" fmla="val 10000"/>
            </a:avLst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pt-BR" kern="15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INFRAERO 60%</a:t>
            </a:r>
            <a:endParaRPr lang="pt-BR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9" name="Retângulo de cantos arredondados 88"/>
          <p:cNvSpPr/>
          <p:nvPr/>
        </p:nvSpPr>
        <p:spPr>
          <a:xfrm>
            <a:off x="6267092" y="1474548"/>
            <a:ext cx="1519865" cy="658308"/>
          </a:xfrm>
          <a:prstGeom prst="roundRect">
            <a:avLst>
              <a:gd name="adj" fmla="val 10000"/>
            </a:avLst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</a:t>
            </a:r>
            <a:r>
              <a:rPr lang="pt-BR" kern="15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ROFAA 20%</a:t>
            </a:r>
            <a:endParaRPr lang="pt-BR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4" name="Retângulo de cantos arredondados 93"/>
          <p:cNvSpPr/>
          <p:nvPr/>
        </p:nvSpPr>
        <p:spPr>
          <a:xfrm>
            <a:off x="5171308" y="4919427"/>
            <a:ext cx="1473691" cy="620952"/>
          </a:xfrm>
          <a:prstGeom prst="roundRect">
            <a:avLst>
              <a:gd name="adj" fmla="val 10000"/>
            </a:avLst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kern="15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EMAER 32 40%</a:t>
            </a:r>
            <a:endParaRPr lang="pt-BR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7" name="Retângulo 96"/>
          <p:cNvSpPr/>
          <p:nvPr/>
        </p:nvSpPr>
        <p:spPr>
          <a:xfrm>
            <a:off x="5197016" y="5584833"/>
            <a:ext cx="3024336" cy="1015663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pt-BR" sz="1200">
                <a:latin typeface="Segoe UI" charset="0"/>
                <a:cs typeface="Segoe UI" charset="0"/>
              </a:rPr>
              <a:t>Destinado à reforma e ampliação de aeroportos, como também à aquisição de viaturas operacionais para apoio aos aeroportos: carros contraincêndio, ambulâncias, barcos, etc.</a:t>
            </a:r>
          </a:p>
        </p:txBody>
      </p:sp>
      <p:pic>
        <p:nvPicPr>
          <p:cNvPr id="17446" name="Imagem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163" y="115888"/>
            <a:ext cx="6175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ta dobrada 1"/>
          <p:cNvSpPr/>
          <p:nvPr/>
        </p:nvSpPr>
        <p:spPr bwMode="auto">
          <a:xfrm rot="16200000" flipV="1">
            <a:off x="6424191" y="2211577"/>
            <a:ext cx="813091" cy="818131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defTabSz="449263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2300" b="1">
              <a:solidFill>
                <a:schemeClr val="bg1"/>
              </a:solidFill>
              <a:latin typeface="Times New Roman" pitchFamily="18" charset="0"/>
              <a:ea typeface="Droid Sans Fallback"/>
              <a:cs typeface="Droid Sans Fallback"/>
            </a:endParaRPr>
          </a:p>
        </p:txBody>
      </p:sp>
      <p:sp>
        <p:nvSpPr>
          <p:cNvPr id="33" name="Seta dobrada 32"/>
          <p:cNvSpPr/>
          <p:nvPr/>
        </p:nvSpPr>
        <p:spPr bwMode="auto">
          <a:xfrm rot="16200000" flipH="1" flipV="1">
            <a:off x="6459217" y="3050266"/>
            <a:ext cx="743038" cy="818131"/>
          </a:xfrm>
          <a:prstGeom prst="bentArrow">
            <a:avLst>
              <a:gd name="adj1" fmla="val 25000"/>
              <a:gd name="adj2" fmla="val 23158"/>
              <a:gd name="adj3" fmla="val 25000"/>
              <a:gd name="adj4" fmla="val 4375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defTabSz="449263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2300" b="1">
              <a:solidFill>
                <a:schemeClr val="bg1"/>
              </a:solidFill>
              <a:latin typeface="Times New Roman" pitchFamily="18" charset="0"/>
              <a:ea typeface="Droid Sans Fallback"/>
              <a:cs typeface="Droid Sans Fallback"/>
            </a:endParaRPr>
          </a:p>
        </p:txBody>
      </p:sp>
      <p:sp>
        <p:nvSpPr>
          <p:cNvPr id="37" name="Seta dobrada 36"/>
          <p:cNvSpPr/>
          <p:nvPr/>
        </p:nvSpPr>
        <p:spPr bwMode="auto">
          <a:xfrm rot="16200000" flipH="1">
            <a:off x="5818656" y="4216046"/>
            <a:ext cx="597810" cy="717227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defTabSz="449263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2300" b="1">
              <a:solidFill>
                <a:schemeClr val="bg1"/>
              </a:solidFill>
              <a:latin typeface="Times New Roman" pitchFamily="18" charset="0"/>
              <a:ea typeface="Droid Sans Fallback"/>
              <a:cs typeface="Droid Sans Fallback"/>
            </a:endParaRPr>
          </a:p>
        </p:txBody>
      </p:sp>
      <p:sp>
        <p:nvSpPr>
          <p:cNvPr id="40" name="Seta dobrada 39"/>
          <p:cNvSpPr/>
          <p:nvPr/>
        </p:nvSpPr>
        <p:spPr bwMode="auto">
          <a:xfrm rot="16200000" flipH="1" flipV="1">
            <a:off x="2232794" y="1784132"/>
            <a:ext cx="499176" cy="1153187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defTabSz="449263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2300" b="1">
              <a:solidFill>
                <a:schemeClr val="bg1"/>
              </a:solidFill>
              <a:latin typeface="Times New Roman" pitchFamily="18" charset="0"/>
              <a:ea typeface="Droid Sans Fallback"/>
              <a:cs typeface="Droid Sans Fallback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0" y="107561"/>
            <a:ext cx="837383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Recursos para Infraestrutura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993753" y="2111136"/>
            <a:ext cx="914400" cy="277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ATAERO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043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05" y="620688"/>
            <a:ext cx="8315325" cy="449389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softEdge rad="317500"/>
          </a:effectLst>
        </p:spPr>
      </p:pic>
      <p:sp>
        <p:nvSpPr>
          <p:cNvPr id="5" name="Text Box 40"/>
          <p:cNvSpPr>
            <a:spLocks noChangeArrowheads="1"/>
          </p:cNvSpPr>
          <p:nvPr/>
        </p:nvSpPr>
        <p:spPr bwMode="auto">
          <a:xfrm>
            <a:off x="755576" y="4346766"/>
            <a:ext cx="7460332" cy="24857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prstClr val="black"/>
                </a:solidFill>
              </a:rPr>
              <a:t>Concepção e desenvolvimento 100% nacionais 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prstClr val="black"/>
                </a:solidFill>
              </a:rPr>
              <a:t>Conteúdo nacional, estimado, da ordem de 60%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prstClr val="black"/>
                </a:solidFill>
              </a:rPr>
              <a:t>Entrega de 28 aeronaves a partir  de 2018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prstClr val="black"/>
                </a:solidFill>
              </a:rPr>
              <a:t>Criação de 8.500 </a:t>
            </a:r>
            <a:r>
              <a:rPr lang="pt-BR" sz="2400" b="1" dirty="0" smtClean="0">
                <a:solidFill>
                  <a:prstClr val="black"/>
                </a:solidFill>
              </a:rPr>
              <a:t>empregos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prstClr val="black"/>
                </a:solidFill>
              </a:rPr>
              <a:t>Potencial de exportações de $2 bilhões anuais  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44624"/>
            <a:ext cx="8358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ESTRATÉGICO KC-390</a:t>
            </a:r>
          </a:p>
        </p:txBody>
      </p:sp>
    </p:spTree>
    <p:extLst>
      <p:ext uri="{BB962C8B-B14F-4D97-AF65-F5344CB8AC3E}">
        <p14:creationId xmlns:p14="http://schemas.microsoft.com/office/powerpoint/2010/main" val="217329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107561"/>
            <a:ext cx="837383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Projetos Estratégicos – Espacial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  <p:pic>
        <p:nvPicPr>
          <p:cNvPr id="4" name="Picture 3" descr="04052017-_ETO3833-Edita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13" y="1215299"/>
            <a:ext cx="8258615" cy="5504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LOGO PES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0256" y="865289"/>
            <a:ext cx="2049326" cy="133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0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SDPP\SGDC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368" y="1326008"/>
            <a:ext cx="8697528" cy="5296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107561"/>
            <a:ext cx="837383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Por que Investir em Satélites?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812" y="1471510"/>
            <a:ext cx="8503166" cy="4991965"/>
          </a:xfrm>
          <a:prstGeom prst="rect">
            <a:avLst/>
          </a:prstGeom>
          <a:solidFill>
            <a:schemeClr val="bg1">
              <a:lumMod val="75000"/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marL="263525" indent="-263525">
              <a:lnSpc>
                <a:spcPts val="6440"/>
              </a:lnSpc>
              <a:buFont typeface="Wingdings" charset="2"/>
              <a:buChar char="ü"/>
            </a:pPr>
            <a:r>
              <a:rPr lang="en-US" sz="3200" b="1" dirty="0" err="1" smtClean="0"/>
              <a:t>Defesa</a:t>
            </a:r>
            <a:r>
              <a:rPr lang="en-US" sz="3200" b="1" dirty="0" smtClean="0"/>
              <a:t> Nacional e </a:t>
            </a:r>
            <a:r>
              <a:rPr lang="en-US" sz="3200" b="1" dirty="0" err="1" smtClean="0"/>
              <a:t>segurança</a:t>
            </a:r>
            <a:r>
              <a:rPr lang="en-US" sz="3200" b="1" dirty="0" smtClean="0"/>
              <a:t> das </a:t>
            </a:r>
            <a:r>
              <a:rPr lang="en-US" sz="3200" b="1" dirty="0" err="1" smtClean="0"/>
              <a:t>fronteiras</a:t>
            </a:r>
            <a:r>
              <a:rPr lang="en-US" sz="3200" b="1" dirty="0" smtClean="0"/>
              <a:t>.</a:t>
            </a:r>
          </a:p>
          <a:p>
            <a:pPr marL="263525" indent="-263525">
              <a:lnSpc>
                <a:spcPts val="6440"/>
              </a:lnSpc>
              <a:buFont typeface="Wingdings" charset="2"/>
              <a:buChar char="ü"/>
            </a:pPr>
            <a:r>
              <a:rPr lang="en-US" sz="3200" b="1" dirty="0" err="1" smtClean="0"/>
              <a:t>Coíbe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evasão</a:t>
            </a:r>
            <a:r>
              <a:rPr lang="en-US" sz="3200" b="1" dirty="0" smtClean="0"/>
              <a:t> de </a:t>
            </a:r>
            <a:r>
              <a:rPr lang="en-US" sz="3200" b="1" dirty="0" err="1" smtClean="0"/>
              <a:t>divisas</a:t>
            </a:r>
            <a:r>
              <a:rPr lang="en-US" sz="3200" b="1" dirty="0" smtClean="0"/>
              <a:t>/crimes </a:t>
            </a:r>
            <a:r>
              <a:rPr lang="en-US" sz="3200" b="1" dirty="0" err="1" smtClean="0"/>
              <a:t>transnacionais</a:t>
            </a:r>
            <a:r>
              <a:rPr lang="en-US" sz="3200" b="1" dirty="0" smtClean="0"/>
              <a:t>.</a:t>
            </a:r>
          </a:p>
          <a:p>
            <a:pPr marL="263525" indent="-263525">
              <a:lnSpc>
                <a:spcPts val="6440"/>
              </a:lnSpc>
              <a:buFont typeface="Wingdings" charset="2"/>
              <a:buChar char="ü"/>
            </a:pPr>
            <a:r>
              <a:rPr lang="en-US" sz="3200" b="1" dirty="0" err="1" smtClean="0"/>
              <a:t>Produtividade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agrícola</a:t>
            </a:r>
            <a:r>
              <a:rPr lang="en-US" sz="3200" b="1" dirty="0" smtClean="0"/>
              <a:t>.</a:t>
            </a:r>
          </a:p>
          <a:p>
            <a:pPr marL="263525" indent="-263525">
              <a:lnSpc>
                <a:spcPts val="6440"/>
              </a:lnSpc>
              <a:buFont typeface="Wingdings" charset="2"/>
              <a:buChar char="ü"/>
            </a:pPr>
            <a:r>
              <a:rPr lang="en-US" sz="3200" b="1" dirty="0" err="1" smtClean="0"/>
              <a:t>Planejamento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urbano</a:t>
            </a:r>
            <a:r>
              <a:rPr lang="en-US" sz="3200" b="1" dirty="0" smtClean="0"/>
              <a:t> e </a:t>
            </a:r>
            <a:r>
              <a:rPr lang="en-US" sz="3200" b="1" dirty="0" err="1" smtClean="0"/>
              <a:t>uso</a:t>
            </a:r>
            <a:r>
              <a:rPr lang="en-US" sz="3200" b="1" dirty="0" smtClean="0"/>
              <a:t> da terra. </a:t>
            </a:r>
          </a:p>
          <a:p>
            <a:pPr marL="263525" indent="-263525">
              <a:lnSpc>
                <a:spcPts val="6440"/>
              </a:lnSpc>
              <a:buFont typeface="Wingdings" charset="2"/>
              <a:buChar char="ü"/>
            </a:pPr>
            <a:r>
              <a:rPr lang="en-US" sz="3200" b="1" dirty="0" err="1" smtClean="0"/>
              <a:t>Acesso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às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informações</a:t>
            </a:r>
            <a:r>
              <a:rPr lang="en-US" sz="3200" b="1" dirty="0" smtClean="0"/>
              <a:t> e </a:t>
            </a:r>
            <a:r>
              <a:rPr lang="en-US" sz="3200" b="1" dirty="0" err="1" smtClean="0"/>
              <a:t>comunicações</a:t>
            </a:r>
            <a:r>
              <a:rPr lang="en-US" sz="3200" b="1" dirty="0" smtClean="0"/>
              <a:t>.</a:t>
            </a:r>
            <a:endParaRPr lang="pt-BR" sz="3200" b="1" dirty="0"/>
          </a:p>
          <a:p>
            <a:pPr marL="263525" indent="-263525">
              <a:lnSpc>
                <a:spcPts val="6440"/>
              </a:lnSpc>
              <a:buFont typeface="Wingdings" charset="2"/>
              <a:buChar char="ü"/>
            </a:pPr>
            <a:r>
              <a:rPr lang="pt-BR" sz="3200" b="1" dirty="0" smtClean="0"/>
              <a:t>Desenvolvimento industrial.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02997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AutoShape 2" descr="100 dollar bills Free Photo"/>
          <p:cNvSpPr>
            <a:spLocks noChangeAspect="1" noChangeArrowheads="1"/>
          </p:cNvSpPr>
          <p:nvPr/>
        </p:nvSpPr>
        <p:spPr bwMode="auto">
          <a:xfrm>
            <a:off x="4616054" y="-182563"/>
            <a:ext cx="2286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z="2400">
              <a:latin typeface="Times New Roman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0" y="107561"/>
            <a:ext cx="837383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Projetos Espaciais – Investimentos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  <p:graphicFrame>
        <p:nvGraphicFramePr>
          <p:cNvPr id="41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794141"/>
              </p:ext>
            </p:extLst>
          </p:nvPr>
        </p:nvGraphicFramePr>
        <p:xfrm>
          <a:off x="207072" y="1965368"/>
          <a:ext cx="8562698" cy="3677181"/>
        </p:xfrm>
        <a:graphic>
          <a:graphicData uri="http://schemas.openxmlformats.org/drawingml/2006/table">
            <a:tbl>
              <a:tblPr/>
              <a:tblGrid>
                <a:gridCol w="29580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029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017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381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Arial" charset="0"/>
                          <a:cs typeface="Arial" charset="0"/>
                        </a:rPr>
                        <a:t>PAÍS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66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Arial" charset="0"/>
                          <a:cs typeface="Arial" charset="0"/>
                        </a:rPr>
                        <a:t>ORÇAMENTO PROGRAMA ESPACIAL (Bilhões US$)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66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Arial" charset="0"/>
                          <a:cs typeface="Arial" charset="0"/>
                        </a:rPr>
                        <a:t>% PIB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D6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98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Arial" charset="0"/>
                          <a:cs typeface="Arial" charset="0"/>
                        </a:rPr>
                        <a:t>EUA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6C5FF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Arial" charset="0"/>
                          <a:cs typeface="Arial" charset="0"/>
                        </a:rPr>
                        <a:t>40,0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6C5FF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Arial" charset="0"/>
                          <a:cs typeface="Arial" charset="0"/>
                        </a:rPr>
                        <a:t>0,21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6C5FF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98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Arial" charset="0"/>
                          <a:cs typeface="Arial" charset="0"/>
                        </a:rPr>
                        <a:t>RÚSSIA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Arial" charset="0"/>
                          <a:cs typeface="Arial" charset="0"/>
                        </a:rPr>
                        <a:t>3,0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Arial" charset="0"/>
                          <a:cs typeface="Arial" charset="0"/>
                        </a:rPr>
                        <a:t>0,15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98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Arial" charset="0"/>
                          <a:cs typeface="Arial" charset="0"/>
                        </a:rPr>
                        <a:t>CHINA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6C5FF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Arial" charset="0"/>
                          <a:cs typeface="Arial" charset="0"/>
                        </a:rPr>
                        <a:t>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6C5FF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Arial" charset="0"/>
                          <a:cs typeface="Arial" charset="0"/>
                        </a:rPr>
                        <a:t>0,03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6C5FF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98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Arial" charset="0"/>
                          <a:cs typeface="Arial" charset="0"/>
                        </a:rPr>
                        <a:t>ÍNDIA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Arial" charset="0"/>
                          <a:cs typeface="Arial" charset="0"/>
                        </a:rPr>
                        <a:t>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Arial" charset="0"/>
                          <a:cs typeface="Arial" charset="0"/>
                        </a:rPr>
                        <a:t>0,06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98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Arial" charset="0"/>
                          <a:cs typeface="Arial" charset="0"/>
                        </a:rPr>
                        <a:t>ARGENTINA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6C5FF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Arial" charset="0"/>
                          <a:cs typeface="Arial" charset="0"/>
                        </a:rPr>
                        <a:t>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6C5FF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Arial" charset="0"/>
                          <a:cs typeface="Arial" charset="0"/>
                        </a:rPr>
                        <a:t>0,20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6C5FF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98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x-non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Arial" charset="0"/>
                          <a:cs typeface="Arial" charset="0"/>
                        </a:rPr>
                        <a:t>BRASIL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charset="0"/>
                        <a:ea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Arial" charset="0"/>
                          <a:cs typeface="Arial" charset="0"/>
                        </a:rPr>
                        <a:t>0,1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Arial" charset="0"/>
                          <a:cs typeface="Arial" charset="0"/>
                        </a:rPr>
                        <a:t>0,006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42" name="Group 24"/>
          <p:cNvGrpSpPr/>
          <p:nvPr/>
        </p:nvGrpSpPr>
        <p:grpSpPr>
          <a:xfrm>
            <a:off x="2424418" y="2735246"/>
            <a:ext cx="586975" cy="2872366"/>
            <a:chOff x="2578443" y="1949670"/>
            <a:chExt cx="621957" cy="3086121"/>
          </a:xfrm>
        </p:grpSpPr>
        <p:pic>
          <p:nvPicPr>
            <p:cNvPr id="43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0800" y="3548445"/>
              <a:ext cx="609600" cy="406400"/>
            </a:xfrm>
            <a:prstGeom prst="rect">
              <a:avLst/>
            </a:prstGeom>
          </p:spPr>
        </p:pic>
        <p:pic>
          <p:nvPicPr>
            <p:cNvPr id="44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0800" y="4092144"/>
              <a:ext cx="609600" cy="381000"/>
            </a:xfrm>
            <a:prstGeom prst="rect">
              <a:avLst/>
            </a:prstGeom>
          </p:spPr>
        </p:pic>
        <p:pic>
          <p:nvPicPr>
            <p:cNvPr id="45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0800" y="4609071"/>
              <a:ext cx="609600" cy="42672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78443" y="1949670"/>
              <a:ext cx="609601" cy="431800"/>
            </a:xfrm>
            <a:prstGeom prst="rect">
              <a:avLst/>
            </a:prstGeom>
          </p:spPr>
        </p:pic>
        <p:pic>
          <p:nvPicPr>
            <p:cNvPr id="47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90800" y="2505288"/>
              <a:ext cx="609600" cy="406400"/>
            </a:xfrm>
            <a:prstGeom prst="rect">
              <a:avLst/>
            </a:prstGeom>
          </p:spPr>
        </p:pic>
        <p:pic>
          <p:nvPicPr>
            <p:cNvPr id="48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90800" y="3031518"/>
              <a:ext cx="609600" cy="406400"/>
            </a:xfrm>
            <a:prstGeom prst="rect">
              <a:avLst/>
            </a:prstGeom>
          </p:spPr>
        </p:pic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352932" y="5777724"/>
            <a:ext cx="2761683" cy="3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charset="0"/>
              </a:rPr>
              <a:t>Fonte: </a:t>
            </a:r>
            <a:r>
              <a:rPr lang="en-US" dirty="0" err="1">
                <a:latin typeface="Calibri" charset="0"/>
              </a:rPr>
              <a:t>vários</a:t>
            </a:r>
            <a:r>
              <a:rPr lang="en-US" dirty="0">
                <a:latin typeface="Calibri" charset="0"/>
              </a:rPr>
              <a:t> (Internet), 2017.</a:t>
            </a:r>
          </a:p>
        </p:txBody>
      </p:sp>
    </p:spTree>
    <p:extLst>
      <p:ext uri="{BB962C8B-B14F-4D97-AF65-F5344CB8AC3E}">
        <p14:creationId xmlns:p14="http://schemas.microsoft.com/office/powerpoint/2010/main" val="30709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S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7906" y="1288772"/>
            <a:ext cx="8306229" cy="5419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LOGO PES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0256" y="865289"/>
            <a:ext cx="2049326" cy="1337208"/>
          </a:xfrm>
          <a:prstGeom prst="rect">
            <a:avLst/>
          </a:prstGeom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107561"/>
            <a:ext cx="837383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Projetos Estratégicos – Espacial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CaixaDeTexto 104"/>
          <p:cNvSpPr txBox="1"/>
          <p:nvPr/>
        </p:nvSpPr>
        <p:spPr bwMode="auto">
          <a:xfrm>
            <a:off x="470331" y="5922501"/>
            <a:ext cx="3530824" cy="378047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pt-BR"/>
            </a:defPPr>
            <a:lvl1pPr algn="ctr" fontAlgn="auto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</a:lstStyle>
          <a:p>
            <a:pPr>
              <a:lnSpc>
                <a:spcPts val="2080"/>
              </a:lnSpc>
            </a:pPr>
            <a:r>
              <a:rPr lang="pt-BR" dirty="0"/>
              <a:t>EMPREGO DUAL (CIVIL/MILITAR</a:t>
            </a:r>
            <a:r>
              <a:rPr lang="pt-BR" dirty="0" smtClean="0"/>
              <a:t>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580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07" y="1371987"/>
            <a:ext cx="8602379" cy="4886954"/>
          </a:xfrm>
          <a:prstGeom prst="rect">
            <a:avLst/>
          </a:prstGeom>
        </p:spPr>
      </p:pic>
      <p:pic>
        <p:nvPicPr>
          <p:cNvPr id="3" name="Picture 2" descr="LOGO PES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98989"/>
            <a:ext cx="2049326" cy="1337208"/>
          </a:xfrm>
          <a:prstGeom prst="rect">
            <a:avLst/>
          </a:prstGeom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0" y="107561"/>
            <a:ext cx="837383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Projetos Estratégicos – Espacial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10812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encrypted-tbn1.gstatic.com/images?q=tbn:ANd9GcTIu_jsX0R1NHTSZog_nkq8wSqyjEakDAYRMU4o9vjc916sHgOr9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62" y="1196737"/>
            <a:ext cx="8973659" cy="5421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upo 31"/>
          <p:cNvGrpSpPr/>
          <p:nvPr/>
        </p:nvGrpSpPr>
        <p:grpSpPr>
          <a:xfrm>
            <a:off x="6100101" y="1511205"/>
            <a:ext cx="2940146" cy="2380370"/>
            <a:chOff x="6020972" y="783688"/>
            <a:chExt cx="2940146" cy="2380370"/>
          </a:xfrm>
        </p:grpSpPr>
        <p:pic>
          <p:nvPicPr>
            <p:cNvPr id="9" name="Picture 4" descr="1917 - O fotografo J. Kfuri com o piloto Buini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0972" y="783688"/>
              <a:ext cx="2940146" cy="1953453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0" name="Retângulo de cantos arredondados 18"/>
            <p:cNvSpPr/>
            <p:nvPr/>
          </p:nvSpPr>
          <p:spPr bwMode="auto">
            <a:xfrm>
              <a:off x="6540303" y="2478258"/>
              <a:ext cx="1981200" cy="685800"/>
            </a:xfrm>
            <a:prstGeom prst="roundRect">
              <a:avLst/>
            </a:prstGeom>
            <a:gradFill rotWithShape="1">
              <a:gsLst>
                <a:gs pos="0">
                  <a:srgbClr val="FFFFCC">
                    <a:gamma/>
                    <a:shade val="46275"/>
                    <a:invGamma/>
                  </a:srgbClr>
                </a:gs>
                <a:gs pos="50000">
                  <a:srgbClr val="FFFFCC"/>
                </a:gs>
                <a:gs pos="100000">
                  <a:srgbClr val="FFFFCC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buClr>
                  <a:srgbClr val="FF9900"/>
                </a:buClr>
                <a:defRPr/>
              </a:pPr>
              <a:r>
                <a:rPr lang="pt-BR" sz="1100" b="1" dirty="0">
                  <a:latin typeface="Arial" charset="0"/>
                </a:rPr>
                <a:t>MEIOS AÉREOS DO</a:t>
              </a:r>
            </a:p>
            <a:p>
              <a:pPr algn="ctr" eaLnBrk="0" hangingPunct="0">
                <a:spcBef>
                  <a:spcPct val="20000"/>
                </a:spcBef>
                <a:buClr>
                  <a:srgbClr val="FF9900"/>
                </a:buClr>
                <a:defRPr/>
              </a:pPr>
              <a:r>
                <a:rPr lang="pt-BR" sz="1100" b="1" dirty="0">
                  <a:latin typeface="Arial" charset="0"/>
                </a:rPr>
                <a:t>MINISTÉRIO DA MARINHA</a:t>
              </a:r>
              <a:endParaRPr lang="pt-BR" sz="1200" b="1" dirty="0">
                <a:latin typeface="Arial" charset="0"/>
              </a:endParaRPr>
            </a:p>
          </p:txBody>
        </p:sp>
      </p:grpSp>
      <p:grpSp>
        <p:nvGrpSpPr>
          <p:cNvPr id="11" name="Grupo 30"/>
          <p:cNvGrpSpPr/>
          <p:nvPr/>
        </p:nvGrpSpPr>
        <p:grpSpPr>
          <a:xfrm>
            <a:off x="285719" y="1450551"/>
            <a:ext cx="3010483" cy="2330350"/>
            <a:chOff x="154319" y="976999"/>
            <a:chExt cx="3010483" cy="2330350"/>
          </a:xfrm>
        </p:grpSpPr>
        <p:pic>
          <p:nvPicPr>
            <p:cNvPr id="12" name="Picture 6" descr="http://segurancaedefesa2.provisorio.ws/MB02-Curtiss%20HS-2L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319" y="976999"/>
              <a:ext cx="3010483" cy="1939385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3" name="Retângulo de cantos arredondados 19"/>
            <p:cNvSpPr/>
            <p:nvPr/>
          </p:nvSpPr>
          <p:spPr bwMode="auto">
            <a:xfrm>
              <a:off x="647117" y="2621549"/>
              <a:ext cx="1981200" cy="685800"/>
            </a:xfrm>
            <a:prstGeom prst="roundRect">
              <a:avLst/>
            </a:prstGeom>
            <a:gradFill rotWithShape="1">
              <a:gsLst>
                <a:gs pos="0">
                  <a:srgbClr val="FFFFCC">
                    <a:gamma/>
                    <a:shade val="46275"/>
                    <a:invGamma/>
                  </a:srgbClr>
                </a:gs>
                <a:gs pos="50000">
                  <a:srgbClr val="FFFFCC"/>
                </a:gs>
                <a:gs pos="100000">
                  <a:srgbClr val="FFFFCC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buClr>
                  <a:srgbClr val="FF9900"/>
                </a:buClr>
                <a:defRPr/>
              </a:pPr>
              <a:r>
                <a:rPr lang="pt-BR" sz="1100" b="1" dirty="0">
                  <a:latin typeface="Arial" charset="0"/>
                </a:rPr>
                <a:t>MEIOS AÉREOS DO </a:t>
              </a:r>
            </a:p>
            <a:p>
              <a:pPr algn="ctr" eaLnBrk="0" hangingPunct="0">
                <a:spcBef>
                  <a:spcPct val="20000"/>
                </a:spcBef>
                <a:buClr>
                  <a:srgbClr val="FF9900"/>
                </a:buClr>
                <a:defRPr/>
              </a:pPr>
              <a:r>
                <a:rPr lang="pt-BR" sz="1100" b="1" dirty="0">
                  <a:latin typeface="Arial" charset="0"/>
                </a:rPr>
                <a:t>MINISTÉRIO DA GUERRA</a:t>
              </a:r>
              <a:endParaRPr lang="pt-BR" sz="1200" b="1" dirty="0">
                <a:latin typeface="Arial" charset="0"/>
              </a:endParaRPr>
            </a:p>
          </p:txBody>
        </p:sp>
      </p:grpSp>
      <p:grpSp>
        <p:nvGrpSpPr>
          <p:cNvPr id="14" name="Grupo 32"/>
          <p:cNvGrpSpPr/>
          <p:nvPr/>
        </p:nvGrpSpPr>
        <p:grpSpPr>
          <a:xfrm>
            <a:off x="3318102" y="3852245"/>
            <a:ext cx="2688328" cy="2286563"/>
            <a:chOff x="3241739" y="2654713"/>
            <a:chExt cx="2688328" cy="2286563"/>
          </a:xfrm>
        </p:grpSpPr>
        <p:pic>
          <p:nvPicPr>
            <p:cNvPr id="15" name="Picture 8" descr="http://www.fab.mil.br/sis/enoticias/imagens/pub/27527/i1611417271281285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739" y="2654713"/>
              <a:ext cx="2688328" cy="1790700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6" name="Retângulo de cantos arredondados 16"/>
            <p:cNvSpPr/>
            <p:nvPr/>
          </p:nvSpPr>
          <p:spPr bwMode="auto">
            <a:xfrm>
              <a:off x="3623603" y="4255476"/>
              <a:ext cx="1981200" cy="685800"/>
            </a:xfrm>
            <a:prstGeom prst="roundRect">
              <a:avLst/>
            </a:prstGeom>
            <a:gradFill rotWithShape="1">
              <a:gsLst>
                <a:gs pos="0">
                  <a:srgbClr val="FFFFCC">
                    <a:gamma/>
                    <a:shade val="46275"/>
                    <a:invGamma/>
                  </a:srgbClr>
                </a:gs>
                <a:gs pos="50000">
                  <a:srgbClr val="FFFFCC"/>
                </a:gs>
                <a:gs pos="100000">
                  <a:srgbClr val="FFFFCC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anchor="ctr"/>
            <a:lstStyle/>
            <a:p>
              <a:pPr algn="ctr" eaLnBrk="0" hangingPunct="0">
                <a:spcBef>
                  <a:spcPct val="20000"/>
                </a:spcBef>
                <a:buClr>
                  <a:srgbClr val="FF9900"/>
                </a:buClr>
                <a:defRPr/>
              </a:pPr>
              <a:r>
                <a:rPr lang="pt-BR" sz="1100" b="1" dirty="0">
                  <a:latin typeface="Arial" charset="0"/>
                </a:rPr>
                <a:t>MEIOS AÉREOS DO </a:t>
              </a:r>
            </a:p>
            <a:p>
              <a:pPr algn="ctr" eaLnBrk="0" hangingPunct="0">
                <a:spcBef>
                  <a:spcPct val="20000"/>
                </a:spcBef>
                <a:buClr>
                  <a:srgbClr val="FF9900"/>
                </a:buClr>
                <a:defRPr/>
              </a:pPr>
              <a:r>
                <a:rPr lang="pt-BR" sz="1100" b="1" dirty="0">
                  <a:latin typeface="Arial" charset="0"/>
                </a:rPr>
                <a:t>MINISTÉRIO DE VIAÇÃO </a:t>
              </a:r>
            </a:p>
            <a:p>
              <a:pPr algn="ctr" eaLnBrk="0" hangingPunct="0">
                <a:spcBef>
                  <a:spcPct val="20000"/>
                </a:spcBef>
                <a:buClr>
                  <a:srgbClr val="FF9900"/>
                </a:buClr>
                <a:defRPr/>
              </a:pPr>
              <a:r>
                <a:rPr lang="pt-BR" sz="1100" b="1" dirty="0">
                  <a:latin typeface="Arial" charset="0"/>
                </a:rPr>
                <a:t>E OBRAS PÚBLICAS</a:t>
              </a:r>
              <a:endParaRPr lang="pt-BR" sz="1200" b="1" dirty="0">
                <a:latin typeface="Arial" charset="0"/>
              </a:endParaRPr>
            </a:p>
          </p:txBody>
        </p:sp>
      </p:grp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0" y="107561"/>
            <a:ext cx="837383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1941 – O Ministério da Aeronáutica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7882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4"/>
          <a:stretch/>
        </p:blipFill>
        <p:spPr bwMode="auto">
          <a:xfrm>
            <a:off x="661788" y="1269929"/>
            <a:ext cx="7835812" cy="5412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071251630"/>
              </p:ext>
            </p:extLst>
          </p:nvPr>
        </p:nvGraphicFramePr>
        <p:xfrm>
          <a:off x="320041" y="1783949"/>
          <a:ext cx="8631176" cy="4952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31616" y="10582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0" y="107561"/>
            <a:ext cx="837383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Projeto Estratégico  – Transformação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18185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2812CBF-7BB9-4932-8E0A-48837DCB5E83}" type="datetime1">
              <a:rPr lang="pt-BR"/>
              <a:pPr>
                <a:defRPr/>
              </a:pPr>
              <a:t>17/05/2017</a:t>
            </a:fld>
            <a:endParaRPr lang="pt-BR"/>
          </a:p>
        </p:txBody>
      </p:sp>
      <p:sp>
        <p:nvSpPr>
          <p:cNvPr id="819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3CB7B0-3C0E-4ECF-BA4C-67346E2311A8}" type="slidenum">
              <a:rPr lang="pt-BR" altLang="en-US"/>
              <a:pPr/>
              <a:t>31</a:t>
            </a:fld>
            <a:endParaRPr lang="pt-BR" altLang="en-US"/>
          </a:p>
        </p:txBody>
      </p:sp>
      <p:sp>
        <p:nvSpPr>
          <p:cNvPr id="8196" name="TextBox 11"/>
          <p:cNvSpPr txBox="1">
            <a:spLocks noChangeArrowheads="1"/>
          </p:cNvSpPr>
          <p:nvPr/>
        </p:nvSpPr>
        <p:spPr bwMode="auto">
          <a:xfrm>
            <a:off x="3348930" y="2015430"/>
            <a:ext cx="554355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altLang="en-US" sz="3200" b="1" i="1" dirty="0">
                <a:latin typeface="Book Antiqua" panose="02040602050305030304" pitchFamily="18" charset="0"/>
                <a:cs typeface="Arabic Typesetting" panose="03020402040406030203" pitchFamily="66" charset="-78"/>
              </a:rPr>
              <a:t>“A vitória sorri para aqueles que se antecipam às mudanças das características da guerra, não àqueles que esperam para se adaptar depois que as mudanças acontecem”.</a:t>
            </a:r>
            <a:endParaRPr lang="pt-BR" altLang="en-US" sz="3200" b="1" dirty="0">
              <a:latin typeface="Book Antiqua" panose="02040602050305030304" pitchFamily="18" charset="0"/>
              <a:cs typeface="Arabic Typesetting" panose="03020402040406030203" pitchFamily="66" charset="-78"/>
            </a:endParaRPr>
          </a:p>
          <a:p>
            <a:pPr algn="ctr"/>
            <a:r>
              <a:rPr lang="pt-BR" altLang="en-US" sz="1400" b="1" i="1" dirty="0">
                <a:latin typeface="Book Antiqua" panose="02040602050305030304" pitchFamily="18" charset="0"/>
                <a:cs typeface="Arabic Typesetting" panose="03020402040406030203" pitchFamily="66" charset="-78"/>
              </a:rPr>
              <a:t>Giulio </a:t>
            </a:r>
            <a:r>
              <a:rPr lang="pt-BR" altLang="en-US" sz="1400" b="1" i="1" dirty="0" err="1">
                <a:latin typeface="Book Antiqua" panose="02040602050305030304" pitchFamily="18" charset="0"/>
                <a:cs typeface="Arabic Typesetting" panose="03020402040406030203" pitchFamily="66" charset="-78"/>
              </a:rPr>
              <a:t>Douhet</a:t>
            </a:r>
            <a:r>
              <a:rPr lang="pt-BR" altLang="en-US" sz="1400" b="1" i="1" dirty="0">
                <a:latin typeface="Book Antiqua" panose="02040602050305030304" pitchFamily="18" charset="0"/>
                <a:cs typeface="Arabic Typesetting" panose="03020402040406030203" pitchFamily="66" charset="-78"/>
              </a:rPr>
              <a:t/>
            </a:r>
            <a:br>
              <a:rPr lang="pt-BR" altLang="en-US" sz="1400" b="1" i="1" dirty="0">
                <a:latin typeface="Book Antiqua" panose="02040602050305030304" pitchFamily="18" charset="0"/>
                <a:cs typeface="Arabic Typesetting" panose="03020402040406030203" pitchFamily="66" charset="-78"/>
              </a:rPr>
            </a:br>
            <a:r>
              <a:rPr lang="pt-BR" altLang="en-US" sz="1400" b="1" i="1" dirty="0">
                <a:latin typeface="Book Antiqua" panose="02040602050305030304" pitchFamily="18" charset="0"/>
                <a:cs typeface="Arabic Typesetting" panose="03020402040406030203" pitchFamily="66" charset="-78"/>
              </a:rPr>
              <a:t> Il </a:t>
            </a:r>
            <a:r>
              <a:rPr lang="pt-BR" altLang="en-US" sz="1400" b="1" i="1" dirty="0" err="1">
                <a:latin typeface="Book Antiqua" panose="02040602050305030304" pitchFamily="18" charset="0"/>
                <a:cs typeface="Arabic Typesetting" panose="03020402040406030203" pitchFamily="66" charset="-78"/>
              </a:rPr>
              <a:t>Dominio</a:t>
            </a:r>
            <a:r>
              <a:rPr lang="pt-BR" altLang="en-US" sz="1400" b="1" i="1" dirty="0">
                <a:latin typeface="Book Antiqua" panose="02040602050305030304" pitchFamily="18" charset="0"/>
                <a:cs typeface="Arabic Typesetting" panose="03020402040406030203" pitchFamily="66" charset="-78"/>
              </a:rPr>
              <a:t> </a:t>
            </a:r>
            <a:r>
              <a:rPr lang="pt-BR" altLang="en-US" sz="1400" b="1" i="1" dirty="0" err="1">
                <a:latin typeface="Book Antiqua" panose="02040602050305030304" pitchFamily="18" charset="0"/>
                <a:cs typeface="Arabic Typesetting" panose="03020402040406030203" pitchFamily="66" charset="-78"/>
              </a:rPr>
              <a:t>Del’aria</a:t>
            </a:r>
            <a:r>
              <a:rPr lang="pt-BR" altLang="en-US" sz="1400" b="1" i="1" dirty="0">
                <a:latin typeface="Book Antiqua" panose="02040602050305030304" pitchFamily="18" charset="0"/>
                <a:cs typeface="Arabic Typesetting" panose="03020402040406030203" pitchFamily="66" charset="-78"/>
              </a:rPr>
              <a:t>: </a:t>
            </a:r>
            <a:r>
              <a:rPr lang="pt-BR" altLang="en-US" sz="1400" b="1" i="1" dirty="0" err="1">
                <a:latin typeface="Book Antiqua" panose="02040602050305030304" pitchFamily="18" charset="0"/>
                <a:cs typeface="Arabic Typesetting" panose="03020402040406030203" pitchFamily="66" charset="-78"/>
              </a:rPr>
              <a:t>Saggio</a:t>
            </a:r>
            <a:r>
              <a:rPr lang="pt-BR" altLang="en-US" sz="1400" b="1" i="1" dirty="0">
                <a:latin typeface="Book Antiqua" panose="02040602050305030304" pitchFamily="18" charset="0"/>
                <a:cs typeface="Arabic Typesetting" panose="03020402040406030203" pitchFamily="66" charset="-78"/>
              </a:rPr>
              <a:t> </a:t>
            </a:r>
            <a:r>
              <a:rPr lang="pt-BR" altLang="en-US" sz="1400" b="1" i="1" dirty="0" err="1">
                <a:latin typeface="Book Antiqua" panose="02040602050305030304" pitchFamily="18" charset="0"/>
                <a:cs typeface="Arabic Typesetting" panose="03020402040406030203" pitchFamily="66" charset="-78"/>
              </a:rPr>
              <a:t>Sull’Arte</a:t>
            </a:r>
            <a:r>
              <a:rPr lang="pt-BR" altLang="en-US" sz="1400" b="1" i="1" dirty="0">
                <a:latin typeface="Book Antiqua" panose="02040602050305030304" pitchFamily="18" charset="0"/>
                <a:cs typeface="Arabic Typesetting" panose="03020402040406030203" pitchFamily="66" charset="-78"/>
              </a:rPr>
              <a:t> </a:t>
            </a:r>
            <a:r>
              <a:rPr lang="pt-BR" altLang="en-US" sz="1400" b="1" i="1" dirty="0" err="1">
                <a:latin typeface="Book Antiqua" panose="02040602050305030304" pitchFamily="18" charset="0"/>
                <a:cs typeface="Arabic Typesetting" panose="03020402040406030203" pitchFamily="66" charset="-78"/>
              </a:rPr>
              <a:t>della</a:t>
            </a:r>
            <a:r>
              <a:rPr lang="pt-BR" altLang="en-US" sz="1400" b="1" i="1" dirty="0">
                <a:latin typeface="Book Antiqua" panose="02040602050305030304" pitchFamily="18" charset="0"/>
                <a:cs typeface="Arabic Typesetting" panose="03020402040406030203" pitchFamily="66" charset="-78"/>
              </a:rPr>
              <a:t> </a:t>
            </a:r>
            <a:r>
              <a:rPr lang="pt-BR" altLang="en-US" sz="1400" b="1" i="1" dirty="0" err="1">
                <a:latin typeface="Book Antiqua" panose="02040602050305030304" pitchFamily="18" charset="0"/>
                <a:cs typeface="Arabic Typesetting" panose="03020402040406030203" pitchFamily="66" charset="-78"/>
              </a:rPr>
              <a:t>Guerre</a:t>
            </a:r>
            <a:r>
              <a:rPr lang="pt-BR" altLang="en-US" sz="1400" b="1" i="1" dirty="0">
                <a:latin typeface="Book Antiqua" panose="02040602050305030304" pitchFamily="18" charset="0"/>
                <a:cs typeface="Arabic Typesetting" panose="03020402040406030203" pitchFamily="66" charset="-78"/>
              </a:rPr>
              <a:t> </a:t>
            </a:r>
            <a:r>
              <a:rPr lang="pt-BR" altLang="en-US" sz="1400" b="1" i="1" dirty="0" err="1">
                <a:latin typeface="Book Antiqua" panose="02040602050305030304" pitchFamily="18" charset="0"/>
                <a:cs typeface="Arabic Typesetting" panose="03020402040406030203" pitchFamily="66" charset="-78"/>
              </a:rPr>
              <a:t>Aerea</a:t>
            </a:r>
            <a:r>
              <a:rPr lang="pt-BR" altLang="en-US" sz="1400" b="1" i="1" dirty="0">
                <a:latin typeface="Book Antiqua" panose="02040602050305030304" pitchFamily="18" charset="0"/>
                <a:cs typeface="Arabic Typesetting" panose="03020402040406030203" pitchFamily="66" charset="-78"/>
              </a:rPr>
              <a:t> – 1921</a:t>
            </a:r>
          </a:p>
        </p:txBody>
      </p:sp>
      <p:sp>
        <p:nvSpPr>
          <p:cNvPr id="8198" name="AutoShape 2" descr="Resultado de imagem para giulio douh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2" name="Retângulo 1"/>
          <p:cNvSpPr/>
          <p:nvPr/>
        </p:nvSpPr>
        <p:spPr>
          <a:xfrm>
            <a:off x="0" y="160337"/>
            <a:ext cx="8316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ESTRATEGISTA MILITAR</a:t>
            </a:r>
            <a:endParaRPr lang="pt-BR" sz="36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015430"/>
            <a:ext cx="2678618" cy="348608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5092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48" y="-183411"/>
            <a:ext cx="9388548" cy="7041411"/>
          </a:xfrm>
        </p:spPr>
      </p:pic>
      <p:sp>
        <p:nvSpPr>
          <p:cNvPr id="5" name="TextBox 1"/>
          <p:cNvSpPr txBox="1"/>
          <p:nvPr/>
        </p:nvSpPr>
        <p:spPr>
          <a:xfrm>
            <a:off x="574570" y="2410837"/>
            <a:ext cx="7896115" cy="7143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  <a:scene3d>
              <a:camera prst="orthographicFront"/>
              <a:lightRig rig="threePt" dir="t"/>
            </a:scene3d>
            <a:sp3d prstMaterial="flat"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000" dirty="0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FORÇA AÉREA BRASILEIRA</a:t>
            </a:r>
            <a:endParaRPr lang="en-US" sz="4000" dirty="0">
              <a:effectLst>
                <a:outerShdw blurRad="50800" dist="50800" dir="2700000" algn="tl" rotWithShape="0">
                  <a:srgbClr val="000000">
                    <a:alpha val="43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1705335" y="3485086"/>
            <a:ext cx="5189000" cy="6448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99000"/>
                </a:schemeClr>
              </a:gs>
              <a:gs pos="100000">
                <a:schemeClr val="tx2">
                  <a:lumMod val="50000"/>
                </a:schemeClr>
              </a:gs>
            </a:gsLst>
            <a:lin ang="16440000" scaled="0"/>
            <a:tileRect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  <a:scene3d>
              <a:camera prst="orthographicFront"/>
              <a:lightRig rig="threePt" dir="t"/>
            </a:scene3d>
            <a:sp3d prstMaterial="flat"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“</a:t>
            </a:r>
            <a:r>
              <a:rPr lang="en-US" sz="2800" dirty="0" err="1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Asas</a:t>
            </a:r>
            <a:r>
              <a:rPr lang="en-US" sz="2800" dirty="0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2800" dirty="0" err="1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que</a:t>
            </a:r>
            <a:r>
              <a:rPr lang="en-US" sz="2800" dirty="0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2800" dirty="0" err="1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protegem</a:t>
            </a:r>
            <a:r>
              <a:rPr lang="en-US" sz="2800" dirty="0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o País”</a:t>
            </a:r>
            <a:endParaRPr lang="en-US" sz="2800" dirty="0">
              <a:effectLst>
                <a:outerShdw blurRad="50800" dist="50800" dir="2700000" algn="tl" rotWithShape="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6502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507" y="1148469"/>
            <a:ext cx="3789472" cy="2520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0" y="107561"/>
            <a:ext cx="837383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Aeronáutica Brasileira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  <p:pic>
        <p:nvPicPr>
          <p:cNvPr id="3" name="Picture 2" descr="Aviação Civil.jpe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1181" y="1148469"/>
            <a:ext cx="3780000" cy="2520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 descr="0_Embraer_I.jpe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3" y="4057058"/>
            <a:ext cx="3780000" cy="2520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infraero-logo.jpe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181" y="4023276"/>
            <a:ext cx="3780000" cy="2520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1" name="Retângulo de cantos arredondados 19"/>
          <p:cNvSpPr/>
          <p:nvPr/>
        </p:nvSpPr>
        <p:spPr bwMode="auto">
          <a:xfrm>
            <a:off x="866756" y="3168131"/>
            <a:ext cx="2639147" cy="685800"/>
          </a:xfrm>
          <a:prstGeom prst="roundRect">
            <a:avLst/>
          </a:prstGeom>
          <a:gradFill rotWithShape="1">
            <a:gsLst>
              <a:gs pos="0">
                <a:srgbClr val="FFFFCC">
                  <a:gamma/>
                  <a:shade val="46275"/>
                  <a:invGamma/>
                </a:srgbClr>
              </a:gs>
              <a:gs pos="50000">
                <a:srgbClr val="FFFFCC"/>
              </a:gs>
              <a:gs pos="100000">
                <a:srgbClr val="FFFFCC">
                  <a:gamma/>
                  <a:shade val="46275"/>
                  <a:invGamma/>
                </a:srgb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pt-BR" b="1" dirty="0" smtClean="0">
                <a:latin typeface="Arial" charset="0"/>
              </a:rPr>
              <a:t>Força Aérea Brasileira</a:t>
            </a:r>
            <a:endParaRPr lang="pt-BR" b="1" dirty="0">
              <a:latin typeface="Arial" charset="0"/>
            </a:endParaRPr>
          </a:p>
        </p:txBody>
      </p:sp>
      <p:sp>
        <p:nvSpPr>
          <p:cNvPr id="22" name="Retângulo de cantos arredondados 19"/>
          <p:cNvSpPr/>
          <p:nvPr/>
        </p:nvSpPr>
        <p:spPr bwMode="auto">
          <a:xfrm>
            <a:off x="5632702" y="3161792"/>
            <a:ext cx="2639147" cy="685800"/>
          </a:xfrm>
          <a:prstGeom prst="roundRect">
            <a:avLst/>
          </a:prstGeom>
          <a:gradFill rotWithShape="1">
            <a:gsLst>
              <a:gs pos="0">
                <a:srgbClr val="FFFFCC">
                  <a:gamma/>
                  <a:shade val="46275"/>
                  <a:invGamma/>
                </a:srgbClr>
              </a:gs>
              <a:gs pos="50000">
                <a:srgbClr val="FFFFCC"/>
              </a:gs>
              <a:gs pos="100000">
                <a:srgbClr val="FFFFCC">
                  <a:gamma/>
                  <a:shade val="46275"/>
                  <a:invGamma/>
                </a:srgb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pt-BR" b="1" dirty="0" smtClean="0">
                <a:latin typeface="Arial" charset="0"/>
              </a:rPr>
              <a:t>Aviação Civil</a:t>
            </a:r>
            <a:endParaRPr lang="pt-BR" b="1" dirty="0">
              <a:latin typeface="Arial" charset="0"/>
            </a:endParaRPr>
          </a:p>
        </p:txBody>
      </p:sp>
      <p:sp>
        <p:nvSpPr>
          <p:cNvPr id="23" name="Retângulo de cantos arredondados 19"/>
          <p:cNvSpPr/>
          <p:nvPr/>
        </p:nvSpPr>
        <p:spPr bwMode="auto">
          <a:xfrm>
            <a:off x="863986" y="6133949"/>
            <a:ext cx="2639147" cy="685800"/>
          </a:xfrm>
          <a:prstGeom prst="roundRect">
            <a:avLst/>
          </a:prstGeom>
          <a:gradFill rotWithShape="1">
            <a:gsLst>
              <a:gs pos="0">
                <a:srgbClr val="FFFFCC">
                  <a:gamma/>
                  <a:shade val="46275"/>
                  <a:invGamma/>
                </a:srgbClr>
              </a:gs>
              <a:gs pos="50000">
                <a:srgbClr val="FFFFCC"/>
              </a:gs>
              <a:gs pos="100000">
                <a:srgbClr val="FFFFCC">
                  <a:gamma/>
                  <a:shade val="46275"/>
                  <a:invGamma/>
                </a:srgb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pt-BR" b="1" dirty="0" smtClean="0">
                <a:latin typeface="Arial" charset="0"/>
              </a:rPr>
              <a:t>Indústria Aeronáutica</a:t>
            </a:r>
            <a:endParaRPr lang="pt-BR" b="1" dirty="0">
              <a:latin typeface="Arial" charset="0"/>
            </a:endParaRPr>
          </a:p>
        </p:txBody>
      </p:sp>
      <p:sp>
        <p:nvSpPr>
          <p:cNvPr id="24" name="Retângulo de cantos arredondados 19"/>
          <p:cNvSpPr/>
          <p:nvPr/>
        </p:nvSpPr>
        <p:spPr bwMode="auto">
          <a:xfrm>
            <a:off x="5629933" y="6133949"/>
            <a:ext cx="2639147" cy="685800"/>
          </a:xfrm>
          <a:prstGeom prst="roundRect">
            <a:avLst/>
          </a:prstGeom>
          <a:gradFill rotWithShape="1">
            <a:gsLst>
              <a:gs pos="0">
                <a:srgbClr val="FFFFCC">
                  <a:gamma/>
                  <a:shade val="46275"/>
                  <a:invGamma/>
                </a:srgbClr>
              </a:gs>
              <a:gs pos="50000">
                <a:srgbClr val="FFFFCC"/>
              </a:gs>
              <a:gs pos="100000">
                <a:srgbClr val="FFFFCC">
                  <a:gamma/>
                  <a:shade val="46275"/>
                  <a:invGamma/>
                </a:srgb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pt-BR" b="1" dirty="0" smtClean="0">
                <a:latin typeface="Arial" charset="0"/>
              </a:rPr>
              <a:t>Infraestrutura </a:t>
            </a:r>
          </a:p>
          <a:p>
            <a:pPr algn="ctr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pt-BR" b="1" dirty="0" smtClean="0">
                <a:latin typeface="Arial" charset="0"/>
              </a:rPr>
              <a:t>Aeroportuária</a:t>
            </a:r>
            <a:endParaRPr lang="pt-BR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03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107561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Evolução do Poder Aéreo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72635"/>
            <a:ext cx="9144000" cy="5030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6989" y="3531932"/>
            <a:ext cx="5166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Crescimento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 da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importância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 do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Poder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latin typeface="Arial Rounded MT Bold"/>
                <a:cs typeface="Arial Rounded MT Bold"/>
              </a:rPr>
              <a:t>Aéreo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19" name="Picture 18" descr="Closing_Up_George_Horace_Davi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1275582"/>
            <a:ext cx="2763787" cy="183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/>
          <a:srcRect r="6871"/>
          <a:stretch/>
        </p:blipFill>
        <p:spPr>
          <a:xfrm>
            <a:off x="3016172" y="1275582"/>
            <a:ext cx="3045685" cy="1839600"/>
          </a:xfrm>
          <a:prstGeom prst="rect">
            <a:avLst/>
          </a:prstGeom>
        </p:spPr>
      </p:pic>
      <p:sp>
        <p:nvSpPr>
          <p:cNvPr id="22" name="Isosceles Triangle 21"/>
          <p:cNvSpPr/>
          <p:nvPr/>
        </p:nvSpPr>
        <p:spPr>
          <a:xfrm>
            <a:off x="248040" y="3214455"/>
            <a:ext cx="297648" cy="27779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>
            <a:off x="2993555" y="3211699"/>
            <a:ext cx="297648" cy="27779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44902" y="3164849"/>
            <a:ext cx="2103381" cy="31747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 G.M. - 1914 - 1918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131558" y="1275582"/>
            <a:ext cx="2619299" cy="2210327"/>
            <a:chOff x="6131558" y="1275582"/>
            <a:chExt cx="2619299" cy="2210327"/>
          </a:xfrm>
        </p:grpSpPr>
        <p:pic>
          <p:nvPicPr>
            <p:cNvPr id="20" name="Picture 19" descr="hqdefault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6" b="3708"/>
            <a:stretch/>
          </p:blipFill>
          <p:spPr>
            <a:xfrm>
              <a:off x="6131558" y="1275582"/>
              <a:ext cx="2619299" cy="1839661"/>
            </a:xfrm>
            <a:prstGeom prst="rect">
              <a:avLst/>
            </a:prstGeom>
          </p:spPr>
        </p:pic>
        <p:sp>
          <p:nvSpPr>
            <p:cNvPr id="23" name="Isosceles Triangle 22"/>
            <p:cNvSpPr/>
            <p:nvPr/>
          </p:nvSpPr>
          <p:spPr>
            <a:xfrm>
              <a:off x="6145050" y="3198195"/>
              <a:ext cx="297648" cy="277792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581598" y="3168432"/>
              <a:ext cx="2103381" cy="317477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Iraque</a:t>
              </a:r>
              <a:r>
                <a:rPr lang="en-US" dirty="0" smtClean="0">
                  <a:solidFill>
                    <a:schemeClr val="bg1"/>
                  </a:solidFill>
                </a:rPr>
                <a:t> - 1991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3430104" y="3172015"/>
            <a:ext cx="2235133" cy="31747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II G.M. - 1939 - 1945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7922" y="5182131"/>
            <a:ext cx="2452007" cy="137151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6000000" scaled="0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Observação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Aérea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Ataque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Combate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Aéreo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2649068" y="5182131"/>
            <a:ext cx="2817738" cy="137150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6000000" scaled="0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Bombardeio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Estratégico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Superioridade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Aérea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5665237" y="5182132"/>
            <a:ext cx="3367572" cy="137151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6000000" scaled="0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Mísseis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Satélites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Aeronaves</a:t>
            </a:r>
            <a:r>
              <a:rPr lang="en-US" sz="2000" dirty="0" smtClean="0">
                <a:solidFill>
                  <a:schemeClr val="tx1"/>
                </a:solidFill>
              </a:rPr>
              <a:t> “</a:t>
            </a:r>
            <a:r>
              <a:rPr lang="en-US" sz="2000" dirty="0" err="1" smtClean="0">
                <a:solidFill>
                  <a:schemeClr val="tx1"/>
                </a:solidFill>
              </a:rPr>
              <a:t>Invisíveis</a:t>
            </a:r>
            <a:r>
              <a:rPr lang="en-US" sz="2000" dirty="0" smtClean="0">
                <a:solidFill>
                  <a:schemeClr val="tx1"/>
                </a:solidFill>
              </a:rPr>
              <a:t>”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Drones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40611" y="3945693"/>
            <a:ext cx="4298875" cy="623345"/>
            <a:chOff x="2140611" y="3915457"/>
            <a:chExt cx="4298875" cy="623345"/>
          </a:xfrm>
        </p:grpSpPr>
        <p:sp>
          <p:nvSpPr>
            <p:cNvPr id="31" name="Isosceles Triangle 30"/>
            <p:cNvSpPr/>
            <p:nvPr/>
          </p:nvSpPr>
          <p:spPr>
            <a:xfrm rot="10800000">
              <a:off x="2981782" y="3926029"/>
              <a:ext cx="297648" cy="277792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 rot="10800000">
              <a:off x="3492664" y="3915457"/>
              <a:ext cx="297648" cy="277792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/>
            <p:cNvSpPr/>
            <p:nvPr/>
          </p:nvSpPr>
          <p:spPr>
            <a:xfrm rot="10800000">
              <a:off x="4006882" y="3915457"/>
              <a:ext cx="297648" cy="277792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/>
            <p:cNvSpPr/>
            <p:nvPr/>
          </p:nvSpPr>
          <p:spPr>
            <a:xfrm rot="10800000">
              <a:off x="2244406" y="3933041"/>
              <a:ext cx="297648" cy="277792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/>
            <p:cNvSpPr/>
            <p:nvPr/>
          </p:nvSpPr>
          <p:spPr>
            <a:xfrm rot="10800000">
              <a:off x="4853788" y="3915457"/>
              <a:ext cx="297648" cy="277792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/>
            <p:cNvSpPr/>
            <p:nvPr/>
          </p:nvSpPr>
          <p:spPr>
            <a:xfrm rot="10800000">
              <a:off x="6057878" y="3915457"/>
              <a:ext cx="297648" cy="277792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966" y="4239268"/>
              <a:ext cx="498520" cy="262153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501" y="4229515"/>
              <a:ext cx="441840" cy="309287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611" y="4262347"/>
              <a:ext cx="490489" cy="245245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4062" y="4251240"/>
              <a:ext cx="499515" cy="249758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089" y="4233407"/>
              <a:ext cx="428163" cy="285688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2347" y="4232874"/>
              <a:ext cx="430099" cy="286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293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4" y="251525"/>
            <a:ext cx="9116556" cy="683741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effectLst>
            <a:outerShdw blurRad="50800" dist="50800" dir="5400000" algn="ctr" rotWithShape="0">
              <a:srgbClr val="000000"/>
            </a:outerShdw>
            <a:reflection stA="22000" endPos="0" dist="50800" dir="5400000" sy="-100000" algn="bl" rotWithShape="0"/>
          </a:effec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738816" y="5396375"/>
            <a:ext cx="7907916" cy="1325563"/>
          </a:xfrm>
        </p:spPr>
        <p:txBody>
          <a:bodyPr>
            <a:noAutofit/>
          </a:bodyPr>
          <a:lstStyle/>
          <a:p>
            <a:pPr algn="l"/>
            <a:r>
              <a:rPr lang="pt-BR" sz="4000" b="1" dirty="0" smtClean="0">
                <a:solidFill>
                  <a:srgbClr val="FFFF00"/>
                </a:solidFill>
              </a:rPr>
              <a:t>USAF</a:t>
            </a:r>
            <a:br>
              <a:rPr lang="pt-BR" sz="4000" b="1" dirty="0" smtClean="0">
                <a:solidFill>
                  <a:srgbClr val="FFFF00"/>
                </a:solidFill>
              </a:rPr>
            </a:br>
            <a:r>
              <a:rPr lang="pt-BR" sz="4000" b="1" dirty="0" smtClean="0">
                <a:solidFill>
                  <a:srgbClr val="FFFF00"/>
                </a:solidFill>
              </a:rPr>
              <a:t>“</a:t>
            </a:r>
            <a:r>
              <a:rPr lang="pt-BR" sz="4000" b="1" i="1" dirty="0" smtClean="0">
                <a:solidFill>
                  <a:srgbClr val="FFFF00"/>
                </a:solidFill>
              </a:rPr>
              <a:t>Global </a:t>
            </a:r>
            <a:r>
              <a:rPr lang="pt-BR" sz="4000" b="1" i="1" dirty="0" err="1" smtClean="0">
                <a:solidFill>
                  <a:srgbClr val="FFFF00"/>
                </a:solidFill>
              </a:rPr>
              <a:t>Reach</a:t>
            </a:r>
            <a:r>
              <a:rPr lang="pt-BR" sz="4000" b="1" i="1" dirty="0" smtClean="0">
                <a:solidFill>
                  <a:srgbClr val="FFFF00"/>
                </a:solidFill>
              </a:rPr>
              <a:t>, Global Power</a:t>
            </a:r>
            <a:r>
              <a:rPr lang="pt-BR" sz="4000" b="1" dirty="0" smtClean="0">
                <a:solidFill>
                  <a:srgbClr val="FFFF00"/>
                </a:solidFill>
              </a:rPr>
              <a:t>”</a:t>
            </a:r>
            <a:endParaRPr lang="pt-BR" sz="4000" b="1" dirty="0">
              <a:solidFill>
                <a:srgbClr val="FFFF0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522258" y="251525"/>
            <a:ext cx="668044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ORÇAMENTO USAF  (2016): $182 BILHÕES </a:t>
            </a:r>
            <a:endParaRPr lang="pt-BR" sz="2800" dirty="0"/>
          </a:p>
        </p:txBody>
      </p:sp>
      <p:sp>
        <p:nvSpPr>
          <p:cNvPr id="3" name="Retângulo 2"/>
          <p:cNvSpPr/>
          <p:nvPr/>
        </p:nvSpPr>
        <p:spPr>
          <a:xfrm>
            <a:off x="505326" y="1528011"/>
            <a:ext cx="1961148" cy="950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/>
              <a:t>Projeto F-35 </a:t>
            </a:r>
          </a:p>
          <a:p>
            <a:pPr algn="ctr"/>
            <a:r>
              <a:rPr lang="pt-BR" sz="2400" dirty="0" smtClean="0"/>
              <a:t>$400 bilhões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68115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0" y="153064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CONCEPÇÃO OPERACIONAL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  <p:pic>
        <p:nvPicPr>
          <p:cNvPr id="7" name="Picture 6" descr="FAB 3A - Branca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4888" y="987422"/>
            <a:ext cx="4887018" cy="437800"/>
          </a:xfrm>
          <a:prstGeom prst="rect">
            <a:avLst/>
          </a:prstGeom>
        </p:spPr>
      </p:pic>
      <p:pic>
        <p:nvPicPr>
          <p:cNvPr id="6" name="Imagem 5" descr="fundo tela2.jpg"/>
          <p:cNvPicPr>
            <a:picLocks noChangeAspect="1"/>
          </p:cNvPicPr>
          <p:nvPr/>
        </p:nvPicPr>
        <p:blipFill>
          <a:blip r:embed="rId4"/>
          <a:srcRect t="16434" b="5581"/>
          <a:stretch>
            <a:fillRect/>
          </a:stretch>
        </p:blipFill>
        <p:spPr>
          <a:xfrm>
            <a:off x="0" y="1509823"/>
            <a:ext cx="9144000" cy="534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7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28600" y="-342711"/>
            <a:ext cx="9601200" cy="7581711"/>
          </a:xfrm>
          <a:prstGeom prst="rect">
            <a:avLst/>
          </a:prstGeom>
          <a:solidFill>
            <a:srgbClr val="0C0C0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~</a:t>
            </a:r>
            <a:endParaRPr lang="pt-BR" dirty="0"/>
          </a:p>
        </p:txBody>
      </p:sp>
      <p:pic>
        <p:nvPicPr>
          <p:cNvPr id="2" name="Picture 4" descr="Z:\SDPP\Filme\D2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1659" y="1375354"/>
            <a:ext cx="5136232" cy="513623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547071" y="4876800"/>
            <a:ext cx="1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5D8D91"/>
                </a:solidFill>
              </a:rPr>
              <a:t>~ </a:t>
            </a:r>
            <a:endParaRPr lang="pt-BR" sz="1400" dirty="0">
              <a:solidFill>
                <a:srgbClr val="5D8D9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259" y="337319"/>
            <a:ext cx="7451126" cy="7143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  <a:scene3d>
              <a:camera prst="orthographicFront"/>
              <a:lightRig rig="threePt" dir="t"/>
            </a:scene3d>
            <a:sp3d prstMaterial="flat"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600" dirty="0" err="1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Controlar</a:t>
            </a:r>
            <a:r>
              <a:rPr lang="en-US" sz="3600" dirty="0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 o </a:t>
            </a:r>
            <a:r>
              <a:rPr lang="en-US" sz="3600" dirty="0" err="1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Espaço</a:t>
            </a:r>
            <a:r>
              <a:rPr lang="en-US" sz="3600" dirty="0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 </a:t>
            </a:r>
            <a:r>
              <a:rPr lang="en-US" sz="3600" dirty="0" err="1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  <a:cs typeface="Arial Black"/>
              </a:rPr>
              <a:t>Aéreo</a:t>
            </a:r>
            <a:endParaRPr lang="en-US" sz="3600" dirty="0">
              <a:effectLst>
                <a:outerShdw blurRad="50800" dist="50800" dir="2700000" algn="tl" rotWithShape="0">
                  <a:srgbClr val="000000">
                    <a:alpha val="43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9" name="Round Single Corner Rectangle 8"/>
          <p:cNvSpPr/>
          <p:nvPr/>
        </p:nvSpPr>
        <p:spPr>
          <a:xfrm>
            <a:off x="1756124" y="1289750"/>
            <a:ext cx="277805" cy="5416952"/>
          </a:xfrm>
          <a:prstGeom prst="round1Rect">
            <a:avLst/>
          </a:prstGeom>
          <a:solidFill>
            <a:srgbClr val="0C0C0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0C0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24791" y="5932852"/>
            <a:ext cx="5189000" cy="64487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noAutofit/>
            <a:scene3d>
              <a:camera prst="orthographicFront"/>
              <a:lightRig rig="threePt" dir="t"/>
            </a:scene3d>
            <a:sp3d prstMaterial="flat"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Servindo</a:t>
            </a:r>
            <a:r>
              <a:rPr lang="en-US" sz="2400" dirty="0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aos</a:t>
            </a:r>
            <a:r>
              <a:rPr lang="en-US" sz="2400" dirty="0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interesses</a:t>
            </a:r>
            <a:r>
              <a:rPr lang="en-US" sz="2400" dirty="0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do </a:t>
            </a:r>
            <a:r>
              <a:rPr lang="en-US" sz="2400" dirty="0" err="1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Brasil</a:t>
            </a:r>
            <a:r>
              <a:rPr lang="en-US" sz="2400" dirty="0" smtClean="0">
                <a:effectLst>
                  <a:outerShdw blurRad="50800" dist="508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.</a:t>
            </a:r>
            <a:endParaRPr lang="en-US" sz="2400" dirty="0">
              <a:effectLst>
                <a:outerShdw blurRad="50800" dist="50800" dir="2700000" algn="tl" rotWithShape="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5393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26" y="1143300"/>
            <a:ext cx="7186956" cy="5390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 rot="867060">
            <a:off x="3738563" y="1295400"/>
            <a:ext cx="4924425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4 CINDACTA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79 DTCEA 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0" y="107561"/>
            <a:ext cx="8363769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dirty="0" smtClean="0">
                <a:solidFill>
                  <a:schemeClr val="accent1">
                    <a:lumMod val="50000"/>
                  </a:schemeClr>
                </a:solidFill>
                <a:ea typeface="ＭＳ Ｐゴシック"/>
                <a:cs typeface="ＭＳ Ｐゴシック"/>
              </a:rPr>
              <a:t>Controlar o Espaço Aéreo</a:t>
            </a:r>
            <a:endParaRPr lang="pt-BR" sz="3600" b="1" dirty="0">
              <a:solidFill>
                <a:schemeClr val="accent1">
                  <a:lumMod val="50000"/>
                </a:schemeClr>
              </a:solidFill>
              <a:ea typeface="ＭＳ Ｐゴシック"/>
              <a:cs typeface="ＭＳ Ｐゴシック"/>
            </a:endParaRPr>
          </a:p>
        </p:txBody>
      </p:sp>
      <p:pic>
        <p:nvPicPr>
          <p:cNvPr id="7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529" y="4814420"/>
            <a:ext cx="2089150" cy="15621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470614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7252</TotalTime>
  <Words>1109</Words>
  <Application>Microsoft Office PowerPoint</Application>
  <PresentationFormat>Apresentação na tela (4:3)</PresentationFormat>
  <Paragraphs>179</Paragraphs>
  <Slides>32</Slides>
  <Notes>18</Notes>
  <HiddenSlides>2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3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USAF “Global Reach, Global Power”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LONGO</dc:creator>
  <cp:lastModifiedBy>cmt</cp:lastModifiedBy>
  <cp:revision>450</cp:revision>
  <cp:lastPrinted>2016-05-19T12:55:13Z</cp:lastPrinted>
  <dcterms:created xsi:type="dcterms:W3CDTF">2016-05-20T20:34:26Z</dcterms:created>
  <dcterms:modified xsi:type="dcterms:W3CDTF">2017-05-17T20:57:23Z</dcterms:modified>
</cp:coreProperties>
</file>