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9" r:id="rId3"/>
    <p:sldId id="363" r:id="rId4"/>
    <p:sldId id="348" r:id="rId5"/>
    <p:sldId id="366" r:id="rId6"/>
    <p:sldId id="367" r:id="rId7"/>
    <p:sldId id="362" r:id="rId8"/>
    <p:sldId id="352" r:id="rId9"/>
    <p:sldId id="365" r:id="rId10"/>
    <p:sldId id="359" r:id="rId11"/>
    <p:sldId id="346" r:id="rId12"/>
    <p:sldId id="323" r:id="rId13"/>
    <p:sldId id="369" r:id="rId14"/>
    <p:sldId id="370" r:id="rId15"/>
    <p:sldId id="3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012A-5F72-78DC-B349-A9AD6E42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5BE88-EF4F-C07F-4C8D-AC91E01A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8C32-16B4-E499-A623-986524CF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CA7DD-7503-42C2-8274-0434D7CE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C1698-67BA-8657-9708-4D8F99C3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2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769B-3598-72E9-A1D1-C4694125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3997F-13A7-CA76-B4A1-8F9B51425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A944-C887-5DAA-7233-9778D8F5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41E7-7B7D-053B-4612-9C0A03C8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16713-1C50-2629-0515-ADBD8D89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56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2CD13-EE17-B620-78A7-C6A2C4FF8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622D7-D75E-60F3-25E2-775E13D66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3044A-CF5A-9A30-EA31-160EDF31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A086-4B84-5333-2917-456544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615F-BE8F-D563-6808-AC0CDD12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0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AD9AB-B29A-552C-E7B6-832EE6F25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A1F31-A39F-65AC-BFED-16CFF16A6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0B9AA0-48C7-8C68-67F6-08569CD0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57E1A5-77E9-D630-B135-4D8F33F4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C43FA0-F4A6-0DA0-9D18-AB8638B9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7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06129-BA8C-876F-5310-EFC33F8C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052B9-C534-28A0-E351-85DB69D1B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CC5DBC-AA1F-60CE-F572-9267E4E5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8343A0-5137-1E2C-72B2-A1C832ED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88B334-CA82-DD6A-CDED-0B2E031E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1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685E6-FF1E-EA7E-7F0A-B9BE7FF3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B40461-D4B8-4921-B591-A61C42F4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1CBEC6-0203-335E-C4A7-338BB07C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C244A3-CBF2-B8F6-E7BD-2BE07C99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B9FBEA-C85B-B1D0-D476-5FF50128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07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F6DDA-D35C-8ABA-0762-B326B2B8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69C22A-A506-414B-F022-1D5EA59D2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3A7BAB-EF5D-490A-11AD-B01F9C5FD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A6EFD6-39FC-FA80-30D8-C3623193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E9433F-3B14-265B-8E50-9A118355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67F750-0966-0376-6913-B2F7EF45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84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4A799-9C85-BE33-7ED0-9AF4C2D4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90D121-1AD4-8D17-7E0F-52C7C9F3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A7B917-23EB-782E-D01A-62B01FAE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7DC146-848C-0FF1-621C-DDEA6D701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E77409-21A7-D694-4342-938EDDD54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59FC73-0A48-A19C-2216-8B5A6358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CBE098-469F-53BE-E7FB-BF2382ED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835DE6-6809-A8E9-AE1C-E36B468F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1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4EB0B-9E5A-9155-14D4-58ACCF4D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3DC7BE-3A0E-3B34-F70A-B68E239D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584F25-0659-000F-2979-76E0FA68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CC8B2E-98AE-5EAE-8C98-2B976039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50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8B9422-41CE-61D0-4A50-FDBF701C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D6E54D-276A-5F11-7DD3-25698441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3EAECA-1CE3-3E9C-295B-54428768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7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AF3C5-9993-3C8A-3541-10761AC9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76D8B-0ADB-2F24-F985-19EFEADC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6BDCA4-E725-3564-705C-6DB7EDF1D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E8BFC6-A73D-4D34-C109-9ADC7D7B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046D62-6CD3-91B1-7FC9-37070A45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A1E804-38CC-40C6-69E7-A90276A9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42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AAC4-E245-6294-AE33-1EAE5CAE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68D2-96F1-F3C4-EC1F-91811F68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BEB92-7CCA-9CCC-B5C0-99EB3861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08683-1CFC-01F2-6FC9-1A184D77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EB2F-E247-7569-76E7-B850B47B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335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268ED-E8AB-AA0B-D170-499A7994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DAF23B-446A-1E6C-4C14-DFC0FBACA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3A7B26-C0D0-7E02-92CC-795219A82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36AFCE-83D3-FC4B-4EBE-855650C6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A29F98-3617-EE2D-6143-1066CD61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7DA637-24C3-99BD-7ADA-3B563CFB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86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B7518-25DF-ACB0-DE9F-54313DE2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EFBB28-3E1B-431A-D52A-DD8EE34BF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B1779-8351-1AA7-1FEB-6C36FAD9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D19EC-C621-09D7-C05C-09500560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F9D9B9-A424-A562-7CA8-D19F7F61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7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523690-0341-436A-2DAB-621CCBE5A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1B9BB-1D68-9396-863D-C2C72232C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9B1E18-3684-8880-E89C-0EF41B54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8925EF-92B0-FDED-9982-332A1DDC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B4221-7569-41B8-F09E-ECF9D6F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8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88F0-5E80-BBC7-9353-E4635203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52D10-3212-D318-0279-6FF60A74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0E68-BFCF-F073-FBF7-347595BE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983D0-C2D2-3467-DE91-242B2FEA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5B5BD-92A5-1AA0-2F10-FCA48633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6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8B3F-C445-8169-228C-A417AFD1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BBF9-8F5C-CBE0-9BA8-AB2E83142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B0C73-DC4F-2462-DF4D-24B46CF2F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2746-2D58-7A68-D244-0A3BC7CC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9F044-4A88-749B-72C2-B398A229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9B556-03F5-EAF2-0CB7-B0BCDAE1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62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2751-4B42-92CB-7A67-3C81A4A8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5701F-7DEA-CCE2-EFEB-548989CA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EF510-696E-4C84-C737-7A1702112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6B517-0834-20AC-0907-34F74D7DC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1CAD9-7CA9-4257-2905-908BE29CF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1A3C7-224E-1C50-EED5-16E94EC3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CD9E2-FDF3-3E72-F991-48150FC4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BA486-6623-D0DD-3DCC-9D27800A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2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2DD7-3930-FED3-F505-8B760F7B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2C8D6-A345-4003-10AD-92732DFE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BA2B-B01C-D846-DBAB-C26152B6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E8687-1980-CDEE-65A0-304C75C8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6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2F3B9-362F-49B5-37D3-8F1D8917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423C8-CCCF-3E79-8809-78FBFCB0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239F0-9349-59A5-8F86-242DEDD1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1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B78B-40A1-7C61-4377-0FF33641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080A-BD28-39F9-080A-BDC6E5F2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B1A53-0CA9-7EF0-17B0-A24BABE9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0F66C-F277-5AA6-B51A-73AD4E57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3DA4-5DA8-61D8-015D-28C40684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D2B4C-2027-E102-50B7-139009CE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7324-BCED-3B6B-3D0B-C1B208E7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E814D-6D5B-1186-1E95-8A4673515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22A7C-8A39-5A37-F5D6-3AD152F62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1723-B52A-1C8B-C6A9-C8562357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1F646-5894-ED48-4C0D-29ED02C9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7CFF7-3915-603B-2241-CC45254A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64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8EBD6-5C3C-B506-057E-10B15EF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FE96-EF19-A215-7535-FDEEC8C4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034D0-E78A-4BB7-DB4E-3052A6438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127A-E89C-4AA3-AC7A-3410BE5778DD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4FEF-4FC1-AB0E-58C6-4AF829B3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DB8E7-5008-A75A-3060-81A662DE5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57E1-BE8A-4577-8970-A2FE53DBF85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1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7AEF4C-8F48-CC85-2219-67AEF160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CC4697-5EB7-F985-8297-56EF7BAB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C712E3-22F6-53E3-ED1C-178D69CD4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8E6F-0018-40C2-B037-BA987F7054F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EFB3E8-3068-CB18-2EAA-191A821B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667A54-952B-14CD-3DAA-56F1E4471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ECCA-034F-4B09-9B63-64A7FEAA3B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46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buildings in a city&#10;&#10;Description automatically generated with low confidence">
            <a:extLst>
              <a:ext uri="{FF2B5EF4-FFF2-40B4-BE49-F238E27FC236}">
                <a16:creationId xmlns:a16="http://schemas.microsoft.com/office/drawing/2014/main" id="{510C1620-9A29-E4DA-FADE-FB2C69D70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9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119;p3">
            <a:extLst>
              <a:ext uri="{FF2B5EF4-FFF2-40B4-BE49-F238E27FC236}">
                <a16:creationId xmlns:a16="http://schemas.microsoft.com/office/drawing/2014/main" id="{EAA389C5-4091-0BC1-5948-DCD54727A1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4912" y="853004"/>
            <a:ext cx="5227982" cy="21839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3">
            <a:extLst>
              <a:ext uri="{FF2B5EF4-FFF2-40B4-BE49-F238E27FC236}">
                <a16:creationId xmlns:a16="http://schemas.microsoft.com/office/drawing/2014/main" id="{8E60B3A2-A593-D117-8EC1-9EB7D8E806DE}"/>
              </a:ext>
            </a:extLst>
          </p:cNvPr>
          <p:cNvSpPr txBox="1"/>
          <p:nvPr/>
        </p:nvSpPr>
        <p:spPr>
          <a:xfrm>
            <a:off x="438912" y="1524659"/>
            <a:ext cx="5392928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Lei 10.639/03: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Diversidade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Equidade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Núcleo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Estudos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Raciais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do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Insper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| Michael França</a:t>
            </a:r>
          </a:p>
        </p:txBody>
      </p:sp>
    </p:spTree>
    <p:extLst>
      <p:ext uri="{BB962C8B-B14F-4D97-AF65-F5344CB8AC3E}">
        <p14:creationId xmlns:p14="http://schemas.microsoft.com/office/powerpoint/2010/main" val="374325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3">
            <a:extLst>
              <a:ext uri="{FF2B5EF4-FFF2-40B4-BE49-F238E27FC236}">
                <a16:creationId xmlns:a16="http://schemas.microsoft.com/office/drawing/2014/main" id="{E6AECFDE-8594-7F66-60B8-84AAFCDE18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26D80-318E-8C9C-8152-CAFF53B7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47" y="208022"/>
            <a:ext cx="4488328" cy="6441953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05BC890-4124-9433-B2D5-9FCE11A0F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860" y="223004"/>
            <a:ext cx="4975859" cy="5517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err="1"/>
              <a:t>Lançamento</a:t>
            </a: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Reserve a data</a:t>
            </a:r>
            <a:endParaRPr lang="pt-BR" dirty="0"/>
          </a:p>
          <a:p>
            <a:pPr marL="0" indent="0" algn="ctr">
              <a:buNone/>
            </a:pPr>
            <a:endParaRPr lang="pt-BR" sz="2400" b="1" dirty="0">
              <a:latin typeface="CMSS12"/>
            </a:endParaRPr>
          </a:p>
          <a:p>
            <a:pPr marL="0" indent="0" algn="ctr">
              <a:buNone/>
            </a:pPr>
            <a:r>
              <a:rPr lang="pt-BR" sz="2400" b="1" dirty="0">
                <a:latin typeface="CMSS12"/>
              </a:rPr>
              <a:t>27 de outubro às 18hrs</a:t>
            </a:r>
          </a:p>
          <a:p>
            <a:pPr marL="0" indent="0" algn="ctr">
              <a:buNone/>
            </a:pPr>
            <a:r>
              <a:rPr lang="pt-BR" sz="2400" b="1" dirty="0">
                <a:latin typeface="CMSS12"/>
              </a:rPr>
              <a:t>Local: </a:t>
            </a:r>
            <a:r>
              <a:rPr lang="pt-BR" sz="2400" b="1" dirty="0" err="1">
                <a:latin typeface="CMSS12"/>
              </a:rPr>
              <a:t>Insper</a:t>
            </a:r>
            <a:r>
              <a:rPr lang="pt-BR" sz="2400" b="1" dirty="0">
                <a:latin typeface="CMSS12"/>
              </a:rPr>
              <a:t> ou on-line</a:t>
            </a:r>
            <a:endParaRPr lang="en-US" dirty="0"/>
          </a:p>
          <a:p>
            <a:pPr marL="0" indent="0" algn="r">
              <a:lnSpc>
                <a:spcPct val="100000"/>
              </a:lnSpc>
              <a:buNone/>
            </a:pPr>
            <a:endParaRPr lang="pt-BR" b="1" dirty="0">
              <a:solidFill>
                <a:srgbClr val="C00000"/>
              </a:solidFill>
            </a:endParaRPr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97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Evolução da diferença salarial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81B0FF33-B0B5-00E1-4B8D-3B679D62E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310" r="1154" b="12119"/>
          <a:stretch/>
        </p:blipFill>
        <p:spPr>
          <a:xfrm>
            <a:off x="1767840" y="1391920"/>
            <a:ext cx="8310880" cy="4572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E65D4E8-D4D3-ED98-5FBA-5E129578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2" t="86893" r="22725" b="2796"/>
          <a:stretch/>
        </p:blipFill>
        <p:spPr>
          <a:xfrm>
            <a:off x="3784600" y="6176963"/>
            <a:ext cx="4622800" cy="5620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F8B981D-5D94-FECE-EE0B-0052D1B2466C}"/>
              </a:ext>
            </a:extLst>
          </p:cNvPr>
          <p:cNvSpPr txBox="1"/>
          <p:nvPr/>
        </p:nvSpPr>
        <p:spPr>
          <a:xfrm rot="16200000">
            <a:off x="1024560" y="3244333"/>
            <a:ext cx="111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Wage gap</a:t>
            </a:r>
            <a:endParaRPr lang="en-US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627E0E38-C411-9DD3-2B96-5A6259B2B7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4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Evolução da diferença salarial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81B0FF33-B0B5-00E1-4B8D-3B679D62E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310" r="1154" b="12119"/>
          <a:stretch/>
        </p:blipFill>
        <p:spPr>
          <a:xfrm>
            <a:off x="1767840" y="1391920"/>
            <a:ext cx="8310880" cy="4572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E65D4E8-D4D3-ED98-5FBA-5E129578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2" t="86893" r="22725" b="2796"/>
          <a:stretch/>
        </p:blipFill>
        <p:spPr>
          <a:xfrm>
            <a:off x="3784600" y="6176963"/>
            <a:ext cx="4622800" cy="5620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F8B981D-5D94-FECE-EE0B-0052D1B2466C}"/>
              </a:ext>
            </a:extLst>
          </p:cNvPr>
          <p:cNvSpPr txBox="1"/>
          <p:nvPr/>
        </p:nvSpPr>
        <p:spPr>
          <a:xfrm rot="16200000">
            <a:off x="1024560" y="3244333"/>
            <a:ext cx="111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Wage gap</a:t>
            </a:r>
            <a:endParaRPr lang="en-US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627E0E38-C411-9DD3-2B96-5A6259B2B7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67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rgbClr val="C00000"/>
                </a:solidFill>
              </a:rPr>
              <a:t>Índice Folha de Equilíbrio Racial – 10% maior renda </a:t>
            </a:r>
            <a:endParaRPr lang="pt-BR" sz="3600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627E0E38-C411-9DD3-2B96-5A6259B2B7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spaço Reservado para Conteúdo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FAF467A-8802-CC01-200B-FD518DBF4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7" t="30551" r="10654" b="26032"/>
          <a:stretch/>
        </p:blipFill>
        <p:spPr>
          <a:xfrm>
            <a:off x="1158597" y="2106580"/>
            <a:ext cx="9310523" cy="37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4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3">
            <a:extLst>
              <a:ext uri="{FF2B5EF4-FFF2-40B4-BE49-F238E27FC236}">
                <a16:creationId xmlns:a16="http://schemas.microsoft.com/office/drawing/2014/main" id="{E6AECFDE-8594-7F66-60B8-84AAFCDE18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26D80-318E-8C9C-8152-CAFF53B73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47" y="208022"/>
            <a:ext cx="4488328" cy="6441953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05BC890-4124-9433-B2D5-9FCE11A0F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860" y="223004"/>
            <a:ext cx="4975859" cy="55173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err="1"/>
              <a:t>Lançamento</a:t>
            </a: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Reserve a data</a:t>
            </a:r>
            <a:endParaRPr lang="pt-BR" dirty="0"/>
          </a:p>
          <a:p>
            <a:pPr marL="0" indent="0" algn="ctr">
              <a:buNone/>
            </a:pPr>
            <a:endParaRPr lang="pt-BR" sz="2400" b="1" dirty="0">
              <a:latin typeface="CMSS12"/>
            </a:endParaRPr>
          </a:p>
          <a:p>
            <a:pPr marL="0" indent="0" algn="ctr">
              <a:buNone/>
            </a:pPr>
            <a:r>
              <a:rPr lang="pt-BR" sz="2400" b="1" dirty="0">
                <a:latin typeface="CMSS12"/>
              </a:rPr>
              <a:t>27 de outubro às 18hrs</a:t>
            </a:r>
          </a:p>
          <a:p>
            <a:pPr marL="0" indent="0" algn="ctr">
              <a:buNone/>
            </a:pPr>
            <a:r>
              <a:rPr lang="pt-BR" sz="2400" b="1" dirty="0">
                <a:latin typeface="CMSS12"/>
              </a:rPr>
              <a:t>Local: </a:t>
            </a:r>
            <a:r>
              <a:rPr lang="pt-BR" sz="2400" b="1" dirty="0" err="1">
                <a:latin typeface="CMSS12"/>
              </a:rPr>
              <a:t>Insper</a:t>
            </a:r>
            <a:r>
              <a:rPr lang="pt-BR" sz="2400" b="1" dirty="0">
                <a:latin typeface="CMSS12"/>
              </a:rPr>
              <a:t> ou on-line</a:t>
            </a:r>
            <a:endParaRPr lang="en-US" dirty="0"/>
          </a:p>
          <a:p>
            <a:pPr marL="0" indent="0" algn="r">
              <a:lnSpc>
                <a:spcPct val="100000"/>
              </a:lnSpc>
              <a:buNone/>
            </a:pPr>
            <a:endParaRPr lang="pt-BR" b="1" dirty="0">
              <a:solidFill>
                <a:srgbClr val="C00000"/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Obrigado!</a:t>
            </a:r>
            <a:endParaRPr lang="en-US" b="1" dirty="0"/>
          </a:p>
          <a:p>
            <a:pPr marL="0" indent="0" algn="r">
              <a:lnSpc>
                <a:spcPct val="100000"/>
              </a:lnSpc>
              <a:buNone/>
            </a:pPr>
            <a:r>
              <a:rPr lang="en-US" sz="2800" dirty="0"/>
              <a:t>michaeltulioramos@gmail.com </a:t>
            </a:r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22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Contextualização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b="1" dirty="0">
                <a:solidFill>
                  <a:srgbClr val="C00000"/>
                </a:solidFill>
              </a:rPr>
              <a:t>Lei 10.639/03: </a:t>
            </a:r>
            <a:r>
              <a:rPr lang="pt-BR" dirty="0"/>
              <a:t>tornou obrigatório o estudo da história da cultura indígena e afro-brasileira no ensino fundamental e médio</a:t>
            </a:r>
          </a:p>
          <a:p>
            <a:pPr marL="0" indent="0">
              <a:buNone/>
            </a:pPr>
            <a:endParaRPr lang="pt-BR" b="1" dirty="0"/>
          </a:p>
          <a:p>
            <a:pPr algn="just"/>
            <a:r>
              <a:rPr lang="pt-BR" sz="2400" dirty="0"/>
              <a:t>Intrínseca à lei está a ideia de que resgatar a cultura e as contribuições de índios e negros na formação do país pode </a:t>
            </a:r>
            <a:r>
              <a:rPr lang="pt-BR" sz="2400" b="1" dirty="0"/>
              <a:t>diminuir a reprodução de preconceitos e, ao mesmo tempo, melhorar o desempenho escolar</a:t>
            </a:r>
          </a:p>
          <a:p>
            <a:pPr marL="1371600" lvl="3" indent="0">
              <a:buNone/>
            </a:pPr>
            <a:endParaRPr lang="pt-BR" sz="1400" b="1" dirty="0">
              <a:latin typeface="CMSS12"/>
            </a:endParaRPr>
          </a:p>
          <a:p>
            <a:pPr lvl="2"/>
            <a:endParaRPr lang="pt-BR" sz="1600" dirty="0">
              <a:latin typeface="CMSS12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97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Literatura Empírica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The Causal </a:t>
            </a:r>
            <a:r>
              <a:rPr lang="pt-BR" b="1" dirty="0" err="1"/>
              <a:t>Effects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Cultural </a:t>
            </a:r>
            <a:r>
              <a:rPr lang="pt-BR" b="1" dirty="0" err="1"/>
              <a:t>Relevance</a:t>
            </a:r>
            <a:r>
              <a:rPr lang="pt-BR" b="1" dirty="0"/>
              <a:t>: </a:t>
            </a:r>
            <a:r>
              <a:rPr lang="pt-BR" b="1" dirty="0" err="1"/>
              <a:t>Evidence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 na </a:t>
            </a:r>
            <a:r>
              <a:rPr lang="pt-BR" b="1" dirty="0" err="1"/>
              <a:t>ethnic</a:t>
            </a:r>
            <a:r>
              <a:rPr lang="pt-BR" b="1" dirty="0"/>
              <a:t> </a:t>
            </a:r>
            <a:r>
              <a:rPr lang="pt-BR" b="1" dirty="0" err="1"/>
              <a:t>studies</a:t>
            </a:r>
            <a:r>
              <a:rPr lang="pt-BR" b="1" dirty="0"/>
              <a:t> curriculum (2017):</a:t>
            </a:r>
          </a:p>
          <a:p>
            <a:pPr lvl="1" algn="just"/>
            <a:endParaRPr lang="pt-BR" sz="2000" b="0" i="0" dirty="0">
              <a:solidFill>
                <a:srgbClr val="333333"/>
              </a:solidFill>
              <a:effectLst/>
            </a:endParaRPr>
          </a:p>
          <a:p>
            <a:pPr lvl="1" algn="just"/>
            <a:endParaRPr lang="pt-BR" sz="2000" dirty="0">
              <a:solidFill>
                <a:srgbClr val="333333"/>
              </a:solidFill>
            </a:endParaRPr>
          </a:p>
          <a:p>
            <a:pPr lvl="1" algn="just"/>
            <a:r>
              <a:rPr lang="pt-BR" sz="2000" b="0" i="0" dirty="0">
                <a:solidFill>
                  <a:srgbClr val="333333"/>
                </a:solidFill>
                <a:effectLst/>
              </a:rPr>
              <a:t>Thomas Dee e Emily </a:t>
            </a:r>
            <a:r>
              <a:rPr lang="pt-BR" sz="2000" b="0" i="0" dirty="0" err="1">
                <a:solidFill>
                  <a:srgbClr val="333333"/>
                </a:solidFill>
                <a:effectLst/>
              </a:rPr>
              <a:t>Penner</a:t>
            </a:r>
            <a:r>
              <a:rPr lang="pt-BR" sz="2000" b="0" i="0" dirty="0">
                <a:solidFill>
                  <a:srgbClr val="333333"/>
                </a:solidFill>
                <a:effectLst/>
              </a:rPr>
              <a:t> usaram dados das escolas do ensino médio da cidade de San Francisco constataram que a introdução de um currículo de estudos étnicos aumentou a </a:t>
            </a:r>
            <a:r>
              <a:rPr lang="pt-BR" sz="2000" b="1" i="0" dirty="0">
                <a:solidFill>
                  <a:srgbClr val="333333"/>
                </a:solidFill>
                <a:effectLst/>
              </a:rPr>
              <a:t>frequência</a:t>
            </a:r>
            <a:r>
              <a:rPr lang="pt-BR" sz="2000" b="0" i="0" dirty="0">
                <a:solidFill>
                  <a:srgbClr val="333333"/>
                </a:solidFill>
                <a:effectLst/>
              </a:rPr>
              <a:t> dos alunos em 21 pontos percentuais, a </a:t>
            </a:r>
            <a:r>
              <a:rPr lang="pt-BR" sz="2000" b="1" i="0" dirty="0">
                <a:solidFill>
                  <a:srgbClr val="333333"/>
                </a:solidFill>
                <a:effectLst/>
              </a:rPr>
              <a:t>média de notas</a:t>
            </a:r>
            <a:r>
              <a:rPr lang="pt-BR" sz="2000" b="0" i="0" dirty="0">
                <a:solidFill>
                  <a:srgbClr val="333333"/>
                </a:solidFill>
                <a:effectLst/>
              </a:rPr>
              <a:t>, em 1,4 ponto, e os </a:t>
            </a:r>
            <a:r>
              <a:rPr lang="pt-BR" sz="2000" i="0" dirty="0">
                <a:solidFill>
                  <a:srgbClr val="333333"/>
                </a:solidFill>
                <a:effectLst/>
              </a:rPr>
              <a:t>créditos obtidos</a:t>
            </a:r>
            <a:r>
              <a:rPr lang="pt-BR" sz="2000" b="0" i="0" dirty="0">
                <a:solidFill>
                  <a:srgbClr val="333333"/>
                </a:solidFill>
                <a:effectLst/>
              </a:rPr>
              <a:t>, em 23.</a:t>
            </a:r>
          </a:p>
          <a:p>
            <a:pPr lvl="1" algn="just"/>
            <a:endParaRPr lang="pt-BR" sz="2000" dirty="0">
              <a:solidFill>
                <a:srgbClr val="333333"/>
              </a:solidFill>
            </a:endParaRPr>
          </a:p>
          <a:p>
            <a:pPr algn="just"/>
            <a:endParaRPr lang="pt-BR" sz="2400" dirty="0"/>
          </a:p>
          <a:p>
            <a:pPr lvl="3"/>
            <a:endParaRPr lang="pt-BR" sz="1400" b="1" dirty="0">
              <a:latin typeface="CMSS12"/>
            </a:endParaRPr>
          </a:p>
          <a:p>
            <a:pPr lvl="2"/>
            <a:endParaRPr lang="pt-BR" sz="1600" dirty="0">
              <a:latin typeface="CMSS12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68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Literatura Empírica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Adriana </a:t>
            </a:r>
            <a:r>
              <a:rPr lang="pt-BR" b="1" dirty="0" err="1"/>
              <a:t>Umaña</a:t>
            </a:r>
            <a:r>
              <a:rPr lang="pt-BR" b="1" dirty="0"/>
              <a:t> </a:t>
            </a:r>
            <a:r>
              <a:rPr lang="pt-BR" b="1" dirty="0" err="1"/>
              <a:t>Taylar</a:t>
            </a:r>
            <a:r>
              <a:rPr lang="pt-BR" b="1" dirty="0"/>
              <a:t> da Universidade de Harvard mostra que:</a:t>
            </a:r>
          </a:p>
          <a:p>
            <a:pPr lvl="1" algn="just"/>
            <a:endParaRPr lang="pt-BR" sz="2000" b="0" i="0" dirty="0">
              <a:solidFill>
                <a:srgbClr val="333333"/>
              </a:solidFill>
              <a:effectLst/>
            </a:endParaRPr>
          </a:p>
          <a:p>
            <a:pPr lvl="1" algn="just"/>
            <a:endParaRPr lang="pt-BR" sz="2000" dirty="0">
              <a:solidFill>
                <a:srgbClr val="333333"/>
              </a:solidFill>
            </a:endParaRPr>
          </a:p>
          <a:p>
            <a:pPr lvl="1" algn="just"/>
            <a:r>
              <a:rPr lang="pt-BR" b="0" i="0" dirty="0">
                <a:solidFill>
                  <a:srgbClr val="333333"/>
                </a:solidFill>
                <a:effectLst/>
              </a:rPr>
              <a:t>Adolescentes que têm mais clareza sobre sua identidade étnico-racial apresentam níveis mais altos de autoestima e saúde mental</a:t>
            </a:r>
          </a:p>
          <a:p>
            <a:pPr lvl="1" algn="just"/>
            <a:endParaRPr lang="pt-BR" sz="2000" dirty="0">
              <a:solidFill>
                <a:srgbClr val="333333"/>
              </a:solidFill>
            </a:endParaRPr>
          </a:p>
          <a:p>
            <a:pPr algn="just"/>
            <a:endParaRPr lang="pt-BR" sz="2400" dirty="0"/>
          </a:p>
          <a:p>
            <a:pPr lvl="3"/>
            <a:endParaRPr lang="pt-BR" sz="1400" b="1" dirty="0">
              <a:latin typeface="CMSS12"/>
            </a:endParaRPr>
          </a:p>
          <a:p>
            <a:pPr lvl="2"/>
            <a:endParaRPr lang="pt-BR" sz="1600" dirty="0">
              <a:latin typeface="CMSS12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81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Literatura Empírica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endParaRPr lang="pt-BR" b="1" dirty="0"/>
          </a:p>
          <a:p>
            <a:pPr algn="just"/>
            <a:r>
              <a:rPr lang="pt-BR" b="1" dirty="0" err="1"/>
              <a:t>Improving</a:t>
            </a:r>
            <a:r>
              <a:rPr lang="pt-BR" b="1" dirty="0"/>
              <a:t> </a:t>
            </a:r>
            <a:r>
              <a:rPr lang="pt-BR" b="1" dirty="0" err="1"/>
              <a:t>children’s</a:t>
            </a:r>
            <a:r>
              <a:rPr lang="pt-BR" b="1" dirty="0"/>
              <a:t> </a:t>
            </a:r>
            <a:r>
              <a:rPr lang="pt-BR" b="1" dirty="0" err="1"/>
              <a:t>executive</a:t>
            </a:r>
            <a:r>
              <a:rPr lang="pt-BR" b="1" dirty="0"/>
              <a:t> </a:t>
            </a:r>
            <a:r>
              <a:rPr lang="pt-BR" b="1" dirty="0" err="1"/>
              <a:t>functions</a:t>
            </a:r>
            <a:r>
              <a:rPr lang="pt-BR" b="1" dirty="0"/>
              <a:t>: </a:t>
            </a:r>
            <a:r>
              <a:rPr lang="pt-BR" b="1" dirty="0" err="1"/>
              <a:t>evidence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 </a:t>
            </a:r>
            <a:r>
              <a:rPr lang="pt-BR" b="1" i="1" dirty="0"/>
              <a:t>capoeira</a:t>
            </a:r>
          </a:p>
          <a:p>
            <a:pPr lvl="1" algn="just"/>
            <a:endParaRPr lang="pt-BR" sz="2000" b="0" i="0" dirty="0">
              <a:solidFill>
                <a:srgbClr val="333333"/>
              </a:solidFill>
              <a:effectLst/>
            </a:endParaRPr>
          </a:p>
          <a:p>
            <a:pPr lvl="1" algn="just"/>
            <a:endParaRPr lang="pt-BR" sz="2000" dirty="0">
              <a:solidFill>
                <a:srgbClr val="333333"/>
              </a:solidFill>
            </a:endParaRPr>
          </a:p>
          <a:p>
            <a:pPr lvl="1" algn="just"/>
            <a:r>
              <a:rPr lang="pt-BR" b="0" i="0" dirty="0">
                <a:solidFill>
                  <a:srgbClr val="333333"/>
                </a:solidFill>
                <a:effectLst/>
              </a:rPr>
              <a:t>Guilherme Hirata investiga um programa pré-escolar que designou escolas aleatoriamente para receber aulas de capoeira e </a:t>
            </a:r>
            <a:r>
              <a:rPr lang="pt-BR" dirty="0">
                <a:solidFill>
                  <a:srgbClr val="333333"/>
                </a:solidFill>
              </a:rPr>
              <a:t>verifica se há </a:t>
            </a:r>
            <a:r>
              <a:rPr lang="pt-BR" b="0" i="0" dirty="0">
                <a:solidFill>
                  <a:srgbClr val="333333"/>
                </a:solidFill>
                <a:effectLst/>
              </a:rPr>
              <a:t>um efeito de intenção de tratar no controle inibitório, na memória de curto prazo e na flexibilidade cognitiva das crianças.</a:t>
            </a:r>
          </a:p>
          <a:p>
            <a:pPr lvl="2" algn="just"/>
            <a:r>
              <a:rPr lang="pt-BR" sz="2400" dirty="0">
                <a:solidFill>
                  <a:srgbClr val="333333"/>
                </a:solidFill>
              </a:rPr>
              <a:t>Os resultados mostram </a:t>
            </a:r>
            <a:r>
              <a:rPr lang="pt-BR" sz="2400" b="1" dirty="0">
                <a:solidFill>
                  <a:srgbClr val="333333"/>
                </a:solidFill>
              </a:rPr>
              <a:t>impactos positivos no</a:t>
            </a:r>
            <a:r>
              <a:rPr lang="pt-BR" sz="2400" dirty="0">
                <a:solidFill>
                  <a:srgbClr val="333333"/>
                </a:solidFill>
              </a:rPr>
              <a:t> </a:t>
            </a:r>
            <a:r>
              <a:rPr lang="pt-BR" sz="2400" b="1" dirty="0">
                <a:solidFill>
                  <a:srgbClr val="333333"/>
                </a:solidFill>
              </a:rPr>
              <a:t>controle inibitório</a:t>
            </a:r>
          </a:p>
          <a:p>
            <a:pPr algn="just"/>
            <a:endParaRPr lang="pt-BR" sz="2400" dirty="0"/>
          </a:p>
          <a:p>
            <a:pPr lvl="3"/>
            <a:endParaRPr lang="pt-BR" sz="1400" b="1" dirty="0">
              <a:latin typeface="CMSS12"/>
            </a:endParaRPr>
          </a:p>
          <a:p>
            <a:pPr lvl="2"/>
            <a:endParaRPr lang="pt-BR" sz="1600" dirty="0">
              <a:latin typeface="CMSS12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3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Desafios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b="1" dirty="0">
                <a:solidFill>
                  <a:srgbClr val="C00000"/>
                </a:solidFill>
              </a:rPr>
              <a:t>Lei 10.639/03: </a:t>
            </a:r>
            <a:r>
              <a:rPr lang="pt-BR" dirty="0"/>
              <a:t>problemas em relação à implementação</a:t>
            </a:r>
          </a:p>
          <a:p>
            <a:pPr lvl="1" algn="just"/>
            <a:endParaRPr lang="pt-BR" b="0" i="0" dirty="0">
              <a:solidFill>
                <a:srgbClr val="333333"/>
              </a:solidFill>
              <a:effectLst/>
              <a:latin typeface="FolhaTexto"/>
            </a:endParaRPr>
          </a:p>
          <a:p>
            <a:pPr lvl="1" algn="just"/>
            <a:r>
              <a:rPr lang="pt-BR" b="0" i="0" dirty="0">
                <a:solidFill>
                  <a:srgbClr val="333333"/>
                </a:solidFill>
                <a:effectLst/>
                <a:latin typeface="FolhaTexto"/>
              </a:rPr>
              <a:t>Ela não é considerada </a:t>
            </a:r>
            <a:r>
              <a:rPr lang="pt-BR" b="1" i="0" dirty="0">
                <a:solidFill>
                  <a:srgbClr val="333333"/>
                </a:solidFill>
                <a:effectLst/>
                <a:latin typeface="FolhaTexto"/>
              </a:rPr>
              <a:t>prioridade</a:t>
            </a:r>
            <a:r>
              <a:rPr lang="pt-BR" b="0" i="0" dirty="0">
                <a:solidFill>
                  <a:srgbClr val="333333"/>
                </a:solidFill>
                <a:effectLst/>
                <a:latin typeface="FolhaTexto"/>
              </a:rPr>
              <a:t> por muitos </a:t>
            </a:r>
            <a:r>
              <a:rPr lang="pt-BR" b="1" i="0" dirty="0">
                <a:solidFill>
                  <a:srgbClr val="333333"/>
                </a:solidFill>
                <a:effectLst/>
                <a:latin typeface="FolhaTexto"/>
              </a:rPr>
              <a:t>gestores públicos </a:t>
            </a:r>
            <a:r>
              <a:rPr lang="pt-BR" b="0" i="0" dirty="0">
                <a:solidFill>
                  <a:srgbClr val="333333"/>
                </a:solidFill>
                <a:effectLst/>
                <a:latin typeface="FolhaTexto"/>
              </a:rPr>
              <a:t>e </a:t>
            </a:r>
            <a:r>
              <a:rPr lang="pt-BR" b="1" i="0" dirty="0">
                <a:solidFill>
                  <a:srgbClr val="333333"/>
                </a:solidFill>
                <a:effectLst/>
                <a:latin typeface="FolhaTexto"/>
              </a:rPr>
              <a:t>há falta de acesso a informações</a:t>
            </a:r>
            <a:r>
              <a:rPr lang="pt-BR" b="0" i="0" dirty="0">
                <a:solidFill>
                  <a:srgbClr val="333333"/>
                </a:solidFill>
                <a:effectLst/>
                <a:latin typeface="FolhaTexto"/>
              </a:rPr>
              <a:t> sobre o tema. Assim, </a:t>
            </a:r>
            <a:r>
              <a:rPr lang="pt-BR" b="1" i="0" dirty="0">
                <a:solidFill>
                  <a:srgbClr val="333333"/>
                </a:solidFill>
                <a:effectLst/>
                <a:latin typeface="FolhaTexto"/>
              </a:rPr>
              <a:t>poucas escolas </a:t>
            </a:r>
            <a:r>
              <a:rPr lang="pt-BR" b="0" i="0" dirty="0">
                <a:solidFill>
                  <a:srgbClr val="333333"/>
                </a:solidFill>
                <a:effectLst/>
                <a:latin typeface="FolhaTexto"/>
              </a:rPr>
              <a:t>adotaram alguma ação.</a:t>
            </a:r>
            <a:endParaRPr lang="pt-BR" dirty="0"/>
          </a:p>
          <a:p>
            <a:pPr marL="0" indent="0" algn="just">
              <a:buNone/>
            </a:pPr>
            <a:endParaRPr lang="pt-BR" sz="1800" dirty="0">
              <a:latin typeface="CMSS12"/>
            </a:endParaRPr>
          </a:p>
          <a:p>
            <a:pPr lvl="1" algn="just"/>
            <a:r>
              <a:rPr lang="pt-BR" b="1" dirty="0">
                <a:latin typeface="CMSS12"/>
              </a:rPr>
              <a:t>Ela é capaz de lidar somente com uma parte dos desafios ligado à desigualdade racial na educação brasileira</a:t>
            </a:r>
            <a:r>
              <a:rPr lang="pt-BR" dirty="0">
                <a:latin typeface="CMSS12"/>
              </a:rPr>
              <a:t>.</a:t>
            </a:r>
          </a:p>
          <a:p>
            <a:pPr algn="just"/>
            <a:endParaRPr lang="pt-BR" sz="1800" dirty="0">
              <a:latin typeface="CMSS12"/>
            </a:endParaRPr>
          </a:p>
          <a:p>
            <a:pPr lvl="3"/>
            <a:endParaRPr lang="pt-BR" sz="1400" b="1" dirty="0">
              <a:latin typeface="CMSS12"/>
            </a:endParaRPr>
          </a:p>
          <a:p>
            <a:pPr lvl="2"/>
            <a:endParaRPr lang="pt-BR" sz="1600" dirty="0">
              <a:latin typeface="CMSS12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84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C00000"/>
                </a:solidFill>
              </a:rPr>
              <a:t>Desigualdade</a:t>
            </a:r>
            <a:r>
              <a:rPr lang="en-US" sz="4400" b="1" dirty="0">
                <a:solidFill>
                  <a:srgbClr val="C00000"/>
                </a:solidFill>
              </a:rPr>
              <a:t> Racial </a:t>
            </a:r>
            <a:r>
              <a:rPr lang="en-US" sz="4400" b="1" dirty="0" err="1">
                <a:solidFill>
                  <a:srgbClr val="C00000"/>
                </a:solidFill>
              </a:rPr>
              <a:t>na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Educação</a:t>
            </a:r>
            <a:endParaRPr lang="pt-BR" sz="4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51AD4F-BC1D-9A40-BE34-013A1823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73" y="1174020"/>
            <a:ext cx="8078120" cy="539473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8EF34B-44CE-2E47-4256-962F94F50D7A}"/>
              </a:ext>
            </a:extLst>
          </p:cNvPr>
          <p:cNvCxnSpPr>
            <a:cxnSpLocks/>
          </p:cNvCxnSpPr>
          <p:nvPr/>
        </p:nvCxnSpPr>
        <p:spPr>
          <a:xfrm>
            <a:off x="2258008" y="3060441"/>
            <a:ext cx="9610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2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C00000"/>
                </a:solidFill>
              </a:rPr>
              <a:t>Desigualdade</a:t>
            </a:r>
            <a:r>
              <a:rPr lang="en-US" sz="4400" b="1" dirty="0">
                <a:solidFill>
                  <a:srgbClr val="C00000"/>
                </a:solidFill>
              </a:rPr>
              <a:t> Racial </a:t>
            </a:r>
            <a:r>
              <a:rPr lang="en-US" sz="4400" b="1" dirty="0" err="1">
                <a:solidFill>
                  <a:srgbClr val="C00000"/>
                </a:solidFill>
              </a:rPr>
              <a:t>na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Educação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EB23A-E7E0-9DBD-ED9B-BBF1F65AB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176" y="1363380"/>
            <a:ext cx="8505647" cy="48922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F781F3-E8C8-852A-0CC7-2FBC634033A9}"/>
              </a:ext>
            </a:extLst>
          </p:cNvPr>
          <p:cNvCxnSpPr>
            <a:cxnSpLocks/>
          </p:cNvCxnSpPr>
          <p:nvPr/>
        </p:nvCxnSpPr>
        <p:spPr>
          <a:xfrm>
            <a:off x="2332652" y="5486400"/>
            <a:ext cx="9610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0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9CFFF-EDE1-BAA5-9DA3-B1DCDA40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>
                <a:solidFill>
                  <a:srgbClr val="C00000"/>
                </a:solidFill>
              </a:rPr>
              <a:t>Desafios da educação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Fatores internos à escola</a:t>
            </a:r>
          </a:p>
          <a:p>
            <a:pPr lvl="2"/>
            <a:r>
              <a:rPr lang="pt-BR" dirty="0"/>
              <a:t>Desigualdade espacial nos equipamentos públicos</a:t>
            </a:r>
          </a:p>
          <a:p>
            <a:pPr lvl="2"/>
            <a:r>
              <a:rPr lang="pt-BR" dirty="0"/>
              <a:t>Desigualdade pública </a:t>
            </a:r>
            <a:r>
              <a:rPr lang="pt-BR" dirty="0" err="1"/>
              <a:t>vs</a:t>
            </a:r>
            <a:r>
              <a:rPr lang="pt-BR" dirty="0"/>
              <a:t> privada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Fatores externos à escola</a:t>
            </a:r>
          </a:p>
          <a:p>
            <a:pPr lvl="2"/>
            <a:r>
              <a:rPr lang="pt-BR" dirty="0"/>
              <a:t>Condições de saúde:</a:t>
            </a:r>
          </a:p>
          <a:p>
            <a:pPr lvl="3"/>
            <a:r>
              <a:rPr lang="pt-BR" dirty="0"/>
              <a:t>Gravidez na adolescência</a:t>
            </a:r>
          </a:p>
          <a:p>
            <a:pPr lvl="2"/>
            <a:r>
              <a:rPr lang="pt-BR" dirty="0"/>
              <a:t>Trabalhar ou estudar</a:t>
            </a:r>
          </a:p>
          <a:p>
            <a:pPr lvl="2"/>
            <a:r>
              <a:rPr lang="pt-BR" dirty="0"/>
              <a:t>Violência</a:t>
            </a:r>
          </a:p>
          <a:p>
            <a:pPr lvl="2"/>
            <a:r>
              <a:rPr lang="pt-BR" dirty="0"/>
              <a:t>Baixo retorno esperado da educação</a:t>
            </a:r>
          </a:p>
          <a:p>
            <a:pPr lvl="1"/>
            <a:endParaRPr lang="pt-BR" dirty="0"/>
          </a:p>
          <a:p>
            <a:endParaRPr lang="pt-BR" dirty="0"/>
          </a:p>
          <a:p>
            <a:pPr lvl="2"/>
            <a:endParaRPr lang="pt-BR" sz="1600" dirty="0">
              <a:latin typeface="CMSS12"/>
            </a:endParaRPr>
          </a:p>
          <a:p>
            <a:pPr lvl="1"/>
            <a:endParaRPr lang="pt-BR" sz="2600" dirty="0">
              <a:latin typeface="CMSS12"/>
            </a:endParaRPr>
          </a:p>
          <a:p>
            <a:pPr marL="457200" lvl="1" indent="0">
              <a:buNone/>
            </a:pPr>
            <a:endParaRPr lang="en-US" sz="2600" b="1" dirty="0">
              <a:latin typeface="CMSS12"/>
            </a:endParaRPr>
          </a:p>
          <a:p>
            <a:pPr marL="0" indent="0" algn="l">
              <a:buNone/>
            </a:pPr>
            <a:endParaRPr lang="en-US" b="1" dirty="0">
              <a:latin typeface="CMSS12"/>
            </a:endParaRPr>
          </a:p>
          <a:p>
            <a:pPr marL="0" indent="0" algn="l">
              <a:buNone/>
            </a:pPr>
            <a:endParaRPr lang="en-US" dirty="0"/>
          </a:p>
          <a:p>
            <a:pPr algn="l"/>
            <a:endParaRPr lang="en-US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Google Shape;119;p3">
            <a:extLst>
              <a:ext uri="{FF2B5EF4-FFF2-40B4-BE49-F238E27FC236}">
                <a16:creationId xmlns:a16="http://schemas.microsoft.com/office/drawing/2014/main" id="{1DAB2BBF-D3F1-BFA1-179B-6B09D8A96D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2251" y="6019800"/>
            <a:ext cx="1732704" cy="76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4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394</Words>
  <Application>Microsoft Office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CMSS12</vt:lpstr>
      <vt:lpstr>FolhaTexto</vt:lpstr>
      <vt:lpstr>Times New Roman</vt:lpstr>
      <vt:lpstr>Office Theme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França</dc:creator>
  <cp:lastModifiedBy>Michael França</cp:lastModifiedBy>
  <cp:revision>10</cp:revision>
  <dcterms:created xsi:type="dcterms:W3CDTF">2023-10-04T01:02:58Z</dcterms:created>
  <dcterms:modified xsi:type="dcterms:W3CDTF">2023-10-19T14:51:45Z</dcterms:modified>
</cp:coreProperties>
</file>