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1"/>
  </p:notesMasterIdLst>
  <p:sldIdLst>
    <p:sldId id="311" r:id="rId2"/>
    <p:sldId id="374" r:id="rId3"/>
    <p:sldId id="348" r:id="rId4"/>
    <p:sldId id="307" r:id="rId5"/>
    <p:sldId id="376" r:id="rId6"/>
    <p:sldId id="293" r:id="rId7"/>
    <p:sldId id="290" r:id="rId8"/>
    <p:sldId id="295" r:id="rId9"/>
    <p:sldId id="353" r:id="rId10"/>
    <p:sldId id="377" r:id="rId11"/>
    <p:sldId id="360" r:id="rId12"/>
    <p:sldId id="354" r:id="rId13"/>
    <p:sldId id="355" r:id="rId14"/>
    <p:sldId id="356" r:id="rId15"/>
    <p:sldId id="291" r:id="rId16"/>
    <p:sldId id="358" r:id="rId17"/>
    <p:sldId id="378" r:id="rId18"/>
    <p:sldId id="352" r:id="rId19"/>
    <p:sldId id="366" r:id="rId20"/>
  </p:sldIdLst>
  <p:sldSz cx="9359900" cy="9359900"/>
  <p:notesSz cx="6858000" cy="9144000"/>
  <p:defaultTextStyle>
    <a:defPPr>
      <a:defRPr lang="pt-BR"/>
    </a:defPPr>
    <a:lvl1pPr marL="0" algn="l" defTabSz="1343053" rtl="0" eaLnBrk="1" latinLnBrk="0" hangingPunct="1">
      <a:defRPr sz="2644" kern="1200">
        <a:solidFill>
          <a:schemeClr val="tx1"/>
        </a:solidFill>
        <a:latin typeface="+mn-lt"/>
        <a:ea typeface="+mn-ea"/>
        <a:cs typeface="+mn-cs"/>
      </a:defRPr>
    </a:lvl1pPr>
    <a:lvl2pPr marL="671526" algn="l" defTabSz="1343053" rtl="0" eaLnBrk="1" latinLnBrk="0" hangingPunct="1">
      <a:defRPr sz="2644" kern="1200">
        <a:solidFill>
          <a:schemeClr val="tx1"/>
        </a:solidFill>
        <a:latin typeface="+mn-lt"/>
        <a:ea typeface="+mn-ea"/>
        <a:cs typeface="+mn-cs"/>
      </a:defRPr>
    </a:lvl2pPr>
    <a:lvl3pPr marL="1343053" algn="l" defTabSz="1343053" rtl="0" eaLnBrk="1" latinLnBrk="0" hangingPunct="1">
      <a:defRPr sz="2644" kern="1200">
        <a:solidFill>
          <a:schemeClr val="tx1"/>
        </a:solidFill>
        <a:latin typeface="+mn-lt"/>
        <a:ea typeface="+mn-ea"/>
        <a:cs typeface="+mn-cs"/>
      </a:defRPr>
    </a:lvl3pPr>
    <a:lvl4pPr marL="2014580" algn="l" defTabSz="1343053" rtl="0" eaLnBrk="1" latinLnBrk="0" hangingPunct="1">
      <a:defRPr sz="2644" kern="1200">
        <a:solidFill>
          <a:schemeClr val="tx1"/>
        </a:solidFill>
        <a:latin typeface="+mn-lt"/>
        <a:ea typeface="+mn-ea"/>
        <a:cs typeface="+mn-cs"/>
      </a:defRPr>
    </a:lvl4pPr>
    <a:lvl5pPr marL="2686107" algn="l" defTabSz="1343053" rtl="0" eaLnBrk="1" latinLnBrk="0" hangingPunct="1">
      <a:defRPr sz="2644" kern="1200">
        <a:solidFill>
          <a:schemeClr val="tx1"/>
        </a:solidFill>
        <a:latin typeface="+mn-lt"/>
        <a:ea typeface="+mn-ea"/>
        <a:cs typeface="+mn-cs"/>
      </a:defRPr>
    </a:lvl5pPr>
    <a:lvl6pPr marL="3357633" algn="l" defTabSz="1343053" rtl="0" eaLnBrk="1" latinLnBrk="0" hangingPunct="1">
      <a:defRPr sz="2644" kern="1200">
        <a:solidFill>
          <a:schemeClr val="tx1"/>
        </a:solidFill>
        <a:latin typeface="+mn-lt"/>
        <a:ea typeface="+mn-ea"/>
        <a:cs typeface="+mn-cs"/>
      </a:defRPr>
    </a:lvl6pPr>
    <a:lvl7pPr marL="4029159" algn="l" defTabSz="1343053" rtl="0" eaLnBrk="1" latinLnBrk="0" hangingPunct="1">
      <a:defRPr sz="2644" kern="1200">
        <a:solidFill>
          <a:schemeClr val="tx1"/>
        </a:solidFill>
        <a:latin typeface="+mn-lt"/>
        <a:ea typeface="+mn-ea"/>
        <a:cs typeface="+mn-cs"/>
      </a:defRPr>
    </a:lvl7pPr>
    <a:lvl8pPr marL="4700687" algn="l" defTabSz="1343053" rtl="0" eaLnBrk="1" latinLnBrk="0" hangingPunct="1">
      <a:defRPr sz="2644" kern="1200">
        <a:solidFill>
          <a:schemeClr val="tx1"/>
        </a:solidFill>
        <a:latin typeface="+mn-lt"/>
        <a:ea typeface="+mn-ea"/>
        <a:cs typeface="+mn-cs"/>
      </a:defRPr>
    </a:lvl8pPr>
    <a:lvl9pPr marL="5372213" algn="l" defTabSz="1343053" rtl="0" eaLnBrk="1" latinLnBrk="0" hangingPunct="1">
      <a:defRPr sz="264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48">
          <p15:clr>
            <a:srgbClr val="A4A3A4"/>
          </p15:clr>
        </p15:guide>
        <p15:guide id="2" pos="29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7F6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5501" autoAdjust="0"/>
  </p:normalViewPr>
  <p:slideViewPr>
    <p:cSldViewPr snapToGrid="0">
      <p:cViewPr varScale="1">
        <p:scale>
          <a:sx n="65" d="100"/>
          <a:sy n="65" d="100"/>
        </p:scale>
        <p:origin x="1080" y="72"/>
      </p:cViewPr>
      <p:guideLst>
        <p:guide orient="horz" pos="2948"/>
        <p:guide pos="29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324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deu\Desktop\MESA%20SE\Dados\Dados%20Palestr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deu\Desktop\MESA%20SE\Dados\Dados%20Palestr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deu\Desktop\MESA%20SE\Dados\Dados%20Palestra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deu\Desktop\MESA%20SE\Dados\Dados%20Palestra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deu\Desktop\MESA%20SE\Dados\Dados%20Palestra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deu\Desktop\MESA%20SE\Dados\Dados%20Palestra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deu\Desktop\MESA%20SE\Dados\Dados%20Palestra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deu\Desktop\MESA%20SE\Dados\Dados%20Palestra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deu\Desktop\MESA%20SE\Dados\Dados%20Palestr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adeu\Desktop\MESA%20SE\Dados\Dados%20Palestra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deu\Desktop\MESA%20SE\Dados\Dados%20Palestr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deu\Desktop\Palestra\Dados%20Palestr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deu\Desktop\Palestra\Dados%20Palestra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deu\Desktop\MESA%20SE\Dados\Dados%20Palestr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deu\Desktop\MESA%20SE\Dados\Dados%20Palestr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deu\Desktop\MESA%20SE\Dados\Dados%20Palestr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400" b="1" dirty="0"/>
              <a:t>Total</a:t>
            </a:r>
            <a:r>
              <a:rPr lang="pt-BR" sz="1400" b="1" baseline="0" dirty="0"/>
              <a:t> de famílias inscritas no </a:t>
            </a:r>
            <a:endParaRPr lang="pt-BR" sz="1400" b="1" baseline="0" dirty="0" smtClean="0"/>
          </a:p>
          <a:p>
            <a:pPr>
              <a:defRPr/>
            </a:pPr>
            <a:r>
              <a:rPr lang="pt-BR" sz="1400" b="1" baseline="0" dirty="0" smtClean="0"/>
              <a:t>Cadastro </a:t>
            </a:r>
            <a:r>
              <a:rPr lang="pt-BR" sz="1400" b="1" baseline="0" dirty="0"/>
              <a:t>Único, de baixa renda, </a:t>
            </a:r>
            <a:endParaRPr lang="pt-BR" sz="1400" b="1" baseline="0" dirty="0" smtClean="0"/>
          </a:p>
          <a:p>
            <a:pPr>
              <a:defRPr/>
            </a:pPr>
            <a:r>
              <a:rPr lang="pt-BR" sz="1400" b="1" baseline="0" dirty="0" smtClean="0"/>
              <a:t>março </a:t>
            </a:r>
            <a:r>
              <a:rPr lang="pt-BR" sz="1400" b="1" baseline="0" dirty="0"/>
              <a:t>de </a:t>
            </a:r>
            <a:r>
              <a:rPr lang="pt-BR" sz="1400" b="1" baseline="0" dirty="0" smtClean="0"/>
              <a:t>2019</a:t>
            </a:r>
          </a:p>
          <a:p>
            <a:pPr>
              <a:defRPr/>
            </a:pPr>
            <a:r>
              <a:rPr lang="pt-BR" sz="1400" b="1" baseline="0" dirty="0" smtClean="0"/>
              <a:t> </a:t>
            </a:r>
            <a:r>
              <a:rPr lang="pt-BR" sz="1400" b="0" baseline="0" dirty="0" smtClean="0"/>
              <a:t>(em milhões)</a:t>
            </a:r>
            <a:endParaRPr lang="pt-BR" sz="1400" b="0" dirty="0"/>
          </a:p>
        </c:rich>
      </c:tx>
      <c:layout>
        <c:manualLayout>
          <c:xMode val="edge"/>
          <c:yMode val="edge"/>
          <c:x val="0.29396582265264537"/>
          <c:y val="2.18966088992407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3.7264509005589678E-3"/>
          <c:y val="6.7746432351154591E-4"/>
          <c:w val="0.99627350420488769"/>
          <c:h val="0.8810749219285506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3.2578867693548539E-3"/>
                  <c:y val="3.739877912454464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0" dirty="0"/>
                      <a:t>1</a:t>
                    </a:r>
                    <a:r>
                      <a:rPr lang="en-US" sz="1400" dirty="0"/>
                      <a:t>3.144.533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81112465909485"/>
                      <c:h val="8.9801568883692257E-2"/>
                    </c:manualLayout>
                  </c15:layout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300" b="0" dirty="0"/>
                      <a:t>3</a:t>
                    </a:r>
                    <a:r>
                      <a:rPr lang="en-US" sz="1300" dirty="0"/>
                      <a:t>.047.937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8561070722271"/>
                      <c:h val="5.8549866429426001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9.7740451129903292E-3"/>
                  <c:y val="4.1554199027271825E-3"/>
                </c:manualLayout>
              </c:layout>
              <c:tx>
                <c:rich>
                  <a:bodyPr/>
                  <a:lstStyle/>
                  <a:p>
                    <a:r>
                      <a:rPr lang="en-US" sz="1300" b="0" dirty="0"/>
                      <a:t>5</a:t>
                    </a:r>
                    <a:r>
                      <a:rPr lang="en-US" sz="1300" dirty="0"/>
                      <a:t>.992.418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8881672228808"/>
                      <c:h val="7.7249255991698323E-2"/>
                    </c:manualLayout>
                  </c15:layout>
                </c:ext>
              </c:extLst>
            </c:dLbl>
            <c:dLbl>
              <c:idx val="3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300" b="0" dirty="0"/>
                      <a:t>5.743.787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8561070722271"/>
                      <c:h val="5.2316736575335226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Plan13!$A$3:$A$6</c:f>
              <c:strCache>
                <c:ptCount val="4"/>
                <c:pt idx="0">
                  <c:v>Até 89,00</c:v>
                </c:pt>
                <c:pt idx="1">
                  <c:v>De 89,01 até 178,00</c:v>
                </c:pt>
                <c:pt idx="2">
                  <c:v>De 178,01 até 503,00</c:v>
                </c:pt>
                <c:pt idx="3">
                  <c:v>Acima de 503,00</c:v>
                </c:pt>
              </c:strCache>
            </c:strRef>
          </c:cat>
          <c:val>
            <c:numRef>
              <c:f>Plan13!$B$3:$B$6</c:f>
              <c:numCache>
                <c:formatCode>#,##0</c:formatCode>
                <c:ptCount val="4"/>
                <c:pt idx="0">
                  <c:v>13144533</c:v>
                </c:pt>
                <c:pt idx="1">
                  <c:v>3047937</c:v>
                </c:pt>
                <c:pt idx="2">
                  <c:v>5992418</c:v>
                </c:pt>
                <c:pt idx="3">
                  <c:v>5743787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77543488"/>
        <c:axId val="77544048"/>
      </c:barChart>
      <c:catAx>
        <c:axId val="7754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7544048"/>
        <c:crosses val="autoZero"/>
        <c:auto val="1"/>
        <c:lblAlgn val="ctr"/>
        <c:lblOffset val="100"/>
        <c:noMultiLvlLbl val="0"/>
      </c:catAx>
      <c:valAx>
        <c:axId val="7754404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one"/>
        <c:crossAx val="77543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94333537945276E-2"/>
          <c:y val="1.6319746472680138E-2"/>
          <c:w val="0.91928509046266482"/>
          <c:h val="0.8546846317052604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Plan25!$A$2:$A$12</c:f>
              <c:strCache>
                <c:ptCount val="11"/>
                <c:pt idx="0">
                  <c:v>Dinamarca</c:v>
                </c:pt>
                <c:pt idx="1">
                  <c:v>Islândia</c:v>
                </c:pt>
                <c:pt idx="2">
                  <c:v>Bélgica     </c:v>
                </c:pt>
                <c:pt idx="3">
                  <c:v>Canadá</c:v>
                </c:pt>
                <c:pt idx="4">
                  <c:v>Itália</c:v>
                </c:pt>
                <c:pt idx="5">
                  <c:v>Reino Unido</c:v>
                </c:pt>
                <c:pt idx="6">
                  <c:v>Média OCDE</c:v>
                </c:pt>
                <c:pt idx="7">
                  <c:v>França</c:v>
                </c:pt>
                <c:pt idx="8">
                  <c:v>México</c:v>
                </c:pt>
                <c:pt idx="9">
                  <c:v>Chile</c:v>
                </c:pt>
                <c:pt idx="10">
                  <c:v>Brasil</c:v>
                </c:pt>
              </c:strCache>
            </c:strRef>
          </c:cat>
          <c:val>
            <c:numRef>
              <c:f>Plan25!$B$2:$B$12</c:f>
              <c:numCache>
                <c:formatCode>General</c:formatCode>
                <c:ptCount val="11"/>
                <c:pt idx="0">
                  <c:v>28.7</c:v>
                </c:pt>
                <c:pt idx="1">
                  <c:v>17.8</c:v>
                </c:pt>
                <c:pt idx="2">
                  <c:v>15.7</c:v>
                </c:pt>
                <c:pt idx="3">
                  <c:v>15.1</c:v>
                </c:pt>
                <c:pt idx="4">
                  <c:v>13.7</c:v>
                </c:pt>
                <c:pt idx="5">
                  <c:v>11.9</c:v>
                </c:pt>
                <c:pt idx="6">
                  <c:v>11.4</c:v>
                </c:pt>
                <c:pt idx="7">
                  <c:v>10.6</c:v>
                </c:pt>
                <c:pt idx="8">
                  <c:v>7.3</c:v>
                </c:pt>
                <c:pt idx="9">
                  <c:v>6.8</c:v>
                </c:pt>
                <c:pt idx="10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27"/>
        <c:axId val="173744064"/>
        <c:axId val="173744624"/>
      </c:barChart>
      <c:catAx>
        <c:axId val="173744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3744624"/>
        <c:crosses val="autoZero"/>
        <c:auto val="1"/>
        <c:lblAlgn val="ctr"/>
        <c:lblOffset val="100"/>
        <c:noMultiLvlLbl val="0"/>
      </c:catAx>
      <c:valAx>
        <c:axId val="1737446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3744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'FISCO PAISES'!$A$2:$A$11</c:f>
              <c:strCache>
                <c:ptCount val="10"/>
                <c:pt idx="0">
                  <c:v>Chile</c:v>
                </c:pt>
                <c:pt idx="1">
                  <c:v>Brasil</c:v>
                </c:pt>
                <c:pt idx="2">
                  <c:v>Islândia</c:v>
                </c:pt>
                <c:pt idx="3">
                  <c:v>Média OCDE</c:v>
                </c:pt>
                <c:pt idx="4">
                  <c:v>Itália</c:v>
                </c:pt>
                <c:pt idx="5">
                  <c:v>Corea do Sul</c:v>
                </c:pt>
                <c:pt idx="6">
                  <c:v>Bélgica     </c:v>
                </c:pt>
                <c:pt idx="7">
                  <c:v>Canadá</c:v>
                </c:pt>
                <c:pt idx="8">
                  <c:v>França</c:v>
                </c:pt>
                <c:pt idx="9">
                  <c:v>Reino Unido</c:v>
                </c:pt>
              </c:strCache>
            </c:strRef>
          </c:cat>
          <c:val>
            <c:numRef>
              <c:f>'FISCO PAISES'!$B$2:$B$11</c:f>
              <c:numCache>
                <c:formatCode>General</c:formatCode>
                <c:ptCount val="10"/>
                <c:pt idx="0">
                  <c:v>1</c:v>
                </c:pt>
                <c:pt idx="1">
                  <c:v>1.5</c:v>
                </c:pt>
                <c:pt idx="2">
                  <c:v>1.9</c:v>
                </c:pt>
                <c:pt idx="3">
                  <c:v>1.9</c:v>
                </c:pt>
                <c:pt idx="4">
                  <c:v>2.8</c:v>
                </c:pt>
                <c:pt idx="5">
                  <c:v>3</c:v>
                </c:pt>
                <c:pt idx="6">
                  <c:v>3.5</c:v>
                </c:pt>
                <c:pt idx="7">
                  <c:v>3.8</c:v>
                </c:pt>
                <c:pt idx="8">
                  <c:v>4.0999999999999996</c:v>
                </c:pt>
                <c:pt idx="9">
                  <c:v>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2"/>
        <c:axId val="173746864"/>
        <c:axId val="173747424"/>
      </c:barChart>
      <c:catAx>
        <c:axId val="17374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3747424"/>
        <c:crosses val="autoZero"/>
        <c:auto val="1"/>
        <c:lblAlgn val="ctr"/>
        <c:lblOffset val="100"/>
        <c:noMultiLvlLbl val="0"/>
      </c:catAx>
      <c:valAx>
        <c:axId val="1737474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3746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Plan24!$A$2:$A$4</c:f>
              <c:strCache>
                <c:ptCount val="3"/>
                <c:pt idx="0">
                  <c:v>Total RPPS municipal</c:v>
                </c:pt>
                <c:pt idx="1">
                  <c:v>RPPS com superavit</c:v>
                </c:pt>
                <c:pt idx="2">
                  <c:v>RPPS com deficit</c:v>
                </c:pt>
              </c:strCache>
            </c:strRef>
          </c:cat>
          <c:val>
            <c:numRef>
              <c:f>Plan24!$B$2:$B$4</c:f>
              <c:numCache>
                <c:formatCode>General</c:formatCode>
                <c:ptCount val="3"/>
                <c:pt idx="0">
                  <c:v>2091</c:v>
                </c:pt>
                <c:pt idx="1">
                  <c:v>1616</c:v>
                </c:pt>
                <c:pt idx="2">
                  <c:v>475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27"/>
        <c:axId val="177416672"/>
        <c:axId val="177417232"/>
      </c:barChart>
      <c:catAx>
        <c:axId val="177416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7417232"/>
        <c:crosses val="autoZero"/>
        <c:auto val="1"/>
        <c:lblAlgn val="ctr"/>
        <c:lblOffset val="100"/>
        <c:noMultiLvlLbl val="0"/>
      </c:catAx>
      <c:valAx>
        <c:axId val="1774172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77416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 b="1" dirty="0">
                <a:solidFill>
                  <a:srgbClr val="FF0000"/>
                </a:solidFill>
              </a:rPr>
              <a:t>Caxias</a:t>
            </a:r>
            <a:r>
              <a:rPr lang="pt-BR" sz="1600" b="1" baseline="0" dirty="0">
                <a:solidFill>
                  <a:srgbClr val="FF0000"/>
                </a:solidFill>
              </a:rPr>
              <a:t> do Sul (RS), </a:t>
            </a:r>
            <a:r>
              <a:rPr lang="pt-BR" sz="1600" b="1" baseline="0" dirty="0"/>
              <a:t>comparação entre valor do PRONAF e da Aposentadoria Rural, em milhões, 2018</a:t>
            </a:r>
            <a:endParaRPr lang="pt-BR" sz="1600" b="1" dirty="0"/>
          </a:p>
        </c:rich>
      </c:tx>
      <c:layout>
        <c:manualLayout>
          <c:xMode val="edge"/>
          <c:yMode val="edge"/>
          <c:x val="8.1043134578656362E-2"/>
          <c:y val="1.31670426916376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Pain!$A$8:$A$9</c:f>
              <c:strCache>
                <c:ptCount val="2"/>
                <c:pt idx="0">
                  <c:v>PRONAF</c:v>
                </c:pt>
                <c:pt idx="1">
                  <c:v>Aposentadoria Rural </c:v>
                </c:pt>
              </c:strCache>
            </c:strRef>
          </c:cat>
          <c:val>
            <c:numRef>
              <c:f>Pain!$B$8:$B$9</c:f>
              <c:numCache>
                <c:formatCode>General</c:formatCode>
                <c:ptCount val="2"/>
                <c:pt idx="0">
                  <c:v>33.700000000000003</c:v>
                </c:pt>
                <c:pt idx="1">
                  <c:v>73.3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27"/>
        <c:axId val="177419472"/>
        <c:axId val="177420032"/>
      </c:barChart>
      <c:catAx>
        <c:axId val="17741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7420032"/>
        <c:crosses val="autoZero"/>
        <c:auto val="1"/>
        <c:lblAlgn val="ctr"/>
        <c:lblOffset val="100"/>
        <c:noMultiLvlLbl val="0"/>
      </c:catAx>
      <c:valAx>
        <c:axId val="1774200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77419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4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11153965320146E-2"/>
          <c:y val="4.3606276131164558E-2"/>
          <c:w val="0.94942520753426851"/>
          <c:h val="0.735637566907213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BPC!$B$1</c:f>
              <c:strCache>
                <c:ptCount val="1"/>
                <c:pt idx="0">
                  <c:v>PDC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BPC!$A$2:$A$15</c:f>
              <c:strCache>
                <c:ptCount val="14"/>
                <c:pt idx="0">
                  <c:v>São Paulo</c:v>
                </c:pt>
                <c:pt idx="1">
                  <c:v>Rio de Janeiro</c:v>
                </c:pt>
                <c:pt idx="2">
                  <c:v>Recife</c:v>
                </c:pt>
                <c:pt idx="3">
                  <c:v>Fortaleza</c:v>
                </c:pt>
                <c:pt idx="4">
                  <c:v>Salvador</c:v>
                </c:pt>
                <c:pt idx="5">
                  <c:v>Brasília</c:v>
                </c:pt>
                <c:pt idx="6">
                  <c:v>Manaus</c:v>
                </c:pt>
                <c:pt idx="7">
                  <c:v>Belém </c:v>
                </c:pt>
                <c:pt idx="8">
                  <c:v>Maceió</c:v>
                </c:pt>
                <c:pt idx="9">
                  <c:v>Belo Horizonte</c:v>
                </c:pt>
                <c:pt idx="10">
                  <c:v>São Luis</c:v>
                </c:pt>
                <c:pt idx="11">
                  <c:v>Porto Alegre</c:v>
                </c:pt>
                <c:pt idx="12">
                  <c:v>Goiânia</c:v>
                </c:pt>
                <c:pt idx="13">
                  <c:v>Teresina</c:v>
                </c:pt>
              </c:strCache>
            </c:strRef>
          </c:cat>
          <c:val>
            <c:numRef>
              <c:f>BPC!$B$2:$B$15</c:f>
              <c:numCache>
                <c:formatCode>General</c:formatCode>
                <c:ptCount val="14"/>
                <c:pt idx="0">
                  <c:v>81921</c:v>
                </c:pt>
                <c:pt idx="1">
                  <c:v>40318</c:v>
                </c:pt>
                <c:pt idx="2">
                  <c:v>39260</c:v>
                </c:pt>
                <c:pt idx="3">
                  <c:v>38100</c:v>
                </c:pt>
                <c:pt idx="4">
                  <c:v>33643</c:v>
                </c:pt>
                <c:pt idx="5">
                  <c:v>28612</c:v>
                </c:pt>
                <c:pt idx="6">
                  <c:v>26572</c:v>
                </c:pt>
                <c:pt idx="7">
                  <c:v>25591</c:v>
                </c:pt>
                <c:pt idx="8">
                  <c:v>23883</c:v>
                </c:pt>
                <c:pt idx="9">
                  <c:v>22837</c:v>
                </c:pt>
                <c:pt idx="10">
                  <c:v>19591</c:v>
                </c:pt>
                <c:pt idx="11">
                  <c:v>16123</c:v>
                </c:pt>
                <c:pt idx="12">
                  <c:v>15465</c:v>
                </c:pt>
                <c:pt idx="13">
                  <c:v>14724</c:v>
                </c:pt>
              </c:numCache>
            </c:numRef>
          </c:val>
        </c:ser>
        <c:ser>
          <c:idx val="1"/>
          <c:order val="1"/>
          <c:tx>
            <c:strRef>
              <c:f>BPC!$C$1</c:f>
              <c:strCache>
                <c:ptCount val="1"/>
                <c:pt idx="0">
                  <c:v>IDOSOS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BPC!$A$2:$A$15</c:f>
              <c:strCache>
                <c:ptCount val="14"/>
                <c:pt idx="0">
                  <c:v>São Paulo</c:v>
                </c:pt>
                <c:pt idx="1">
                  <c:v>Rio de Janeiro</c:v>
                </c:pt>
                <c:pt idx="2">
                  <c:v>Recife</c:v>
                </c:pt>
                <c:pt idx="3">
                  <c:v>Fortaleza</c:v>
                </c:pt>
                <c:pt idx="4">
                  <c:v>Salvador</c:v>
                </c:pt>
                <c:pt idx="5">
                  <c:v>Brasília</c:v>
                </c:pt>
                <c:pt idx="6">
                  <c:v>Manaus</c:v>
                </c:pt>
                <c:pt idx="7">
                  <c:v>Belém </c:v>
                </c:pt>
                <c:pt idx="8">
                  <c:v>Maceió</c:v>
                </c:pt>
                <c:pt idx="9">
                  <c:v>Belo Horizonte</c:v>
                </c:pt>
                <c:pt idx="10">
                  <c:v>São Luis</c:v>
                </c:pt>
                <c:pt idx="11">
                  <c:v>Porto Alegre</c:v>
                </c:pt>
                <c:pt idx="12">
                  <c:v>Goiânia</c:v>
                </c:pt>
                <c:pt idx="13">
                  <c:v>Teresina</c:v>
                </c:pt>
              </c:strCache>
            </c:strRef>
          </c:cat>
          <c:val>
            <c:numRef>
              <c:f>BPC!$C$2:$C$15</c:f>
              <c:numCache>
                <c:formatCode>General</c:formatCode>
                <c:ptCount val="14"/>
                <c:pt idx="0">
                  <c:v>128422</c:v>
                </c:pt>
                <c:pt idx="1">
                  <c:v>71094</c:v>
                </c:pt>
                <c:pt idx="2">
                  <c:v>38550</c:v>
                </c:pt>
                <c:pt idx="3">
                  <c:v>47425</c:v>
                </c:pt>
                <c:pt idx="4">
                  <c:v>34367</c:v>
                </c:pt>
                <c:pt idx="5">
                  <c:v>26862</c:v>
                </c:pt>
                <c:pt idx="6">
                  <c:v>28329</c:v>
                </c:pt>
                <c:pt idx="7">
                  <c:v>28895</c:v>
                </c:pt>
                <c:pt idx="8">
                  <c:v>9386</c:v>
                </c:pt>
                <c:pt idx="9">
                  <c:v>24523</c:v>
                </c:pt>
                <c:pt idx="10">
                  <c:v>25727</c:v>
                </c:pt>
                <c:pt idx="11">
                  <c:v>12133</c:v>
                </c:pt>
                <c:pt idx="12">
                  <c:v>16085</c:v>
                </c:pt>
                <c:pt idx="13">
                  <c:v>10513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27"/>
        <c:axId val="177671568"/>
        <c:axId val="177672128"/>
      </c:barChart>
      <c:lineChart>
        <c:grouping val="standard"/>
        <c:varyColors val="0"/>
        <c:ser>
          <c:idx val="2"/>
          <c:order val="2"/>
          <c:tx>
            <c:strRef>
              <c:f>BPC!$D$1</c:f>
              <c:strCache>
                <c:ptCount val="1"/>
                <c:pt idx="0">
                  <c:v>TOTAL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66675">
                <a:solidFill>
                  <a:schemeClr val="accent3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4.0705563093622792E-3"/>
                  <c:y val="-0.115148605168402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8995929443690662E-2"/>
                  <c:y val="-0.150193832828350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8.1411126187246087E-3"/>
                  <c:y val="-0.207768135412552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2211668928086838E-2"/>
                  <c:y val="-0.112645374621263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4925373134328358E-2"/>
                  <c:y val="-0.115148605168402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2211668928086838E-2"/>
                  <c:y val="-0.112645374621263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7137042062415195E-3"/>
                  <c:y val="-0.110142144074124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2211668928086838E-2"/>
                  <c:y val="-0.150193832828350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8995929443690739E-2"/>
                  <c:y val="-0.132671218998376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3568521031207599E-2"/>
                  <c:y val="-0.172722907752603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1.2211668928087038E-2"/>
                  <c:y val="-0.120155066262680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2.1709633649932256E-2"/>
                  <c:y val="-0.155200293922629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1.3568521031207599E-2"/>
                  <c:y val="-0.130167988451237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BPC!$A$2:$A$15</c:f>
              <c:strCache>
                <c:ptCount val="14"/>
                <c:pt idx="0">
                  <c:v>São Paulo</c:v>
                </c:pt>
                <c:pt idx="1">
                  <c:v>Rio de Janeiro</c:v>
                </c:pt>
                <c:pt idx="2">
                  <c:v>Recife</c:v>
                </c:pt>
                <c:pt idx="3">
                  <c:v>Fortaleza</c:v>
                </c:pt>
                <c:pt idx="4">
                  <c:v>Salvador</c:v>
                </c:pt>
                <c:pt idx="5">
                  <c:v>Brasília</c:v>
                </c:pt>
                <c:pt idx="6">
                  <c:v>Manaus</c:v>
                </c:pt>
                <c:pt idx="7">
                  <c:v>Belém </c:v>
                </c:pt>
                <c:pt idx="8">
                  <c:v>Maceió</c:v>
                </c:pt>
                <c:pt idx="9">
                  <c:v>Belo Horizonte</c:v>
                </c:pt>
                <c:pt idx="10">
                  <c:v>São Luis</c:v>
                </c:pt>
                <c:pt idx="11">
                  <c:v>Porto Alegre</c:v>
                </c:pt>
                <c:pt idx="12">
                  <c:v>Goiânia</c:v>
                </c:pt>
                <c:pt idx="13">
                  <c:v>Teresina</c:v>
                </c:pt>
              </c:strCache>
            </c:strRef>
          </c:cat>
          <c:val>
            <c:numRef>
              <c:f>BPC!$D$2:$D$15</c:f>
              <c:numCache>
                <c:formatCode>General</c:formatCode>
                <c:ptCount val="14"/>
                <c:pt idx="0">
                  <c:v>210343</c:v>
                </c:pt>
                <c:pt idx="1">
                  <c:v>111412</c:v>
                </c:pt>
                <c:pt idx="2">
                  <c:v>77810</c:v>
                </c:pt>
                <c:pt idx="3">
                  <c:v>85525</c:v>
                </c:pt>
                <c:pt idx="4">
                  <c:v>68010</c:v>
                </c:pt>
                <c:pt idx="5">
                  <c:v>55474</c:v>
                </c:pt>
                <c:pt idx="6">
                  <c:v>54901</c:v>
                </c:pt>
                <c:pt idx="7">
                  <c:v>54486</c:v>
                </c:pt>
                <c:pt idx="8">
                  <c:v>33269</c:v>
                </c:pt>
                <c:pt idx="9">
                  <c:v>47360</c:v>
                </c:pt>
                <c:pt idx="10">
                  <c:v>45318</c:v>
                </c:pt>
                <c:pt idx="11">
                  <c:v>28256</c:v>
                </c:pt>
                <c:pt idx="12">
                  <c:v>31550</c:v>
                </c:pt>
                <c:pt idx="13">
                  <c:v>25237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671568"/>
        <c:axId val="177672128"/>
      </c:lineChart>
      <c:catAx>
        <c:axId val="177671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pPr>
            <a:endParaRPr lang="pt-BR"/>
          </a:p>
        </c:txPr>
        <c:crossAx val="177672128"/>
        <c:crosses val="autoZero"/>
        <c:auto val="1"/>
        <c:lblAlgn val="ctr"/>
        <c:lblOffset val="100"/>
        <c:noMultiLvlLbl val="0"/>
      </c:catAx>
      <c:valAx>
        <c:axId val="1776721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7671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485047917178602"/>
          <c:y val="0.9365815410596825"/>
          <c:w val="0.31029904165642797"/>
          <c:h val="6.3418458940317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63649153548451"/>
          <c:y val="3.8712642031891537E-2"/>
          <c:w val="0.81036350846451555"/>
          <c:h val="0.914156291555754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Plan32!$A$2</c:f>
              <c:strCache>
                <c:ptCount val="1"/>
                <c:pt idx="0">
                  <c:v>Norte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6FF"/>
              </a:solidFill>
              <a:ln>
                <a:solidFill>
                  <a:srgbClr val="FF66FF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66FF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FF66FF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Plan32!$B$1:$H$1</c:f>
              <c:numCache>
                <c:formatCode>General</c:formatCode>
                <c:ptCount val="7"/>
                <c:pt idx="0">
                  <c:v>2000</c:v>
                </c:pt>
                <c:pt idx="1">
                  <c:v>2010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Plan32!$B$2:$H$2</c:f>
              <c:numCache>
                <c:formatCode>General</c:formatCode>
                <c:ptCount val="7"/>
                <c:pt idx="0">
                  <c:v>12.07</c:v>
                </c:pt>
                <c:pt idx="1">
                  <c:v>104.02</c:v>
                </c:pt>
                <c:pt idx="2">
                  <c:v>116.05</c:v>
                </c:pt>
                <c:pt idx="3">
                  <c:v>85.6</c:v>
                </c:pt>
                <c:pt idx="4">
                  <c:v>80.760000000000005</c:v>
                </c:pt>
                <c:pt idx="5">
                  <c:v>79.3</c:v>
                </c:pt>
                <c:pt idx="6">
                  <c:v>65.680000000000007</c:v>
                </c:pt>
              </c:numCache>
            </c:numRef>
          </c:val>
        </c:ser>
        <c:ser>
          <c:idx val="1"/>
          <c:order val="1"/>
          <c:tx>
            <c:strRef>
              <c:f>Plan32!$A$3</c:f>
              <c:strCache>
                <c:ptCount val="1"/>
                <c:pt idx="0">
                  <c:v>Nordeste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Plan32!$B$1:$H$1</c:f>
              <c:numCache>
                <c:formatCode>General</c:formatCode>
                <c:ptCount val="7"/>
                <c:pt idx="0">
                  <c:v>2000</c:v>
                </c:pt>
                <c:pt idx="1">
                  <c:v>2010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Plan32!$B$3:$H$3</c:f>
              <c:numCache>
                <c:formatCode>General</c:formatCode>
                <c:ptCount val="7"/>
                <c:pt idx="0">
                  <c:v>65.03</c:v>
                </c:pt>
                <c:pt idx="1">
                  <c:v>104.64</c:v>
                </c:pt>
                <c:pt idx="2">
                  <c:v>116.89</c:v>
                </c:pt>
                <c:pt idx="3">
                  <c:v>95.31</c:v>
                </c:pt>
                <c:pt idx="4">
                  <c:v>97.21</c:v>
                </c:pt>
                <c:pt idx="5">
                  <c:v>93.34</c:v>
                </c:pt>
                <c:pt idx="6">
                  <c:v>66.599999999999994</c:v>
                </c:pt>
              </c:numCache>
            </c:numRef>
          </c:val>
        </c:ser>
        <c:ser>
          <c:idx val="2"/>
          <c:order val="2"/>
          <c:tx>
            <c:strRef>
              <c:f>Plan32!$A$4</c:f>
              <c:strCache>
                <c:ptCount val="1"/>
                <c:pt idx="0">
                  <c:v>Sudeste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Plan32!$B$1:$H$1</c:f>
              <c:numCache>
                <c:formatCode>General</c:formatCode>
                <c:ptCount val="7"/>
                <c:pt idx="0">
                  <c:v>2000</c:v>
                </c:pt>
                <c:pt idx="1">
                  <c:v>2010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Plan32!$B$4:$H$4</c:f>
              <c:numCache>
                <c:formatCode>General</c:formatCode>
                <c:ptCount val="7"/>
                <c:pt idx="0">
                  <c:v>97.54</c:v>
                </c:pt>
                <c:pt idx="1">
                  <c:v>96.23</c:v>
                </c:pt>
                <c:pt idx="2">
                  <c:v>107.61</c:v>
                </c:pt>
                <c:pt idx="3">
                  <c:v>99.92</c:v>
                </c:pt>
                <c:pt idx="4">
                  <c:v>98.07</c:v>
                </c:pt>
                <c:pt idx="5">
                  <c:v>82.85</c:v>
                </c:pt>
                <c:pt idx="6">
                  <c:v>67.930000000000007</c:v>
                </c:pt>
              </c:numCache>
            </c:numRef>
          </c:val>
        </c:ser>
        <c:ser>
          <c:idx val="3"/>
          <c:order val="3"/>
          <c:tx>
            <c:strRef>
              <c:f>Plan32!$A$5</c:f>
              <c:strCache>
                <c:ptCount val="1"/>
                <c:pt idx="0">
                  <c:v>Sul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Plan32!$B$1:$H$1</c:f>
              <c:numCache>
                <c:formatCode>General</c:formatCode>
                <c:ptCount val="7"/>
                <c:pt idx="0">
                  <c:v>2000</c:v>
                </c:pt>
                <c:pt idx="1">
                  <c:v>2010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Plan32!$B$5:$H$5</c:f>
              <c:numCache>
                <c:formatCode>General</c:formatCode>
                <c:ptCount val="7"/>
                <c:pt idx="0">
                  <c:v>87.6</c:v>
                </c:pt>
                <c:pt idx="1">
                  <c:v>96.2</c:v>
                </c:pt>
                <c:pt idx="2">
                  <c:v>111.04</c:v>
                </c:pt>
                <c:pt idx="3">
                  <c:v>96.12</c:v>
                </c:pt>
                <c:pt idx="4">
                  <c:v>93.02</c:v>
                </c:pt>
                <c:pt idx="5">
                  <c:v>88.3</c:v>
                </c:pt>
                <c:pt idx="6">
                  <c:v>78.84</c:v>
                </c:pt>
              </c:numCache>
            </c:numRef>
          </c:val>
        </c:ser>
        <c:ser>
          <c:idx val="4"/>
          <c:order val="4"/>
          <c:tx>
            <c:strRef>
              <c:f>Plan32!$A$6</c:f>
              <c:strCache>
                <c:ptCount val="1"/>
                <c:pt idx="0">
                  <c:v>Centro-Oeste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Plan32!$B$1:$H$1</c:f>
              <c:numCache>
                <c:formatCode>General</c:formatCode>
                <c:ptCount val="7"/>
                <c:pt idx="0">
                  <c:v>2000</c:v>
                </c:pt>
                <c:pt idx="1">
                  <c:v>2010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Plan32!$B$6:$H$6</c:f>
              <c:numCache>
                <c:formatCode>General</c:formatCode>
                <c:ptCount val="7"/>
                <c:pt idx="0">
                  <c:v>87.15</c:v>
                </c:pt>
                <c:pt idx="1">
                  <c:v>100.73</c:v>
                </c:pt>
                <c:pt idx="2">
                  <c:v>122.52</c:v>
                </c:pt>
                <c:pt idx="3">
                  <c:v>93.73</c:v>
                </c:pt>
                <c:pt idx="4">
                  <c:v>99.47</c:v>
                </c:pt>
                <c:pt idx="5">
                  <c:v>89.2</c:v>
                </c:pt>
                <c:pt idx="6">
                  <c:v>67.63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77676608"/>
        <c:axId val="177677168"/>
      </c:barChart>
      <c:catAx>
        <c:axId val="177676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7677168"/>
        <c:crosses val="autoZero"/>
        <c:auto val="1"/>
        <c:lblAlgn val="ctr"/>
        <c:lblOffset val="100"/>
        <c:noMultiLvlLbl val="0"/>
      </c:catAx>
      <c:valAx>
        <c:axId val="1776771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7676608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5819889785536839E-2"/>
          <c:y val="0.95043311315699075"/>
          <c:w val="0.89999991771355592"/>
          <c:h val="4.95668868430092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>
      <a:outerShdw blurRad="723900" dist="50800" dir="5400000" sx="42000" sy="42000" algn="ctr" rotWithShape="0">
        <a:srgbClr val="000000">
          <a:alpha val="64000"/>
        </a:srgbClr>
      </a:outerShdw>
    </a:effectLst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17"/>
            <c:invertIfNegative val="0"/>
            <c:bubble3D val="0"/>
            <c:spPr>
              <a:solidFill>
                <a:srgbClr val="FF66FF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Plan34!$A$3:$A$20</c:f>
              <c:strCache>
                <c:ptCount val="18"/>
                <c:pt idx="0">
                  <c:v>Ministério das Relações Exteriores</c:v>
                </c:pt>
                <c:pt idx="1">
                  <c:v>Ministério da Economia</c:v>
                </c:pt>
                <c:pt idx="2">
                  <c:v>Ministério de Minas e Energia</c:v>
                </c:pt>
                <c:pt idx="3">
                  <c:v>Ministério da Transparência e Controladoria-Geral da União</c:v>
                </c:pt>
                <c:pt idx="4">
                  <c:v>Ministério da Justiça e Segurança Pública</c:v>
                </c:pt>
                <c:pt idx="5">
                  <c:v>Advocacia-Geral da União</c:v>
                </c:pt>
                <c:pt idx="6">
                  <c:v>Ministério da Agricultura, Pecuária e Abastecimento</c:v>
                </c:pt>
                <c:pt idx="7">
                  <c:v>Ministério do Meio Ambiente</c:v>
                </c:pt>
                <c:pt idx="8">
                  <c:v>Ministério dos Transportes, Portos e Aviação Civil</c:v>
                </c:pt>
                <c:pt idx="9">
                  <c:v>Ministério do Desenvolvimento Regional</c:v>
                </c:pt>
                <c:pt idx="10">
                  <c:v>Ministério da Ciência, Tecnologia, Inovações e Comunicações</c:v>
                </c:pt>
                <c:pt idx="11">
                  <c:v>Presidência da República</c:v>
                </c:pt>
                <c:pt idx="12">
                  <c:v>Ministério da Educação</c:v>
                </c:pt>
                <c:pt idx="13">
                  <c:v>Ministério da Saúde</c:v>
                </c:pt>
                <c:pt idx="14">
                  <c:v>Ministério da Cidadania</c:v>
                </c:pt>
                <c:pt idx="15">
                  <c:v>Ministério da Defesa</c:v>
                </c:pt>
                <c:pt idx="16">
                  <c:v>Ministério do Turismo</c:v>
                </c:pt>
                <c:pt idx="17">
                  <c:v>Ministério da Mulher, Família e Direitos Humanos</c:v>
                </c:pt>
              </c:strCache>
            </c:strRef>
          </c:cat>
          <c:val>
            <c:numRef>
              <c:f>Plan34!$B$3:$B$20</c:f>
              <c:numCache>
                <c:formatCode>#,##0.00</c:formatCode>
                <c:ptCount val="18"/>
                <c:pt idx="0">
                  <c:v>213391.06</c:v>
                </c:pt>
                <c:pt idx="1">
                  <c:v>159889.91</c:v>
                </c:pt>
                <c:pt idx="2">
                  <c:v>136856.25</c:v>
                </c:pt>
                <c:pt idx="3">
                  <c:v>127517.46</c:v>
                </c:pt>
                <c:pt idx="4">
                  <c:v>126347.87</c:v>
                </c:pt>
                <c:pt idx="5">
                  <c:v>123886.86</c:v>
                </c:pt>
                <c:pt idx="6">
                  <c:v>110883.86</c:v>
                </c:pt>
                <c:pt idx="7">
                  <c:v>104726.32</c:v>
                </c:pt>
                <c:pt idx="8">
                  <c:v>95169.08</c:v>
                </c:pt>
                <c:pt idx="9">
                  <c:v>93905.4</c:v>
                </c:pt>
                <c:pt idx="10">
                  <c:v>73419.78</c:v>
                </c:pt>
                <c:pt idx="11">
                  <c:v>66352.17</c:v>
                </c:pt>
                <c:pt idx="12">
                  <c:v>64552.33</c:v>
                </c:pt>
                <c:pt idx="13">
                  <c:v>62210.63</c:v>
                </c:pt>
                <c:pt idx="14">
                  <c:v>56263.02</c:v>
                </c:pt>
                <c:pt idx="15">
                  <c:v>44392.68</c:v>
                </c:pt>
                <c:pt idx="16">
                  <c:v>38978.68</c:v>
                </c:pt>
                <c:pt idx="17">
                  <c:v>36461.43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177679408"/>
        <c:axId val="177679968"/>
      </c:barChart>
      <c:catAx>
        <c:axId val="177679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7679968"/>
        <c:crosses val="autoZero"/>
        <c:auto val="1"/>
        <c:lblAlgn val="ctr"/>
        <c:lblOffset val="100"/>
        <c:noMultiLvlLbl val="0"/>
      </c:catAx>
      <c:valAx>
        <c:axId val="177679968"/>
        <c:scaling>
          <c:orientation val="minMax"/>
        </c:scaling>
        <c:delete val="1"/>
        <c:axPos val="b"/>
        <c:numFmt formatCode="#,##0.00" sourceLinked="1"/>
        <c:majorTickMark val="none"/>
        <c:minorTickMark val="none"/>
        <c:tickLblPos val="nextTo"/>
        <c:crossAx val="177679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4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 b="1" dirty="0"/>
              <a:t>Mercado</a:t>
            </a:r>
            <a:r>
              <a:rPr lang="pt-BR" sz="1600" b="1" baseline="0" dirty="0"/>
              <a:t> de trabalho informal, Brasil, 2017 </a:t>
            </a:r>
            <a:r>
              <a:rPr lang="pt-BR" sz="1600" b="0" baseline="0" dirty="0" smtClean="0"/>
              <a:t>(em milhões)</a:t>
            </a:r>
            <a:endParaRPr lang="pt-BR" sz="1600" b="0" dirty="0"/>
          </a:p>
        </c:rich>
      </c:tx>
      <c:layout>
        <c:manualLayout>
          <c:xMode val="edge"/>
          <c:yMode val="edge"/>
          <c:x val="0.12149381937841217"/>
          <c:y val="3.56641029274354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5.7876473039241948E-2"/>
          <c:y val="0.12844641767035633"/>
          <c:w val="0.93888888888888944"/>
          <c:h val="0.7543638076683117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Trabalho!$A$1:$A$5</c:f>
              <c:strCache>
                <c:ptCount val="5"/>
                <c:pt idx="0">
                  <c:v>Empregado sem carteira </c:v>
                </c:pt>
                <c:pt idx="1">
                  <c:v>Trabalhador doméstico sem carteira</c:v>
                </c:pt>
                <c:pt idx="2">
                  <c:v>Conta própria não contribuinte</c:v>
                </c:pt>
                <c:pt idx="3">
                  <c:v>Empregador não contribuinte</c:v>
                </c:pt>
                <c:pt idx="4">
                  <c:v>Trabalhador familiar auxiliar </c:v>
                </c:pt>
              </c:strCache>
            </c:strRef>
          </c:cat>
          <c:val>
            <c:numRef>
              <c:f>Trabalho!$B$1:$B$5</c:f>
              <c:numCache>
                <c:formatCode>#,##0</c:formatCode>
                <c:ptCount val="5"/>
                <c:pt idx="0">
                  <c:v>13470</c:v>
                </c:pt>
                <c:pt idx="1">
                  <c:v>4339</c:v>
                </c:pt>
                <c:pt idx="2">
                  <c:v>16106</c:v>
                </c:pt>
                <c:pt idx="3">
                  <c:v>1121</c:v>
                </c:pt>
                <c:pt idx="4">
                  <c:v>2247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27"/>
        <c:axId val="77546288"/>
        <c:axId val="77546848"/>
      </c:barChart>
      <c:catAx>
        <c:axId val="77546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7546848"/>
        <c:crosses val="autoZero"/>
        <c:auto val="1"/>
        <c:lblAlgn val="ctr"/>
        <c:lblOffset val="100"/>
        <c:noMultiLvlLbl val="0"/>
      </c:catAx>
      <c:valAx>
        <c:axId val="7754684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one"/>
        <c:crossAx val="77546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5481903083494195"/>
          <c:w val="1"/>
          <c:h val="0.74518096916505805"/>
        </c:manualLayout>
      </c:layout>
      <c:lineChart>
        <c:grouping val="standard"/>
        <c:varyColors val="0"/>
        <c:ser>
          <c:idx val="0"/>
          <c:order val="0"/>
          <c:tx>
            <c:strRef>
              <c:f>'Deficit inss'!#REF!</c:f>
              <c:strCache>
                <c:ptCount val="1"/>
                <c:pt idx="0">
                  <c:v>#REF!</c:v>
                </c:pt>
              </c:strCache>
            </c:strRef>
          </c:tx>
          <c:marker>
            <c:symbol val="squar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'Deficit inss'!$A$3:$A$12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'Deficit inss'!#REF!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'Deficit inss'!#REF!</c:f>
              <c:strCache>
                <c:ptCount val="1"/>
                <c:pt idx="0">
                  <c:v>#REF!</c:v>
                </c:pt>
              </c:strCache>
            </c:strRef>
          </c:tx>
          <c:marker>
            <c:symbol val="circle"/>
            <c:size val="12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'Deficit inss'!$A$3:$A$12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'Deficit inss'!#REF!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'Deficit inss'!$B$2</c:f>
              <c:strCache>
                <c:ptCount val="1"/>
                <c:pt idx="0">
                  <c:v>Saldo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square"/>
            <c:size val="24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Pt>
            <c:idx val="7"/>
            <c:marker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</c:dPt>
          <c:dPt>
            <c:idx val="8"/>
            <c:marker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</c:dPt>
          <c:dPt>
            <c:idx val="9"/>
            <c:marker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</c:dPt>
          <c:dLbls>
            <c:dLbl>
              <c:idx val="0"/>
              <c:layout>
                <c:manualLayout>
                  <c:x val="6.784260515603803E-3"/>
                  <c:y val="-7.9630947135919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7.9630947135919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7.16678524223274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8.7594041849511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7.69765822313887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7137042062415221E-3"/>
                  <c:y val="-6.9013487517796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3568521031207708E-2"/>
                  <c:y val="-0.122100785608409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6.033182503770741E-3"/>
                  <c:y val="0.114285714285714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4.4727721450015488E-2"/>
                  <c:y val="7.9501572972462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2.3066485753053118E-2"/>
                  <c:y val="-7.7210667955252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'Deficit inss'!$A$3:$A$12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'Deficit inss'!$B$3:$B$12</c:f>
              <c:numCache>
                <c:formatCode>General</c:formatCode>
                <c:ptCount val="10"/>
                <c:pt idx="0">
                  <c:v>2.5</c:v>
                </c:pt>
                <c:pt idx="1">
                  <c:v>13.2</c:v>
                </c:pt>
                <c:pt idx="2">
                  <c:v>31</c:v>
                </c:pt>
                <c:pt idx="3">
                  <c:v>35.1</c:v>
                </c:pt>
                <c:pt idx="4">
                  <c:v>32.700000000000003</c:v>
                </c:pt>
                <c:pt idx="5">
                  <c:v>32.4</c:v>
                </c:pt>
                <c:pt idx="6">
                  <c:v>6.1</c:v>
                </c:pt>
                <c:pt idx="7">
                  <c:v>-49.4</c:v>
                </c:pt>
                <c:pt idx="8">
                  <c:v>-74.8</c:v>
                </c:pt>
                <c:pt idx="9">
                  <c:v>-82.5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550208"/>
        <c:axId val="77550768"/>
      </c:lineChart>
      <c:catAx>
        <c:axId val="77550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7550768"/>
        <c:crosses val="autoZero"/>
        <c:auto val="1"/>
        <c:lblAlgn val="ctr"/>
        <c:lblOffset val="100"/>
        <c:noMultiLvlLbl val="0"/>
      </c:catAx>
      <c:valAx>
        <c:axId val="775507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7550208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625394355216865"/>
          <c:y val="7.5087470662455871E-2"/>
          <c:w val="0.71374605644783129"/>
          <c:h val="0.80597739186112249"/>
        </c:manualLayout>
      </c:layout>
      <c:lineChart>
        <c:grouping val="standard"/>
        <c:varyColors val="0"/>
        <c:ser>
          <c:idx val="0"/>
          <c:order val="0"/>
          <c:spPr>
            <a:ln w="9525" cap="rnd">
              <a:solidFill>
                <a:srgbClr val="FF0000"/>
              </a:solidFill>
              <a:round/>
            </a:ln>
            <a:effectLst/>
          </c:spPr>
          <c:marker>
            <c:symbol val="x"/>
            <c:size val="5"/>
            <c:spPr>
              <a:solidFill>
                <a:srgbClr val="FF0000"/>
              </a:solidFill>
              <a:ln w="209550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6.784261240425778E-3"/>
                  <c:y val="-0.114021714709655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1207601705958578E-2"/>
                  <c:y val="-0.1223647670054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639079225107022E-2"/>
                  <c:y val="8.6211540390227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5278158450214044E-2"/>
                  <c:y val="6.6744418366627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9.9501348744839931E-17"/>
                  <c:y val="-7.2306453230513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5780192713617856E-2"/>
                  <c:y val="-9.1773575254112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4.0705567442554666E-3"/>
                  <c:y val="-8.6211540390227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Desemprego!$A$1:$A$7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Desemprego!$B$1:$B$7</c:f>
              <c:numCache>
                <c:formatCode>General</c:formatCode>
                <c:ptCount val="7"/>
                <c:pt idx="0">
                  <c:v>6.9</c:v>
                </c:pt>
                <c:pt idx="1">
                  <c:v>6.2</c:v>
                </c:pt>
                <c:pt idx="2">
                  <c:v>6.3</c:v>
                </c:pt>
                <c:pt idx="3">
                  <c:v>9</c:v>
                </c:pt>
                <c:pt idx="4">
                  <c:v>12</c:v>
                </c:pt>
                <c:pt idx="5">
                  <c:v>11.8</c:v>
                </c:pt>
                <c:pt idx="6">
                  <c:v>11.6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4689184"/>
        <c:axId val="144689744"/>
      </c:lineChart>
      <c:catAx>
        <c:axId val="144689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4689744"/>
        <c:crosses val="autoZero"/>
        <c:auto val="1"/>
        <c:lblAlgn val="ctr"/>
        <c:lblOffset val="100"/>
        <c:noMultiLvlLbl val="0"/>
      </c:catAx>
      <c:valAx>
        <c:axId val="1446897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4689184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sz="2400" b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Previsão</a:t>
            </a:r>
            <a:r>
              <a:rPr lang="pt-BR" sz="2400" b="0" baseline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de </a:t>
            </a:r>
            <a:r>
              <a:rPr lang="pt-BR" sz="2400" b="0" baseline="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impacto </a:t>
            </a:r>
            <a:r>
              <a:rPr lang="pt-BR" sz="2400" b="0" baseline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da </a:t>
            </a:r>
            <a:r>
              <a:rPr lang="pt-BR" sz="2400" b="0" i="1" baseline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Nova </a:t>
            </a:r>
            <a:r>
              <a:rPr lang="pt-BR" sz="2400" b="0" i="1" baseline="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Previdência </a:t>
            </a:r>
            <a:r>
              <a:rPr lang="pt-BR" sz="2400" b="0" baseline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em </a:t>
            </a:r>
            <a:r>
              <a:rPr lang="pt-BR" sz="2400" b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10 anos, em </a:t>
            </a:r>
            <a:r>
              <a:rPr lang="pt-BR" sz="2400" b="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bilhões de R$</a:t>
            </a:r>
            <a:endParaRPr lang="pt-BR" sz="2400" b="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c:rich>
      </c:tx>
      <c:layout>
        <c:manualLayout>
          <c:xMode val="edge"/>
          <c:yMode val="edge"/>
          <c:x val="8.0991412116745501E-2"/>
          <c:y val="2.53734435196762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6.7242901344256339E-2"/>
          <c:y val="4.9311639205616459E-2"/>
          <c:w val="0.91730485962409603"/>
          <c:h val="0.923621689449280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'Ganho Governo'!$B$2</c:f>
              <c:strCache>
                <c:ptCount val="1"/>
                <c:pt idx="0">
                  <c:v>10 anos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fld id="{26BFECFF-A070-4027-B9FA-FE871FF2C8FF}" type="VALUE">
                      <a:rPr lang="en-US"/>
                      <a:pPr/>
                      <a:t>[VALOR]</a:t>
                    </a:fld>
                    <a:r>
                      <a:rPr lang="en-US"/>
                      <a:t> (</a:t>
                    </a:r>
                    <a:r>
                      <a:rPr lang="en-US">
                        <a:solidFill>
                          <a:srgbClr val="FF0000"/>
                        </a:solidFill>
                      </a:rPr>
                      <a:t>66,67%</a:t>
                    </a:r>
                    <a:r>
                      <a:rPr lang="en-US"/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E5AF689B-816C-4865-9152-96B85B89EC12}" type="VALUE">
                      <a:rPr lang="en-US"/>
                      <a:pPr/>
                      <a:t>[VALOR]</a:t>
                    </a:fld>
                    <a:r>
                      <a:rPr lang="en-US" baseline="0"/>
                      <a:t> (</a:t>
                    </a:r>
                    <a:r>
                      <a:rPr lang="en-US" baseline="0">
                        <a:solidFill>
                          <a:srgbClr val="FF0000"/>
                        </a:solidFill>
                      </a:rPr>
                      <a:t>16,98%</a:t>
                    </a:r>
                    <a:r>
                      <a:rPr lang="en-US" baseline="0"/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'Ganho Governo'!$A$3:$A$8</c:f>
              <c:strCache>
                <c:ptCount val="6"/>
                <c:pt idx="0">
                  <c:v>Reforma do RGPS</c:v>
                </c:pt>
                <c:pt idx="1">
                  <c:v>Reforma do RPPS da União</c:v>
                </c:pt>
                <c:pt idx="2">
                  <c:v>Mudanças nas aliquotas do RPPS da União</c:v>
                </c:pt>
                <c:pt idx="3">
                  <c:v>Mudanças nas aliquotas do no RGPS</c:v>
                </c:pt>
                <c:pt idx="4">
                  <c:v>Assistêncai Fásica e Focalização do abono salarial</c:v>
                </c:pt>
                <c:pt idx="5">
                  <c:v>Total </c:v>
                </c:pt>
              </c:strCache>
            </c:strRef>
          </c:cat>
          <c:val>
            <c:numRef>
              <c:f>'Ganho Governo'!$B$3:$B$8</c:f>
              <c:numCache>
                <c:formatCode>General</c:formatCode>
                <c:ptCount val="6"/>
                <c:pt idx="0">
                  <c:v>715</c:v>
                </c:pt>
                <c:pt idx="1">
                  <c:v>173.5</c:v>
                </c:pt>
                <c:pt idx="2">
                  <c:v>29.3</c:v>
                </c:pt>
                <c:pt idx="3">
                  <c:v>-27.6</c:v>
                </c:pt>
                <c:pt idx="4">
                  <c:v>182.2</c:v>
                </c:pt>
                <c:pt idx="5" formatCode="#,##0.00">
                  <c:v>1072.4000000000001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"/>
        <c:overlap val="-27"/>
        <c:axId val="144691984"/>
        <c:axId val="144692544"/>
      </c:barChart>
      <c:catAx>
        <c:axId val="14469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4692544"/>
        <c:crosses val="autoZero"/>
        <c:auto val="1"/>
        <c:lblAlgn val="ctr"/>
        <c:lblOffset val="100"/>
        <c:noMultiLvlLbl val="0"/>
      </c:catAx>
      <c:valAx>
        <c:axId val="144692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4691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'Grafico Idade'!$A$1:$A$16</c:f>
              <c:strCache>
                <c:ptCount val="16"/>
                <c:pt idx="0">
                  <c:v>&lt; 1</c:v>
                </c:pt>
                <c:pt idx="1">
                  <c:v>= 1</c:v>
                </c:pt>
                <c:pt idx="2">
                  <c:v>1 -| 2</c:v>
                </c:pt>
                <c:pt idx="3">
                  <c:v>2 -| 3</c:v>
                </c:pt>
                <c:pt idx="4">
                  <c:v>3 -| 4</c:v>
                </c:pt>
                <c:pt idx="5">
                  <c:v>4 -| 5</c:v>
                </c:pt>
                <c:pt idx="6">
                  <c:v>5 -| 6</c:v>
                </c:pt>
                <c:pt idx="7">
                  <c:v>6 -| 7</c:v>
                </c:pt>
                <c:pt idx="8">
                  <c:v>7 -| 8</c:v>
                </c:pt>
                <c:pt idx="9">
                  <c:v>8 -| 9</c:v>
                </c:pt>
                <c:pt idx="10">
                  <c:v>9 -| 10</c:v>
                </c:pt>
                <c:pt idx="11">
                  <c:v>10 -| 20</c:v>
                </c:pt>
                <c:pt idx="12">
                  <c:v>20 -| 30</c:v>
                </c:pt>
                <c:pt idx="13">
                  <c:v>30 -| 40</c:v>
                </c:pt>
                <c:pt idx="14">
                  <c:v>40 -| 50</c:v>
                </c:pt>
                <c:pt idx="15">
                  <c:v>50 -| 60</c:v>
                </c:pt>
              </c:strCache>
            </c:strRef>
          </c:cat>
          <c:val>
            <c:numRef>
              <c:f>'Grafico Idade'!$C$1:$C$16</c:f>
              <c:numCache>
                <c:formatCode>* #,##0.00000;* \-#,##0.00000;* "–";@</c:formatCode>
                <c:ptCount val="16"/>
                <c:pt idx="0">
                  <c:v>2.2514521801572176</c:v>
                </c:pt>
                <c:pt idx="1">
                  <c:v>65.335211728813263</c:v>
                </c:pt>
                <c:pt idx="2">
                  <c:v>16.052585191946832</c:v>
                </c:pt>
                <c:pt idx="3">
                  <c:v>8.2469472462906186</c:v>
                </c:pt>
                <c:pt idx="4">
                  <c:v>5.1044562941260772</c:v>
                </c:pt>
                <c:pt idx="5">
                  <c:v>2.1631344515989013</c:v>
                </c:pt>
                <c:pt idx="6">
                  <c:v>0.82322703813168663</c:v>
                </c:pt>
                <c:pt idx="7">
                  <c:v>1.1110976824178397E-2</c:v>
                </c:pt>
                <c:pt idx="8">
                  <c:v>3.7996234239686551E-3</c:v>
                </c:pt>
                <c:pt idx="9">
                  <c:v>1.6389973509242143E-3</c:v>
                </c:pt>
                <c:pt idx="10">
                  <c:v>1.331150891968015E-3</c:v>
                </c:pt>
                <c:pt idx="11">
                  <c:v>4.2385896709987896E-3</c:v>
                </c:pt>
                <c:pt idx="12">
                  <c:v>5.7008603510407473E-4</c:v>
                </c:pt>
                <c:pt idx="13">
                  <c:v>2.8504301755203737E-4</c:v>
                </c:pt>
                <c:pt idx="14">
                  <c:v>8.5512905265611283E-6</c:v>
                </c:pt>
                <c:pt idx="15">
                  <c:v>2.8504301755203753E-6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"/>
        <c:overlap val="10"/>
        <c:axId val="144695344"/>
        <c:axId val="14469590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'Grafico Idade'!$A$1:$A$16</c15:sqref>
                        </c15:formulaRef>
                      </c:ext>
                    </c:extLst>
                    <c:strCache>
                      <c:ptCount val="16"/>
                      <c:pt idx="0">
                        <c:v>&lt; 1</c:v>
                      </c:pt>
                      <c:pt idx="1">
                        <c:v>= 1</c:v>
                      </c:pt>
                      <c:pt idx="2">
                        <c:v>1 -| 2</c:v>
                      </c:pt>
                      <c:pt idx="3">
                        <c:v>2 -| 3</c:v>
                      </c:pt>
                      <c:pt idx="4">
                        <c:v>3 -| 4</c:v>
                      </c:pt>
                      <c:pt idx="5">
                        <c:v>4 -| 5</c:v>
                      </c:pt>
                      <c:pt idx="6">
                        <c:v>5 -| 6</c:v>
                      </c:pt>
                      <c:pt idx="7">
                        <c:v>6 -| 7</c:v>
                      </c:pt>
                      <c:pt idx="8">
                        <c:v>7 -| 8</c:v>
                      </c:pt>
                      <c:pt idx="9">
                        <c:v>8 -| 9</c:v>
                      </c:pt>
                      <c:pt idx="10">
                        <c:v>9 -| 10</c:v>
                      </c:pt>
                      <c:pt idx="11">
                        <c:v>10 -| 20</c:v>
                      </c:pt>
                      <c:pt idx="12">
                        <c:v>20 -| 30</c:v>
                      </c:pt>
                      <c:pt idx="13">
                        <c:v>30 -| 40</c:v>
                      </c:pt>
                      <c:pt idx="14">
                        <c:v>40 -| 50</c:v>
                      </c:pt>
                      <c:pt idx="15">
                        <c:v>50 -| 60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'Grafico Idade'!$B$1:$B$16</c15:sqref>
                        </c15:formulaRef>
                      </c:ext>
                    </c:extLst>
                    <c:numCache>
                      <c:formatCode>General</c:formatCode>
                      <c:ptCount val="16"/>
                    </c:numCache>
                  </c:numRef>
                </c:val>
              </c15:ser>
            </c15:filteredBarSeries>
          </c:ext>
        </c:extLst>
      </c:barChart>
      <c:catAx>
        <c:axId val="1446953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accent2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4695904"/>
        <c:crosses val="autoZero"/>
        <c:auto val="1"/>
        <c:lblAlgn val="ctr"/>
        <c:lblOffset val="100"/>
        <c:noMultiLvlLbl val="0"/>
      </c:catAx>
      <c:valAx>
        <c:axId val="144695904"/>
        <c:scaling>
          <c:orientation val="minMax"/>
        </c:scaling>
        <c:delete val="0"/>
        <c:axPos val="b"/>
        <c:numFmt formatCode="* #,##0.00000;* \-#,##0.00000;* &quot;–&quot;;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4695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500" b="1" dirty="0"/>
              <a:t>Rendimento</a:t>
            </a:r>
            <a:r>
              <a:rPr lang="pt-BR" sz="1500" b="1" baseline="0" dirty="0"/>
              <a:t> </a:t>
            </a:r>
            <a:r>
              <a:rPr lang="pt-BR" sz="1500" b="1" baseline="0" dirty="0" smtClean="0"/>
              <a:t>médio (R$) </a:t>
            </a:r>
            <a:r>
              <a:rPr lang="pt-BR" sz="1500" b="1" baseline="0" dirty="0"/>
              <a:t>da Industrial de Transformação, setor formal, 2017 </a:t>
            </a:r>
            <a:endParaRPr lang="pt-BR" sz="15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Plan18!$B$1:$E$1</c:f>
              <c:strCache>
                <c:ptCount val="4"/>
                <c:pt idx="0">
                  <c:v>Brasil</c:v>
                </c:pt>
                <c:pt idx="1">
                  <c:v>São Paulo</c:v>
                </c:pt>
                <c:pt idx="2">
                  <c:v>Maranhão</c:v>
                </c:pt>
                <c:pt idx="3">
                  <c:v>DF</c:v>
                </c:pt>
              </c:strCache>
            </c:strRef>
          </c:cat>
          <c:val>
            <c:numRef>
              <c:f>Plan18!$B$2:$E$2</c:f>
              <c:numCache>
                <c:formatCode>#,##0.00</c:formatCode>
                <c:ptCount val="4"/>
                <c:pt idx="0">
                  <c:v>2888.4900000000002</c:v>
                </c:pt>
                <c:pt idx="1">
                  <c:v>3690.09</c:v>
                </c:pt>
                <c:pt idx="2">
                  <c:v>1681.8799999999999</c:v>
                </c:pt>
                <c:pt idx="3">
                  <c:v>2169.8700000000017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"/>
        <c:overlap val="-100"/>
        <c:axId val="173735104"/>
        <c:axId val="173735664"/>
      </c:barChart>
      <c:catAx>
        <c:axId val="17373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3735664"/>
        <c:crosses val="autoZero"/>
        <c:auto val="1"/>
        <c:lblAlgn val="ctr"/>
        <c:lblOffset val="100"/>
        <c:noMultiLvlLbl val="0"/>
      </c:catAx>
      <c:valAx>
        <c:axId val="17373566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one"/>
        <c:crossAx val="173735104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6539482765819958E-2"/>
                  <c:y val="2.8083353418405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925552714509229"/>
                      <c:h val="9.7557728920071723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Plan19!$A$4:$A$13</c:f>
              <c:strCache>
                <c:ptCount val="10"/>
                <c:pt idx="0">
                  <c:v>São Paulo</c:v>
                </c:pt>
                <c:pt idx="1">
                  <c:v>Rio de Janeiro</c:v>
                </c:pt>
                <c:pt idx="2">
                  <c:v>Belo Horizonte</c:v>
                </c:pt>
                <c:pt idx="3">
                  <c:v>Salvador</c:v>
                </c:pt>
                <c:pt idx="4">
                  <c:v>Porto Alegre</c:v>
                </c:pt>
                <c:pt idx="5">
                  <c:v>Fortaleza</c:v>
                </c:pt>
                <c:pt idx="6">
                  <c:v>Recife</c:v>
                </c:pt>
                <c:pt idx="7">
                  <c:v>Curitiba</c:v>
                </c:pt>
                <c:pt idx="8">
                  <c:v>Brasília</c:v>
                </c:pt>
                <c:pt idx="9">
                  <c:v>Goiânia</c:v>
                </c:pt>
              </c:strCache>
            </c:strRef>
          </c:cat>
          <c:val>
            <c:numRef>
              <c:f>Plan19!$B$4:$B$13</c:f>
              <c:numCache>
                <c:formatCode>#,##0</c:formatCode>
                <c:ptCount val="10"/>
                <c:pt idx="0">
                  <c:v>2090192</c:v>
                </c:pt>
                <c:pt idx="1">
                  <c:v>1263740</c:v>
                </c:pt>
                <c:pt idx="2">
                  <c:v>519665</c:v>
                </c:pt>
                <c:pt idx="3">
                  <c:v>380278</c:v>
                </c:pt>
                <c:pt idx="4">
                  <c:v>348915</c:v>
                </c:pt>
                <c:pt idx="5">
                  <c:v>341744</c:v>
                </c:pt>
                <c:pt idx="6">
                  <c:v>329246</c:v>
                </c:pt>
                <c:pt idx="7">
                  <c:v>324076</c:v>
                </c:pt>
                <c:pt idx="8">
                  <c:v>301241</c:v>
                </c:pt>
                <c:pt idx="9">
                  <c:v>201811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173737904"/>
        <c:axId val="173738464"/>
      </c:barChart>
      <c:catAx>
        <c:axId val="173737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3738464"/>
        <c:crosses val="autoZero"/>
        <c:auto val="1"/>
        <c:lblAlgn val="ctr"/>
        <c:lblOffset val="100"/>
        <c:noMultiLvlLbl val="0"/>
      </c:catAx>
      <c:valAx>
        <c:axId val="173738464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one"/>
        <c:crossAx val="173737904"/>
        <c:crosses val="autoZero"/>
        <c:crossBetween val="between"/>
      </c:valAx>
      <c:spPr>
        <a:solidFill>
          <a:schemeClr val="accent4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5483319234963697E-2"/>
          <c:w val="0.93162585486082572"/>
          <c:h val="0.8305402726710824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Plan23!$A$2:$A$4</c:f>
              <c:strCache>
                <c:ptCount val="3"/>
                <c:pt idx="0">
                  <c:v>RGPS</c:v>
                </c:pt>
                <c:pt idx="1">
                  <c:v>FUNDEB</c:v>
                </c:pt>
                <c:pt idx="2">
                  <c:v>FPM</c:v>
                </c:pt>
              </c:strCache>
            </c:strRef>
          </c:cat>
          <c:val>
            <c:numRef>
              <c:f>Plan23!$B$2:$B$4</c:f>
              <c:numCache>
                <c:formatCode>General</c:formatCode>
                <c:ptCount val="3"/>
                <c:pt idx="0">
                  <c:v>553.9</c:v>
                </c:pt>
                <c:pt idx="1">
                  <c:v>89.5</c:v>
                </c:pt>
                <c:pt idx="2">
                  <c:v>83.01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27"/>
        <c:axId val="173740704"/>
        <c:axId val="173741264"/>
      </c:barChart>
      <c:catAx>
        <c:axId val="17374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3741264"/>
        <c:crosses val="autoZero"/>
        <c:auto val="1"/>
        <c:lblAlgn val="ctr"/>
        <c:lblOffset val="100"/>
        <c:noMultiLvlLbl val="0"/>
      </c:catAx>
      <c:valAx>
        <c:axId val="1737412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7374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CDA184-9A82-4C23-BDF2-22455C286F36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6538FA9-08C2-421C-8418-BD1A6F04936F}">
      <dgm:prSet phldrT="[Texto]" custT="1"/>
      <dgm:spPr/>
      <dgm:t>
        <a:bodyPr/>
        <a:lstStyle/>
        <a:p>
          <a:r>
            <a:rPr lang="pt-BR" sz="2200" b="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DIREITOS</a:t>
          </a:r>
        </a:p>
        <a:p>
          <a:r>
            <a:rPr lang="pt-BR" sz="2200" b="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MENSAIS </a:t>
          </a:r>
        </a:p>
        <a:p>
          <a:r>
            <a:rPr lang="pt-BR" sz="2200" b="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DO INSS</a:t>
          </a:r>
        </a:p>
      </dgm:t>
    </dgm:pt>
    <dgm:pt modelId="{EDD9433E-1CC6-4875-BFB8-C66778EE1FB9}" type="parTrans" cxnId="{A9F2D306-9DB4-4607-834D-5B0F6218EBB4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6EE91A4B-8756-4195-B28A-5B13C850FEA8}" type="sibTrans" cxnId="{A9F2D306-9DB4-4607-834D-5B0F6218EBB4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9ABAD39F-BC47-43C9-80A0-9B3A6296E180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pt-BR" sz="16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Aposento urbano</a:t>
          </a:r>
          <a:endParaRPr lang="pt-BR" sz="16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3038539F-B417-4FFA-B5D8-59A08E5BF384}" type="parTrans" cxnId="{9EA04911-A865-4E37-976E-9C6F11EA55FF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F09E0987-E536-4D3F-B5D3-1EC84F221CEE}" type="sibTrans" cxnId="{9EA04911-A865-4E37-976E-9C6F11EA55FF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5F377113-714C-41F4-89CA-DE325BD58405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pt-BR" sz="16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Pensão urbana</a:t>
          </a:r>
          <a:endParaRPr lang="pt-BR" sz="16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AC42F566-F570-47EB-8257-C9D10405C25D}" type="parTrans" cxnId="{20ACC345-8C6A-4C8D-A546-95ED788D295D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36F721ED-25F8-46C4-BFA6-78872A840692}" type="sibTrans" cxnId="{20ACC345-8C6A-4C8D-A546-95ED788D295D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15F9C0E7-AAB3-4074-9B25-6416BCC3B51F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t-BR" sz="1600" smtClean="0">
              <a:solidFill>
                <a:schemeClr val="tx1"/>
              </a:solidFill>
              <a:latin typeface="Arial Rounded MT Bold" panose="020F0704030504030204" pitchFamily="34" charset="0"/>
            </a:rPr>
            <a:t>Auxílios</a:t>
          </a:r>
          <a:endParaRPr lang="pt-BR" sz="16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37B87888-8792-404F-B23F-5DDE900A115E}" type="parTrans" cxnId="{4E86AC29-2720-4D53-ABC5-AECB0B9ADCAA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B140AB2A-B0AE-4B1A-81B6-664289484C8B}" type="sibTrans" cxnId="{4E86AC29-2720-4D53-ABC5-AECB0B9ADCAA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2EC2FF57-1920-44D6-B503-30104DE66485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pt-BR" sz="16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Aposento rural</a:t>
          </a:r>
          <a:endParaRPr lang="pt-BR" sz="16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F69704E7-CE11-46DF-B615-62A186E931A0}" type="parTrans" cxnId="{0184653D-4629-404B-80EB-E030A1DF3762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22889B16-2863-4918-9E91-F6E78CDC93A9}" type="sibTrans" cxnId="{0184653D-4629-404B-80EB-E030A1DF3762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7994F643-1428-4DA6-B68F-3DC55AF5DB40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pt-BR" sz="16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Pensão rural</a:t>
          </a:r>
          <a:endParaRPr lang="pt-BR" sz="16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BB318798-D5F6-4142-A5B3-EA765A07200D}" type="parTrans" cxnId="{BD8EB951-64D2-4C12-9BC8-2E565A21415E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98C60526-002B-49D5-A372-39057FE34FF8}" type="sibTrans" cxnId="{BD8EB951-64D2-4C12-9BC8-2E565A21415E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FF44553F-EC16-4038-90ED-02978CCC6B84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pt-BR" sz="16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BPC</a:t>
          </a:r>
          <a:endParaRPr lang="pt-BR" sz="16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A0473341-0064-44B7-99D5-BA1B850FA5A2}" type="parTrans" cxnId="{19C008DA-0DD9-4D99-B0FD-6CC3FD70E800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56B364E3-860B-4F37-89E0-CD0C576D640E}" type="sibTrans" cxnId="{19C008DA-0DD9-4D99-B0FD-6CC3FD70E800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5D79ECD0-CF65-4857-9A1F-69673D1124AD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t-BR" sz="16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Acidentários</a:t>
          </a:r>
          <a:endParaRPr lang="pt-BR" sz="16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03AE95C9-1AB1-4BEA-B63C-D595FA554713}" type="parTrans" cxnId="{FF2ECF05-BFF4-4E39-A062-35111F396223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1193A8D0-01D5-4F68-9E32-A9D6FC600928}" type="sibTrans" cxnId="{FF2ECF05-BFF4-4E39-A062-35111F396223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61C448BA-AB27-4064-9346-5918C4BB36D7}" type="asst">
      <dgm:prSet custT="1"/>
      <dgm:spPr>
        <a:solidFill>
          <a:schemeClr val="accent4">
            <a:lumMod val="60000"/>
            <a:lumOff val="4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endParaRPr lang="pt-BR" sz="1600" dirty="0" smtClean="0">
            <a:solidFill>
              <a:schemeClr val="tx1"/>
            </a:solidFill>
            <a:latin typeface="Arial Rounded MT Bold" panose="020F0704030504030204" pitchFamily="34" charset="0"/>
          </a:endParaRPr>
        </a:p>
        <a:p>
          <a:r>
            <a:rPr lang="pt-BR" sz="16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799 mil </a:t>
          </a:r>
          <a:r>
            <a:rPr lang="pt-BR" sz="12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(auxílios acidente, auxílios doença etc.)</a:t>
          </a:r>
        </a:p>
        <a:p>
          <a:r>
            <a:rPr lang="pt-BR" sz="1300" dirty="0" smtClean="0">
              <a:solidFill>
                <a:srgbClr val="FF0000"/>
              </a:solidFill>
              <a:latin typeface="Arial Rounded MT Bold" panose="020F0704030504030204" pitchFamily="34" charset="0"/>
            </a:rPr>
            <a:t>R$ 927 milhões </a:t>
          </a:r>
        </a:p>
        <a:p>
          <a:endParaRPr lang="pt-BR" sz="16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C423B766-C578-41D3-B4BF-32BF06A18A7B}" type="parTrans" cxnId="{0D676637-5502-4E3B-BEDE-7470D2A5355D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44079F44-3B72-47E2-B0DD-15BFD8AA407C}" type="sibTrans" cxnId="{0D676637-5502-4E3B-BEDE-7470D2A5355D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F8A53253-3322-4D9A-AA4A-D92D1A59E240}" type="asst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pt-BR" sz="16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1,2 milhões</a:t>
          </a:r>
        </a:p>
        <a:p>
          <a:r>
            <a:rPr lang="pt-BR" sz="12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(doença, acidente, reclusão)</a:t>
          </a:r>
        </a:p>
        <a:p>
          <a:r>
            <a:rPr lang="pt-BR" sz="1300" dirty="0" smtClean="0">
              <a:solidFill>
                <a:srgbClr val="FF0000"/>
              </a:solidFill>
              <a:latin typeface="Arial Rounded MT Bold" panose="020F0704030504030204" pitchFamily="34" charset="0"/>
            </a:rPr>
            <a:t>R$ 1,5 bilhões</a:t>
          </a:r>
          <a:endParaRPr lang="pt-BR" sz="13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EDEA44D0-9546-421C-9533-963EA7B1970E}" type="parTrans" cxnId="{8D8F312B-557E-404C-81DE-5C0F5E231111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2299AE16-E146-4BFF-BC74-53BDCCCA9F1D}" type="sibTrans" cxnId="{8D8F312B-557E-404C-81DE-5C0F5E231111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B7F5F095-A499-4861-B5BB-B48BF1C35F24}" type="asst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pt-BR" sz="16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2,37 milhões</a:t>
          </a:r>
        </a:p>
        <a:p>
          <a:r>
            <a:rPr lang="pt-BR" sz="1300" dirty="0" smtClean="0">
              <a:solidFill>
                <a:srgbClr val="FF0000"/>
              </a:solidFill>
              <a:latin typeface="Arial Rounded MT Bold" panose="020F0704030504030204" pitchFamily="34" charset="0"/>
            </a:rPr>
            <a:t>R$ 2,1 bilhões</a:t>
          </a:r>
          <a:endParaRPr lang="pt-BR" sz="13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F764F42F-1695-4233-8577-47B2BA921386}" type="parTrans" cxnId="{F3CE84E7-70B5-4BD6-B18F-052659E7D790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F3625B40-7D0A-475B-93A4-14A794D5EB5C}" type="sibTrans" cxnId="{F3CE84E7-70B5-4BD6-B18F-052659E7D790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486C1003-7681-49A9-A9D3-888C9546C1A7}" type="asst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pt-BR" sz="16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6,98 milhões</a:t>
          </a:r>
        </a:p>
        <a:p>
          <a:r>
            <a:rPr lang="pt-BR" sz="1300" dirty="0" smtClean="0">
              <a:solidFill>
                <a:srgbClr val="FF0000"/>
              </a:solidFill>
              <a:latin typeface="Arial Rounded MT Bold" panose="020F0704030504030204" pitchFamily="34" charset="0"/>
            </a:rPr>
            <a:t>R$ 6,2 bilhões</a:t>
          </a:r>
          <a:endParaRPr lang="pt-BR" sz="13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A2711D15-240C-4B1E-A2C9-989D77573ACF}" type="parTrans" cxnId="{BBCA722F-9E44-4CB4-97BE-E6D210FCA4E2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B9CFB611-DD9E-4FEE-8BA8-8968CB6094E2}" type="sibTrans" cxnId="{BBCA722F-9E44-4CB4-97BE-E6D210FCA4E2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25690530-4075-4614-B554-5D658AEDE469}" type="asst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pt-BR" sz="16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5,3 milhões</a:t>
          </a:r>
        </a:p>
        <a:p>
          <a:r>
            <a:rPr lang="pt-BR" sz="1300" dirty="0" smtClean="0">
              <a:solidFill>
                <a:srgbClr val="FF0000"/>
              </a:solidFill>
              <a:latin typeface="Arial Rounded MT Bold" panose="020F0704030504030204" pitchFamily="34" charset="0"/>
            </a:rPr>
            <a:t>R$ 7,3 bilhões</a:t>
          </a:r>
          <a:endParaRPr lang="pt-BR" sz="13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10D9B038-47C0-485D-AEC6-52AF91A70E02}" type="parTrans" cxnId="{0EEFEFE3-4287-4063-8264-B9C80662A662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11F761C6-CE76-4F44-AFBA-8FB14F635EDC}" type="sibTrans" cxnId="{0EEFEFE3-4287-4063-8264-B9C80662A662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300851BE-A2FE-42B2-845E-10A153C705B0}" type="asst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pt-BR" sz="16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13,4 milhões</a:t>
          </a:r>
        </a:p>
        <a:p>
          <a:r>
            <a:rPr lang="pt-BR" sz="1300" dirty="0" smtClean="0">
              <a:solidFill>
                <a:srgbClr val="FF0000"/>
              </a:solidFill>
              <a:latin typeface="Arial Rounded MT Bold" panose="020F0704030504030204" pitchFamily="34" charset="0"/>
            </a:rPr>
            <a:t>R$ 21,9 bilhões</a:t>
          </a:r>
          <a:endParaRPr lang="pt-BR" sz="1300" dirty="0">
            <a:solidFill>
              <a:srgbClr val="FF0000"/>
            </a:solidFill>
            <a:latin typeface="Arial Rounded MT Bold" panose="020F0704030504030204" pitchFamily="34" charset="0"/>
          </a:endParaRPr>
        </a:p>
      </dgm:t>
    </dgm:pt>
    <dgm:pt modelId="{216B4F2B-0922-4822-AE13-BF4293E18C52}" type="parTrans" cxnId="{FD578237-8ECF-48D6-BDDC-2A6CC6CDFFC0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F2E19D98-DE73-48AE-A63A-80FF8259C193}" type="sibTrans" cxnId="{FD578237-8ECF-48D6-BDDC-2A6CC6CDFFC0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D25529BB-B58B-495B-AE52-8CCE1DFFB58D}" type="asst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pt-BR" sz="16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4,6 milhões</a:t>
          </a:r>
        </a:p>
        <a:p>
          <a:r>
            <a:rPr lang="pt-BR" sz="1300" dirty="0" smtClean="0">
              <a:solidFill>
                <a:srgbClr val="FF0000"/>
              </a:solidFill>
              <a:latin typeface="Arial Rounded MT Bold" panose="020F0704030504030204" pitchFamily="34" charset="0"/>
            </a:rPr>
            <a:t>R$ 4,6 bilhões</a:t>
          </a:r>
          <a:endParaRPr lang="pt-BR" sz="13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CAB81739-DEAC-47C9-A33B-4C72597E0E16}" type="parTrans" cxnId="{202D0E26-37BB-44F0-B8BC-FD397C2F384A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BB465292-29A1-4A73-AEDC-F0C6D415B4C2}" type="sibTrans" cxnId="{202D0E26-37BB-44F0-B8BC-FD397C2F384A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BC80BB02-0166-4C4A-84DA-7DB391D79CA8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t-BR" sz="16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Salário maternidade</a:t>
          </a:r>
          <a:endParaRPr lang="pt-BR" sz="16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A35CD981-216D-414B-B4BF-6FFB72D5E01C}" type="parTrans" cxnId="{A78E824D-B65C-4631-95CB-9A55460F5E44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7B47E246-62DF-4FB9-862D-C028939CFCD5}" type="sibTrans" cxnId="{A78E824D-B65C-4631-95CB-9A55460F5E44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A8E46550-9386-47DF-9436-E3A1FACD256D}" type="asst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pt-BR" sz="16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38 mil</a:t>
          </a:r>
        </a:p>
        <a:p>
          <a:r>
            <a:rPr lang="pt-BR" sz="1300" dirty="0" smtClean="0">
              <a:solidFill>
                <a:srgbClr val="FF0000"/>
              </a:solidFill>
              <a:latin typeface="Arial Rounded MT Bold" panose="020F0704030504030204" pitchFamily="34" charset="0"/>
            </a:rPr>
            <a:t>R$ 34,8 milhões</a:t>
          </a:r>
          <a:r>
            <a:rPr lang="pt-BR" sz="13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 </a:t>
          </a:r>
          <a:endParaRPr lang="pt-BR" sz="13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CDD5D78B-C27E-48B3-9DCD-57FEEF9DB061}" type="parTrans" cxnId="{E9F6D863-BCE9-4F07-AB79-1C6F8006053C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C0FA935F-766C-4746-A4ED-9E34C12B63F9}" type="sibTrans" cxnId="{E9F6D863-BCE9-4F07-AB79-1C6F8006053C}">
      <dgm:prSet/>
      <dgm:spPr/>
      <dgm:t>
        <a:bodyPr/>
        <a:lstStyle/>
        <a:p>
          <a:endParaRPr lang="pt-BR" sz="160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14536B8F-164E-4EDD-8596-6B1C223AB7E4}" type="pres">
      <dgm:prSet presAssocID="{B0CDA184-9A82-4C23-BDF2-22455C286F3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B4944E88-ACCE-45F6-A52D-AA07D3B91639}" type="pres">
      <dgm:prSet presAssocID="{E6538FA9-08C2-421C-8418-BD1A6F04936F}" presName="hierRoot1" presStyleCnt="0">
        <dgm:presLayoutVars>
          <dgm:hierBranch val="init"/>
        </dgm:presLayoutVars>
      </dgm:prSet>
      <dgm:spPr/>
    </dgm:pt>
    <dgm:pt modelId="{C17CDCBC-1073-474E-968C-20DB22B7A270}" type="pres">
      <dgm:prSet presAssocID="{E6538FA9-08C2-421C-8418-BD1A6F04936F}" presName="rootComposite1" presStyleCnt="0"/>
      <dgm:spPr/>
    </dgm:pt>
    <dgm:pt modelId="{FF64A779-1250-4644-8FDB-466DEE47EADF}" type="pres">
      <dgm:prSet presAssocID="{E6538FA9-08C2-421C-8418-BD1A6F04936F}" presName="rootText1" presStyleLbl="node0" presStyleIdx="0" presStyleCnt="1" custScaleX="104346" custScaleY="200872" custLinFactNeighborX="111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95A86B5-2309-43DA-BD12-E7A32D2C5414}" type="pres">
      <dgm:prSet presAssocID="{E6538FA9-08C2-421C-8418-BD1A6F04936F}" presName="rootConnector1" presStyleLbl="node1" presStyleIdx="0" presStyleCnt="0"/>
      <dgm:spPr/>
      <dgm:t>
        <a:bodyPr/>
        <a:lstStyle/>
        <a:p>
          <a:endParaRPr lang="pt-BR"/>
        </a:p>
      </dgm:t>
    </dgm:pt>
    <dgm:pt modelId="{4F887C1A-985D-4760-BF9E-024C57143C37}" type="pres">
      <dgm:prSet presAssocID="{E6538FA9-08C2-421C-8418-BD1A6F04936F}" presName="hierChild2" presStyleCnt="0"/>
      <dgm:spPr/>
    </dgm:pt>
    <dgm:pt modelId="{51F929B6-16D2-41A0-8F24-DC1AE8F5ECE1}" type="pres">
      <dgm:prSet presAssocID="{3038539F-B417-4FFA-B5D8-59A08E5BF384}" presName="Name64" presStyleLbl="parChTrans1D2" presStyleIdx="0" presStyleCnt="8"/>
      <dgm:spPr/>
      <dgm:t>
        <a:bodyPr/>
        <a:lstStyle/>
        <a:p>
          <a:endParaRPr lang="pt-BR"/>
        </a:p>
      </dgm:t>
    </dgm:pt>
    <dgm:pt modelId="{E4687F32-5CEE-4AAF-B051-F8DC2AB44026}" type="pres">
      <dgm:prSet presAssocID="{9ABAD39F-BC47-43C9-80A0-9B3A6296E180}" presName="hierRoot2" presStyleCnt="0">
        <dgm:presLayoutVars>
          <dgm:hierBranch val="init"/>
        </dgm:presLayoutVars>
      </dgm:prSet>
      <dgm:spPr/>
    </dgm:pt>
    <dgm:pt modelId="{4C548456-FC8F-41CB-940D-5940A0748B38}" type="pres">
      <dgm:prSet presAssocID="{9ABAD39F-BC47-43C9-80A0-9B3A6296E180}" presName="rootComposite" presStyleCnt="0"/>
      <dgm:spPr/>
    </dgm:pt>
    <dgm:pt modelId="{382A2BF8-4698-4DF0-800A-39DD31E5050F}" type="pres">
      <dgm:prSet presAssocID="{9ABAD39F-BC47-43C9-80A0-9B3A6296E180}" presName="rootText" presStyleLbl="node2" presStyleIdx="0" presStyleCnt="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47D1794-1EBA-4BEE-AF3D-B6D0D2A4D3F3}" type="pres">
      <dgm:prSet presAssocID="{9ABAD39F-BC47-43C9-80A0-9B3A6296E180}" presName="rootConnector" presStyleLbl="node2" presStyleIdx="0" presStyleCnt="8"/>
      <dgm:spPr/>
      <dgm:t>
        <a:bodyPr/>
        <a:lstStyle/>
        <a:p>
          <a:endParaRPr lang="pt-BR"/>
        </a:p>
      </dgm:t>
    </dgm:pt>
    <dgm:pt modelId="{7536AFD4-78CC-4D91-BD0B-CF5452F3DE1F}" type="pres">
      <dgm:prSet presAssocID="{9ABAD39F-BC47-43C9-80A0-9B3A6296E180}" presName="hierChild4" presStyleCnt="0"/>
      <dgm:spPr/>
    </dgm:pt>
    <dgm:pt modelId="{6B266474-1ED2-4597-9543-847E576B9A89}" type="pres">
      <dgm:prSet presAssocID="{9ABAD39F-BC47-43C9-80A0-9B3A6296E180}" presName="hierChild5" presStyleCnt="0"/>
      <dgm:spPr/>
    </dgm:pt>
    <dgm:pt modelId="{8AFFB7D6-14D6-47C1-84A6-FF46022EFD47}" type="pres">
      <dgm:prSet presAssocID="{216B4F2B-0922-4822-AE13-BF4293E18C52}" presName="Name115" presStyleLbl="parChTrans1D3" presStyleIdx="0" presStyleCnt="8"/>
      <dgm:spPr/>
      <dgm:t>
        <a:bodyPr/>
        <a:lstStyle/>
        <a:p>
          <a:endParaRPr lang="pt-BR"/>
        </a:p>
      </dgm:t>
    </dgm:pt>
    <dgm:pt modelId="{0EEBC4B2-0F62-4084-8015-579BFC8111B7}" type="pres">
      <dgm:prSet presAssocID="{300851BE-A2FE-42B2-845E-10A153C705B0}" presName="hierRoot3" presStyleCnt="0">
        <dgm:presLayoutVars>
          <dgm:hierBranch val="init"/>
        </dgm:presLayoutVars>
      </dgm:prSet>
      <dgm:spPr/>
    </dgm:pt>
    <dgm:pt modelId="{9FFC7A3D-5747-443E-B698-56E0F9B929D4}" type="pres">
      <dgm:prSet presAssocID="{300851BE-A2FE-42B2-845E-10A153C705B0}" presName="rootComposite3" presStyleCnt="0"/>
      <dgm:spPr/>
    </dgm:pt>
    <dgm:pt modelId="{3C8388AA-DD8D-4C6F-8D00-1E8152AA517D}" type="pres">
      <dgm:prSet presAssocID="{300851BE-A2FE-42B2-845E-10A153C705B0}" presName="rootText3" presStyleLbl="asst2" presStyleIdx="0" presStyleCnt="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5D33E54-2C66-4ABA-9BD5-18FFAD29D5DE}" type="pres">
      <dgm:prSet presAssocID="{300851BE-A2FE-42B2-845E-10A153C705B0}" presName="rootConnector3" presStyleLbl="asst2" presStyleIdx="0" presStyleCnt="8"/>
      <dgm:spPr/>
      <dgm:t>
        <a:bodyPr/>
        <a:lstStyle/>
        <a:p>
          <a:endParaRPr lang="pt-BR"/>
        </a:p>
      </dgm:t>
    </dgm:pt>
    <dgm:pt modelId="{59ECF6B4-9A47-4CEF-8048-25A7E0244CA8}" type="pres">
      <dgm:prSet presAssocID="{300851BE-A2FE-42B2-845E-10A153C705B0}" presName="hierChild6" presStyleCnt="0"/>
      <dgm:spPr/>
    </dgm:pt>
    <dgm:pt modelId="{705C7C49-0708-428F-8873-3E7888869C88}" type="pres">
      <dgm:prSet presAssocID="{300851BE-A2FE-42B2-845E-10A153C705B0}" presName="hierChild7" presStyleCnt="0"/>
      <dgm:spPr/>
    </dgm:pt>
    <dgm:pt modelId="{EAD47570-F987-4483-9CA0-99DF82EC7A39}" type="pres">
      <dgm:prSet presAssocID="{AC42F566-F570-47EB-8257-C9D10405C25D}" presName="Name64" presStyleLbl="parChTrans1D2" presStyleIdx="1" presStyleCnt="8"/>
      <dgm:spPr/>
      <dgm:t>
        <a:bodyPr/>
        <a:lstStyle/>
        <a:p>
          <a:endParaRPr lang="pt-BR"/>
        </a:p>
      </dgm:t>
    </dgm:pt>
    <dgm:pt modelId="{07988039-9F3B-4253-A189-93F884FDE667}" type="pres">
      <dgm:prSet presAssocID="{5F377113-714C-41F4-89CA-DE325BD58405}" presName="hierRoot2" presStyleCnt="0">
        <dgm:presLayoutVars>
          <dgm:hierBranch val="init"/>
        </dgm:presLayoutVars>
      </dgm:prSet>
      <dgm:spPr/>
    </dgm:pt>
    <dgm:pt modelId="{3AD4C3A1-BE53-4ED5-A12E-61D0916D55D5}" type="pres">
      <dgm:prSet presAssocID="{5F377113-714C-41F4-89CA-DE325BD58405}" presName="rootComposite" presStyleCnt="0"/>
      <dgm:spPr/>
    </dgm:pt>
    <dgm:pt modelId="{0CED51EF-0D1E-4585-9E24-95853408B18A}" type="pres">
      <dgm:prSet presAssocID="{5F377113-714C-41F4-89CA-DE325BD58405}" presName="rootText" presStyleLbl="node2" presStyleIdx="1" presStyleCnt="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42F77B0-3BD1-4A0B-8513-E48A74B676FA}" type="pres">
      <dgm:prSet presAssocID="{5F377113-714C-41F4-89CA-DE325BD58405}" presName="rootConnector" presStyleLbl="node2" presStyleIdx="1" presStyleCnt="8"/>
      <dgm:spPr/>
      <dgm:t>
        <a:bodyPr/>
        <a:lstStyle/>
        <a:p>
          <a:endParaRPr lang="pt-BR"/>
        </a:p>
      </dgm:t>
    </dgm:pt>
    <dgm:pt modelId="{9373D839-805C-4CF6-8233-C162E5108F46}" type="pres">
      <dgm:prSet presAssocID="{5F377113-714C-41F4-89CA-DE325BD58405}" presName="hierChild4" presStyleCnt="0"/>
      <dgm:spPr/>
    </dgm:pt>
    <dgm:pt modelId="{55C05267-ADA4-439B-A58F-6FA63C9EEA44}" type="pres">
      <dgm:prSet presAssocID="{5F377113-714C-41F4-89CA-DE325BD58405}" presName="hierChild5" presStyleCnt="0"/>
      <dgm:spPr/>
    </dgm:pt>
    <dgm:pt modelId="{5697D382-24E4-4683-AC39-A0B75E61A663}" type="pres">
      <dgm:prSet presAssocID="{10D9B038-47C0-485D-AEC6-52AF91A70E02}" presName="Name115" presStyleLbl="parChTrans1D3" presStyleIdx="1" presStyleCnt="8"/>
      <dgm:spPr/>
      <dgm:t>
        <a:bodyPr/>
        <a:lstStyle/>
        <a:p>
          <a:endParaRPr lang="pt-BR"/>
        </a:p>
      </dgm:t>
    </dgm:pt>
    <dgm:pt modelId="{8F9AB2E5-CBED-4FB0-B9BD-5EC99E87308C}" type="pres">
      <dgm:prSet presAssocID="{25690530-4075-4614-B554-5D658AEDE469}" presName="hierRoot3" presStyleCnt="0">
        <dgm:presLayoutVars>
          <dgm:hierBranch val="init"/>
        </dgm:presLayoutVars>
      </dgm:prSet>
      <dgm:spPr/>
    </dgm:pt>
    <dgm:pt modelId="{408DE360-93A4-4676-AF23-CFA1B72B567D}" type="pres">
      <dgm:prSet presAssocID="{25690530-4075-4614-B554-5D658AEDE469}" presName="rootComposite3" presStyleCnt="0"/>
      <dgm:spPr/>
    </dgm:pt>
    <dgm:pt modelId="{51AA946B-B28A-4092-BC01-7886B77EE958}" type="pres">
      <dgm:prSet presAssocID="{25690530-4075-4614-B554-5D658AEDE469}" presName="rootText3" presStyleLbl="asst2" presStyleIdx="1" presStyleCnt="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9520232-FEEF-4F60-829D-B43891719E3B}" type="pres">
      <dgm:prSet presAssocID="{25690530-4075-4614-B554-5D658AEDE469}" presName="rootConnector3" presStyleLbl="asst2" presStyleIdx="1" presStyleCnt="8"/>
      <dgm:spPr/>
      <dgm:t>
        <a:bodyPr/>
        <a:lstStyle/>
        <a:p>
          <a:endParaRPr lang="pt-BR"/>
        </a:p>
      </dgm:t>
    </dgm:pt>
    <dgm:pt modelId="{CB5C64E5-00CE-47CF-88CF-F66713F1B801}" type="pres">
      <dgm:prSet presAssocID="{25690530-4075-4614-B554-5D658AEDE469}" presName="hierChild6" presStyleCnt="0"/>
      <dgm:spPr/>
    </dgm:pt>
    <dgm:pt modelId="{ABDC2EF0-A03F-4A9B-A16A-16897316B96E}" type="pres">
      <dgm:prSet presAssocID="{25690530-4075-4614-B554-5D658AEDE469}" presName="hierChild7" presStyleCnt="0"/>
      <dgm:spPr/>
    </dgm:pt>
    <dgm:pt modelId="{E56CA589-DE75-4940-B98F-329381F93D00}" type="pres">
      <dgm:prSet presAssocID="{F69704E7-CE11-46DF-B615-62A186E931A0}" presName="Name64" presStyleLbl="parChTrans1D2" presStyleIdx="2" presStyleCnt="8"/>
      <dgm:spPr/>
      <dgm:t>
        <a:bodyPr/>
        <a:lstStyle/>
        <a:p>
          <a:endParaRPr lang="pt-BR"/>
        </a:p>
      </dgm:t>
    </dgm:pt>
    <dgm:pt modelId="{4B691D4F-6DE1-40DC-BFC7-3A33B53900A2}" type="pres">
      <dgm:prSet presAssocID="{2EC2FF57-1920-44D6-B503-30104DE66485}" presName="hierRoot2" presStyleCnt="0">
        <dgm:presLayoutVars>
          <dgm:hierBranch val="init"/>
        </dgm:presLayoutVars>
      </dgm:prSet>
      <dgm:spPr/>
    </dgm:pt>
    <dgm:pt modelId="{2822081B-E768-46CD-A661-D5C1CEB13E6E}" type="pres">
      <dgm:prSet presAssocID="{2EC2FF57-1920-44D6-B503-30104DE66485}" presName="rootComposite" presStyleCnt="0"/>
      <dgm:spPr/>
    </dgm:pt>
    <dgm:pt modelId="{10FD656C-7506-4580-BB89-921D631877E6}" type="pres">
      <dgm:prSet presAssocID="{2EC2FF57-1920-44D6-B503-30104DE66485}" presName="rootText" presStyleLbl="node2" presStyleIdx="2" presStyleCnt="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D26371C-8A25-41C1-81B1-ACA03EF59912}" type="pres">
      <dgm:prSet presAssocID="{2EC2FF57-1920-44D6-B503-30104DE66485}" presName="rootConnector" presStyleLbl="node2" presStyleIdx="2" presStyleCnt="8"/>
      <dgm:spPr/>
      <dgm:t>
        <a:bodyPr/>
        <a:lstStyle/>
        <a:p>
          <a:endParaRPr lang="pt-BR"/>
        </a:p>
      </dgm:t>
    </dgm:pt>
    <dgm:pt modelId="{F1EFCA31-E01F-403F-9871-DCEEE4A6CFA2}" type="pres">
      <dgm:prSet presAssocID="{2EC2FF57-1920-44D6-B503-30104DE66485}" presName="hierChild4" presStyleCnt="0"/>
      <dgm:spPr/>
    </dgm:pt>
    <dgm:pt modelId="{FE1EE1CD-1BF6-4FC6-90E5-78508A621904}" type="pres">
      <dgm:prSet presAssocID="{2EC2FF57-1920-44D6-B503-30104DE66485}" presName="hierChild5" presStyleCnt="0"/>
      <dgm:spPr/>
    </dgm:pt>
    <dgm:pt modelId="{C852F3C0-2991-4910-B9DD-FC27ACE02A6F}" type="pres">
      <dgm:prSet presAssocID="{A2711D15-240C-4B1E-A2C9-989D77573ACF}" presName="Name115" presStyleLbl="parChTrans1D3" presStyleIdx="2" presStyleCnt="8"/>
      <dgm:spPr/>
      <dgm:t>
        <a:bodyPr/>
        <a:lstStyle/>
        <a:p>
          <a:endParaRPr lang="pt-BR"/>
        </a:p>
      </dgm:t>
    </dgm:pt>
    <dgm:pt modelId="{025364AE-5C6D-4C48-BCD3-3C49B0CF91A8}" type="pres">
      <dgm:prSet presAssocID="{486C1003-7681-49A9-A9D3-888C9546C1A7}" presName="hierRoot3" presStyleCnt="0">
        <dgm:presLayoutVars>
          <dgm:hierBranch val="init"/>
        </dgm:presLayoutVars>
      </dgm:prSet>
      <dgm:spPr/>
    </dgm:pt>
    <dgm:pt modelId="{FFBF2C2F-A3B8-4D11-91BB-10B057D51151}" type="pres">
      <dgm:prSet presAssocID="{486C1003-7681-49A9-A9D3-888C9546C1A7}" presName="rootComposite3" presStyleCnt="0"/>
      <dgm:spPr/>
    </dgm:pt>
    <dgm:pt modelId="{117F6159-DFDE-4D51-9F79-CEC66768ACC7}" type="pres">
      <dgm:prSet presAssocID="{486C1003-7681-49A9-A9D3-888C9546C1A7}" presName="rootText3" presStyleLbl="asst2" presStyleIdx="2" presStyleCnt="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BD3E9783-3346-4AA6-A331-5B809A8F2A82}" type="pres">
      <dgm:prSet presAssocID="{486C1003-7681-49A9-A9D3-888C9546C1A7}" presName="rootConnector3" presStyleLbl="asst2" presStyleIdx="2" presStyleCnt="8"/>
      <dgm:spPr/>
      <dgm:t>
        <a:bodyPr/>
        <a:lstStyle/>
        <a:p>
          <a:endParaRPr lang="pt-BR"/>
        </a:p>
      </dgm:t>
    </dgm:pt>
    <dgm:pt modelId="{F25A0E4A-1AF4-40B8-A2F6-8CFA4D05F46B}" type="pres">
      <dgm:prSet presAssocID="{486C1003-7681-49A9-A9D3-888C9546C1A7}" presName="hierChild6" presStyleCnt="0"/>
      <dgm:spPr/>
    </dgm:pt>
    <dgm:pt modelId="{B4A18EF7-42DA-4DD9-9C4C-C8180CCBC948}" type="pres">
      <dgm:prSet presAssocID="{486C1003-7681-49A9-A9D3-888C9546C1A7}" presName="hierChild7" presStyleCnt="0"/>
      <dgm:spPr/>
    </dgm:pt>
    <dgm:pt modelId="{192E251D-59E8-4DFE-B76F-202980B23B8A}" type="pres">
      <dgm:prSet presAssocID="{BB318798-D5F6-4142-A5B3-EA765A07200D}" presName="Name64" presStyleLbl="parChTrans1D2" presStyleIdx="3" presStyleCnt="8"/>
      <dgm:spPr/>
      <dgm:t>
        <a:bodyPr/>
        <a:lstStyle/>
        <a:p>
          <a:endParaRPr lang="pt-BR"/>
        </a:p>
      </dgm:t>
    </dgm:pt>
    <dgm:pt modelId="{810898AF-FC85-4D6E-85B5-332F440C5C06}" type="pres">
      <dgm:prSet presAssocID="{7994F643-1428-4DA6-B68F-3DC55AF5DB40}" presName="hierRoot2" presStyleCnt="0">
        <dgm:presLayoutVars>
          <dgm:hierBranch val="init"/>
        </dgm:presLayoutVars>
      </dgm:prSet>
      <dgm:spPr/>
    </dgm:pt>
    <dgm:pt modelId="{D76E06AE-DAE8-4B5B-AEFD-B96D464E9787}" type="pres">
      <dgm:prSet presAssocID="{7994F643-1428-4DA6-B68F-3DC55AF5DB40}" presName="rootComposite" presStyleCnt="0"/>
      <dgm:spPr/>
    </dgm:pt>
    <dgm:pt modelId="{ED24A88A-9C28-4ED3-9BAF-AF6921EEDEAF}" type="pres">
      <dgm:prSet presAssocID="{7994F643-1428-4DA6-B68F-3DC55AF5DB40}" presName="rootText" presStyleLbl="node2" presStyleIdx="3" presStyleCnt="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C27953A-5938-42F6-A3E7-76593F30F2A5}" type="pres">
      <dgm:prSet presAssocID="{7994F643-1428-4DA6-B68F-3DC55AF5DB40}" presName="rootConnector" presStyleLbl="node2" presStyleIdx="3" presStyleCnt="8"/>
      <dgm:spPr/>
      <dgm:t>
        <a:bodyPr/>
        <a:lstStyle/>
        <a:p>
          <a:endParaRPr lang="pt-BR"/>
        </a:p>
      </dgm:t>
    </dgm:pt>
    <dgm:pt modelId="{252131EF-EDD0-4504-9801-4A077EE07714}" type="pres">
      <dgm:prSet presAssocID="{7994F643-1428-4DA6-B68F-3DC55AF5DB40}" presName="hierChild4" presStyleCnt="0"/>
      <dgm:spPr/>
    </dgm:pt>
    <dgm:pt modelId="{8774CDA7-1158-4DF2-9ECF-8EE44DB1F182}" type="pres">
      <dgm:prSet presAssocID="{7994F643-1428-4DA6-B68F-3DC55AF5DB40}" presName="hierChild5" presStyleCnt="0"/>
      <dgm:spPr/>
    </dgm:pt>
    <dgm:pt modelId="{1AA6F78A-E701-474D-BD47-8453E15AF626}" type="pres">
      <dgm:prSet presAssocID="{F764F42F-1695-4233-8577-47B2BA921386}" presName="Name115" presStyleLbl="parChTrans1D3" presStyleIdx="3" presStyleCnt="8"/>
      <dgm:spPr/>
      <dgm:t>
        <a:bodyPr/>
        <a:lstStyle/>
        <a:p>
          <a:endParaRPr lang="pt-BR"/>
        </a:p>
      </dgm:t>
    </dgm:pt>
    <dgm:pt modelId="{409495E7-3348-4CBD-B224-9B06420C78CB}" type="pres">
      <dgm:prSet presAssocID="{B7F5F095-A499-4861-B5BB-B48BF1C35F24}" presName="hierRoot3" presStyleCnt="0">
        <dgm:presLayoutVars>
          <dgm:hierBranch val="init"/>
        </dgm:presLayoutVars>
      </dgm:prSet>
      <dgm:spPr/>
    </dgm:pt>
    <dgm:pt modelId="{7CE3679C-22DB-412F-98D0-5E7DC0FFEEDB}" type="pres">
      <dgm:prSet presAssocID="{B7F5F095-A499-4861-B5BB-B48BF1C35F24}" presName="rootComposite3" presStyleCnt="0"/>
      <dgm:spPr/>
    </dgm:pt>
    <dgm:pt modelId="{43A1D084-3F5B-4D2D-9E13-26A78EDC749D}" type="pres">
      <dgm:prSet presAssocID="{B7F5F095-A499-4861-B5BB-B48BF1C35F24}" presName="rootText3" presStyleLbl="asst2" presStyleIdx="3" presStyleCnt="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C768EAA-7D8B-485A-9F38-DA2494F28C6B}" type="pres">
      <dgm:prSet presAssocID="{B7F5F095-A499-4861-B5BB-B48BF1C35F24}" presName="rootConnector3" presStyleLbl="asst2" presStyleIdx="3" presStyleCnt="8"/>
      <dgm:spPr/>
      <dgm:t>
        <a:bodyPr/>
        <a:lstStyle/>
        <a:p>
          <a:endParaRPr lang="pt-BR"/>
        </a:p>
      </dgm:t>
    </dgm:pt>
    <dgm:pt modelId="{0E964C24-DAA1-4B98-A510-DD1D900182F7}" type="pres">
      <dgm:prSet presAssocID="{B7F5F095-A499-4861-B5BB-B48BF1C35F24}" presName="hierChild6" presStyleCnt="0"/>
      <dgm:spPr/>
    </dgm:pt>
    <dgm:pt modelId="{9C4DA808-EB5A-456F-ABF0-1CB8D5B9E267}" type="pres">
      <dgm:prSet presAssocID="{B7F5F095-A499-4861-B5BB-B48BF1C35F24}" presName="hierChild7" presStyleCnt="0"/>
      <dgm:spPr/>
    </dgm:pt>
    <dgm:pt modelId="{F9E2BF52-A038-470F-9265-99252BE89D49}" type="pres">
      <dgm:prSet presAssocID="{A0473341-0064-44B7-99D5-BA1B850FA5A2}" presName="Name64" presStyleLbl="parChTrans1D2" presStyleIdx="4" presStyleCnt="8"/>
      <dgm:spPr/>
      <dgm:t>
        <a:bodyPr/>
        <a:lstStyle/>
        <a:p>
          <a:endParaRPr lang="pt-BR"/>
        </a:p>
      </dgm:t>
    </dgm:pt>
    <dgm:pt modelId="{8FB8A98D-0E49-4BA1-BD64-3C4759051273}" type="pres">
      <dgm:prSet presAssocID="{FF44553F-EC16-4038-90ED-02978CCC6B84}" presName="hierRoot2" presStyleCnt="0">
        <dgm:presLayoutVars>
          <dgm:hierBranch val="init"/>
        </dgm:presLayoutVars>
      </dgm:prSet>
      <dgm:spPr/>
    </dgm:pt>
    <dgm:pt modelId="{2CF30D98-6691-4E6C-9FAF-3DE16BFF757C}" type="pres">
      <dgm:prSet presAssocID="{FF44553F-EC16-4038-90ED-02978CCC6B84}" presName="rootComposite" presStyleCnt="0"/>
      <dgm:spPr/>
    </dgm:pt>
    <dgm:pt modelId="{DC826F71-7367-4ADA-8A02-4DF94B5B0163}" type="pres">
      <dgm:prSet presAssocID="{FF44553F-EC16-4038-90ED-02978CCC6B84}" presName="rootText" presStyleLbl="node2" presStyleIdx="4" presStyleCnt="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3713440-B9C4-44C8-8AF5-2FA4D6C5533F}" type="pres">
      <dgm:prSet presAssocID="{FF44553F-EC16-4038-90ED-02978CCC6B84}" presName="rootConnector" presStyleLbl="node2" presStyleIdx="4" presStyleCnt="8"/>
      <dgm:spPr/>
      <dgm:t>
        <a:bodyPr/>
        <a:lstStyle/>
        <a:p>
          <a:endParaRPr lang="pt-BR"/>
        </a:p>
      </dgm:t>
    </dgm:pt>
    <dgm:pt modelId="{2094E427-D22F-4DCA-808C-97371AE45F85}" type="pres">
      <dgm:prSet presAssocID="{FF44553F-EC16-4038-90ED-02978CCC6B84}" presName="hierChild4" presStyleCnt="0"/>
      <dgm:spPr/>
    </dgm:pt>
    <dgm:pt modelId="{081B3B50-8285-4CFB-AA77-8D9EFE9C4725}" type="pres">
      <dgm:prSet presAssocID="{FF44553F-EC16-4038-90ED-02978CCC6B84}" presName="hierChild5" presStyleCnt="0"/>
      <dgm:spPr/>
    </dgm:pt>
    <dgm:pt modelId="{E43F53E6-AC2D-40E3-AFAB-D002D4FD9605}" type="pres">
      <dgm:prSet presAssocID="{CAB81739-DEAC-47C9-A33B-4C72597E0E16}" presName="Name115" presStyleLbl="parChTrans1D3" presStyleIdx="4" presStyleCnt="8"/>
      <dgm:spPr/>
      <dgm:t>
        <a:bodyPr/>
        <a:lstStyle/>
        <a:p>
          <a:endParaRPr lang="pt-BR"/>
        </a:p>
      </dgm:t>
    </dgm:pt>
    <dgm:pt modelId="{58D10B5F-24DB-4DCF-996E-9E479EF30448}" type="pres">
      <dgm:prSet presAssocID="{D25529BB-B58B-495B-AE52-8CCE1DFFB58D}" presName="hierRoot3" presStyleCnt="0">
        <dgm:presLayoutVars>
          <dgm:hierBranch val="init"/>
        </dgm:presLayoutVars>
      </dgm:prSet>
      <dgm:spPr/>
    </dgm:pt>
    <dgm:pt modelId="{E9B1AAF9-3B77-4585-A989-95FFC13498E0}" type="pres">
      <dgm:prSet presAssocID="{D25529BB-B58B-495B-AE52-8CCE1DFFB58D}" presName="rootComposite3" presStyleCnt="0"/>
      <dgm:spPr/>
    </dgm:pt>
    <dgm:pt modelId="{BEB6D393-388B-4833-972E-F0EBB2E58250}" type="pres">
      <dgm:prSet presAssocID="{D25529BB-B58B-495B-AE52-8CCE1DFFB58D}" presName="rootText3" presStyleLbl="asst2" presStyleIdx="4" presStyleCnt="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DEE7248-4E12-49CB-BBCA-0710FF79EA5D}" type="pres">
      <dgm:prSet presAssocID="{D25529BB-B58B-495B-AE52-8CCE1DFFB58D}" presName="rootConnector3" presStyleLbl="asst2" presStyleIdx="4" presStyleCnt="8"/>
      <dgm:spPr/>
      <dgm:t>
        <a:bodyPr/>
        <a:lstStyle/>
        <a:p>
          <a:endParaRPr lang="pt-BR"/>
        </a:p>
      </dgm:t>
    </dgm:pt>
    <dgm:pt modelId="{3CD77847-6E4B-479A-9E23-B9774FE7D9E1}" type="pres">
      <dgm:prSet presAssocID="{D25529BB-B58B-495B-AE52-8CCE1DFFB58D}" presName="hierChild6" presStyleCnt="0"/>
      <dgm:spPr/>
    </dgm:pt>
    <dgm:pt modelId="{441ED3CA-5A4D-4286-BC57-69888A6233B4}" type="pres">
      <dgm:prSet presAssocID="{D25529BB-B58B-495B-AE52-8CCE1DFFB58D}" presName="hierChild7" presStyleCnt="0"/>
      <dgm:spPr/>
    </dgm:pt>
    <dgm:pt modelId="{8D18594C-FACF-4EB5-A40C-C2FA3F996429}" type="pres">
      <dgm:prSet presAssocID="{A35CD981-216D-414B-B4BF-6FFB72D5E01C}" presName="Name64" presStyleLbl="parChTrans1D2" presStyleIdx="5" presStyleCnt="8"/>
      <dgm:spPr/>
      <dgm:t>
        <a:bodyPr/>
        <a:lstStyle/>
        <a:p>
          <a:endParaRPr lang="pt-BR"/>
        </a:p>
      </dgm:t>
    </dgm:pt>
    <dgm:pt modelId="{8B803BEC-48CA-4691-A487-4D8756FD0117}" type="pres">
      <dgm:prSet presAssocID="{BC80BB02-0166-4C4A-84DA-7DB391D79CA8}" presName="hierRoot2" presStyleCnt="0">
        <dgm:presLayoutVars>
          <dgm:hierBranch val="init"/>
        </dgm:presLayoutVars>
      </dgm:prSet>
      <dgm:spPr/>
    </dgm:pt>
    <dgm:pt modelId="{1615831B-580D-4B85-93F3-904AA9BAD7A9}" type="pres">
      <dgm:prSet presAssocID="{BC80BB02-0166-4C4A-84DA-7DB391D79CA8}" presName="rootComposite" presStyleCnt="0"/>
      <dgm:spPr/>
    </dgm:pt>
    <dgm:pt modelId="{B4A80DF5-D0EC-4512-8901-78C60763ABBF}" type="pres">
      <dgm:prSet presAssocID="{BC80BB02-0166-4C4A-84DA-7DB391D79CA8}" presName="rootText" presStyleLbl="node2" presStyleIdx="5" presStyleCnt="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5CBC68C-6E7A-4EDB-8D33-A685345B2278}" type="pres">
      <dgm:prSet presAssocID="{BC80BB02-0166-4C4A-84DA-7DB391D79CA8}" presName="rootConnector" presStyleLbl="node2" presStyleIdx="5" presStyleCnt="8"/>
      <dgm:spPr/>
      <dgm:t>
        <a:bodyPr/>
        <a:lstStyle/>
        <a:p>
          <a:endParaRPr lang="pt-BR"/>
        </a:p>
      </dgm:t>
    </dgm:pt>
    <dgm:pt modelId="{3DE5DA77-FFDD-478A-82F1-712A6FF840D9}" type="pres">
      <dgm:prSet presAssocID="{BC80BB02-0166-4C4A-84DA-7DB391D79CA8}" presName="hierChild4" presStyleCnt="0"/>
      <dgm:spPr/>
    </dgm:pt>
    <dgm:pt modelId="{2A7119B6-037D-47BF-9DD1-251E275CF19B}" type="pres">
      <dgm:prSet presAssocID="{BC80BB02-0166-4C4A-84DA-7DB391D79CA8}" presName="hierChild5" presStyleCnt="0"/>
      <dgm:spPr/>
    </dgm:pt>
    <dgm:pt modelId="{F693BB8F-1693-4255-B3E5-B2876A135203}" type="pres">
      <dgm:prSet presAssocID="{CDD5D78B-C27E-48B3-9DCD-57FEEF9DB061}" presName="Name115" presStyleLbl="parChTrans1D3" presStyleIdx="5" presStyleCnt="8"/>
      <dgm:spPr/>
      <dgm:t>
        <a:bodyPr/>
        <a:lstStyle/>
        <a:p>
          <a:endParaRPr lang="pt-BR"/>
        </a:p>
      </dgm:t>
    </dgm:pt>
    <dgm:pt modelId="{B10AB7D6-765F-4FB0-9CC0-E8A591EF54DA}" type="pres">
      <dgm:prSet presAssocID="{A8E46550-9386-47DF-9436-E3A1FACD256D}" presName="hierRoot3" presStyleCnt="0">
        <dgm:presLayoutVars>
          <dgm:hierBranch val="init"/>
        </dgm:presLayoutVars>
      </dgm:prSet>
      <dgm:spPr/>
    </dgm:pt>
    <dgm:pt modelId="{98CD8E26-E7D6-492C-AB01-F888ABC78EDE}" type="pres">
      <dgm:prSet presAssocID="{A8E46550-9386-47DF-9436-E3A1FACD256D}" presName="rootComposite3" presStyleCnt="0"/>
      <dgm:spPr/>
    </dgm:pt>
    <dgm:pt modelId="{0CE603C7-9B45-4A70-B37B-3F09E776CA74}" type="pres">
      <dgm:prSet presAssocID="{A8E46550-9386-47DF-9436-E3A1FACD256D}" presName="rootText3" presStyleLbl="asst2" presStyleIdx="5" presStyleCnt="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42F9B1E-8263-4C5F-B0A0-7B666B01188F}" type="pres">
      <dgm:prSet presAssocID="{A8E46550-9386-47DF-9436-E3A1FACD256D}" presName="rootConnector3" presStyleLbl="asst2" presStyleIdx="5" presStyleCnt="8"/>
      <dgm:spPr/>
      <dgm:t>
        <a:bodyPr/>
        <a:lstStyle/>
        <a:p>
          <a:endParaRPr lang="pt-BR"/>
        </a:p>
      </dgm:t>
    </dgm:pt>
    <dgm:pt modelId="{92856B05-6AB7-49D4-8DBD-5656E4B1E119}" type="pres">
      <dgm:prSet presAssocID="{A8E46550-9386-47DF-9436-E3A1FACD256D}" presName="hierChild6" presStyleCnt="0"/>
      <dgm:spPr/>
    </dgm:pt>
    <dgm:pt modelId="{2A29600F-B49A-4033-9BC1-618BF5FEEA1A}" type="pres">
      <dgm:prSet presAssocID="{A8E46550-9386-47DF-9436-E3A1FACD256D}" presName="hierChild7" presStyleCnt="0"/>
      <dgm:spPr/>
    </dgm:pt>
    <dgm:pt modelId="{67ACBCAF-775F-4329-B71F-798823400B6C}" type="pres">
      <dgm:prSet presAssocID="{37B87888-8792-404F-B23F-5DDE900A115E}" presName="Name64" presStyleLbl="parChTrans1D2" presStyleIdx="6" presStyleCnt="8"/>
      <dgm:spPr/>
      <dgm:t>
        <a:bodyPr/>
        <a:lstStyle/>
        <a:p>
          <a:endParaRPr lang="pt-BR"/>
        </a:p>
      </dgm:t>
    </dgm:pt>
    <dgm:pt modelId="{31ACC537-BCD4-442F-A982-2162A73C38A2}" type="pres">
      <dgm:prSet presAssocID="{15F9C0E7-AAB3-4074-9B25-6416BCC3B51F}" presName="hierRoot2" presStyleCnt="0">
        <dgm:presLayoutVars>
          <dgm:hierBranch val="init"/>
        </dgm:presLayoutVars>
      </dgm:prSet>
      <dgm:spPr/>
    </dgm:pt>
    <dgm:pt modelId="{1AEACF11-7AD0-49D9-B855-552D36E2DCA8}" type="pres">
      <dgm:prSet presAssocID="{15F9C0E7-AAB3-4074-9B25-6416BCC3B51F}" presName="rootComposite" presStyleCnt="0"/>
      <dgm:spPr/>
    </dgm:pt>
    <dgm:pt modelId="{2D4FFA05-6E56-437E-8FB0-7AEDE8D2CC5E}" type="pres">
      <dgm:prSet presAssocID="{15F9C0E7-AAB3-4074-9B25-6416BCC3B51F}" presName="rootText" presStyleLbl="node2" presStyleIdx="6" presStyleCnt="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F6AF8F4-F125-43E9-9B41-521F2794A88A}" type="pres">
      <dgm:prSet presAssocID="{15F9C0E7-AAB3-4074-9B25-6416BCC3B51F}" presName="rootConnector" presStyleLbl="node2" presStyleIdx="6" presStyleCnt="8"/>
      <dgm:spPr/>
      <dgm:t>
        <a:bodyPr/>
        <a:lstStyle/>
        <a:p>
          <a:endParaRPr lang="pt-BR"/>
        </a:p>
      </dgm:t>
    </dgm:pt>
    <dgm:pt modelId="{ACB09756-DA1D-4898-9DBF-CAA1D6FB04EC}" type="pres">
      <dgm:prSet presAssocID="{15F9C0E7-AAB3-4074-9B25-6416BCC3B51F}" presName="hierChild4" presStyleCnt="0"/>
      <dgm:spPr/>
    </dgm:pt>
    <dgm:pt modelId="{20461E7F-74C6-4ADC-A988-656F10BBCCD4}" type="pres">
      <dgm:prSet presAssocID="{15F9C0E7-AAB3-4074-9B25-6416BCC3B51F}" presName="hierChild5" presStyleCnt="0"/>
      <dgm:spPr/>
    </dgm:pt>
    <dgm:pt modelId="{091E76F6-CC76-449D-99C3-CC5F61F9174C}" type="pres">
      <dgm:prSet presAssocID="{EDEA44D0-9546-421C-9533-963EA7B1970E}" presName="Name115" presStyleLbl="parChTrans1D3" presStyleIdx="6" presStyleCnt="8"/>
      <dgm:spPr/>
      <dgm:t>
        <a:bodyPr/>
        <a:lstStyle/>
        <a:p>
          <a:endParaRPr lang="pt-BR"/>
        </a:p>
      </dgm:t>
    </dgm:pt>
    <dgm:pt modelId="{482131E6-6891-47AF-B298-5AE1CFFCAABD}" type="pres">
      <dgm:prSet presAssocID="{F8A53253-3322-4D9A-AA4A-D92D1A59E240}" presName="hierRoot3" presStyleCnt="0">
        <dgm:presLayoutVars>
          <dgm:hierBranch val="init"/>
        </dgm:presLayoutVars>
      </dgm:prSet>
      <dgm:spPr/>
    </dgm:pt>
    <dgm:pt modelId="{92EF8DBD-B08D-49F6-950D-29CD9D7E09AB}" type="pres">
      <dgm:prSet presAssocID="{F8A53253-3322-4D9A-AA4A-D92D1A59E240}" presName="rootComposite3" presStyleCnt="0"/>
      <dgm:spPr/>
    </dgm:pt>
    <dgm:pt modelId="{20DF6419-D3FE-4DEC-AF91-116DD263C810}" type="pres">
      <dgm:prSet presAssocID="{F8A53253-3322-4D9A-AA4A-D92D1A59E240}" presName="rootText3" presStyleLbl="asst2" presStyleIdx="6" presStyleCnt="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89AF8EE-77BF-4D7C-A6D1-0A11FFC22B22}" type="pres">
      <dgm:prSet presAssocID="{F8A53253-3322-4D9A-AA4A-D92D1A59E240}" presName="rootConnector3" presStyleLbl="asst2" presStyleIdx="6" presStyleCnt="8"/>
      <dgm:spPr/>
      <dgm:t>
        <a:bodyPr/>
        <a:lstStyle/>
        <a:p>
          <a:endParaRPr lang="pt-BR"/>
        </a:p>
      </dgm:t>
    </dgm:pt>
    <dgm:pt modelId="{217B5E8C-8291-462F-A916-CCD1F3673BD3}" type="pres">
      <dgm:prSet presAssocID="{F8A53253-3322-4D9A-AA4A-D92D1A59E240}" presName="hierChild6" presStyleCnt="0"/>
      <dgm:spPr/>
    </dgm:pt>
    <dgm:pt modelId="{E03F7F43-965B-4CB5-9E0D-51845A53EFAC}" type="pres">
      <dgm:prSet presAssocID="{F8A53253-3322-4D9A-AA4A-D92D1A59E240}" presName="hierChild7" presStyleCnt="0"/>
      <dgm:spPr/>
    </dgm:pt>
    <dgm:pt modelId="{4C93DDAB-3ED8-4577-AF4A-9DC47A6B78B1}" type="pres">
      <dgm:prSet presAssocID="{03AE95C9-1AB1-4BEA-B63C-D595FA554713}" presName="Name64" presStyleLbl="parChTrans1D2" presStyleIdx="7" presStyleCnt="8"/>
      <dgm:spPr/>
      <dgm:t>
        <a:bodyPr/>
        <a:lstStyle/>
        <a:p>
          <a:endParaRPr lang="pt-BR"/>
        </a:p>
      </dgm:t>
    </dgm:pt>
    <dgm:pt modelId="{0B459AA0-3113-447E-ADA8-6B05F96093C1}" type="pres">
      <dgm:prSet presAssocID="{5D79ECD0-CF65-4857-9A1F-69673D1124AD}" presName="hierRoot2" presStyleCnt="0">
        <dgm:presLayoutVars>
          <dgm:hierBranch val="init"/>
        </dgm:presLayoutVars>
      </dgm:prSet>
      <dgm:spPr/>
    </dgm:pt>
    <dgm:pt modelId="{0F44BA28-AACD-4C29-91A4-23C90B7C4980}" type="pres">
      <dgm:prSet presAssocID="{5D79ECD0-CF65-4857-9A1F-69673D1124AD}" presName="rootComposite" presStyleCnt="0"/>
      <dgm:spPr/>
    </dgm:pt>
    <dgm:pt modelId="{4BAF2019-2822-4231-B105-B4570FE13044}" type="pres">
      <dgm:prSet presAssocID="{5D79ECD0-CF65-4857-9A1F-69673D1124AD}" presName="rootText" presStyleLbl="node2" presStyleIdx="7" presStyleCnt="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00BAC8C-A29C-4FB9-B3B7-E757EAFA7DE2}" type="pres">
      <dgm:prSet presAssocID="{5D79ECD0-CF65-4857-9A1F-69673D1124AD}" presName="rootConnector" presStyleLbl="node2" presStyleIdx="7" presStyleCnt="8"/>
      <dgm:spPr/>
      <dgm:t>
        <a:bodyPr/>
        <a:lstStyle/>
        <a:p>
          <a:endParaRPr lang="pt-BR"/>
        </a:p>
      </dgm:t>
    </dgm:pt>
    <dgm:pt modelId="{FC436EE2-5E75-43AC-A1F5-2F3F0FE1605E}" type="pres">
      <dgm:prSet presAssocID="{5D79ECD0-CF65-4857-9A1F-69673D1124AD}" presName="hierChild4" presStyleCnt="0"/>
      <dgm:spPr/>
    </dgm:pt>
    <dgm:pt modelId="{DB43B5EB-6855-4CDB-8713-2313324F64C4}" type="pres">
      <dgm:prSet presAssocID="{5D79ECD0-CF65-4857-9A1F-69673D1124AD}" presName="hierChild5" presStyleCnt="0"/>
      <dgm:spPr/>
    </dgm:pt>
    <dgm:pt modelId="{3EAF5A65-0551-401C-A1D0-08EC3E2B07D2}" type="pres">
      <dgm:prSet presAssocID="{C423B766-C578-41D3-B4BF-32BF06A18A7B}" presName="Name115" presStyleLbl="parChTrans1D3" presStyleIdx="7" presStyleCnt="8"/>
      <dgm:spPr/>
      <dgm:t>
        <a:bodyPr/>
        <a:lstStyle/>
        <a:p>
          <a:endParaRPr lang="pt-BR"/>
        </a:p>
      </dgm:t>
    </dgm:pt>
    <dgm:pt modelId="{45E3E48A-E23C-40A7-A3C4-830DCFB4C000}" type="pres">
      <dgm:prSet presAssocID="{61C448BA-AB27-4064-9346-5918C4BB36D7}" presName="hierRoot3" presStyleCnt="0">
        <dgm:presLayoutVars>
          <dgm:hierBranch val="init"/>
        </dgm:presLayoutVars>
      </dgm:prSet>
      <dgm:spPr/>
    </dgm:pt>
    <dgm:pt modelId="{495086A8-4EF1-46C9-AA79-4940221BD987}" type="pres">
      <dgm:prSet presAssocID="{61C448BA-AB27-4064-9346-5918C4BB36D7}" presName="rootComposite3" presStyleCnt="0"/>
      <dgm:spPr/>
    </dgm:pt>
    <dgm:pt modelId="{C6686C21-2BEE-4F2E-B0A8-F65F4F8FC519}" type="pres">
      <dgm:prSet presAssocID="{61C448BA-AB27-4064-9346-5918C4BB36D7}" presName="rootText3" presStyleLbl="asst2" presStyleIdx="7" presStyleCnt="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583F88B-BA17-4EE0-B56B-D3F357953985}" type="pres">
      <dgm:prSet presAssocID="{61C448BA-AB27-4064-9346-5918C4BB36D7}" presName="rootConnector3" presStyleLbl="asst2" presStyleIdx="7" presStyleCnt="8"/>
      <dgm:spPr/>
      <dgm:t>
        <a:bodyPr/>
        <a:lstStyle/>
        <a:p>
          <a:endParaRPr lang="pt-BR"/>
        </a:p>
      </dgm:t>
    </dgm:pt>
    <dgm:pt modelId="{10D4B757-C9DE-49CD-8BEB-A64B3B43A4A9}" type="pres">
      <dgm:prSet presAssocID="{61C448BA-AB27-4064-9346-5918C4BB36D7}" presName="hierChild6" presStyleCnt="0"/>
      <dgm:spPr/>
    </dgm:pt>
    <dgm:pt modelId="{B90DAD2D-470E-4061-9217-7AE3F1575A9D}" type="pres">
      <dgm:prSet presAssocID="{61C448BA-AB27-4064-9346-5918C4BB36D7}" presName="hierChild7" presStyleCnt="0"/>
      <dgm:spPr/>
    </dgm:pt>
    <dgm:pt modelId="{EF511613-A2FB-47A1-873A-F04D64FB48BA}" type="pres">
      <dgm:prSet presAssocID="{E6538FA9-08C2-421C-8418-BD1A6F04936F}" presName="hierChild3" presStyleCnt="0"/>
      <dgm:spPr/>
    </dgm:pt>
  </dgm:ptLst>
  <dgm:cxnLst>
    <dgm:cxn modelId="{F4C1EC72-C5C8-42A9-8A9D-5676EC31B32D}" type="presOf" srcId="{B0CDA184-9A82-4C23-BDF2-22455C286F36}" destId="{14536B8F-164E-4EDD-8596-6B1C223AB7E4}" srcOrd="0" destOrd="0" presId="urn:microsoft.com/office/officeart/2009/3/layout/HorizontalOrganizationChart"/>
    <dgm:cxn modelId="{30867328-C76C-4644-BD2B-821C035CC684}" type="presOf" srcId="{F8A53253-3322-4D9A-AA4A-D92D1A59E240}" destId="{20DF6419-D3FE-4DEC-AF91-116DD263C810}" srcOrd="0" destOrd="0" presId="urn:microsoft.com/office/officeart/2009/3/layout/HorizontalOrganizationChart"/>
    <dgm:cxn modelId="{8B2748EF-6D60-4765-AA70-F68EA4D4287E}" type="presOf" srcId="{61C448BA-AB27-4064-9346-5918C4BB36D7}" destId="{1583F88B-BA17-4EE0-B56B-D3F357953985}" srcOrd="1" destOrd="0" presId="urn:microsoft.com/office/officeart/2009/3/layout/HorizontalOrganizationChart"/>
    <dgm:cxn modelId="{3BAD4416-09FD-4E3B-8D9D-E357A469405C}" type="presOf" srcId="{F69704E7-CE11-46DF-B615-62A186E931A0}" destId="{E56CA589-DE75-4940-B98F-329381F93D00}" srcOrd="0" destOrd="0" presId="urn:microsoft.com/office/officeart/2009/3/layout/HorizontalOrganizationChart"/>
    <dgm:cxn modelId="{347645AA-7419-44CD-9739-C24BACEE05B6}" type="presOf" srcId="{EDEA44D0-9546-421C-9533-963EA7B1970E}" destId="{091E76F6-CC76-449D-99C3-CC5F61F9174C}" srcOrd="0" destOrd="0" presId="urn:microsoft.com/office/officeart/2009/3/layout/HorizontalOrganizationChart"/>
    <dgm:cxn modelId="{27D95B58-46BA-41F4-A4B4-A72CF2035CB9}" type="presOf" srcId="{25690530-4075-4614-B554-5D658AEDE469}" destId="{19520232-FEEF-4F60-829D-B43891719E3B}" srcOrd="1" destOrd="0" presId="urn:microsoft.com/office/officeart/2009/3/layout/HorizontalOrganizationChart"/>
    <dgm:cxn modelId="{F4752886-4CB5-4CD8-B138-BD44C12F65AA}" type="presOf" srcId="{AC42F566-F570-47EB-8257-C9D10405C25D}" destId="{EAD47570-F987-4483-9CA0-99DF82EC7A39}" srcOrd="0" destOrd="0" presId="urn:microsoft.com/office/officeart/2009/3/layout/HorizontalOrganizationChart"/>
    <dgm:cxn modelId="{8E913505-A4BD-4D4C-8721-6F5178225E9B}" type="presOf" srcId="{CAB81739-DEAC-47C9-A33B-4C72597E0E16}" destId="{E43F53E6-AC2D-40E3-AFAB-D002D4FD9605}" srcOrd="0" destOrd="0" presId="urn:microsoft.com/office/officeart/2009/3/layout/HorizontalOrganizationChart"/>
    <dgm:cxn modelId="{D4AB42F9-7C29-4692-883F-9CEC52AC6CA5}" type="presOf" srcId="{5D79ECD0-CF65-4857-9A1F-69673D1124AD}" destId="{4BAF2019-2822-4231-B105-B4570FE13044}" srcOrd="0" destOrd="0" presId="urn:microsoft.com/office/officeart/2009/3/layout/HorizontalOrganizationChart"/>
    <dgm:cxn modelId="{CA98717F-9181-4CA1-B337-BC0858887611}" type="presOf" srcId="{486C1003-7681-49A9-A9D3-888C9546C1A7}" destId="{117F6159-DFDE-4D51-9F79-CEC66768ACC7}" srcOrd="0" destOrd="0" presId="urn:microsoft.com/office/officeart/2009/3/layout/HorizontalOrganizationChart"/>
    <dgm:cxn modelId="{2AEC044D-14C6-4639-9DE1-A8A0E76A40FE}" type="presOf" srcId="{15F9C0E7-AAB3-4074-9B25-6416BCC3B51F}" destId="{AF6AF8F4-F125-43E9-9B41-521F2794A88A}" srcOrd="1" destOrd="0" presId="urn:microsoft.com/office/officeart/2009/3/layout/HorizontalOrganizationChart"/>
    <dgm:cxn modelId="{F1EA4CB2-CD09-42E4-BDA6-40E99418DC9D}" type="presOf" srcId="{300851BE-A2FE-42B2-845E-10A153C705B0}" destId="{F5D33E54-2C66-4ABA-9BD5-18FFAD29D5DE}" srcOrd="1" destOrd="0" presId="urn:microsoft.com/office/officeart/2009/3/layout/HorizontalOrganizationChart"/>
    <dgm:cxn modelId="{7F28BF4B-3CFB-4CA5-B3A1-38A033BF8884}" type="presOf" srcId="{A8E46550-9386-47DF-9436-E3A1FACD256D}" destId="{0CE603C7-9B45-4A70-B37B-3F09E776CA74}" srcOrd="0" destOrd="0" presId="urn:microsoft.com/office/officeart/2009/3/layout/HorizontalOrganizationChart"/>
    <dgm:cxn modelId="{A4127319-2222-4DDE-A3AA-FAC919BD75A4}" type="presOf" srcId="{486C1003-7681-49A9-A9D3-888C9546C1A7}" destId="{BD3E9783-3346-4AA6-A331-5B809A8F2A82}" srcOrd="1" destOrd="0" presId="urn:microsoft.com/office/officeart/2009/3/layout/HorizontalOrganizationChart"/>
    <dgm:cxn modelId="{BD8EB951-64D2-4C12-9BC8-2E565A21415E}" srcId="{E6538FA9-08C2-421C-8418-BD1A6F04936F}" destId="{7994F643-1428-4DA6-B68F-3DC55AF5DB40}" srcOrd="3" destOrd="0" parTransId="{BB318798-D5F6-4142-A5B3-EA765A07200D}" sibTransId="{98C60526-002B-49D5-A372-39057FE34FF8}"/>
    <dgm:cxn modelId="{2722C3B4-EC52-44D2-9DE1-9CEE4D9A6281}" type="presOf" srcId="{B7F5F095-A499-4861-B5BB-B48BF1C35F24}" destId="{3C768EAA-7D8B-485A-9F38-DA2494F28C6B}" srcOrd="1" destOrd="0" presId="urn:microsoft.com/office/officeart/2009/3/layout/HorizontalOrganizationChart"/>
    <dgm:cxn modelId="{7D29363C-F407-4D8D-B8A6-13485E34C766}" type="presOf" srcId="{BC80BB02-0166-4C4A-84DA-7DB391D79CA8}" destId="{95CBC68C-6E7A-4EDB-8D33-A685345B2278}" srcOrd="1" destOrd="0" presId="urn:microsoft.com/office/officeart/2009/3/layout/HorizontalOrganizationChart"/>
    <dgm:cxn modelId="{0E318528-5E46-4D14-965B-8E2C306A861F}" type="presOf" srcId="{37B87888-8792-404F-B23F-5DDE900A115E}" destId="{67ACBCAF-775F-4329-B71F-798823400B6C}" srcOrd="0" destOrd="0" presId="urn:microsoft.com/office/officeart/2009/3/layout/HorizontalOrganizationChart"/>
    <dgm:cxn modelId="{A9F2D306-9DB4-4607-834D-5B0F6218EBB4}" srcId="{B0CDA184-9A82-4C23-BDF2-22455C286F36}" destId="{E6538FA9-08C2-421C-8418-BD1A6F04936F}" srcOrd="0" destOrd="0" parTransId="{EDD9433E-1CC6-4875-BFB8-C66778EE1FB9}" sibTransId="{6EE91A4B-8756-4195-B28A-5B13C850FEA8}"/>
    <dgm:cxn modelId="{C328CB40-F0AF-43A0-92A1-ECF2E03E0DBD}" type="presOf" srcId="{25690530-4075-4614-B554-5D658AEDE469}" destId="{51AA946B-B28A-4092-BC01-7886B77EE958}" srcOrd="0" destOrd="0" presId="urn:microsoft.com/office/officeart/2009/3/layout/HorizontalOrganizationChart"/>
    <dgm:cxn modelId="{C47EAD19-CFDD-4751-B7D6-9338BD41C97F}" type="presOf" srcId="{300851BE-A2FE-42B2-845E-10A153C705B0}" destId="{3C8388AA-DD8D-4C6F-8D00-1E8152AA517D}" srcOrd="0" destOrd="0" presId="urn:microsoft.com/office/officeart/2009/3/layout/HorizontalOrganizationChart"/>
    <dgm:cxn modelId="{CA8F28E4-22F5-424F-B1D9-400660185E60}" type="presOf" srcId="{D25529BB-B58B-495B-AE52-8CCE1DFFB58D}" destId="{BEB6D393-388B-4833-972E-F0EBB2E58250}" srcOrd="0" destOrd="0" presId="urn:microsoft.com/office/officeart/2009/3/layout/HorizontalOrganizationChart"/>
    <dgm:cxn modelId="{88395545-8517-4976-B590-02CDA2DC03BD}" type="presOf" srcId="{B7F5F095-A499-4861-B5BB-B48BF1C35F24}" destId="{43A1D084-3F5B-4D2D-9E13-26A78EDC749D}" srcOrd="0" destOrd="0" presId="urn:microsoft.com/office/officeart/2009/3/layout/HorizontalOrganizationChart"/>
    <dgm:cxn modelId="{4E86AC29-2720-4D53-ABC5-AECB0B9ADCAA}" srcId="{E6538FA9-08C2-421C-8418-BD1A6F04936F}" destId="{15F9C0E7-AAB3-4074-9B25-6416BCC3B51F}" srcOrd="6" destOrd="0" parTransId="{37B87888-8792-404F-B23F-5DDE900A115E}" sibTransId="{B140AB2A-B0AE-4B1A-81B6-664289484C8B}"/>
    <dgm:cxn modelId="{AE300371-B368-4AD1-AAF9-D3A9E84FD2F7}" type="presOf" srcId="{7994F643-1428-4DA6-B68F-3DC55AF5DB40}" destId="{CC27953A-5938-42F6-A3E7-76593F30F2A5}" srcOrd="1" destOrd="0" presId="urn:microsoft.com/office/officeart/2009/3/layout/HorizontalOrganizationChart"/>
    <dgm:cxn modelId="{20ACC345-8C6A-4C8D-A546-95ED788D295D}" srcId="{E6538FA9-08C2-421C-8418-BD1A6F04936F}" destId="{5F377113-714C-41F4-89CA-DE325BD58405}" srcOrd="1" destOrd="0" parTransId="{AC42F566-F570-47EB-8257-C9D10405C25D}" sibTransId="{36F721ED-25F8-46C4-BFA6-78872A840692}"/>
    <dgm:cxn modelId="{0EEFEFE3-4287-4063-8264-B9C80662A662}" srcId="{5F377113-714C-41F4-89CA-DE325BD58405}" destId="{25690530-4075-4614-B554-5D658AEDE469}" srcOrd="0" destOrd="0" parTransId="{10D9B038-47C0-485D-AEC6-52AF91A70E02}" sibTransId="{11F761C6-CE76-4F44-AFBA-8FB14F635EDC}"/>
    <dgm:cxn modelId="{0184653D-4629-404B-80EB-E030A1DF3762}" srcId="{E6538FA9-08C2-421C-8418-BD1A6F04936F}" destId="{2EC2FF57-1920-44D6-B503-30104DE66485}" srcOrd="2" destOrd="0" parTransId="{F69704E7-CE11-46DF-B615-62A186E931A0}" sibTransId="{22889B16-2863-4918-9E91-F6E78CDC93A9}"/>
    <dgm:cxn modelId="{157AEED2-E6E9-4F2B-B3E2-6D61CF259F5D}" type="presOf" srcId="{A0473341-0064-44B7-99D5-BA1B850FA5A2}" destId="{F9E2BF52-A038-470F-9265-99252BE89D49}" srcOrd="0" destOrd="0" presId="urn:microsoft.com/office/officeart/2009/3/layout/HorizontalOrganizationChart"/>
    <dgm:cxn modelId="{FD578237-8ECF-48D6-BDDC-2A6CC6CDFFC0}" srcId="{9ABAD39F-BC47-43C9-80A0-9B3A6296E180}" destId="{300851BE-A2FE-42B2-845E-10A153C705B0}" srcOrd="0" destOrd="0" parTransId="{216B4F2B-0922-4822-AE13-BF4293E18C52}" sibTransId="{F2E19D98-DE73-48AE-A63A-80FF8259C193}"/>
    <dgm:cxn modelId="{C32E4EFE-D4CA-4849-8216-31F85ABEF859}" type="presOf" srcId="{FF44553F-EC16-4038-90ED-02978CCC6B84}" destId="{DC826F71-7367-4ADA-8A02-4DF94B5B0163}" srcOrd="0" destOrd="0" presId="urn:microsoft.com/office/officeart/2009/3/layout/HorizontalOrganizationChart"/>
    <dgm:cxn modelId="{2C62B199-92F6-4E73-9A9A-83E88A961779}" type="presOf" srcId="{9ABAD39F-BC47-43C9-80A0-9B3A6296E180}" destId="{447D1794-1EBA-4BEE-AF3D-B6D0D2A4D3F3}" srcOrd="1" destOrd="0" presId="urn:microsoft.com/office/officeart/2009/3/layout/HorizontalOrganizationChart"/>
    <dgm:cxn modelId="{A62A17DF-D7EF-4FCB-8F1C-DC31FA8E9918}" type="presOf" srcId="{CDD5D78B-C27E-48B3-9DCD-57FEEF9DB061}" destId="{F693BB8F-1693-4255-B3E5-B2876A135203}" srcOrd="0" destOrd="0" presId="urn:microsoft.com/office/officeart/2009/3/layout/HorizontalOrganizationChart"/>
    <dgm:cxn modelId="{8D8F312B-557E-404C-81DE-5C0F5E231111}" srcId="{15F9C0E7-AAB3-4074-9B25-6416BCC3B51F}" destId="{F8A53253-3322-4D9A-AA4A-D92D1A59E240}" srcOrd="0" destOrd="0" parTransId="{EDEA44D0-9546-421C-9533-963EA7B1970E}" sibTransId="{2299AE16-E146-4BFF-BC74-53BDCCCA9F1D}"/>
    <dgm:cxn modelId="{247C2B4E-FBAF-4E62-A096-2831FE59D08B}" type="presOf" srcId="{BB318798-D5F6-4142-A5B3-EA765A07200D}" destId="{192E251D-59E8-4DFE-B76F-202980B23B8A}" srcOrd="0" destOrd="0" presId="urn:microsoft.com/office/officeart/2009/3/layout/HorizontalOrganizationChart"/>
    <dgm:cxn modelId="{9EA04911-A865-4E37-976E-9C6F11EA55FF}" srcId="{E6538FA9-08C2-421C-8418-BD1A6F04936F}" destId="{9ABAD39F-BC47-43C9-80A0-9B3A6296E180}" srcOrd="0" destOrd="0" parTransId="{3038539F-B417-4FFA-B5D8-59A08E5BF384}" sibTransId="{F09E0987-E536-4D3F-B5D3-1EC84F221CEE}"/>
    <dgm:cxn modelId="{AC93BE59-ADBA-4651-9399-F17B5A67C667}" type="presOf" srcId="{10D9B038-47C0-485D-AEC6-52AF91A70E02}" destId="{5697D382-24E4-4683-AC39-A0B75E61A663}" srcOrd="0" destOrd="0" presId="urn:microsoft.com/office/officeart/2009/3/layout/HorizontalOrganizationChart"/>
    <dgm:cxn modelId="{D78EC10D-01C4-4234-BD64-20C8F87B6D6C}" type="presOf" srcId="{F764F42F-1695-4233-8577-47B2BA921386}" destId="{1AA6F78A-E701-474D-BD47-8453E15AF626}" srcOrd="0" destOrd="0" presId="urn:microsoft.com/office/officeart/2009/3/layout/HorizontalOrganizationChart"/>
    <dgm:cxn modelId="{0D676637-5502-4E3B-BEDE-7470D2A5355D}" srcId="{5D79ECD0-CF65-4857-9A1F-69673D1124AD}" destId="{61C448BA-AB27-4064-9346-5918C4BB36D7}" srcOrd="0" destOrd="0" parTransId="{C423B766-C578-41D3-B4BF-32BF06A18A7B}" sibTransId="{44079F44-3B72-47E2-B0DD-15BFD8AA407C}"/>
    <dgm:cxn modelId="{202D0E26-37BB-44F0-B8BC-FD397C2F384A}" srcId="{FF44553F-EC16-4038-90ED-02978CCC6B84}" destId="{D25529BB-B58B-495B-AE52-8CCE1DFFB58D}" srcOrd="0" destOrd="0" parTransId="{CAB81739-DEAC-47C9-A33B-4C72597E0E16}" sibTransId="{BB465292-29A1-4A73-AEDC-F0C6D415B4C2}"/>
    <dgm:cxn modelId="{DD3F9179-EA4C-41A4-B114-7C54BC44732C}" type="presOf" srcId="{A2711D15-240C-4B1E-A2C9-989D77573ACF}" destId="{C852F3C0-2991-4910-B9DD-FC27ACE02A6F}" srcOrd="0" destOrd="0" presId="urn:microsoft.com/office/officeart/2009/3/layout/HorizontalOrganizationChart"/>
    <dgm:cxn modelId="{6AE40E2E-FB0C-4153-9095-8D69C824D6AE}" type="presOf" srcId="{F8A53253-3322-4D9A-AA4A-D92D1A59E240}" destId="{189AF8EE-77BF-4D7C-A6D1-0A11FFC22B22}" srcOrd="1" destOrd="0" presId="urn:microsoft.com/office/officeart/2009/3/layout/HorizontalOrganizationChart"/>
    <dgm:cxn modelId="{FF2ECF05-BFF4-4E39-A062-35111F396223}" srcId="{E6538FA9-08C2-421C-8418-BD1A6F04936F}" destId="{5D79ECD0-CF65-4857-9A1F-69673D1124AD}" srcOrd="7" destOrd="0" parTransId="{03AE95C9-1AB1-4BEA-B63C-D595FA554713}" sibTransId="{1193A8D0-01D5-4F68-9E32-A9D6FC600928}"/>
    <dgm:cxn modelId="{9779AF0C-DC36-4436-A213-50F09FD7C03B}" type="presOf" srcId="{5F377113-714C-41F4-89CA-DE325BD58405}" destId="{0CED51EF-0D1E-4585-9E24-95853408B18A}" srcOrd="0" destOrd="0" presId="urn:microsoft.com/office/officeart/2009/3/layout/HorizontalOrganizationChart"/>
    <dgm:cxn modelId="{E9ED8BE7-6895-417E-81CB-B2D0FEDCA5F5}" type="presOf" srcId="{9ABAD39F-BC47-43C9-80A0-9B3A6296E180}" destId="{382A2BF8-4698-4DF0-800A-39DD31E5050F}" srcOrd="0" destOrd="0" presId="urn:microsoft.com/office/officeart/2009/3/layout/HorizontalOrganizationChart"/>
    <dgm:cxn modelId="{D75F3716-3351-4EE5-BA71-E1DA5934E05F}" type="presOf" srcId="{61C448BA-AB27-4064-9346-5918C4BB36D7}" destId="{C6686C21-2BEE-4F2E-B0A8-F65F4F8FC519}" srcOrd="0" destOrd="0" presId="urn:microsoft.com/office/officeart/2009/3/layout/HorizontalOrganizationChart"/>
    <dgm:cxn modelId="{F3CE84E7-70B5-4BD6-B18F-052659E7D790}" srcId="{7994F643-1428-4DA6-B68F-3DC55AF5DB40}" destId="{B7F5F095-A499-4861-B5BB-B48BF1C35F24}" srcOrd="0" destOrd="0" parTransId="{F764F42F-1695-4233-8577-47B2BA921386}" sibTransId="{F3625B40-7D0A-475B-93A4-14A794D5EB5C}"/>
    <dgm:cxn modelId="{3135DA8D-2554-4C5C-B08F-67451C65E9B3}" type="presOf" srcId="{216B4F2B-0922-4822-AE13-BF4293E18C52}" destId="{8AFFB7D6-14D6-47C1-84A6-FF46022EFD47}" srcOrd="0" destOrd="0" presId="urn:microsoft.com/office/officeart/2009/3/layout/HorizontalOrganizationChart"/>
    <dgm:cxn modelId="{879EC88C-B8E4-4CC3-AB0A-3D2355C81C9A}" type="presOf" srcId="{A8E46550-9386-47DF-9436-E3A1FACD256D}" destId="{342F9B1E-8263-4C5F-B0A0-7B666B01188F}" srcOrd="1" destOrd="0" presId="urn:microsoft.com/office/officeart/2009/3/layout/HorizontalOrganizationChart"/>
    <dgm:cxn modelId="{A78E824D-B65C-4631-95CB-9A55460F5E44}" srcId="{E6538FA9-08C2-421C-8418-BD1A6F04936F}" destId="{BC80BB02-0166-4C4A-84DA-7DB391D79CA8}" srcOrd="5" destOrd="0" parTransId="{A35CD981-216D-414B-B4BF-6FFB72D5E01C}" sibTransId="{7B47E246-62DF-4FB9-862D-C028939CFCD5}"/>
    <dgm:cxn modelId="{BBCA722F-9E44-4CB4-97BE-E6D210FCA4E2}" srcId="{2EC2FF57-1920-44D6-B503-30104DE66485}" destId="{486C1003-7681-49A9-A9D3-888C9546C1A7}" srcOrd="0" destOrd="0" parTransId="{A2711D15-240C-4B1E-A2C9-989D77573ACF}" sibTransId="{B9CFB611-DD9E-4FEE-8BA8-8968CB6094E2}"/>
    <dgm:cxn modelId="{22382770-DA43-48AB-9CE3-D73581274E53}" type="presOf" srcId="{FF44553F-EC16-4038-90ED-02978CCC6B84}" destId="{C3713440-B9C4-44C8-8AF5-2FA4D6C5533F}" srcOrd="1" destOrd="0" presId="urn:microsoft.com/office/officeart/2009/3/layout/HorizontalOrganizationChart"/>
    <dgm:cxn modelId="{D239B341-106B-4335-B098-DE299EC62DD6}" type="presOf" srcId="{5F377113-714C-41F4-89CA-DE325BD58405}" destId="{542F77B0-3BD1-4A0B-8513-E48A74B676FA}" srcOrd="1" destOrd="0" presId="urn:microsoft.com/office/officeart/2009/3/layout/HorizontalOrganizationChart"/>
    <dgm:cxn modelId="{0D4F1399-3A9A-4F95-ADB2-1B173CAF85FC}" type="presOf" srcId="{E6538FA9-08C2-421C-8418-BD1A6F04936F}" destId="{FF64A779-1250-4644-8FDB-466DEE47EADF}" srcOrd="0" destOrd="0" presId="urn:microsoft.com/office/officeart/2009/3/layout/HorizontalOrganizationChart"/>
    <dgm:cxn modelId="{510D7821-296A-41E9-9E1F-AED44AA76568}" type="presOf" srcId="{03AE95C9-1AB1-4BEA-B63C-D595FA554713}" destId="{4C93DDAB-3ED8-4577-AF4A-9DC47A6B78B1}" srcOrd="0" destOrd="0" presId="urn:microsoft.com/office/officeart/2009/3/layout/HorizontalOrganizationChart"/>
    <dgm:cxn modelId="{DA9B696E-A324-4AB4-A7A8-F2B2D08FA145}" type="presOf" srcId="{D25529BB-B58B-495B-AE52-8CCE1DFFB58D}" destId="{FDEE7248-4E12-49CB-BBCA-0710FF79EA5D}" srcOrd="1" destOrd="0" presId="urn:microsoft.com/office/officeart/2009/3/layout/HorizontalOrganizationChart"/>
    <dgm:cxn modelId="{FDBE69AB-DD36-447C-A109-FDBC93AE03DE}" type="presOf" srcId="{2EC2FF57-1920-44D6-B503-30104DE66485}" destId="{10FD656C-7506-4580-BB89-921D631877E6}" srcOrd="0" destOrd="0" presId="urn:microsoft.com/office/officeart/2009/3/layout/HorizontalOrganizationChart"/>
    <dgm:cxn modelId="{E9F6D863-BCE9-4F07-AB79-1C6F8006053C}" srcId="{BC80BB02-0166-4C4A-84DA-7DB391D79CA8}" destId="{A8E46550-9386-47DF-9436-E3A1FACD256D}" srcOrd="0" destOrd="0" parTransId="{CDD5D78B-C27E-48B3-9DCD-57FEEF9DB061}" sibTransId="{C0FA935F-766C-4746-A4ED-9E34C12B63F9}"/>
    <dgm:cxn modelId="{E51AB4C0-57A3-49F9-AA49-79B78D7D7D19}" type="presOf" srcId="{A35CD981-216D-414B-B4BF-6FFB72D5E01C}" destId="{8D18594C-FACF-4EB5-A40C-C2FA3F996429}" srcOrd="0" destOrd="0" presId="urn:microsoft.com/office/officeart/2009/3/layout/HorizontalOrganizationChart"/>
    <dgm:cxn modelId="{063583DA-6983-4CE7-8E51-7C1F747F3122}" type="presOf" srcId="{7994F643-1428-4DA6-B68F-3DC55AF5DB40}" destId="{ED24A88A-9C28-4ED3-9BAF-AF6921EEDEAF}" srcOrd="0" destOrd="0" presId="urn:microsoft.com/office/officeart/2009/3/layout/HorizontalOrganizationChart"/>
    <dgm:cxn modelId="{5BCDB1B3-B8E5-46C0-B728-321DD837CC1E}" type="presOf" srcId="{C423B766-C578-41D3-B4BF-32BF06A18A7B}" destId="{3EAF5A65-0551-401C-A1D0-08EC3E2B07D2}" srcOrd="0" destOrd="0" presId="urn:microsoft.com/office/officeart/2009/3/layout/HorizontalOrganizationChart"/>
    <dgm:cxn modelId="{19C008DA-0DD9-4D99-B0FD-6CC3FD70E800}" srcId="{E6538FA9-08C2-421C-8418-BD1A6F04936F}" destId="{FF44553F-EC16-4038-90ED-02978CCC6B84}" srcOrd="4" destOrd="0" parTransId="{A0473341-0064-44B7-99D5-BA1B850FA5A2}" sibTransId="{56B364E3-860B-4F37-89E0-CD0C576D640E}"/>
    <dgm:cxn modelId="{0AFB05AF-7848-42BA-946C-76F173145D53}" type="presOf" srcId="{BC80BB02-0166-4C4A-84DA-7DB391D79CA8}" destId="{B4A80DF5-D0EC-4512-8901-78C60763ABBF}" srcOrd="0" destOrd="0" presId="urn:microsoft.com/office/officeart/2009/3/layout/HorizontalOrganizationChart"/>
    <dgm:cxn modelId="{719FB062-94AA-4A7B-9E2D-0DE325C44184}" type="presOf" srcId="{3038539F-B417-4FFA-B5D8-59A08E5BF384}" destId="{51F929B6-16D2-41A0-8F24-DC1AE8F5ECE1}" srcOrd="0" destOrd="0" presId="urn:microsoft.com/office/officeart/2009/3/layout/HorizontalOrganizationChart"/>
    <dgm:cxn modelId="{9B8D3B86-48D9-4AC0-9218-5D6371B23B57}" type="presOf" srcId="{15F9C0E7-AAB3-4074-9B25-6416BCC3B51F}" destId="{2D4FFA05-6E56-437E-8FB0-7AEDE8D2CC5E}" srcOrd="0" destOrd="0" presId="urn:microsoft.com/office/officeart/2009/3/layout/HorizontalOrganizationChart"/>
    <dgm:cxn modelId="{A096E18D-F41D-447D-92C5-BD6687826880}" type="presOf" srcId="{2EC2FF57-1920-44D6-B503-30104DE66485}" destId="{AD26371C-8A25-41C1-81B1-ACA03EF59912}" srcOrd="1" destOrd="0" presId="urn:microsoft.com/office/officeart/2009/3/layout/HorizontalOrganizationChart"/>
    <dgm:cxn modelId="{9B9385B3-3357-4E97-A768-B842AB626742}" type="presOf" srcId="{E6538FA9-08C2-421C-8418-BD1A6F04936F}" destId="{995A86B5-2309-43DA-BD12-E7A32D2C5414}" srcOrd="1" destOrd="0" presId="urn:microsoft.com/office/officeart/2009/3/layout/HorizontalOrganizationChart"/>
    <dgm:cxn modelId="{43EFF56E-21C5-47D6-B360-B883C2F6FC64}" type="presOf" srcId="{5D79ECD0-CF65-4857-9A1F-69673D1124AD}" destId="{400BAC8C-A29C-4FB9-B3B7-E757EAFA7DE2}" srcOrd="1" destOrd="0" presId="urn:microsoft.com/office/officeart/2009/3/layout/HorizontalOrganizationChart"/>
    <dgm:cxn modelId="{72F66097-CBCE-4B4D-B105-B6FDF717BF85}" type="presParOf" srcId="{14536B8F-164E-4EDD-8596-6B1C223AB7E4}" destId="{B4944E88-ACCE-45F6-A52D-AA07D3B91639}" srcOrd="0" destOrd="0" presId="urn:microsoft.com/office/officeart/2009/3/layout/HorizontalOrganizationChart"/>
    <dgm:cxn modelId="{7FF04FC4-1E4D-4E94-B3F7-61544840F76B}" type="presParOf" srcId="{B4944E88-ACCE-45F6-A52D-AA07D3B91639}" destId="{C17CDCBC-1073-474E-968C-20DB22B7A270}" srcOrd="0" destOrd="0" presId="urn:microsoft.com/office/officeart/2009/3/layout/HorizontalOrganizationChart"/>
    <dgm:cxn modelId="{67921D42-6D11-42A9-8477-427F28741DFD}" type="presParOf" srcId="{C17CDCBC-1073-474E-968C-20DB22B7A270}" destId="{FF64A779-1250-4644-8FDB-466DEE47EADF}" srcOrd="0" destOrd="0" presId="urn:microsoft.com/office/officeart/2009/3/layout/HorizontalOrganizationChart"/>
    <dgm:cxn modelId="{0F2533C1-2E8C-4E47-94F5-ABD08D123553}" type="presParOf" srcId="{C17CDCBC-1073-474E-968C-20DB22B7A270}" destId="{995A86B5-2309-43DA-BD12-E7A32D2C5414}" srcOrd="1" destOrd="0" presId="urn:microsoft.com/office/officeart/2009/3/layout/HorizontalOrganizationChart"/>
    <dgm:cxn modelId="{82718246-C72E-45D8-86C0-F359BB18664E}" type="presParOf" srcId="{B4944E88-ACCE-45F6-A52D-AA07D3B91639}" destId="{4F887C1A-985D-4760-BF9E-024C57143C37}" srcOrd="1" destOrd="0" presId="urn:microsoft.com/office/officeart/2009/3/layout/HorizontalOrganizationChart"/>
    <dgm:cxn modelId="{D6AB2E8A-9637-43A9-9053-7BCFC5FED2C0}" type="presParOf" srcId="{4F887C1A-985D-4760-BF9E-024C57143C37}" destId="{51F929B6-16D2-41A0-8F24-DC1AE8F5ECE1}" srcOrd="0" destOrd="0" presId="urn:microsoft.com/office/officeart/2009/3/layout/HorizontalOrganizationChart"/>
    <dgm:cxn modelId="{62C79DFD-57E1-4F90-A6E7-A1C438CFA04D}" type="presParOf" srcId="{4F887C1A-985D-4760-BF9E-024C57143C37}" destId="{E4687F32-5CEE-4AAF-B051-F8DC2AB44026}" srcOrd="1" destOrd="0" presId="urn:microsoft.com/office/officeart/2009/3/layout/HorizontalOrganizationChart"/>
    <dgm:cxn modelId="{1658358D-A8E2-462F-9D47-5FE59E64292B}" type="presParOf" srcId="{E4687F32-5CEE-4AAF-B051-F8DC2AB44026}" destId="{4C548456-FC8F-41CB-940D-5940A0748B38}" srcOrd="0" destOrd="0" presId="urn:microsoft.com/office/officeart/2009/3/layout/HorizontalOrganizationChart"/>
    <dgm:cxn modelId="{CA33CD9E-E15C-4275-BB54-B99998259A5E}" type="presParOf" srcId="{4C548456-FC8F-41CB-940D-5940A0748B38}" destId="{382A2BF8-4698-4DF0-800A-39DD31E5050F}" srcOrd="0" destOrd="0" presId="urn:microsoft.com/office/officeart/2009/3/layout/HorizontalOrganizationChart"/>
    <dgm:cxn modelId="{8DFF3B10-A311-40DC-A311-E0EEFE84F1F7}" type="presParOf" srcId="{4C548456-FC8F-41CB-940D-5940A0748B38}" destId="{447D1794-1EBA-4BEE-AF3D-B6D0D2A4D3F3}" srcOrd="1" destOrd="0" presId="urn:microsoft.com/office/officeart/2009/3/layout/HorizontalOrganizationChart"/>
    <dgm:cxn modelId="{DCBA9C97-2830-4978-A681-4C0BDB6A40A6}" type="presParOf" srcId="{E4687F32-5CEE-4AAF-B051-F8DC2AB44026}" destId="{7536AFD4-78CC-4D91-BD0B-CF5452F3DE1F}" srcOrd="1" destOrd="0" presId="urn:microsoft.com/office/officeart/2009/3/layout/HorizontalOrganizationChart"/>
    <dgm:cxn modelId="{FD6FE13B-65F1-43AC-9BB7-F238A49056F8}" type="presParOf" srcId="{E4687F32-5CEE-4AAF-B051-F8DC2AB44026}" destId="{6B266474-1ED2-4597-9543-847E576B9A89}" srcOrd="2" destOrd="0" presId="urn:microsoft.com/office/officeart/2009/3/layout/HorizontalOrganizationChart"/>
    <dgm:cxn modelId="{7E7DF2BA-146E-446B-8E48-2E87F43AB67D}" type="presParOf" srcId="{6B266474-1ED2-4597-9543-847E576B9A89}" destId="{8AFFB7D6-14D6-47C1-84A6-FF46022EFD47}" srcOrd="0" destOrd="0" presId="urn:microsoft.com/office/officeart/2009/3/layout/HorizontalOrganizationChart"/>
    <dgm:cxn modelId="{3E93DB98-4F18-419D-8723-6DD82A380235}" type="presParOf" srcId="{6B266474-1ED2-4597-9543-847E576B9A89}" destId="{0EEBC4B2-0F62-4084-8015-579BFC8111B7}" srcOrd="1" destOrd="0" presId="urn:microsoft.com/office/officeart/2009/3/layout/HorizontalOrganizationChart"/>
    <dgm:cxn modelId="{0C3E5322-F75A-44E6-860E-E86724F37DCA}" type="presParOf" srcId="{0EEBC4B2-0F62-4084-8015-579BFC8111B7}" destId="{9FFC7A3D-5747-443E-B698-56E0F9B929D4}" srcOrd="0" destOrd="0" presId="urn:microsoft.com/office/officeart/2009/3/layout/HorizontalOrganizationChart"/>
    <dgm:cxn modelId="{B56CA0F1-AFF5-4E06-AEDC-05962B1B67D8}" type="presParOf" srcId="{9FFC7A3D-5747-443E-B698-56E0F9B929D4}" destId="{3C8388AA-DD8D-4C6F-8D00-1E8152AA517D}" srcOrd="0" destOrd="0" presId="urn:microsoft.com/office/officeart/2009/3/layout/HorizontalOrganizationChart"/>
    <dgm:cxn modelId="{39A1DD35-5578-49C9-A202-4805A9BF5E21}" type="presParOf" srcId="{9FFC7A3D-5747-443E-B698-56E0F9B929D4}" destId="{F5D33E54-2C66-4ABA-9BD5-18FFAD29D5DE}" srcOrd="1" destOrd="0" presId="urn:microsoft.com/office/officeart/2009/3/layout/HorizontalOrganizationChart"/>
    <dgm:cxn modelId="{8053801F-6AF4-4784-8D72-473840EBD1F3}" type="presParOf" srcId="{0EEBC4B2-0F62-4084-8015-579BFC8111B7}" destId="{59ECF6B4-9A47-4CEF-8048-25A7E0244CA8}" srcOrd="1" destOrd="0" presId="urn:microsoft.com/office/officeart/2009/3/layout/HorizontalOrganizationChart"/>
    <dgm:cxn modelId="{E6E48713-3F0A-44ED-B96F-0E1A9D451F30}" type="presParOf" srcId="{0EEBC4B2-0F62-4084-8015-579BFC8111B7}" destId="{705C7C49-0708-428F-8873-3E7888869C88}" srcOrd="2" destOrd="0" presId="urn:microsoft.com/office/officeart/2009/3/layout/HorizontalOrganizationChart"/>
    <dgm:cxn modelId="{DFB47C87-20FA-431A-82B7-3DEA80585462}" type="presParOf" srcId="{4F887C1A-985D-4760-BF9E-024C57143C37}" destId="{EAD47570-F987-4483-9CA0-99DF82EC7A39}" srcOrd="2" destOrd="0" presId="urn:microsoft.com/office/officeart/2009/3/layout/HorizontalOrganizationChart"/>
    <dgm:cxn modelId="{EEF35817-6677-4DF3-9C4F-9952B22AD23E}" type="presParOf" srcId="{4F887C1A-985D-4760-BF9E-024C57143C37}" destId="{07988039-9F3B-4253-A189-93F884FDE667}" srcOrd="3" destOrd="0" presId="urn:microsoft.com/office/officeart/2009/3/layout/HorizontalOrganizationChart"/>
    <dgm:cxn modelId="{E1F3B7CC-DCDA-4A27-B14D-288E1D94A9FF}" type="presParOf" srcId="{07988039-9F3B-4253-A189-93F884FDE667}" destId="{3AD4C3A1-BE53-4ED5-A12E-61D0916D55D5}" srcOrd="0" destOrd="0" presId="urn:microsoft.com/office/officeart/2009/3/layout/HorizontalOrganizationChart"/>
    <dgm:cxn modelId="{9CE5FEE1-217E-432F-A7FB-D40FEFF7D0CC}" type="presParOf" srcId="{3AD4C3A1-BE53-4ED5-A12E-61D0916D55D5}" destId="{0CED51EF-0D1E-4585-9E24-95853408B18A}" srcOrd="0" destOrd="0" presId="urn:microsoft.com/office/officeart/2009/3/layout/HorizontalOrganizationChart"/>
    <dgm:cxn modelId="{55FDF31B-3AE5-4D7F-8A0B-A268ECEFA834}" type="presParOf" srcId="{3AD4C3A1-BE53-4ED5-A12E-61D0916D55D5}" destId="{542F77B0-3BD1-4A0B-8513-E48A74B676FA}" srcOrd="1" destOrd="0" presId="urn:microsoft.com/office/officeart/2009/3/layout/HorizontalOrganizationChart"/>
    <dgm:cxn modelId="{82364E5E-D878-4027-A1CD-3DD38BBFB446}" type="presParOf" srcId="{07988039-9F3B-4253-A189-93F884FDE667}" destId="{9373D839-805C-4CF6-8233-C162E5108F46}" srcOrd="1" destOrd="0" presId="urn:microsoft.com/office/officeart/2009/3/layout/HorizontalOrganizationChart"/>
    <dgm:cxn modelId="{2DAEE642-FFAA-49F8-9EDC-43CD3B1E828A}" type="presParOf" srcId="{07988039-9F3B-4253-A189-93F884FDE667}" destId="{55C05267-ADA4-439B-A58F-6FA63C9EEA44}" srcOrd="2" destOrd="0" presId="urn:microsoft.com/office/officeart/2009/3/layout/HorizontalOrganizationChart"/>
    <dgm:cxn modelId="{0AFEE8AD-B58C-4C60-9B2F-578BBCD59011}" type="presParOf" srcId="{55C05267-ADA4-439B-A58F-6FA63C9EEA44}" destId="{5697D382-24E4-4683-AC39-A0B75E61A663}" srcOrd="0" destOrd="0" presId="urn:microsoft.com/office/officeart/2009/3/layout/HorizontalOrganizationChart"/>
    <dgm:cxn modelId="{E78F29FB-8C13-4659-895B-099404F71701}" type="presParOf" srcId="{55C05267-ADA4-439B-A58F-6FA63C9EEA44}" destId="{8F9AB2E5-CBED-4FB0-B9BD-5EC99E87308C}" srcOrd="1" destOrd="0" presId="urn:microsoft.com/office/officeart/2009/3/layout/HorizontalOrganizationChart"/>
    <dgm:cxn modelId="{12401150-7CA8-4013-A9F5-700A6658B648}" type="presParOf" srcId="{8F9AB2E5-CBED-4FB0-B9BD-5EC99E87308C}" destId="{408DE360-93A4-4676-AF23-CFA1B72B567D}" srcOrd="0" destOrd="0" presId="urn:microsoft.com/office/officeart/2009/3/layout/HorizontalOrganizationChart"/>
    <dgm:cxn modelId="{9A4B16B9-BC96-4320-A094-0BB2C775D451}" type="presParOf" srcId="{408DE360-93A4-4676-AF23-CFA1B72B567D}" destId="{51AA946B-B28A-4092-BC01-7886B77EE958}" srcOrd="0" destOrd="0" presId="urn:microsoft.com/office/officeart/2009/3/layout/HorizontalOrganizationChart"/>
    <dgm:cxn modelId="{980D0591-6F23-4159-9CBC-C2588D0FB4F0}" type="presParOf" srcId="{408DE360-93A4-4676-AF23-CFA1B72B567D}" destId="{19520232-FEEF-4F60-829D-B43891719E3B}" srcOrd="1" destOrd="0" presId="urn:microsoft.com/office/officeart/2009/3/layout/HorizontalOrganizationChart"/>
    <dgm:cxn modelId="{526EB3A8-C92D-4AA9-979F-E405856943D8}" type="presParOf" srcId="{8F9AB2E5-CBED-4FB0-B9BD-5EC99E87308C}" destId="{CB5C64E5-00CE-47CF-88CF-F66713F1B801}" srcOrd="1" destOrd="0" presId="urn:microsoft.com/office/officeart/2009/3/layout/HorizontalOrganizationChart"/>
    <dgm:cxn modelId="{003E3E22-91BB-4594-BC99-818A789B6BFB}" type="presParOf" srcId="{8F9AB2E5-CBED-4FB0-B9BD-5EC99E87308C}" destId="{ABDC2EF0-A03F-4A9B-A16A-16897316B96E}" srcOrd="2" destOrd="0" presId="urn:microsoft.com/office/officeart/2009/3/layout/HorizontalOrganizationChart"/>
    <dgm:cxn modelId="{CAC03343-E802-44F2-9216-1F0F4F0DED07}" type="presParOf" srcId="{4F887C1A-985D-4760-BF9E-024C57143C37}" destId="{E56CA589-DE75-4940-B98F-329381F93D00}" srcOrd="4" destOrd="0" presId="urn:microsoft.com/office/officeart/2009/3/layout/HorizontalOrganizationChart"/>
    <dgm:cxn modelId="{BB533721-B4D1-44F2-8DD1-97E598FC6962}" type="presParOf" srcId="{4F887C1A-985D-4760-BF9E-024C57143C37}" destId="{4B691D4F-6DE1-40DC-BFC7-3A33B53900A2}" srcOrd="5" destOrd="0" presId="urn:microsoft.com/office/officeart/2009/3/layout/HorizontalOrganizationChart"/>
    <dgm:cxn modelId="{B1A1BD11-E8A9-4862-876D-C25580B90199}" type="presParOf" srcId="{4B691D4F-6DE1-40DC-BFC7-3A33B53900A2}" destId="{2822081B-E768-46CD-A661-D5C1CEB13E6E}" srcOrd="0" destOrd="0" presId="urn:microsoft.com/office/officeart/2009/3/layout/HorizontalOrganizationChart"/>
    <dgm:cxn modelId="{C3B61C12-C6E1-49B2-B298-32F66A09D95C}" type="presParOf" srcId="{2822081B-E768-46CD-A661-D5C1CEB13E6E}" destId="{10FD656C-7506-4580-BB89-921D631877E6}" srcOrd="0" destOrd="0" presId="urn:microsoft.com/office/officeart/2009/3/layout/HorizontalOrganizationChart"/>
    <dgm:cxn modelId="{BDE5CB3E-1355-43F1-8486-52CA2930866C}" type="presParOf" srcId="{2822081B-E768-46CD-A661-D5C1CEB13E6E}" destId="{AD26371C-8A25-41C1-81B1-ACA03EF59912}" srcOrd="1" destOrd="0" presId="urn:microsoft.com/office/officeart/2009/3/layout/HorizontalOrganizationChart"/>
    <dgm:cxn modelId="{9AAEEA52-F96D-4389-8545-A57864447E8E}" type="presParOf" srcId="{4B691D4F-6DE1-40DC-BFC7-3A33B53900A2}" destId="{F1EFCA31-E01F-403F-9871-DCEEE4A6CFA2}" srcOrd="1" destOrd="0" presId="urn:microsoft.com/office/officeart/2009/3/layout/HorizontalOrganizationChart"/>
    <dgm:cxn modelId="{B6239F08-E005-473B-9FFC-C3C465BD3464}" type="presParOf" srcId="{4B691D4F-6DE1-40DC-BFC7-3A33B53900A2}" destId="{FE1EE1CD-1BF6-4FC6-90E5-78508A621904}" srcOrd="2" destOrd="0" presId="urn:microsoft.com/office/officeart/2009/3/layout/HorizontalOrganizationChart"/>
    <dgm:cxn modelId="{8888FED8-8C59-492E-8DA9-85BEFF408D68}" type="presParOf" srcId="{FE1EE1CD-1BF6-4FC6-90E5-78508A621904}" destId="{C852F3C0-2991-4910-B9DD-FC27ACE02A6F}" srcOrd="0" destOrd="0" presId="urn:microsoft.com/office/officeart/2009/3/layout/HorizontalOrganizationChart"/>
    <dgm:cxn modelId="{FF58A845-3D28-45B5-8B47-0AE314141021}" type="presParOf" srcId="{FE1EE1CD-1BF6-4FC6-90E5-78508A621904}" destId="{025364AE-5C6D-4C48-BCD3-3C49B0CF91A8}" srcOrd="1" destOrd="0" presId="urn:microsoft.com/office/officeart/2009/3/layout/HorizontalOrganizationChart"/>
    <dgm:cxn modelId="{3435F55E-04F5-42EB-90E8-F2C2B26A5D24}" type="presParOf" srcId="{025364AE-5C6D-4C48-BCD3-3C49B0CF91A8}" destId="{FFBF2C2F-A3B8-4D11-91BB-10B057D51151}" srcOrd="0" destOrd="0" presId="urn:microsoft.com/office/officeart/2009/3/layout/HorizontalOrganizationChart"/>
    <dgm:cxn modelId="{CFB455ED-1AC7-444F-AA21-06C8433CE427}" type="presParOf" srcId="{FFBF2C2F-A3B8-4D11-91BB-10B057D51151}" destId="{117F6159-DFDE-4D51-9F79-CEC66768ACC7}" srcOrd="0" destOrd="0" presId="urn:microsoft.com/office/officeart/2009/3/layout/HorizontalOrganizationChart"/>
    <dgm:cxn modelId="{D2C8E87B-1793-42DC-8CC1-4BA46701A303}" type="presParOf" srcId="{FFBF2C2F-A3B8-4D11-91BB-10B057D51151}" destId="{BD3E9783-3346-4AA6-A331-5B809A8F2A82}" srcOrd="1" destOrd="0" presId="urn:microsoft.com/office/officeart/2009/3/layout/HorizontalOrganizationChart"/>
    <dgm:cxn modelId="{FCE64DB8-27BF-43AB-A91B-C5335047B91E}" type="presParOf" srcId="{025364AE-5C6D-4C48-BCD3-3C49B0CF91A8}" destId="{F25A0E4A-1AF4-40B8-A2F6-8CFA4D05F46B}" srcOrd="1" destOrd="0" presId="urn:microsoft.com/office/officeart/2009/3/layout/HorizontalOrganizationChart"/>
    <dgm:cxn modelId="{09AE854D-5C21-4F3E-91CA-5FFAA623C7BB}" type="presParOf" srcId="{025364AE-5C6D-4C48-BCD3-3C49B0CF91A8}" destId="{B4A18EF7-42DA-4DD9-9C4C-C8180CCBC948}" srcOrd="2" destOrd="0" presId="urn:microsoft.com/office/officeart/2009/3/layout/HorizontalOrganizationChart"/>
    <dgm:cxn modelId="{EC901470-0D33-4BA1-A5B3-E9CD019821BD}" type="presParOf" srcId="{4F887C1A-985D-4760-BF9E-024C57143C37}" destId="{192E251D-59E8-4DFE-B76F-202980B23B8A}" srcOrd="6" destOrd="0" presId="urn:microsoft.com/office/officeart/2009/3/layout/HorizontalOrganizationChart"/>
    <dgm:cxn modelId="{5BAB835A-769D-4467-A24D-E20940F02A2C}" type="presParOf" srcId="{4F887C1A-985D-4760-BF9E-024C57143C37}" destId="{810898AF-FC85-4D6E-85B5-332F440C5C06}" srcOrd="7" destOrd="0" presId="urn:microsoft.com/office/officeart/2009/3/layout/HorizontalOrganizationChart"/>
    <dgm:cxn modelId="{00CBB2DD-0359-4C0A-A67D-B5D4A22A6D8A}" type="presParOf" srcId="{810898AF-FC85-4D6E-85B5-332F440C5C06}" destId="{D76E06AE-DAE8-4B5B-AEFD-B96D464E9787}" srcOrd="0" destOrd="0" presId="urn:microsoft.com/office/officeart/2009/3/layout/HorizontalOrganizationChart"/>
    <dgm:cxn modelId="{7E4FE381-2892-4E6A-8478-3CF04729EF9F}" type="presParOf" srcId="{D76E06AE-DAE8-4B5B-AEFD-B96D464E9787}" destId="{ED24A88A-9C28-4ED3-9BAF-AF6921EEDEAF}" srcOrd="0" destOrd="0" presId="urn:microsoft.com/office/officeart/2009/3/layout/HorizontalOrganizationChart"/>
    <dgm:cxn modelId="{0CF649F2-D22B-41E6-A0BC-773EF3EC2874}" type="presParOf" srcId="{D76E06AE-DAE8-4B5B-AEFD-B96D464E9787}" destId="{CC27953A-5938-42F6-A3E7-76593F30F2A5}" srcOrd="1" destOrd="0" presId="urn:microsoft.com/office/officeart/2009/3/layout/HorizontalOrganizationChart"/>
    <dgm:cxn modelId="{C5BECEBD-F21C-4D10-8153-A8DC51C3601A}" type="presParOf" srcId="{810898AF-FC85-4D6E-85B5-332F440C5C06}" destId="{252131EF-EDD0-4504-9801-4A077EE07714}" srcOrd="1" destOrd="0" presId="urn:microsoft.com/office/officeart/2009/3/layout/HorizontalOrganizationChart"/>
    <dgm:cxn modelId="{A934D3A9-7E7A-4E38-8452-F45ED35D4A03}" type="presParOf" srcId="{810898AF-FC85-4D6E-85B5-332F440C5C06}" destId="{8774CDA7-1158-4DF2-9ECF-8EE44DB1F182}" srcOrd="2" destOrd="0" presId="urn:microsoft.com/office/officeart/2009/3/layout/HorizontalOrganizationChart"/>
    <dgm:cxn modelId="{07C983CC-5E40-44AA-BD7C-12A96AC877E6}" type="presParOf" srcId="{8774CDA7-1158-4DF2-9ECF-8EE44DB1F182}" destId="{1AA6F78A-E701-474D-BD47-8453E15AF626}" srcOrd="0" destOrd="0" presId="urn:microsoft.com/office/officeart/2009/3/layout/HorizontalOrganizationChart"/>
    <dgm:cxn modelId="{6E7294DF-4C77-42ED-9AD8-E17522F950DC}" type="presParOf" srcId="{8774CDA7-1158-4DF2-9ECF-8EE44DB1F182}" destId="{409495E7-3348-4CBD-B224-9B06420C78CB}" srcOrd="1" destOrd="0" presId="urn:microsoft.com/office/officeart/2009/3/layout/HorizontalOrganizationChart"/>
    <dgm:cxn modelId="{184BA138-F4B6-4B92-B3A5-25FDA770863C}" type="presParOf" srcId="{409495E7-3348-4CBD-B224-9B06420C78CB}" destId="{7CE3679C-22DB-412F-98D0-5E7DC0FFEEDB}" srcOrd="0" destOrd="0" presId="urn:microsoft.com/office/officeart/2009/3/layout/HorizontalOrganizationChart"/>
    <dgm:cxn modelId="{E4B053F6-4B55-4E75-8BEA-1748D3DA125A}" type="presParOf" srcId="{7CE3679C-22DB-412F-98D0-5E7DC0FFEEDB}" destId="{43A1D084-3F5B-4D2D-9E13-26A78EDC749D}" srcOrd="0" destOrd="0" presId="urn:microsoft.com/office/officeart/2009/3/layout/HorizontalOrganizationChart"/>
    <dgm:cxn modelId="{C5BE0D58-BE98-437B-8631-8570450896C8}" type="presParOf" srcId="{7CE3679C-22DB-412F-98D0-5E7DC0FFEEDB}" destId="{3C768EAA-7D8B-485A-9F38-DA2494F28C6B}" srcOrd="1" destOrd="0" presId="urn:microsoft.com/office/officeart/2009/3/layout/HorizontalOrganizationChart"/>
    <dgm:cxn modelId="{000DD9C7-9DD7-41E7-B968-7F434DD1C783}" type="presParOf" srcId="{409495E7-3348-4CBD-B224-9B06420C78CB}" destId="{0E964C24-DAA1-4B98-A510-DD1D900182F7}" srcOrd="1" destOrd="0" presId="urn:microsoft.com/office/officeart/2009/3/layout/HorizontalOrganizationChart"/>
    <dgm:cxn modelId="{A818B576-D6DD-41AF-B2D7-61658C028A34}" type="presParOf" srcId="{409495E7-3348-4CBD-B224-9B06420C78CB}" destId="{9C4DA808-EB5A-456F-ABF0-1CB8D5B9E267}" srcOrd="2" destOrd="0" presId="urn:microsoft.com/office/officeart/2009/3/layout/HorizontalOrganizationChart"/>
    <dgm:cxn modelId="{BBECA6DB-B901-4753-B3D8-0E2C6FAB3B54}" type="presParOf" srcId="{4F887C1A-985D-4760-BF9E-024C57143C37}" destId="{F9E2BF52-A038-470F-9265-99252BE89D49}" srcOrd="8" destOrd="0" presId="urn:microsoft.com/office/officeart/2009/3/layout/HorizontalOrganizationChart"/>
    <dgm:cxn modelId="{490442C5-EA2C-4F7F-86DE-B64B6B8062CA}" type="presParOf" srcId="{4F887C1A-985D-4760-BF9E-024C57143C37}" destId="{8FB8A98D-0E49-4BA1-BD64-3C4759051273}" srcOrd="9" destOrd="0" presId="urn:microsoft.com/office/officeart/2009/3/layout/HorizontalOrganizationChart"/>
    <dgm:cxn modelId="{9AB717D2-92FA-402D-A973-B01B67210EE5}" type="presParOf" srcId="{8FB8A98D-0E49-4BA1-BD64-3C4759051273}" destId="{2CF30D98-6691-4E6C-9FAF-3DE16BFF757C}" srcOrd="0" destOrd="0" presId="urn:microsoft.com/office/officeart/2009/3/layout/HorizontalOrganizationChart"/>
    <dgm:cxn modelId="{435C709A-74F1-4BAF-B040-750160056197}" type="presParOf" srcId="{2CF30D98-6691-4E6C-9FAF-3DE16BFF757C}" destId="{DC826F71-7367-4ADA-8A02-4DF94B5B0163}" srcOrd="0" destOrd="0" presId="urn:microsoft.com/office/officeart/2009/3/layout/HorizontalOrganizationChart"/>
    <dgm:cxn modelId="{211DC05B-B244-4C61-9A9D-1B934D067931}" type="presParOf" srcId="{2CF30D98-6691-4E6C-9FAF-3DE16BFF757C}" destId="{C3713440-B9C4-44C8-8AF5-2FA4D6C5533F}" srcOrd="1" destOrd="0" presId="urn:microsoft.com/office/officeart/2009/3/layout/HorizontalOrganizationChart"/>
    <dgm:cxn modelId="{DF098F70-4FEC-4D52-89F2-56A4A27D1E21}" type="presParOf" srcId="{8FB8A98D-0E49-4BA1-BD64-3C4759051273}" destId="{2094E427-D22F-4DCA-808C-97371AE45F85}" srcOrd="1" destOrd="0" presId="urn:microsoft.com/office/officeart/2009/3/layout/HorizontalOrganizationChart"/>
    <dgm:cxn modelId="{F3EB2BC0-F2FF-474A-98A3-B3B3689E5232}" type="presParOf" srcId="{8FB8A98D-0E49-4BA1-BD64-3C4759051273}" destId="{081B3B50-8285-4CFB-AA77-8D9EFE9C4725}" srcOrd="2" destOrd="0" presId="urn:microsoft.com/office/officeart/2009/3/layout/HorizontalOrganizationChart"/>
    <dgm:cxn modelId="{BB237EB5-D86D-423D-BFEC-21EFDA4564B8}" type="presParOf" srcId="{081B3B50-8285-4CFB-AA77-8D9EFE9C4725}" destId="{E43F53E6-AC2D-40E3-AFAB-D002D4FD9605}" srcOrd="0" destOrd="0" presId="urn:microsoft.com/office/officeart/2009/3/layout/HorizontalOrganizationChart"/>
    <dgm:cxn modelId="{DCC6E4E4-D3B3-4514-8691-62DA6C84D472}" type="presParOf" srcId="{081B3B50-8285-4CFB-AA77-8D9EFE9C4725}" destId="{58D10B5F-24DB-4DCF-996E-9E479EF30448}" srcOrd="1" destOrd="0" presId="urn:microsoft.com/office/officeart/2009/3/layout/HorizontalOrganizationChart"/>
    <dgm:cxn modelId="{04E46D80-A002-4995-933C-6417DA81D839}" type="presParOf" srcId="{58D10B5F-24DB-4DCF-996E-9E479EF30448}" destId="{E9B1AAF9-3B77-4585-A989-95FFC13498E0}" srcOrd="0" destOrd="0" presId="urn:microsoft.com/office/officeart/2009/3/layout/HorizontalOrganizationChart"/>
    <dgm:cxn modelId="{CB93F132-C927-4EE3-A057-8E6524F635C4}" type="presParOf" srcId="{E9B1AAF9-3B77-4585-A989-95FFC13498E0}" destId="{BEB6D393-388B-4833-972E-F0EBB2E58250}" srcOrd="0" destOrd="0" presId="urn:microsoft.com/office/officeart/2009/3/layout/HorizontalOrganizationChart"/>
    <dgm:cxn modelId="{9DDDE258-D197-4F68-8570-068CC74C00B8}" type="presParOf" srcId="{E9B1AAF9-3B77-4585-A989-95FFC13498E0}" destId="{FDEE7248-4E12-49CB-BBCA-0710FF79EA5D}" srcOrd="1" destOrd="0" presId="urn:microsoft.com/office/officeart/2009/3/layout/HorizontalOrganizationChart"/>
    <dgm:cxn modelId="{FFAC7B1D-CBF5-426C-9E7C-6BFA501A7E4D}" type="presParOf" srcId="{58D10B5F-24DB-4DCF-996E-9E479EF30448}" destId="{3CD77847-6E4B-479A-9E23-B9774FE7D9E1}" srcOrd="1" destOrd="0" presId="urn:microsoft.com/office/officeart/2009/3/layout/HorizontalOrganizationChart"/>
    <dgm:cxn modelId="{54686E55-4854-4CD0-9297-6D1FD01303AB}" type="presParOf" srcId="{58D10B5F-24DB-4DCF-996E-9E479EF30448}" destId="{441ED3CA-5A4D-4286-BC57-69888A6233B4}" srcOrd="2" destOrd="0" presId="urn:microsoft.com/office/officeart/2009/3/layout/HorizontalOrganizationChart"/>
    <dgm:cxn modelId="{32F79D7C-9194-47C6-917A-E1CAAAED64C6}" type="presParOf" srcId="{4F887C1A-985D-4760-BF9E-024C57143C37}" destId="{8D18594C-FACF-4EB5-A40C-C2FA3F996429}" srcOrd="10" destOrd="0" presId="urn:microsoft.com/office/officeart/2009/3/layout/HorizontalOrganizationChart"/>
    <dgm:cxn modelId="{B5A037FC-2F57-48C1-8B94-515934B2D318}" type="presParOf" srcId="{4F887C1A-985D-4760-BF9E-024C57143C37}" destId="{8B803BEC-48CA-4691-A487-4D8756FD0117}" srcOrd="11" destOrd="0" presId="urn:microsoft.com/office/officeart/2009/3/layout/HorizontalOrganizationChart"/>
    <dgm:cxn modelId="{BA194CD5-832E-4D40-ACEF-18F518416AF7}" type="presParOf" srcId="{8B803BEC-48CA-4691-A487-4D8756FD0117}" destId="{1615831B-580D-4B85-93F3-904AA9BAD7A9}" srcOrd="0" destOrd="0" presId="urn:microsoft.com/office/officeart/2009/3/layout/HorizontalOrganizationChart"/>
    <dgm:cxn modelId="{CAE085F5-50EA-4BFC-BEED-6AB10EE48055}" type="presParOf" srcId="{1615831B-580D-4B85-93F3-904AA9BAD7A9}" destId="{B4A80DF5-D0EC-4512-8901-78C60763ABBF}" srcOrd="0" destOrd="0" presId="urn:microsoft.com/office/officeart/2009/3/layout/HorizontalOrganizationChart"/>
    <dgm:cxn modelId="{07D08AFE-D89E-4737-824A-13DACD51B89D}" type="presParOf" srcId="{1615831B-580D-4B85-93F3-904AA9BAD7A9}" destId="{95CBC68C-6E7A-4EDB-8D33-A685345B2278}" srcOrd="1" destOrd="0" presId="urn:microsoft.com/office/officeart/2009/3/layout/HorizontalOrganizationChart"/>
    <dgm:cxn modelId="{67EAA0EA-201A-488B-A26A-64D6F792796F}" type="presParOf" srcId="{8B803BEC-48CA-4691-A487-4D8756FD0117}" destId="{3DE5DA77-FFDD-478A-82F1-712A6FF840D9}" srcOrd="1" destOrd="0" presId="urn:microsoft.com/office/officeart/2009/3/layout/HorizontalOrganizationChart"/>
    <dgm:cxn modelId="{50579555-812D-479A-9EDE-D4DC48CFCA00}" type="presParOf" srcId="{8B803BEC-48CA-4691-A487-4D8756FD0117}" destId="{2A7119B6-037D-47BF-9DD1-251E275CF19B}" srcOrd="2" destOrd="0" presId="urn:microsoft.com/office/officeart/2009/3/layout/HorizontalOrganizationChart"/>
    <dgm:cxn modelId="{144E81C6-B640-4018-803F-98A243EEA481}" type="presParOf" srcId="{2A7119B6-037D-47BF-9DD1-251E275CF19B}" destId="{F693BB8F-1693-4255-B3E5-B2876A135203}" srcOrd="0" destOrd="0" presId="urn:microsoft.com/office/officeart/2009/3/layout/HorizontalOrganizationChart"/>
    <dgm:cxn modelId="{57DC9595-A05B-416F-889D-8D97E685F8BF}" type="presParOf" srcId="{2A7119B6-037D-47BF-9DD1-251E275CF19B}" destId="{B10AB7D6-765F-4FB0-9CC0-E8A591EF54DA}" srcOrd="1" destOrd="0" presId="urn:microsoft.com/office/officeart/2009/3/layout/HorizontalOrganizationChart"/>
    <dgm:cxn modelId="{2CFFAEAF-B3C5-427D-BEA9-419F98C0DF69}" type="presParOf" srcId="{B10AB7D6-765F-4FB0-9CC0-E8A591EF54DA}" destId="{98CD8E26-E7D6-492C-AB01-F888ABC78EDE}" srcOrd="0" destOrd="0" presId="urn:microsoft.com/office/officeart/2009/3/layout/HorizontalOrganizationChart"/>
    <dgm:cxn modelId="{F90BE3D4-8D71-4F54-8FE1-4087363C0FB4}" type="presParOf" srcId="{98CD8E26-E7D6-492C-AB01-F888ABC78EDE}" destId="{0CE603C7-9B45-4A70-B37B-3F09E776CA74}" srcOrd="0" destOrd="0" presId="urn:microsoft.com/office/officeart/2009/3/layout/HorizontalOrganizationChart"/>
    <dgm:cxn modelId="{8123690A-9FAB-447E-B4D2-BA3AB7D50837}" type="presParOf" srcId="{98CD8E26-E7D6-492C-AB01-F888ABC78EDE}" destId="{342F9B1E-8263-4C5F-B0A0-7B666B01188F}" srcOrd="1" destOrd="0" presId="urn:microsoft.com/office/officeart/2009/3/layout/HorizontalOrganizationChart"/>
    <dgm:cxn modelId="{506780D3-CB51-46BB-BE11-10C4CE3B5F74}" type="presParOf" srcId="{B10AB7D6-765F-4FB0-9CC0-E8A591EF54DA}" destId="{92856B05-6AB7-49D4-8DBD-5656E4B1E119}" srcOrd="1" destOrd="0" presId="urn:microsoft.com/office/officeart/2009/3/layout/HorizontalOrganizationChart"/>
    <dgm:cxn modelId="{5B63F326-4AF1-4306-BB46-CB132F80942E}" type="presParOf" srcId="{B10AB7D6-765F-4FB0-9CC0-E8A591EF54DA}" destId="{2A29600F-B49A-4033-9BC1-618BF5FEEA1A}" srcOrd="2" destOrd="0" presId="urn:microsoft.com/office/officeart/2009/3/layout/HorizontalOrganizationChart"/>
    <dgm:cxn modelId="{A1A5BA7E-025E-4B66-8F42-B817921C7657}" type="presParOf" srcId="{4F887C1A-985D-4760-BF9E-024C57143C37}" destId="{67ACBCAF-775F-4329-B71F-798823400B6C}" srcOrd="12" destOrd="0" presId="urn:microsoft.com/office/officeart/2009/3/layout/HorizontalOrganizationChart"/>
    <dgm:cxn modelId="{9D1AC822-B200-4FA9-A871-512CB4281AE2}" type="presParOf" srcId="{4F887C1A-985D-4760-BF9E-024C57143C37}" destId="{31ACC537-BCD4-442F-A982-2162A73C38A2}" srcOrd="13" destOrd="0" presId="urn:microsoft.com/office/officeart/2009/3/layout/HorizontalOrganizationChart"/>
    <dgm:cxn modelId="{C60B88D9-3B5F-400A-8EB0-9D0F641276A8}" type="presParOf" srcId="{31ACC537-BCD4-442F-A982-2162A73C38A2}" destId="{1AEACF11-7AD0-49D9-B855-552D36E2DCA8}" srcOrd="0" destOrd="0" presId="urn:microsoft.com/office/officeart/2009/3/layout/HorizontalOrganizationChart"/>
    <dgm:cxn modelId="{F2EF4BA4-A4EF-4983-A14A-FC5A74F00EB4}" type="presParOf" srcId="{1AEACF11-7AD0-49D9-B855-552D36E2DCA8}" destId="{2D4FFA05-6E56-437E-8FB0-7AEDE8D2CC5E}" srcOrd="0" destOrd="0" presId="urn:microsoft.com/office/officeart/2009/3/layout/HorizontalOrganizationChart"/>
    <dgm:cxn modelId="{591ED1CB-BE61-47F5-B15C-AF640747EEB7}" type="presParOf" srcId="{1AEACF11-7AD0-49D9-B855-552D36E2DCA8}" destId="{AF6AF8F4-F125-43E9-9B41-521F2794A88A}" srcOrd="1" destOrd="0" presId="urn:microsoft.com/office/officeart/2009/3/layout/HorizontalOrganizationChart"/>
    <dgm:cxn modelId="{BCC259AE-2995-407A-9E0C-DB90CF1486E0}" type="presParOf" srcId="{31ACC537-BCD4-442F-A982-2162A73C38A2}" destId="{ACB09756-DA1D-4898-9DBF-CAA1D6FB04EC}" srcOrd="1" destOrd="0" presId="urn:microsoft.com/office/officeart/2009/3/layout/HorizontalOrganizationChart"/>
    <dgm:cxn modelId="{BA8B3EDD-F7D1-4DCB-BAE5-E4082A0872B0}" type="presParOf" srcId="{31ACC537-BCD4-442F-A982-2162A73C38A2}" destId="{20461E7F-74C6-4ADC-A988-656F10BBCCD4}" srcOrd="2" destOrd="0" presId="urn:microsoft.com/office/officeart/2009/3/layout/HorizontalOrganizationChart"/>
    <dgm:cxn modelId="{DAA271C9-7987-4652-9C1F-D678B1DF8A99}" type="presParOf" srcId="{20461E7F-74C6-4ADC-A988-656F10BBCCD4}" destId="{091E76F6-CC76-449D-99C3-CC5F61F9174C}" srcOrd="0" destOrd="0" presId="urn:microsoft.com/office/officeart/2009/3/layout/HorizontalOrganizationChart"/>
    <dgm:cxn modelId="{86CB744B-5C3B-43DE-BB5C-305F1691A40A}" type="presParOf" srcId="{20461E7F-74C6-4ADC-A988-656F10BBCCD4}" destId="{482131E6-6891-47AF-B298-5AE1CFFCAABD}" srcOrd="1" destOrd="0" presId="urn:microsoft.com/office/officeart/2009/3/layout/HorizontalOrganizationChart"/>
    <dgm:cxn modelId="{2E208A3A-7604-4BD6-883A-FC9FD6AC6528}" type="presParOf" srcId="{482131E6-6891-47AF-B298-5AE1CFFCAABD}" destId="{92EF8DBD-B08D-49F6-950D-29CD9D7E09AB}" srcOrd="0" destOrd="0" presId="urn:microsoft.com/office/officeart/2009/3/layout/HorizontalOrganizationChart"/>
    <dgm:cxn modelId="{9B0024CC-9652-4DB4-9040-F5A8AFF2EE49}" type="presParOf" srcId="{92EF8DBD-B08D-49F6-950D-29CD9D7E09AB}" destId="{20DF6419-D3FE-4DEC-AF91-116DD263C810}" srcOrd="0" destOrd="0" presId="urn:microsoft.com/office/officeart/2009/3/layout/HorizontalOrganizationChart"/>
    <dgm:cxn modelId="{94DEA0C0-F8A6-4979-8FB6-CECA98BC0F4D}" type="presParOf" srcId="{92EF8DBD-B08D-49F6-950D-29CD9D7E09AB}" destId="{189AF8EE-77BF-4D7C-A6D1-0A11FFC22B22}" srcOrd="1" destOrd="0" presId="urn:microsoft.com/office/officeart/2009/3/layout/HorizontalOrganizationChart"/>
    <dgm:cxn modelId="{B9C737FC-DA25-482E-92FC-485C5330000F}" type="presParOf" srcId="{482131E6-6891-47AF-B298-5AE1CFFCAABD}" destId="{217B5E8C-8291-462F-A916-CCD1F3673BD3}" srcOrd="1" destOrd="0" presId="urn:microsoft.com/office/officeart/2009/3/layout/HorizontalOrganizationChart"/>
    <dgm:cxn modelId="{7DA7DE9F-0E5A-4A07-9FFD-B00462AEDF37}" type="presParOf" srcId="{482131E6-6891-47AF-B298-5AE1CFFCAABD}" destId="{E03F7F43-965B-4CB5-9E0D-51845A53EFAC}" srcOrd="2" destOrd="0" presId="urn:microsoft.com/office/officeart/2009/3/layout/HorizontalOrganizationChart"/>
    <dgm:cxn modelId="{02F0602F-F115-48FF-9130-EF3BD52F7A0F}" type="presParOf" srcId="{4F887C1A-985D-4760-BF9E-024C57143C37}" destId="{4C93DDAB-3ED8-4577-AF4A-9DC47A6B78B1}" srcOrd="14" destOrd="0" presId="urn:microsoft.com/office/officeart/2009/3/layout/HorizontalOrganizationChart"/>
    <dgm:cxn modelId="{4FC7C9CD-ACAD-4362-BD21-6B369859065E}" type="presParOf" srcId="{4F887C1A-985D-4760-BF9E-024C57143C37}" destId="{0B459AA0-3113-447E-ADA8-6B05F96093C1}" srcOrd="15" destOrd="0" presId="urn:microsoft.com/office/officeart/2009/3/layout/HorizontalOrganizationChart"/>
    <dgm:cxn modelId="{66CEE6D1-E399-4871-90A0-824B8794D356}" type="presParOf" srcId="{0B459AA0-3113-447E-ADA8-6B05F96093C1}" destId="{0F44BA28-AACD-4C29-91A4-23C90B7C4980}" srcOrd="0" destOrd="0" presId="urn:microsoft.com/office/officeart/2009/3/layout/HorizontalOrganizationChart"/>
    <dgm:cxn modelId="{A69D7D9C-A639-4980-9199-7C36BBADC43A}" type="presParOf" srcId="{0F44BA28-AACD-4C29-91A4-23C90B7C4980}" destId="{4BAF2019-2822-4231-B105-B4570FE13044}" srcOrd="0" destOrd="0" presId="urn:microsoft.com/office/officeart/2009/3/layout/HorizontalOrganizationChart"/>
    <dgm:cxn modelId="{48D14502-15F4-4FCB-96FF-CB8063DDDBF6}" type="presParOf" srcId="{0F44BA28-AACD-4C29-91A4-23C90B7C4980}" destId="{400BAC8C-A29C-4FB9-B3B7-E757EAFA7DE2}" srcOrd="1" destOrd="0" presId="urn:microsoft.com/office/officeart/2009/3/layout/HorizontalOrganizationChart"/>
    <dgm:cxn modelId="{C04007EE-2008-4D65-95FF-AD12CB901570}" type="presParOf" srcId="{0B459AA0-3113-447E-ADA8-6B05F96093C1}" destId="{FC436EE2-5E75-43AC-A1F5-2F3F0FE1605E}" srcOrd="1" destOrd="0" presId="urn:microsoft.com/office/officeart/2009/3/layout/HorizontalOrganizationChart"/>
    <dgm:cxn modelId="{A1C7972A-EEEE-49B8-89F1-7BC940D74212}" type="presParOf" srcId="{0B459AA0-3113-447E-ADA8-6B05F96093C1}" destId="{DB43B5EB-6855-4CDB-8713-2313324F64C4}" srcOrd="2" destOrd="0" presId="urn:microsoft.com/office/officeart/2009/3/layout/HorizontalOrganizationChart"/>
    <dgm:cxn modelId="{8F241535-2811-4E61-BFCD-34BA7BFB8912}" type="presParOf" srcId="{DB43B5EB-6855-4CDB-8713-2313324F64C4}" destId="{3EAF5A65-0551-401C-A1D0-08EC3E2B07D2}" srcOrd="0" destOrd="0" presId="urn:microsoft.com/office/officeart/2009/3/layout/HorizontalOrganizationChart"/>
    <dgm:cxn modelId="{1B614F12-42AA-4991-81A9-B4F540FA3508}" type="presParOf" srcId="{DB43B5EB-6855-4CDB-8713-2313324F64C4}" destId="{45E3E48A-E23C-40A7-A3C4-830DCFB4C000}" srcOrd="1" destOrd="0" presId="urn:microsoft.com/office/officeart/2009/3/layout/HorizontalOrganizationChart"/>
    <dgm:cxn modelId="{4486F13D-C99A-42B1-825A-DA7F550B7699}" type="presParOf" srcId="{45E3E48A-E23C-40A7-A3C4-830DCFB4C000}" destId="{495086A8-4EF1-46C9-AA79-4940221BD987}" srcOrd="0" destOrd="0" presId="urn:microsoft.com/office/officeart/2009/3/layout/HorizontalOrganizationChart"/>
    <dgm:cxn modelId="{8497D165-2F16-4D18-A5DD-4ED7EFD59BFA}" type="presParOf" srcId="{495086A8-4EF1-46C9-AA79-4940221BD987}" destId="{C6686C21-2BEE-4F2E-B0A8-F65F4F8FC519}" srcOrd="0" destOrd="0" presId="urn:microsoft.com/office/officeart/2009/3/layout/HorizontalOrganizationChart"/>
    <dgm:cxn modelId="{CF10891B-10EB-4946-A4B8-C1D5B0AED7DD}" type="presParOf" srcId="{495086A8-4EF1-46C9-AA79-4940221BD987}" destId="{1583F88B-BA17-4EE0-B56B-D3F357953985}" srcOrd="1" destOrd="0" presId="urn:microsoft.com/office/officeart/2009/3/layout/HorizontalOrganizationChart"/>
    <dgm:cxn modelId="{3A6F8237-9371-4620-BDF6-C777E2811DF0}" type="presParOf" srcId="{45E3E48A-E23C-40A7-A3C4-830DCFB4C000}" destId="{10D4B757-C9DE-49CD-8BEB-A64B3B43A4A9}" srcOrd="1" destOrd="0" presId="urn:microsoft.com/office/officeart/2009/3/layout/HorizontalOrganizationChart"/>
    <dgm:cxn modelId="{7C22579D-531A-48DD-B0A6-8DB1F543BF91}" type="presParOf" srcId="{45E3E48A-E23C-40A7-A3C4-830DCFB4C000}" destId="{B90DAD2D-470E-4061-9217-7AE3F1575A9D}" srcOrd="2" destOrd="0" presId="urn:microsoft.com/office/officeart/2009/3/layout/HorizontalOrganizationChart"/>
    <dgm:cxn modelId="{59908AA6-2B54-45D7-8010-19E1BAE4EF01}" type="presParOf" srcId="{B4944E88-ACCE-45F6-A52D-AA07D3B91639}" destId="{EF511613-A2FB-47A1-873A-F04D64FB48BA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52F80D-9A16-4CC4-A6FD-83639720532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F141213-5FFD-47C0-A099-742A256C9FF7}">
      <dgm:prSet phldrT="[Texto]"/>
      <dgm:spPr>
        <a:solidFill>
          <a:schemeClr val="accent4">
            <a:lumMod val="50000"/>
          </a:schemeClr>
        </a:solidFill>
        <a:ln>
          <a:noFill/>
        </a:ln>
      </dgm:spPr>
      <dgm:t>
        <a:bodyPr/>
        <a:lstStyle/>
        <a:p>
          <a:r>
            <a:rPr lang="pt-BR" dirty="0" smtClean="0">
              <a:solidFill>
                <a:schemeClr val="tx1"/>
              </a:solidFill>
            </a:rPr>
            <a:t>Fluxo de renda municipal</a:t>
          </a:r>
          <a:endParaRPr lang="pt-BR" dirty="0">
            <a:solidFill>
              <a:schemeClr val="tx1"/>
            </a:solidFill>
          </a:endParaRPr>
        </a:p>
      </dgm:t>
    </dgm:pt>
    <dgm:pt modelId="{FFE56261-C775-41F3-A69E-A73540A3E007}" type="parTrans" cxnId="{C2C7F8AE-E028-4743-AE99-2F1237BC2DF4}">
      <dgm:prSet/>
      <dgm:spPr/>
      <dgm:t>
        <a:bodyPr/>
        <a:lstStyle/>
        <a:p>
          <a:endParaRPr lang="pt-BR"/>
        </a:p>
      </dgm:t>
    </dgm:pt>
    <dgm:pt modelId="{8392C9D9-5127-4E3D-99E3-F8F8E44B69A0}" type="sibTrans" cxnId="{C2C7F8AE-E028-4743-AE99-2F1237BC2DF4}">
      <dgm:prSet/>
      <dgm:spPr/>
      <dgm:t>
        <a:bodyPr/>
        <a:lstStyle/>
        <a:p>
          <a:endParaRPr lang="pt-BR"/>
        </a:p>
      </dgm:t>
    </dgm:pt>
    <dgm:pt modelId="{73BC5535-EBC6-41C1-8853-5E28F3E9A178}">
      <dgm:prSet phldrT="[Texto]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20000"/>
              <a:lumOff val="80000"/>
            </a:schemeClr>
          </a:solidFill>
        </a:ln>
      </dgm:spPr>
      <dgm:t>
        <a:bodyPr/>
        <a:lstStyle/>
        <a:p>
          <a:r>
            <a:rPr lang="pt-BR" dirty="0" smtClean="0"/>
            <a:t>Receita municipal</a:t>
          </a:r>
          <a:endParaRPr lang="pt-BR" dirty="0"/>
        </a:p>
      </dgm:t>
    </dgm:pt>
    <dgm:pt modelId="{E3EECCAB-405C-4135-BE77-37DED5B5B114}" type="parTrans" cxnId="{253ED9FD-7A90-4095-A698-D66EF23112C8}">
      <dgm:prSet/>
      <dgm:spPr/>
      <dgm:t>
        <a:bodyPr/>
        <a:lstStyle/>
        <a:p>
          <a:endParaRPr lang="pt-BR"/>
        </a:p>
      </dgm:t>
    </dgm:pt>
    <dgm:pt modelId="{A3065D5A-81EA-4040-96D9-B182D8F0ED8A}" type="sibTrans" cxnId="{253ED9FD-7A90-4095-A698-D66EF23112C8}">
      <dgm:prSet/>
      <dgm:spPr/>
      <dgm:t>
        <a:bodyPr/>
        <a:lstStyle/>
        <a:p>
          <a:endParaRPr lang="pt-BR"/>
        </a:p>
      </dgm:t>
    </dgm:pt>
    <dgm:pt modelId="{C56D40EA-05AE-4993-B4FD-98618044A320}">
      <dgm:prSet phldrT="[Texto]"/>
      <dgm:spPr>
        <a:solidFill>
          <a:schemeClr val="accent6">
            <a:lumMod val="60000"/>
            <a:lumOff val="40000"/>
            <a:alpha val="90000"/>
          </a:schemeClr>
        </a:solidFill>
        <a:ln>
          <a:noFill/>
        </a:ln>
      </dgm:spPr>
      <dgm:t>
        <a:bodyPr/>
        <a:lstStyle/>
        <a:p>
          <a:r>
            <a:rPr lang="pt-BR" dirty="0" smtClean="0"/>
            <a:t>Renda do trabalho</a:t>
          </a:r>
          <a:endParaRPr lang="pt-BR" dirty="0"/>
        </a:p>
      </dgm:t>
    </dgm:pt>
    <dgm:pt modelId="{A74E33EC-D63C-402E-9E96-295876AC6D58}" type="parTrans" cxnId="{B84D45A1-3FCE-46B3-9E86-9100A77714D9}">
      <dgm:prSet/>
      <dgm:spPr/>
      <dgm:t>
        <a:bodyPr/>
        <a:lstStyle/>
        <a:p>
          <a:endParaRPr lang="pt-BR"/>
        </a:p>
      </dgm:t>
    </dgm:pt>
    <dgm:pt modelId="{F2F63474-662E-4A42-B324-3AA1D68E0647}" type="sibTrans" cxnId="{B84D45A1-3FCE-46B3-9E86-9100A77714D9}">
      <dgm:prSet/>
      <dgm:spPr/>
      <dgm:t>
        <a:bodyPr/>
        <a:lstStyle/>
        <a:p>
          <a:endParaRPr lang="pt-BR"/>
        </a:p>
      </dgm:t>
    </dgm:pt>
    <dgm:pt modelId="{CA58BB0C-BFFE-4BAE-B5BB-7E910F6B26C4}">
      <dgm:prSet/>
      <dgm:spPr>
        <a:solidFill>
          <a:schemeClr val="accent6">
            <a:lumMod val="50000"/>
            <a:alpha val="90000"/>
          </a:schemeClr>
        </a:solidFill>
        <a:ln>
          <a:noFill/>
        </a:ln>
      </dgm:spPr>
      <dgm:t>
        <a:bodyPr/>
        <a:lstStyle/>
        <a:p>
          <a:r>
            <a:rPr lang="pt-BR" dirty="0" smtClean="0"/>
            <a:t>Renda de transferência</a:t>
          </a:r>
          <a:endParaRPr lang="pt-BR" dirty="0"/>
        </a:p>
      </dgm:t>
    </dgm:pt>
    <dgm:pt modelId="{61EF362C-3C0B-47D5-B576-051D56480276}" type="parTrans" cxnId="{74AB0E49-53D6-46EC-A498-5E8FDCD3B027}">
      <dgm:prSet/>
      <dgm:spPr>
        <a:ln>
          <a:solidFill>
            <a:schemeClr val="accent6">
              <a:lumMod val="40000"/>
              <a:lumOff val="60000"/>
            </a:schemeClr>
          </a:solidFill>
        </a:ln>
      </dgm:spPr>
      <dgm:t>
        <a:bodyPr/>
        <a:lstStyle/>
        <a:p>
          <a:endParaRPr lang="pt-BR"/>
        </a:p>
      </dgm:t>
    </dgm:pt>
    <dgm:pt modelId="{FD7EC871-E119-4F3D-B5A2-095FEFDEDE4E}" type="sibTrans" cxnId="{74AB0E49-53D6-46EC-A498-5E8FDCD3B027}">
      <dgm:prSet/>
      <dgm:spPr/>
      <dgm:t>
        <a:bodyPr/>
        <a:lstStyle/>
        <a:p>
          <a:endParaRPr lang="pt-BR"/>
        </a:p>
      </dgm:t>
    </dgm:pt>
    <dgm:pt modelId="{41B54722-7B1F-46CD-9972-4848471BC70A}" type="pres">
      <dgm:prSet presAssocID="{6C52F80D-9A16-4CC4-A6FD-83639720532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3A72D5A8-8E53-4B10-AF62-C218F705A54D}" type="pres">
      <dgm:prSet presAssocID="{4F141213-5FFD-47C0-A099-742A256C9FF7}" presName="root" presStyleCnt="0"/>
      <dgm:spPr/>
    </dgm:pt>
    <dgm:pt modelId="{038560D7-974B-497A-B767-471563391CA5}" type="pres">
      <dgm:prSet presAssocID="{4F141213-5FFD-47C0-A099-742A256C9FF7}" presName="rootComposite" presStyleCnt="0"/>
      <dgm:spPr/>
    </dgm:pt>
    <dgm:pt modelId="{80004D5D-88E2-4F5C-85BF-722574396828}" type="pres">
      <dgm:prSet presAssocID="{4F141213-5FFD-47C0-A099-742A256C9FF7}" presName="rootText" presStyleLbl="node1" presStyleIdx="0" presStyleCnt="1" custLinFactNeighborX="3030"/>
      <dgm:spPr/>
      <dgm:t>
        <a:bodyPr/>
        <a:lstStyle/>
        <a:p>
          <a:endParaRPr lang="pt-BR"/>
        </a:p>
      </dgm:t>
    </dgm:pt>
    <dgm:pt modelId="{3D60E655-2A53-479A-8771-13800FEC4A64}" type="pres">
      <dgm:prSet presAssocID="{4F141213-5FFD-47C0-A099-742A256C9FF7}" presName="rootConnector" presStyleLbl="node1" presStyleIdx="0" presStyleCnt="1"/>
      <dgm:spPr/>
      <dgm:t>
        <a:bodyPr/>
        <a:lstStyle/>
        <a:p>
          <a:endParaRPr lang="pt-BR"/>
        </a:p>
      </dgm:t>
    </dgm:pt>
    <dgm:pt modelId="{5F65D05A-68C7-4C48-B7EE-74C2C859AED7}" type="pres">
      <dgm:prSet presAssocID="{4F141213-5FFD-47C0-A099-742A256C9FF7}" presName="childShape" presStyleCnt="0"/>
      <dgm:spPr/>
    </dgm:pt>
    <dgm:pt modelId="{7B0E55DD-2571-45B6-8C6B-C472458435AE}" type="pres">
      <dgm:prSet presAssocID="{E3EECCAB-405C-4135-BE77-37DED5B5B114}" presName="Name13" presStyleLbl="parChTrans1D2" presStyleIdx="0" presStyleCnt="3"/>
      <dgm:spPr/>
      <dgm:t>
        <a:bodyPr/>
        <a:lstStyle/>
        <a:p>
          <a:endParaRPr lang="pt-BR"/>
        </a:p>
      </dgm:t>
    </dgm:pt>
    <dgm:pt modelId="{C15FB99B-8DFB-4068-840F-53F7CA1CC9DB}" type="pres">
      <dgm:prSet presAssocID="{73BC5535-EBC6-41C1-8853-5E28F3E9A178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59FAFB7-B02C-48DA-902A-2929C69139E8}" type="pres">
      <dgm:prSet presAssocID="{A74E33EC-D63C-402E-9E96-295876AC6D58}" presName="Name13" presStyleLbl="parChTrans1D2" presStyleIdx="1" presStyleCnt="3"/>
      <dgm:spPr/>
      <dgm:t>
        <a:bodyPr/>
        <a:lstStyle/>
        <a:p>
          <a:endParaRPr lang="pt-BR"/>
        </a:p>
      </dgm:t>
    </dgm:pt>
    <dgm:pt modelId="{8E23B819-C378-453E-934E-26F559D3C340}" type="pres">
      <dgm:prSet presAssocID="{C56D40EA-05AE-4993-B4FD-98618044A320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F5CEF64-9097-4E2B-8552-D7446261E60E}" type="pres">
      <dgm:prSet presAssocID="{61EF362C-3C0B-47D5-B576-051D56480276}" presName="Name13" presStyleLbl="parChTrans1D2" presStyleIdx="2" presStyleCnt="3"/>
      <dgm:spPr/>
      <dgm:t>
        <a:bodyPr/>
        <a:lstStyle/>
        <a:p>
          <a:endParaRPr lang="pt-BR"/>
        </a:p>
      </dgm:t>
    </dgm:pt>
    <dgm:pt modelId="{F57BDF18-DD15-42BF-B576-71634BFC63C1}" type="pres">
      <dgm:prSet presAssocID="{CA58BB0C-BFFE-4BAE-B5BB-7E910F6B26C4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FF4B81F-889E-4950-A746-B09DB321D658}" type="presOf" srcId="{C56D40EA-05AE-4993-B4FD-98618044A320}" destId="{8E23B819-C378-453E-934E-26F559D3C340}" srcOrd="0" destOrd="0" presId="urn:microsoft.com/office/officeart/2005/8/layout/hierarchy3"/>
    <dgm:cxn modelId="{2E124003-A985-4DFF-843A-F3713A5F4AE0}" type="presOf" srcId="{4F141213-5FFD-47C0-A099-742A256C9FF7}" destId="{80004D5D-88E2-4F5C-85BF-722574396828}" srcOrd="0" destOrd="0" presId="urn:microsoft.com/office/officeart/2005/8/layout/hierarchy3"/>
    <dgm:cxn modelId="{F4D831A7-7958-47B7-9FD4-06C4FFC9D89C}" type="presOf" srcId="{6C52F80D-9A16-4CC4-A6FD-83639720532D}" destId="{41B54722-7B1F-46CD-9972-4848471BC70A}" srcOrd="0" destOrd="0" presId="urn:microsoft.com/office/officeart/2005/8/layout/hierarchy3"/>
    <dgm:cxn modelId="{74AB0E49-53D6-46EC-A498-5E8FDCD3B027}" srcId="{4F141213-5FFD-47C0-A099-742A256C9FF7}" destId="{CA58BB0C-BFFE-4BAE-B5BB-7E910F6B26C4}" srcOrd="2" destOrd="0" parTransId="{61EF362C-3C0B-47D5-B576-051D56480276}" sibTransId="{FD7EC871-E119-4F3D-B5A2-095FEFDEDE4E}"/>
    <dgm:cxn modelId="{25C0C2EB-1A3A-4F23-93FF-594C6C73F157}" type="presOf" srcId="{4F141213-5FFD-47C0-A099-742A256C9FF7}" destId="{3D60E655-2A53-479A-8771-13800FEC4A64}" srcOrd="1" destOrd="0" presId="urn:microsoft.com/office/officeart/2005/8/layout/hierarchy3"/>
    <dgm:cxn modelId="{B84D45A1-3FCE-46B3-9E86-9100A77714D9}" srcId="{4F141213-5FFD-47C0-A099-742A256C9FF7}" destId="{C56D40EA-05AE-4993-B4FD-98618044A320}" srcOrd="1" destOrd="0" parTransId="{A74E33EC-D63C-402E-9E96-295876AC6D58}" sibTransId="{F2F63474-662E-4A42-B324-3AA1D68E0647}"/>
    <dgm:cxn modelId="{FDB89393-A738-4CCB-9616-9201CF771015}" type="presOf" srcId="{73BC5535-EBC6-41C1-8853-5E28F3E9A178}" destId="{C15FB99B-8DFB-4068-840F-53F7CA1CC9DB}" srcOrd="0" destOrd="0" presId="urn:microsoft.com/office/officeart/2005/8/layout/hierarchy3"/>
    <dgm:cxn modelId="{E32D30A8-3FA0-4296-8B03-205412617475}" type="presOf" srcId="{CA58BB0C-BFFE-4BAE-B5BB-7E910F6B26C4}" destId="{F57BDF18-DD15-42BF-B576-71634BFC63C1}" srcOrd="0" destOrd="0" presId="urn:microsoft.com/office/officeart/2005/8/layout/hierarchy3"/>
    <dgm:cxn modelId="{88E6C2F0-1E04-4E8D-B124-55A3D2B70D02}" type="presOf" srcId="{61EF362C-3C0B-47D5-B576-051D56480276}" destId="{0F5CEF64-9097-4E2B-8552-D7446261E60E}" srcOrd="0" destOrd="0" presId="urn:microsoft.com/office/officeart/2005/8/layout/hierarchy3"/>
    <dgm:cxn modelId="{253ED9FD-7A90-4095-A698-D66EF23112C8}" srcId="{4F141213-5FFD-47C0-A099-742A256C9FF7}" destId="{73BC5535-EBC6-41C1-8853-5E28F3E9A178}" srcOrd="0" destOrd="0" parTransId="{E3EECCAB-405C-4135-BE77-37DED5B5B114}" sibTransId="{A3065D5A-81EA-4040-96D9-B182D8F0ED8A}"/>
    <dgm:cxn modelId="{693E7DB7-F716-451B-A30B-6163631DC0D7}" type="presOf" srcId="{A74E33EC-D63C-402E-9E96-295876AC6D58}" destId="{659FAFB7-B02C-48DA-902A-2929C69139E8}" srcOrd="0" destOrd="0" presId="urn:microsoft.com/office/officeart/2005/8/layout/hierarchy3"/>
    <dgm:cxn modelId="{20B40F4C-98FC-4118-A394-60B32ACF286A}" type="presOf" srcId="{E3EECCAB-405C-4135-BE77-37DED5B5B114}" destId="{7B0E55DD-2571-45B6-8C6B-C472458435AE}" srcOrd="0" destOrd="0" presId="urn:microsoft.com/office/officeart/2005/8/layout/hierarchy3"/>
    <dgm:cxn modelId="{C2C7F8AE-E028-4743-AE99-2F1237BC2DF4}" srcId="{6C52F80D-9A16-4CC4-A6FD-83639720532D}" destId="{4F141213-5FFD-47C0-A099-742A256C9FF7}" srcOrd="0" destOrd="0" parTransId="{FFE56261-C775-41F3-A69E-A73540A3E007}" sibTransId="{8392C9D9-5127-4E3D-99E3-F8F8E44B69A0}"/>
    <dgm:cxn modelId="{9E9F2A85-F7D1-4271-A421-EB3795014B40}" type="presParOf" srcId="{41B54722-7B1F-46CD-9972-4848471BC70A}" destId="{3A72D5A8-8E53-4B10-AF62-C218F705A54D}" srcOrd="0" destOrd="0" presId="urn:microsoft.com/office/officeart/2005/8/layout/hierarchy3"/>
    <dgm:cxn modelId="{A0673D44-262A-46E4-9BF7-E98223D64AAE}" type="presParOf" srcId="{3A72D5A8-8E53-4B10-AF62-C218F705A54D}" destId="{038560D7-974B-497A-B767-471563391CA5}" srcOrd="0" destOrd="0" presId="urn:microsoft.com/office/officeart/2005/8/layout/hierarchy3"/>
    <dgm:cxn modelId="{7CC9A9E3-A21E-439B-802A-797808354818}" type="presParOf" srcId="{038560D7-974B-497A-B767-471563391CA5}" destId="{80004D5D-88E2-4F5C-85BF-722574396828}" srcOrd="0" destOrd="0" presId="urn:microsoft.com/office/officeart/2005/8/layout/hierarchy3"/>
    <dgm:cxn modelId="{D8DEDB16-C3ED-4132-8911-A25F6F8849AC}" type="presParOf" srcId="{038560D7-974B-497A-B767-471563391CA5}" destId="{3D60E655-2A53-479A-8771-13800FEC4A64}" srcOrd="1" destOrd="0" presId="urn:microsoft.com/office/officeart/2005/8/layout/hierarchy3"/>
    <dgm:cxn modelId="{14972E3A-FFFC-46BC-A85C-9CFC49AFD9F2}" type="presParOf" srcId="{3A72D5A8-8E53-4B10-AF62-C218F705A54D}" destId="{5F65D05A-68C7-4C48-B7EE-74C2C859AED7}" srcOrd="1" destOrd="0" presId="urn:microsoft.com/office/officeart/2005/8/layout/hierarchy3"/>
    <dgm:cxn modelId="{61EBC1D4-B942-4383-BFE3-1292FE4B397C}" type="presParOf" srcId="{5F65D05A-68C7-4C48-B7EE-74C2C859AED7}" destId="{7B0E55DD-2571-45B6-8C6B-C472458435AE}" srcOrd="0" destOrd="0" presId="urn:microsoft.com/office/officeart/2005/8/layout/hierarchy3"/>
    <dgm:cxn modelId="{5160B07A-AEF6-4117-98E7-862182F5B5CE}" type="presParOf" srcId="{5F65D05A-68C7-4C48-B7EE-74C2C859AED7}" destId="{C15FB99B-8DFB-4068-840F-53F7CA1CC9DB}" srcOrd="1" destOrd="0" presId="urn:microsoft.com/office/officeart/2005/8/layout/hierarchy3"/>
    <dgm:cxn modelId="{E232679A-03B6-4B5D-839D-78711FF27914}" type="presParOf" srcId="{5F65D05A-68C7-4C48-B7EE-74C2C859AED7}" destId="{659FAFB7-B02C-48DA-902A-2929C69139E8}" srcOrd="2" destOrd="0" presId="urn:microsoft.com/office/officeart/2005/8/layout/hierarchy3"/>
    <dgm:cxn modelId="{2AC95A24-6365-4D27-B868-499752F57700}" type="presParOf" srcId="{5F65D05A-68C7-4C48-B7EE-74C2C859AED7}" destId="{8E23B819-C378-453E-934E-26F559D3C340}" srcOrd="3" destOrd="0" presId="urn:microsoft.com/office/officeart/2005/8/layout/hierarchy3"/>
    <dgm:cxn modelId="{570A3F26-07A6-4A5F-84AB-DCCA3EC66214}" type="presParOf" srcId="{5F65D05A-68C7-4C48-B7EE-74C2C859AED7}" destId="{0F5CEF64-9097-4E2B-8552-D7446261E60E}" srcOrd="4" destOrd="0" presId="urn:microsoft.com/office/officeart/2005/8/layout/hierarchy3"/>
    <dgm:cxn modelId="{2BBFE7B7-27BD-45DC-BC54-38FD4269D32D}" type="presParOf" srcId="{5F65D05A-68C7-4C48-B7EE-74C2C859AED7}" destId="{F57BDF18-DD15-42BF-B576-71634BFC63C1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757B28-DC28-436C-9C05-A807B57227FA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72237FEE-13A3-4D2F-9FBF-BBBC7E68FBE5}">
      <dgm:prSet phldrT="[Texto]" custT="1"/>
      <dgm:spPr>
        <a:solidFill>
          <a:schemeClr val="tx1"/>
        </a:solidFill>
      </dgm:spPr>
      <dgm:t>
        <a:bodyPr/>
        <a:lstStyle/>
        <a:p>
          <a:r>
            <a:rPr lang="pt-BR" sz="1400" dirty="0" smtClean="0"/>
            <a:t> </a:t>
          </a:r>
        </a:p>
        <a:p>
          <a:endParaRPr lang="pt-BR" sz="1400" dirty="0" smtClean="0"/>
        </a:p>
        <a:p>
          <a:endParaRPr lang="pt-BR" sz="1400" dirty="0" smtClean="0"/>
        </a:p>
        <a:p>
          <a:r>
            <a:rPr lang="pt-BR" sz="4500" dirty="0" err="1" smtClean="0">
              <a:solidFill>
                <a:schemeClr val="accent1">
                  <a:lumMod val="75000"/>
                </a:schemeClr>
              </a:solidFill>
            </a:rPr>
            <a:t>p</a:t>
          </a:r>
          <a:r>
            <a:rPr lang="pt-BR" sz="1400" dirty="0" err="1" smtClean="0"/>
            <a:t>upança</a:t>
          </a:r>
          <a:endParaRPr lang="pt-BR" sz="1400" dirty="0" smtClean="0"/>
        </a:p>
      </dgm:t>
    </dgm:pt>
    <dgm:pt modelId="{EED4A36B-7DCB-4888-97DC-7BAE17DA7511}" type="parTrans" cxnId="{17D794FB-1F73-4D0D-A6A6-9205BC015E66}">
      <dgm:prSet/>
      <dgm:spPr/>
      <dgm:t>
        <a:bodyPr/>
        <a:lstStyle/>
        <a:p>
          <a:endParaRPr lang="pt-BR" sz="1400"/>
        </a:p>
      </dgm:t>
    </dgm:pt>
    <dgm:pt modelId="{8A7FB930-2189-4A4F-9840-463D2E193854}" type="sibTrans" cxnId="{17D794FB-1F73-4D0D-A6A6-9205BC015E66}">
      <dgm:prSet/>
      <dgm:spPr/>
      <dgm:t>
        <a:bodyPr/>
        <a:lstStyle/>
        <a:p>
          <a:endParaRPr lang="pt-BR" sz="1400"/>
        </a:p>
      </dgm:t>
    </dgm:pt>
    <dgm:pt modelId="{A761B95F-B3AB-446D-9A38-58CE8491D561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pt-BR" sz="1400" dirty="0" smtClean="0"/>
            <a:t>Serviços (energia e água) e  gastos com saúde, incluindo</a:t>
          </a:r>
        </a:p>
        <a:p>
          <a:r>
            <a:rPr lang="pt-BR" sz="1400" dirty="0" smtClean="0"/>
            <a:t>medicamentos </a:t>
          </a:r>
        </a:p>
      </dgm:t>
    </dgm:pt>
    <dgm:pt modelId="{8A53E7A7-D0BF-48C8-BEC6-EDA5E04286B9}" type="parTrans" cxnId="{7B671186-B040-4D36-B9F3-B3D8F1F06BA6}">
      <dgm:prSet/>
      <dgm:spPr/>
      <dgm:t>
        <a:bodyPr/>
        <a:lstStyle/>
        <a:p>
          <a:endParaRPr lang="pt-BR" sz="1400"/>
        </a:p>
      </dgm:t>
    </dgm:pt>
    <dgm:pt modelId="{0FB72CB5-5E98-4BA3-A0CB-F64CBFEC19EF}" type="sibTrans" cxnId="{7B671186-B040-4D36-B9F3-B3D8F1F06BA6}">
      <dgm:prSet/>
      <dgm:spPr/>
      <dgm:t>
        <a:bodyPr/>
        <a:lstStyle/>
        <a:p>
          <a:endParaRPr lang="pt-BR" sz="1400"/>
        </a:p>
      </dgm:t>
    </dgm:pt>
    <dgm:pt modelId="{AE1B5EB9-76E4-4D36-8B9D-C1A10941C3E1}">
      <dgm:prSet phldrT="[Texto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pt-BR" sz="1400" dirty="0" smtClean="0"/>
            <a:t>Alimentação e higiene pessoal do núcleo familiar</a:t>
          </a:r>
        </a:p>
        <a:p>
          <a:r>
            <a:rPr lang="pt-BR" sz="1400" dirty="0" smtClean="0"/>
            <a:t>83% 2 SM de aposentadoria (RGPS)</a:t>
          </a:r>
          <a:endParaRPr lang="pt-BR" sz="1400" dirty="0"/>
        </a:p>
      </dgm:t>
    </dgm:pt>
    <dgm:pt modelId="{EC9D5191-E811-470F-87F5-ACD035E8775B}" type="parTrans" cxnId="{BF58D060-492A-4C3C-A994-7588D34FBB71}">
      <dgm:prSet/>
      <dgm:spPr/>
      <dgm:t>
        <a:bodyPr/>
        <a:lstStyle/>
        <a:p>
          <a:endParaRPr lang="pt-BR" sz="1400"/>
        </a:p>
      </dgm:t>
    </dgm:pt>
    <dgm:pt modelId="{ACE0C4DA-DC1E-436A-9C6F-3F91B77F70A1}" type="sibTrans" cxnId="{BF58D060-492A-4C3C-A994-7588D34FBB71}">
      <dgm:prSet/>
      <dgm:spPr/>
      <dgm:t>
        <a:bodyPr/>
        <a:lstStyle/>
        <a:p>
          <a:endParaRPr lang="pt-BR" sz="1400"/>
        </a:p>
      </dgm:t>
    </dgm:pt>
    <dgm:pt modelId="{F1FDA09D-F325-4E98-A2FB-C0AF886F82F2}">
      <dgm:prSet custT="1"/>
      <dgm:spPr/>
      <dgm:t>
        <a:bodyPr/>
        <a:lstStyle/>
        <a:p>
          <a:r>
            <a:rPr lang="pt-BR" sz="1200" dirty="0" smtClean="0"/>
            <a:t>Demais </a:t>
          </a:r>
        </a:p>
        <a:p>
          <a:r>
            <a:rPr lang="pt-BR" sz="1200" dirty="0" smtClean="0"/>
            <a:t>despesas, </a:t>
          </a:r>
        </a:p>
        <a:p>
          <a:r>
            <a:rPr lang="pt-BR" sz="1200" dirty="0" smtClean="0"/>
            <a:t>incluindo </a:t>
          </a:r>
        </a:p>
        <a:p>
          <a:r>
            <a:rPr lang="pt-BR" sz="1200" dirty="0" smtClean="0"/>
            <a:t>aquisição de bens</a:t>
          </a:r>
        </a:p>
        <a:p>
          <a:r>
            <a:rPr lang="pt-BR" sz="1200" dirty="0" smtClean="0"/>
            <a:t>duráveis</a:t>
          </a:r>
          <a:endParaRPr lang="pt-BR" sz="1200" dirty="0"/>
        </a:p>
      </dgm:t>
    </dgm:pt>
    <dgm:pt modelId="{D24A20AB-C82C-4C44-BBE0-93FB3DD5E633}" type="parTrans" cxnId="{DB0D30EA-E88D-459D-A914-92B6705A40D3}">
      <dgm:prSet/>
      <dgm:spPr/>
      <dgm:t>
        <a:bodyPr/>
        <a:lstStyle/>
        <a:p>
          <a:endParaRPr lang="pt-BR"/>
        </a:p>
      </dgm:t>
    </dgm:pt>
    <dgm:pt modelId="{4D9839FB-C391-4982-B183-4B6DA6C588B0}" type="sibTrans" cxnId="{DB0D30EA-E88D-459D-A914-92B6705A40D3}">
      <dgm:prSet/>
      <dgm:spPr/>
      <dgm:t>
        <a:bodyPr/>
        <a:lstStyle/>
        <a:p>
          <a:endParaRPr lang="pt-BR"/>
        </a:p>
      </dgm:t>
    </dgm:pt>
    <dgm:pt modelId="{E684A9E9-D033-4FBF-AE1C-02EE93030C71}" type="pres">
      <dgm:prSet presAssocID="{CC757B28-DC28-436C-9C05-A807B57227FA}" presName="Name0" presStyleCnt="0">
        <dgm:presLayoutVars>
          <dgm:dir/>
          <dgm:animLvl val="lvl"/>
          <dgm:resizeHandles val="exact"/>
        </dgm:presLayoutVars>
      </dgm:prSet>
      <dgm:spPr/>
    </dgm:pt>
    <dgm:pt modelId="{A0A73F59-639B-4EA2-AB70-61A88524E172}" type="pres">
      <dgm:prSet presAssocID="{72237FEE-13A3-4D2F-9FBF-BBBC7E68FBE5}" presName="Name8" presStyleCnt="0"/>
      <dgm:spPr/>
    </dgm:pt>
    <dgm:pt modelId="{B888259F-4768-46D2-AFB7-D4A17A3E74EE}" type="pres">
      <dgm:prSet presAssocID="{72237FEE-13A3-4D2F-9FBF-BBBC7E68FBE5}" presName="level" presStyleLbl="node1" presStyleIdx="0" presStyleCnt="4" custScaleY="669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DE73D9D-C465-4F46-9966-E0A38E528C11}" type="pres">
      <dgm:prSet presAssocID="{72237FEE-13A3-4D2F-9FBF-BBBC7E68FBE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4D205D4-4CD7-43D9-8F58-3BFEC2108299}" type="pres">
      <dgm:prSet presAssocID="{F1FDA09D-F325-4E98-A2FB-C0AF886F82F2}" presName="Name8" presStyleCnt="0"/>
      <dgm:spPr/>
    </dgm:pt>
    <dgm:pt modelId="{4F44F2A2-09E0-48E6-9C9F-2B7F1C290FF4}" type="pres">
      <dgm:prSet presAssocID="{F1FDA09D-F325-4E98-A2FB-C0AF886F82F2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2EF54CD-039C-4E33-A767-AA91AFF4B91C}" type="pres">
      <dgm:prSet presAssocID="{F1FDA09D-F325-4E98-A2FB-C0AF886F82F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2DBA91A-2775-4C78-AD98-6AF33ED8C067}" type="pres">
      <dgm:prSet presAssocID="{A761B95F-B3AB-446D-9A38-58CE8491D561}" presName="Name8" presStyleCnt="0"/>
      <dgm:spPr/>
    </dgm:pt>
    <dgm:pt modelId="{582E0B1E-B0A7-48B0-B990-ADAFC6EE775F}" type="pres">
      <dgm:prSet presAssocID="{A761B95F-B3AB-446D-9A38-58CE8491D561}" presName="level" presStyleLbl="node1" presStyleIdx="2" presStyleCnt="4" custScaleY="5356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E81F3F5-A50F-49C5-AA7B-4A54A58137A7}" type="pres">
      <dgm:prSet presAssocID="{A761B95F-B3AB-446D-9A38-58CE8491D56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A78694E-3998-4050-A991-31574B4CB5FF}" type="pres">
      <dgm:prSet presAssocID="{AE1B5EB9-76E4-4D36-8B9D-C1A10941C3E1}" presName="Name8" presStyleCnt="0"/>
      <dgm:spPr/>
    </dgm:pt>
    <dgm:pt modelId="{998DD8EC-7972-4AF6-A952-C8FA51E6A404}" type="pres">
      <dgm:prSet presAssocID="{AE1B5EB9-76E4-4D36-8B9D-C1A10941C3E1}" presName="level" presStyleLbl="node1" presStyleIdx="3" presStyleCnt="4" custScaleY="5572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AAC699C-EB4A-4162-97B3-1DD8618328AC}" type="pres">
      <dgm:prSet presAssocID="{AE1B5EB9-76E4-4D36-8B9D-C1A10941C3E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72E350F-3E80-4CE8-8501-D44C5CDE504B}" type="presOf" srcId="{72237FEE-13A3-4D2F-9FBF-BBBC7E68FBE5}" destId="{7DE73D9D-C465-4F46-9966-E0A38E528C11}" srcOrd="1" destOrd="0" presId="urn:microsoft.com/office/officeart/2005/8/layout/pyramid1"/>
    <dgm:cxn modelId="{7B671186-B040-4D36-B9F3-B3D8F1F06BA6}" srcId="{CC757B28-DC28-436C-9C05-A807B57227FA}" destId="{A761B95F-B3AB-446D-9A38-58CE8491D561}" srcOrd="2" destOrd="0" parTransId="{8A53E7A7-D0BF-48C8-BEC6-EDA5E04286B9}" sibTransId="{0FB72CB5-5E98-4BA3-A0CB-F64CBFEC19EF}"/>
    <dgm:cxn modelId="{6C20B3EE-291D-48B1-AB25-C25C4AEEF7D9}" type="presOf" srcId="{AE1B5EB9-76E4-4D36-8B9D-C1A10941C3E1}" destId="{AAAC699C-EB4A-4162-97B3-1DD8618328AC}" srcOrd="1" destOrd="0" presId="urn:microsoft.com/office/officeart/2005/8/layout/pyramid1"/>
    <dgm:cxn modelId="{586FC942-EDA4-47F4-BA50-A80C4E4E4699}" type="presOf" srcId="{72237FEE-13A3-4D2F-9FBF-BBBC7E68FBE5}" destId="{B888259F-4768-46D2-AFB7-D4A17A3E74EE}" srcOrd="0" destOrd="0" presId="urn:microsoft.com/office/officeart/2005/8/layout/pyramid1"/>
    <dgm:cxn modelId="{BF58D060-492A-4C3C-A994-7588D34FBB71}" srcId="{CC757B28-DC28-436C-9C05-A807B57227FA}" destId="{AE1B5EB9-76E4-4D36-8B9D-C1A10941C3E1}" srcOrd="3" destOrd="0" parTransId="{EC9D5191-E811-470F-87F5-ACD035E8775B}" sibTransId="{ACE0C4DA-DC1E-436A-9C6F-3F91B77F70A1}"/>
    <dgm:cxn modelId="{E98B093A-90FC-4B83-80A6-3F2F9A121EBB}" type="presOf" srcId="{AE1B5EB9-76E4-4D36-8B9D-C1A10941C3E1}" destId="{998DD8EC-7972-4AF6-A952-C8FA51E6A404}" srcOrd="0" destOrd="0" presId="urn:microsoft.com/office/officeart/2005/8/layout/pyramid1"/>
    <dgm:cxn modelId="{DB0D30EA-E88D-459D-A914-92B6705A40D3}" srcId="{CC757B28-DC28-436C-9C05-A807B57227FA}" destId="{F1FDA09D-F325-4E98-A2FB-C0AF886F82F2}" srcOrd="1" destOrd="0" parTransId="{D24A20AB-C82C-4C44-BBE0-93FB3DD5E633}" sibTransId="{4D9839FB-C391-4982-B183-4B6DA6C588B0}"/>
    <dgm:cxn modelId="{17D794FB-1F73-4D0D-A6A6-9205BC015E66}" srcId="{CC757B28-DC28-436C-9C05-A807B57227FA}" destId="{72237FEE-13A3-4D2F-9FBF-BBBC7E68FBE5}" srcOrd="0" destOrd="0" parTransId="{EED4A36B-7DCB-4888-97DC-7BAE17DA7511}" sibTransId="{8A7FB930-2189-4A4F-9840-463D2E193854}"/>
    <dgm:cxn modelId="{0F0B17F0-68B3-4C7B-8B07-DEC20EAC7BE7}" type="presOf" srcId="{A761B95F-B3AB-446D-9A38-58CE8491D561}" destId="{DE81F3F5-A50F-49C5-AA7B-4A54A58137A7}" srcOrd="1" destOrd="0" presId="urn:microsoft.com/office/officeart/2005/8/layout/pyramid1"/>
    <dgm:cxn modelId="{F4323935-E95D-4304-B211-37C67DD9504B}" type="presOf" srcId="{F1FDA09D-F325-4E98-A2FB-C0AF886F82F2}" destId="{4F44F2A2-09E0-48E6-9C9F-2B7F1C290FF4}" srcOrd="0" destOrd="0" presId="urn:microsoft.com/office/officeart/2005/8/layout/pyramid1"/>
    <dgm:cxn modelId="{1629B71B-C430-48EA-A55D-82BBAD39F79D}" type="presOf" srcId="{CC757B28-DC28-436C-9C05-A807B57227FA}" destId="{E684A9E9-D033-4FBF-AE1C-02EE93030C71}" srcOrd="0" destOrd="0" presId="urn:microsoft.com/office/officeart/2005/8/layout/pyramid1"/>
    <dgm:cxn modelId="{308A195B-FF52-465B-9A41-977B4DC74A3E}" type="presOf" srcId="{F1FDA09D-F325-4E98-A2FB-C0AF886F82F2}" destId="{62EF54CD-039C-4E33-A767-AA91AFF4B91C}" srcOrd="1" destOrd="0" presId="urn:microsoft.com/office/officeart/2005/8/layout/pyramid1"/>
    <dgm:cxn modelId="{18D6F09C-3398-4A17-BA33-4D1431B9F94E}" type="presOf" srcId="{A761B95F-B3AB-446D-9A38-58CE8491D561}" destId="{582E0B1E-B0A7-48B0-B990-ADAFC6EE775F}" srcOrd="0" destOrd="0" presId="urn:microsoft.com/office/officeart/2005/8/layout/pyramid1"/>
    <dgm:cxn modelId="{74C3194E-A31D-4AB0-8F60-9127D25E641D}" type="presParOf" srcId="{E684A9E9-D033-4FBF-AE1C-02EE93030C71}" destId="{A0A73F59-639B-4EA2-AB70-61A88524E172}" srcOrd="0" destOrd="0" presId="urn:microsoft.com/office/officeart/2005/8/layout/pyramid1"/>
    <dgm:cxn modelId="{1048C53D-E349-4DC4-AC29-63AA56740738}" type="presParOf" srcId="{A0A73F59-639B-4EA2-AB70-61A88524E172}" destId="{B888259F-4768-46D2-AFB7-D4A17A3E74EE}" srcOrd="0" destOrd="0" presId="urn:microsoft.com/office/officeart/2005/8/layout/pyramid1"/>
    <dgm:cxn modelId="{7DAA9351-DE8F-45D6-954C-0BAB87EDB384}" type="presParOf" srcId="{A0A73F59-639B-4EA2-AB70-61A88524E172}" destId="{7DE73D9D-C465-4F46-9966-E0A38E528C11}" srcOrd="1" destOrd="0" presId="urn:microsoft.com/office/officeart/2005/8/layout/pyramid1"/>
    <dgm:cxn modelId="{AF14DEC4-5975-49A9-A9EA-8FEA76DB91DB}" type="presParOf" srcId="{E684A9E9-D033-4FBF-AE1C-02EE93030C71}" destId="{34D205D4-4CD7-43D9-8F58-3BFEC2108299}" srcOrd="1" destOrd="0" presId="urn:microsoft.com/office/officeart/2005/8/layout/pyramid1"/>
    <dgm:cxn modelId="{B74A4FE0-0F8E-45B7-A119-ACD33C240A3D}" type="presParOf" srcId="{34D205D4-4CD7-43D9-8F58-3BFEC2108299}" destId="{4F44F2A2-09E0-48E6-9C9F-2B7F1C290FF4}" srcOrd="0" destOrd="0" presId="urn:microsoft.com/office/officeart/2005/8/layout/pyramid1"/>
    <dgm:cxn modelId="{E00013BD-6C7F-4C40-AF90-9244471B14A1}" type="presParOf" srcId="{34D205D4-4CD7-43D9-8F58-3BFEC2108299}" destId="{62EF54CD-039C-4E33-A767-AA91AFF4B91C}" srcOrd="1" destOrd="0" presId="urn:microsoft.com/office/officeart/2005/8/layout/pyramid1"/>
    <dgm:cxn modelId="{E8A3B060-9348-4C18-A743-D73D55C3A7BD}" type="presParOf" srcId="{E684A9E9-D033-4FBF-AE1C-02EE93030C71}" destId="{52DBA91A-2775-4C78-AD98-6AF33ED8C067}" srcOrd="2" destOrd="0" presId="urn:microsoft.com/office/officeart/2005/8/layout/pyramid1"/>
    <dgm:cxn modelId="{207E78C0-2E73-4E91-972F-8599938964D5}" type="presParOf" srcId="{52DBA91A-2775-4C78-AD98-6AF33ED8C067}" destId="{582E0B1E-B0A7-48B0-B990-ADAFC6EE775F}" srcOrd="0" destOrd="0" presId="urn:microsoft.com/office/officeart/2005/8/layout/pyramid1"/>
    <dgm:cxn modelId="{5E3CA6D1-26A3-4985-ADB6-D93F29B34ABF}" type="presParOf" srcId="{52DBA91A-2775-4C78-AD98-6AF33ED8C067}" destId="{DE81F3F5-A50F-49C5-AA7B-4A54A58137A7}" srcOrd="1" destOrd="0" presId="urn:microsoft.com/office/officeart/2005/8/layout/pyramid1"/>
    <dgm:cxn modelId="{5327B02F-C71A-4B7B-A89F-49E652D92533}" type="presParOf" srcId="{E684A9E9-D033-4FBF-AE1C-02EE93030C71}" destId="{3A78694E-3998-4050-A991-31574B4CB5FF}" srcOrd="3" destOrd="0" presId="urn:microsoft.com/office/officeart/2005/8/layout/pyramid1"/>
    <dgm:cxn modelId="{4E69E3B0-99D5-4D45-8C9F-4FD0FEF7DCC5}" type="presParOf" srcId="{3A78694E-3998-4050-A991-31574B4CB5FF}" destId="{998DD8EC-7972-4AF6-A952-C8FA51E6A404}" srcOrd="0" destOrd="0" presId="urn:microsoft.com/office/officeart/2005/8/layout/pyramid1"/>
    <dgm:cxn modelId="{962FE619-90E3-4654-884C-8B721929758F}" type="presParOf" srcId="{3A78694E-3998-4050-A991-31574B4CB5FF}" destId="{AAAC699C-EB4A-4162-97B3-1DD8618328A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B6B26F-7B37-421B-A6A1-A2E57E5D7E02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21B5E457-C175-4DA2-943B-2EDAD164D1EB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pt-BR" sz="2400" dirty="0" smtClean="0"/>
            <a:t>Bens e serviços </a:t>
          </a:r>
        </a:p>
        <a:p>
          <a:r>
            <a:rPr lang="pt-BR" sz="2400" dirty="0" smtClean="0"/>
            <a:t>48,44%</a:t>
          </a:r>
          <a:endParaRPr lang="pt-BR" sz="2400" dirty="0"/>
        </a:p>
      </dgm:t>
    </dgm:pt>
    <dgm:pt modelId="{488E82C3-D8CD-4779-AD48-DDC5DC1E2FF4}" type="parTrans" cxnId="{0EF03FF6-376E-4AB4-BA8C-FEE87CD7FF03}">
      <dgm:prSet/>
      <dgm:spPr/>
      <dgm:t>
        <a:bodyPr/>
        <a:lstStyle/>
        <a:p>
          <a:endParaRPr lang="pt-BR"/>
        </a:p>
      </dgm:t>
    </dgm:pt>
    <dgm:pt modelId="{7A70C788-23A9-4444-A590-808BA6A9A4D9}" type="sibTrans" cxnId="{0EF03FF6-376E-4AB4-BA8C-FEE87CD7FF03}">
      <dgm:prSet/>
      <dgm:spPr/>
      <dgm:t>
        <a:bodyPr/>
        <a:lstStyle/>
        <a:p>
          <a:endParaRPr lang="pt-BR"/>
        </a:p>
      </dgm:t>
    </dgm:pt>
    <dgm:pt modelId="{477CAB06-C238-4BC3-9952-132A688435BF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pt-BR" sz="2400" dirty="0" smtClean="0"/>
            <a:t>Folha e salários</a:t>
          </a:r>
        </a:p>
        <a:p>
          <a:r>
            <a:rPr lang="pt-BR" sz="2400" dirty="0" smtClean="0"/>
            <a:t>26,12%</a:t>
          </a:r>
        </a:p>
      </dgm:t>
    </dgm:pt>
    <dgm:pt modelId="{900DE089-7D30-4B2B-9A62-FE6E81067426}" type="parTrans" cxnId="{FF2926B0-1637-4701-A944-2043338843E1}">
      <dgm:prSet/>
      <dgm:spPr/>
      <dgm:t>
        <a:bodyPr/>
        <a:lstStyle/>
        <a:p>
          <a:endParaRPr lang="pt-BR"/>
        </a:p>
      </dgm:t>
    </dgm:pt>
    <dgm:pt modelId="{B1F5727A-428F-4C42-855E-7FE6E91C31EF}" type="sibTrans" cxnId="{FF2926B0-1637-4701-A944-2043338843E1}">
      <dgm:prSet/>
      <dgm:spPr/>
      <dgm:t>
        <a:bodyPr/>
        <a:lstStyle/>
        <a:p>
          <a:endParaRPr lang="pt-BR"/>
        </a:p>
      </dgm:t>
    </dgm:pt>
    <dgm:pt modelId="{855F8D2A-13F3-4B98-BE2F-493B67E5C3C4}">
      <dgm:prSet phldrT="[Texto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pt-BR" dirty="0" err="1" smtClean="0"/>
            <a:t>Transf</a:t>
          </a:r>
          <a:r>
            <a:rPr lang="pt-BR" dirty="0" smtClean="0"/>
            <a:t>. Financeiras</a:t>
          </a:r>
        </a:p>
        <a:p>
          <a:r>
            <a:rPr lang="pt-BR" dirty="0" smtClean="0"/>
            <a:t>1,63%</a:t>
          </a:r>
          <a:endParaRPr lang="pt-BR" dirty="0"/>
        </a:p>
      </dgm:t>
    </dgm:pt>
    <dgm:pt modelId="{5BEE3698-CA78-4DE1-BD54-74FE1269863B}" type="parTrans" cxnId="{19B9E505-1964-4752-8739-30D44F3DF6C5}">
      <dgm:prSet/>
      <dgm:spPr/>
      <dgm:t>
        <a:bodyPr/>
        <a:lstStyle/>
        <a:p>
          <a:endParaRPr lang="pt-BR"/>
        </a:p>
      </dgm:t>
    </dgm:pt>
    <dgm:pt modelId="{09D5F4D2-E488-4310-965F-C05716CDD91B}" type="sibTrans" cxnId="{19B9E505-1964-4752-8739-30D44F3DF6C5}">
      <dgm:prSet/>
      <dgm:spPr/>
      <dgm:t>
        <a:bodyPr/>
        <a:lstStyle/>
        <a:p>
          <a:endParaRPr lang="pt-BR"/>
        </a:p>
      </dgm:t>
    </dgm:pt>
    <dgm:pt modelId="{2BD70ECB-EB08-4DE3-AA68-0D5028B631C2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pt-BR" sz="1200" dirty="0" smtClean="0"/>
            <a:t>Propriedade</a:t>
          </a:r>
        </a:p>
        <a:p>
          <a:r>
            <a:rPr lang="pt-BR" sz="1200" dirty="0" smtClean="0"/>
            <a:t>4,58% </a:t>
          </a:r>
          <a:endParaRPr lang="pt-BR" sz="1200" dirty="0"/>
        </a:p>
      </dgm:t>
    </dgm:pt>
    <dgm:pt modelId="{DF1755DC-E3D8-419E-A56E-6A6914AF2971}" type="parTrans" cxnId="{700A6E05-323A-4C5E-A51B-6BC6AAA2BF43}">
      <dgm:prSet/>
      <dgm:spPr/>
      <dgm:t>
        <a:bodyPr/>
        <a:lstStyle/>
        <a:p>
          <a:endParaRPr lang="pt-BR"/>
        </a:p>
      </dgm:t>
    </dgm:pt>
    <dgm:pt modelId="{2C858311-3D1F-4B2A-BF8A-8251D03ADD76}" type="sibTrans" cxnId="{700A6E05-323A-4C5E-A51B-6BC6AAA2BF43}">
      <dgm:prSet/>
      <dgm:spPr/>
      <dgm:t>
        <a:bodyPr/>
        <a:lstStyle/>
        <a:p>
          <a:endParaRPr lang="pt-BR"/>
        </a:p>
      </dgm:t>
    </dgm:pt>
    <dgm:pt modelId="{2A3CA13A-A153-4055-961E-92DB21533E8A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pt-BR" sz="2200" dirty="0" smtClean="0"/>
            <a:t>Renda </a:t>
          </a:r>
        </a:p>
        <a:p>
          <a:r>
            <a:rPr lang="pt-BR" sz="2200" dirty="0" smtClean="0"/>
            <a:t>19,22%</a:t>
          </a:r>
          <a:endParaRPr lang="pt-BR" sz="2200" dirty="0"/>
        </a:p>
      </dgm:t>
    </dgm:pt>
    <dgm:pt modelId="{7FA0F18D-2726-40B5-8365-0C445FE67458}" type="parTrans" cxnId="{B6B213E5-1DA8-4E34-98AD-EA0DCE4599D2}">
      <dgm:prSet/>
      <dgm:spPr/>
      <dgm:t>
        <a:bodyPr/>
        <a:lstStyle/>
        <a:p>
          <a:endParaRPr lang="pt-BR"/>
        </a:p>
      </dgm:t>
    </dgm:pt>
    <dgm:pt modelId="{8DA12DE7-7988-4091-A9EB-4E37869FCDEA}" type="sibTrans" cxnId="{B6B213E5-1DA8-4E34-98AD-EA0DCE4599D2}">
      <dgm:prSet/>
      <dgm:spPr/>
      <dgm:t>
        <a:bodyPr/>
        <a:lstStyle/>
        <a:p>
          <a:endParaRPr lang="pt-BR"/>
        </a:p>
      </dgm:t>
    </dgm:pt>
    <dgm:pt modelId="{3D76F10D-2CFD-43B6-BA32-0C990E7493E3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pt-BR" dirty="0" smtClean="0"/>
            <a:t>Outros</a:t>
          </a:r>
        </a:p>
        <a:p>
          <a:r>
            <a:rPr lang="pt-BR" dirty="0" smtClean="0"/>
            <a:t>0,01</a:t>
          </a:r>
          <a:endParaRPr lang="pt-BR" dirty="0"/>
        </a:p>
      </dgm:t>
    </dgm:pt>
    <dgm:pt modelId="{DD05F685-0777-49FF-A312-DA39D1053BDD}" type="parTrans" cxnId="{5CF88A75-43A3-48FE-8DB3-7A70D1D3EBE9}">
      <dgm:prSet/>
      <dgm:spPr/>
      <dgm:t>
        <a:bodyPr/>
        <a:lstStyle/>
        <a:p>
          <a:endParaRPr lang="pt-BR"/>
        </a:p>
      </dgm:t>
    </dgm:pt>
    <dgm:pt modelId="{2B1F8430-6E36-47B9-8C55-F730C2A71480}" type="sibTrans" cxnId="{5CF88A75-43A3-48FE-8DB3-7A70D1D3EBE9}">
      <dgm:prSet/>
      <dgm:spPr/>
      <dgm:t>
        <a:bodyPr/>
        <a:lstStyle/>
        <a:p>
          <a:endParaRPr lang="pt-BR"/>
        </a:p>
      </dgm:t>
    </dgm:pt>
    <dgm:pt modelId="{3527901E-D666-4F1F-B538-1B816132C145}" type="pres">
      <dgm:prSet presAssocID="{43B6B26F-7B37-421B-A6A1-A2E57E5D7E02}" presName="Name0" presStyleCnt="0">
        <dgm:presLayoutVars>
          <dgm:dir/>
          <dgm:animLvl val="lvl"/>
          <dgm:resizeHandles val="exact"/>
        </dgm:presLayoutVars>
      </dgm:prSet>
      <dgm:spPr/>
    </dgm:pt>
    <dgm:pt modelId="{AE726453-5CB5-4A1A-9DFE-1E67547C4AD0}" type="pres">
      <dgm:prSet presAssocID="{21B5E457-C175-4DA2-943B-2EDAD164D1EB}" presName="Name8" presStyleCnt="0"/>
      <dgm:spPr/>
    </dgm:pt>
    <dgm:pt modelId="{CDCACF3F-4A90-4C77-B7D9-2A38D13182F6}" type="pres">
      <dgm:prSet presAssocID="{21B5E457-C175-4DA2-943B-2EDAD164D1EB}" presName="level" presStyleLbl="node1" presStyleIdx="0" presStyleCnt="6" custScaleY="128629" custLinFactY="-20497" custLinFactNeighborX="-12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C5AAB4A-0B8B-4276-87D4-1D50B000C8C3}" type="pres">
      <dgm:prSet presAssocID="{21B5E457-C175-4DA2-943B-2EDAD164D1E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B6A1A49-8157-4307-8564-2E8FF0A0DE1F}" type="pres">
      <dgm:prSet presAssocID="{477CAB06-C238-4BC3-9952-132A688435BF}" presName="Name8" presStyleCnt="0"/>
      <dgm:spPr/>
    </dgm:pt>
    <dgm:pt modelId="{D585A763-494A-44DA-8CDB-06BABBADE214}" type="pres">
      <dgm:prSet presAssocID="{477CAB06-C238-4BC3-9952-132A688435BF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11397A4-0D41-4FB3-9917-B1627F833719}" type="pres">
      <dgm:prSet presAssocID="{477CAB06-C238-4BC3-9952-132A688435B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0AD810E-0384-4E9E-8302-CCB34D88A986}" type="pres">
      <dgm:prSet presAssocID="{2A3CA13A-A153-4055-961E-92DB21533E8A}" presName="Name8" presStyleCnt="0"/>
      <dgm:spPr/>
    </dgm:pt>
    <dgm:pt modelId="{C24D539E-955E-432E-B490-510DAE7C260F}" type="pres">
      <dgm:prSet presAssocID="{2A3CA13A-A153-4055-961E-92DB21533E8A}" presName="level" presStyleLbl="node1" presStyleIdx="2" presStyleCnt="6" custScaleY="7755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2BF093-8353-48A2-860C-E011175A665C}" type="pres">
      <dgm:prSet presAssocID="{2A3CA13A-A153-4055-961E-92DB21533E8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83D7D2B-9836-4E95-881F-E5B033247820}" type="pres">
      <dgm:prSet presAssocID="{2BD70ECB-EB08-4DE3-AA68-0D5028B631C2}" presName="Name8" presStyleCnt="0"/>
      <dgm:spPr/>
    </dgm:pt>
    <dgm:pt modelId="{56D449F4-62CC-4A83-937A-62794F32AF75}" type="pres">
      <dgm:prSet presAssocID="{2BD70ECB-EB08-4DE3-AA68-0D5028B631C2}" presName="level" presStyleLbl="node1" presStyleIdx="3" presStyleCnt="6" custScaleY="5589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7911A57-D8FF-4245-80E1-78D88E06A3E6}" type="pres">
      <dgm:prSet presAssocID="{2BD70ECB-EB08-4DE3-AA68-0D5028B631C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82C61F6-EAB6-4F1C-8CE8-5F2D2FFB11A4}" type="pres">
      <dgm:prSet presAssocID="{855F8D2A-13F3-4B98-BE2F-493B67E5C3C4}" presName="Name8" presStyleCnt="0"/>
      <dgm:spPr/>
    </dgm:pt>
    <dgm:pt modelId="{B5F590E5-2AAB-4267-9764-92518647E734}" type="pres">
      <dgm:prSet presAssocID="{855F8D2A-13F3-4B98-BE2F-493B67E5C3C4}" presName="level" presStyleLbl="node1" presStyleIdx="4" presStyleCnt="6" custScaleY="50452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1D1D263-5D26-4A9A-B9E4-C8A8D81AC4F0}" type="pres">
      <dgm:prSet presAssocID="{855F8D2A-13F3-4B98-BE2F-493B67E5C3C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136D4CD-8989-4671-9B2A-4E98D38DE639}" type="pres">
      <dgm:prSet presAssocID="{3D76F10D-2CFD-43B6-BA32-0C990E7493E3}" presName="Name8" presStyleCnt="0"/>
      <dgm:spPr/>
    </dgm:pt>
    <dgm:pt modelId="{43B888EB-4C1E-4B07-9E65-C80EF40B16BB}" type="pres">
      <dgm:prSet presAssocID="{3D76F10D-2CFD-43B6-BA32-0C990E7493E3}" presName="level" presStyleLbl="node1" presStyleIdx="5" presStyleCnt="6" custScaleY="3407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83146F8-DC1D-43FE-ABF6-66436C23869B}" type="pres">
      <dgm:prSet presAssocID="{3D76F10D-2CFD-43B6-BA32-0C990E7493E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AD472B2-DCA7-449B-94AB-7FD418C98860}" type="presOf" srcId="{855F8D2A-13F3-4B98-BE2F-493B67E5C3C4}" destId="{B5F590E5-2AAB-4267-9764-92518647E734}" srcOrd="0" destOrd="0" presId="urn:microsoft.com/office/officeart/2005/8/layout/pyramid3"/>
    <dgm:cxn modelId="{19B9E505-1964-4752-8739-30D44F3DF6C5}" srcId="{43B6B26F-7B37-421B-A6A1-A2E57E5D7E02}" destId="{855F8D2A-13F3-4B98-BE2F-493B67E5C3C4}" srcOrd="4" destOrd="0" parTransId="{5BEE3698-CA78-4DE1-BD54-74FE1269863B}" sibTransId="{09D5F4D2-E488-4310-965F-C05716CDD91B}"/>
    <dgm:cxn modelId="{D07D6A83-EF6B-406E-9820-E86C3C072189}" type="presOf" srcId="{477CAB06-C238-4BC3-9952-132A688435BF}" destId="{D585A763-494A-44DA-8CDB-06BABBADE214}" srcOrd="0" destOrd="0" presId="urn:microsoft.com/office/officeart/2005/8/layout/pyramid3"/>
    <dgm:cxn modelId="{700A6E05-323A-4C5E-A51B-6BC6AAA2BF43}" srcId="{43B6B26F-7B37-421B-A6A1-A2E57E5D7E02}" destId="{2BD70ECB-EB08-4DE3-AA68-0D5028B631C2}" srcOrd="3" destOrd="0" parTransId="{DF1755DC-E3D8-419E-A56E-6A6914AF2971}" sibTransId="{2C858311-3D1F-4B2A-BF8A-8251D03ADD76}"/>
    <dgm:cxn modelId="{B6B213E5-1DA8-4E34-98AD-EA0DCE4599D2}" srcId="{43B6B26F-7B37-421B-A6A1-A2E57E5D7E02}" destId="{2A3CA13A-A153-4055-961E-92DB21533E8A}" srcOrd="2" destOrd="0" parTransId="{7FA0F18D-2726-40B5-8365-0C445FE67458}" sibTransId="{8DA12DE7-7988-4091-A9EB-4E37869FCDEA}"/>
    <dgm:cxn modelId="{5CF88A75-43A3-48FE-8DB3-7A70D1D3EBE9}" srcId="{43B6B26F-7B37-421B-A6A1-A2E57E5D7E02}" destId="{3D76F10D-2CFD-43B6-BA32-0C990E7493E3}" srcOrd="5" destOrd="0" parTransId="{DD05F685-0777-49FF-A312-DA39D1053BDD}" sibTransId="{2B1F8430-6E36-47B9-8C55-F730C2A71480}"/>
    <dgm:cxn modelId="{830FDD1C-F9CC-4DF3-83F1-8026FFB8F106}" type="presOf" srcId="{3D76F10D-2CFD-43B6-BA32-0C990E7493E3}" destId="{183146F8-DC1D-43FE-ABF6-66436C23869B}" srcOrd="1" destOrd="0" presId="urn:microsoft.com/office/officeart/2005/8/layout/pyramid3"/>
    <dgm:cxn modelId="{0EF03FF6-376E-4AB4-BA8C-FEE87CD7FF03}" srcId="{43B6B26F-7B37-421B-A6A1-A2E57E5D7E02}" destId="{21B5E457-C175-4DA2-943B-2EDAD164D1EB}" srcOrd="0" destOrd="0" parTransId="{488E82C3-D8CD-4779-AD48-DDC5DC1E2FF4}" sibTransId="{7A70C788-23A9-4444-A590-808BA6A9A4D9}"/>
    <dgm:cxn modelId="{535C4C00-DE75-4674-9ECB-5EA4CDF33EAE}" type="presOf" srcId="{3D76F10D-2CFD-43B6-BA32-0C990E7493E3}" destId="{43B888EB-4C1E-4B07-9E65-C80EF40B16BB}" srcOrd="0" destOrd="0" presId="urn:microsoft.com/office/officeart/2005/8/layout/pyramid3"/>
    <dgm:cxn modelId="{DE4C842B-A329-4C8B-ADD4-25747A1A4532}" type="presOf" srcId="{2A3CA13A-A153-4055-961E-92DB21533E8A}" destId="{C24D539E-955E-432E-B490-510DAE7C260F}" srcOrd="0" destOrd="0" presId="urn:microsoft.com/office/officeart/2005/8/layout/pyramid3"/>
    <dgm:cxn modelId="{63EDF339-1877-4055-A61E-22D1DC5C9C64}" type="presOf" srcId="{43B6B26F-7B37-421B-A6A1-A2E57E5D7E02}" destId="{3527901E-D666-4F1F-B538-1B816132C145}" srcOrd="0" destOrd="0" presId="urn:microsoft.com/office/officeart/2005/8/layout/pyramid3"/>
    <dgm:cxn modelId="{9D6FDE7C-46DE-4E24-B46C-C6A07E095D5B}" type="presOf" srcId="{2BD70ECB-EB08-4DE3-AA68-0D5028B631C2}" destId="{27911A57-D8FF-4245-80E1-78D88E06A3E6}" srcOrd="1" destOrd="0" presId="urn:microsoft.com/office/officeart/2005/8/layout/pyramid3"/>
    <dgm:cxn modelId="{FF2926B0-1637-4701-A944-2043338843E1}" srcId="{43B6B26F-7B37-421B-A6A1-A2E57E5D7E02}" destId="{477CAB06-C238-4BC3-9952-132A688435BF}" srcOrd="1" destOrd="0" parTransId="{900DE089-7D30-4B2B-9A62-FE6E81067426}" sibTransId="{B1F5727A-428F-4C42-855E-7FE6E91C31EF}"/>
    <dgm:cxn modelId="{CA63A82A-2AE4-484E-BD11-16212B2708E6}" type="presOf" srcId="{2BD70ECB-EB08-4DE3-AA68-0D5028B631C2}" destId="{56D449F4-62CC-4A83-937A-62794F32AF75}" srcOrd="0" destOrd="0" presId="urn:microsoft.com/office/officeart/2005/8/layout/pyramid3"/>
    <dgm:cxn modelId="{6E65A7C8-E69D-4EDE-84DC-B17ABF466354}" type="presOf" srcId="{21B5E457-C175-4DA2-943B-2EDAD164D1EB}" destId="{0C5AAB4A-0B8B-4276-87D4-1D50B000C8C3}" srcOrd="1" destOrd="0" presId="urn:microsoft.com/office/officeart/2005/8/layout/pyramid3"/>
    <dgm:cxn modelId="{1B4D2B4C-AB58-4283-AFC1-46310CD37B66}" type="presOf" srcId="{21B5E457-C175-4DA2-943B-2EDAD164D1EB}" destId="{CDCACF3F-4A90-4C77-B7D9-2A38D13182F6}" srcOrd="0" destOrd="0" presId="urn:microsoft.com/office/officeart/2005/8/layout/pyramid3"/>
    <dgm:cxn modelId="{4F620474-1C3D-4769-A2AB-815C787BB6E1}" type="presOf" srcId="{477CAB06-C238-4BC3-9952-132A688435BF}" destId="{E11397A4-0D41-4FB3-9917-B1627F833719}" srcOrd="1" destOrd="0" presId="urn:microsoft.com/office/officeart/2005/8/layout/pyramid3"/>
    <dgm:cxn modelId="{A566AD5E-210B-4057-931D-75B884D0365D}" type="presOf" srcId="{855F8D2A-13F3-4B98-BE2F-493B67E5C3C4}" destId="{31D1D263-5D26-4A9A-B9E4-C8A8D81AC4F0}" srcOrd="1" destOrd="0" presId="urn:microsoft.com/office/officeart/2005/8/layout/pyramid3"/>
    <dgm:cxn modelId="{CC5BA963-9454-4A4C-A518-9AD57373DE65}" type="presOf" srcId="{2A3CA13A-A153-4055-961E-92DB21533E8A}" destId="{6D2BF093-8353-48A2-860C-E011175A665C}" srcOrd="1" destOrd="0" presId="urn:microsoft.com/office/officeart/2005/8/layout/pyramid3"/>
    <dgm:cxn modelId="{60C09289-18FB-42A3-8342-D2D5A455C36E}" type="presParOf" srcId="{3527901E-D666-4F1F-B538-1B816132C145}" destId="{AE726453-5CB5-4A1A-9DFE-1E67547C4AD0}" srcOrd="0" destOrd="0" presId="urn:microsoft.com/office/officeart/2005/8/layout/pyramid3"/>
    <dgm:cxn modelId="{F33368F1-CDEE-4C1B-8C24-81F67EDDABB3}" type="presParOf" srcId="{AE726453-5CB5-4A1A-9DFE-1E67547C4AD0}" destId="{CDCACF3F-4A90-4C77-B7D9-2A38D13182F6}" srcOrd="0" destOrd="0" presId="urn:microsoft.com/office/officeart/2005/8/layout/pyramid3"/>
    <dgm:cxn modelId="{EC3090B1-5584-4578-A56D-7BF460314A93}" type="presParOf" srcId="{AE726453-5CB5-4A1A-9DFE-1E67547C4AD0}" destId="{0C5AAB4A-0B8B-4276-87D4-1D50B000C8C3}" srcOrd="1" destOrd="0" presId="urn:microsoft.com/office/officeart/2005/8/layout/pyramid3"/>
    <dgm:cxn modelId="{4CBA7BE5-CF8A-43F0-B382-D9910AE947ED}" type="presParOf" srcId="{3527901E-D666-4F1F-B538-1B816132C145}" destId="{FB6A1A49-8157-4307-8564-2E8FF0A0DE1F}" srcOrd="1" destOrd="0" presId="urn:microsoft.com/office/officeart/2005/8/layout/pyramid3"/>
    <dgm:cxn modelId="{E1EF7B19-22B4-4EF0-8DF0-8FC9FDE14787}" type="presParOf" srcId="{FB6A1A49-8157-4307-8564-2E8FF0A0DE1F}" destId="{D585A763-494A-44DA-8CDB-06BABBADE214}" srcOrd="0" destOrd="0" presId="urn:microsoft.com/office/officeart/2005/8/layout/pyramid3"/>
    <dgm:cxn modelId="{FC58AEC2-F3B6-4B81-9482-0631EAF9138F}" type="presParOf" srcId="{FB6A1A49-8157-4307-8564-2E8FF0A0DE1F}" destId="{E11397A4-0D41-4FB3-9917-B1627F833719}" srcOrd="1" destOrd="0" presId="urn:microsoft.com/office/officeart/2005/8/layout/pyramid3"/>
    <dgm:cxn modelId="{E521F649-40A7-4FDD-A9EE-3FF0F4D2A602}" type="presParOf" srcId="{3527901E-D666-4F1F-B538-1B816132C145}" destId="{70AD810E-0384-4E9E-8302-CCB34D88A986}" srcOrd="2" destOrd="0" presId="urn:microsoft.com/office/officeart/2005/8/layout/pyramid3"/>
    <dgm:cxn modelId="{353205F2-E54D-40C2-99DC-2D089FB278E5}" type="presParOf" srcId="{70AD810E-0384-4E9E-8302-CCB34D88A986}" destId="{C24D539E-955E-432E-B490-510DAE7C260F}" srcOrd="0" destOrd="0" presId="urn:microsoft.com/office/officeart/2005/8/layout/pyramid3"/>
    <dgm:cxn modelId="{FC2F20C7-954B-4BDB-BE61-D4A236E3A87A}" type="presParOf" srcId="{70AD810E-0384-4E9E-8302-CCB34D88A986}" destId="{6D2BF093-8353-48A2-860C-E011175A665C}" srcOrd="1" destOrd="0" presId="urn:microsoft.com/office/officeart/2005/8/layout/pyramid3"/>
    <dgm:cxn modelId="{09EA80B9-EF38-4FFB-82BB-500F1F4F0DD2}" type="presParOf" srcId="{3527901E-D666-4F1F-B538-1B816132C145}" destId="{383D7D2B-9836-4E95-881F-E5B033247820}" srcOrd="3" destOrd="0" presId="urn:microsoft.com/office/officeart/2005/8/layout/pyramid3"/>
    <dgm:cxn modelId="{22B3E760-81FC-4CC1-9C4F-1969BFBCBE18}" type="presParOf" srcId="{383D7D2B-9836-4E95-881F-E5B033247820}" destId="{56D449F4-62CC-4A83-937A-62794F32AF75}" srcOrd="0" destOrd="0" presId="urn:microsoft.com/office/officeart/2005/8/layout/pyramid3"/>
    <dgm:cxn modelId="{7CB89EAE-CB74-40B1-8B37-65536D658DDA}" type="presParOf" srcId="{383D7D2B-9836-4E95-881F-E5B033247820}" destId="{27911A57-D8FF-4245-80E1-78D88E06A3E6}" srcOrd="1" destOrd="0" presId="urn:microsoft.com/office/officeart/2005/8/layout/pyramid3"/>
    <dgm:cxn modelId="{698A3DA6-88AE-47DB-BD16-83A485ED9BFC}" type="presParOf" srcId="{3527901E-D666-4F1F-B538-1B816132C145}" destId="{582C61F6-EAB6-4F1C-8CE8-5F2D2FFB11A4}" srcOrd="4" destOrd="0" presId="urn:microsoft.com/office/officeart/2005/8/layout/pyramid3"/>
    <dgm:cxn modelId="{CBE3A6F1-567E-4EA6-BDC8-9A0201A5FC0F}" type="presParOf" srcId="{582C61F6-EAB6-4F1C-8CE8-5F2D2FFB11A4}" destId="{B5F590E5-2AAB-4267-9764-92518647E734}" srcOrd="0" destOrd="0" presId="urn:microsoft.com/office/officeart/2005/8/layout/pyramid3"/>
    <dgm:cxn modelId="{441A40BA-F772-4056-A938-D4378575B8D5}" type="presParOf" srcId="{582C61F6-EAB6-4F1C-8CE8-5F2D2FFB11A4}" destId="{31D1D263-5D26-4A9A-B9E4-C8A8D81AC4F0}" srcOrd="1" destOrd="0" presId="urn:microsoft.com/office/officeart/2005/8/layout/pyramid3"/>
    <dgm:cxn modelId="{E0E58CEC-9305-4312-B910-F4C4AE6658DC}" type="presParOf" srcId="{3527901E-D666-4F1F-B538-1B816132C145}" destId="{6136D4CD-8989-4671-9B2A-4E98D38DE639}" srcOrd="5" destOrd="0" presId="urn:microsoft.com/office/officeart/2005/8/layout/pyramid3"/>
    <dgm:cxn modelId="{CB538217-33F0-4593-B04D-30CF06772493}" type="presParOf" srcId="{6136D4CD-8989-4671-9B2A-4E98D38DE639}" destId="{43B888EB-4C1E-4B07-9E65-C80EF40B16BB}" srcOrd="0" destOrd="0" presId="urn:microsoft.com/office/officeart/2005/8/layout/pyramid3"/>
    <dgm:cxn modelId="{D148FE6C-2A99-4915-B3F1-F27DADA4C20F}" type="presParOf" srcId="{6136D4CD-8989-4671-9B2A-4E98D38DE639}" destId="{183146F8-DC1D-43FE-ABF6-66436C23869B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004D5D-88E2-4F5C-85BF-722574396828}">
      <dsp:nvSpPr>
        <dsp:cNvPr id="0" name=""/>
        <dsp:cNvSpPr/>
      </dsp:nvSpPr>
      <dsp:spPr>
        <a:xfrm>
          <a:off x="655471" y="497"/>
          <a:ext cx="1359975" cy="679987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solidFill>
                <a:schemeClr val="tx1"/>
              </a:solidFill>
            </a:rPr>
            <a:t>Fluxo de renda municipal</a:t>
          </a:r>
          <a:endParaRPr lang="pt-BR" sz="1600" kern="1200" dirty="0">
            <a:solidFill>
              <a:schemeClr val="tx1"/>
            </a:solidFill>
          </a:endParaRPr>
        </a:p>
      </dsp:txBody>
      <dsp:txXfrm>
        <a:off x="675387" y="20413"/>
        <a:ext cx="1320143" cy="640155"/>
      </dsp:txXfrm>
    </dsp:sp>
    <dsp:sp modelId="{7B0E55DD-2571-45B6-8C6B-C472458435AE}">
      <dsp:nvSpPr>
        <dsp:cNvPr id="0" name=""/>
        <dsp:cNvSpPr/>
      </dsp:nvSpPr>
      <dsp:spPr>
        <a:xfrm>
          <a:off x="791468" y="680485"/>
          <a:ext cx="94790" cy="5099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9990"/>
              </a:lnTo>
              <a:lnTo>
                <a:pt x="94790" y="5099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5FB99B-8DFB-4068-840F-53F7CA1CC9DB}">
      <dsp:nvSpPr>
        <dsp:cNvPr id="0" name=""/>
        <dsp:cNvSpPr/>
      </dsp:nvSpPr>
      <dsp:spPr>
        <a:xfrm>
          <a:off x="886259" y="850482"/>
          <a:ext cx="1087980" cy="679987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6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Receita municipal</a:t>
          </a:r>
          <a:endParaRPr lang="pt-BR" sz="1400" kern="1200" dirty="0"/>
        </a:p>
      </dsp:txBody>
      <dsp:txXfrm>
        <a:off x="906175" y="870398"/>
        <a:ext cx="1048148" cy="640155"/>
      </dsp:txXfrm>
    </dsp:sp>
    <dsp:sp modelId="{659FAFB7-B02C-48DA-902A-2929C69139E8}">
      <dsp:nvSpPr>
        <dsp:cNvPr id="0" name=""/>
        <dsp:cNvSpPr/>
      </dsp:nvSpPr>
      <dsp:spPr>
        <a:xfrm>
          <a:off x="791468" y="680485"/>
          <a:ext cx="94790" cy="13599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9975"/>
              </a:lnTo>
              <a:lnTo>
                <a:pt x="94790" y="13599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23B819-C378-453E-934E-26F559D3C340}">
      <dsp:nvSpPr>
        <dsp:cNvPr id="0" name=""/>
        <dsp:cNvSpPr/>
      </dsp:nvSpPr>
      <dsp:spPr>
        <a:xfrm>
          <a:off x="886259" y="1700467"/>
          <a:ext cx="1087980" cy="679987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Renda do trabalho</a:t>
          </a:r>
          <a:endParaRPr lang="pt-BR" sz="1400" kern="1200" dirty="0"/>
        </a:p>
      </dsp:txBody>
      <dsp:txXfrm>
        <a:off x="906175" y="1720383"/>
        <a:ext cx="1048148" cy="640155"/>
      </dsp:txXfrm>
    </dsp:sp>
    <dsp:sp modelId="{0F5CEF64-9097-4E2B-8552-D7446261E60E}">
      <dsp:nvSpPr>
        <dsp:cNvPr id="0" name=""/>
        <dsp:cNvSpPr/>
      </dsp:nvSpPr>
      <dsp:spPr>
        <a:xfrm>
          <a:off x="791468" y="680485"/>
          <a:ext cx="94790" cy="2209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9960"/>
              </a:lnTo>
              <a:lnTo>
                <a:pt x="94790" y="2209960"/>
              </a:lnTo>
            </a:path>
          </a:pathLst>
        </a:custGeom>
        <a:noFill/>
        <a:ln w="12700" cap="flat" cmpd="sng" algn="ctr">
          <a:solidFill>
            <a:schemeClr val="accent6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7BDF18-DD15-42BF-B576-71634BFC63C1}">
      <dsp:nvSpPr>
        <dsp:cNvPr id="0" name=""/>
        <dsp:cNvSpPr/>
      </dsp:nvSpPr>
      <dsp:spPr>
        <a:xfrm>
          <a:off x="886259" y="2550452"/>
          <a:ext cx="1087980" cy="679987"/>
        </a:xfrm>
        <a:prstGeom prst="roundRect">
          <a:avLst>
            <a:gd name="adj" fmla="val 10000"/>
          </a:avLst>
        </a:prstGeom>
        <a:solidFill>
          <a:schemeClr val="accent6">
            <a:lumMod val="5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Renda de transferência</a:t>
          </a:r>
          <a:endParaRPr lang="pt-BR" sz="1400" kern="1200" dirty="0"/>
        </a:p>
      </dsp:txBody>
      <dsp:txXfrm>
        <a:off x="906175" y="2570368"/>
        <a:ext cx="1048148" cy="6401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CACF3F-4A90-4C77-B7D9-2A38D13182F6}">
      <dsp:nvSpPr>
        <dsp:cNvPr id="0" name=""/>
        <dsp:cNvSpPr/>
      </dsp:nvSpPr>
      <dsp:spPr>
        <a:xfrm rot="10800000">
          <a:off x="0" y="0"/>
          <a:ext cx="5633883" cy="1529189"/>
        </a:xfrm>
        <a:prstGeom prst="trapezoid">
          <a:avLst>
            <a:gd name="adj" fmla="val 53056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Bens e serviços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48,44%</a:t>
          </a:r>
          <a:endParaRPr lang="pt-BR" sz="2400" kern="1200" dirty="0"/>
        </a:p>
      </dsp:txBody>
      <dsp:txXfrm rot="-10800000">
        <a:off x="985929" y="0"/>
        <a:ext cx="3662023" cy="1529189"/>
      </dsp:txXfrm>
    </dsp:sp>
    <dsp:sp modelId="{D585A763-494A-44DA-8CDB-06BABBADE214}">
      <dsp:nvSpPr>
        <dsp:cNvPr id="0" name=""/>
        <dsp:cNvSpPr/>
      </dsp:nvSpPr>
      <dsp:spPr>
        <a:xfrm rot="10800000">
          <a:off x="811319" y="1529189"/>
          <a:ext cx="4011243" cy="1188837"/>
        </a:xfrm>
        <a:prstGeom prst="trapezoid">
          <a:avLst>
            <a:gd name="adj" fmla="val 53056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Folha e salários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26,12%</a:t>
          </a:r>
        </a:p>
      </dsp:txBody>
      <dsp:txXfrm rot="-10800000">
        <a:off x="1513287" y="1529189"/>
        <a:ext cx="2607307" cy="1188837"/>
      </dsp:txXfrm>
    </dsp:sp>
    <dsp:sp modelId="{C24D539E-955E-432E-B490-510DAE7C260F}">
      <dsp:nvSpPr>
        <dsp:cNvPr id="0" name=""/>
        <dsp:cNvSpPr/>
      </dsp:nvSpPr>
      <dsp:spPr>
        <a:xfrm rot="10800000">
          <a:off x="1442064" y="2718026"/>
          <a:ext cx="2749754" cy="922002"/>
        </a:xfrm>
        <a:prstGeom prst="trapezoid">
          <a:avLst>
            <a:gd name="adj" fmla="val 53056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Renda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19,22%</a:t>
          </a:r>
          <a:endParaRPr lang="pt-BR" sz="2200" kern="1200" dirty="0"/>
        </a:p>
      </dsp:txBody>
      <dsp:txXfrm rot="-10800000">
        <a:off x="1923271" y="2718026"/>
        <a:ext cx="1787340" cy="922002"/>
      </dsp:txXfrm>
    </dsp:sp>
    <dsp:sp modelId="{56D449F4-62CC-4A83-937A-62794F32AF75}">
      <dsp:nvSpPr>
        <dsp:cNvPr id="0" name=""/>
        <dsp:cNvSpPr/>
      </dsp:nvSpPr>
      <dsp:spPr>
        <a:xfrm rot="10800000">
          <a:off x="1931237" y="3640029"/>
          <a:ext cx="1771407" cy="664488"/>
        </a:xfrm>
        <a:prstGeom prst="trapezoid">
          <a:avLst>
            <a:gd name="adj" fmla="val 53056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Propriedade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4,58% </a:t>
          </a:r>
          <a:endParaRPr lang="pt-BR" sz="1200" kern="1200" dirty="0"/>
        </a:p>
      </dsp:txBody>
      <dsp:txXfrm rot="-10800000">
        <a:off x="2241234" y="3640029"/>
        <a:ext cx="1151414" cy="664488"/>
      </dsp:txXfrm>
    </dsp:sp>
    <dsp:sp modelId="{B5F590E5-2AAB-4267-9764-92518647E734}">
      <dsp:nvSpPr>
        <dsp:cNvPr id="0" name=""/>
        <dsp:cNvSpPr/>
      </dsp:nvSpPr>
      <dsp:spPr>
        <a:xfrm rot="10800000">
          <a:off x="2283786" y="4304518"/>
          <a:ext cx="1066310" cy="599792"/>
        </a:xfrm>
        <a:prstGeom prst="trapezoid">
          <a:avLst>
            <a:gd name="adj" fmla="val 53056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err="1" smtClean="0"/>
            <a:t>Transf</a:t>
          </a:r>
          <a:r>
            <a:rPr lang="pt-BR" sz="1100" kern="1200" dirty="0" smtClean="0"/>
            <a:t>. Financeiras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1,63%</a:t>
          </a:r>
          <a:endParaRPr lang="pt-BR" sz="1100" kern="1200" dirty="0"/>
        </a:p>
      </dsp:txBody>
      <dsp:txXfrm rot="-10800000">
        <a:off x="2470390" y="4304518"/>
        <a:ext cx="693102" cy="599792"/>
      </dsp:txXfrm>
    </dsp:sp>
    <dsp:sp modelId="{43B888EB-4C1E-4B07-9E65-C80EF40B16BB}">
      <dsp:nvSpPr>
        <dsp:cNvPr id="0" name=""/>
        <dsp:cNvSpPr/>
      </dsp:nvSpPr>
      <dsp:spPr>
        <a:xfrm rot="10800000">
          <a:off x="2602009" y="4904310"/>
          <a:ext cx="429864" cy="405108"/>
        </a:xfrm>
        <a:prstGeom prst="trapezoid">
          <a:avLst>
            <a:gd name="adj" fmla="val 53056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Outros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0,01</a:t>
          </a:r>
          <a:endParaRPr lang="pt-BR" sz="1100" kern="1200" dirty="0"/>
        </a:p>
      </dsp:txBody>
      <dsp:txXfrm rot="-10800000">
        <a:off x="2602009" y="4904310"/>
        <a:ext cx="429864" cy="405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0.41193</cdr:x>
      <cdr:y>0.84856</cdr:y>
    </cdr:from>
    <cdr:to>
      <cdr:x>0.55629</cdr:x>
      <cdr:y>0.89636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3791326" y="6657893"/>
          <a:ext cx="1328670" cy="3750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1200" dirty="0">
              <a:solidFill>
                <a:schemeClr val="bg1"/>
              </a:solidFill>
            </a:rPr>
            <a:t>22.921.176</a:t>
          </a:r>
        </a:p>
      </cdr:txBody>
    </cdr:sp>
  </cdr:relSizeAnchor>
  <cdr:relSizeAnchor xmlns:cdr="http://schemas.openxmlformats.org/drawingml/2006/chartDrawing">
    <cdr:from>
      <cdr:x>0.10085</cdr:x>
      <cdr:y>0.79509</cdr:y>
    </cdr:from>
    <cdr:to>
      <cdr:x>0.24521</cdr:x>
      <cdr:y>0.83907</cdr:y>
    </cdr:to>
    <cdr:sp macro="" textlink="">
      <cdr:nvSpPr>
        <cdr:cNvPr id="3" name="CaixaDeTexto 2"/>
        <cdr:cNvSpPr txBox="1"/>
      </cdr:nvSpPr>
      <cdr:spPr>
        <a:xfrm xmlns:a="http://schemas.openxmlformats.org/drawingml/2006/main">
          <a:off x="928233" y="6238366"/>
          <a:ext cx="1328669" cy="3450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1200" dirty="0">
              <a:solidFill>
                <a:schemeClr val="bg1"/>
              </a:solidFill>
            </a:rPr>
            <a:t>5.631.636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89552-D0FE-434D-9DE0-85FE4DE44DCB}" type="datetimeFigureOut">
              <a:rPr lang="pt-BR" smtClean="0"/>
              <a:pPr/>
              <a:t>16/06/2019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40AD6-3EF5-430C-809E-855E668358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8049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43053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1pPr>
    <a:lvl2pPr marL="671526" algn="l" defTabSz="1343053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2pPr>
    <a:lvl3pPr marL="1343053" algn="l" defTabSz="1343053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3pPr>
    <a:lvl4pPr marL="2014580" algn="l" defTabSz="1343053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4pPr>
    <a:lvl5pPr marL="2686107" algn="l" defTabSz="1343053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5pPr>
    <a:lvl6pPr marL="3357633" algn="l" defTabSz="1343053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6pPr>
    <a:lvl7pPr marL="4029159" algn="l" defTabSz="1343053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7pPr>
    <a:lvl8pPr marL="4700687" algn="l" defTabSz="1343053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8pPr>
    <a:lvl9pPr marL="5372213" algn="l" defTabSz="1343053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40AD6-3EF5-430C-809E-855E66835849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763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1993" y="1531818"/>
            <a:ext cx="7955915" cy="3258632"/>
          </a:xfrm>
        </p:spPr>
        <p:txBody>
          <a:bodyPr anchor="b"/>
          <a:lstStyle>
            <a:lvl1pPr algn="ctr">
              <a:defRPr sz="6142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988" y="4916115"/>
            <a:ext cx="7019925" cy="2259809"/>
          </a:xfrm>
        </p:spPr>
        <p:txBody>
          <a:bodyPr/>
          <a:lstStyle>
            <a:lvl1pPr marL="0" indent="0" algn="ctr">
              <a:buNone/>
              <a:defRPr sz="2457"/>
            </a:lvl1pPr>
            <a:lvl2pPr marL="467990" indent="0" algn="ctr">
              <a:buNone/>
              <a:defRPr sz="2047"/>
            </a:lvl2pPr>
            <a:lvl3pPr marL="935980" indent="0" algn="ctr">
              <a:buNone/>
              <a:defRPr sz="1842"/>
            </a:lvl3pPr>
            <a:lvl4pPr marL="1403970" indent="0" algn="ctr">
              <a:buNone/>
              <a:defRPr sz="1638"/>
            </a:lvl4pPr>
            <a:lvl5pPr marL="1871960" indent="0" algn="ctr">
              <a:buNone/>
              <a:defRPr sz="1638"/>
            </a:lvl5pPr>
            <a:lvl6pPr marL="2339950" indent="0" algn="ctr">
              <a:buNone/>
              <a:defRPr sz="1638"/>
            </a:lvl6pPr>
            <a:lvl7pPr marL="2807940" indent="0" algn="ctr">
              <a:buNone/>
              <a:defRPr sz="1638"/>
            </a:lvl7pPr>
            <a:lvl8pPr marL="3275929" indent="0" algn="ctr">
              <a:buNone/>
              <a:defRPr sz="1638"/>
            </a:lvl8pPr>
            <a:lvl9pPr marL="3743919" indent="0" algn="ctr">
              <a:buNone/>
              <a:defRPr sz="1638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CB58E-B5F7-4054-BDCF-343B773E257D}" type="datetimeFigureOut">
              <a:rPr lang="pt-BR" smtClean="0"/>
              <a:pPr/>
              <a:t>16/06/2019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3F23-5D7C-4700-BCD3-32849A1D796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633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CB58E-B5F7-4054-BDCF-343B773E257D}" type="datetimeFigureOut">
              <a:rPr lang="pt-BR" smtClean="0"/>
              <a:pPr/>
              <a:t>16/06/2019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3F23-5D7C-4700-BCD3-32849A1D796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2092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8179" y="498328"/>
            <a:ext cx="2018228" cy="7932083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3493" y="498328"/>
            <a:ext cx="5937687" cy="7932083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CB58E-B5F7-4054-BDCF-343B773E257D}" type="datetimeFigureOut">
              <a:rPr lang="pt-BR" smtClean="0"/>
              <a:pPr/>
              <a:t>16/06/2019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3F23-5D7C-4700-BCD3-32849A1D796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5356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CB58E-B5F7-4054-BDCF-343B773E257D}" type="datetimeFigureOut">
              <a:rPr lang="pt-BR" smtClean="0"/>
              <a:pPr/>
              <a:t>16/06/2019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3F23-5D7C-4700-BCD3-32849A1D796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5142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619" y="2333478"/>
            <a:ext cx="8072914" cy="3893458"/>
          </a:xfrm>
        </p:spPr>
        <p:txBody>
          <a:bodyPr anchor="b"/>
          <a:lstStyle>
            <a:lvl1pPr>
              <a:defRPr sz="6142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8619" y="6263769"/>
            <a:ext cx="8072914" cy="2047477"/>
          </a:xfrm>
        </p:spPr>
        <p:txBody>
          <a:bodyPr/>
          <a:lstStyle>
            <a:lvl1pPr marL="0" indent="0">
              <a:buNone/>
              <a:defRPr sz="2457">
                <a:solidFill>
                  <a:schemeClr val="tx1"/>
                </a:solidFill>
              </a:defRPr>
            </a:lvl1pPr>
            <a:lvl2pPr marL="467990" indent="0">
              <a:buNone/>
              <a:defRPr sz="2047">
                <a:solidFill>
                  <a:schemeClr val="tx1">
                    <a:tint val="75000"/>
                  </a:schemeClr>
                </a:solidFill>
              </a:defRPr>
            </a:lvl2pPr>
            <a:lvl3pPr marL="93598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3pPr>
            <a:lvl4pPr marL="1403970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4pPr>
            <a:lvl5pPr marL="1871960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5pPr>
            <a:lvl6pPr marL="2339950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6pPr>
            <a:lvl7pPr marL="2807940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7pPr>
            <a:lvl8pPr marL="3275929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8pPr>
            <a:lvl9pPr marL="3743919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CB58E-B5F7-4054-BDCF-343B773E257D}" type="datetimeFigureOut">
              <a:rPr lang="pt-BR" smtClean="0"/>
              <a:pPr/>
              <a:t>16/06/2019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3F23-5D7C-4700-BCD3-32849A1D796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279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3493" y="2491640"/>
            <a:ext cx="3977958" cy="5938771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8449" y="2491640"/>
            <a:ext cx="3977958" cy="5938771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CB58E-B5F7-4054-BDCF-343B773E257D}" type="datetimeFigureOut">
              <a:rPr lang="pt-BR" smtClean="0"/>
              <a:pPr/>
              <a:t>16/06/2019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3F23-5D7C-4700-BCD3-32849A1D796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8602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712" y="498330"/>
            <a:ext cx="8072914" cy="1809148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4713" y="2294476"/>
            <a:ext cx="3959676" cy="112448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713" y="3418964"/>
            <a:ext cx="3959676" cy="502878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450" y="2294476"/>
            <a:ext cx="3979177" cy="112448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8450" y="3418964"/>
            <a:ext cx="3979177" cy="502878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CB58E-B5F7-4054-BDCF-343B773E257D}" type="datetimeFigureOut">
              <a:rPr lang="pt-BR" smtClean="0"/>
              <a:pPr/>
              <a:t>16/06/2019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3F23-5D7C-4700-BCD3-32849A1D796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0979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CB58E-B5F7-4054-BDCF-343B773E257D}" type="datetimeFigureOut">
              <a:rPr lang="pt-BR" smtClean="0"/>
              <a:pPr/>
              <a:t>16/06/2019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3F23-5D7C-4700-BCD3-32849A1D796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5983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CB58E-B5F7-4054-BDCF-343B773E257D}" type="datetimeFigureOut">
              <a:rPr lang="pt-BR" smtClean="0"/>
              <a:pPr/>
              <a:t>16/06/2019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3F23-5D7C-4700-BCD3-32849A1D796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5430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712" y="623993"/>
            <a:ext cx="3018811" cy="2183977"/>
          </a:xfrm>
        </p:spPr>
        <p:txBody>
          <a:bodyPr anchor="b"/>
          <a:lstStyle>
            <a:lvl1pPr>
              <a:defRPr sz="3276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9177" y="1347654"/>
            <a:ext cx="4738449" cy="6651596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7"/>
            </a:lvl3pPr>
            <a:lvl4pPr>
              <a:defRPr sz="2047"/>
            </a:lvl4pPr>
            <a:lvl5pPr>
              <a:defRPr sz="2047"/>
            </a:lvl5pPr>
            <a:lvl6pPr>
              <a:defRPr sz="2047"/>
            </a:lvl6pPr>
            <a:lvl7pPr>
              <a:defRPr sz="2047"/>
            </a:lvl7pPr>
            <a:lvl8pPr>
              <a:defRPr sz="2047"/>
            </a:lvl8pPr>
            <a:lvl9pPr>
              <a:defRPr sz="2047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4712" y="2807970"/>
            <a:ext cx="3018811" cy="5202112"/>
          </a:xfrm>
        </p:spPr>
        <p:txBody>
          <a:bodyPr/>
          <a:lstStyle>
            <a:lvl1pPr marL="0" indent="0">
              <a:buNone/>
              <a:defRPr sz="1638"/>
            </a:lvl1pPr>
            <a:lvl2pPr marL="467990" indent="0">
              <a:buNone/>
              <a:defRPr sz="1433"/>
            </a:lvl2pPr>
            <a:lvl3pPr marL="935980" indent="0">
              <a:buNone/>
              <a:defRPr sz="1228"/>
            </a:lvl3pPr>
            <a:lvl4pPr marL="1403970" indent="0">
              <a:buNone/>
              <a:defRPr sz="1024"/>
            </a:lvl4pPr>
            <a:lvl5pPr marL="1871960" indent="0">
              <a:buNone/>
              <a:defRPr sz="1024"/>
            </a:lvl5pPr>
            <a:lvl6pPr marL="2339950" indent="0">
              <a:buNone/>
              <a:defRPr sz="1024"/>
            </a:lvl6pPr>
            <a:lvl7pPr marL="2807940" indent="0">
              <a:buNone/>
              <a:defRPr sz="1024"/>
            </a:lvl7pPr>
            <a:lvl8pPr marL="3275929" indent="0">
              <a:buNone/>
              <a:defRPr sz="1024"/>
            </a:lvl8pPr>
            <a:lvl9pPr marL="3743919" indent="0">
              <a:buNone/>
              <a:defRPr sz="1024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CB58E-B5F7-4054-BDCF-343B773E257D}" type="datetimeFigureOut">
              <a:rPr lang="pt-BR" smtClean="0"/>
              <a:pPr/>
              <a:t>16/06/2019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3F23-5D7C-4700-BCD3-32849A1D796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475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712" y="623993"/>
            <a:ext cx="3018811" cy="2183977"/>
          </a:xfrm>
        </p:spPr>
        <p:txBody>
          <a:bodyPr anchor="b"/>
          <a:lstStyle>
            <a:lvl1pPr>
              <a:defRPr sz="3276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79177" y="1347654"/>
            <a:ext cx="4738449" cy="6651596"/>
          </a:xfrm>
        </p:spPr>
        <p:txBody>
          <a:bodyPr anchor="t"/>
          <a:lstStyle>
            <a:lvl1pPr marL="0" indent="0">
              <a:buNone/>
              <a:defRPr sz="3276"/>
            </a:lvl1pPr>
            <a:lvl2pPr marL="467990" indent="0">
              <a:buNone/>
              <a:defRPr sz="2866"/>
            </a:lvl2pPr>
            <a:lvl3pPr marL="935980" indent="0">
              <a:buNone/>
              <a:defRPr sz="2457"/>
            </a:lvl3pPr>
            <a:lvl4pPr marL="1403970" indent="0">
              <a:buNone/>
              <a:defRPr sz="2047"/>
            </a:lvl4pPr>
            <a:lvl5pPr marL="1871960" indent="0">
              <a:buNone/>
              <a:defRPr sz="2047"/>
            </a:lvl5pPr>
            <a:lvl6pPr marL="2339950" indent="0">
              <a:buNone/>
              <a:defRPr sz="2047"/>
            </a:lvl6pPr>
            <a:lvl7pPr marL="2807940" indent="0">
              <a:buNone/>
              <a:defRPr sz="2047"/>
            </a:lvl7pPr>
            <a:lvl8pPr marL="3275929" indent="0">
              <a:buNone/>
              <a:defRPr sz="2047"/>
            </a:lvl8pPr>
            <a:lvl9pPr marL="3743919" indent="0">
              <a:buNone/>
              <a:defRPr sz="2047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4712" y="2807970"/>
            <a:ext cx="3018811" cy="5202112"/>
          </a:xfrm>
        </p:spPr>
        <p:txBody>
          <a:bodyPr/>
          <a:lstStyle>
            <a:lvl1pPr marL="0" indent="0">
              <a:buNone/>
              <a:defRPr sz="1638"/>
            </a:lvl1pPr>
            <a:lvl2pPr marL="467990" indent="0">
              <a:buNone/>
              <a:defRPr sz="1433"/>
            </a:lvl2pPr>
            <a:lvl3pPr marL="935980" indent="0">
              <a:buNone/>
              <a:defRPr sz="1228"/>
            </a:lvl3pPr>
            <a:lvl4pPr marL="1403970" indent="0">
              <a:buNone/>
              <a:defRPr sz="1024"/>
            </a:lvl4pPr>
            <a:lvl5pPr marL="1871960" indent="0">
              <a:buNone/>
              <a:defRPr sz="1024"/>
            </a:lvl5pPr>
            <a:lvl6pPr marL="2339950" indent="0">
              <a:buNone/>
              <a:defRPr sz="1024"/>
            </a:lvl6pPr>
            <a:lvl7pPr marL="2807940" indent="0">
              <a:buNone/>
              <a:defRPr sz="1024"/>
            </a:lvl7pPr>
            <a:lvl8pPr marL="3275929" indent="0">
              <a:buNone/>
              <a:defRPr sz="1024"/>
            </a:lvl8pPr>
            <a:lvl9pPr marL="3743919" indent="0">
              <a:buNone/>
              <a:defRPr sz="1024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CB58E-B5F7-4054-BDCF-343B773E257D}" type="datetimeFigureOut">
              <a:rPr lang="pt-BR" smtClean="0"/>
              <a:pPr/>
              <a:t>16/06/2019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3F23-5D7C-4700-BCD3-32849A1D796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6570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3493" y="498330"/>
            <a:ext cx="8072914" cy="1809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493" y="2491640"/>
            <a:ext cx="8072914" cy="5938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493" y="8675243"/>
            <a:ext cx="2105978" cy="49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CB58E-B5F7-4054-BDCF-343B773E257D}" type="datetimeFigureOut">
              <a:rPr lang="pt-BR" smtClean="0"/>
              <a:pPr/>
              <a:t>16/06/2019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0467" y="8675243"/>
            <a:ext cx="3158966" cy="49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0429" y="8675243"/>
            <a:ext cx="2105978" cy="49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B3F23-5D7C-4700-BCD3-32849A1D796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270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35980" rtl="0" eaLnBrk="1" latinLnBrk="0" hangingPunct="1">
        <a:lnSpc>
          <a:spcPct val="90000"/>
        </a:lnSpc>
        <a:spcBef>
          <a:spcPct val="0"/>
        </a:spcBef>
        <a:buNone/>
        <a:defRPr sz="45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995" indent="-233995" algn="l" defTabSz="935980" rtl="0" eaLnBrk="1" latinLnBrk="0" hangingPunct="1">
        <a:lnSpc>
          <a:spcPct val="90000"/>
        </a:lnSpc>
        <a:spcBef>
          <a:spcPts val="1024"/>
        </a:spcBef>
        <a:buFont typeface="Arial" panose="020B0604020202020204" pitchFamily="34" charset="0"/>
        <a:buChar char="•"/>
        <a:defRPr sz="2866" kern="1200">
          <a:solidFill>
            <a:schemeClr val="tx1"/>
          </a:solidFill>
          <a:latin typeface="+mn-lt"/>
          <a:ea typeface="+mn-ea"/>
          <a:cs typeface="+mn-cs"/>
        </a:defRPr>
      </a:lvl1pPr>
      <a:lvl2pPr marL="701985" indent="-233995" algn="l" defTabSz="93598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2457" kern="1200">
          <a:solidFill>
            <a:schemeClr val="tx1"/>
          </a:solidFill>
          <a:latin typeface="+mn-lt"/>
          <a:ea typeface="+mn-ea"/>
          <a:cs typeface="+mn-cs"/>
        </a:defRPr>
      </a:lvl2pPr>
      <a:lvl3pPr marL="1169975" indent="-233995" algn="l" defTabSz="93598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3pPr>
      <a:lvl4pPr marL="1637965" indent="-233995" algn="l" defTabSz="93598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2105955" indent="-233995" algn="l" defTabSz="93598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573945" indent="-233995" algn="l" defTabSz="93598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3041934" indent="-233995" algn="l" defTabSz="93598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509924" indent="-233995" algn="l" defTabSz="93598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977914" indent="-233995" algn="l" defTabSz="93598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chart" Target="../charts/char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11.xml"/><Relationship Id="rId7" Type="http://schemas.openxmlformats.org/officeDocument/2006/relationships/diagramColors" Target="../diagrams/colors4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chart" Target="../charts/chart9.xml"/><Relationship Id="rId7" Type="http://schemas.openxmlformats.org/officeDocument/2006/relationships/diagramColors" Target="../diagrams/colors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0" y="2158431"/>
            <a:ext cx="93599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742950" indent="-742950" algn="ctr">
              <a:buFont typeface="Wingdings" panose="05000000000000000000" pitchFamily="2" charset="2"/>
              <a:buChar char="ü"/>
            </a:pPr>
            <a:r>
              <a:rPr lang="pt-BR" sz="3200" dirty="0" smtClean="0"/>
              <a:t> </a:t>
            </a:r>
            <a:r>
              <a:rPr lang="pt-BR" sz="32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A previdência de que país pretendemos reformar?</a:t>
            </a:r>
            <a:endParaRPr lang="pt-BR" sz="3200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pt-BR" sz="32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Que sina desejamos mudar? </a:t>
            </a:r>
          </a:p>
        </p:txBody>
      </p:sp>
      <p:sp>
        <p:nvSpPr>
          <p:cNvPr id="4" name="Texto explicativo retangular 3"/>
          <p:cNvSpPr/>
          <p:nvPr/>
        </p:nvSpPr>
        <p:spPr>
          <a:xfrm rot="16200000">
            <a:off x="1623702" y="1623702"/>
            <a:ext cx="6112498" cy="9359898"/>
          </a:xfrm>
          <a:prstGeom prst="wedgeRectCallout">
            <a:avLst>
              <a:gd name="adj1" fmla="val -17595"/>
              <a:gd name="adj2" fmla="val 3310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3707898"/>
              </p:ext>
            </p:extLst>
          </p:nvPr>
        </p:nvGraphicFramePr>
        <p:xfrm>
          <a:off x="5461821" y="3247401"/>
          <a:ext cx="3898079" cy="6112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6706934"/>
              </p:ext>
            </p:extLst>
          </p:nvPr>
        </p:nvGraphicFramePr>
        <p:xfrm>
          <a:off x="0" y="3551847"/>
          <a:ext cx="4679950" cy="5808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0" y="1511424"/>
            <a:ext cx="93599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3200" dirty="0" smtClean="0">
                <a:latin typeface="Arial Rounded MT Bold" panose="020F0704030504030204" pitchFamily="34" charset="0"/>
              </a:rPr>
              <a:t>1 - O ponto de partida </a:t>
            </a:r>
            <a:endParaRPr lang="pt-BR" sz="3200" dirty="0">
              <a:latin typeface="Arial Rounded MT Bold" panose="020F070403050403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938293" y="4803853"/>
            <a:ext cx="1454116" cy="116955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/>
              <a:t>37.283</a:t>
            </a:r>
            <a:r>
              <a:rPr lang="pt-BR" sz="1400" dirty="0"/>
              <a:t> </a:t>
            </a:r>
          </a:p>
          <a:p>
            <a:pPr algn="ctr"/>
            <a:r>
              <a:rPr lang="pt-BR" sz="1400" dirty="0"/>
              <a:t>m</a:t>
            </a:r>
            <a:r>
              <a:rPr lang="pt-BR" sz="1400" dirty="0" smtClean="0"/>
              <a:t>ilhões</a:t>
            </a:r>
          </a:p>
          <a:p>
            <a:pPr algn="ctr"/>
            <a:r>
              <a:rPr lang="pt-BR" sz="1400" dirty="0" smtClean="0"/>
              <a:t>de trabalhadores</a:t>
            </a:r>
          </a:p>
          <a:p>
            <a:pPr algn="ctr"/>
            <a:r>
              <a:rPr lang="pt-BR" sz="1400" dirty="0" smtClean="0"/>
              <a:t>brasileiros</a:t>
            </a:r>
          </a:p>
          <a:p>
            <a:pPr algn="ctr"/>
            <a:r>
              <a:rPr lang="pt-BR" sz="1400" dirty="0" smtClean="0"/>
              <a:t>“fora” do sistema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8220389" y="4463405"/>
            <a:ext cx="1035027" cy="1169551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 smtClean="0"/>
              <a:t>75.733</a:t>
            </a:r>
            <a:r>
              <a:rPr lang="pt-BR" sz="1400" dirty="0" smtClean="0"/>
              <a:t> </a:t>
            </a:r>
            <a:endParaRPr lang="pt-BR" sz="1400" dirty="0"/>
          </a:p>
          <a:p>
            <a:pPr algn="ctr"/>
            <a:r>
              <a:rPr lang="pt-BR" sz="1400" dirty="0"/>
              <a:t>m</a:t>
            </a:r>
            <a:r>
              <a:rPr lang="pt-BR" sz="1400" dirty="0" smtClean="0"/>
              <a:t>ilhões de</a:t>
            </a:r>
          </a:p>
          <a:p>
            <a:pPr algn="ctr"/>
            <a:r>
              <a:rPr lang="pt-BR" sz="1400" dirty="0" smtClean="0"/>
              <a:t>cidadãos</a:t>
            </a:r>
          </a:p>
          <a:p>
            <a:pPr algn="ctr"/>
            <a:r>
              <a:rPr lang="pt-BR" sz="1400" dirty="0" smtClean="0"/>
              <a:t>de </a:t>
            </a:r>
          </a:p>
          <a:p>
            <a:pPr algn="ctr"/>
            <a:r>
              <a:rPr lang="pt-BR" sz="1400" dirty="0" smtClean="0"/>
              <a:t>baixa renda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7411931" y="9188061"/>
            <a:ext cx="19479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smtClean="0">
                <a:latin typeface="Arial Rounded MT Bold" panose="020F0704030504030204" pitchFamily="34" charset="0"/>
              </a:rPr>
              <a:t>Fonte: IBGE (2018), MDS (2019)</a:t>
            </a:r>
            <a:endParaRPr lang="pt-BR" sz="900" dirty="0">
              <a:latin typeface="Arial Rounded MT Bold" panose="020F070403050403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701358" y="7112984"/>
            <a:ext cx="3083442" cy="5539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z="-107950"/>
          </a:bodyPr>
          <a:lstStyle/>
          <a:p>
            <a:pPr algn="ctr"/>
            <a:r>
              <a:rPr lang="pt-BR" sz="1500" b="1" dirty="0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...exército previdenciária de reserva...</a:t>
            </a:r>
            <a:endParaRPr lang="pt-BR" sz="1500" b="1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13" name="Picture 2" descr="Resultado de imagem para logo da uf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823" y="1"/>
            <a:ext cx="1040077" cy="82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0" y="-14745"/>
            <a:ext cx="9359900" cy="14466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6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A GEOGRAFIA DA TRAGÉDIA PREVIDENCIÁRIA BRASILEIRA</a:t>
            </a:r>
          </a:p>
          <a:p>
            <a:r>
              <a:rPr lang="pt-BR" sz="1400" dirty="0" smtClean="0">
                <a:solidFill>
                  <a:schemeClr val="tx1"/>
                </a:solidFill>
              </a:rPr>
              <a:t>Tadeu Alencar Arrais – Professor Associado IESA / UFG</a:t>
            </a:r>
          </a:p>
          <a:p>
            <a:r>
              <a:rPr lang="pt-BR" sz="1400" dirty="0" err="1" smtClean="0">
                <a:solidFill>
                  <a:schemeClr val="tx1"/>
                </a:solidFill>
              </a:rPr>
              <a:t>Juheina</a:t>
            </a:r>
            <a:r>
              <a:rPr lang="pt-BR" sz="1400" dirty="0" smtClean="0">
                <a:solidFill>
                  <a:schemeClr val="tx1"/>
                </a:solidFill>
              </a:rPr>
              <a:t> Lacerda Viana – IESA/UFG                                                                                </a:t>
            </a:r>
          </a:p>
        </p:txBody>
      </p:sp>
      <p:pic>
        <p:nvPicPr>
          <p:cNvPr id="16" name="Picture 2" descr="Logo CNP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606" y="871306"/>
            <a:ext cx="881550" cy="3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53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9574501"/>
              </p:ext>
            </p:extLst>
          </p:nvPr>
        </p:nvGraphicFramePr>
        <p:xfrm>
          <a:off x="0" y="799718"/>
          <a:ext cx="4702904" cy="8560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168207"/>
              </p:ext>
            </p:extLst>
          </p:nvPr>
        </p:nvGraphicFramePr>
        <p:xfrm>
          <a:off x="4620957" y="2015203"/>
          <a:ext cx="4572000" cy="7344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145752" y="7118374"/>
            <a:ext cx="24357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 smtClean="0">
                <a:latin typeface="Arial Rounded MT Bold" panose="020F0704030504030204" pitchFamily="34" charset="0"/>
              </a:rPr>
              <a:t>Carga tributária (%)</a:t>
            </a:r>
          </a:p>
          <a:p>
            <a:r>
              <a:rPr lang="pt-BR" sz="1800" dirty="0">
                <a:latin typeface="Arial Rounded MT Bold" panose="020F0704030504030204" pitchFamily="34" charset="0"/>
              </a:rPr>
              <a:t>s</a:t>
            </a:r>
            <a:r>
              <a:rPr lang="pt-BR" sz="1800" dirty="0" smtClean="0">
                <a:latin typeface="Arial Rounded MT Bold" panose="020F0704030504030204" pitchFamily="34" charset="0"/>
              </a:rPr>
              <a:t>obre renda, lucro e</a:t>
            </a:r>
          </a:p>
          <a:p>
            <a:r>
              <a:rPr lang="pt-BR" sz="1800" dirty="0">
                <a:latin typeface="Arial Rounded MT Bold" panose="020F0704030504030204" pitchFamily="34" charset="0"/>
              </a:rPr>
              <a:t>g</a:t>
            </a:r>
            <a:r>
              <a:rPr lang="pt-BR" sz="1800" dirty="0" smtClean="0">
                <a:latin typeface="Arial Rounded MT Bold" panose="020F0704030504030204" pitchFamily="34" charset="0"/>
              </a:rPr>
              <a:t>anho de capital, </a:t>
            </a:r>
          </a:p>
          <a:p>
            <a:r>
              <a:rPr lang="pt-BR" sz="1800" dirty="0" smtClean="0">
                <a:latin typeface="Arial Rounded MT Bold" panose="020F0704030504030204" pitchFamily="34" charset="0"/>
              </a:rPr>
              <a:t>2016 </a:t>
            </a:r>
          </a:p>
        </p:txBody>
      </p:sp>
      <p:sp>
        <p:nvSpPr>
          <p:cNvPr id="9" name="CaixaDeTexto 8"/>
          <p:cNvSpPr txBox="1"/>
          <p:nvPr/>
        </p:nvSpPr>
        <p:spPr>
          <a:xfrm flipH="1">
            <a:off x="6334473" y="7378756"/>
            <a:ext cx="2706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800" dirty="0" smtClean="0">
                <a:latin typeface="Arial Rounded MT Bold" panose="020F0704030504030204" pitchFamily="34" charset="0"/>
              </a:rPr>
              <a:t>Carga tributária (%)</a:t>
            </a:r>
          </a:p>
          <a:p>
            <a:pPr algn="r"/>
            <a:r>
              <a:rPr lang="pt-BR" sz="1800" dirty="0">
                <a:latin typeface="Arial Rounded MT Bold" panose="020F0704030504030204" pitchFamily="34" charset="0"/>
              </a:rPr>
              <a:t>s</a:t>
            </a:r>
            <a:r>
              <a:rPr lang="pt-BR" sz="1800" dirty="0" smtClean="0">
                <a:latin typeface="Arial Rounded MT Bold" panose="020F0704030504030204" pitchFamily="34" charset="0"/>
              </a:rPr>
              <a:t>obre propriedade, 2016 </a:t>
            </a:r>
          </a:p>
          <a:p>
            <a:pPr algn="r"/>
            <a:endParaRPr lang="pt-BR" sz="1800" dirty="0" smtClean="0">
              <a:latin typeface="Arial Rounded MT Bold" panose="020F0704030504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687096" y="9052123"/>
            <a:ext cx="1816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Receita Federal (2017)</a:t>
            </a:r>
            <a:endParaRPr lang="pt-BR" sz="1400" dirty="0"/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3628841918"/>
              </p:ext>
            </p:extLst>
          </p:nvPr>
        </p:nvGraphicFramePr>
        <p:xfrm>
          <a:off x="1814053" y="1661475"/>
          <a:ext cx="5633883" cy="5309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-35490" y="176980"/>
            <a:ext cx="93599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3200" dirty="0" smtClean="0">
                <a:latin typeface="Arial Rounded MT Bold" panose="020F0704030504030204" pitchFamily="34" charset="0"/>
              </a:rPr>
              <a:t>6.2 – A tributação punitiva</a:t>
            </a:r>
            <a:endParaRPr lang="pt-BR" sz="3200" dirty="0">
              <a:latin typeface="Arial Rounded MT Bold" panose="020F070403050403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 flipH="1">
            <a:off x="1718226" y="1351691"/>
            <a:ext cx="688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 smtClean="0">
                <a:latin typeface="Arial Rounded MT Bold" panose="020F0704030504030204" pitchFamily="34" charset="0"/>
              </a:rPr>
              <a:t>Base de incidência da carga tributária, Brasil, 2017</a:t>
            </a:r>
          </a:p>
        </p:txBody>
      </p:sp>
      <p:sp>
        <p:nvSpPr>
          <p:cNvPr id="2" name="Elipse 1"/>
          <p:cNvSpPr/>
          <p:nvPr/>
        </p:nvSpPr>
        <p:spPr>
          <a:xfrm>
            <a:off x="3523582" y="5427407"/>
            <a:ext cx="2241755" cy="2153264"/>
          </a:xfrm>
          <a:prstGeom prst="ellipse">
            <a:avLst/>
          </a:prstGeom>
          <a:solidFill>
            <a:srgbClr val="FF66F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2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" t="3336" r="849" b="1246"/>
          <a:stretch/>
        </p:blipFill>
        <p:spPr>
          <a:xfrm>
            <a:off x="54591" y="681412"/>
            <a:ext cx="9225887" cy="809409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-1" y="96637"/>
            <a:ext cx="93599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3200" dirty="0" smtClean="0">
                <a:latin typeface="Arial Rounded MT Bold" panose="020F0704030504030204" pitchFamily="34" charset="0"/>
              </a:rPr>
              <a:t>6.3 –A renda pública do RPPS municipal </a:t>
            </a:r>
            <a:endParaRPr lang="pt-BR" sz="3200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0585791"/>
              </p:ext>
            </p:extLst>
          </p:nvPr>
        </p:nvGraphicFramePr>
        <p:xfrm>
          <a:off x="277633" y="5263203"/>
          <a:ext cx="3052763" cy="37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8050654" y="9129453"/>
            <a:ext cx="12298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smtClean="0">
                <a:latin typeface="Arial Rounded MT Bold" panose="020F0704030504030204" pitchFamily="34" charset="0"/>
              </a:rPr>
              <a:t>Fonte: INSS (2018)</a:t>
            </a:r>
            <a:endParaRPr lang="pt-BR" sz="9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01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2136" r="1584" b="2059"/>
          <a:stretch/>
        </p:blipFill>
        <p:spPr>
          <a:xfrm>
            <a:off x="0" y="1255594"/>
            <a:ext cx="8680299" cy="793155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-1" y="96637"/>
            <a:ext cx="93599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rial Rounded MT Bold" panose="020F0704030504030204" pitchFamily="34" charset="0"/>
              </a:rPr>
              <a:t>7</a:t>
            </a:r>
            <a:r>
              <a:rPr lang="pt-BR" sz="3200" dirty="0" smtClean="0">
                <a:latin typeface="Arial Rounded MT Bold" panose="020F0704030504030204" pitchFamily="34" charset="0"/>
              </a:rPr>
              <a:t> - A simbiose com as receitas municipais I </a:t>
            </a:r>
            <a:endParaRPr lang="pt-BR" sz="3200" dirty="0">
              <a:latin typeface="Arial Rounded MT Bold" panose="020F070403050403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324019" y="615370"/>
            <a:ext cx="40266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b="1" u="sng" dirty="0" smtClean="0"/>
              <a:t>HIPÓTESE 4</a:t>
            </a:r>
          </a:p>
          <a:p>
            <a:pPr algn="r"/>
            <a:r>
              <a:rPr lang="pt-BR" sz="2000" dirty="0" smtClean="0"/>
              <a:t>“Mudanças” na previdência, por descapitalizar os municípios que dependem das transferências constitucionais baseadas em </a:t>
            </a:r>
            <a:r>
              <a:rPr lang="pt-BR" sz="2000" b="1" dirty="0" smtClean="0"/>
              <a:t>critérios demográficos</a:t>
            </a:r>
            <a:r>
              <a:rPr lang="pt-BR" sz="2000" dirty="0" smtClean="0"/>
              <a:t>, poderá colaborar para o</a:t>
            </a:r>
          </a:p>
          <a:p>
            <a:pPr algn="r"/>
            <a:r>
              <a:rPr lang="pt-BR" sz="2000" dirty="0" smtClean="0"/>
              <a:t> desequilíbrio   </a:t>
            </a:r>
          </a:p>
          <a:p>
            <a:pPr algn="r"/>
            <a:r>
              <a:rPr lang="pt-BR" sz="2000" dirty="0" smtClean="0"/>
              <a:t>das finanças</a:t>
            </a:r>
          </a:p>
          <a:p>
            <a:pPr algn="r"/>
            <a:r>
              <a:rPr lang="pt-BR" sz="2000" dirty="0" smtClean="0"/>
              <a:t>    municipais</a:t>
            </a:r>
            <a:r>
              <a:rPr lang="pt-BR" sz="1900" dirty="0" smtClean="0"/>
              <a:t>.</a:t>
            </a:r>
            <a:r>
              <a:rPr lang="pt-BR" sz="1900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762400" y="9173312"/>
            <a:ext cx="26564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smtClean="0">
                <a:latin typeface="Arial Rounded MT Bold" panose="020F0704030504030204" pitchFamily="34" charset="0"/>
              </a:rPr>
              <a:t>Fonte: INSS (2018), Tesouro Nacional (2019)</a:t>
            </a:r>
            <a:endParaRPr lang="pt-BR" sz="9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92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t="2556" r="2157" b="1849"/>
          <a:stretch/>
        </p:blipFill>
        <p:spPr>
          <a:xfrm>
            <a:off x="26056" y="717588"/>
            <a:ext cx="9333844" cy="832527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-26056" y="34117"/>
            <a:ext cx="9359901" cy="5693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3100" dirty="0" smtClean="0">
                <a:latin typeface="Arial Rounded MT Bold" panose="020F0704030504030204" pitchFamily="34" charset="0"/>
              </a:rPr>
              <a:t>8 - A simbiose com as receitas municipais II </a:t>
            </a:r>
            <a:endParaRPr lang="pt-BR" sz="3100" dirty="0">
              <a:latin typeface="Arial Rounded MT Bold" panose="020F070403050403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392259" y="630717"/>
            <a:ext cx="4026637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b="1" u="sng" dirty="0" smtClean="0"/>
              <a:t>HIPÓTESE 5</a:t>
            </a:r>
          </a:p>
          <a:p>
            <a:pPr algn="r"/>
            <a:r>
              <a:rPr lang="pt-BR" sz="2100" dirty="0" smtClean="0"/>
              <a:t>A previdência amortiza os     investimentos em </a:t>
            </a:r>
          </a:p>
          <a:p>
            <a:pPr algn="r"/>
            <a:r>
              <a:rPr lang="pt-BR" sz="2100" dirty="0" smtClean="0"/>
              <a:t>assistência social na base municipal, especialmente</a:t>
            </a:r>
          </a:p>
          <a:p>
            <a:pPr algn="r"/>
            <a:r>
              <a:rPr lang="pt-BR" sz="2100" dirty="0"/>
              <a:t>n</a:t>
            </a:r>
            <a:r>
              <a:rPr lang="pt-BR" sz="2100" dirty="0" smtClean="0"/>
              <a:t>a terceira idade.. </a:t>
            </a:r>
          </a:p>
          <a:p>
            <a:pPr algn="ctr"/>
            <a:endParaRPr lang="pt-BR" sz="1800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762400" y="9173312"/>
            <a:ext cx="26564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smtClean="0">
                <a:latin typeface="Arial Rounded MT Bold" panose="020F0704030504030204" pitchFamily="34" charset="0"/>
              </a:rPr>
              <a:t>Fonte: INSS (2018), Tesouro Nacional (2019)</a:t>
            </a:r>
            <a:endParaRPr lang="pt-BR" sz="9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01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" t="4656" r="371" b="1616"/>
          <a:stretch/>
        </p:blipFill>
        <p:spPr>
          <a:xfrm>
            <a:off x="0" y="960057"/>
            <a:ext cx="9359900" cy="799563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-1" y="96637"/>
            <a:ext cx="9359901" cy="5693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3100" dirty="0" smtClean="0">
                <a:latin typeface="Arial Rounded MT Bold" panose="020F0704030504030204" pitchFamily="34" charset="0"/>
              </a:rPr>
              <a:t>8.1 - A simbiose com as receitas municipais III </a:t>
            </a:r>
            <a:endParaRPr lang="pt-BR" sz="3100" dirty="0">
              <a:latin typeface="Arial Rounded MT Bold" panose="020F070403050403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762400" y="9173312"/>
            <a:ext cx="26564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smtClean="0">
                <a:latin typeface="Arial Rounded MT Bold" panose="020F0704030504030204" pitchFamily="34" charset="0"/>
              </a:rPr>
              <a:t>Fonte: INSS (2018), Tesouro Nacional (2019)</a:t>
            </a:r>
            <a:endParaRPr lang="pt-BR" sz="9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66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/>
          <a:srcRect l="17779" t="19335" r="37139" b="9626"/>
          <a:stretch/>
        </p:blipFill>
        <p:spPr>
          <a:xfrm>
            <a:off x="476289" y="634523"/>
            <a:ext cx="8740280" cy="7747238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0" y="0"/>
            <a:ext cx="93599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rial Rounded MT Bold" panose="020F0704030504030204" pitchFamily="34" charset="0"/>
              </a:rPr>
              <a:t>9</a:t>
            </a:r>
            <a:r>
              <a:rPr lang="pt-BR" sz="3200" dirty="0" smtClean="0">
                <a:latin typeface="Arial Rounded MT Bold" panose="020F0704030504030204" pitchFamily="34" charset="0"/>
              </a:rPr>
              <a:t> - A segurança para alimentar</a:t>
            </a:r>
            <a:endParaRPr lang="pt-BR" sz="3200" dirty="0">
              <a:latin typeface="Arial Rounded MT Bold" panose="020F070403050403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6568429"/>
            <a:ext cx="37332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v"/>
            </a:pPr>
            <a:r>
              <a:rPr lang="pt-BR" sz="1600" dirty="0" smtClean="0">
                <a:latin typeface="Arial Rounded MT Bold" panose="020F0704030504030204" pitchFamily="34" charset="0"/>
              </a:rPr>
              <a:t>15.036.978 pessoas ocupadas</a:t>
            </a:r>
          </a:p>
          <a:p>
            <a:pPr marL="514350" indent="-514350">
              <a:buFont typeface="Wingdings" panose="05000000000000000000" pitchFamily="2" charset="2"/>
              <a:buChar char="v"/>
            </a:pPr>
            <a:r>
              <a:rPr lang="pt-BR" sz="1600" dirty="0" smtClean="0">
                <a:latin typeface="Arial Rounded MT Bold" panose="020F0704030504030204" pitchFamily="34" charset="0"/>
              </a:rPr>
              <a:t>5.072.152 estabelecimentos</a:t>
            </a:r>
          </a:p>
          <a:p>
            <a:pPr marL="514350" indent="-514350">
              <a:buFont typeface="Wingdings" panose="05000000000000000000" pitchFamily="2" charset="2"/>
              <a:buChar char="v"/>
            </a:pPr>
            <a:r>
              <a:rPr lang="pt-BR" sz="1600" dirty="0" smtClean="0">
                <a:latin typeface="Arial Rounded MT Bold" panose="020F0704030504030204" pitchFamily="34" charset="0"/>
              </a:rPr>
              <a:t>85% não obteve financiamento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4915034"/>
            <a:ext cx="33184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latin typeface="Arial Rounded MT Bold" panose="020F0704030504030204" pitchFamily="34" charset="0"/>
              </a:rPr>
              <a:t>O campo brasileiro é: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Arial Rounded MT Bold" panose="020F0704030504030204" pitchFamily="34" charset="0"/>
              </a:rPr>
              <a:t>Povoado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Arial Rounded MT Bold" panose="020F0704030504030204" pitchFamily="34" charset="0"/>
              </a:rPr>
              <a:t>Produtivo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Arial Rounded MT Bold" panose="020F0704030504030204" pitchFamily="34" charset="0"/>
              </a:rPr>
              <a:t>Concentra menos pobreza </a:t>
            </a:r>
          </a:p>
          <a:p>
            <a:pPr marL="457200" indent="-457200"/>
            <a:r>
              <a:rPr lang="pt-BR" sz="1600" dirty="0" smtClean="0">
                <a:latin typeface="Arial Rounded MT Bold" panose="020F0704030504030204" pitchFamily="34" charset="0"/>
              </a:rPr>
              <a:t>	que as cidades</a:t>
            </a:r>
            <a:endParaRPr lang="pt-BR" sz="1600" dirty="0">
              <a:latin typeface="Arial Rounded MT Bold" panose="020F070403050403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255629" y="0"/>
            <a:ext cx="4026637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u="sng" dirty="0" smtClean="0"/>
              <a:t>HIPÓTESE </a:t>
            </a:r>
            <a:r>
              <a:rPr lang="pt-BR" sz="4000" b="1" u="sng" dirty="0" smtClean="0"/>
              <a:t>6</a:t>
            </a:r>
            <a:endParaRPr lang="pt-BR" sz="4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2100" dirty="0"/>
              <a:t>A</a:t>
            </a:r>
            <a:r>
              <a:rPr lang="pt-BR" sz="2100" dirty="0" smtClean="0"/>
              <a:t> previdência rural </a:t>
            </a:r>
          </a:p>
          <a:p>
            <a:pPr algn="r"/>
            <a:r>
              <a:rPr lang="pt-BR" sz="2100" dirty="0"/>
              <a:t>r</a:t>
            </a:r>
            <a:r>
              <a:rPr lang="pt-BR" sz="2100" dirty="0" smtClean="0"/>
              <a:t>eduziu a pobreza no </a:t>
            </a:r>
          </a:p>
          <a:p>
            <a:pPr algn="r"/>
            <a:r>
              <a:rPr lang="pt-BR" sz="2100" dirty="0"/>
              <a:t>c</a:t>
            </a:r>
            <a:r>
              <a:rPr lang="pt-BR" sz="2100" dirty="0" smtClean="0"/>
              <a:t>ampo e, fundamentalmente, </a:t>
            </a:r>
          </a:p>
          <a:p>
            <a:pPr algn="r"/>
            <a:r>
              <a:rPr lang="pt-BR" sz="2100" dirty="0"/>
              <a:t> </a:t>
            </a:r>
            <a:r>
              <a:rPr lang="pt-BR" sz="2100" dirty="0" smtClean="0"/>
              <a:t>a pobreza na terceira idade </a:t>
            </a:r>
          </a:p>
          <a:p>
            <a:pPr algn="r"/>
            <a:r>
              <a:rPr lang="pt-BR" sz="2100" dirty="0" smtClean="0"/>
              <a:t>nas cidades</a:t>
            </a:r>
          </a:p>
          <a:p>
            <a:pPr algn="r"/>
            <a:r>
              <a:rPr lang="pt-BR" sz="2100" dirty="0" smtClean="0"/>
              <a:t>“pequenas”.  </a:t>
            </a:r>
          </a:p>
          <a:p>
            <a:pPr algn="ctr"/>
            <a:endParaRPr lang="pt-BR" sz="2100" dirty="0" smtClean="0"/>
          </a:p>
        </p:txBody>
      </p:sp>
      <p:sp>
        <p:nvSpPr>
          <p:cNvPr id="7" name="CaixaDeTexto 6"/>
          <p:cNvSpPr txBox="1"/>
          <p:nvPr/>
        </p:nvSpPr>
        <p:spPr>
          <a:xfrm>
            <a:off x="6762400" y="9173312"/>
            <a:ext cx="19688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smtClean="0">
                <a:latin typeface="Arial Rounded MT Bold" panose="020F0704030504030204" pitchFamily="34" charset="0"/>
              </a:rPr>
              <a:t>Fonte: INSS (2018), IBGE (2019)</a:t>
            </a:r>
            <a:endParaRPr lang="pt-BR" sz="900" dirty="0">
              <a:latin typeface="Arial Rounded MT Bold" panose="020F0704030504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0" y="7912668"/>
            <a:ext cx="5245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Arial Rounded MT Bold" panose="020F0704030504030204" pitchFamily="34" charset="0"/>
              </a:rPr>
              <a:t>2017</a:t>
            </a:r>
          </a:p>
          <a:p>
            <a:r>
              <a:rPr lang="pt-BR" sz="1600" dirty="0" smtClean="0">
                <a:latin typeface="Arial Rounded MT Bold" panose="020F0704030504030204" pitchFamily="34" charset="0"/>
              </a:rPr>
              <a:t>207,6 milhões de habitantes</a:t>
            </a:r>
          </a:p>
          <a:p>
            <a:r>
              <a:rPr lang="pt-BR" sz="1600" dirty="0" smtClean="0">
                <a:latin typeface="Arial Rounded MT Bold" panose="020F0704030504030204" pitchFamily="34" charset="0"/>
              </a:rPr>
              <a:t>65,7 milhões de habitantes (até 50.000 habitantes)</a:t>
            </a:r>
          </a:p>
          <a:p>
            <a:r>
              <a:rPr lang="pt-BR" sz="1600" dirty="0" smtClean="0">
                <a:latin typeface="Arial Rounded MT Bold" panose="020F0704030504030204" pitchFamily="34" charset="0"/>
              </a:rPr>
              <a:t>4.905 municípios </a:t>
            </a:r>
            <a:endParaRPr lang="pt-BR" sz="1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15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ta circular 1"/>
          <p:cNvSpPr/>
          <p:nvPr/>
        </p:nvSpPr>
        <p:spPr>
          <a:xfrm rot="15853138" flipV="1">
            <a:off x="2742482" y="7665169"/>
            <a:ext cx="1408204" cy="1633342"/>
          </a:xfrm>
          <a:prstGeom prst="circularArrow">
            <a:avLst>
              <a:gd name="adj1" fmla="val 25000"/>
              <a:gd name="adj2" fmla="val 1142319"/>
              <a:gd name="adj3" fmla="val 2439351"/>
              <a:gd name="adj4" fmla="val 7616441"/>
              <a:gd name="adj5" fmla="val 125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26" name="Picture 2" descr="C:\Users\Tadeu\Downloads\MAPA_RELAÇÃO ENTRE APOSENTADORIA RURAL E PRONAF-Corrigido (2).jpg"/>
          <p:cNvPicPr>
            <a:picLocks noChangeAspect="1" noChangeArrowheads="1"/>
          </p:cNvPicPr>
          <p:nvPr/>
        </p:nvPicPr>
        <p:blipFill rotWithShape="1">
          <a:blip r:embed="rId2" cstate="print"/>
          <a:srcRect l="349" t="5190" r="1567" b="1390"/>
          <a:stretch/>
        </p:blipFill>
        <p:spPr bwMode="auto">
          <a:xfrm>
            <a:off x="58994" y="353961"/>
            <a:ext cx="8303341" cy="7167716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0" y="7624314"/>
            <a:ext cx="3434862" cy="738664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PRONAF</a:t>
            </a:r>
          </a:p>
          <a:p>
            <a:pPr algn="ctr"/>
            <a:r>
              <a:rPr lang="pt-BR" sz="1400" dirty="0" smtClean="0"/>
              <a:t>R$ 23.535.386.798,00</a:t>
            </a:r>
          </a:p>
          <a:p>
            <a:pPr algn="ctr"/>
            <a:r>
              <a:rPr lang="pt-BR" sz="1400" dirty="0" smtClean="0"/>
              <a:t>1.180.719 contratos</a:t>
            </a:r>
            <a:endParaRPr lang="pt-BR" sz="1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0" y="8600702"/>
            <a:ext cx="3446585" cy="738664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APOSENTADORIA RURAL</a:t>
            </a:r>
          </a:p>
          <a:p>
            <a:pPr algn="ctr"/>
            <a:r>
              <a:rPr lang="pt-BR" sz="1400" dirty="0" smtClean="0"/>
              <a:t>R$ 106.719.184.649,00</a:t>
            </a:r>
          </a:p>
          <a:p>
            <a:pPr algn="ctr"/>
            <a:r>
              <a:rPr lang="pt-BR" sz="1400" dirty="0" smtClean="0"/>
              <a:t>9.546.063 benefícios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8886733"/>
              </p:ext>
            </p:extLst>
          </p:nvPr>
        </p:nvGraphicFramePr>
        <p:xfrm>
          <a:off x="6268065" y="5358958"/>
          <a:ext cx="3091835" cy="3755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0" y="0"/>
            <a:ext cx="9359900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600" dirty="0" smtClean="0">
                <a:latin typeface="Arial Rounded MT Bold" panose="020F0704030504030204" pitchFamily="34" charset="0"/>
              </a:rPr>
              <a:t>9.1 – Quando o “aposento” financia a produção </a:t>
            </a:r>
            <a:endParaRPr lang="pt-BR" sz="2600" dirty="0">
              <a:latin typeface="Arial Rounded MT Bold" panose="020F070403050403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762400" y="393804"/>
            <a:ext cx="25975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b="1" u="sng" dirty="0" smtClean="0"/>
              <a:t>HIPÓTESE 7</a:t>
            </a:r>
          </a:p>
          <a:p>
            <a:pPr algn="r"/>
            <a:r>
              <a:rPr lang="pt-BR" sz="2200" dirty="0"/>
              <a:t>A</a:t>
            </a:r>
            <a:r>
              <a:rPr lang="pt-BR" sz="2200" dirty="0" smtClean="0"/>
              <a:t> previdência rural</a:t>
            </a:r>
          </a:p>
          <a:p>
            <a:pPr algn="r"/>
            <a:r>
              <a:rPr lang="pt-BR" sz="2200" dirty="0"/>
              <a:t>é</a:t>
            </a:r>
            <a:r>
              <a:rPr lang="pt-BR" sz="2200" dirty="0" smtClean="0"/>
              <a:t> vetor de financiamento</a:t>
            </a:r>
          </a:p>
          <a:p>
            <a:pPr algn="r"/>
            <a:r>
              <a:rPr lang="pt-BR" sz="2200" dirty="0"/>
              <a:t>d</a:t>
            </a:r>
            <a:r>
              <a:rPr lang="pt-BR" sz="2200" dirty="0" smtClean="0"/>
              <a:t>a agricultura, influindo, desse modo, na produtividade do campo</a:t>
            </a:r>
            <a:r>
              <a:rPr lang="pt-BR" sz="2200" b="1" dirty="0" smtClean="0"/>
              <a:t>. </a:t>
            </a:r>
            <a:endParaRPr lang="pt-BR" sz="1700" dirty="0">
              <a:solidFill>
                <a:srgbClr val="FF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762400" y="9173312"/>
            <a:ext cx="25442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smtClean="0">
                <a:latin typeface="Arial Rounded MT Bold" panose="020F0704030504030204" pitchFamily="34" charset="0"/>
              </a:rPr>
              <a:t>Fonte: INSS (2018), Banco Central  (2019)</a:t>
            </a:r>
            <a:endParaRPr lang="pt-BR" sz="900" dirty="0">
              <a:latin typeface="Arial Rounded MT Bold" panose="020F070403050403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422279" y="8208315"/>
            <a:ext cx="1279709" cy="4992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Sinergia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2"/>
          <a:stretch/>
        </p:blipFill>
        <p:spPr>
          <a:xfrm>
            <a:off x="0" y="708112"/>
            <a:ext cx="4660415" cy="470454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85"/>
          <a:stretch/>
        </p:blipFill>
        <p:spPr>
          <a:xfrm>
            <a:off x="4653196" y="708112"/>
            <a:ext cx="4691956" cy="4704548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2605431"/>
              </p:ext>
            </p:extLst>
          </p:nvPr>
        </p:nvGraphicFramePr>
        <p:xfrm>
          <a:off x="1" y="4173795"/>
          <a:ext cx="9359900" cy="5073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-14748" y="0"/>
            <a:ext cx="9359900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600" dirty="0" smtClean="0">
                <a:latin typeface="Arial Rounded MT Bold" panose="020F0704030504030204" pitchFamily="34" charset="0"/>
              </a:rPr>
              <a:t>9.2 – Os mais vulneráveis </a:t>
            </a:r>
            <a:endParaRPr lang="pt-BR" sz="2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34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0" y="0"/>
            <a:ext cx="93599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3200" dirty="0" smtClean="0">
                <a:latin typeface="Arial Rounded MT Bold" panose="020F0704030504030204" pitchFamily="34" charset="0"/>
              </a:rPr>
              <a:t>10 – A tradução inequívoca de um projeto</a:t>
            </a:r>
            <a:endParaRPr lang="pt-BR" sz="2400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3361824"/>
              </p:ext>
            </p:extLst>
          </p:nvPr>
        </p:nvGraphicFramePr>
        <p:xfrm>
          <a:off x="-250722" y="1073973"/>
          <a:ext cx="4276812" cy="6870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tângulo 2"/>
          <p:cNvSpPr/>
          <p:nvPr/>
        </p:nvSpPr>
        <p:spPr>
          <a:xfrm>
            <a:off x="4395839" y="797581"/>
            <a:ext cx="46799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 smtClean="0">
                <a:latin typeface="arial" panose="020B0604020202020204" pitchFamily="34" charset="0"/>
              </a:rPr>
              <a:t>Vínculo de servidos por órgão e </a:t>
            </a:r>
          </a:p>
          <a:p>
            <a:pPr algn="ctr"/>
            <a:r>
              <a:rPr lang="pt-BR" sz="1400" dirty="0" smtClean="0">
                <a:latin typeface="arial" panose="020B0604020202020204" pitchFamily="34" charset="0"/>
              </a:rPr>
              <a:t>despesa per capita (R$), por ano, 2018</a:t>
            </a:r>
          </a:p>
        </p:txBody>
      </p:sp>
      <p:cxnSp>
        <p:nvCxnSpPr>
          <p:cNvPr id="4" name="Conector reto 3"/>
          <p:cNvCxnSpPr/>
          <p:nvPr/>
        </p:nvCxnSpPr>
        <p:spPr>
          <a:xfrm>
            <a:off x="2524836" y="1335582"/>
            <a:ext cx="5327" cy="6250044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9110869"/>
              </p:ext>
            </p:extLst>
          </p:nvPr>
        </p:nvGraphicFramePr>
        <p:xfrm>
          <a:off x="4011047" y="1335582"/>
          <a:ext cx="5348853" cy="6293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tângulo 10"/>
          <p:cNvSpPr/>
          <p:nvPr/>
        </p:nvSpPr>
        <p:spPr>
          <a:xfrm>
            <a:off x="-147851" y="812362"/>
            <a:ext cx="46799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>
                <a:latin typeface="arial" panose="020B0604020202020204" pitchFamily="34" charset="0"/>
              </a:rPr>
              <a:t>Cobertura vacinal - Tríplice </a:t>
            </a:r>
            <a:r>
              <a:rPr lang="pt-BR" sz="1400" dirty="0" smtClean="0">
                <a:latin typeface="arial" panose="020B0604020202020204" pitchFamily="34" charset="0"/>
              </a:rPr>
              <a:t>Viral</a:t>
            </a:r>
          </a:p>
          <a:p>
            <a:pPr algn="ctr"/>
            <a:r>
              <a:rPr lang="pt-BR" sz="1400" dirty="0" smtClean="0">
                <a:latin typeface="arial" panose="020B0604020202020204" pitchFamily="34" charset="0"/>
              </a:rPr>
              <a:t> </a:t>
            </a:r>
            <a:r>
              <a:rPr lang="pt-BR" sz="1400" dirty="0">
                <a:latin typeface="arial" panose="020B0604020202020204" pitchFamily="34" charset="0"/>
              </a:rPr>
              <a:t>(SCR - sarampo, caxumba e rubéola</a:t>
            </a:r>
            <a:r>
              <a:rPr lang="pt-BR" sz="1400" dirty="0" smtClean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605516" y="7552210"/>
            <a:ext cx="28729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smtClean="0"/>
              <a:t>Fonte: IBGE (2019), Portal da Transparência (2019)</a:t>
            </a:r>
            <a:endParaRPr lang="pt-BR" sz="1000" dirty="0"/>
          </a:p>
        </p:txBody>
      </p:sp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242655"/>
              </p:ext>
            </p:extLst>
          </p:nvPr>
        </p:nvGraphicFramePr>
        <p:xfrm>
          <a:off x="0" y="8007065"/>
          <a:ext cx="9359900" cy="13528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29846"/>
                <a:gridCol w="2876852"/>
                <a:gridCol w="2147509"/>
                <a:gridCol w="2005693"/>
              </a:tblGrid>
              <a:tr h="45094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 dirty="0">
                          <a:effectLst/>
                        </a:rPr>
                        <a:t>O IMAGINÁRIO </a:t>
                      </a:r>
                      <a:r>
                        <a:rPr lang="pt-BR" sz="2200" b="1" u="none" strike="noStrike" dirty="0" smtClean="0">
                          <a:effectLst/>
                        </a:rPr>
                        <a:t>SOBRE</a:t>
                      </a:r>
                      <a:r>
                        <a:rPr lang="pt-BR" sz="2200" b="1" u="none" strike="noStrike" baseline="0" dirty="0" smtClean="0">
                          <a:effectLst/>
                        </a:rPr>
                        <a:t> </a:t>
                      </a:r>
                      <a:r>
                        <a:rPr lang="pt-BR" sz="2200" b="1" u="none" strike="noStrike" dirty="0" smtClean="0">
                          <a:effectLst/>
                        </a:rPr>
                        <a:t>O </a:t>
                      </a:r>
                      <a:r>
                        <a:rPr lang="pt-BR" sz="2200" b="1" u="none" strike="noStrike" dirty="0">
                          <a:effectLst/>
                        </a:rPr>
                        <a:t>ESTADO </a:t>
                      </a:r>
                      <a:r>
                        <a:rPr lang="pt-BR" sz="2200" b="1" u="none" strike="noStrike" dirty="0" smtClean="0">
                          <a:effectLst/>
                        </a:rPr>
                        <a:t>SOCIAL BRASILEIRO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50945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u="none" strike="noStrike" dirty="0">
                          <a:effectLst/>
                        </a:rPr>
                        <a:t>As três fábulas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u="none" strike="noStrike">
                          <a:effectLst/>
                        </a:rPr>
                        <a:t>1 - Gastador</a:t>
                      </a:r>
                      <a:endParaRPr lang="pt-BR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u="none" strike="noStrike">
                          <a:effectLst/>
                        </a:rPr>
                        <a:t>2 - Ineficiente</a:t>
                      </a:r>
                      <a:endParaRPr lang="pt-BR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u="none" strike="noStrike" dirty="0">
                          <a:effectLst/>
                        </a:rPr>
                        <a:t>3 - Obsoleto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50945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u="none" strike="noStrike">
                          <a:effectLst/>
                        </a:rPr>
                        <a:t>Os três fatos</a:t>
                      </a:r>
                      <a:endParaRPr lang="pt-BR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u="none" strike="noStrike">
                          <a:effectLst/>
                        </a:rPr>
                        <a:t>1 - Comedido</a:t>
                      </a:r>
                      <a:endParaRPr lang="pt-BR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u="none" strike="noStrike">
                          <a:effectLst/>
                        </a:rPr>
                        <a:t>2 - Eficiente</a:t>
                      </a:r>
                      <a:endParaRPr lang="pt-BR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u="none" strike="noStrike" dirty="0">
                          <a:effectLst/>
                        </a:rPr>
                        <a:t>3 - Necessário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340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359899" cy="8141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31181" y="130960"/>
            <a:ext cx="93599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 smtClean="0">
                <a:latin typeface="Arial Rounded MT Bold" pitchFamily="34" charset="0"/>
              </a:rPr>
              <a:t>11 – Contra a estética da barbaridade...a leveza da arte... </a:t>
            </a:r>
          </a:p>
        </p:txBody>
      </p:sp>
      <p:pic>
        <p:nvPicPr>
          <p:cNvPr id="10" name="Picture 2" descr="Logo CNP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975" y="4241150"/>
            <a:ext cx="924250" cy="4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m para logo da uf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16619"/>
            <a:ext cx="1031290" cy="66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854647" y="4190840"/>
            <a:ext cx="1712969" cy="4992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Matura MT Script Capitals" panose="03020802060602070202" pitchFamily="66" charset="0"/>
              </a:rPr>
              <a:t>Obrigado.</a:t>
            </a:r>
            <a:endParaRPr lang="pt-BR" dirty="0">
              <a:latin typeface="Matura MT Script Capitals" panose="03020802060602070202" pitchFamily="66" charset="0"/>
            </a:endParaRPr>
          </a:p>
        </p:txBody>
      </p:sp>
      <p:pic>
        <p:nvPicPr>
          <p:cNvPr id="2050" name="Picture 2" descr="Resultado de imagem para fotos manifestaÃ§Ãµes goiania alunos emac livros 2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31870"/>
            <a:ext cx="9359899" cy="459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474723" y="802267"/>
            <a:ext cx="6724957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444444"/>
                </a:solidFill>
                <a:latin typeface="Bradley Hand ITC" panose="03070402050302030203" pitchFamily="66" charset="0"/>
              </a:rPr>
              <a:t>POEMINHO DO </a:t>
            </a:r>
            <a:r>
              <a:rPr lang="pt-BR" sz="3200" b="1" dirty="0" smtClean="0">
                <a:solidFill>
                  <a:srgbClr val="444444"/>
                </a:solidFill>
                <a:latin typeface="Bradley Hand ITC" panose="03070402050302030203" pitchFamily="66" charset="0"/>
              </a:rPr>
              <a:t>CONTRA</a:t>
            </a:r>
            <a:r>
              <a:rPr lang="pt-BR" sz="3200" b="1" dirty="0">
                <a:latin typeface="Bradley Hand ITC" panose="03070402050302030203" pitchFamily="66" charset="0"/>
              </a:rPr>
              <a:t/>
            </a:r>
            <a:br>
              <a:rPr lang="pt-BR" sz="3200" b="1" dirty="0">
                <a:latin typeface="Bradley Hand ITC" panose="03070402050302030203" pitchFamily="66" charset="0"/>
              </a:rPr>
            </a:br>
            <a:r>
              <a:rPr lang="pt-BR" sz="2800" b="1" dirty="0">
                <a:solidFill>
                  <a:srgbClr val="444444"/>
                </a:solidFill>
                <a:latin typeface="Bradley Hand ITC" panose="03070402050302030203" pitchFamily="66" charset="0"/>
              </a:rPr>
              <a:t>Todos esses que aí estão </a:t>
            </a:r>
            <a:r>
              <a:rPr lang="pt-BR" sz="2800" b="1" dirty="0">
                <a:latin typeface="Bradley Hand ITC" panose="03070402050302030203" pitchFamily="66" charset="0"/>
              </a:rPr>
              <a:t/>
            </a:r>
            <a:br>
              <a:rPr lang="pt-BR" sz="2800" b="1" dirty="0">
                <a:latin typeface="Bradley Hand ITC" panose="03070402050302030203" pitchFamily="66" charset="0"/>
              </a:rPr>
            </a:br>
            <a:r>
              <a:rPr lang="pt-BR" sz="2800" b="1" dirty="0">
                <a:solidFill>
                  <a:srgbClr val="444444"/>
                </a:solidFill>
                <a:latin typeface="Bradley Hand ITC" panose="03070402050302030203" pitchFamily="66" charset="0"/>
              </a:rPr>
              <a:t>Atravancando meu caminho,</a:t>
            </a:r>
            <a:r>
              <a:rPr lang="pt-BR" sz="2800" b="1" dirty="0">
                <a:latin typeface="Bradley Hand ITC" panose="03070402050302030203" pitchFamily="66" charset="0"/>
              </a:rPr>
              <a:t/>
            </a:r>
            <a:br>
              <a:rPr lang="pt-BR" sz="2800" b="1" dirty="0">
                <a:latin typeface="Bradley Hand ITC" panose="03070402050302030203" pitchFamily="66" charset="0"/>
              </a:rPr>
            </a:br>
            <a:r>
              <a:rPr lang="pt-BR" sz="2800" b="1" dirty="0">
                <a:solidFill>
                  <a:srgbClr val="444444"/>
                </a:solidFill>
                <a:latin typeface="Bradley Hand ITC" panose="03070402050302030203" pitchFamily="66" charset="0"/>
              </a:rPr>
              <a:t>Eles passarão...</a:t>
            </a:r>
            <a:r>
              <a:rPr lang="pt-BR" sz="2800" b="1" dirty="0">
                <a:latin typeface="Bradley Hand ITC" panose="03070402050302030203" pitchFamily="66" charset="0"/>
              </a:rPr>
              <a:t/>
            </a:r>
            <a:br>
              <a:rPr lang="pt-BR" sz="2800" b="1" dirty="0">
                <a:latin typeface="Bradley Hand ITC" panose="03070402050302030203" pitchFamily="66" charset="0"/>
              </a:rPr>
            </a:br>
            <a:r>
              <a:rPr lang="pt-BR" sz="2800" b="1" dirty="0" smtClean="0">
                <a:solidFill>
                  <a:srgbClr val="444444"/>
                </a:solidFill>
                <a:latin typeface="Bradley Hand ITC" panose="03070402050302030203" pitchFamily="66" charset="0"/>
              </a:rPr>
              <a:t>Eu </a:t>
            </a:r>
            <a:r>
              <a:rPr lang="pt-BR" sz="2800" b="1" dirty="0">
                <a:solidFill>
                  <a:srgbClr val="444444"/>
                </a:solidFill>
                <a:latin typeface="Bradley Hand ITC" panose="03070402050302030203" pitchFamily="66" charset="0"/>
              </a:rPr>
              <a:t>passarinho</a:t>
            </a:r>
            <a:r>
              <a:rPr lang="pt-BR" sz="2800" dirty="0" smtClean="0">
                <a:solidFill>
                  <a:srgbClr val="444444"/>
                </a:solidFill>
                <a:latin typeface="Bradley Hand ITC" panose="03070402050302030203" pitchFamily="66" charset="0"/>
              </a:rPr>
              <a:t>!</a:t>
            </a:r>
            <a:endParaRPr lang="pt-BR" sz="2800" dirty="0">
              <a:solidFill>
                <a:srgbClr val="444444"/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pt-BR" sz="2800" dirty="0" smtClean="0">
                <a:solidFill>
                  <a:srgbClr val="444444"/>
                </a:solidFill>
                <a:latin typeface="Bradley Hand ITC" panose="03070402050302030203" pitchFamily="66" charset="0"/>
              </a:rPr>
              <a:t>M. Quintana</a:t>
            </a:r>
          </a:p>
        </p:txBody>
      </p:sp>
    </p:spTree>
    <p:extLst>
      <p:ext uri="{BB962C8B-B14F-4D97-AF65-F5344CB8AC3E}">
        <p14:creationId xmlns:p14="http://schemas.microsoft.com/office/powerpoint/2010/main" val="181194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0923469"/>
              </p:ext>
            </p:extLst>
          </p:nvPr>
        </p:nvGraphicFramePr>
        <p:xfrm>
          <a:off x="0" y="-1"/>
          <a:ext cx="9359900" cy="4999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5211877"/>
              </p:ext>
            </p:extLst>
          </p:nvPr>
        </p:nvGraphicFramePr>
        <p:xfrm>
          <a:off x="0" y="4793226"/>
          <a:ext cx="9359899" cy="4566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4" name="Conector reto 13"/>
          <p:cNvCxnSpPr/>
          <p:nvPr/>
        </p:nvCxnSpPr>
        <p:spPr>
          <a:xfrm flipH="1">
            <a:off x="6032088" y="1283110"/>
            <a:ext cx="29497" cy="753642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0" y="88488"/>
            <a:ext cx="93599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3200" dirty="0" smtClean="0">
                <a:latin typeface="Arial Rounded MT Bold" panose="020F0704030504030204" pitchFamily="34" charset="0"/>
              </a:rPr>
              <a:t>1.1 – O ponto de encontro </a:t>
            </a:r>
            <a:endParaRPr lang="pt-BR" sz="3200" dirty="0">
              <a:latin typeface="Arial Rounded MT Bold" panose="020F070403050403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831691" y="2448230"/>
            <a:ext cx="884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00B050"/>
                </a:solidFill>
              </a:rPr>
              <a:t>390 receita</a:t>
            </a:r>
            <a:endParaRPr lang="pt-BR" sz="1200" dirty="0">
              <a:solidFill>
                <a:srgbClr val="00B05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456606" y="5161935"/>
            <a:ext cx="699230" cy="4992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354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831691" y="3087573"/>
            <a:ext cx="965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354 despesa</a:t>
            </a:r>
            <a:endParaRPr lang="pt-BR" sz="1200" dirty="0">
              <a:solidFill>
                <a:srgbClr val="FF0000"/>
              </a:solidFill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3141406" y="1283110"/>
            <a:ext cx="14749" cy="75364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/>
          <p:cNvSpPr txBox="1"/>
          <p:nvPr/>
        </p:nvSpPr>
        <p:spPr>
          <a:xfrm>
            <a:off x="0" y="9082901"/>
            <a:ext cx="2149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Fonte: INSS (2017), IBGE (2018)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79711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2949604"/>
              </p:ext>
            </p:extLst>
          </p:nvPr>
        </p:nvGraphicFramePr>
        <p:xfrm>
          <a:off x="176980" y="781664"/>
          <a:ext cx="9040761" cy="8008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4" name="Grupo 13"/>
          <p:cNvGrpSpPr/>
          <p:nvPr/>
        </p:nvGrpSpPr>
        <p:grpSpPr>
          <a:xfrm>
            <a:off x="2138516" y="3982060"/>
            <a:ext cx="4677663" cy="2344999"/>
            <a:chOff x="2595408" y="3908320"/>
            <a:chExt cx="4646053" cy="2344999"/>
          </a:xfrm>
        </p:grpSpPr>
        <p:cxnSp>
          <p:nvCxnSpPr>
            <p:cNvPr id="6" name="Conector angulado 5"/>
            <p:cNvCxnSpPr/>
            <p:nvPr/>
          </p:nvCxnSpPr>
          <p:spPr>
            <a:xfrm flipV="1">
              <a:off x="2595408" y="4363315"/>
              <a:ext cx="1607004" cy="606893"/>
            </a:xfrm>
            <a:prstGeom prst="bentConnector3">
              <a:avLst/>
            </a:prstGeom>
            <a:ln w="44450">
              <a:solidFill>
                <a:schemeClr val="accent4">
                  <a:lumMod val="60000"/>
                  <a:lumOff val="40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angulado 6"/>
            <p:cNvCxnSpPr/>
            <p:nvPr/>
          </p:nvCxnSpPr>
          <p:spPr>
            <a:xfrm rot="16200000" flipH="1">
              <a:off x="5169783" y="4181641"/>
              <a:ext cx="2273460" cy="1869896"/>
            </a:xfrm>
            <a:prstGeom prst="bentConnector3">
              <a:avLst/>
            </a:prstGeom>
            <a:ln w="4445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ixaDeTexto 10"/>
            <p:cNvSpPr txBox="1"/>
            <p:nvPr/>
          </p:nvSpPr>
          <p:spPr>
            <a:xfrm>
              <a:off x="3867093" y="3908320"/>
              <a:ext cx="2423603" cy="131305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 smtClean="0"/>
                <a:t>ECONOMIA</a:t>
              </a:r>
            </a:p>
            <a:p>
              <a:pPr algn="ctr"/>
              <a:r>
                <a:rPr lang="pt-BR" dirty="0" smtClean="0"/>
                <a:t>83,65%</a:t>
              </a:r>
            </a:p>
            <a:p>
              <a:pPr algn="ctr"/>
              <a:r>
                <a:rPr lang="pt-BR" dirty="0" smtClean="0"/>
                <a:t>Quem são eles?</a:t>
              </a:r>
              <a:endParaRPr lang="pt-BR" dirty="0"/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6563032" y="9052123"/>
            <a:ext cx="2954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Fonte: </a:t>
            </a:r>
            <a:r>
              <a:rPr lang="pt-BR" sz="1400" i="1" dirty="0" smtClean="0"/>
              <a:t>Nova Previdência</a:t>
            </a:r>
            <a:r>
              <a:rPr lang="pt-BR" sz="1400" dirty="0"/>
              <a:t> </a:t>
            </a:r>
            <a:r>
              <a:rPr lang="pt-BR" sz="1400" dirty="0" smtClean="0"/>
              <a:t>(2019, p. 61).</a:t>
            </a:r>
            <a:endParaRPr lang="pt-BR" sz="1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0" y="14749"/>
            <a:ext cx="93599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3200" dirty="0" smtClean="0">
                <a:latin typeface="Arial Rounded MT Bold" panose="020F0704030504030204" pitchFamily="34" charset="0"/>
              </a:rPr>
              <a:t>2 – O quadro de intenções</a:t>
            </a:r>
            <a:endParaRPr lang="pt-BR" sz="3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4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3311267"/>
              </p:ext>
            </p:extLst>
          </p:nvPr>
        </p:nvGraphicFramePr>
        <p:xfrm>
          <a:off x="156036" y="693174"/>
          <a:ext cx="9203864" cy="7846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2537967" y="1735734"/>
            <a:ext cx="6346674" cy="17199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Essa seria a classe privilegiada do INSS?</a:t>
            </a:r>
          </a:p>
          <a:p>
            <a:pPr algn="ctr"/>
            <a:r>
              <a:rPr lang="pt-BR" dirty="0" smtClean="0"/>
              <a:t>0,02299 % do total de beneficiários ao custo </a:t>
            </a:r>
          </a:p>
          <a:p>
            <a:pPr algn="ctr"/>
            <a:r>
              <a:rPr lang="pt-BR" dirty="0" smtClean="0"/>
              <a:t>de 46 milhões</a:t>
            </a:r>
          </a:p>
          <a:p>
            <a:pPr algn="ctr"/>
            <a:r>
              <a:rPr lang="pt-BR" dirty="0"/>
              <a:t>m</a:t>
            </a:r>
            <a:r>
              <a:rPr lang="pt-BR" dirty="0" smtClean="0"/>
              <a:t>ensais? </a:t>
            </a:r>
            <a:endParaRPr lang="pt-BR" dirty="0"/>
          </a:p>
        </p:txBody>
      </p:sp>
      <p:cxnSp>
        <p:nvCxnSpPr>
          <p:cNvPr id="9" name="Conector angulado 8"/>
          <p:cNvCxnSpPr/>
          <p:nvPr/>
        </p:nvCxnSpPr>
        <p:spPr>
          <a:xfrm>
            <a:off x="1078173" y="6792186"/>
            <a:ext cx="7967320" cy="1259993"/>
          </a:xfrm>
          <a:prstGeom prst="bentConnector3">
            <a:avLst>
              <a:gd name="adj1" fmla="val 103787"/>
            </a:avLst>
          </a:prstGeom>
          <a:ln w="12700">
            <a:solidFill>
              <a:schemeClr val="accent2"/>
            </a:solidFill>
          </a:ln>
          <a:effectLst>
            <a:outerShdw blurRad="50800" dist="50800" dir="5400000" sx="33000" sy="33000" algn="ctr" rotWithShape="0">
              <a:schemeClr val="accent4">
                <a:lumMod val="60000"/>
                <a:lumOff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948464" y="4141801"/>
            <a:ext cx="5525679" cy="14773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pt-BR" sz="1800" dirty="0" smtClean="0"/>
              <a:t>Essa classe, que reúne 35 milhões de beneficiários,</a:t>
            </a:r>
          </a:p>
          <a:p>
            <a:pPr algn="ctr"/>
            <a:r>
              <a:rPr lang="pt-BR" sz="1800" dirty="0" smtClean="0"/>
              <a:t>correspondente a mais de 99% do total, seria a classe </a:t>
            </a:r>
          </a:p>
          <a:p>
            <a:pPr algn="ctr"/>
            <a:r>
              <a:rPr lang="pt-BR" sz="1800" dirty="0" smtClean="0"/>
              <a:t>BENEFICIADA ou aquela PREJUDICADA com o aumento </a:t>
            </a:r>
          </a:p>
          <a:p>
            <a:pPr algn="ctr"/>
            <a:r>
              <a:rPr lang="pt-BR" sz="1800" b="1" dirty="0" smtClean="0"/>
              <a:t>DA IDADE, DO TEMPO E CONTRIBUIÇÃO E DA FÓRMULA</a:t>
            </a:r>
          </a:p>
          <a:p>
            <a:pPr algn="ctr"/>
            <a:r>
              <a:rPr lang="pt-BR" sz="1800" b="1" dirty="0" smtClean="0"/>
              <a:t>DE CÁLCULO DO BENEFÍCIO ?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223" y="18065"/>
            <a:ext cx="9354677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3200" dirty="0" smtClean="0">
                <a:latin typeface="Arial Rounded MT Bold" panose="020F0704030504030204" pitchFamily="34" charset="0"/>
              </a:rPr>
              <a:t>3 - A tragédia revelada pelo número </a:t>
            </a:r>
            <a:endParaRPr lang="pt-BR" sz="3200" dirty="0">
              <a:latin typeface="Arial Rounded MT Bold" panose="020F0704030504030204" pitchFamily="34" charset="0"/>
            </a:endParaRPr>
          </a:p>
        </p:txBody>
      </p:sp>
      <p:sp>
        <p:nvSpPr>
          <p:cNvPr id="3" name="Chave direita 2"/>
          <p:cNvSpPr/>
          <p:nvPr/>
        </p:nvSpPr>
        <p:spPr>
          <a:xfrm>
            <a:off x="1942666" y="1048377"/>
            <a:ext cx="929148" cy="3833337"/>
          </a:xfrm>
          <a:prstGeom prst="righ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393373" y="6823882"/>
            <a:ext cx="940099" cy="120416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pt-BR" sz="1400" dirty="0" smtClean="0"/>
          </a:p>
          <a:p>
            <a:r>
              <a:rPr lang="pt-BR" sz="1400" dirty="0" smtClean="0"/>
              <a:t>83,63% </a:t>
            </a:r>
          </a:p>
          <a:p>
            <a:r>
              <a:rPr lang="pt-BR" sz="1400" dirty="0" smtClean="0"/>
              <a:t>até 2 SM.</a:t>
            </a:r>
          </a:p>
          <a:p>
            <a:endParaRPr lang="pt-BR" sz="1400" dirty="0"/>
          </a:p>
          <a:p>
            <a:r>
              <a:rPr lang="pt-BR" sz="1400" dirty="0" smtClean="0"/>
              <a:t> </a:t>
            </a:r>
            <a:endParaRPr lang="pt-BR" sz="14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8185361" y="9127333"/>
            <a:ext cx="12298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smtClean="0">
                <a:latin typeface="Arial Rounded MT Bold" panose="020F0704030504030204" pitchFamily="34" charset="0"/>
              </a:rPr>
              <a:t>Fonte: INSS (2019)</a:t>
            </a:r>
            <a:endParaRPr lang="pt-BR" sz="9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78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541161465"/>
              </p:ext>
            </p:extLst>
          </p:nvPr>
        </p:nvGraphicFramePr>
        <p:xfrm>
          <a:off x="5223" y="607905"/>
          <a:ext cx="9248381" cy="8474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5223" y="18065"/>
            <a:ext cx="9354677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3200" dirty="0" smtClean="0">
                <a:latin typeface="Arial Rounded MT Bold" panose="020F0704030504030204" pitchFamily="34" charset="0"/>
              </a:rPr>
              <a:t>3.1 – Cada número com sua trajetória </a:t>
            </a:r>
            <a:endParaRPr lang="pt-BR" sz="3200" dirty="0">
              <a:latin typeface="Arial Rounded MT Bold" panose="020F070403050403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8347587" y="9082901"/>
            <a:ext cx="906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INSS (2019)</a:t>
            </a:r>
            <a:endParaRPr lang="pt-BR" sz="1200" dirty="0"/>
          </a:p>
        </p:txBody>
      </p:sp>
      <p:sp>
        <p:nvSpPr>
          <p:cNvPr id="3" name="Fluxograma: Atraso 2"/>
          <p:cNvSpPr/>
          <p:nvPr/>
        </p:nvSpPr>
        <p:spPr>
          <a:xfrm flipH="1">
            <a:off x="1615440" y="6294120"/>
            <a:ext cx="1859280" cy="2788780"/>
          </a:xfrm>
          <a:prstGeom prst="flowChartDelay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dirty="0">
                <a:solidFill>
                  <a:schemeClr val="tx1"/>
                </a:solidFill>
              </a:rPr>
              <a:t>u</a:t>
            </a:r>
            <a:r>
              <a:rPr lang="pt-BR" sz="2600" dirty="0" smtClean="0">
                <a:solidFill>
                  <a:schemeClr val="tx1"/>
                </a:solidFill>
              </a:rPr>
              <a:t>niverso do trabalho</a:t>
            </a:r>
            <a:endParaRPr lang="pt-BR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5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/>
          <a:srcRect l="17693" t="18633" r="36870" b="10312"/>
          <a:stretch/>
        </p:blipFill>
        <p:spPr>
          <a:xfrm>
            <a:off x="687646" y="1301080"/>
            <a:ext cx="8645738" cy="786297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23135"/>
            <a:ext cx="928616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3200" dirty="0" smtClean="0">
                <a:latin typeface="Arial Rounded MT Bold" panose="020F0704030504030204" pitchFamily="34" charset="0"/>
              </a:rPr>
              <a:t>4 – A simbiose entre trabalho e previdência</a:t>
            </a:r>
            <a:endParaRPr lang="pt-BR" sz="3200" dirty="0">
              <a:latin typeface="Arial Rounded MT Bold" panose="020F0704030504030204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/>
          <a:srcRect l="68835" t="34712" r="5515" b="21871"/>
          <a:stretch/>
        </p:blipFill>
        <p:spPr>
          <a:xfrm>
            <a:off x="126128" y="5822121"/>
            <a:ext cx="3378335" cy="3538964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247565" y="6645781"/>
            <a:ext cx="7079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dirty="0" smtClean="0"/>
              <a:t>Até R$ 863,00</a:t>
            </a:r>
            <a:endParaRPr lang="pt-BR" sz="13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406376" y="6585739"/>
            <a:ext cx="882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Até R$ 1.113,00</a:t>
            </a:r>
            <a:endParaRPr lang="pt-BR" sz="14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2130410" y="8440600"/>
            <a:ext cx="86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Mais que R$ 1.607,00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1247924" y="7476928"/>
            <a:ext cx="882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Até R$ 1.60700</a:t>
            </a:r>
            <a:endParaRPr lang="pt-BR" sz="12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5259523" y="607910"/>
            <a:ext cx="4026637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t-BR" sz="4000" b="1" u="sng" dirty="0" smtClean="0"/>
              <a:t>HIPÓTESE </a:t>
            </a:r>
            <a:r>
              <a:rPr lang="pt-BR" sz="4000" b="1" u="sng" dirty="0"/>
              <a:t>1</a:t>
            </a:r>
            <a:endParaRPr lang="pt-BR" sz="4000" b="1" u="sng" dirty="0" smtClean="0"/>
          </a:p>
          <a:p>
            <a:pPr algn="r"/>
            <a:r>
              <a:rPr lang="pt-BR" sz="2000" dirty="0" smtClean="0"/>
              <a:t>Há um impacto diferencial </a:t>
            </a:r>
          </a:p>
          <a:p>
            <a:pPr algn="r"/>
            <a:r>
              <a:rPr lang="pt-BR" sz="2000" dirty="0"/>
              <a:t>d</a:t>
            </a:r>
            <a:r>
              <a:rPr lang="pt-BR" sz="2000" dirty="0" smtClean="0"/>
              <a:t>a previdência em função dos </a:t>
            </a:r>
          </a:p>
          <a:p>
            <a:pPr algn="r"/>
            <a:r>
              <a:rPr lang="pt-BR" sz="2000" dirty="0" smtClean="0"/>
              <a:t>distintos níveis de remuneração</a:t>
            </a:r>
          </a:p>
          <a:p>
            <a:pPr algn="r"/>
            <a:r>
              <a:rPr lang="pt-BR" sz="2000" dirty="0" smtClean="0"/>
              <a:t>e formalização do</a:t>
            </a:r>
          </a:p>
          <a:p>
            <a:pPr algn="r"/>
            <a:r>
              <a:rPr lang="pt-BR" sz="2000" dirty="0"/>
              <a:t>m</a:t>
            </a:r>
            <a:r>
              <a:rPr lang="pt-BR" sz="2000" dirty="0" smtClean="0"/>
              <a:t>ercado de trabalho.</a:t>
            </a:r>
            <a:endParaRPr lang="pt-BR" sz="2000" dirty="0"/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9027671"/>
              </p:ext>
            </p:extLst>
          </p:nvPr>
        </p:nvGraphicFramePr>
        <p:xfrm>
          <a:off x="0" y="914400"/>
          <a:ext cx="3378335" cy="4630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CaixaDeTexto 17"/>
          <p:cNvSpPr txBox="1"/>
          <p:nvPr/>
        </p:nvSpPr>
        <p:spPr>
          <a:xfrm>
            <a:off x="6771396" y="9130253"/>
            <a:ext cx="26645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smtClean="0">
                <a:latin typeface="Arial Rounded MT Bold" panose="020F0704030504030204" pitchFamily="34" charset="0"/>
              </a:rPr>
              <a:t>Fonte: INSS (2019), IBGE (2018), MTE (2018)</a:t>
            </a:r>
            <a:endParaRPr lang="pt-BR" sz="9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11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/>
          <a:srcRect l="17784" t="19641" r="37099" b="9625"/>
          <a:stretch/>
        </p:blipFill>
        <p:spPr>
          <a:xfrm>
            <a:off x="120365" y="547660"/>
            <a:ext cx="9157648" cy="8075927"/>
          </a:xfrm>
          <a:prstGeom prst="rect">
            <a:avLst/>
          </a:prstGeom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120365" y="0"/>
            <a:ext cx="923953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Arial Rounded MT Bold" panose="020F0704030504030204" pitchFamily="34" charset="0"/>
              </a:rPr>
              <a:t>5</a:t>
            </a:r>
            <a:r>
              <a:rPr lang="pt-BR" sz="3600" dirty="0" smtClean="0">
                <a:latin typeface="Arial Rounded MT Bold" panose="020F0704030504030204" pitchFamily="34" charset="0"/>
              </a:rPr>
              <a:t> - A capilaridade regional</a:t>
            </a:r>
            <a:endParaRPr lang="pt-BR" sz="3600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6495031"/>
              </p:ext>
            </p:extLst>
          </p:nvPr>
        </p:nvGraphicFramePr>
        <p:xfrm>
          <a:off x="38478" y="4837472"/>
          <a:ext cx="3257016" cy="4522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5390430" y="341476"/>
            <a:ext cx="40266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b="1" u="sng" dirty="0" smtClean="0"/>
              <a:t>HIPÓTESE 2</a:t>
            </a:r>
            <a:r>
              <a:rPr lang="pt-BR" sz="4000" dirty="0" smtClean="0"/>
              <a:t> </a:t>
            </a:r>
          </a:p>
          <a:p>
            <a:pPr algn="r"/>
            <a:r>
              <a:rPr lang="pt-BR" sz="2000" dirty="0" smtClean="0"/>
              <a:t>A previdência capitalizou o campo</a:t>
            </a:r>
          </a:p>
          <a:p>
            <a:pPr algn="r"/>
            <a:r>
              <a:rPr lang="pt-BR" sz="2000" dirty="0"/>
              <a:t>e</a:t>
            </a:r>
            <a:r>
              <a:rPr lang="pt-BR" sz="2000" dirty="0" smtClean="0"/>
              <a:t> os pequenos núcleos urbanos, o que influenciou o </a:t>
            </a:r>
          </a:p>
          <a:p>
            <a:pPr algn="r"/>
            <a:r>
              <a:rPr lang="pt-BR" sz="2000" dirty="0" smtClean="0"/>
              <a:t>padrão </a:t>
            </a:r>
          </a:p>
          <a:p>
            <a:pPr algn="r"/>
            <a:r>
              <a:rPr lang="pt-BR" sz="2000" dirty="0"/>
              <a:t>d</a:t>
            </a:r>
            <a:r>
              <a:rPr lang="pt-BR" sz="2000" dirty="0" smtClean="0"/>
              <a:t>e migração </a:t>
            </a:r>
          </a:p>
          <a:p>
            <a:pPr algn="r"/>
            <a:r>
              <a:rPr lang="pt-BR" sz="2000" dirty="0" smtClean="0"/>
              <a:t>regional</a:t>
            </a:r>
            <a:r>
              <a:rPr lang="pt-BR" sz="2000" dirty="0"/>
              <a:t>.</a:t>
            </a:r>
            <a:r>
              <a:rPr lang="pt-BR" sz="2000" dirty="0" smtClean="0"/>
              <a:t>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187243" y="9130253"/>
            <a:ext cx="12298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smtClean="0">
                <a:latin typeface="Arial Rounded MT Bold" panose="020F0704030504030204" pitchFamily="34" charset="0"/>
              </a:rPr>
              <a:t>Fonte: INSS (2019)</a:t>
            </a:r>
            <a:endParaRPr lang="pt-BR" sz="900" dirty="0">
              <a:latin typeface="Arial Rounded MT Bold" panose="020F070403050403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030656" y="6509982"/>
            <a:ext cx="12606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O que migra</a:t>
            </a:r>
          </a:p>
          <a:p>
            <a:pPr algn="ctr"/>
            <a:r>
              <a:rPr lang="pt-BR" sz="1600" b="1" dirty="0" smtClean="0"/>
              <a:t>é o trabalho </a:t>
            </a:r>
          </a:p>
          <a:p>
            <a:pPr algn="ctr"/>
            <a:r>
              <a:rPr lang="pt-BR" sz="1600" b="1" dirty="0" smtClean="0"/>
              <a:t>e a renda...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89998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/>
          <a:srcRect l="17454" t="15710" r="36868" b="11053"/>
          <a:stretch/>
        </p:blipFill>
        <p:spPr>
          <a:xfrm>
            <a:off x="20633" y="1695483"/>
            <a:ext cx="8567880" cy="7596792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-1" y="1102"/>
            <a:ext cx="93599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rial Rounded MT Bold" panose="020F0704030504030204" pitchFamily="34" charset="0"/>
              </a:rPr>
              <a:t>6</a:t>
            </a:r>
            <a:r>
              <a:rPr lang="pt-BR" sz="3200" dirty="0" smtClean="0">
                <a:latin typeface="Arial Rounded MT Bold" panose="020F0704030504030204" pitchFamily="34" charset="0"/>
              </a:rPr>
              <a:t> - A funcionalidade do “aposento”</a:t>
            </a:r>
            <a:endParaRPr lang="pt-BR" sz="3200" dirty="0">
              <a:latin typeface="Arial Rounded MT Bold" panose="020F0704030504030204" pitchFamily="34" charset="0"/>
            </a:endParaRPr>
          </a:p>
        </p:txBody>
      </p:sp>
      <p:sp>
        <p:nvSpPr>
          <p:cNvPr id="6" name="AutoShape 4" descr="Resultado de imagem para MARCA D'ÃGUA UFR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7977941"/>
              </p:ext>
            </p:extLst>
          </p:nvPr>
        </p:nvGraphicFramePr>
        <p:xfrm>
          <a:off x="24929" y="4577341"/>
          <a:ext cx="2853096" cy="4960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ixaDeTexto 4"/>
          <p:cNvSpPr txBox="1"/>
          <p:nvPr/>
        </p:nvSpPr>
        <p:spPr>
          <a:xfrm flipH="1">
            <a:off x="1299333" y="5897881"/>
            <a:ext cx="1355378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 smtClean="0"/>
              <a:t>Valor total, </a:t>
            </a:r>
          </a:p>
          <a:p>
            <a:pPr algn="r"/>
            <a:r>
              <a:rPr lang="pt-BR" sz="1600" b="1" dirty="0" smtClean="0"/>
              <a:t>em bilhões, </a:t>
            </a:r>
          </a:p>
          <a:p>
            <a:pPr algn="r"/>
            <a:r>
              <a:rPr lang="pt-BR" sz="1600" b="1" dirty="0" smtClean="0"/>
              <a:t>2018 </a:t>
            </a:r>
            <a:endParaRPr lang="pt-BR" sz="16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5241721" y="436450"/>
            <a:ext cx="402663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b="1" u="sng" dirty="0" smtClean="0"/>
              <a:t>HIPÓTESE 3</a:t>
            </a:r>
          </a:p>
          <a:p>
            <a:pPr algn="r"/>
            <a:r>
              <a:rPr lang="pt-BR" sz="2200" dirty="0" smtClean="0"/>
              <a:t>A previdência equilibra o fluxo de renda municipal, tanto </a:t>
            </a:r>
          </a:p>
          <a:p>
            <a:pPr algn="r"/>
            <a:r>
              <a:rPr lang="pt-BR" sz="2200" dirty="0"/>
              <a:t>e</a:t>
            </a:r>
            <a:r>
              <a:rPr lang="pt-BR" sz="2200" dirty="0" smtClean="0"/>
              <a:t>m municípios “pequenos” quanto nas periferias</a:t>
            </a:r>
          </a:p>
          <a:p>
            <a:pPr algn="r"/>
            <a:r>
              <a:rPr lang="pt-BR" sz="2200" dirty="0" smtClean="0"/>
              <a:t> das grandes cidades.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771396" y="9130253"/>
            <a:ext cx="26677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smtClean="0">
                <a:latin typeface="Arial Rounded MT Bold" panose="020F0704030504030204" pitchFamily="34" charset="0"/>
              </a:rPr>
              <a:t>Fonte: INSS (2019), Tesouro Nacional (2018)</a:t>
            </a:r>
            <a:endParaRPr lang="pt-BR" sz="900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3582029257"/>
              </p:ext>
            </p:extLst>
          </p:nvPr>
        </p:nvGraphicFramePr>
        <p:xfrm>
          <a:off x="6425310" y="2971162"/>
          <a:ext cx="2588504" cy="323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o Explicativo 2 (Borda e Ênfase) 11"/>
          <p:cNvSpPr/>
          <p:nvPr/>
        </p:nvSpPr>
        <p:spPr>
          <a:xfrm>
            <a:off x="8597534" y="4460620"/>
            <a:ext cx="762365" cy="297572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0977"/>
              <a:gd name="adj6" fmla="val -55755"/>
            </a:avLst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>
                <a:solidFill>
                  <a:srgbClr val="FF0000"/>
                </a:solidFill>
              </a:rPr>
              <a:t>UNIÃO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14" name="Texto Explicativo 2 (Borda e Ênfase) 13"/>
          <p:cNvSpPr/>
          <p:nvPr/>
        </p:nvSpPr>
        <p:spPr>
          <a:xfrm>
            <a:off x="8593863" y="4072915"/>
            <a:ext cx="766037" cy="287244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444"/>
              <a:gd name="adj6" fmla="val -58158"/>
            </a:avLst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>
                <a:solidFill>
                  <a:srgbClr val="FF0000"/>
                </a:solidFill>
              </a:rPr>
              <a:t>Estado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15" name="Texto Explicativo 2 (Borda e Ênfase) 14"/>
          <p:cNvSpPr/>
          <p:nvPr/>
        </p:nvSpPr>
        <p:spPr>
          <a:xfrm>
            <a:off x="8604362" y="3648632"/>
            <a:ext cx="755538" cy="291477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6906"/>
              <a:gd name="adj6" fmla="val -53359"/>
            </a:avLst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>
                <a:solidFill>
                  <a:srgbClr val="FF0000"/>
                </a:solidFill>
              </a:rPr>
              <a:t>Própria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13" name="Texto Explicativo 2 (Borda e Ênfase) 12"/>
          <p:cNvSpPr/>
          <p:nvPr/>
        </p:nvSpPr>
        <p:spPr>
          <a:xfrm>
            <a:off x="8588513" y="4890997"/>
            <a:ext cx="771386" cy="276396"/>
          </a:xfrm>
          <a:prstGeom prst="accentBorderCallout2">
            <a:avLst/>
          </a:prstGeom>
          <a:noFill/>
          <a:ln>
            <a:solidFill>
              <a:schemeClr val="accent6">
                <a:lumMod val="40000"/>
                <a:lumOff val="60000"/>
                <a:alpha val="4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>
                <a:solidFill>
                  <a:srgbClr val="FF0000"/>
                </a:solidFill>
              </a:rPr>
              <a:t>Formal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16" name="Texto Explicativo 2 (Borda e Ênfase) 15"/>
          <p:cNvSpPr/>
          <p:nvPr/>
        </p:nvSpPr>
        <p:spPr>
          <a:xfrm>
            <a:off x="8604361" y="5294553"/>
            <a:ext cx="755537" cy="276396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3065"/>
              <a:gd name="adj6" fmla="val -53359"/>
            </a:avLst>
          </a:prstGeom>
          <a:noFill/>
          <a:ln>
            <a:solidFill>
              <a:schemeClr val="accent6">
                <a:lumMod val="60000"/>
                <a:lumOff val="40000"/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>
                <a:solidFill>
                  <a:srgbClr val="FF0000"/>
                </a:solidFill>
              </a:rPr>
              <a:t>Informal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17" name="Texto Explicativo 2 (Borda e Ênfase) 16"/>
          <p:cNvSpPr/>
          <p:nvPr/>
        </p:nvSpPr>
        <p:spPr>
          <a:xfrm>
            <a:off x="8631186" y="5767601"/>
            <a:ext cx="728712" cy="835218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549"/>
              <a:gd name="adj6" fmla="val -75440"/>
            </a:avLst>
          </a:prstGeom>
          <a:noFill/>
          <a:ln>
            <a:solidFill>
              <a:schemeClr val="accent6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 smtClean="0">
                <a:solidFill>
                  <a:srgbClr val="FF0000"/>
                </a:solidFill>
              </a:rPr>
              <a:t>BPC</a:t>
            </a:r>
          </a:p>
          <a:p>
            <a:pPr algn="ctr"/>
            <a:r>
              <a:rPr lang="pt-BR" sz="1100" dirty="0" smtClean="0">
                <a:solidFill>
                  <a:srgbClr val="FF0000"/>
                </a:solidFill>
              </a:rPr>
              <a:t>A RURAL</a:t>
            </a:r>
          </a:p>
          <a:p>
            <a:pPr algn="ctr"/>
            <a:r>
              <a:rPr lang="pt-BR" sz="1100" dirty="0" smtClean="0">
                <a:solidFill>
                  <a:srgbClr val="FF0000"/>
                </a:solidFill>
              </a:rPr>
              <a:t>RGPS</a:t>
            </a:r>
          </a:p>
          <a:p>
            <a:pPr algn="ctr"/>
            <a:r>
              <a:rPr lang="pt-BR" sz="1100" dirty="0" smtClean="0">
                <a:solidFill>
                  <a:srgbClr val="FF0000"/>
                </a:solidFill>
              </a:rPr>
              <a:t>BOLSA FAMÍLIA</a:t>
            </a:r>
            <a:endParaRPr lang="pt-BR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7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6040" r="4627" b="358"/>
          <a:stretch/>
        </p:blipFill>
        <p:spPr>
          <a:xfrm>
            <a:off x="1" y="922513"/>
            <a:ext cx="8466043" cy="7575102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-1" y="96637"/>
            <a:ext cx="93599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rial Rounded MT Bold" panose="020F0704030504030204" pitchFamily="34" charset="0"/>
              </a:rPr>
              <a:t>6</a:t>
            </a:r>
            <a:r>
              <a:rPr lang="pt-BR" sz="3200" dirty="0" smtClean="0">
                <a:latin typeface="Arial Rounded MT Bold" panose="020F0704030504030204" pitchFamily="34" charset="0"/>
              </a:rPr>
              <a:t>.1 - A funcionalidade dos “aposentos”</a:t>
            </a:r>
            <a:endParaRPr lang="pt-BR" sz="3200" dirty="0">
              <a:latin typeface="Arial Rounded MT Bold" panose="020F0704030504030204" pitchFamily="34" charset="0"/>
            </a:endParaRPr>
          </a:p>
        </p:txBody>
      </p:sp>
      <p:sp>
        <p:nvSpPr>
          <p:cNvPr id="6" name="AutoShape 2" descr="Resultado de imagem para SIMBOLO UFS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5966826" y="1000199"/>
            <a:ext cx="3371244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200" b="1" dirty="0" smtClean="0"/>
              <a:t>Não incluso:</a:t>
            </a:r>
          </a:p>
          <a:p>
            <a:r>
              <a:rPr lang="pt-BR" sz="2200" dirty="0" smtClean="0"/>
              <a:t>RPPS União: 79,02 bilhões</a:t>
            </a:r>
          </a:p>
          <a:p>
            <a:r>
              <a:rPr lang="pt-BR" sz="2200" dirty="0" smtClean="0"/>
              <a:t>RPPS Estados: 165,2 bilhões</a:t>
            </a:r>
          </a:p>
        </p:txBody>
      </p:sp>
      <p:sp>
        <p:nvSpPr>
          <p:cNvPr id="2" name="Retângulo 1"/>
          <p:cNvSpPr/>
          <p:nvPr/>
        </p:nvSpPr>
        <p:spPr>
          <a:xfrm>
            <a:off x="7123471" y="7595419"/>
            <a:ext cx="2126111" cy="1222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0" y="9129068"/>
            <a:ext cx="15712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smtClean="0">
                <a:latin typeface="Arial Rounded MT Bold" panose="020F0704030504030204" pitchFamily="34" charset="0"/>
              </a:rPr>
              <a:t>Fonte: INSS (2018, 2019)</a:t>
            </a:r>
            <a:endParaRPr lang="pt-BR" sz="900" dirty="0">
              <a:latin typeface="Arial Rounded MT Bold" panose="020F070403050403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401065" y="4391608"/>
            <a:ext cx="19370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“GASTO” NO </a:t>
            </a:r>
          </a:p>
          <a:p>
            <a:pPr algn="ctr"/>
            <a:r>
              <a:rPr lang="pt-BR" sz="1600" b="1" dirty="0" smtClean="0"/>
              <a:t>VAREJO MUNICIPAL</a:t>
            </a:r>
          </a:p>
          <a:p>
            <a:pPr algn="ctr"/>
            <a:r>
              <a:rPr lang="pt-BR" sz="1600" b="1" u="sng" dirty="0"/>
              <a:t>c</a:t>
            </a:r>
            <a:r>
              <a:rPr lang="pt-BR" sz="1600" b="1" u="sng" dirty="0" smtClean="0"/>
              <a:t>omposição regional</a:t>
            </a:r>
          </a:p>
          <a:p>
            <a:pPr algn="ctr"/>
            <a:r>
              <a:rPr lang="pt-BR" sz="1600" b="1" u="sng" dirty="0" smtClean="0"/>
              <a:t>diferenciada</a:t>
            </a:r>
            <a:endParaRPr lang="pt-BR" sz="1600" b="1" u="sng" dirty="0"/>
          </a:p>
        </p:txBody>
      </p:sp>
      <p:graphicFrame>
        <p:nvGraphicFramePr>
          <p:cNvPr id="17" name="Diagrama 16"/>
          <p:cNvGraphicFramePr/>
          <p:nvPr>
            <p:extLst>
              <p:ext uri="{D42A27DB-BD31-4B8C-83A1-F6EECF244321}">
                <p14:modId xmlns:p14="http://schemas.microsoft.com/office/powerpoint/2010/main" val="1091920962"/>
              </p:ext>
            </p:extLst>
          </p:nvPr>
        </p:nvGraphicFramePr>
        <p:xfrm>
          <a:off x="4918840" y="5227182"/>
          <a:ext cx="4441060" cy="4132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5409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8080</TotalTime>
  <Words>1078</Words>
  <Application>Microsoft Office PowerPoint</Application>
  <PresentationFormat>Personalizar</PresentationFormat>
  <Paragraphs>254</Paragraphs>
  <Slides>19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30" baseType="lpstr">
      <vt:lpstr>Aparajita</vt:lpstr>
      <vt:lpstr>Arial</vt:lpstr>
      <vt:lpstr>Arial</vt:lpstr>
      <vt:lpstr>Arial Rounded MT Bold</vt:lpstr>
      <vt:lpstr>Bradley Hand ITC</vt:lpstr>
      <vt:lpstr>Calibri</vt:lpstr>
      <vt:lpstr>Calibri Light</vt:lpstr>
      <vt:lpstr>Matura MT Script Capitals</vt:lpstr>
      <vt:lpstr>Segoe UI Symbol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Tadeu</dc:creator>
  <cp:lastModifiedBy>Tadeu</cp:lastModifiedBy>
  <cp:revision>406</cp:revision>
  <dcterms:created xsi:type="dcterms:W3CDTF">2019-04-25T15:14:15Z</dcterms:created>
  <dcterms:modified xsi:type="dcterms:W3CDTF">2019-06-16T18:41:09Z</dcterms:modified>
</cp:coreProperties>
</file>