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handoutMasterIdLst>
    <p:handoutMasterId r:id="rId29"/>
  </p:handoutMasterIdLst>
  <p:sldIdLst>
    <p:sldId id="365" r:id="rId2"/>
    <p:sldId id="349" r:id="rId3"/>
    <p:sldId id="281" r:id="rId4"/>
    <p:sldId id="354" r:id="rId5"/>
    <p:sldId id="363" r:id="rId6"/>
    <p:sldId id="362" r:id="rId7"/>
    <p:sldId id="355" r:id="rId8"/>
    <p:sldId id="366" r:id="rId9"/>
    <p:sldId id="328" r:id="rId10"/>
    <p:sldId id="367" r:id="rId11"/>
    <p:sldId id="335" r:id="rId12"/>
    <p:sldId id="382" r:id="rId13"/>
    <p:sldId id="388" r:id="rId14"/>
    <p:sldId id="385" r:id="rId15"/>
    <p:sldId id="357" r:id="rId16"/>
    <p:sldId id="370" r:id="rId17"/>
    <p:sldId id="372" r:id="rId18"/>
    <p:sldId id="374" r:id="rId19"/>
    <p:sldId id="376" r:id="rId20"/>
    <p:sldId id="373" r:id="rId21"/>
    <p:sldId id="380" r:id="rId22"/>
    <p:sldId id="383" r:id="rId23"/>
    <p:sldId id="384" r:id="rId24"/>
    <p:sldId id="386" r:id="rId25"/>
    <p:sldId id="387" r:id="rId26"/>
    <p:sldId id="389" r:id="rId27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FFFF"/>
    <a:srgbClr val="FFFF00"/>
    <a:srgbClr val="009900"/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6699" autoAdjust="0"/>
    <p:restoredTop sz="0" autoAdjust="0"/>
  </p:normalViewPr>
  <p:slideViewPr>
    <p:cSldViewPr showGuides="1">
      <p:cViewPr>
        <p:scale>
          <a:sx n="100" d="100"/>
          <a:sy n="100" d="100"/>
        </p:scale>
        <p:origin x="-168" y="-198"/>
      </p:cViewPr>
      <p:guideLst>
        <p:guide orient="horz" pos="2160"/>
        <p:guide orient="horz" pos="981"/>
        <p:guide orient="horz" pos="1480"/>
        <p:guide pos="2880"/>
        <p:guide pos="249"/>
        <p:guide pos="549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E7A40145-982C-4A8D-BF84-4C70AE0E24A6}" type="datetimeFigureOut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51F0408-6570-4D49-B10A-6FB5264B993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33DF8F90-A2F8-4799-A3FC-4872B3A43FA8}" type="datetimeFigureOut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5988" y="744538"/>
            <a:ext cx="4965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itchFamily="34" charset="0"/>
              </a:defRPr>
            </a:lvl1pPr>
          </a:lstStyle>
          <a:p>
            <a:pPr>
              <a:defRPr/>
            </a:pPr>
            <a:fld id="{03714C8E-E3E6-4D5A-8532-5658C24052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23556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8708A67-9B11-425D-922F-E4C80FA924E4}" type="slidenum">
              <a:rPr lang="pt-BR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9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24580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78AF1AD4-D6AE-48B8-9A80-F37AB64F595B}" type="slidenum">
              <a:rPr lang="pt-BR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2560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1F1FFA0-CFBA-4838-B178-D2A92A0EB9B6}" type="slidenum">
              <a:rPr lang="pt-BR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7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26628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09E5E498-9081-40D9-BBF7-6FB240C4D6A1}" type="slidenum">
              <a:rPr lang="pt-BR"/>
              <a:pPr/>
              <a:t>7</a:t>
            </a:fld>
            <a:endParaRPr lang="pt-B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7575" y="744538"/>
            <a:ext cx="4962525" cy="372268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BB9527C5-FB9E-41B3-995E-C04AE50C04E2}" type="slidenum">
              <a:rPr lang="pt-BR"/>
              <a:pPr/>
              <a:t>8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DE481D-4706-44F5-811A-F0F5627E4CBC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3A6E3B-14AB-4625-A207-C6D23C3C0AE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3718C-0C08-4F67-9E58-FC8E33C2183F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9A809-4D52-478E-854E-75CEF2BF93A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80178B-3A8F-4223-9FF5-AC96F14BAB7F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516623-844F-4F31-976C-3696299C98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064FFC-A9BF-4AB6-9608-A75B16D3040D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3E2F30-91E7-47E5-8A83-ECB0741B8EA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C12F83-E766-49FF-9CF2-7A3981967140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A81A9-CB33-48F1-935B-D8AA50F2579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AFF012-94BB-4181-9C76-34423C632D4B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B27AA-87FE-48D7-9128-15C3810072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D3D553-6949-4A35-BD79-E7BB600E9EAB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A8EACC-8DF7-43D5-98E9-FB5B940EBDA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BE948-097B-44D8-9778-15BB293FE7D0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7A6BD-2B5C-48C4-A0E7-B498A3C2D8D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8FDDC7-F247-43E2-96FC-AC0F270C0919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B864C6-A21B-491C-82E6-F1E296A84B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C99CCF-0D00-475E-88F9-815EC6F3EC54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5B317-FCCA-439B-A782-2D16E667F87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2EFAA4-14EB-4609-884F-B8537BA3EFA0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D8E703-92B9-400A-935B-EF63581313E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A8B2FF63-444E-4F9A-992F-0867D53C3F0D}" type="datetime1">
              <a:rPr lang="pt-BR"/>
              <a:pPr>
                <a:defRPr/>
              </a:pPr>
              <a:t>07/05/2017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112B043-C4CA-4997-8289-780061E53A2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ESOTELIOMA%20REQUERIMENTO%20SUS.pdf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-38100" y="2133600"/>
            <a:ext cx="9251950" cy="28082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052" name="CaixaDeTexto 1"/>
          <p:cNvSpPr txBox="1">
            <a:spLocks noChangeArrowheads="1"/>
          </p:cNvSpPr>
          <p:nvPr/>
        </p:nvSpPr>
        <p:spPr bwMode="auto">
          <a:xfrm>
            <a:off x="2627313" y="2349500"/>
            <a:ext cx="6088062" cy="41549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sz="2400" b="1" dirty="0">
                <a:latin typeface="Calibri" pitchFamily="34" charset="0"/>
              </a:rPr>
              <a:t>SINDICATO DOS TRABALHADORES NAS INDÚSTRIAS DA EXTRATIVAS E BENEFICIAMENTO DE MINAÇU – GO e REGIÃO. FILADO À FTIEG/TO/DF, CNTI e </a:t>
            </a:r>
            <a:r>
              <a:rPr lang="pt-BR" sz="2400" b="1" dirty="0" smtClean="0">
                <a:solidFill>
                  <a:srgbClr val="FFC000"/>
                </a:solidFill>
                <a:latin typeface="Arial Black" pitchFamily="34" charset="0"/>
              </a:rPr>
              <a:t>NCST</a:t>
            </a:r>
          </a:p>
          <a:p>
            <a:pPr algn="ctr" eaLnBrk="1" hangingPunct="1"/>
            <a:endParaRPr lang="pt-BR" sz="2400" b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algn="ctr" eaLnBrk="1" hangingPunct="1"/>
            <a:endParaRPr lang="pt-BR" sz="2400" b="1" dirty="0" smtClean="0">
              <a:solidFill>
                <a:srgbClr val="FFC000"/>
              </a:solidFill>
              <a:latin typeface="Arial Black" pitchFamily="34" charset="0"/>
            </a:endParaRPr>
          </a:p>
          <a:p>
            <a:pPr algn="ctr" eaLnBrk="1" hangingPunct="1"/>
            <a:r>
              <a:rPr lang="pt-BR" sz="2400" b="1" dirty="0" smtClean="0">
                <a:solidFill>
                  <a:srgbClr val="FFC000"/>
                </a:solidFill>
                <a:latin typeface="Arial Black" pitchFamily="34" charset="0"/>
              </a:rPr>
              <a:t>ADIÊNCIA PÚBLICA NA COMISSÃO DE DIREITOS HUMANOS PARA DEBATER PL 030/17 que propõe o banimento do amianto no Brasil</a:t>
            </a:r>
          </a:p>
          <a:p>
            <a:pPr algn="ctr" eaLnBrk="1" hangingPunct="1"/>
            <a:r>
              <a:rPr lang="pt-BR" sz="2400" b="1" dirty="0" smtClean="0">
                <a:solidFill>
                  <a:srgbClr val="FFC000"/>
                </a:solidFill>
                <a:latin typeface="Arial Black" pitchFamily="34" charset="0"/>
              </a:rPr>
              <a:t>08 de maio de 2017</a:t>
            </a:r>
            <a:endParaRPr lang="pt-BR" sz="2400" dirty="0">
              <a:solidFill>
                <a:srgbClr val="FFC000"/>
              </a:solidFill>
            </a:endParaRPr>
          </a:p>
        </p:txBody>
      </p:sp>
      <p:sp>
        <p:nvSpPr>
          <p:cNvPr id="2053" name="CaixaDeTexto 6"/>
          <p:cNvSpPr txBox="1">
            <a:spLocks noChangeArrowheads="1"/>
          </p:cNvSpPr>
          <p:nvPr/>
        </p:nvSpPr>
        <p:spPr bwMode="auto">
          <a:xfrm>
            <a:off x="5003800" y="2997200"/>
            <a:ext cx="4032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/>
            <a:endParaRPr lang="pt-BR"/>
          </a:p>
          <a:p>
            <a:pPr eaLnBrk="1" hangingPunct="1"/>
            <a:endParaRPr lang="pt-BR"/>
          </a:p>
        </p:txBody>
      </p:sp>
      <p:pic>
        <p:nvPicPr>
          <p:cNvPr id="2054" name="Imagem 1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5288" y="2420938"/>
            <a:ext cx="1944687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57338"/>
            <a:ext cx="9144000" cy="6477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1557338"/>
            <a:ext cx="9144000" cy="4699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Acordo do Uso Seguro do Amianto</a:t>
            </a:r>
          </a:p>
        </p:txBody>
      </p:sp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295275" y="2359025"/>
            <a:ext cx="8420100" cy="4103688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Índice de tolerância 20 x inferior o da legislação trabalhista</a:t>
            </a:r>
          </a:p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Proibição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de qualquer geração de poeira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nas operações de extração e processamento; </a:t>
            </a: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pt-BR" sz="9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Plano de assistência medica com remédios para ex- trabalhadores em caso de doença ocupacional, não transferimos para o Estado os custos com as doenças que herdamos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 </a:t>
            </a:r>
            <a:r>
              <a:rPr lang="pt-BR" sz="2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Brasilit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 francesa;</a:t>
            </a: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Vestiários duplos para os trabalhadores, uniformes, toalha e sua lavagem diária, sabonete e chinelo sem ônus para os trabalhadores;</a:t>
            </a:r>
          </a:p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9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Garantia de emprego em caso de doença ocupacional;</a:t>
            </a:r>
          </a:p>
          <a:p>
            <a:pPr eaLnBrk="1" fontAlgn="auto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defRPr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270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 rot="19007284">
            <a:off x="4272109" y="4482837"/>
            <a:ext cx="4742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strike="sngStrike" dirty="0" smtClean="0">
                <a:solidFill>
                  <a:srgbClr val="FF0000"/>
                </a:solidFill>
              </a:rPr>
              <a:t>SUSPENSO PELO MPT de Campinas SP</a:t>
            </a:r>
            <a:endParaRPr lang="pt-BR" sz="3200" b="1" strike="sngStrik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57338"/>
            <a:ext cx="9144000" cy="6477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1557338"/>
            <a:ext cx="9144000" cy="4699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600" b="1" dirty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Acordo do Uso Seguro do Amianto</a:t>
            </a:r>
          </a:p>
        </p:txBody>
      </p:sp>
      <p:sp>
        <p:nvSpPr>
          <p:cNvPr id="12293" name="Rectangle 3"/>
          <p:cNvSpPr txBox="1">
            <a:spLocks noChangeArrowheads="1"/>
          </p:cNvSpPr>
          <p:nvPr/>
        </p:nvSpPr>
        <p:spPr bwMode="auto">
          <a:xfrm>
            <a:off x="295275" y="2359025"/>
            <a:ext cx="8420100" cy="417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pt-BR" sz="2200" b="1" dirty="0" smtClean="0"/>
              <a:t>Comissão </a:t>
            </a:r>
            <a:r>
              <a:rPr lang="pt-BR" sz="2200" b="1" dirty="0"/>
              <a:t>Fiscalizadora para o uso seguro e responsável do amianto </a:t>
            </a:r>
            <a:r>
              <a:rPr lang="pt-BR" sz="2200" b="1" dirty="0" err="1"/>
              <a:t>crisotila</a:t>
            </a:r>
            <a:r>
              <a:rPr lang="pt-BR" sz="2200" b="1" dirty="0"/>
              <a:t>;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pt-BR" sz="900" b="1" dirty="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pt-BR" sz="2200" b="1" dirty="0">
                <a:solidFill>
                  <a:srgbClr val="FF0000"/>
                </a:solidFill>
              </a:rPr>
              <a:t>Exames médicos periódicos para todos trabalhadores e ex-trabalhadores expostos ao amianto (30 anos);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pt-BR" sz="900" b="1" dirty="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pt-BR" sz="2200" b="1" dirty="0"/>
              <a:t>Medições de todos os postos de trabalho a cada 2, 3 e 6 meses com laboratórios certificados;</a:t>
            </a:r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endParaRPr lang="pt-BR" sz="900" b="1" dirty="0"/>
          </a:p>
          <a:p>
            <a:pPr marL="342900" indent="-342900" eaLnBrk="1" hangingPunct="1">
              <a:lnSpc>
                <a:spcPct val="90000"/>
              </a:lnSpc>
              <a:spcBef>
                <a:spcPct val="20000"/>
              </a:spcBef>
              <a:buFont typeface="Arial" charset="0"/>
              <a:buChar char="•"/>
            </a:pPr>
            <a:r>
              <a:rPr lang="pt-BR" sz="2200" b="1" dirty="0"/>
              <a:t>Solicitação de medição de um posto de trabalho e avaliação da exposição ocupacional pela C-USC ou qualquer  trabalhador.</a:t>
            </a:r>
          </a:p>
        </p:txBody>
      </p:sp>
      <p:pic>
        <p:nvPicPr>
          <p:cNvPr id="12294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 rot="19007284">
            <a:off x="3154811" y="4620644"/>
            <a:ext cx="47420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strike="sngStrike" dirty="0" smtClean="0">
                <a:solidFill>
                  <a:srgbClr val="FF0000"/>
                </a:solidFill>
              </a:rPr>
              <a:t>SUSPENSO PELO MPT de Campinas SP</a:t>
            </a:r>
            <a:endParaRPr lang="pt-BR" sz="3200" b="1" strike="sngStrik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557338"/>
            <a:ext cx="9144000" cy="6477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1557338"/>
            <a:ext cx="9144000" cy="469900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6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CUSTO DA CAMPANHA DE BANIMENTO</a:t>
            </a:r>
            <a:endParaRPr lang="pt-BR" sz="36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293" name="Rectangle 3"/>
          <p:cNvSpPr txBox="1">
            <a:spLocks noChangeArrowheads="1"/>
          </p:cNvSpPr>
          <p:nvPr/>
        </p:nvSpPr>
        <p:spPr bwMode="auto">
          <a:xfrm>
            <a:off x="295274" y="2359025"/>
            <a:ext cx="8491567" cy="4284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2200" b="1" dirty="0" smtClean="0"/>
              <a:t>Em tempos da maior crise de desemprego, o Brasil se presta</a:t>
            </a:r>
          </a:p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2200" b="1" dirty="0" smtClean="0"/>
              <a:t>a banir uma atividade com mais de 50 anos  em atividade</a:t>
            </a:r>
          </a:p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2200" b="1" dirty="0" smtClean="0"/>
              <a:t>Legítima.</a:t>
            </a:r>
          </a:p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endParaRPr lang="pt-BR" sz="1100" b="1" dirty="0" smtClean="0"/>
          </a:p>
          <a:p>
            <a:pPr marL="342900" indent="-342900" algn="ctr" eaLnBrk="1" hangingPunct="1">
              <a:lnSpc>
                <a:spcPct val="80000"/>
              </a:lnSpc>
              <a:spcBef>
                <a:spcPct val="20000"/>
              </a:spcBef>
            </a:pPr>
            <a:r>
              <a:rPr lang="pt-BR" sz="2200" b="1" dirty="0" smtClean="0"/>
              <a:t>SÓ DE 2015 ATÉ AGORA: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200" b="1" dirty="0" smtClean="0">
                <a:solidFill>
                  <a:srgbClr val="FF0000"/>
                </a:solidFill>
              </a:rPr>
              <a:t>Extinção de 476 Postos de trabalho diretos;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200" b="1" dirty="0" smtClean="0">
                <a:solidFill>
                  <a:srgbClr val="FF0000"/>
                </a:solidFill>
              </a:rPr>
              <a:t>Hoje/agora Extinção de aproximadamente 100 postos de trabalho hoje/agora sendo anunciando em </a:t>
            </a:r>
            <a:r>
              <a:rPr lang="pt-BR" sz="2200" b="1" dirty="0" err="1" smtClean="0">
                <a:solidFill>
                  <a:srgbClr val="FF0000"/>
                </a:solidFill>
              </a:rPr>
              <a:t>Minaçu</a:t>
            </a:r>
            <a:r>
              <a:rPr lang="pt-BR" sz="2200" b="1" dirty="0" smtClean="0">
                <a:solidFill>
                  <a:srgbClr val="FF0000"/>
                </a:solidFill>
              </a:rPr>
              <a:t>;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200" b="1" dirty="0" smtClean="0"/>
              <a:t>Redução de 50% na produção;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200" b="1" dirty="0" smtClean="0"/>
              <a:t>Redução tributos para o município (70% da arrecadação);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200" b="1" dirty="0" smtClean="0"/>
              <a:t>Redução da qualidade de vida de uma região;</a:t>
            </a:r>
          </a:p>
          <a:p>
            <a:pPr marL="342900" indent="-342900" eaLnBrk="1" hangingPunct="1">
              <a:spcBef>
                <a:spcPct val="20000"/>
              </a:spcBef>
              <a:buFont typeface="Arial" pitchFamily="34" charset="0"/>
              <a:buChar char="•"/>
            </a:pPr>
            <a:r>
              <a:rPr lang="pt-BR" sz="2200" b="1" dirty="0" smtClean="0"/>
              <a:t>Aumento da prostituição e violência;</a:t>
            </a:r>
          </a:p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pt-BR" sz="2200" b="1" dirty="0"/>
          </a:p>
        </p:txBody>
      </p:sp>
      <p:pic>
        <p:nvPicPr>
          <p:cNvPr id="12294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 rot="19816632">
            <a:off x="1385780" y="3625674"/>
            <a:ext cx="6539181" cy="1077218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3200" b="1" dirty="0" smtClean="0">
                <a:solidFill>
                  <a:srgbClr val="FF0000"/>
                </a:solidFill>
              </a:rPr>
              <a:t>Para felicidade do MPT de Campinas SP</a:t>
            </a:r>
            <a:endParaRPr lang="pt-BR" sz="32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0" y="1285860"/>
            <a:ext cx="9144000" cy="285752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0" y="2000240"/>
            <a:ext cx="9144000" cy="642942"/>
          </a:xfrm>
          <a:prstGeom prst="rect">
            <a:avLst/>
          </a:prstGeo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pt-BR" sz="3200" b="1" dirty="0" smtClean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endParaRPr lang="pt-BR" sz="3200" b="1" dirty="0" smtClean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200" b="1" dirty="0" smtClean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ASSIM É O NOSSO LOCAL DE TRABALHO DE TRABALHO HOJE NA MINA</a:t>
            </a:r>
            <a:endParaRPr lang="pt-BR" sz="3200" b="1" dirty="0">
              <a:solidFill>
                <a:schemeClr val="bg1"/>
              </a:solidFill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293" name="Rectangle 3"/>
          <p:cNvSpPr txBox="1">
            <a:spLocks noChangeArrowheads="1"/>
          </p:cNvSpPr>
          <p:nvPr/>
        </p:nvSpPr>
        <p:spPr bwMode="auto">
          <a:xfrm>
            <a:off x="295275" y="2359025"/>
            <a:ext cx="8420100" cy="1498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1" hangingPunct="1">
              <a:lnSpc>
                <a:spcPct val="80000"/>
              </a:lnSpc>
              <a:spcBef>
                <a:spcPct val="20000"/>
              </a:spcBef>
            </a:pPr>
            <a:endParaRPr lang="pt-BR" sz="2200" b="1" dirty="0"/>
          </a:p>
        </p:txBody>
      </p:sp>
      <p:pic>
        <p:nvPicPr>
          <p:cNvPr id="12294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1" descr="DSCF0777"/>
          <p:cNvPicPr>
            <a:picLocks noChangeAspect="1" noChangeArrowheads="1"/>
          </p:cNvPicPr>
          <p:nvPr/>
        </p:nvPicPr>
        <p:blipFill>
          <a:blip r:embed="rId2">
            <a:lum contrast="30000"/>
          </a:blip>
          <a:srcRect l="1819" b="-354"/>
          <a:stretch>
            <a:fillRect/>
          </a:stretch>
        </p:blipFill>
        <p:spPr bwMode="auto">
          <a:xfrm>
            <a:off x="1128713" y="1403350"/>
            <a:ext cx="3344862" cy="260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5" name="Picture 10" descr="DSCF0799"/>
          <p:cNvPicPr>
            <a:picLocks noChangeAspect="1" noChangeArrowheads="1"/>
          </p:cNvPicPr>
          <p:nvPr/>
        </p:nvPicPr>
        <p:blipFill>
          <a:blip r:embed="rId3">
            <a:lum contrast="36000"/>
          </a:blip>
          <a:srcRect/>
          <a:stretch>
            <a:fillRect/>
          </a:stretch>
        </p:blipFill>
        <p:spPr bwMode="auto">
          <a:xfrm>
            <a:off x="4691063" y="1403350"/>
            <a:ext cx="3411537" cy="25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0" y="3573463"/>
            <a:ext cx="9144000" cy="431800"/>
          </a:xfrm>
          <a:prstGeom prst="rect">
            <a:avLst/>
          </a:prstGeom>
          <a:solidFill>
            <a:schemeClr val="accent6">
              <a:lumMod val="60000"/>
              <a:lumOff val="4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pic>
        <p:nvPicPr>
          <p:cNvPr id="13317" name="Picture 13"/>
          <p:cNvPicPr>
            <a:picLocks noChangeAspect="1" noChangeArrowheads="1"/>
          </p:cNvPicPr>
          <p:nvPr/>
        </p:nvPicPr>
        <p:blipFill>
          <a:blip r:embed="rId4">
            <a:lum contrast="6000"/>
          </a:blip>
          <a:srcRect/>
          <a:stretch>
            <a:fillRect/>
          </a:stretch>
        </p:blipFill>
        <p:spPr bwMode="auto">
          <a:xfrm>
            <a:off x="1128713" y="4303713"/>
            <a:ext cx="3344862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16" descr="DSCF0465"/>
          <p:cNvPicPr>
            <a:picLocks noChangeAspect="1" noChangeArrowheads="1"/>
          </p:cNvPicPr>
          <p:nvPr/>
        </p:nvPicPr>
        <p:blipFill>
          <a:blip r:embed="rId5">
            <a:lum contrast="12000"/>
          </a:blip>
          <a:srcRect/>
          <a:stretch>
            <a:fillRect/>
          </a:stretch>
        </p:blipFill>
        <p:spPr bwMode="auto">
          <a:xfrm>
            <a:off x="4721225" y="4303713"/>
            <a:ext cx="3573463" cy="250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Imagem 12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Text Box 7"/>
          <p:cNvSpPr txBox="1">
            <a:spLocks noChangeArrowheads="1"/>
          </p:cNvSpPr>
          <p:nvPr/>
        </p:nvSpPr>
        <p:spPr bwMode="auto">
          <a:xfrm>
            <a:off x="3195638" y="3621088"/>
            <a:ext cx="27432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Passado</a:t>
            </a:r>
          </a:p>
        </p:txBody>
      </p:sp>
      <p:sp>
        <p:nvSpPr>
          <p:cNvPr id="17" name="Retângulo 16"/>
          <p:cNvSpPr/>
          <p:nvPr/>
        </p:nvSpPr>
        <p:spPr>
          <a:xfrm>
            <a:off x="0" y="6364288"/>
            <a:ext cx="9144000" cy="431800"/>
          </a:xfrm>
          <a:prstGeom prst="rect">
            <a:avLst/>
          </a:prstGeom>
          <a:solidFill>
            <a:schemeClr val="tx2">
              <a:lumMod val="40000"/>
              <a:lumOff val="6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18" name="Text Box 4"/>
          <p:cNvSpPr txBox="1">
            <a:spLocks noChangeArrowheads="1"/>
          </p:cNvSpPr>
          <p:nvPr/>
        </p:nvSpPr>
        <p:spPr bwMode="auto">
          <a:xfrm>
            <a:off x="2633663" y="6411913"/>
            <a:ext cx="3862387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r>
              <a:rPr lang="pt-BR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Presente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4339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4341" name="Picture 8" descr="fot---Pedro-Melo-(29)"/>
          <p:cNvPicPr>
            <a:picLocks noChangeAspect="1" noChangeArrowheads="1"/>
          </p:cNvPicPr>
          <p:nvPr/>
        </p:nvPicPr>
        <p:blipFill>
          <a:blip r:embed="rId3"/>
          <a:srcRect l="3046"/>
          <a:stretch>
            <a:fillRect/>
          </a:stretch>
        </p:blipFill>
        <p:spPr bwMode="auto">
          <a:xfrm>
            <a:off x="3529013" y="1568450"/>
            <a:ext cx="5435600" cy="374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11" descr="fot---Pedro-Melo-(19)"/>
          <p:cNvPicPr>
            <a:picLocks noChangeAspect="1" noChangeArrowheads="1"/>
          </p:cNvPicPr>
          <p:nvPr/>
        </p:nvPicPr>
        <p:blipFill>
          <a:blip r:embed="rId4"/>
          <a:srcRect l="6647" t="1176" r="465" b="2432"/>
          <a:stretch>
            <a:fillRect/>
          </a:stretch>
        </p:blipFill>
        <p:spPr bwMode="auto">
          <a:xfrm>
            <a:off x="127000" y="1570038"/>
            <a:ext cx="3284538" cy="5118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3" name="Text Box 12"/>
          <p:cNvSpPr txBox="1">
            <a:spLocks noChangeArrowheads="1"/>
          </p:cNvSpPr>
          <p:nvPr/>
        </p:nvSpPr>
        <p:spPr bwMode="auto">
          <a:xfrm>
            <a:off x="3529013" y="5534025"/>
            <a:ext cx="51863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200"/>
              <a:t>Produto pronto para transporte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5363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5365" name="Picture 3" descr="IMG_3608 copy"/>
          <p:cNvPicPr>
            <a:picLocks noChangeAspect="1" noChangeArrowheads="1"/>
          </p:cNvPicPr>
          <p:nvPr/>
        </p:nvPicPr>
        <p:blipFill>
          <a:blip r:embed="rId3"/>
          <a:srcRect t="8141"/>
          <a:stretch>
            <a:fillRect/>
          </a:stretch>
        </p:blipFill>
        <p:spPr bwMode="auto">
          <a:xfrm>
            <a:off x="0" y="1989138"/>
            <a:ext cx="9158288" cy="486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4"/>
          <p:cNvSpPr txBox="1">
            <a:spLocks noChangeArrowheads="1"/>
          </p:cNvSpPr>
          <p:nvPr/>
        </p:nvSpPr>
        <p:spPr bwMode="auto">
          <a:xfrm>
            <a:off x="0" y="1568450"/>
            <a:ext cx="8972550" cy="320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65000"/>
              </a:lnSpc>
              <a:spcBef>
                <a:spcPct val="50000"/>
              </a:spcBef>
              <a:defRPr/>
            </a:pPr>
            <a:r>
              <a:rPr lang="pt-BR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SALA DE CONTROLE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7411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7413" name="Picture 2" descr="IMG_4769 copy"/>
          <p:cNvPicPr>
            <a:picLocks noChangeAspect="1" noChangeArrowheads="1"/>
          </p:cNvPicPr>
          <p:nvPr/>
        </p:nvPicPr>
        <p:blipFill>
          <a:blip r:embed="rId3"/>
          <a:srcRect t="9381"/>
          <a:stretch>
            <a:fillRect/>
          </a:stretch>
        </p:blipFill>
        <p:spPr bwMode="auto">
          <a:xfrm>
            <a:off x="0" y="1916113"/>
            <a:ext cx="9144000" cy="4941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4" name="CaixaDeTexto 9"/>
          <p:cNvSpPr txBox="1">
            <a:spLocks noChangeArrowheads="1"/>
          </p:cNvSpPr>
          <p:nvPr/>
        </p:nvSpPr>
        <p:spPr bwMode="auto">
          <a:xfrm>
            <a:off x="0" y="1447800"/>
            <a:ext cx="9144000" cy="4318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200" b="1"/>
              <a:t>Piso preto facilita identificação de fibras, em caso de vazamento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8435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31749" name="Picture 5"/>
          <p:cNvPicPr>
            <a:picLocks noChangeArrowheads="1"/>
          </p:cNvPicPr>
          <p:nvPr/>
        </p:nvPicPr>
        <p:blipFill>
          <a:blip r:embed="rId3"/>
          <a:srcRect t="9132"/>
          <a:stretch>
            <a:fillRect/>
          </a:stretch>
        </p:blipFill>
        <p:spPr bwMode="auto">
          <a:xfrm>
            <a:off x="0" y="1989138"/>
            <a:ext cx="9144000" cy="4886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</p:pic>
      <p:sp>
        <p:nvSpPr>
          <p:cNvPr id="18438" name="CaixaDeTexto 9"/>
          <p:cNvSpPr txBox="1">
            <a:spLocks noChangeArrowheads="1"/>
          </p:cNvSpPr>
          <p:nvPr/>
        </p:nvSpPr>
        <p:spPr bwMode="auto">
          <a:xfrm>
            <a:off x="0" y="1447800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200" b="1"/>
              <a:t>BANCAS DE REJEITO REVEGETADAS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6"/>
          <p:cNvSpPr txBox="1">
            <a:spLocks noChangeArrowheads="1"/>
          </p:cNvSpPr>
          <p:nvPr/>
        </p:nvSpPr>
        <p:spPr bwMode="auto">
          <a:xfrm>
            <a:off x="295275" y="1484313"/>
            <a:ext cx="8569325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ADELMAN ARAÚJO FILHO (Chiru)</a:t>
            </a:r>
          </a:p>
          <a:p>
            <a:pPr eaLnBrk="1" hangingPunct="1">
              <a:defRPr/>
            </a:pPr>
            <a:endParaRPr lang="pt-BR" sz="2000" dirty="0"/>
          </a:p>
          <a:p>
            <a:pPr eaLnBrk="1" hangingPunct="1">
              <a:buFont typeface="Arial" charset="0"/>
              <a:buChar char="•"/>
              <a:defRPr/>
            </a:pPr>
            <a:r>
              <a:rPr lang="pt-BR" sz="2000" dirty="0"/>
              <a:t>  Profissão: Operador de Máquinas de Mineração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pt-BR" sz="2000" dirty="0"/>
              <a:t>  Há mais de 27 anos na Mina de Cana Brava – Amianto </a:t>
            </a:r>
            <a:r>
              <a:rPr lang="pt-BR" sz="2000" dirty="0" err="1"/>
              <a:t>Crisotila</a:t>
            </a:r>
            <a:r>
              <a:rPr lang="pt-BR" sz="2000" dirty="0"/>
              <a:t> Minaçu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pt-BR" sz="2000" dirty="0"/>
              <a:t>  Presidente do Sindicato dos Mineiros de Minaçu - GO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pt-BR" sz="2000" dirty="0"/>
              <a:t>  Secretário de Previdência Social da FTIEG /TO/DF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pt-BR" sz="2000" dirty="0"/>
              <a:t>  </a:t>
            </a:r>
            <a:r>
              <a:rPr lang="pt-BR" sz="2000" dirty="0" smtClean="0"/>
              <a:t>Técnico </a:t>
            </a:r>
            <a:r>
              <a:rPr lang="pt-BR" sz="2000" dirty="0"/>
              <a:t>em Segurança no Trabalho</a:t>
            </a:r>
          </a:p>
          <a:p>
            <a:pPr eaLnBrk="1" hangingPunct="1">
              <a:buFont typeface="Arial" charset="0"/>
              <a:buChar char="•"/>
              <a:defRPr/>
            </a:pPr>
            <a:r>
              <a:rPr lang="pt-BR" sz="2000" dirty="0"/>
              <a:t>  Assistente </a:t>
            </a:r>
            <a:r>
              <a:rPr lang="pt-BR" sz="2000" dirty="0" smtClean="0"/>
              <a:t>Social Registro n.º 4693 CRESS-GO 19ª REGIÃO</a:t>
            </a:r>
            <a:endParaRPr lang="pt-BR" sz="2000" dirty="0"/>
          </a:p>
          <a:p>
            <a:pPr eaLnBrk="1" hangingPunct="1">
              <a:defRPr/>
            </a:pPr>
            <a:endParaRPr lang="pt-BR" sz="2000" dirty="0"/>
          </a:p>
          <a:p>
            <a:pPr lvl="1" eaLnBrk="1" hangingPunct="1">
              <a:defRPr/>
            </a:pPr>
            <a:r>
              <a:rPr lang="pt-BR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Experiências</a:t>
            </a: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pt-BR" sz="2000" dirty="0" smtClean="0"/>
              <a:t> Mineração de Amianto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pt-BR" sz="2000" dirty="0" smtClean="0"/>
              <a:t> Hidrelétrica Serra da Mesa</a:t>
            </a:r>
          </a:p>
          <a:p>
            <a:pPr lvl="1" eaLnBrk="1" hangingPunct="1">
              <a:buFont typeface="Arial" pitchFamily="34" charset="0"/>
              <a:buChar char="•"/>
              <a:defRPr/>
            </a:pPr>
            <a:r>
              <a:rPr lang="pt-BR" sz="2000" dirty="0" smtClean="0"/>
              <a:t> Hidrelétrica Itaipu Binacional</a:t>
            </a:r>
            <a:endParaRPr lang="pt-BR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eaLnBrk="1" hangingPunct="1">
              <a:buFont typeface="Arial" charset="0"/>
              <a:buChar char="•"/>
              <a:defRPr/>
            </a:pPr>
            <a:r>
              <a:rPr lang="pt-BR" sz="2000" dirty="0" smtClean="0"/>
              <a:t> Construção </a:t>
            </a:r>
            <a:r>
              <a:rPr lang="pt-BR" sz="2000" dirty="0"/>
              <a:t>Civil Pesada </a:t>
            </a:r>
          </a:p>
          <a:p>
            <a:pPr lvl="1" eaLnBrk="1" hangingPunct="1">
              <a:buFont typeface="Arial" charset="0"/>
              <a:buChar char="•"/>
              <a:defRPr/>
            </a:pPr>
            <a:r>
              <a:rPr lang="pt-BR" sz="2000" dirty="0" smtClean="0"/>
              <a:t> Reconstrução </a:t>
            </a:r>
            <a:r>
              <a:rPr lang="pt-BR" sz="2000" dirty="0"/>
              <a:t>da BR </a:t>
            </a:r>
            <a:r>
              <a:rPr lang="pt-BR" sz="2000" dirty="0" smtClean="0"/>
              <a:t>153</a:t>
            </a:r>
            <a:endParaRPr lang="pt-BR" sz="2000" dirty="0"/>
          </a:p>
        </p:txBody>
      </p:sp>
      <p:pic>
        <p:nvPicPr>
          <p:cNvPr id="3075" name="Imagem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6387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0" y="1568450"/>
            <a:ext cx="8972550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200" b="1"/>
              <a:t>ALGUNS EXEMPLOS DE UMIDIFICAÇÃO REALIZADOS NA EMPRESA.</a:t>
            </a:r>
          </a:p>
        </p:txBody>
      </p:sp>
      <p:grpSp>
        <p:nvGrpSpPr>
          <p:cNvPr id="16390" name="Grupo 5"/>
          <p:cNvGrpSpPr>
            <a:grpSpLocks/>
          </p:cNvGrpSpPr>
          <p:nvPr/>
        </p:nvGrpSpPr>
        <p:grpSpPr bwMode="auto">
          <a:xfrm>
            <a:off x="862013" y="2409825"/>
            <a:ext cx="7419975" cy="4375150"/>
            <a:chOff x="217488" y="990600"/>
            <a:chExt cx="9507537" cy="5638800"/>
          </a:xfrm>
        </p:grpSpPr>
        <p:pic>
          <p:nvPicPr>
            <p:cNvPr id="28679" name="Picture 22" descr="DSCF0481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7422387" y="2355288"/>
              <a:ext cx="2302638" cy="2807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89803" dir="2700000" algn="ctr" rotWithShape="0">
                <a:schemeClr val="tx1"/>
              </a:outerShdw>
            </a:effectLst>
          </p:spPr>
        </p:pic>
        <p:pic>
          <p:nvPicPr>
            <p:cNvPr id="28680" name="Picture 23" descr="DSCF8257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666584" y="990600"/>
              <a:ext cx="4572731" cy="342911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89803" dir="2700000" algn="ctr" rotWithShape="0">
                <a:schemeClr val="tx1"/>
              </a:outerShdw>
            </a:effectLst>
          </p:spPr>
        </p:pic>
        <p:pic>
          <p:nvPicPr>
            <p:cNvPr id="28681" name="Picture 31" descr="DSCF8338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2666584" y="4593622"/>
              <a:ext cx="4554423" cy="20357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89803" dir="2700000" algn="ctr" rotWithShape="0">
                <a:schemeClr val="tx1"/>
              </a:outerShdw>
            </a:effectLst>
          </p:spPr>
        </p:pic>
        <p:pic>
          <p:nvPicPr>
            <p:cNvPr id="28682" name="Picture 32" descr="DSCF8324"/>
            <p:cNvPicPr>
              <a:picLocks noChangeAspect="1" noChangeArrowheads="1"/>
            </p:cNvPicPr>
            <p:nvPr/>
          </p:nvPicPr>
          <p:blipFill>
            <a:blip r:embed="rId6"/>
            <a:srcRect l="2899" t="15218" r="4347" b="-2174"/>
            <a:stretch>
              <a:fillRect/>
            </a:stretch>
          </p:blipFill>
          <p:spPr bwMode="auto">
            <a:xfrm>
              <a:off x="217488" y="2351196"/>
              <a:ext cx="2327048" cy="29073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>
              <a:outerShdw dist="89803" dir="2700000" algn="ctr" rotWithShape="0">
                <a:schemeClr val="tx1"/>
              </a:outerShdw>
            </a:effectLst>
          </p:spPr>
        </p:pic>
      </p:grp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20483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fontAlgn="auto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sp>
        <p:nvSpPr>
          <p:cNvPr id="7" name="Retângulo 5"/>
          <p:cNvSpPr>
            <a:spLocks noChangeArrowheads="1"/>
          </p:cNvSpPr>
          <p:nvPr/>
        </p:nvSpPr>
        <p:spPr bwMode="auto">
          <a:xfrm>
            <a:off x="298450" y="1989138"/>
            <a:ext cx="8416925" cy="50013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quem interessa o banimento do amianto?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pt-BR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Grupos internacionais?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pt-BR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Escritórios americanos de advocacia?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pt-BR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Quem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vai pagar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substituição 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do telhado da minha casa? O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Senado, o MPT de Campinas, MMA</a:t>
            </a: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, MTE,  MS  a FUNDACENTRO?</a:t>
            </a: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endParaRPr 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Quem vai indenizar os 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danos morais dos trabalhadores?</a:t>
            </a: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  <a:defRPr/>
            </a:pPr>
            <a:endParaRPr lang="pt-BR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200" dirty="0">
                <a:latin typeface="Arial" panose="020B0604020202020204" pitchFamily="34" charset="0"/>
                <a:cs typeface="Arial" panose="020B0604020202020204" pitchFamily="34" charset="0"/>
              </a:rPr>
              <a:t>Quem vai nos garantir assistência social médica</a:t>
            </a: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pt-BR" sz="11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r>
              <a:rPr lang="pt-BR" sz="2200" dirty="0" smtClean="0">
                <a:latin typeface="Arial" panose="020B0604020202020204" pitchFamily="34" charset="0"/>
                <a:cs typeface="Arial" panose="020B0604020202020204" pitchFamily="34" charset="0"/>
              </a:rPr>
              <a:t>E a comunidade que investiram suas economias em função de um empreendimento local?</a:t>
            </a:r>
          </a:p>
          <a:p>
            <a:pPr marL="342900" indent="-342900" algn="just">
              <a:buFont typeface="Arial" panose="020B0604020202020204" pitchFamily="34" charset="0"/>
              <a:buChar char="•"/>
              <a:defRPr/>
            </a:pPr>
            <a:endParaRPr lang="pt-BR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486" name="CaixaDeTexto 9"/>
          <p:cNvSpPr txBox="1">
            <a:spLocks noChangeArrowheads="1"/>
          </p:cNvSpPr>
          <p:nvPr/>
        </p:nvSpPr>
        <p:spPr bwMode="auto">
          <a:xfrm>
            <a:off x="0" y="1447800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2200" b="1"/>
              <a:t>E FINALMENTE, OS TRABALHARES QUEREM SABER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2294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DSCF4445.JPG"/>
          <p:cNvPicPr>
            <a:picLocks noChangeAspect="1"/>
          </p:cNvPicPr>
          <p:nvPr/>
        </p:nvPicPr>
        <p:blipFill>
          <a:blip r:embed="rId3"/>
          <a:srcRect t="12173" b="10536"/>
          <a:stretch>
            <a:fillRect/>
          </a:stretch>
        </p:blipFill>
        <p:spPr>
          <a:xfrm>
            <a:off x="0" y="1557338"/>
            <a:ext cx="9144000" cy="530066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428728" y="1764725"/>
            <a:ext cx="572041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3200" dirty="0" smtClean="0">
                <a:solidFill>
                  <a:srgbClr val="00B050"/>
                </a:solidFill>
              </a:rPr>
              <a:t>AUTORIDADE QUE SEMPRE</a:t>
            </a:r>
          </a:p>
          <a:p>
            <a:pPr algn="ctr"/>
            <a:r>
              <a:rPr lang="pt-BR" sz="3200" dirty="0" smtClean="0">
                <a:solidFill>
                  <a:srgbClr val="00B050"/>
                </a:solidFill>
              </a:rPr>
              <a:t>NOS APOIARAM</a:t>
            </a:r>
            <a:endParaRPr lang="pt-BR" sz="3200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457200" y="1785938"/>
            <a:ext cx="8229600" cy="5072062"/>
          </a:xfrm>
          <a:prstGeom prst="rect">
            <a:avLst/>
          </a:prstGeom>
        </p:spPr>
        <p:txBody>
          <a:bodyPr/>
          <a:lstStyle/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20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  <a:p>
            <a:pPr marL="342900" indent="-342900" eaLnBrk="1" fontAlgn="auto" hangingPunct="1">
              <a:spcBef>
                <a:spcPct val="2000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pt-BR" sz="3200" dirty="0">
              <a:latin typeface="+mn-lt"/>
              <a:cs typeface="+mn-cs"/>
            </a:endParaRPr>
          </a:p>
        </p:txBody>
      </p:sp>
      <p:pic>
        <p:nvPicPr>
          <p:cNvPr id="12294" name="Imagem 9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Imagem 4" descr="fos 051.jpg"/>
          <p:cNvPicPr>
            <a:picLocks noChangeAspect="1"/>
          </p:cNvPicPr>
          <p:nvPr/>
        </p:nvPicPr>
        <p:blipFill>
          <a:blip r:embed="rId3" cstate="print"/>
          <a:srcRect t="13047"/>
          <a:stretch>
            <a:fillRect/>
          </a:stretch>
        </p:blipFill>
        <p:spPr>
          <a:xfrm>
            <a:off x="0" y="1557338"/>
            <a:ext cx="9144000" cy="530066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2017 DOC\SENADO PL 030.2017 Paulo Paim\DSCF434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2017 DOC\SENADO PL 030.2017 Paulo Paim\DSCF43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857488" y="1214422"/>
            <a:ext cx="338426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4400" dirty="0" smtClean="0"/>
              <a:t>OBRIGADO!</a:t>
            </a:r>
            <a:endParaRPr lang="pt-BR" sz="4400" dirty="0"/>
          </a:p>
        </p:txBody>
      </p:sp>
      <p:pic>
        <p:nvPicPr>
          <p:cNvPr id="3" name="Imagem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2500306"/>
            <a:ext cx="1944687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1"/>
          <p:cNvSpPr>
            <a:spLocks noChangeArrowheads="1"/>
          </p:cNvSpPr>
          <p:nvPr/>
        </p:nvSpPr>
        <p:spPr bwMode="auto">
          <a:xfrm>
            <a:off x="296862" y="1643896"/>
            <a:ext cx="8550275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1" hangingPunct="1"/>
            <a:endParaRPr lang="pt-BR" sz="2200" dirty="0" smtClean="0"/>
          </a:p>
          <a:p>
            <a:pPr algn="just" eaLnBrk="1" hangingPunct="1"/>
            <a:endParaRPr lang="pt-BR" sz="2200" dirty="0" smtClean="0"/>
          </a:p>
          <a:p>
            <a:pPr algn="just" eaLnBrk="1" hangingPunct="1"/>
            <a:r>
              <a:rPr lang="pt-BR" sz="2200" dirty="0" smtClean="0"/>
              <a:t>Estamos aqui para mostrar a todos o nosso </a:t>
            </a:r>
            <a:r>
              <a:rPr lang="pt-BR" sz="2200" b="1" dirty="0"/>
              <a:t>ambiente de trabalho que nós trabalhadores construímos </a:t>
            </a:r>
            <a:r>
              <a:rPr lang="pt-BR" sz="2200" b="1" dirty="0" smtClean="0"/>
              <a:t>sozinhos</a:t>
            </a:r>
            <a:r>
              <a:rPr lang="pt-BR" sz="2200" b="1" dirty="0"/>
              <a:t>, sem a participação do estado, esse mesmo estado</a:t>
            </a:r>
            <a:r>
              <a:rPr lang="pt-BR" sz="2200" dirty="0"/>
              <a:t> que hoje se divide e </a:t>
            </a:r>
            <a:r>
              <a:rPr lang="pt-BR" sz="2200" dirty="0" smtClean="0"/>
              <a:t>condena trabalhadores para valorizar matéria prima estrangeiras a qual desconhecemos a sua origem e os riscos que possa nos causar.</a:t>
            </a:r>
            <a:r>
              <a:rPr lang="pt-BR" sz="2200" dirty="0"/>
              <a:t> </a:t>
            </a:r>
          </a:p>
        </p:txBody>
      </p:sp>
      <p:pic>
        <p:nvPicPr>
          <p:cNvPr id="4099" name="Imagem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3"/>
          <p:cNvPicPr>
            <a:picLocks noChangeAspect="1"/>
          </p:cNvPicPr>
          <p:nvPr/>
        </p:nvPicPr>
        <p:blipFill>
          <a:blip r:embed="rId3"/>
          <a:srcRect l="7666" r="22795" b="23866"/>
          <a:stretch>
            <a:fillRect/>
          </a:stretch>
        </p:blipFill>
        <p:spPr bwMode="auto">
          <a:xfrm>
            <a:off x="0" y="765175"/>
            <a:ext cx="9144000" cy="6092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395288" y="1357298"/>
            <a:ext cx="8320087" cy="5262979"/>
          </a:xfrm>
          <a:prstGeom prst="rect">
            <a:avLst/>
          </a:prstGeom>
          <a:solidFill>
            <a:srgbClr val="FFFFFF">
              <a:alpha val="69804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>
              <a:defRPr/>
            </a:pP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eaLnBrk="1" hangingPunct="1"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NÓS TRABALHADORES DA MINA DE CANA BRAVA EM MINAÇU –GO PODEMOS AFIRMAR</a:t>
            </a:r>
          </a:p>
          <a:p>
            <a:pPr algn="ctr" eaLnBrk="1" hangingPunct="1">
              <a:defRPr/>
            </a:pP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eaLnBrk="1" hangingPunct="1"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É POSSÍVEL SIM!</a:t>
            </a:r>
          </a:p>
          <a:p>
            <a:pPr algn="ctr" eaLnBrk="1" hangingPunct="1">
              <a:defRPr/>
            </a:pP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eaLnBrk="1" hangingPunct="1"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TRABALHAR COM AMIANTO CRISOTILA DE MANEIRA SEGURA.</a:t>
            </a:r>
          </a:p>
          <a:p>
            <a:pPr algn="ctr" eaLnBrk="1" hangingPunct="1"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  </a:t>
            </a:r>
          </a:p>
          <a:p>
            <a:pPr algn="ctr" eaLnBrk="1" hangingPunct="1"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PORQUÊ? </a:t>
            </a:r>
          </a:p>
          <a:p>
            <a:pPr algn="ctr" eaLnBrk="1" hangingPunct="1">
              <a:defRPr/>
            </a:pPr>
            <a:r>
              <a:rPr lang="pt-BR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EM PRIMEIRO LUGAR.</a:t>
            </a:r>
          </a:p>
          <a:p>
            <a:pPr algn="ctr" eaLnBrk="1" hangingPunct="1">
              <a:defRPr/>
            </a:pP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eaLnBrk="1" hangingPunct="1">
              <a:defRPr/>
            </a:pPr>
            <a:endParaRPr lang="pt-BR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  <a:p>
            <a:pPr algn="ctr" eaLnBrk="1" hangingPunct="1">
              <a:defRPr/>
            </a:pPr>
            <a:endParaRPr lang="pt-BR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  <p:pic>
        <p:nvPicPr>
          <p:cNvPr id="5124" name="Imagem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5" name="Imagem 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62475" y="5387975"/>
            <a:ext cx="3927475" cy="704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755650" y="5480050"/>
            <a:ext cx="42211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pt-BR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UMA QUESTÃO DE</a:t>
            </a:r>
            <a:endParaRPr lang="pt-BR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Imagem 11" descr="DSCF434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175" y="2719388"/>
            <a:ext cx="5518150" cy="41386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7" name="Imagem 12" descr="DSC_0499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97200" y="2732088"/>
            <a:ext cx="6145213" cy="412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8" name="Imagem 13" descr="DSC_0600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9713" y="2754313"/>
            <a:ext cx="6481762" cy="412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9" name="Imagem 6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tângulo 1"/>
          <p:cNvSpPr/>
          <p:nvPr/>
        </p:nvSpPr>
        <p:spPr>
          <a:xfrm>
            <a:off x="-3175" y="1557338"/>
            <a:ext cx="9147175" cy="14398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t-BR"/>
          </a:p>
        </p:txBody>
      </p:sp>
      <p:sp>
        <p:nvSpPr>
          <p:cNvPr id="6151" name="CaixaDeTexto 4"/>
          <p:cNvSpPr txBox="1">
            <a:spLocks noChangeArrowheads="1"/>
          </p:cNvSpPr>
          <p:nvPr/>
        </p:nvSpPr>
        <p:spPr bwMode="auto">
          <a:xfrm>
            <a:off x="0" y="1285860"/>
            <a:ext cx="9144000" cy="1338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1" hangingPunct="1"/>
            <a:r>
              <a:rPr lang="pt-BR" sz="2700" dirty="0">
                <a:solidFill>
                  <a:srgbClr val="333333"/>
                </a:solidFill>
                <a:cs typeface="Times New Roman" pitchFamily="18" charset="0"/>
              </a:rPr>
              <a:t>Segundo porque é a vontade </a:t>
            </a:r>
            <a:r>
              <a:rPr lang="pt-BR" sz="2700" dirty="0" smtClean="0">
                <a:solidFill>
                  <a:srgbClr val="333333"/>
                </a:solidFill>
                <a:cs typeface="Times New Roman" pitchFamily="18" charset="0"/>
              </a:rPr>
              <a:t>dos trabalhadores, a vontade de toda uma sociedade e de </a:t>
            </a:r>
            <a:r>
              <a:rPr lang="pt-BR" sz="2700" dirty="0">
                <a:solidFill>
                  <a:srgbClr val="333333"/>
                </a:solidFill>
                <a:cs typeface="Times New Roman" pitchFamily="18" charset="0"/>
              </a:rPr>
              <a:t>forma transparente e participativa em </a:t>
            </a:r>
            <a:r>
              <a:rPr lang="pt-BR" sz="2700" dirty="0" err="1">
                <a:solidFill>
                  <a:srgbClr val="333333"/>
                </a:solidFill>
                <a:cs typeface="Times New Roman" pitchFamily="18" charset="0"/>
              </a:rPr>
              <a:t>assembleias</a:t>
            </a:r>
            <a:r>
              <a:rPr lang="pt-BR" sz="2700" dirty="0">
                <a:solidFill>
                  <a:srgbClr val="333333"/>
                </a:solidFill>
                <a:cs typeface="Times New Roman" pitchFamily="18" charset="0"/>
              </a:rPr>
              <a:t>, sem falsas ilusões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Imagem 5" descr="DSCF434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7938"/>
            <a:ext cx="9155113" cy="6865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CaixaDeTexto 9"/>
          <p:cNvSpPr txBox="1">
            <a:spLocks noChangeArrowheads="1"/>
          </p:cNvSpPr>
          <p:nvPr/>
        </p:nvSpPr>
        <p:spPr bwMode="auto">
          <a:xfrm>
            <a:off x="395288" y="188913"/>
            <a:ext cx="8320087" cy="368300"/>
          </a:xfrm>
          <a:prstGeom prst="rect">
            <a:avLst/>
          </a:prstGeom>
          <a:noFill/>
          <a:ln w="12700">
            <a:solidFill>
              <a:schemeClr val="bg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1" hangingPunct="1"/>
            <a:r>
              <a:rPr lang="pt-BR" b="1">
                <a:solidFill>
                  <a:schemeClr val="bg1"/>
                </a:solidFill>
              </a:rPr>
              <a:t>5.000 trabalhadores em Manifestação em Brasília</a:t>
            </a:r>
          </a:p>
        </p:txBody>
      </p:sp>
      <p:sp>
        <p:nvSpPr>
          <p:cNvPr id="7172" name="Retângulo 5"/>
          <p:cNvSpPr>
            <a:spLocks noChangeArrowheads="1"/>
          </p:cNvSpPr>
          <p:nvPr/>
        </p:nvSpPr>
        <p:spPr bwMode="auto">
          <a:xfrm>
            <a:off x="0" y="714356"/>
            <a:ext cx="9144000" cy="1200329"/>
          </a:xfrm>
          <a:prstGeom prst="rect">
            <a:avLst/>
          </a:prstGeom>
          <a:solidFill>
            <a:srgbClr val="FFFFFF">
              <a:alpha val="69803"/>
            </a:srgb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t-BR" sz="2400" b="1" dirty="0">
                <a:solidFill>
                  <a:srgbClr val="333333"/>
                </a:solidFill>
                <a:cs typeface="Times New Roman" pitchFamily="18" charset="0"/>
              </a:rPr>
              <a:t>Lembrando que a luta pela garantia do emprego e de uma atividade que gera renda e divisa para o país, jamais pode significar o descuido ou omissão com a segurança e a saúde.</a:t>
            </a: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6"/>
          <p:cNvSpPr txBox="1">
            <a:spLocks noChangeArrowheads="1"/>
          </p:cNvSpPr>
          <p:nvPr/>
        </p:nvSpPr>
        <p:spPr bwMode="auto">
          <a:xfrm>
            <a:off x="288925" y="1441450"/>
            <a:ext cx="8531225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endParaRPr lang="pt-BR" sz="3200" b="1" dirty="0" smtClean="0"/>
          </a:p>
          <a:p>
            <a:pPr algn="just" eaLnBrk="1" hangingPunct="1"/>
            <a:r>
              <a:rPr lang="pt-BR" sz="3200" b="1" dirty="0" smtClean="0"/>
              <a:t>Não </a:t>
            </a:r>
            <a:r>
              <a:rPr lang="pt-BR" sz="3200" b="1" dirty="0"/>
              <a:t>somos irresponsáveis, nem suicidas.</a:t>
            </a:r>
          </a:p>
          <a:p>
            <a:pPr algn="just" eaLnBrk="1" hangingPunct="1"/>
            <a:endParaRPr lang="pt-BR" sz="2200" dirty="0"/>
          </a:p>
          <a:p>
            <a:pPr algn="just" eaLnBrk="1" hangingPunct="1"/>
            <a:r>
              <a:rPr lang="pt-BR" sz="2200" dirty="0"/>
              <a:t>Sem nenhuma modesta, mas com muito orgulho fomos a única categoria que de fato ORGANIZOU O LOCAL DE TRABALHO;</a:t>
            </a:r>
          </a:p>
          <a:p>
            <a:pPr algn="just" eaLnBrk="1" hangingPunct="1"/>
            <a:endParaRPr lang="pt-BR" sz="2200" dirty="0"/>
          </a:p>
          <a:p>
            <a:pPr algn="just" eaLnBrk="1" hangingPunct="1"/>
            <a:r>
              <a:rPr lang="pt-BR" sz="2200" dirty="0"/>
              <a:t>Erradicamos a doença desde 1980 O que a </a:t>
            </a:r>
            <a:r>
              <a:rPr lang="pt-BR" sz="2200" dirty="0" err="1"/>
              <a:t>Fundacentro</a:t>
            </a:r>
            <a:r>
              <a:rPr lang="pt-BR" sz="2200" dirty="0"/>
              <a:t> quer fazer com </a:t>
            </a:r>
            <a:r>
              <a:rPr lang="pt-BR" sz="2200" dirty="0" err="1"/>
              <a:t>silicose</a:t>
            </a:r>
            <a:r>
              <a:rPr lang="pt-BR" sz="2200" dirty="0"/>
              <a:t> e não está conseguindo;</a:t>
            </a:r>
          </a:p>
          <a:p>
            <a:pPr algn="just" eaLnBrk="1" hangingPunct="1"/>
            <a:endParaRPr lang="pt-BR" sz="2200" dirty="0"/>
          </a:p>
          <a:p>
            <a:pPr algn="just" eaLnBrk="1" hangingPunct="1"/>
            <a:endParaRPr lang="pt-BR" sz="2200" dirty="0"/>
          </a:p>
          <a:p>
            <a:pPr algn="r" eaLnBrk="1" hangingPunct="1"/>
            <a:r>
              <a:rPr lang="pt-BR" b="1" dirty="0">
                <a:hlinkClick r:id="rId3" action="ppaction://hlinkfile"/>
              </a:rPr>
              <a:t>Casos de </a:t>
            </a:r>
            <a:r>
              <a:rPr lang="pt-BR" b="1" dirty="0" err="1">
                <a:hlinkClick r:id="rId3" action="ppaction://hlinkfile"/>
              </a:rPr>
              <a:t>Mesotelioma</a:t>
            </a:r>
            <a:endParaRPr lang="pt-BR" b="1" dirty="0"/>
          </a:p>
        </p:txBody>
      </p:sp>
      <p:pic>
        <p:nvPicPr>
          <p:cNvPr id="8195" name="Imagem 2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6"/>
          <p:cNvSpPr txBox="1">
            <a:spLocks noChangeArrowheads="1"/>
          </p:cNvSpPr>
          <p:nvPr/>
        </p:nvSpPr>
        <p:spPr bwMode="auto">
          <a:xfrm>
            <a:off x="288925" y="1441450"/>
            <a:ext cx="853122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1" hangingPunct="1"/>
            <a:r>
              <a:rPr lang="pt-BR" sz="2200" dirty="0"/>
              <a:t>Temos estudos científicos </a:t>
            </a:r>
            <a:r>
              <a:rPr lang="pt-BR" sz="2200" dirty="0" smtClean="0"/>
              <a:t>(reconhecidos e publicados), que </a:t>
            </a:r>
            <a:r>
              <a:rPr lang="pt-BR" sz="2200" dirty="0"/>
              <a:t>conquistamos também sozinhos, porque o estado se negou a participar quando imploramos sua participação;</a:t>
            </a:r>
          </a:p>
          <a:p>
            <a:pPr algn="just" eaLnBrk="1" hangingPunct="1"/>
            <a:endParaRPr lang="pt-BR" sz="2200" dirty="0"/>
          </a:p>
          <a:p>
            <a:pPr algn="just" eaLnBrk="1" hangingPunct="1"/>
            <a:r>
              <a:rPr lang="pt-BR" sz="2200" dirty="0"/>
              <a:t>Porque não acreditar em pesquisas cientificas feitas por pesquisadores conhecidos, universidade de renome como </a:t>
            </a:r>
            <a:r>
              <a:rPr lang="pt-BR" sz="2200" dirty="0" smtClean="0"/>
              <a:t>a Unicamp?</a:t>
            </a:r>
          </a:p>
          <a:p>
            <a:pPr algn="just" eaLnBrk="1" hangingPunct="1"/>
            <a:endParaRPr lang="pt-BR" sz="2200" dirty="0" smtClean="0"/>
          </a:p>
          <a:p>
            <a:pPr algn="just" eaLnBrk="1" hangingPunct="1"/>
            <a:r>
              <a:rPr lang="pt-BR" sz="2200" dirty="0" smtClean="0"/>
              <a:t>Temos em </a:t>
            </a:r>
            <a:r>
              <a:rPr lang="pt-BR" sz="2200" dirty="0" err="1" smtClean="0"/>
              <a:t>Minaçu</a:t>
            </a:r>
            <a:r>
              <a:rPr lang="pt-BR" sz="2200" dirty="0" smtClean="0"/>
              <a:t>, um dos melhores índices sociais.</a:t>
            </a:r>
            <a:endParaRPr lang="pt-BR" sz="2200" dirty="0"/>
          </a:p>
        </p:txBody>
      </p:sp>
      <p:pic>
        <p:nvPicPr>
          <p:cNvPr id="9219" name="Imagem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0" name="Imagem 11" descr="DSCF4342.JPG"/>
          <p:cNvPicPr>
            <a:picLocks noChangeAspect="1"/>
          </p:cNvPicPr>
          <p:nvPr/>
        </p:nvPicPr>
        <p:blipFill>
          <a:blip r:embed="rId4"/>
          <a:srcRect t="54575" b="12889"/>
          <a:stretch>
            <a:fillRect/>
          </a:stretch>
        </p:blipFill>
        <p:spPr bwMode="auto">
          <a:xfrm>
            <a:off x="-3175" y="4652963"/>
            <a:ext cx="9147175" cy="223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 txBox="1">
            <a:spLocks noChangeArrowheads="1"/>
          </p:cNvSpPr>
          <p:nvPr/>
        </p:nvSpPr>
        <p:spPr bwMode="auto">
          <a:xfrm>
            <a:off x="395288" y="1446213"/>
            <a:ext cx="8320087" cy="1008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ctr" eaLnBrk="1" hangingPunct="1">
              <a:spcBef>
                <a:spcPct val="20000"/>
              </a:spcBef>
            </a:pPr>
            <a:r>
              <a:rPr lang="pt-BR" sz="2200" b="1" dirty="0"/>
              <a:t>TEMOS O MELHOR ACORDO </a:t>
            </a:r>
            <a:r>
              <a:rPr lang="pt-BR" sz="2200" b="1" dirty="0" smtClean="0"/>
              <a:t>COM RELAÇÃO A ORGANIZAÇÃO DO LOCAL DE TRABALHO, </a:t>
            </a:r>
            <a:r>
              <a:rPr lang="pt-BR" sz="2200" b="1" dirty="0"/>
              <a:t>BENEFÍCIOS SOCIAIS E ECONÔMICOS</a:t>
            </a:r>
          </a:p>
        </p:txBody>
      </p:sp>
      <p:pic>
        <p:nvPicPr>
          <p:cNvPr id="24579" name="Picture 2" descr="J:\capa acordo mina 2011 - 201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1394741">
            <a:off x="2036179" y="2658420"/>
            <a:ext cx="5411788" cy="3760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469900" dist="177800" dir="5400000" sx="96000" sy="96000" algn="t" rotWithShape="0">
              <a:prstClr val="black">
                <a:alpha val="69000"/>
              </a:prstClr>
            </a:outerShdw>
          </a:effectLst>
        </p:spPr>
      </p:pic>
      <p:pic>
        <p:nvPicPr>
          <p:cNvPr id="10244" name="Imagem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CaixaDeTexto 6"/>
          <p:cNvSpPr txBox="1"/>
          <p:nvPr/>
        </p:nvSpPr>
        <p:spPr>
          <a:xfrm rot="19007284">
            <a:off x="1712010" y="4326201"/>
            <a:ext cx="450059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strike="sngStrike" dirty="0" smtClean="0">
                <a:solidFill>
                  <a:srgbClr val="FF0000"/>
                </a:solidFill>
              </a:rPr>
              <a:t>SUSPENSO PELO MPT de Campinas SP </a:t>
            </a:r>
            <a:endParaRPr lang="pt-BR" sz="2800" b="1" strike="sngStrike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2838</TotalTime>
  <Words>815</Words>
  <Application>Microsoft Office PowerPoint</Application>
  <PresentationFormat>Apresentação na tela (4:3)</PresentationFormat>
  <Paragraphs>136</Paragraphs>
  <Slides>26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27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Pedro Paulo</dc:creator>
  <cp:lastModifiedBy>User</cp:lastModifiedBy>
  <cp:revision>349</cp:revision>
  <dcterms:created xsi:type="dcterms:W3CDTF">2012-08-06T11:45:37Z</dcterms:created>
  <dcterms:modified xsi:type="dcterms:W3CDTF">2017-05-07T18:21:19Z</dcterms:modified>
</cp:coreProperties>
</file>