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68" r:id="rId5"/>
  </p:sldMasterIdLst>
  <p:notesMasterIdLst>
    <p:notesMasterId r:id="rId15"/>
  </p:notesMasterIdLst>
  <p:sldIdLst>
    <p:sldId id="304" r:id="rId6"/>
    <p:sldId id="3532" r:id="rId7"/>
    <p:sldId id="3535" r:id="rId8"/>
    <p:sldId id="3538" r:id="rId9"/>
    <p:sldId id="3540" r:id="rId10"/>
    <p:sldId id="3536" r:id="rId11"/>
    <p:sldId id="3539" r:id="rId12"/>
    <p:sldId id="3537" r:id="rId13"/>
    <p:sldId id="352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8AC"/>
    <a:srgbClr val="D78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80906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1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B62AA-E88D-4F87-84EB-10A66F1B8F91}" type="datetimeFigureOut">
              <a:rPr lang="pt-BR" smtClean="0"/>
              <a:t>12/06/2024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CE31C-E3B3-4A45-BDB1-8768EF23A8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5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2826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0196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8868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49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99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5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71573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2426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672614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267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7653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94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5109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6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3756232-F370-4D9F-A072-DF03C425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A85C-DBC9-42A7-A3B3-B0F441F8D83E}" type="datetimeFigureOut">
              <a:rPr lang="pt-BR" smtClean="0"/>
              <a:t>12/06/2024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6144CA5-D309-4989-84B0-C9E60E94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AA6B1C0-E1B6-407B-9FB3-922D7CD9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694F-98B4-4335-B058-37BFB93A1BE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915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65013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2573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966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3713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860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037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4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v.br/propriedade-intelectual/pt-br/arquivos/estudo-impactos-da-exclusividade-sobre-dados-de-teste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7" y="5570541"/>
            <a:ext cx="3867670" cy="700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0" y="5548224"/>
            <a:ext cx="1946769" cy="5693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48FDE87-8C4F-067D-A734-D424A53263AE}"/>
              </a:ext>
            </a:extLst>
          </p:cNvPr>
          <p:cNvSpPr txBox="1"/>
          <p:nvPr/>
        </p:nvSpPr>
        <p:spPr>
          <a:xfrm>
            <a:off x="4140828" y="3889612"/>
            <a:ext cx="3414717" cy="175432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dirty="0"/>
              <a:t>Laís Alves de Souza Bonilha</a:t>
            </a:r>
          </a:p>
          <a:p>
            <a:pPr algn="ctr"/>
            <a:r>
              <a:rPr lang="pt-BR" dirty="0">
                <a:cs typeface="Calibri"/>
              </a:rPr>
              <a:t>Conselho Nacional de Saúde (CNS)</a:t>
            </a:r>
          </a:p>
          <a:p>
            <a:pPr algn="ctr"/>
            <a:endParaRPr lang="pt-BR" dirty="0"/>
          </a:p>
          <a:p>
            <a:pPr algn="ctr"/>
            <a:endParaRPr lang="pt-BR" dirty="0">
              <a:latin typeface="Montserrat" panose="00000500000000000000" pitchFamily="2" charset="0"/>
            </a:endParaRPr>
          </a:p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C761ADDF-96DF-6069-E5A9-E0DACF57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1214063"/>
            <a:ext cx="7974724" cy="2344926"/>
          </a:xfrm>
        </p:spPr>
        <p:txBody>
          <a:bodyPr/>
          <a:lstStyle/>
          <a:p>
            <a:r>
              <a:rPr lang="pt-BR" sz="3600" dirty="0"/>
              <a:t>Por que devemos devemos dizer </a:t>
            </a:r>
            <a:r>
              <a:rPr lang="pt-BR" sz="3600" dirty="0">
                <a:solidFill>
                  <a:srgbClr val="C00000"/>
                </a:solidFill>
              </a:rPr>
              <a:t>Não à Proteção Regulatória do Dossiê de Testes (PRDT)</a:t>
            </a:r>
          </a:p>
        </p:txBody>
      </p:sp>
    </p:spTree>
    <p:extLst>
      <p:ext uri="{BB962C8B-B14F-4D97-AF65-F5344CB8AC3E}">
        <p14:creationId xmlns:p14="http://schemas.microsoft.com/office/powerpoint/2010/main" val="53702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7" y="5570541"/>
            <a:ext cx="3867670" cy="700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0" y="5548224"/>
            <a:ext cx="1946769" cy="5693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7580D1-2C9B-4DDC-F67F-AB344C5B0824}"/>
              </a:ext>
            </a:extLst>
          </p:cNvPr>
          <p:cNvSpPr txBox="1"/>
          <p:nvPr/>
        </p:nvSpPr>
        <p:spPr>
          <a:xfrm>
            <a:off x="995083" y="2052917"/>
            <a:ext cx="81596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Não há conflitos de interesse a declarar</a:t>
            </a:r>
          </a:p>
          <a:p>
            <a:endParaRPr lang="pt-BR" dirty="0"/>
          </a:p>
          <a:p>
            <a:r>
              <a:rPr lang="pt-BR" dirty="0"/>
              <a:t>Implicações com o tema – profissional da educação e saúde públicas e defesa do SUS</a:t>
            </a:r>
          </a:p>
          <a:p>
            <a:endParaRPr lang="pt-BR" dirty="0"/>
          </a:p>
          <a:p>
            <a:r>
              <a:rPr lang="pt-BR" dirty="0"/>
              <a:t>Conselheira Municipal de Saúde, Conselheira Nacional de Saúde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673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7" y="5570541"/>
            <a:ext cx="3867670" cy="700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0" y="5548224"/>
            <a:ext cx="1946769" cy="5693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7580D1-2C9B-4DDC-F67F-AB344C5B0824}"/>
              </a:ext>
            </a:extLst>
          </p:cNvPr>
          <p:cNvSpPr txBox="1"/>
          <p:nvPr/>
        </p:nvSpPr>
        <p:spPr>
          <a:xfrm>
            <a:off x="451435" y="769227"/>
            <a:ext cx="105424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Considerando-se que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1. a dependência de medicamentos para grande parte da população mundial e especialmente a brasileira para a garantia da saúde e controle de doenças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2. a saúde é um bem a ser defendido para todas as pessoas, e não um bem a ser comercializado,  a ser adquirido por meio da compra somente à uma (pequena) parcela da população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3. eticamente não é aceitável, à uma sociedade justa, que pessoas que necessitam de medicamentos sejam abandonadas, sejam excluídas do acesso à medicamentos, num cenário de barbárie, em que apenas os que podem financiar os medicamentos têm o direito à vida e à saúde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4. o Brasil é um país com grande desigualdade social e necessita de medidas para reduzi-la, sendo o direito à saúde um bem a ser defendido nessa condição</a:t>
            </a:r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7" y="5570541"/>
            <a:ext cx="3867670" cy="700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0" y="5548224"/>
            <a:ext cx="1946769" cy="5693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7580D1-2C9B-4DDC-F67F-AB344C5B0824}"/>
              </a:ext>
            </a:extLst>
          </p:cNvPr>
          <p:cNvSpPr txBox="1"/>
          <p:nvPr/>
        </p:nvSpPr>
        <p:spPr>
          <a:xfrm>
            <a:off x="379717" y="586666"/>
            <a:ext cx="105424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Considerando-se que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5. o envelhecimento da população é uma realidade brasileira e a consequente necessidade de medicamentos para a garantia da vida com qualidade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6. Considerando-se que o Brasil escolheu, e escreveu na CF88 que a saúde é um direito de todos e dever do Estado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7. A existência do SUS e a necessidade de defender os recursos insuficientes  para atender a demanda da população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8. A indústria farmacêutica representa uma das atividades mais lucrativas no mundo, e lida com a produção de medicamentos, necessários para a manutenção da vida e da saúde, sendo possível o equilíbrio nessa relação, se baseada em valores éticos em defesa das pessoas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9. São necessários limites para a indústria farmacêutica quando a defesa pelo maior lucro possível invade direitos básicos das pessoas, como o direito à vida e à saúde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156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7" y="5570541"/>
            <a:ext cx="3867670" cy="700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0" y="5548224"/>
            <a:ext cx="1946769" cy="5693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7580D1-2C9B-4DDC-F67F-AB344C5B0824}"/>
              </a:ext>
            </a:extLst>
          </p:cNvPr>
          <p:cNvSpPr txBox="1"/>
          <p:nvPr/>
        </p:nvSpPr>
        <p:spPr>
          <a:xfrm>
            <a:off x="576940" y="2003090"/>
            <a:ext cx="10542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Adoção, </a:t>
            </a:r>
            <a:r>
              <a:rPr lang="pt-BR" dirty="0">
                <a:solidFill>
                  <a:srgbClr val="C00000"/>
                </a:solidFill>
              </a:rPr>
              <a:t>OU NÃO de um período de exclusividade de dados de testes </a:t>
            </a:r>
            <a:r>
              <a:rPr lang="pt-BR" dirty="0"/>
              <a:t>para fins de registro de medicamentos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Acesso aos medicamentos x Inovação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1A564D0-8C55-4731-1E3E-217F4F079691}"/>
              </a:ext>
            </a:extLst>
          </p:cNvPr>
          <p:cNvSpPr/>
          <p:nvPr/>
        </p:nvSpPr>
        <p:spPr>
          <a:xfrm>
            <a:off x="878541" y="3182471"/>
            <a:ext cx="4536141" cy="2465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Exclusividade de mercado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80FB75F-6850-F728-3C52-89A3AB974BC8}"/>
              </a:ext>
            </a:extLst>
          </p:cNvPr>
          <p:cNvSpPr/>
          <p:nvPr/>
        </p:nvSpPr>
        <p:spPr>
          <a:xfrm>
            <a:off x="878540" y="3610621"/>
            <a:ext cx="9332259" cy="2726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Exclusividade de dados de teste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8130E66-AF87-9EA8-20B3-ED07913019A6}"/>
              </a:ext>
            </a:extLst>
          </p:cNvPr>
          <p:cNvSpPr/>
          <p:nvPr/>
        </p:nvSpPr>
        <p:spPr>
          <a:xfrm>
            <a:off x="5477434" y="3156357"/>
            <a:ext cx="4733366" cy="2726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Tempo necessário para </a:t>
            </a:r>
            <a:r>
              <a:rPr lang="pt-BR" dirty="0" err="1"/>
              <a:t>para</a:t>
            </a:r>
            <a:r>
              <a:rPr lang="pt-BR" dirty="0"/>
              <a:t> análise da Anvisa</a:t>
            </a:r>
          </a:p>
        </p:txBody>
      </p:sp>
    </p:spTree>
    <p:extLst>
      <p:ext uri="{BB962C8B-B14F-4D97-AF65-F5344CB8AC3E}">
        <p14:creationId xmlns:p14="http://schemas.microsoft.com/office/powerpoint/2010/main" val="426915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7" y="5570541"/>
            <a:ext cx="3867670" cy="700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0" y="5548224"/>
            <a:ext cx="1946769" cy="5693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7580D1-2C9B-4DDC-F67F-AB344C5B0824}"/>
              </a:ext>
            </a:extLst>
          </p:cNvPr>
          <p:cNvSpPr txBox="1"/>
          <p:nvPr/>
        </p:nvSpPr>
        <p:spPr>
          <a:xfrm>
            <a:off x="361788" y="842624"/>
            <a:ext cx="105424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/>
              <a:t>Relatório </a:t>
            </a:r>
            <a:r>
              <a:rPr lang="pt-BR" b="1" dirty="0"/>
              <a:t>Avaliação dos impactos da exclusividade sobre dados de testes de registro de medicamentos sobre a inovação e o sistema de saúde brasileiro</a:t>
            </a:r>
            <a:r>
              <a:rPr lang="pt-BR" dirty="0"/>
              <a:t>. Financiado pelo Programa das Nações Unidas para o desenvolvimento. Baseado no decreto 10.411/2020 – avaliação do impacto para tomada de decisões. Agosto de 2021. Coordenadora </a:t>
            </a:r>
            <a:r>
              <a:rPr lang="pt-BR" dirty="0" err="1"/>
              <a:t>Dra</a:t>
            </a:r>
            <a:r>
              <a:rPr lang="pt-BR" dirty="0"/>
              <a:t> Juliana Paranhos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Disponível em: https://www.gov.br/propriedade-intelectual/pt-br/arquivos/estudo-impactos-da-exclusividade-sobre-dados-de-testes.pdf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aumento de medicamentos genéricos disponibiliza novos medicamentos, aumentando o acesso das pessoas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Nos EUA, entre 2002 a 2014, existência genéricos reduziu em média 51% o valor dos medicamentos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Há varias formas de proteção dos interesses da indústria farmacêutica, na proteção de dados de testes no mundo, sendo alguns mais justos do que outros, e legalmente o Brasil está de acordo com o Acordo TRIPS – artigo 39(3)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Brasil prevê a proteção dos dados de testes como segredo industrial e não necessita conceder AINDA MAIOR PROTEÇÃO justamente à parte mais privilegiada dessa relação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dirty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52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7" y="5570541"/>
            <a:ext cx="3867670" cy="700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0" y="5548224"/>
            <a:ext cx="1946769" cy="5693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7580D1-2C9B-4DDC-F67F-AB344C5B0824}"/>
              </a:ext>
            </a:extLst>
          </p:cNvPr>
          <p:cNvSpPr txBox="1"/>
          <p:nvPr/>
        </p:nvSpPr>
        <p:spPr>
          <a:xfrm>
            <a:off x="361788" y="842624"/>
            <a:ext cx="105424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/>
              <a:t>Relatório </a:t>
            </a:r>
            <a:r>
              <a:rPr lang="pt-BR" b="1" dirty="0"/>
              <a:t>Avaliação dos impactos da exclusividade sobre dados de testes de registro de medicamentos sobre a inovação e o sistema de saúde brasileiro</a:t>
            </a:r>
            <a:r>
              <a:rPr lang="pt-BR" dirty="0"/>
              <a:t>. Financiado pelo Programa das Nações Unidas para o desenvolvimento. Baseado no decreto 10.411/2020 – avaliação do impacto para tomada de decisões. Agosto de 2021. Coordenadora </a:t>
            </a:r>
            <a:r>
              <a:rPr lang="pt-BR" dirty="0" err="1"/>
              <a:t>Dra</a:t>
            </a:r>
            <a:r>
              <a:rPr lang="pt-BR" dirty="0"/>
              <a:t> Juliana Paranhos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Disponível em: </a:t>
            </a:r>
            <a:r>
              <a:rPr lang="pt-BR" dirty="0">
                <a:hlinkClick r:id="rId4"/>
              </a:rPr>
              <a:t>https://www.gov.br/propriedade-intelectual/pt-br/arquivos/estudo-impactos-da-exclusividade-sobre-dados-de-testes.pdf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 acordo com o Acordo TRIPS artigo 39 (3), os membros podem escolher a melhor forma de proteção dos dados de testes, de acordo com as necessidades econômicas, sociais e políticas.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Aumentar o investimento do SUS com a compra de medicamentos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Comprometer o desenvolvimento da indústria farmacêutica nacional e, consequentemente, redução postos de trabalho, desenvolvimento tecnológico interno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Vencimento patentes – entrada no mercado da indústria nacional – acesso e redução preços medicamentos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Ampliação do acesso aos medicamentos e redução de custos, tanto para o consumidor quanto para o SUS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342900" indent="-342900" algn="just">
              <a:buAutoNum type="arabicPeriod"/>
            </a:pPr>
            <a:endParaRPr lang="pt-BR" dirty="0"/>
          </a:p>
          <a:p>
            <a:pPr marL="342900" indent="-342900" algn="just">
              <a:buAutoNum type="arabicPeriod"/>
            </a:pP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67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87" y="5570541"/>
            <a:ext cx="3867670" cy="700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0" y="5548224"/>
            <a:ext cx="1946769" cy="56938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7580D1-2C9B-4DDC-F67F-AB344C5B0824}"/>
              </a:ext>
            </a:extLst>
          </p:cNvPr>
          <p:cNvSpPr txBox="1"/>
          <p:nvPr/>
        </p:nvSpPr>
        <p:spPr>
          <a:xfrm>
            <a:off x="684518" y="1976386"/>
            <a:ext cx="9786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É possível a convivência, no mercado, de produtos genéricos, similares e novos produtos, contemplando, parcialmente à todos os interesses, sem sobrepor os interesses da indústria estrangeira sobre os interesses das pessoas que necessitam de medicamentos e do desenvolvimento da indústria farmacêutica nacional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 adoção da exclusividade de dados de teste É DESNECESSÁRIA E DELETÉRIA para o povo brasileiro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798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86AE6389-8DFC-752B-4EB5-426C175F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694F-98B4-4335-B058-37BFB93A1BE9}" type="slidenum">
              <a:rPr lang="pt-BR" smtClean="0"/>
              <a:t>9</a:t>
            </a:fld>
            <a:endParaRPr lang="pt-BR" dirty="0"/>
          </a:p>
        </p:txBody>
      </p:sp>
      <p:pic>
        <p:nvPicPr>
          <p:cNvPr id="9220" name="Picture 4" descr="Termômetro, Medicamentos, Comprimidos, Remédio, Cura">
            <a:extLst>
              <a:ext uri="{FF2B5EF4-FFF2-40B4-BE49-F238E27FC236}">
                <a16:creationId xmlns:a16="http://schemas.microsoft.com/office/drawing/2014/main" xmlns="" id="{E5F15A00-CFB9-3343-09C3-CF070348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48" y="228063"/>
            <a:ext cx="5177117" cy="34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eringa, Cuidados De Saúde, Agulha, Remédio, Médico">
            <a:extLst>
              <a:ext uri="{FF2B5EF4-FFF2-40B4-BE49-F238E27FC236}">
                <a16:creationId xmlns:a16="http://schemas.microsoft.com/office/drawing/2014/main" xmlns="" id="{97A47490-133B-3913-0CF7-461497E1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21" y="3650733"/>
            <a:ext cx="5330944" cy="29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298EE6E-2EB6-3B47-4954-44E536E63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75" y="3566129"/>
            <a:ext cx="5169048" cy="30166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213D94B-7FE5-7F29-ECA7-51B24D12C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6" y="229411"/>
            <a:ext cx="5177117" cy="34500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FC96127-A673-F03E-44E5-4082EF9C3166}"/>
              </a:ext>
            </a:extLst>
          </p:cNvPr>
          <p:cNvSpPr txBox="1"/>
          <p:nvPr/>
        </p:nvSpPr>
        <p:spPr>
          <a:xfrm>
            <a:off x="1270789" y="3067085"/>
            <a:ext cx="9650421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Qual é a escolha do Brasil?</a:t>
            </a:r>
          </a:p>
          <a:p>
            <a:r>
              <a:rPr lang="pt-BR" sz="2800" dirty="0"/>
              <a:t>O Conselho Nacional de Saúde orienta que a população brasileira diga </a:t>
            </a:r>
            <a:r>
              <a:rPr lang="pt-BR" sz="2800" dirty="0">
                <a:solidFill>
                  <a:srgbClr val="C00000"/>
                </a:solidFill>
              </a:rPr>
              <a:t>NÃO à Proteção Regulatória do Dossiê de Testes (PRDT)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89AF360-3739-3350-0775-0231766C457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93" y="5581653"/>
            <a:ext cx="3422810" cy="10011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3365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E03D53D0FBE47BEA8E0080E4A3526" ma:contentTypeVersion="12" ma:contentTypeDescription="Create a new document." ma:contentTypeScope="" ma:versionID="fd9c38bc10e69ea08f0c557d1d814bde">
  <xsd:schema xmlns:xsd="http://www.w3.org/2001/XMLSchema" xmlns:xs="http://www.w3.org/2001/XMLSchema" xmlns:p="http://schemas.microsoft.com/office/2006/metadata/properties" xmlns:ns3="166010ae-102f-4bc7-a6bd-92f8b539ec5d" xmlns:ns4="5b154758-77bb-4314-ab49-ddfc211d9112" targetNamespace="http://schemas.microsoft.com/office/2006/metadata/properties" ma:root="true" ma:fieldsID="2ea109d17c701a8385d0193b14483f93" ns3:_="" ns4:_="">
    <xsd:import namespace="166010ae-102f-4bc7-a6bd-92f8b539ec5d"/>
    <xsd:import namespace="5b154758-77bb-4314-ab49-ddfc211d91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010ae-102f-4bc7-a6bd-92f8b539e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54758-77bb-4314-ab49-ddfc211d91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EF22D3-F562-4B0B-8BAA-4D2359BF8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010ae-102f-4bc7-a6bd-92f8b539ec5d"/>
    <ds:schemaRef ds:uri="5b154758-77bb-4314-ab49-ddfc211d91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DD44E3-9691-4CC1-8CD2-644D75202576}">
  <ds:schemaRefs>
    <ds:schemaRef ds:uri="http://schemas.openxmlformats.org/package/2006/metadata/core-properties"/>
    <ds:schemaRef ds:uri="http://purl.org/dc/terms/"/>
    <ds:schemaRef ds:uri="5b154758-77bb-4314-ab49-ddfc211d9112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66010ae-102f-4bc7-a6bd-92f8b539ec5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E9823F-D91B-4840-A11E-A58636A4C3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41317</TotalTime>
  <Words>807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Montserrat</vt:lpstr>
      <vt:lpstr>Roboto</vt:lpstr>
      <vt:lpstr>Lâmina de Abertura</vt:lpstr>
      <vt:lpstr>Lâmina de Abertura e final</vt:lpstr>
      <vt:lpstr>Por que devemos devemos dizer Não à Proteção Regulatória do Dossiê de Testes (PRDT)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Técnica da Gestão de CEPs</dc:title>
  <dc:creator>João Paulo</dc:creator>
  <cp:lastModifiedBy>Felipe Luiz da Silva</cp:lastModifiedBy>
  <cp:revision>175</cp:revision>
  <dcterms:created xsi:type="dcterms:W3CDTF">2023-01-18T21:01:48Z</dcterms:created>
  <dcterms:modified xsi:type="dcterms:W3CDTF">2024-06-12T15:05:46Z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0x01010018FE03D53D0FBE47BEA8E0080E4A3526</vt:lpwstr>
  </property>
</Properties>
</file>