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269" r:id="rId3"/>
    <p:sldId id="262" r:id="rId4"/>
    <p:sldId id="260" r:id="rId5"/>
    <p:sldId id="261" r:id="rId6"/>
    <p:sldId id="259" r:id="rId7"/>
    <p:sldId id="264" r:id="rId8"/>
    <p:sldId id="263" r:id="rId9"/>
    <p:sldId id="267" r:id="rId10"/>
    <p:sldId id="270" r:id="rId11"/>
    <p:sldId id="265" r:id="rId12"/>
    <p:sldId id="268" r:id="rId13"/>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NICA" initials="M" lastIdx="1" clrIdx="0">
    <p:extLst>
      <p:ext uri="{19B8F6BF-5375-455C-9EA6-DF929625EA0E}">
        <p15:presenceInfo xmlns:p15="http://schemas.microsoft.com/office/powerpoint/2012/main" userId="MONIC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5" autoAdjust="0"/>
    <p:restoredTop sz="94660"/>
  </p:normalViewPr>
  <p:slideViewPr>
    <p:cSldViewPr snapToGrid="0">
      <p:cViewPr varScale="1">
        <p:scale>
          <a:sx n="81" d="100"/>
          <a:sy n="81" d="100"/>
        </p:scale>
        <p:origin x="21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theme" Target="theme/theme1.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viewProps" Target="viewProps.xml" /><Relationship Id="rId2" Type="http://schemas.openxmlformats.org/officeDocument/2006/relationships/slide" Target="slides/slide1.xml" /><Relationship Id="rId16" Type="http://schemas.openxmlformats.org/officeDocument/2006/relationships/presProps" Target="pres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commentAuthors" Target="commentAuthors.xml" /><Relationship Id="rId10" Type="http://schemas.openxmlformats.org/officeDocument/2006/relationships/slide" Target="slides/slide9.xml" /><Relationship Id="rId19" Type="http://schemas.openxmlformats.org/officeDocument/2006/relationships/tableStyles" Target="tableStyle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notesMaster" Target="notesMasters/notesMaster1.xml" /></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7-01T17:41:25.629" idx="1">
    <p:pos x="10" y="10"/>
    <p:text/>
    <p:extLst>
      <p:ext uri="{C676402C-5697-4E1C-873F-D02D1690AC5C}">
        <p15:threadingInfo xmlns:p15="http://schemas.microsoft.com/office/powerpoint/2012/main" timeZoneBias="180"/>
      </p:ext>
    </p:extLst>
  </p:cm>
</p:cmLst>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6C2C0A-AF72-4590-B888-C8DC46EC8237}" type="doc">
      <dgm:prSet loTypeId="urn:microsoft.com/office/officeart/2005/8/layout/bList2" loCatId="list" qsTypeId="urn:microsoft.com/office/officeart/2005/8/quickstyle/simple1" qsCatId="simple" csTypeId="urn:microsoft.com/office/officeart/2005/8/colors/accent0_3" csCatId="mainScheme" phldr="1"/>
      <dgm:spPr/>
    </dgm:pt>
    <dgm:pt modelId="{C06EF89C-41C4-4B66-A8D4-2ADEED63292E}">
      <dgm:prSet phldrT="[Text]" custT="1"/>
      <dgm:spPr/>
      <dgm:t>
        <a:bodyPr/>
        <a:lstStyle/>
        <a:p>
          <a:pPr algn="ctr"/>
          <a:r>
            <a:rPr lang="en-US" sz="2800" b="1" u="none" dirty="0" err="1"/>
            <a:t>Medo</a:t>
          </a:r>
          <a:r>
            <a:rPr lang="en-US" sz="2800" b="1" u="none" dirty="0"/>
            <a:t> de </a:t>
          </a:r>
          <a:r>
            <a:rPr lang="en-US" sz="2800" b="1" u="none" dirty="0" err="1"/>
            <a:t>Exposição</a:t>
          </a:r>
          <a:r>
            <a:rPr lang="en-US" sz="2800" b="1" u="none" dirty="0"/>
            <a:t> </a:t>
          </a:r>
        </a:p>
      </dgm:t>
    </dgm:pt>
    <dgm:pt modelId="{1016A6DE-2C64-4BB1-A849-DBDB6FDA694B}" type="parTrans" cxnId="{32077331-6542-45B2-A770-4DD05667F886}">
      <dgm:prSet/>
      <dgm:spPr/>
      <dgm:t>
        <a:bodyPr/>
        <a:lstStyle/>
        <a:p>
          <a:endParaRPr lang="en-US"/>
        </a:p>
      </dgm:t>
    </dgm:pt>
    <dgm:pt modelId="{85772CF5-E874-45EE-819C-1349E19F1C48}" type="sibTrans" cxnId="{32077331-6542-45B2-A770-4DD05667F886}">
      <dgm:prSet/>
      <dgm:spPr/>
      <dgm:t>
        <a:bodyPr/>
        <a:lstStyle/>
        <a:p>
          <a:endParaRPr lang="en-US"/>
        </a:p>
      </dgm:t>
    </dgm:pt>
    <dgm:pt modelId="{98B0047F-C95B-4F45-9E08-9330BAAAE3DD}">
      <dgm:prSet phldrT="[Text]" custT="1"/>
      <dgm:spPr/>
      <dgm:t>
        <a:bodyPr/>
        <a:lstStyle/>
        <a:p>
          <a:pPr algn="l"/>
          <a:r>
            <a:rPr lang="en-US" sz="2800" b="1" u="none" dirty="0" err="1"/>
            <a:t>Políticas</a:t>
          </a:r>
          <a:r>
            <a:rPr lang="en-US" sz="2800" b="1" u="none" dirty="0"/>
            <a:t> de </a:t>
          </a:r>
          <a:r>
            <a:rPr lang="en-US" sz="2800" b="1" u="none" dirty="0" err="1"/>
            <a:t>Mitigação</a:t>
          </a:r>
          <a:r>
            <a:rPr lang="en-US" sz="2800" b="1" u="none" dirty="0"/>
            <a:t> da Covid-19</a:t>
          </a:r>
        </a:p>
      </dgm:t>
    </dgm:pt>
    <dgm:pt modelId="{BF7DD587-E83E-4FEF-8E8D-E72D8CB1E897}" type="parTrans" cxnId="{4642B760-1BC5-4C3D-9F3E-E6CFA86BBBFA}">
      <dgm:prSet/>
      <dgm:spPr/>
      <dgm:t>
        <a:bodyPr/>
        <a:lstStyle/>
        <a:p>
          <a:endParaRPr lang="en-US"/>
        </a:p>
      </dgm:t>
    </dgm:pt>
    <dgm:pt modelId="{7F441375-AC6A-4079-A937-AB5261BFD6B7}" type="sibTrans" cxnId="{4642B760-1BC5-4C3D-9F3E-E6CFA86BBBFA}">
      <dgm:prSet/>
      <dgm:spPr/>
      <dgm:t>
        <a:bodyPr/>
        <a:lstStyle/>
        <a:p>
          <a:endParaRPr lang="en-US"/>
        </a:p>
      </dgm:t>
    </dgm:pt>
    <dgm:pt modelId="{116E28EA-EFA3-4B4A-806B-1DEDB8FC933A}">
      <dgm:prSet phldrT="[Text]" custT="1"/>
      <dgm:spPr/>
      <dgm:t>
        <a:bodyPr/>
        <a:lstStyle/>
        <a:p>
          <a:pPr algn="ctr"/>
          <a:r>
            <a:rPr lang="pt-BR" sz="2400" b="1" u="none" dirty="0"/>
            <a:t>Estoques de vacinas e suprimentos limitados</a:t>
          </a:r>
          <a:endParaRPr lang="en-US" sz="2400" b="1" u="none" dirty="0"/>
        </a:p>
      </dgm:t>
    </dgm:pt>
    <dgm:pt modelId="{383ED20A-92C2-47B9-A5EF-AC870E05FC98}" type="parTrans" cxnId="{51440FD8-470C-4608-A395-B369D2A6EFE8}">
      <dgm:prSet/>
      <dgm:spPr/>
      <dgm:t>
        <a:bodyPr/>
        <a:lstStyle/>
        <a:p>
          <a:endParaRPr lang="en-US"/>
        </a:p>
      </dgm:t>
    </dgm:pt>
    <dgm:pt modelId="{CE2C72E8-64D8-4827-9C5B-FC86AA8C96F4}" type="sibTrans" cxnId="{51440FD8-470C-4608-A395-B369D2A6EFE8}">
      <dgm:prSet/>
      <dgm:spPr/>
      <dgm:t>
        <a:bodyPr/>
        <a:lstStyle/>
        <a:p>
          <a:endParaRPr lang="en-US"/>
        </a:p>
      </dgm:t>
    </dgm:pt>
    <dgm:pt modelId="{D4A3D145-12F5-474C-932C-900955F19BE3}">
      <dgm:prSet/>
      <dgm:spPr/>
      <dgm:t>
        <a:bodyPr/>
        <a:lstStyle/>
        <a:p>
          <a:r>
            <a:rPr lang="pt-BR" dirty="0"/>
            <a:t>População teme exposição se vierem para serviços de vacinação
Profissionais temem exposição no trabalho devido à disponibilidade limitada de EPI</a:t>
          </a:r>
          <a:endParaRPr lang="en-US" dirty="0"/>
        </a:p>
      </dgm:t>
    </dgm:pt>
    <dgm:pt modelId="{53D615D1-C4C3-497C-9B19-437DF55730C4}" type="parTrans" cxnId="{22D1ACEC-294B-4B53-AF3E-FFBDD091DEF7}">
      <dgm:prSet/>
      <dgm:spPr/>
      <dgm:t>
        <a:bodyPr/>
        <a:lstStyle/>
        <a:p>
          <a:endParaRPr lang="en-US"/>
        </a:p>
      </dgm:t>
    </dgm:pt>
    <dgm:pt modelId="{C8FB90A8-84AC-4F7C-A254-0E279FE4FF47}" type="sibTrans" cxnId="{22D1ACEC-294B-4B53-AF3E-FFBDD091DEF7}">
      <dgm:prSet/>
      <dgm:spPr/>
      <dgm:t>
        <a:bodyPr/>
        <a:lstStyle/>
        <a:p>
          <a:endParaRPr lang="en-US"/>
        </a:p>
      </dgm:t>
    </dgm:pt>
    <dgm:pt modelId="{B77883EC-3206-4E58-9C6A-506C473C14E2}">
      <dgm:prSet/>
      <dgm:spPr/>
      <dgm:t>
        <a:bodyPr/>
        <a:lstStyle/>
        <a:p>
          <a:r>
            <a:rPr lang="pt-BR" dirty="0"/>
            <a:t>Regras de restrições de acesso, falta de transporte público dificultam que a população busque os serviços de imunização ou saibam onde os serviços estão disponíveis</a:t>
          </a:r>
          <a:endParaRPr lang="en-US" dirty="0"/>
        </a:p>
      </dgm:t>
    </dgm:pt>
    <dgm:pt modelId="{27BDD60C-1E7F-4B00-89B9-C040FB658E0D}" type="parTrans" cxnId="{B108E03B-52C3-4156-B06F-EBC709A67F6F}">
      <dgm:prSet/>
      <dgm:spPr/>
      <dgm:t>
        <a:bodyPr/>
        <a:lstStyle/>
        <a:p>
          <a:endParaRPr lang="en-US"/>
        </a:p>
      </dgm:t>
    </dgm:pt>
    <dgm:pt modelId="{71C68325-2031-4764-BDCF-F85CE2441C8D}" type="sibTrans" cxnId="{B108E03B-52C3-4156-B06F-EBC709A67F6F}">
      <dgm:prSet/>
      <dgm:spPr/>
      <dgm:t>
        <a:bodyPr/>
        <a:lstStyle/>
        <a:p>
          <a:endParaRPr lang="en-US"/>
        </a:p>
      </dgm:t>
    </dgm:pt>
    <dgm:pt modelId="{7CB67DCA-245E-4BBB-8918-43D6F135E4E5}">
      <dgm:prSet/>
      <dgm:spPr/>
      <dgm:t>
        <a:bodyPr/>
        <a:lstStyle/>
        <a:p>
          <a:r>
            <a:rPr lang="pt-BR" dirty="0"/>
            <a:t>Atrasos na distribuição causam escassez de suprimentos e estoques de vacinas
Equipes das salas de vacinação sendo desviadas para resposta COVID-19</a:t>
          </a:r>
          <a:endParaRPr lang="en-US" dirty="0"/>
        </a:p>
      </dgm:t>
    </dgm:pt>
    <dgm:pt modelId="{426194C6-EB87-40C8-A2D0-61D017A21AFD}" type="parTrans" cxnId="{3E57750E-BDE0-4081-B669-6A001D8F7A07}">
      <dgm:prSet/>
      <dgm:spPr/>
      <dgm:t>
        <a:bodyPr/>
        <a:lstStyle/>
        <a:p>
          <a:endParaRPr lang="en-US"/>
        </a:p>
      </dgm:t>
    </dgm:pt>
    <dgm:pt modelId="{36DE9687-B685-4F88-85D1-4B9DD2227A79}" type="sibTrans" cxnId="{3E57750E-BDE0-4081-B669-6A001D8F7A07}">
      <dgm:prSet/>
      <dgm:spPr/>
      <dgm:t>
        <a:bodyPr/>
        <a:lstStyle/>
        <a:p>
          <a:endParaRPr lang="en-US"/>
        </a:p>
      </dgm:t>
    </dgm:pt>
    <dgm:pt modelId="{1A77CDC6-F06A-4C93-AD97-0925A5A70167}">
      <dgm:prSet custT="1"/>
      <dgm:spPr/>
      <dgm:t>
        <a:bodyPr/>
        <a:lstStyle/>
        <a:p>
          <a:pPr algn="ctr"/>
          <a:r>
            <a:rPr lang="pt-BR" sz="3200" b="1" u="none" dirty="0"/>
            <a:t>
</a:t>
          </a:r>
        </a:p>
        <a:p>
          <a:pPr algn="ctr"/>
          <a:r>
            <a:rPr lang="pt-BR" sz="2400" b="1" u="none" dirty="0"/>
            <a:t>Propagação intensificada de rumores e desinformação</a:t>
          </a:r>
          <a:r>
            <a:rPr lang="pt-BR" sz="3200" b="1" u="none" dirty="0"/>
            <a:t>
</a:t>
          </a:r>
          <a:endParaRPr lang="en-US" sz="3200" b="1" u="none" dirty="0"/>
        </a:p>
      </dgm:t>
    </dgm:pt>
    <dgm:pt modelId="{7A84999E-B301-4644-9D94-EB030CE5813B}" type="parTrans" cxnId="{4394AFC8-190E-41D5-8899-4E844F69E42B}">
      <dgm:prSet/>
      <dgm:spPr/>
      <dgm:t>
        <a:bodyPr/>
        <a:lstStyle/>
        <a:p>
          <a:endParaRPr lang="en-US"/>
        </a:p>
      </dgm:t>
    </dgm:pt>
    <dgm:pt modelId="{A94A116E-F429-4883-A28D-6663AEC99C73}" type="sibTrans" cxnId="{4394AFC8-190E-41D5-8899-4E844F69E42B}">
      <dgm:prSet/>
      <dgm:spPr/>
      <dgm:t>
        <a:bodyPr/>
        <a:lstStyle/>
        <a:p>
          <a:endParaRPr lang="en-US"/>
        </a:p>
      </dgm:t>
    </dgm:pt>
    <dgm:pt modelId="{E71C86BC-B29D-4824-9566-C273F6D07DC2}">
      <dgm:prSet/>
      <dgm:spPr/>
      <dgm:t>
        <a:bodyPr/>
        <a:lstStyle/>
        <a:p>
          <a:r>
            <a:rPr lang="pt-BR" dirty="0"/>
            <a:t>Aumento de informações (</a:t>
          </a:r>
          <a:r>
            <a:rPr lang="pt-BR" dirty="0" err="1"/>
            <a:t>Infodemic</a:t>
          </a:r>
          <a:r>
            <a:rPr lang="pt-BR" dirty="0"/>
            <a:t>) e informações falsas (desinformação/rumores) sobre segurança e eficácia de vacinas</a:t>
          </a:r>
          <a:endParaRPr lang="en-US" dirty="0"/>
        </a:p>
      </dgm:t>
    </dgm:pt>
    <dgm:pt modelId="{419F9BD4-0FB9-410C-81CB-E988F16105A1}" type="parTrans" cxnId="{9516F7CF-FADC-4D0B-9C66-9F3E8E46E00E}">
      <dgm:prSet/>
      <dgm:spPr/>
      <dgm:t>
        <a:bodyPr/>
        <a:lstStyle/>
        <a:p>
          <a:endParaRPr lang="en-US"/>
        </a:p>
      </dgm:t>
    </dgm:pt>
    <dgm:pt modelId="{3DFB660E-9601-46DC-B31E-5194E690E26D}" type="sibTrans" cxnId="{9516F7CF-FADC-4D0B-9C66-9F3E8E46E00E}">
      <dgm:prSet/>
      <dgm:spPr/>
      <dgm:t>
        <a:bodyPr/>
        <a:lstStyle/>
        <a:p>
          <a:endParaRPr lang="en-US"/>
        </a:p>
      </dgm:t>
    </dgm:pt>
    <dgm:pt modelId="{562B9A41-E814-4D67-B1E5-99F429A2C7E2}" type="pres">
      <dgm:prSet presAssocID="{2B6C2C0A-AF72-4590-B888-C8DC46EC8237}" presName="diagram" presStyleCnt="0">
        <dgm:presLayoutVars>
          <dgm:dir/>
          <dgm:animLvl val="lvl"/>
          <dgm:resizeHandles val="exact"/>
        </dgm:presLayoutVars>
      </dgm:prSet>
      <dgm:spPr/>
    </dgm:pt>
    <dgm:pt modelId="{96B6D6F1-2D71-4FDA-A50B-310C2A798905}" type="pres">
      <dgm:prSet presAssocID="{C06EF89C-41C4-4B66-A8D4-2ADEED63292E}" presName="compNode" presStyleCnt="0"/>
      <dgm:spPr/>
    </dgm:pt>
    <dgm:pt modelId="{D36A7CD9-9EF4-40D5-9FE9-72F4A73E2F10}" type="pres">
      <dgm:prSet presAssocID="{C06EF89C-41C4-4B66-A8D4-2ADEED63292E}" presName="childRect" presStyleLbl="bgAcc1" presStyleIdx="0" presStyleCnt="4" custScaleX="106896">
        <dgm:presLayoutVars>
          <dgm:bulletEnabled val="1"/>
        </dgm:presLayoutVars>
      </dgm:prSet>
      <dgm:spPr/>
    </dgm:pt>
    <dgm:pt modelId="{EA61D4C6-61EE-4D4B-991D-E13DC172EE2A}" type="pres">
      <dgm:prSet presAssocID="{C06EF89C-41C4-4B66-A8D4-2ADEED63292E}" presName="parentText" presStyleLbl="node1" presStyleIdx="0" presStyleCnt="0">
        <dgm:presLayoutVars>
          <dgm:chMax val="0"/>
          <dgm:bulletEnabled val="1"/>
        </dgm:presLayoutVars>
      </dgm:prSet>
      <dgm:spPr/>
    </dgm:pt>
    <dgm:pt modelId="{6F37E474-6D1E-4293-ADB4-115219FE338C}" type="pres">
      <dgm:prSet presAssocID="{C06EF89C-41C4-4B66-A8D4-2ADEED63292E}" presName="parentRect" presStyleLbl="alignNode1" presStyleIdx="0" presStyleCnt="4" custScaleX="106896"/>
      <dgm:spPr/>
    </dgm:pt>
    <dgm:pt modelId="{E30D18CD-E595-418B-8AB2-EB173107C265}" type="pres">
      <dgm:prSet presAssocID="{C06EF89C-41C4-4B66-A8D4-2ADEED63292E}" presName="adorn" presStyleLbl="fgAccFollowNode1" presStyleIdx="0" presStyleCnt="4"/>
      <dgm:spPr>
        <a:solidFill>
          <a:schemeClr val="bg1">
            <a:lumMod val="95000"/>
          </a:schemeClr>
        </a:solidFill>
        <a:ln>
          <a:solidFill>
            <a:schemeClr val="bg1">
              <a:lumMod val="95000"/>
              <a:alpha val="90000"/>
            </a:schemeClr>
          </a:solidFill>
        </a:ln>
      </dgm:spPr>
    </dgm:pt>
    <dgm:pt modelId="{7EAA43C1-61DD-4ED8-8815-6ED5FC8E75FC}" type="pres">
      <dgm:prSet presAssocID="{85772CF5-E874-45EE-819C-1349E19F1C48}" presName="sibTrans" presStyleLbl="sibTrans2D1" presStyleIdx="0" presStyleCnt="0"/>
      <dgm:spPr/>
    </dgm:pt>
    <dgm:pt modelId="{096CB9A9-ABF8-4DF3-93A5-8E049926312C}" type="pres">
      <dgm:prSet presAssocID="{98B0047F-C95B-4F45-9E08-9330BAAAE3DD}" presName="compNode" presStyleCnt="0"/>
      <dgm:spPr/>
    </dgm:pt>
    <dgm:pt modelId="{9D99378E-7CFD-442A-9026-8A932B6D899B}" type="pres">
      <dgm:prSet presAssocID="{98B0047F-C95B-4F45-9E08-9330BAAAE3DD}" presName="childRect" presStyleLbl="bgAcc1" presStyleIdx="1" presStyleCnt="4" custScaleX="106620">
        <dgm:presLayoutVars>
          <dgm:bulletEnabled val="1"/>
        </dgm:presLayoutVars>
      </dgm:prSet>
      <dgm:spPr/>
    </dgm:pt>
    <dgm:pt modelId="{5936A275-6F23-45D8-A651-CC95E06ED9EC}" type="pres">
      <dgm:prSet presAssocID="{98B0047F-C95B-4F45-9E08-9330BAAAE3DD}" presName="parentText" presStyleLbl="node1" presStyleIdx="0" presStyleCnt="0">
        <dgm:presLayoutVars>
          <dgm:chMax val="0"/>
          <dgm:bulletEnabled val="1"/>
        </dgm:presLayoutVars>
      </dgm:prSet>
      <dgm:spPr/>
    </dgm:pt>
    <dgm:pt modelId="{1B6A67EC-DA42-467B-8A7C-0D6215C66A99}" type="pres">
      <dgm:prSet presAssocID="{98B0047F-C95B-4F45-9E08-9330BAAAE3DD}" presName="parentRect" presStyleLbl="alignNode1" presStyleIdx="1" presStyleCnt="4" custScaleX="106620"/>
      <dgm:spPr/>
    </dgm:pt>
    <dgm:pt modelId="{E31E8731-2331-4CCA-8CF3-72285C2306C4}" type="pres">
      <dgm:prSet presAssocID="{98B0047F-C95B-4F45-9E08-9330BAAAE3DD}" presName="adorn" presStyleLbl="fgAccFollowNode1" presStyleIdx="1" presStyleCnt="4"/>
      <dgm:spPr>
        <a:solidFill>
          <a:schemeClr val="bg1">
            <a:lumMod val="95000"/>
          </a:schemeClr>
        </a:solidFill>
        <a:ln>
          <a:solidFill>
            <a:schemeClr val="bg1">
              <a:lumMod val="95000"/>
              <a:alpha val="90000"/>
            </a:schemeClr>
          </a:solidFill>
        </a:ln>
      </dgm:spPr>
    </dgm:pt>
    <dgm:pt modelId="{6C39470A-9EF0-42B6-8C21-D819259F0854}" type="pres">
      <dgm:prSet presAssocID="{7F441375-AC6A-4079-A937-AB5261BFD6B7}" presName="sibTrans" presStyleLbl="sibTrans2D1" presStyleIdx="0" presStyleCnt="0"/>
      <dgm:spPr/>
    </dgm:pt>
    <dgm:pt modelId="{E8BED6EB-2DB3-47B6-91D3-2AD55F2D94E4}" type="pres">
      <dgm:prSet presAssocID="{116E28EA-EFA3-4B4A-806B-1DEDB8FC933A}" presName="compNode" presStyleCnt="0"/>
      <dgm:spPr/>
    </dgm:pt>
    <dgm:pt modelId="{BC10C166-FF26-41E2-B531-A1D019E47DF1}" type="pres">
      <dgm:prSet presAssocID="{116E28EA-EFA3-4B4A-806B-1DEDB8FC933A}" presName="childRect" presStyleLbl="bgAcc1" presStyleIdx="2" presStyleCnt="4" custScaleX="106620">
        <dgm:presLayoutVars>
          <dgm:bulletEnabled val="1"/>
        </dgm:presLayoutVars>
      </dgm:prSet>
      <dgm:spPr/>
    </dgm:pt>
    <dgm:pt modelId="{22DC85D3-04FB-47A1-8006-E9BED0E411E5}" type="pres">
      <dgm:prSet presAssocID="{116E28EA-EFA3-4B4A-806B-1DEDB8FC933A}" presName="parentText" presStyleLbl="node1" presStyleIdx="0" presStyleCnt="0">
        <dgm:presLayoutVars>
          <dgm:chMax val="0"/>
          <dgm:bulletEnabled val="1"/>
        </dgm:presLayoutVars>
      </dgm:prSet>
      <dgm:spPr/>
    </dgm:pt>
    <dgm:pt modelId="{0726A171-D1BF-43D5-B039-220EB2D58687}" type="pres">
      <dgm:prSet presAssocID="{116E28EA-EFA3-4B4A-806B-1DEDB8FC933A}" presName="parentRect" presStyleLbl="alignNode1" presStyleIdx="2" presStyleCnt="4" custScaleX="106620"/>
      <dgm:spPr/>
    </dgm:pt>
    <dgm:pt modelId="{3C61A846-F393-4266-8714-93791665F996}" type="pres">
      <dgm:prSet presAssocID="{116E28EA-EFA3-4B4A-806B-1DEDB8FC933A}" presName="adorn" presStyleLbl="fgAccFollowNode1" presStyleIdx="2" presStyleCnt="4"/>
      <dgm:spPr>
        <a:solidFill>
          <a:schemeClr val="bg1">
            <a:lumMod val="95000"/>
          </a:schemeClr>
        </a:solidFill>
        <a:ln>
          <a:solidFill>
            <a:schemeClr val="bg1">
              <a:lumMod val="95000"/>
              <a:alpha val="90000"/>
            </a:schemeClr>
          </a:solidFill>
        </a:ln>
      </dgm:spPr>
    </dgm:pt>
    <dgm:pt modelId="{D55E64AB-461B-40B9-B5D5-0A2029179558}" type="pres">
      <dgm:prSet presAssocID="{CE2C72E8-64D8-4827-9C5B-FC86AA8C96F4}" presName="sibTrans" presStyleLbl="sibTrans2D1" presStyleIdx="0" presStyleCnt="0"/>
      <dgm:spPr/>
    </dgm:pt>
    <dgm:pt modelId="{E0DAFF41-E864-4769-8D41-0F395A27008E}" type="pres">
      <dgm:prSet presAssocID="{1A77CDC6-F06A-4C93-AD97-0925A5A70167}" presName="compNode" presStyleCnt="0"/>
      <dgm:spPr/>
    </dgm:pt>
    <dgm:pt modelId="{7635FF13-B681-4A14-93A9-70A3B494FEB5}" type="pres">
      <dgm:prSet presAssocID="{1A77CDC6-F06A-4C93-AD97-0925A5A70167}" presName="childRect" presStyleLbl="bgAcc1" presStyleIdx="3" presStyleCnt="4" custScaleX="106620">
        <dgm:presLayoutVars>
          <dgm:bulletEnabled val="1"/>
        </dgm:presLayoutVars>
      </dgm:prSet>
      <dgm:spPr/>
    </dgm:pt>
    <dgm:pt modelId="{CC5AF393-61BF-4B86-97C1-A51B50F25204}" type="pres">
      <dgm:prSet presAssocID="{1A77CDC6-F06A-4C93-AD97-0925A5A70167}" presName="parentText" presStyleLbl="node1" presStyleIdx="0" presStyleCnt="0">
        <dgm:presLayoutVars>
          <dgm:chMax val="0"/>
          <dgm:bulletEnabled val="1"/>
        </dgm:presLayoutVars>
      </dgm:prSet>
      <dgm:spPr/>
    </dgm:pt>
    <dgm:pt modelId="{27A69AF3-4C4D-4769-A3FD-C5AC6E5C7C59}" type="pres">
      <dgm:prSet presAssocID="{1A77CDC6-F06A-4C93-AD97-0925A5A70167}" presName="parentRect" presStyleLbl="alignNode1" presStyleIdx="3" presStyleCnt="4" custScaleX="105070"/>
      <dgm:spPr/>
    </dgm:pt>
    <dgm:pt modelId="{C2F8208E-5793-4C93-9FCC-2045C103E3EC}" type="pres">
      <dgm:prSet presAssocID="{1A77CDC6-F06A-4C93-AD97-0925A5A70167}" presName="adorn" presStyleLbl="fgAccFollowNode1" presStyleIdx="3" presStyleCnt="4"/>
      <dgm:spPr>
        <a:solidFill>
          <a:schemeClr val="bg1">
            <a:lumMod val="95000"/>
          </a:schemeClr>
        </a:solidFill>
        <a:ln>
          <a:solidFill>
            <a:schemeClr val="bg1">
              <a:lumMod val="95000"/>
              <a:alpha val="90000"/>
            </a:schemeClr>
          </a:solidFill>
        </a:ln>
      </dgm:spPr>
    </dgm:pt>
  </dgm:ptLst>
  <dgm:cxnLst>
    <dgm:cxn modelId="{10DA620B-6FA7-47B4-8486-2AE8C9A7F88E}" type="presOf" srcId="{116E28EA-EFA3-4B4A-806B-1DEDB8FC933A}" destId="{0726A171-D1BF-43D5-B039-220EB2D58687}" srcOrd="1" destOrd="0" presId="urn:microsoft.com/office/officeart/2005/8/layout/bList2"/>
    <dgm:cxn modelId="{3E57750E-BDE0-4081-B669-6A001D8F7A07}" srcId="{116E28EA-EFA3-4B4A-806B-1DEDB8FC933A}" destId="{7CB67DCA-245E-4BBB-8918-43D6F135E4E5}" srcOrd="0" destOrd="0" parTransId="{426194C6-EB87-40C8-A2D0-61D017A21AFD}" sibTransId="{36DE9687-B685-4F88-85D1-4B9DD2227A79}"/>
    <dgm:cxn modelId="{2D230919-1C7C-4275-B85A-FFF19C8B2A45}" type="presOf" srcId="{CE2C72E8-64D8-4827-9C5B-FC86AA8C96F4}" destId="{D55E64AB-461B-40B9-B5D5-0A2029179558}" srcOrd="0" destOrd="0" presId="urn:microsoft.com/office/officeart/2005/8/layout/bList2"/>
    <dgm:cxn modelId="{D92AE11B-0BB3-4152-B389-6BF408F2BEE7}" type="presOf" srcId="{7CB67DCA-245E-4BBB-8918-43D6F135E4E5}" destId="{BC10C166-FF26-41E2-B531-A1D019E47DF1}" srcOrd="0" destOrd="0" presId="urn:microsoft.com/office/officeart/2005/8/layout/bList2"/>
    <dgm:cxn modelId="{69BA9C24-F736-42B2-99ED-F9807B3DCB04}" type="presOf" srcId="{1A77CDC6-F06A-4C93-AD97-0925A5A70167}" destId="{27A69AF3-4C4D-4769-A3FD-C5AC6E5C7C59}" srcOrd="1" destOrd="0" presId="urn:microsoft.com/office/officeart/2005/8/layout/bList2"/>
    <dgm:cxn modelId="{32077331-6542-45B2-A770-4DD05667F886}" srcId="{2B6C2C0A-AF72-4590-B888-C8DC46EC8237}" destId="{C06EF89C-41C4-4B66-A8D4-2ADEED63292E}" srcOrd="0" destOrd="0" parTransId="{1016A6DE-2C64-4BB1-A849-DBDB6FDA694B}" sibTransId="{85772CF5-E874-45EE-819C-1349E19F1C48}"/>
    <dgm:cxn modelId="{B108E03B-52C3-4156-B06F-EBC709A67F6F}" srcId="{98B0047F-C95B-4F45-9E08-9330BAAAE3DD}" destId="{B77883EC-3206-4E58-9C6A-506C473C14E2}" srcOrd="0" destOrd="0" parTransId="{27BDD60C-1E7F-4B00-89B9-C040FB658E0D}" sibTransId="{71C68325-2031-4764-BDCF-F85CE2441C8D}"/>
    <dgm:cxn modelId="{4642B760-1BC5-4C3D-9F3E-E6CFA86BBBFA}" srcId="{2B6C2C0A-AF72-4590-B888-C8DC46EC8237}" destId="{98B0047F-C95B-4F45-9E08-9330BAAAE3DD}" srcOrd="1" destOrd="0" parTransId="{BF7DD587-E83E-4FEF-8E8D-E72D8CB1E897}" sibTransId="{7F441375-AC6A-4079-A937-AB5261BFD6B7}"/>
    <dgm:cxn modelId="{4D313F67-2B79-41BC-BC3C-1362725AEAE4}" type="presOf" srcId="{C06EF89C-41C4-4B66-A8D4-2ADEED63292E}" destId="{6F37E474-6D1E-4293-ADB4-115219FE338C}" srcOrd="1" destOrd="0" presId="urn:microsoft.com/office/officeart/2005/8/layout/bList2"/>
    <dgm:cxn modelId="{CD24E748-4F04-4845-A54A-EF206DE29B11}" type="presOf" srcId="{98B0047F-C95B-4F45-9E08-9330BAAAE3DD}" destId="{5936A275-6F23-45D8-A651-CC95E06ED9EC}" srcOrd="0" destOrd="0" presId="urn:microsoft.com/office/officeart/2005/8/layout/bList2"/>
    <dgm:cxn modelId="{D6E6F16A-D1F3-4C94-84F5-CE3D5EDD600E}" type="presOf" srcId="{7F441375-AC6A-4079-A937-AB5261BFD6B7}" destId="{6C39470A-9EF0-42B6-8C21-D819259F0854}" srcOrd="0" destOrd="0" presId="urn:microsoft.com/office/officeart/2005/8/layout/bList2"/>
    <dgm:cxn modelId="{2040AE55-01A2-4DDA-9E54-6E4769F6EDFD}" type="presOf" srcId="{E71C86BC-B29D-4824-9566-C273F6D07DC2}" destId="{7635FF13-B681-4A14-93A9-70A3B494FEB5}" srcOrd="0" destOrd="0" presId="urn:microsoft.com/office/officeart/2005/8/layout/bList2"/>
    <dgm:cxn modelId="{F3097B81-DD89-4604-AD4F-80F8F2553129}" type="presOf" srcId="{B77883EC-3206-4E58-9C6A-506C473C14E2}" destId="{9D99378E-7CFD-442A-9026-8A932B6D899B}" srcOrd="0" destOrd="0" presId="urn:microsoft.com/office/officeart/2005/8/layout/bList2"/>
    <dgm:cxn modelId="{7BFBDC82-9CFD-4145-8066-D0A5E6F1B622}" type="presOf" srcId="{85772CF5-E874-45EE-819C-1349E19F1C48}" destId="{7EAA43C1-61DD-4ED8-8815-6ED5FC8E75FC}" srcOrd="0" destOrd="0" presId="urn:microsoft.com/office/officeart/2005/8/layout/bList2"/>
    <dgm:cxn modelId="{054D0083-99E0-4EF8-9EA6-680A0776BF67}" type="presOf" srcId="{C06EF89C-41C4-4B66-A8D4-2ADEED63292E}" destId="{EA61D4C6-61EE-4D4B-991D-E13DC172EE2A}" srcOrd="0" destOrd="0" presId="urn:microsoft.com/office/officeart/2005/8/layout/bList2"/>
    <dgm:cxn modelId="{FF6CE68B-A111-46D7-865C-D2B8F0BFD13E}" type="presOf" srcId="{1A77CDC6-F06A-4C93-AD97-0925A5A70167}" destId="{CC5AF393-61BF-4B86-97C1-A51B50F25204}" srcOrd="0" destOrd="0" presId="urn:microsoft.com/office/officeart/2005/8/layout/bList2"/>
    <dgm:cxn modelId="{C58EE191-870D-450D-9C24-48D298C00A73}" type="presOf" srcId="{2B6C2C0A-AF72-4590-B888-C8DC46EC8237}" destId="{562B9A41-E814-4D67-B1E5-99F429A2C7E2}" srcOrd="0" destOrd="0" presId="urn:microsoft.com/office/officeart/2005/8/layout/bList2"/>
    <dgm:cxn modelId="{D0830EB5-6ADE-42BD-AF7A-51E792FBA28E}" type="presOf" srcId="{116E28EA-EFA3-4B4A-806B-1DEDB8FC933A}" destId="{22DC85D3-04FB-47A1-8006-E9BED0E411E5}" srcOrd="0" destOrd="0" presId="urn:microsoft.com/office/officeart/2005/8/layout/bList2"/>
    <dgm:cxn modelId="{F9E786BC-DCE2-464C-8E41-A6DD1BCAD07A}" type="presOf" srcId="{D4A3D145-12F5-474C-932C-900955F19BE3}" destId="{D36A7CD9-9EF4-40D5-9FE9-72F4A73E2F10}" srcOrd="0" destOrd="0" presId="urn:microsoft.com/office/officeart/2005/8/layout/bList2"/>
    <dgm:cxn modelId="{4394AFC8-190E-41D5-8899-4E844F69E42B}" srcId="{2B6C2C0A-AF72-4590-B888-C8DC46EC8237}" destId="{1A77CDC6-F06A-4C93-AD97-0925A5A70167}" srcOrd="3" destOrd="0" parTransId="{7A84999E-B301-4644-9D94-EB030CE5813B}" sibTransId="{A94A116E-F429-4883-A28D-6663AEC99C73}"/>
    <dgm:cxn modelId="{9516F7CF-FADC-4D0B-9C66-9F3E8E46E00E}" srcId="{1A77CDC6-F06A-4C93-AD97-0925A5A70167}" destId="{E71C86BC-B29D-4824-9566-C273F6D07DC2}" srcOrd="0" destOrd="0" parTransId="{419F9BD4-0FB9-410C-81CB-E988F16105A1}" sibTransId="{3DFB660E-9601-46DC-B31E-5194E690E26D}"/>
    <dgm:cxn modelId="{351E10D2-F343-42DF-A2F7-B08671A38886}" type="presOf" srcId="{98B0047F-C95B-4F45-9E08-9330BAAAE3DD}" destId="{1B6A67EC-DA42-467B-8A7C-0D6215C66A99}" srcOrd="1" destOrd="0" presId="urn:microsoft.com/office/officeart/2005/8/layout/bList2"/>
    <dgm:cxn modelId="{51440FD8-470C-4608-A395-B369D2A6EFE8}" srcId="{2B6C2C0A-AF72-4590-B888-C8DC46EC8237}" destId="{116E28EA-EFA3-4B4A-806B-1DEDB8FC933A}" srcOrd="2" destOrd="0" parTransId="{383ED20A-92C2-47B9-A5EF-AC870E05FC98}" sibTransId="{CE2C72E8-64D8-4827-9C5B-FC86AA8C96F4}"/>
    <dgm:cxn modelId="{22D1ACEC-294B-4B53-AF3E-FFBDD091DEF7}" srcId="{C06EF89C-41C4-4B66-A8D4-2ADEED63292E}" destId="{D4A3D145-12F5-474C-932C-900955F19BE3}" srcOrd="0" destOrd="0" parTransId="{53D615D1-C4C3-497C-9B19-437DF55730C4}" sibTransId="{C8FB90A8-84AC-4F7C-A254-0E279FE4FF47}"/>
    <dgm:cxn modelId="{EC591EA5-8A70-4304-B5AC-DB09EEB43AA7}" type="presParOf" srcId="{562B9A41-E814-4D67-B1E5-99F429A2C7E2}" destId="{96B6D6F1-2D71-4FDA-A50B-310C2A798905}" srcOrd="0" destOrd="0" presId="urn:microsoft.com/office/officeart/2005/8/layout/bList2"/>
    <dgm:cxn modelId="{D371A387-D58D-4853-98BB-02EB8E3614E2}" type="presParOf" srcId="{96B6D6F1-2D71-4FDA-A50B-310C2A798905}" destId="{D36A7CD9-9EF4-40D5-9FE9-72F4A73E2F10}" srcOrd="0" destOrd="0" presId="urn:microsoft.com/office/officeart/2005/8/layout/bList2"/>
    <dgm:cxn modelId="{927FA656-2A66-46EB-A6BC-DA66A3F9C0B2}" type="presParOf" srcId="{96B6D6F1-2D71-4FDA-A50B-310C2A798905}" destId="{EA61D4C6-61EE-4D4B-991D-E13DC172EE2A}" srcOrd="1" destOrd="0" presId="urn:microsoft.com/office/officeart/2005/8/layout/bList2"/>
    <dgm:cxn modelId="{7729CAC3-D160-464C-BE61-A267642AAD87}" type="presParOf" srcId="{96B6D6F1-2D71-4FDA-A50B-310C2A798905}" destId="{6F37E474-6D1E-4293-ADB4-115219FE338C}" srcOrd="2" destOrd="0" presId="urn:microsoft.com/office/officeart/2005/8/layout/bList2"/>
    <dgm:cxn modelId="{4A0ABB97-1478-4C4A-BAB9-C5F71529DC61}" type="presParOf" srcId="{96B6D6F1-2D71-4FDA-A50B-310C2A798905}" destId="{E30D18CD-E595-418B-8AB2-EB173107C265}" srcOrd="3" destOrd="0" presId="urn:microsoft.com/office/officeart/2005/8/layout/bList2"/>
    <dgm:cxn modelId="{640A77C6-587F-4AC8-B12A-37B32655097F}" type="presParOf" srcId="{562B9A41-E814-4D67-B1E5-99F429A2C7E2}" destId="{7EAA43C1-61DD-4ED8-8815-6ED5FC8E75FC}" srcOrd="1" destOrd="0" presId="urn:microsoft.com/office/officeart/2005/8/layout/bList2"/>
    <dgm:cxn modelId="{8B51A213-B546-490C-92FA-00AD17A3F0C1}" type="presParOf" srcId="{562B9A41-E814-4D67-B1E5-99F429A2C7E2}" destId="{096CB9A9-ABF8-4DF3-93A5-8E049926312C}" srcOrd="2" destOrd="0" presId="urn:microsoft.com/office/officeart/2005/8/layout/bList2"/>
    <dgm:cxn modelId="{5E6CE1E4-5108-41D6-A412-13D6DBBD8F43}" type="presParOf" srcId="{096CB9A9-ABF8-4DF3-93A5-8E049926312C}" destId="{9D99378E-7CFD-442A-9026-8A932B6D899B}" srcOrd="0" destOrd="0" presId="urn:microsoft.com/office/officeart/2005/8/layout/bList2"/>
    <dgm:cxn modelId="{DED6F950-1BC6-43A0-8CDA-CD8D43739911}" type="presParOf" srcId="{096CB9A9-ABF8-4DF3-93A5-8E049926312C}" destId="{5936A275-6F23-45D8-A651-CC95E06ED9EC}" srcOrd="1" destOrd="0" presId="urn:microsoft.com/office/officeart/2005/8/layout/bList2"/>
    <dgm:cxn modelId="{A5430E04-726E-4E43-96CF-B282C48E20C9}" type="presParOf" srcId="{096CB9A9-ABF8-4DF3-93A5-8E049926312C}" destId="{1B6A67EC-DA42-467B-8A7C-0D6215C66A99}" srcOrd="2" destOrd="0" presId="urn:microsoft.com/office/officeart/2005/8/layout/bList2"/>
    <dgm:cxn modelId="{B7CB16F9-FE9D-419A-A5BA-98E096BC92EB}" type="presParOf" srcId="{096CB9A9-ABF8-4DF3-93A5-8E049926312C}" destId="{E31E8731-2331-4CCA-8CF3-72285C2306C4}" srcOrd="3" destOrd="0" presId="urn:microsoft.com/office/officeart/2005/8/layout/bList2"/>
    <dgm:cxn modelId="{449C57B4-8FF4-4D6F-AE5D-EDF569E21E47}" type="presParOf" srcId="{562B9A41-E814-4D67-B1E5-99F429A2C7E2}" destId="{6C39470A-9EF0-42B6-8C21-D819259F0854}" srcOrd="3" destOrd="0" presId="urn:microsoft.com/office/officeart/2005/8/layout/bList2"/>
    <dgm:cxn modelId="{3567B605-789C-469D-A8DA-EA5F4AAC1EE3}" type="presParOf" srcId="{562B9A41-E814-4D67-B1E5-99F429A2C7E2}" destId="{E8BED6EB-2DB3-47B6-91D3-2AD55F2D94E4}" srcOrd="4" destOrd="0" presId="urn:microsoft.com/office/officeart/2005/8/layout/bList2"/>
    <dgm:cxn modelId="{0DED94B3-2F25-416E-8EE0-1620E40EF2E3}" type="presParOf" srcId="{E8BED6EB-2DB3-47B6-91D3-2AD55F2D94E4}" destId="{BC10C166-FF26-41E2-B531-A1D019E47DF1}" srcOrd="0" destOrd="0" presId="urn:microsoft.com/office/officeart/2005/8/layout/bList2"/>
    <dgm:cxn modelId="{8C2E4421-370C-4640-8E5F-44A36785F6BE}" type="presParOf" srcId="{E8BED6EB-2DB3-47B6-91D3-2AD55F2D94E4}" destId="{22DC85D3-04FB-47A1-8006-E9BED0E411E5}" srcOrd="1" destOrd="0" presId="urn:microsoft.com/office/officeart/2005/8/layout/bList2"/>
    <dgm:cxn modelId="{9750570E-2F4F-4938-9935-357E8ACBE0E5}" type="presParOf" srcId="{E8BED6EB-2DB3-47B6-91D3-2AD55F2D94E4}" destId="{0726A171-D1BF-43D5-B039-220EB2D58687}" srcOrd="2" destOrd="0" presId="urn:microsoft.com/office/officeart/2005/8/layout/bList2"/>
    <dgm:cxn modelId="{D55426A9-2F90-4C46-AEB1-0DAEBEF02FE8}" type="presParOf" srcId="{E8BED6EB-2DB3-47B6-91D3-2AD55F2D94E4}" destId="{3C61A846-F393-4266-8714-93791665F996}" srcOrd="3" destOrd="0" presId="urn:microsoft.com/office/officeart/2005/8/layout/bList2"/>
    <dgm:cxn modelId="{3F4C2978-3834-438C-9C49-6317332A36D1}" type="presParOf" srcId="{562B9A41-E814-4D67-B1E5-99F429A2C7E2}" destId="{D55E64AB-461B-40B9-B5D5-0A2029179558}" srcOrd="5" destOrd="0" presId="urn:microsoft.com/office/officeart/2005/8/layout/bList2"/>
    <dgm:cxn modelId="{80C7B623-1F2E-4B76-A305-E3D3CF41B1F6}" type="presParOf" srcId="{562B9A41-E814-4D67-B1E5-99F429A2C7E2}" destId="{E0DAFF41-E864-4769-8D41-0F395A27008E}" srcOrd="6" destOrd="0" presId="urn:microsoft.com/office/officeart/2005/8/layout/bList2"/>
    <dgm:cxn modelId="{CABE7807-FAED-4AB1-84FE-9DFA803C1E82}" type="presParOf" srcId="{E0DAFF41-E864-4769-8D41-0F395A27008E}" destId="{7635FF13-B681-4A14-93A9-70A3B494FEB5}" srcOrd="0" destOrd="0" presId="urn:microsoft.com/office/officeart/2005/8/layout/bList2"/>
    <dgm:cxn modelId="{92158E9B-BDA2-4C29-B585-2AA75A61C6A5}" type="presParOf" srcId="{E0DAFF41-E864-4769-8D41-0F395A27008E}" destId="{CC5AF393-61BF-4B86-97C1-A51B50F25204}" srcOrd="1" destOrd="0" presId="urn:microsoft.com/office/officeart/2005/8/layout/bList2"/>
    <dgm:cxn modelId="{CE3E6755-E45C-499D-93E9-B67A1767F998}" type="presParOf" srcId="{E0DAFF41-E864-4769-8D41-0F395A27008E}" destId="{27A69AF3-4C4D-4769-A3FD-C5AC6E5C7C59}" srcOrd="2" destOrd="0" presId="urn:microsoft.com/office/officeart/2005/8/layout/bList2"/>
    <dgm:cxn modelId="{CC90C2E5-564B-4311-8452-DAB392E2C48C}" type="presParOf" srcId="{E0DAFF41-E864-4769-8D41-0F395A27008E}" destId="{C2F8208E-5793-4C93-9FCC-2045C103E3EC}"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6A7CD9-9EF4-40D5-9FE9-72F4A73E2F10}">
      <dsp:nvSpPr>
        <dsp:cNvPr id="0" name=""/>
        <dsp:cNvSpPr/>
      </dsp:nvSpPr>
      <dsp:spPr>
        <a:xfrm>
          <a:off x="4880" y="746898"/>
          <a:ext cx="2603241" cy="1817901"/>
        </a:xfrm>
        <a:prstGeom prst="round2SameRect">
          <a:avLst>
            <a:gd name="adj1" fmla="val 8000"/>
            <a:gd name="adj2" fmla="val 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r>
            <a:rPr lang="pt-BR" sz="1600" kern="1200" dirty="0"/>
            <a:t>População teme exposição se vierem para serviços de vacinação
Profissionais temem exposição no trabalho devido à disponibilidade limitada de EPI</a:t>
          </a:r>
          <a:endParaRPr lang="en-US" sz="1600" kern="1200" dirty="0"/>
        </a:p>
      </dsp:txBody>
      <dsp:txXfrm>
        <a:off x="47476" y="789494"/>
        <a:ext cx="2518049" cy="1775305"/>
      </dsp:txXfrm>
    </dsp:sp>
    <dsp:sp modelId="{6F37E474-6D1E-4293-ADB4-115219FE338C}">
      <dsp:nvSpPr>
        <dsp:cNvPr id="0" name=""/>
        <dsp:cNvSpPr/>
      </dsp:nvSpPr>
      <dsp:spPr>
        <a:xfrm>
          <a:off x="4880" y="2564800"/>
          <a:ext cx="2603241" cy="781697"/>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0" rIns="35560" bIns="0" numCol="1" spcCol="1270" anchor="ctr" anchorCtr="0">
          <a:noAutofit/>
        </a:bodyPr>
        <a:lstStyle/>
        <a:p>
          <a:pPr marL="0" lvl="0" indent="0" algn="ctr" defTabSz="1244600">
            <a:lnSpc>
              <a:spcPct val="90000"/>
            </a:lnSpc>
            <a:spcBef>
              <a:spcPct val="0"/>
            </a:spcBef>
            <a:spcAft>
              <a:spcPct val="35000"/>
            </a:spcAft>
            <a:buNone/>
          </a:pPr>
          <a:r>
            <a:rPr lang="en-US" sz="2800" b="1" u="none" kern="1200" dirty="0" err="1"/>
            <a:t>Medo</a:t>
          </a:r>
          <a:r>
            <a:rPr lang="en-US" sz="2800" b="1" u="none" kern="1200" dirty="0"/>
            <a:t> de </a:t>
          </a:r>
          <a:r>
            <a:rPr lang="en-US" sz="2800" b="1" u="none" kern="1200" dirty="0" err="1"/>
            <a:t>Exposição</a:t>
          </a:r>
          <a:r>
            <a:rPr lang="en-US" sz="2800" b="1" u="none" kern="1200" dirty="0"/>
            <a:t> </a:t>
          </a:r>
        </a:p>
      </dsp:txBody>
      <dsp:txXfrm>
        <a:off x="4880" y="2564800"/>
        <a:ext cx="1833268" cy="781697"/>
      </dsp:txXfrm>
    </dsp:sp>
    <dsp:sp modelId="{E30D18CD-E595-418B-8AB2-EB173107C265}">
      <dsp:nvSpPr>
        <dsp:cNvPr id="0" name=""/>
        <dsp:cNvSpPr/>
      </dsp:nvSpPr>
      <dsp:spPr>
        <a:xfrm>
          <a:off x="1872742" y="2688965"/>
          <a:ext cx="852355" cy="852355"/>
        </a:xfrm>
        <a:prstGeom prst="ellipse">
          <a:avLst/>
        </a:prstGeom>
        <a:solidFill>
          <a:schemeClr val="bg1">
            <a:lumMod val="95000"/>
          </a:schemeClr>
        </a:solidFill>
        <a:ln w="12700" cap="flat" cmpd="sng" algn="ctr">
          <a:solidFill>
            <a:schemeClr val="bg1">
              <a:lumMod val="95000"/>
              <a:alpha val="90000"/>
            </a:schemeClr>
          </a:solidFill>
          <a:prstDash val="solid"/>
          <a:miter lim="800000"/>
        </a:ln>
        <a:effectLst/>
      </dsp:spPr>
      <dsp:style>
        <a:lnRef idx="2">
          <a:scrgbClr r="0" g="0" b="0"/>
        </a:lnRef>
        <a:fillRef idx="1">
          <a:scrgbClr r="0" g="0" b="0"/>
        </a:fillRef>
        <a:effectRef idx="0">
          <a:scrgbClr r="0" g="0" b="0"/>
        </a:effectRef>
        <a:fontRef idx="minor"/>
      </dsp:style>
    </dsp:sp>
    <dsp:sp modelId="{9D99378E-7CFD-442A-9026-8A932B6D899B}">
      <dsp:nvSpPr>
        <dsp:cNvPr id="0" name=""/>
        <dsp:cNvSpPr/>
      </dsp:nvSpPr>
      <dsp:spPr>
        <a:xfrm>
          <a:off x="2936264" y="746898"/>
          <a:ext cx="2596519" cy="1817901"/>
        </a:xfrm>
        <a:prstGeom prst="round2SameRect">
          <a:avLst>
            <a:gd name="adj1" fmla="val 8000"/>
            <a:gd name="adj2" fmla="val 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r>
            <a:rPr lang="pt-BR" sz="1600" kern="1200" dirty="0"/>
            <a:t>Regras de restrições de acesso, falta de transporte público dificultam que a população busque os serviços de imunização ou saibam onde os serviços estão disponíveis</a:t>
          </a:r>
          <a:endParaRPr lang="en-US" sz="1600" kern="1200" dirty="0"/>
        </a:p>
      </dsp:txBody>
      <dsp:txXfrm>
        <a:off x="2978860" y="789494"/>
        <a:ext cx="2511327" cy="1775305"/>
      </dsp:txXfrm>
    </dsp:sp>
    <dsp:sp modelId="{1B6A67EC-DA42-467B-8A7C-0D6215C66A99}">
      <dsp:nvSpPr>
        <dsp:cNvPr id="0" name=""/>
        <dsp:cNvSpPr/>
      </dsp:nvSpPr>
      <dsp:spPr>
        <a:xfrm>
          <a:off x="2936264" y="2564800"/>
          <a:ext cx="2596519" cy="781697"/>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0" rIns="35560" bIns="0" numCol="1" spcCol="1270" anchor="ctr" anchorCtr="0">
          <a:noAutofit/>
        </a:bodyPr>
        <a:lstStyle/>
        <a:p>
          <a:pPr marL="0" lvl="0" indent="0" algn="l" defTabSz="1244600">
            <a:lnSpc>
              <a:spcPct val="90000"/>
            </a:lnSpc>
            <a:spcBef>
              <a:spcPct val="0"/>
            </a:spcBef>
            <a:spcAft>
              <a:spcPct val="35000"/>
            </a:spcAft>
            <a:buNone/>
          </a:pPr>
          <a:r>
            <a:rPr lang="en-US" sz="2800" b="1" u="none" kern="1200" dirty="0" err="1"/>
            <a:t>Políticas</a:t>
          </a:r>
          <a:r>
            <a:rPr lang="en-US" sz="2800" b="1" u="none" kern="1200" dirty="0"/>
            <a:t> de </a:t>
          </a:r>
          <a:r>
            <a:rPr lang="en-US" sz="2800" b="1" u="none" kern="1200" dirty="0" err="1"/>
            <a:t>Mitigação</a:t>
          </a:r>
          <a:r>
            <a:rPr lang="en-US" sz="2800" b="1" u="none" kern="1200" dirty="0"/>
            <a:t> da Covid-19</a:t>
          </a:r>
        </a:p>
      </dsp:txBody>
      <dsp:txXfrm>
        <a:off x="2936264" y="2564800"/>
        <a:ext cx="1828534" cy="781697"/>
      </dsp:txXfrm>
    </dsp:sp>
    <dsp:sp modelId="{E31E8731-2331-4CCA-8CF3-72285C2306C4}">
      <dsp:nvSpPr>
        <dsp:cNvPr id="0" name=""/>
        <dsp:cNvSpPr/>
      </dsp:nvSpPr>
      <dsp:spPr>
        <a:xfrm>
          <a:off x="4800765" y="2688965"/>
          <a:ext cx="852355" cy="852355"/>
        </a:xfrm>
        <a:prstGeom prst="ellipse">
          <a:avLst/>
        </a:prstGeom>
        <a:solidFill>
          <a:schemeClr val="bg1">
            <a:lumMod val="95000"/>
          </a:schemeClr>
        </a:solidFill>
        <a:ln w="12700" cap="flat" cmpd="sng" algn="ctr">
          <a:solidFill>
            <a:schemeClr val="bg1">
              <a:lumMod val="95000"/>
              <a:alpha val="90000"/>
            </a:schemeClr>
          </a:solidFill>
          <a:prstDash val="solid"/>
          <a:miter lim="800000"/>
        </a:ln>
        <a:effectLst/>
      </dsp:spPr>
      <dsp:style>
        <a:lnRef idx="2">
          <a:scrgbClr r="0" g="0" b="0"/>
        </a:lnRef>
        <a:fillRef idx="1">
          <a:scrgbClr r="0" g="0" b="0"/>
        </a:fillRef>
        <a:effectRef idx="0">
          <a:scrgbClr r="0" g="0" b="0"/>
        </a:effectRef>
        <a:fontRef idx="minor"/>
      </dsp:style>
    </dsp:sp>
    <dsp:sp modelId="{BC10C166-FF26-41E2-B531-A1D019E47DF1}">
      <dsp:nvSpPr>
        <dsp:cNvPr id="0" name=""/>
        <dsp:cNvSpPr/>
      </dsp:nvSpPr>
      <dsp:spPr>
        <a:xfrm>
          <a:off x="5864287" y="746898"/>
          <a:ext cx="2596519" cy="1817901"/>
        </a:xfrm>
        <a:prstGeom prst="round2SameRect">
          <a:avLst>
            <a:gd name="adj1" fmla="val 8000"/>
            <a:gd name="adj2" fmla="val 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r>
            <a:rPr lang="pt-BR" sz="1600" kern="1200" dirty="0"/>
            <a:t>Atrasos na distribuição causam escassez de suprimentos e estoques de vacinas
Equipes das salas de vacinação sendo desviadas para resposta COVID-19</a:t>
          </a:r>
          <a:endParaRPr lang="en-US" sz="1600" kern="1200" dirty="0"/>
        </a:p>
      </dsp:txBody>
      <dsp:txXfrm>
        <a:off x="5906883" y="789494"/>
        <a:ext cx="2511327" cy="1775305"/>
      </dsp:txXfrm>
    </dsp:sp>
    <dsp:sp modelId="{0726A171-D1BF-43D5-B039-220EB2D58687}">
      <dsp:nvSpPr>
        <dsp:cNvPr id="0" name=""/>
        <dsp:cNvSpPr/>
      </dsp:nvSpPr>
      <dsp:spPr>
        <a:xfrm>
          <a:off x="5864287" y="2564800"/>
          <a:ext cx="2596519" cy="781697"/>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0" rIns="30480" bIns="0" numCol="1" spcCol="1270" anchor="ctr" anchorCtr="0">
          <a:noAutofit/>
        </a:bodyPr>
        <a:lstStyle/>
        <a:p>
          <a:pPr marL="0" lvl="0" indent="0" algn="ctr" defTabSz="1066800">
            <a:lnSpc>
              <a:spcPct val="90000"/>
            </a:lnSpc>
            <a:spcBef>
              <a:spcPct val="0"/>
            </a:spcBef>
            <a:spcAft>
              <a:spcPct val="35000"/>
            </a:spcAft>
            <a:buNone/>
          </a:pPr>
          <a:r>
            <a:rPr lang="pt-BR" sz="2400" b="1" u="none" kern="1200" dirty="0"/>
            <a:t>Estoques de vacinas e suprimentos limitados</a:t>
          </a:r>
          <a:endParaRPr lang="en-US" sz="2400" b="1" u="none" kern="1200" dirty="0"/>
        </a:p>
      </dsp:txBody>
      <dsp:txXfrm>
        <a:off x="5864287" y="2564800"/>
        <a:ext cx="1828534" cy="781697"/>
      </dsp:txXfrm>
    </dsp:sp>
    <dsp:sp modelId="{3C61A846-F393-4266-8714-93791665F996}">
      <dsp:nvSpPr>
        <dsp:cNvPr id="0" name=""/>
        <dsp:cNvSpPr/>
      </dsp:nvSpPr>
      <dsp:spPr>
        <a:xfrm>
          <a:off x="7728788" y="2688965"/>
          <a:ext cx="852355" cy="852355"/>
        </a:xfrm>
        <a:prstGeom prst="ellipse">
          <a:avLst/>
        </a:prstGeom>
        <a:solidFill>
          <a:schemeClr val="bg1">
            <a:lumMod val="95000"/>
          </a:schemeClr>
        </a:solidFill>
        <a:ln w="12700" cap="flat" cmpd="sng" algn="ctr">
          <a:solidFill>
            <a:schemeClr val="bg1">
              <a:lumMod val="95000"/>
              <a:alpha val="90000"/>
            </a:schemeClr>
          </a:solidFill>
          <a:prstDash val="solid"/>
          <a:miter lim="800000"/>
        </a:ln>
        <a:effectLst/>
      </dsp:spPr>
      <dsp:style>
        <a:lnRef idx="2">
          <a:scrgbClr r="0" g="0" b="0"/>
        </a:lnRef>
        <a:fillRef idx="1">
          <a:scrgbClr r="0" g="0" b="0"/>
        </a:fillRef>
        <a:effectRef idx="0">
          <a:scrgbClr r="0" g="0" b="0"/>
        </a:effectRef>
        <a:fontRef idx="minor"/>
      </dsp:style>
    </dsp:sp>
    <dsp:sp modelId="{7635FF13-B681-4A14-93A9-70A3B494FEB5}">
      <dsp:nvSpPr>
        <dsp:cNvPr id="0" name=""/>
        <dsp:cNvSpPr/>
      </dsp:nvSpPr>
      <dsp:spPr>
        <a:xfrm>
          <a:off x="8792310" y="746898"/>
          <a:ext cx="2596519" cy="1817901"/>
        </a:xfrm>
        <a:prstGeom prst="round2SameRect">
          <a:avLst>
            <a:gd name="adj1" fmla="val 8000"/>
            <a:gd name="adj2" fmla="val 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r>
            <a:rPr lang="pt-BR" sz="1600" kern="1200" dirty="0"/>
            <a:t>Aumento de informações (</a:t>
          </a:r>
          <a:r>
            <a:rPr lang="pt-BR" sz="1600" kern="1200" dirty="0" err="1"/>
            <a:t>Infodemic</a:t>
          </a:r>
          <a:r>
            <a:rPr lang="pt-BR" sz="1600" kern="1200" dirty="0"/>
            <a:t>) e informações falsas (desinformação/rumores) sobre segurança e eficácia de vacinas</a:t>
          </a:r>
          <a:endParaRPr lang="en-US" sz="1600" kern="1200" dirty="0"/>
        </a:p>
      </dsp:txBody>
      <dsp:txXfrm>
        <a:off x="8834906" y="789494"/>
        <a:ext cx="2511327" cy="1775305"/>
      </dsp:txXfrm>
    </dsp:sp>
    <dsp:sp modelId="{27A69AF3-4C4D-4769-A3FD-C5AC6E5C7C59}">
      <dsp:nvSpPr>
        <dsp:cNvPr id="0" name=""/>
        <dsp:cNvSpPr/>
      </dsp:nvSpPr>
      <dsp:spPr>
        <a:xfrm>
          <a:off x="8811183" y="2564800"/>
          <a:ext cx="2558772" cy="781697"/>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0" rIns="40640" bIns="0" numCol="1" spcCol="1270" anchor="ctr" anchorCtr="0">
          <a:noAutofit/>
        </a:bodyPr>
        <a:lstStyle/>
        <a:p>
          <a:pPr marL="0" lvl="0" indent="0" algn="ctr" defTabSz="1422400">
            <a:lnSpc>
              <a:spcPct val="90000"/>
            </a:lnSpc>
            <a:spcBef>
              <a:spcPct val="0"/>
            </a:spcBef>
            <a:spcAft>
              <a:spcPct val="35000"/>
            </a:spcAft>
            <a:buNone/>
          </a:pPr>
          <a:r>
            <a:rPr lang="pt-BR" sz="3200" b="1" u="none" kern="1200" dirty="0"/>
            <a:t>
</a:t>
          </a:r>
        </a:p>
        <a:p>
          <a:pPr marL="0" lvl="0" indent="0" algn="ctr" defTabSz="1422400">
            <a:lnSpc>
              <a:spcPct val="90000"/>
            </a:lnSpc>
            <a:spcBef>
              <a:spcPct val="0"/>
            </a:spcBef>
            <a:spcAft>
              <a:spcPct val="35000"/>
            </a:spcAft>
            <a:buNone/>
          </a:pPr>
          <a:r>
            <a:rPr lang="pt-BR" sz="2400" b="1" u="none" kern="1200" dirty="0"/>
            <a:t>Propagação intensificada de rumores e desinformação</a:t>
          </a:r>
          <a:r>
            <a:rPr lang="pt-BR" sz="3200" b="1" u="none" kern="1200" dirty="0"/>
            <a:t>
</a:t>
          </a:r>
          <a:endParaRPr lang="en-US" sz="3200" b="1" u="none" kern="1200" dirty="0"/>
        </a:p>
      </dsp:txBody>
      <dsp:txXfrm>
        <a:off x="8811183" y="2564800"/>
        <a:ext cx="1801952" cy="781697"/>
      </dsp:txXfrm>
    </dsp:sp>
    <dsp:sp modelId="{C2F8208E-5793-4C93-9FCC-2045C103E3EC}">
      <dsp:nvSpPr>
        <dsp:cNvPr id="0" name=""/>
        <dsp:cNvSpPr/>
      </dsp:nvSpPr>
      <dsp:spPr>
        <a:xfrm>
          <a:off x="10656811" y="2688965"/>
          <a:ext cx="852355" cy="852355"/>
        </a:xfrm>
        <a:prstGeom prst="ellipse">
          <a:avLst/>
        </a:prstGeom>
        <a:solidFill>
          <a:schemeClr val="bg1">
            <a:lumMod val="95000"/>
          </a:schemeClr>
        </a:solidFill>
        <a:ln w="12700" cap="flat" cmpd="sng" algn="ctr">
          <a:solidFill>
            <a:schemeClr val="bg1">
              <a:lumMod val="95000"/>
              <a:alpha val="9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611B6C-52FA-476D-B4D0-06469F9F2851}" type="datetimeFigureOut">
              <a:rPr lang="pt-BR" smtClean="0"/>
              <a:t>02/07/2023</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684D8C-7A9C-44A7-B97F-842CF31CE7A9}" type="slidenum">
              <a:rPr lang="pt-BR" smtClean="0"/>
              <a:t>‹nº›</a:t>
            </a:fld>
            <a:endParaRPr lang="pt-BR"/>
          </a:p>
        </p:txBody>
      </p:sp>
    </p:spTree>
    <p:extLst>
      <p:ext uri="{BB962C8B-B14F-4D97-AF65-F5344CB8AC3E}">
        <p14:creationId xmlns:p14="http://schemas.microsoft.com/office/powerpoint/2010/main" val="2764364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a:t>“Os benefícios das vacinas são óbvios. Nós estamos conversando agora, no momento em que a Opas (Organização Pan-Americana da Saúde, órgão da OMS) anuncia a eliminação da rubéola nas Américas. Isso é fruto da vacinação. Significa o fim da síndrome da </a:t>
            </a:r>
            <a:r>
              <a:rPr lang="pt-BR" dirty="0" err="1"/>
              <a:t>rubeóla</a:t>
            </a:r>
            <a:r>
              <a:rPr lang="pt-BR" dirty="0"/>
              <a:t> congênita, que é grave”. “Permitiu a erradicação da varíola, que matava até 1973, 1974. O sarampo está quase erradicado no Brasil. As vacinas são, sem dúvida, uma das melhores ferramentas de prevenção e investimento na saúde da população. Elas evitam doenças potencialmente graves, óbitos, internações, mal-estar e perda de qualidade de vida”</a:t>
            </a:r>
          </a:p>
        </p:txBody>
      </p:sp>
      <p:sp>
        <p:nvSpPr>
          <p:cNvPr id="4" name="Espaço Reservado para Número de Slide 3"/>
          <p:cNvSpPr>
            <a:spLocks noGrp="1"/>
          </p:cNvSpPr>
          <p:nvPr>
            <p:ph type="sldNum" sz="quarter" idx="10"/>
          </p:nvPr>
        </p:nvSpPr>
        <p:spPr/>
        <p:txBody>
          <a:bodyPr/>
          <a:lstStyle/>
          <a:p>
            <a:fld id="{B93D2E20-0389-42B3-8CE9-ACA693974B1D}" type="slidenum">
              <a:rPr lang="pt-BR" smtClean="0"/>
              <a:pPr/>
              <a:t>2</a:t>
            </a:fld>
            <a:endParaRPr lang="pt-BR"/>
          </a:p>
        </p:txBody>
      </p:sp>
    </p:spTree>
    <p:extLst>
      <p:ext uri="{BB962C8B-B14F-4D97-AF65-F5344CB8AC3E}">
        <p14:creationId xmlns:p14="http://schemas.microsoft.com/office/powerpoint/2010/main" val="2858359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947357F8-72A4-430B-94A3-5B5900231635}" type="slidenum">
              <a:rPr lang="pt-BR" smtClean="0"/>
              <a:t>4</a:t>
            </a:fld>
            <a:endParaRPr lang="pt-BR"/>
          </a:p>
        </p:txBody>
      </p:sp>
    </p:spTree>
    <p:extLst>
      <p:ext uri="{BB962C8B-B14F-4D97-AF65-F5344CB8AC3E}">
        <p14:creationId xmlns:p14="http://schemas.microsoft.com/office/powerpoint/2010/main" val="537683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fontScale="85000" lnSpcReduction="20000"/>
          </a:bodyPr>
          <a:lstStyle/>
          <a:p>
            <a:r>
              <a:rPr lang="pt-BR" dirty="0"/>
              <a:t> FALTA DE CONSCIENTIZAÇÃO</a:t>
            </a:r>
          </a:p>
          <a:p>
            <a:r>
              <a:rPr lang="pt-BR" dirty="0"/>
              <a:t>   O sarampo é uma doença que há algum tempo não chamava tanta atenção no Brasil. Entretanto, infelizmente retornou nos últimos anos e resultou até em mortes em alguns casos. As crianças, principalmente em seus primeiros anos de vida, são alvos da doença e sua baixa resistência se torna um perigo.</a:t>
            </a:r>
          </a:p>
          <a:p>
            <a:r>
              <a:rPr lang="pt-BR" dirty="0"/>
              <a:t>É muito importante considerar medidas preventivas quando o assunto é proteger as crianças do vírus do sarampo. Um recurso é a vacinação nos bebês, que é obrigatória e um direito</a:t>
            </a:r>
          </a:p>
          <a:p>
            <a:r>
              <a:rPr lang="pt-BR" dirty="0"/>
              <a:t> As vacinas são vítimas do próprio sucesso. No momento em que doenças antes devastadoras deixam de fazer parte do dia a dia, os adultos, alimentados pelo mito de que vacina é “coisa de criança”, sentem-se seguros e imaginam que não é mais necessário se imunizar. O comportamento só muda em período</a:t>
            </a:r>
          </a:p>
          <a:p>
            <a:r>
              <a:rPr lang="pt-BR" dirty="0"/>
              <a:t>de surtos e epidemias, como a de febre amarela em 2017, que gerou filas intermináveis em localidades onde há décadas havia</a:t>
            </a:r>
            <a:r>
              <a:rPr lang="pt-BR" baseline="0" dirty="0"/>
              <a:t> </a:t>
            </a:r>
            <a:r>
              <a:rPr lang="pt-BR" dirty="0"/>
              <a:t>recomendação de vacinação.</a:t>
            </a:r>
          </a:p>
          <a:p>
            <a:r>
              <a:rPr lang="pt-BR" dirty="0"/>
              <a:t>Além disso, existe o consenso de que, como grande parte das doenças que eram culpadas de milhares de mortes antes das vacinas já estão sob controle, elas deixaram de ser uma ameaça aos olhos dos pais. “Dizemos que as vacinas são vítimas do seu sucesso. Existiam doenças terríveis que devastavam o mundo e que foram erradicadas ou controladas de tal maneira que a população já nem se lembra delas. Alguns dos meus alunos só conhecem o sarampo pelos livros. E aí, quando as pessoas se esquecem dos riscos das doenças, começam a se preocupar com os efeitos colaterais das vacinas</a:t>
            </a:r>
          </a:p>
          <a:p>
            <a:r>
              <a:rPr lang="pt-BR" dirty="0"/>
              <a:t>A criação do Programa Nacional de Imunizações (PNI) é uma</a:t>
            </a:r>
          </a:p>
          <a:p>
            <a:r>
              <a:rPr lang="pt-BR" dirty="0"/>
              <a:t>das principais – se não a mais importante – ação de saúde pública</a:t>
            </a:r>
          </a:p>
          <a:p>
            <a:r>
              <a:rPr lang="pt-BR" dirty="0"/>
              <a:t>já realizada no país. Graças a ele, foi possível eliminar do território</a:t>
            </a:r>
          </a:p>
          <a:p>
            <a:r>
              <a:rPr lang="pt-BR" dirty="0"/>
              <a:t>nacional a poliomielite, o sarampo, a rubéola, a rubéola</a:t>
            </a:r>
          </a:p>
          <a:p>
            <a:r>
              <a:rPr lang="pt-BR" dirty="0"/>
              <a:t>congênita, o tétano materno e o tétano neonatal, bem como preservar</a:t>
            </a:r>
          </a:p>
          <a:p>
            <a:r>
              <a:rPr lang="pt-BR" dirty="0"/>
              <a:t>incontáveis vidas. Às conquistas, soma-se a eliminação</a:t>
            </a:r>
          </a:p>
          <a:p>
            <a:r>
              <a:rPr lang="pt-BR" dirty="0"/>
              <a:t>da febre amarela urbana.</a:t>
            </a:r>
          </a:p>
          <a:p>
            <a:endParaRPr lang="pt-BR" dirty="0"/>
          </a:p>
        </p:txBody>
      </p:sp>
      <p:sp>
        <p:nvSpPr>
          <p:cNvPr id="4" name="Espaço Reservado para Número de Slide 3"/>
          <p:cNvSpPr>
            <a:spLocks noGrp="1"/>
          </p:cNvSpPr>
          <p:nvPr>
            <p:ph type="sldNum" sz="quarter" idx="10"/>
          </p:nvPr>
        </p:nvSpPr>
        <p:spPr/>
        <p:txBody>
          <a:bodyPr/>
          <a:lstStyle/>
          <a:p>
            <a:fld id="{8BEA2530-19FB-4713-B333-430EEEC821C4}" type="slidenum">
              <a:rPr lang="pt-BR" smtClean="0"/>
              <a:pPr/>
              <a:t>6</a:t>
            </a:fld>
            <a:endParaRPr lang="pt-BR"/>
          </a:p>
        </p:txBody>
      </p:sp>
    </p:spTree>
    <p:extLst>
      <p:ext uri="{BB962C8B-B14F-4D97-AF65-F5344CB8AC3E}">
        <p14:creationId xmlns:p14="http://schemas.microsoft.com/office/powerpoint/2010/main" val="4284868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      West and Central Africa- rumors circulating about testing of SARS-CoV-2 vaccines on citizens</a:t>
            </a:r>
          </a:p>
          <a:p>
            <a:endParaRPr lang="en-US" dirty="0"/>
          </a:p>
        </p:txBody>
      </p:sp>
      <p:sp>
        <p:nvSpPr>
          <p:cNvPr id="4" name="Slide Number Placeholder 3"/>
          <p:cNvSpPr>
            <a:spLocks noGrp="1"/>
          </p:cNvSpPr>
          <p:nvPr>
            <p:ph type="sldNum" sz="quarter" idx="5"/>
          </p:nvPr>
        </p:nvSpPr>
        <p:spPr/>
        <p:txBody>
          <a:bodyPr/>
          <a:lstStyle/>
          <a:p>
            <a:fld id="{D085D6C4-5952-4F68-A09C-A5C13D351D4A}" type="slidenum">
              <a:rPr lang="en-US" smtClean="0"/>
              <a:t>8</a:t>
            </a:fld>
            <a:endParaRPr lang="en-US"/>
          </a:p>
        </p:txBody>
      </p:sp>
    </p:spTree>
    <p:extLst>
      <p:ext uri="{BB962C8B-B14F-4D97-AF65-F5344CB8AC3E}">
        <p14:creationId xmlns:p14="http://schemas.microsoft.com/office/powerpoint/2010/main" val="1284088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947357F8-72A4-430B-94A3-5B5900231635}" type="slidenum">
              <a:rPr lang="pt-BR" smtClean="0"/>
              <a:t>12</a:t>
            </a:fld>
            <a:endParaRPr lang="pt-BR"/>
          </a:p>
        </p:txBody>
      </p:sp>
    </p:spTree>
    <p:extLst>
      <p:ext uri="{BB962C8B-B14F-4D97-AF65-F5344CB8AC3E}">
        <p14:creationId xmlns:p14="http://schemas.microsoft.com/office/powerpoint/2010/main" val="1991765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08A8E2F5-0E8D-4932-8449-7E2B70D04B93}" type="datetimeFigureOut">
              <a:rPr lang="pt-BR" smtClean="0"/>
              <a:t>02/07/2023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3BC89D5-E498-461D-BDB3-A025F2D56463}" type="slidenum">
              <a:rPr lang="pt-BR" smtClean="0"/>
              <a:t>‹nº›</a:t>
            </a:fld>
            <a:endParaRPr lang="pt-BR"/>
          </a:p>
        </p:txBody>
      </p:sp>
    </p:spTree>
    <p:extLst>
      <p:ext uri="{BB962C8B-B14F-4D97-AF65-F5344CB8AC3E}">
        <p14:creationId xmlns:p14="http://schemas.microsoft.com/office/powerpoint/2010/main" val="4289364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08A8E2F5-0E8D-4932-8449-7E2B70D04B93}" type="datetimeFigureOut">
              <a:rPr lang="pt-BR" smtClean="0"/>
              <a:t>02/07/2023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3BC89D5-E498-461D-BDB3-A025F2D56463}" type="slidenum">
              <a:rPr lang="pt-BR" smtClean="0"/>
              <a:t>‹nº›</a:t>
            </a:fld>
            <a:endParaRPr lang="pt-BR"/>
          </a:p>
        </p:txBody>
      </p:sp>
    </p:spTree>
    <p:extLst>
      <p:ext uri="{BB962C8B-B14F-4D97-AF65-F5344CB8AC3E}">
        <p14:creationId xmlns:p14="http://schemas.microsoft.com/office/powerpoint/2010/main" val="2884604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08A8E2F5-0E8D-4932-8449-7E2B70D04B93}" type="datetimeFigureOut">
              <a:rPr lang="pt-BR" smtClean="0"/>
              <a:t>02/07/2023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3BC89D5-E498-461D-BDB3-A025F2D56463}" type="slidenum">
              <a:rPr lang="pt-BR" smtClean="0"/>
              <a:t>‹nº›</a:t>
            </a:fld>
            <a:endParaRPr lang="pt-BR"/>
          </a:p>
        </p:txBody>
      </p:sp>
    </p:spTree>
    <p:extLst>
      <p:ext uri="{BB962C8B-B14F-4D97-AF65-F5344CB8AC3E}">
        <p14:creationId xmlns:p14="http://schemas.microsoft.com/office/powerpoint/2010/main" val="12373038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6_Blank">
    <p:spTree>
      <p:nvGrpSpPr>
        <p:cNvPr id="1" name=""/>
        <p:cNvGrpSpPr/>
        <p:nvPr/>
      </p:nvGrpSpPr>
      <p:grpSpPr>
        <a:xfrm>
          <a:off x="0" y="0"/>
          <a:ext cx="0" cy="0"/>
          <a:chOff x="0" y="0"/>
          <a:chExt cx="0" cy="0"/>
        </a:xfrm>
      </p:grpSpPr>
      <p:sp>
        <p:nvSpPr>
          <p:cNvPr id="10" name="TextBox 9"/>
          <p:cNvSpPr txBox="1"/>
          <p:nvPr userDrawn="1"/>
        </p:nvSpPr>
        <p:spPr>
          <a:xfrm>
            <a:off x="11353759" y="6394263"/>
            <a:ext cx="451406" cy="276999"/>
          </a:xfrm>
          <a:prstGeom prst="rect">
            <a:avLst/>
          </a:prstGeom>
          <a:noFill/>
        </p:spPr>
        <p:txBody>
          <a:bodyPr wrap="none" rtlCol="0">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lvl="0" algn="r"/>
            <a:fld id="{C7C71010-677A-489C-BB3F-CA8EBC4C3264}" type="slidenum">
              <a:rPr lang="id-ID" sz="1200" smtClean="0">
                <a:solidFill>
                  <a:schemeClr val="bg1"/>
                </a:solidFill>
              </a:rPr>
              <a:pPr lvl="0" algn="r"/>
              <a:t>‹nº›</a:t>
            </a:fld>
            <a:endParaRPr lang="id-ID" sz="1200" dirty="0">
              <a:solidFill>
                <a:schemeClr val="bg1"/>
              </a:solidFill>
            </a:endParaRPr>
          </a:p>
        </p:txBody>
      </p:sp>
      <p:sp>
        <p:nvSpPr>
          <p:cNvPr id="3" name="Picture Placeholder 2"/>
          <p:cNvSpPr>
            <a:spLocks noGrp="1"/>
          </p:cNvSpPr>
          <p:nvPr>
            <p:ph type="pic" sz="quarter" idx="10"/>
          </p:nvPr>
        </p:nvSpPr>
        <p:spPr>
          <a:xfrm>
            <a:off x="0" y="0"/>
            <a:ext cx="12192000" cy="4472072"/>
          </a:xfrm>
          <a:solidFill>
            <a:srgbClr val="E1E9EA">
              <a:alpha val="70000"/>
            </a:srgbClr>
          </a:solidFill>
        </p:spPr>
        <p:txBody>
          <a:bodyPr vert="horz" lIns="91440" tIns="45720" rIns="91440" bIns="45720" rtlCol="0">
            <a:normAutofit/>
          </a:bodyPr>
          <a:lstStyle>
            <a:lvl1pPr>
              <a:defRPr lang="en-US" sz="1800"/>
            </a:lvl1pPr>
          </a:lstStyle>
          <a:p>
            <a:pPr marL="0" lvl="0" indent="0">
              <a:buNone/>
            </a:pPr>
            <a:endParaRPr lang="en-US"/>
          </a:p>
        </p:txBody>
      </p:sp>
    </p:spTree>
    <p:extLst>
      <p:ext uri="{BB962C8B-B14F-4D97-AF65-F5344CB8AC3E}">
        <p14:creationId xmlns:p14="http://schemas.microsoft.com/office/powerpoint/2010/main" val="2047613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Cabeçalho da Seção">
    <p:bg>
      <p:bgPr>
        <a:gradFill rotWithShape="1">
          <a:gsLst>
            <a:gs pos="97000">
              <a:schemeClr val="tx1">
                <a:lumMod val="95000"/>
              </a:schemeClr>
            </a:gs>
            <a:gs pos="10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10" name="Freeform 7"/>
          <p:cNvSpPr/>
          <p:nvPr/>
        </p:nvSpPr>
        <p:spPr bwMode="auto">
          <a:xfrm rot="16200000">
            <a:off x="-1020725" y="1020725"/>
            <a:ext cx="6858000" cy="4816549"/>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13760" y="954956"/>
            <a:ext cx="3679775" cy="1468800"/>
          </a:xfrm>
        </p:spPr>
        <p:txBody>
          <a:bodyPr anchor="b"/>
          <a:lstStyle>
            <a:lvl1pPr algn="r">
              <a:defRPr sz="4800" b="1" cap="none"/>
            </a:lvl1pPr>
          </a:lstStyle>
          <a:p>
            <a:r>
              <a:rPr lang="pt-BR" dirty="0"/>
              <a:t>Clique para editar o título Mestre</a:t>
            </a:r>
            <a:endParaRPr lang="en-US" dirty="0"/>
          </a:p>
        </p:txBody>
      </p:sp>
    </p:spTree>
    <p:extLst>
      <p:ext uri="{BB962C8B-B14F-4D97-AF65-F5344CB8AC3E}">
        <p14:creationId xmlns:p14="http://schemas.microsoft.com/office/powerpoint/2010/main" val="1420233415"/>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08A8E2F5-0E8D-4932-8449-7E2B70D04B93}" type="datetimeFigureOut">
              <a:rPr lang="pt-BR" smtClean="0"/>
              <a:t>02/07/2023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3BC89D5-E498-461D-BDB3-A025F2D56463}" type="slidenum">
              <a:rPr lang="pt-BR" smtClean="0"/>
              <a:t>‹nº›</a:t>
            </a:fld>
            <a:endParaRPr lang="pt-BR"/>
          </a:p>
        </p:txBody>
      </p:sp>
    </p:spTree>
    <p:extLst>
      <p:ext uri="{BB962C8B-B14F-4D97-AF65-F5344CB8AC3E}">
        <p14:creationId xmlns:p14="http://schemas.microsoft.com/office/powerpoint/2010/main" val="1627668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08A8E2F5-0E8D-4932-8449-7E2B70D04B93}" type="datetimeFigureOut">
              <a:rPr lang="pt-BR" smtClean="0"/>
              <a:t>02/07/2023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3BC89D5-E498-461D-BDB3-A025F2D56463}" type="slidenum">
              <a:rPr lang="pt-BR" smtClean="0"/>
              <a:t>‹nº›</a:t>
            </a:fld>
            <a:endParaRPr lang="pt-BR"/>
          </a:p>
        </p:txBody>
      </p:sp>
    </p:spTree>
    <p:extLst>
      <p:ext uri="{BB962C8B-B14F-4D97-AF65-F5344CB8AC3E}">
        <p14:creationId xmlns:p14="http://schemas.microsoft.com/office/powerpoint/2010/main" val="1067921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838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72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08A8E2F5-0E8D-4932-8449-7E2B70D04B93}" type="datetimeFigureOut">
              <a:rPr lang="pt-BR" smtClean="0"/>
              <a:t>02/07/2023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13BC89D5-E498-461D-BDB3-A025F2D56463}" type="slidenum">
              <a:rPr lang="pt-BR" smtClean="0"/>
              <a:t>‹nº›</a:t>
            </a:fld>
            <a:endParaRPr lang="pt-BR"/>
          </a:p>
        </p:txBody>
      </p:sp>
    </p:spTree>
    <p:extLst>
      <p:ext uri="{BB962C8B-B14F-4D97-AF65-F5344CB8AC3E}">
        <p14:creationId xmlns:p14="http://schemas.microsoft.com/office/powerpoint/2010/main" val="1955033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08A8E2F5-0E8D-4932-8449-7E2B70D04B93}" type="datetimeFigureOut">
              <a:rPr lang="pt-BR" smtClean="0"/>
              <a:t>02/07/2023</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13BC89D5-E498-461D-BDB3-A025F2D56463}" type="slidenum">
              <a:rPr lang="pt-BR" smtClean="0"/>
              <a:t>‹nº›</a:t>
            </a:fld>
            <a:endParaRPr lang="pt-BR"/>
          </a:p>
        </p:txBody>
      </p:sp>
    </p:spTree>
    <p:extLst>
      <p:ext uri="{BB962C8B-B14F-4D97-AF65-F5344CB8AC3E}">
        <p14:creationId xmlns:p14="http://schemas.microsoft.com/office/powerpoint/2010/main" val="4178159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08A8E2F5-0E8D-4932-8449-7E2B70D04B93}" type="datetimeFigureOut">
              <a:rPr lang="pt-BR" smtClean="0"/>
              <a:t>02/07/2023</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13BC89D5-E498-461D-BDB3-A025F2D56463}" type="slidenum">
              <a:rPr lang="pt-BR" smtClean="0"/>
              <a:t>‹nº›</a:t>
            </a:fld>
            <a:endParaRPr lang="pt-BR"/>
          </a:p>
        </p:txBody>
      </p:sp>
    </p:spTree>
    <p:extLst>
      <p:ext uri="{BB962C8B-B14F-4D97-AF65-F5344CB8AC3E}">
        <p14:creationId xmlns:p14="http://schemas.microsoft.com/office/powerpoint/2010/main" val="2614019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08A8E2F5-0E8D-4932-8449-7E2B70D04B93}" type="datetimeFigureOut">
              <a:rPr lang="pt-BR" smtClean="0"/>
              <a:t>02/07/2023</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13BC89D5-E498-461D-BDB3-A025F2D56463}" type="slidenum">
              <a:rPr lang="pt-BR" smtClean="0"/>
              <a:t>‹nº›</a:t>
            </a:fld>
            <a:endParaRPr lang="pt-BR"/>
          </a:p>
        </p:txBody>
      </p:sp>
    </p:spTree>
    <p:extLst>
      <p:ext uri="{BB962C8B-B14F-4D97-AF65-F5344CB8AC3E}">
        <p14:creationId xmlns:p14="http://schemas.microsoft.com/office/powerpoint/2010/main" val="3753595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08A8E2F5-0E8D-4932-8449-7E2B70D04B93}" type="datetimeFigureOut">
              <a:rPr lang="pt-BR" smtClean="0"/>
              <a:t>02/07/2023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13BC89D5-E498-461D-BDB3-A025F2D56463}" type="slidenum">
              <a:rPr lang="pt-BR" smtClean="0"/>
              <a:t>‹nº›</a:t>
            </a:fld>
            <a:endParaRPr lang="pt-BR"/>
          </a:p>
        </p:txBody>
      </p:sp>
    </p:spTree>
    <p:extLst>
      <p:ext uri="{BB962C8B-B14F-4D97-AF65-F5344CB8AC3E}">
        <p14:creationId xmlns:p14="http://schemas.microsoft.com/office/powerpoint/2010/main" val="1076420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08A8E2F5-0E8D-4932-8449-7E2B70D04B93}" type="datetimeFigureOut">
              <a:rPr lang="pt-BR" smtClean="0"/>
              <a:t>02/07/2023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13BC89D5-E498-461D-BDB3-A025F2D56463}" type="slidenum">
              <a:rPr lang="pt-BR" smtClean="0"/>
              <a:t>‹nº›</a:t>
            </a:fld>
            <a:endParaRPr lang="pt-BR"/>
          </a:p>
        </p:txBody>
      </p:sp>
    </p:spTree>
    <p:extLst>
      <p:ext uri="{BB962C8B-B14F-4D97-AF65-F5344CB8AC3E}">
        <p14:creationId xmlns:p14="http://schemas.microsoft.com/office/powerpoint/2010/main" val="736109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A8E2F5-0E8D-4932-8449-7E2B70D04B93}" type="datetimeFigureOut">
              <a:rPr lang="pt-BR" smtClean="0"/>
              <a:t>02/07/2023</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C89D5-E498-461D-BDB3-A025F2D56463}" type="slidenum">
              <a:rPr lang="pt-BR" smtClean="0"/>
              <a:t>‹nº›</a:t>
            </a:fld>
            <a:endParaRPr lang="pt-BR"/>
          </a:p>
        </p:txBody>
      </p:sp>
    </p:spTree>
    <p:extLst>
      <p:ext uri="{BB962C8B-B14F-4D97-AF65-F5344CB8AC3E}">
        <p14:creationId xmlns:p14="http://schemas.microsoft.com/office/powerpoint/2010/main" val="10901741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 /><Relationship Id="rId2" Type="http://schemas.openxmlformats.org/officeDocument/2006/relationships/image" Target="../media/image1.jpg" /><Relationship Id="rId1" Type="http://schemas.openxmlformats.org/officeDocument/2006/relationships/slideLayout" Target="../slideLayouts/slideLayout7.xml" /></Relationships>
</file>

<file path=ppt/slides/_rels/slide10.xml.rels><?xml version="1.0" encoding="UTF-8" standalone="yes"?>
<Relationships xmlns="http://schemas.openxmlformats.org/package/2006/relationships"><Relationship Id="rId3" Type="http://schemas.openxmlformats.org/officeDocument/2006/relationships/image" Target="../media/image23.png" /><Relationship Id="rId2" Type="http://schemas.openxmlformats.org/officeDocument/2006/relationships/image" Target="../media/image22.png" /><Relationship Id="rId1" Type="http://schemas.openxmlformats.org/officeDocument/2006/relationships/slideLayout" Target="../slideLayouts/slideLayout7.xml" /><Relationship Id="rId6" Type="http://schemas.openxmlformats.org/officeDocument/2006/relationships/image" Target="../media/image26.jpg" /><Relationship Id="rId5" Type="http://schemas.openxmlformats.org/officeDocument/2006/relationships/image" Target="../media/image25.png" /><Relationship Id="rId4" Type="http://schemas.openxmlformats.org/officeDocument/2006/relationships/image" Target="../media/image24.png" /></Relationships>
</file>

<file path=ppt/slides/_rels/slide11.xml.rels><?xml version="1.0" encoding="UTF-8" standalone="yes"?>
<Relationships xmlns="http://schemas.openxmlformats.org/package/2006/relationships"><Relationship Id="rId3" Type="http://schemas.openxmlformats.org/officeDocument/2006/relationships/image" Target="../media/image28.png" /><Relationship Id="rId2" Type="http://schemas.openxmlformats.org/officeDocument/2006/relationships/image" Target="../media/image27.jpeg" /><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3" Type="http://schemas.openxmlformats.org/officeDocument/2006/relationships/image" Target="../media/image29.png" /><Relationship Id="rId2" Type="http://schemas.openxmlformats.org/officeDocument/2006/relationships/notesSlide" Target="../notesSlides/notesSlide5.xml" /><Relationship Id="rId1" Type="http://schemas.openxmlformats.org/officeDocument/2006/relationships/slideLayout" Target="../slideLayouts/slideLayout7.xml" /><Relationship Id="rId5" Type="http://schemas.openxmlformats.org/officeDocument/2006/relationships/image" Target="../media/image31.png" /><Relationship Id="rId4" Type="http://schemas.openxmlformats.org/officeDocument/2006/relationships/image" Target="../media/image30.png" /></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2.xml" /><Relationship Id="rId1" Type="http://schemas.openxmlformats.org/officeDocument/2006/relationships/slideLayout" Target="../slideLayouts/slideLayout7.xml" /><Relationship Id="rId4" Type="http://schemas.openxmlformats.org/officeDocument/2006/relationships/image" Target="../media/image3.jpeg"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6.xml.rels><?xml version="1.0" encoding="UTF-8" standalone="yes"?>
<Relationships xmlns="http://schemas.openxmlformats.org/package/2006/relationships"><Relationship Id="rId8" Type="http://schemas.openxmlformats.org/officeDocument/2006/relationships/image" Target="../media/image9.jpeg" /><Relationship Id="rId3" Type="http://schemas.openxmlformats.org/officeDocument/2006/relationships/image" Target="../media/image4.jpeg" /><Relationship Id="rId7" Type="http://schemas.openxmlformats.org/officeDocument/2006/relationships/image" Target="../media/image8.jpeg" /><Relationship Id="rId2" Type="http://schemas.openxmlformats.org/officeDocument/2006/relationships/notesSlide" Target="../notesSlides/notesSlide3.xml" /><Relationship Id="rId1" Type="http://schemas.openxmlformats.org/officeDocument/2006/relationships/slideLayout" Target="../slideLayouts/slideLayout7.xml" /><Relationship Id="rId6" Type="http://schemas.openxmlformats.org/officeDocument/2006/relationships/image" Target="../media/image7.jpeg" /><Relationship Id="rId5" Type="http://schemas.openxmlformats.org/officeDocument/2006/relationships/image" Target="../media/image6.jpeg" /><Relationship Id="rId4" Type="http://schemas.openxmlformats.org/officeDocument/2006/relationships/image" Target="../media/image5.jpeg" /><Relationship Id="rId9" Type="http://schemas.openxmlformats.org/officeDocument/2006/relationships/image" Target="../media/image10.jpg" /></Relationships>
</file>

<file path=ppt/slides/_rels/slide7.xml.rels><?xml version="1.0" encoding="UTF-8" standalone="yes"?>
<Relationships xmlns="http://schemas.openxmlformats.org/package/2006/relationships"><Relationship Id="rId2" Type="http://schemas.openxmlformats.org/officeDocument/2006/relationships/image" Target="../media/image11.jpg" /><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8" Type="http://schemas.openxmlformats.org/officeDocument/2006/relationships/image" Target="../media/image12.png" /><Relationship Id="rId13" Type="http://schemas.openxmlformats.org/officeDocument/2006/relationships/image" Target="../media/image17.svg" /><Relationship Id="rId3" Type="http://schemas.openxmlformats.org/officeDocument/2006/relationships/diagramData" Target="../diagrams/data1.xml" /><Relationship Id="rId7" Type="http://schemas.microsoft.com/office/2007/relationships/diagramDrawing" Target="../diagrams/drawing1.xml" /><Relationship Id="rId12" Type="http://schemas.openxmlformats.org/officeDocument/2006/relationships/image" Target="../media/image16.png" /><Relationship Id="rId2" Type="http://schemas.openxmlformats.org/officeDocument/2006/relationships/notesSlide" Target="../notesSlides/notesSlide4.xml" /><Relationship Id="rId16" Type="http://schemas.openxmlformats.org/officeDocument/2006/relationships/image" Target="../media/image20.png" /><Relationship Id="rId1" Type="http://schemas.openxmlformats.org/officeDocument/2006/relationships/slideLayout" Target="../slideLayouts/slideLayout2.xml" /><Relationship Id="rId6" Type="http://schemas.openxmlformats.org/officeDocument/2006/relationships/diagramColors" Target="../diagrams/colors1.xml" /><Relationship Id="rId11" Type="http://schemas.openxmlformats.org/officeDocument/2006/relationships/image" Target="../media/image15.svg" /><Relationship Id="rId5" Type="http://schemas.openxmlformats.org/officeDocument/2006/relationships/diagramQuickStyle" Target="../diagrams/quickStyle1.xml" /><Relationship Id="rId15" Type="http://schemas.openxmlformats.org/officeDocument/2006/relationships/image" Target="../media/image19.svg" /><Relationship Id="rId10" Type="http://schemas.openxmlformats.org/officeDocument/2006/relationships/image" Target="../media/image14.png" /><Relationship Id="rId4" Type="http://schemas.openxmlformats.org/officeDocument/2006/relationships/diagramLayout" Target="../diagrams/layout1.xml" /><Relationship Id="rId9" Type="http://schemas.openxmlformats.org/officeDocument/2006/relationships/image" Target="../media/image13.svg" /><Relationship Id="rId14" Type="http://schemas.openxmlformats.org/officeDocument/2006/relationships/image" Target="../media/image18.png" /></Relationships>
</file>

<file path=ppt/slides/_rels/slide9.xml.rels><?xml version="1.0" encoding="UTF-8" standalone="yes"?>
<Relationships xmlns="http://schemas.openxmlformats.org/package/2006/relationships"><Relationship Id="rId2" Type="http://schemas.openxmlformats.org/officeDocument/2006/relationships/image" Target="../media/image21.jpeg" /><Relationship Id="rId1" Type="http://schemas.openxmlformats.org/officeDocument/2006/relationships/slideLayout" Target="../slideLayouts/slideLayout13.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471961" y="735980"/>
            <a:ext cx="8999034" cy="1446550"/>
          </a:xfrm>
          <a:prstGeom prst="rect">
            <a:avLst/>
          </a:prstGeom>
          <a:noFill/>
        </p:spPr>
        <p:txBody>
          <a:bodyPr wrap="square" rtlCol="0">
            <a:spAutoFit/>
          </a:bodyPr>
          <a:lstStyle/>
          <a:p>
            <a:pPr algn="ctr"/>
            <a:r>
              <a:rPr lang="pt-BR" sz="4400" b="1" dirty="0"/>
              <a:t>IMPORTÂNCIA DA VACINAÇÃO PARA SAÚDE DA POPULAÇÃO</a:t>
            </a:r>
          </a:p>
        </p:txBody>
      </p:sp>
      <p:sp>
        <p:nvSpPr>
          <p:cNvPr id="3" name="CaixaDeTexto 2"/>
          <p:cNvSpPr txBox="1"/>
          <p:nvPr/>
        </p:nvSpPr>
        <p:spPr>
          <a:xfrm>
            <a:off x="9303937" y="6076740"/>
            <a:ext cx="2614246" cy="646331"/>
          </a:xfrm>
          <a:prstGeom prst="rect">
            <a:avLst/>
          </a:prstGeom>
          <a:noFill/>
        </p:spPr>
        <p:txBody>
          <a:bodyPr wrap="square" rtlCol="0">
            <a:spAutoFit/>
          </a:bodyPr>
          <a:lstStyle/>
          <a:p>
            <a:r>
              <a:rPr lang="pt-BR" sz="3600" dirty="0"/>
              <a:t>Mônica Levi</a:t>
            </a: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2314" y="2811026"/>
            <a:ext cx="5715000" cy="3015343"/>
          </a:xfrm>
          <a:prstGeom prst="rect">
            <a:avLst/>
          </a:prstGeom>
          <a:effectLst>
            <a:softEdge rad="127000"/>
          </a:effectLst>
        </p:spPr>
      </p:pic>
    </p:spTree>
    <p:extLst>
      <p:ext uri="{BB962C8B-B14F-4D97-AF65-F5344CB8AC3E}">
        <p14:creationId xmlns:p14="http://schemas.microsoft.com/office/powerpoint/2010/main" val="1179109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2106" r="35609" b="10697"/>
          <a:stretch/>
        </p:blipFill>
        <p:spPr bwMode="auto">
          <a:xfrm>
            <a:off x="2639616" y="1357299"/>
            <a:ext cx="6192688" cy="46143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3240" r="37788" b="73520"/>
          <a:stretch/>
        </p:blipFill>
        <p:spPr bwMode="auto">
          <a:xfrm>
            <a:off x="2639616" y="5916842"/>
            <a:ext cx="6067926" cy="968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2714" t="62336" r="60403" b="30179"/>
          <a:stretch/>
        </p:blipFill>
        <p:spPr bwMode="auto">
          <a:xfrm rot="10800000" flipH="1" flipV="1">
            <a:off x="3143672" y="1568193"/>
            <a:ext cx="5563870" cy="432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1521" t="10526" r="32977" b="73623"/>
          <a:stretch/>
        </p:blipFill>
        <p:spPr bwMode="auto">
          <a:xfrm>
            <a:off x="2847082" y="500042"/>
            <a:ext cx="6820818" cy="1159560"/>
          </a:xfrm>
          <a:prstGeom prst="rect">
            <a:avLst/>
          </a:prstGeom>
          <a:solidFill>
            <a:schemeClr val="accent2">
              <a:lumMod val="60000"/>
              <a:lumOff val="40000"/>
            </a:schemeClr>
          </a:solidFill>
          <a:ln>
            <a:noFill/>
          </a:ln>
        </p:spPr>
      </p:pic>
      <p:sp>
        <p:nvSpPr>
          <p:cNvPr id="6" name="CaixaDeTexto 5"/>
          <p:cNvSpPr txBox="1"/>
          <p:nvPr/>
        </p:nvSpPr>
        <p:spPr>
          <a:xfrm>
            <a:off x="2452662" y="1"/>
            <a:ext cx="7000924" cy="461665"/>
          </a:xfrm>
          <a:prstGeom prst="rect">
            <a:avLst/>
          </a:prstGeom>
          <a:noFill/>
        </p:spPr>
        <p:txBody>
          <a:bodyPr wrap="square" rtlCol="0">
            <a:spAutoFit/>
          </a:bodyPr>
          <a:lstStyle/>
          <a:p>
            <a:r>
              <a:rPr lang="pt-BR" b="1" i="1" dirty="0">
                <a:solidFill>
                  <a:srgbClr val="C00000"/>
                </a:solidFill>
              </a:rPr>
              <a:t>     </a:t>
            </a:r>
            <a:r>
              <a:rPr lang="pt-BR" sz="2400" b="1" i="1" dirty="0">
                <a:solidFill>
                  <a:srgbClr val="C00000"/>
                </a:solidFill>
              </a:rPr>
              <a:t>Mídia sensacionalista – “</a:t>
            </a:r>
            <a:r>
              <a:rPr lang="pt-BR" sz="2400" b="1" i="1" dirty="0" err="1">
                <a:solidFill>
                  <a:srgbClr val="C00000"/>
                </a:solidFill>
              </a:rPr>
              <a:t>fake</a:t>
            </a:r>
            <a:r>
              <a:rPr lang="pt-BR" sz="2400" b="1" i="1" dirty="0">
                <a:solidFill>
                  <a:srgbClr val="C00000"/>
                </a:solidFill>
              </a:rPr>
              <a:t> </a:t>
            </a:r>
            <a:r>
              <a:rPr lang="pt-BR" sz="2400" b="1" i="1" dirty="0" err="1">
                <a:solidFill>
                  <a:srgbClr val="C00000"/>
                </a:solidFill>
              </a:rPr>
              <a:t>news</a:t>
            </a:r>
            <a:r>
              <a:rPr lang="pt-BR" sz="2400" b="1" i="1" dirty="0">
                <a:solidFill>
                  <a:srgbClr val="C00000"/>
                </a:solidFill>
              </a:rPr>
              <a:t> “ blogs e sites</a:t>
            </a:r>
            <a:endParaRPr lang="pt-BR" sz="2400" dirty="0"/>
          </a:p>
        </p:txBody>
      </p:sp>
      <p:pic>
        <p:nvPicPr>
          <p:cNvPr id="2" name="Imagem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73379" y="4581128"/>
            <a:ext cx="4104456" cy="1943518"/>
          </a:xfrm>
          <a:prstGeom prst="rect">
            <a:avLst/>
          </a:prstGeom>
          <a:ln w="57150">
            <a:solidFill>
              <a:srgbClr val="FF0000"/>
            </a:solidFill>
          </a:ln>
        </p:spPr>
      </p:pic>
    </p:spTree>
    <p:extLst>
      <p:ext uri="{BB962C8B-B14F-4D97-AF65-F5344CB8AC3E}">
        <p14:creationId xmlns:p14="http://schemas.microsoft.com/office/powerpoint/2010/main" val="1029143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Interface gráfica do usuário, Texto&#10;&#10;Descrição gerada automaticamente">
            <a:extLst>
              <a:ext uri="{FF2B5EF4-FFF2-40B4-BE49-F238E27FC236}">
                <a16:creationId xmlns:a16="http://schemas.microsoft.com/office/drawing/2014/main" id="{54B14C07-D42F-DEC2-2776-D19B20B06E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1" y="246184"/>
            <a:ext cx="3305908" cy="6435970"/>
          </a:xfrm>
          <a:prstGeom prst="rect">
            <a:avLst/>
          </a:prstGeom>
        </p:spPr>
      </p:pic>
      <p:pic>
        <p:nvPicPr>
          <p:cNvPr id="6" name="Imagem 5">
            <a:extLst>
              <a:ext uri="{FF2B5EF4-FFF2-40B4-BE49-F238E27FC236}">
                <a16:creationId xmlns:a16="http://schemas.microsoft.com/office/drawing/2014/main" id="{AC935D5D-0AB8-6178-6EEE-39CEBA628B62}"/>
              </a:ext>
            </a:extLst>
          </p:cNvPr>
          <p:cNvPicPr>
            <a:picLocks noChangeAspect="1"/>
          </p:cNvPicPr>
          <p:nvPr/>
        </p:nvPicPr>
        <p:blipFill rotWithShape="1">
          <a:blip r:embed="rId3"/>
          <a:srcRect l="45115" t="19505" r="20463" b="44270"/>
          <a:stretch/>
        </p:blipFill>
        <p:spPr>
          <a:xfrm>
            <a:off x="4910877" y="3540369"/>
            <a:ext cx="6305941" cy="3009746"/>
          </a:xfrm>
          <a:prstGeom prst="rect">
            <a:avLst/>
          </a:prstGeom>
        </p:spPr>
      </p:pic>
      <p:sp>
        <p:nvSpPr>
          <p:cNvPr id="5" name="Retângulo 4"/>
          <p:cNvSpPr/>
          <p:nvPr/>
        </p:nvSpPr>
        <p:spPr>
          <a:xfrm>
            <a:off x="4091354" y="246184"/>
            <a:ext cx="7033846" cy="2677656"/>
          </a:xfrm>
          <a:prstGeom prst="rect">
            <a:avLst/>
          </a:prstGeom>
          <a:solidFill>
            <a:schemeClr val="accent6">
              <a:lumMod val="20000"/>
              <a:lumOff val="80000"/>
            </a:schemeClr>
          </a:solidFill>
          <a:ln w="38100">
            <a:solidFill>
              <a:schemeClr val="tx1"/>
            </a:solidFill>
          </a:ln>
        </p:spPr>
        <p:txBody>
          <a:bodyPr wrap="square">
            <a:spAutoFit/>
          </a:bodyPr>
          <a:lstStyle/>
          <a:p>
            <a:r>
              <a:rPr lang="pt-BR" sz="2400" b="1" dirty="0"/>
              <a:t>Sabemos que os motivos para as baixas CV são multifatoriais, mas fica clara, na maioria</a:t>
            </a:r>
          </a:p>
          <a:p>
            <a:r>
              <a:rPr lang="pt-BR" sz="2400" b="1" dirty="0"/>
              <a:t> (ou quase totalidade) das pesquisas que buscaram entender os fatores que contribuem para esse cenário, que a </a:t>
            </a:r>
            <a:r>
              <a:rPr lang="pt-BR" sz="2400" b="1" dirty="0">
                <a:highlight>
                  <a:srgbClr val="FFFF00"/>
                </a:highlight>
              </a:rPr>
              <a:t>falta de informação </a:t>
            </a:r>
            <a:r>
              <a:rPr lang="pt-BR" sz="2400" b="1" dirty="0"/>
              <a:t>e a</a:t>
            </a:r>
            <a:r>
              <a:rPr lang="pt-BR" sz="2400" b="1" dirty="0">
                <a:highlight>
                  <a:srgbClr val="FFFF00"/>
                </a:highlight>
              </a:rPr>
              <a:t> desinformação</a:t>
            </a:r>
            <a:r>
              <a:rPr lang="pt-BR" sz="2400" b="1" dirty="0"/>
              <a:t> têm papel fundamental para a não adesão de nossa população à vacinação. </a:t>
            </a:r>
          </a:p>
        </p:txBody>
      </p:sp>
    </p:spTree>
    <p:extLst>
      <p:ext uri="{BB962C8B-B14F-4D97-AF65-F5344CB8AC3E}">
        <p14:creationId xmlns:p14="http://schemas.microsoft.com/office/powerpoint/2010/main" val="531627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3"/>
          <a:stretch>
            <a:fillRect/>
          </a:stretch>
        </p:blipFill>
        <p:spPr>
          <a:xfrm>
            <a:off x="1481910" y="1266092"/>
            <a:ext cx="9092305" cy="4652079"/>
          </a:xfrm>
          <a:prstGeom prst="rect">
            <a:avLst/>
          </a:prstGeom>
        </p:spPr>
      </p:pic>
      <p:sp>
        <p:nvSpPr>
          <p:cNvPr id="4" name="CaixaDeTexto 3"/>
          <p:cNvSpPr txBox="1"/>
          <p:nvPr/>
        </p:nvSpPr>
        <p:spPr>
          <a:xfrm>
            <a:off x="2786063" y="357188"/>
            <a:ext cx="6369660" cy="584775"/>
          </a:xfrm>
          <a:prstGeom prst="rect">
            <a:avLst/>
          </a:prstGeom>
          <a:noFill/>
        </p:spPr>
        <p:txBody>
          <a:bodyPr wrap="square" rtlCol="0">
            <a:spAutoFit/>
          </a:bodyPr>
          <a:lstStyle/>
          <a:p>
            <a:r>
              <a:rPr lang="pt-BR" sz="3200" b="1" dirty="0">
                <a:solidFill>
                  <a:schemeClr val="bg2">
                    <a:lumMod val="25000"/>
                  </a:schemeClr>
                </a:solidFill>
              </a:rPr>
              <a:t>Vamos proteger nossa população !!!</a:t>
            </a:r>
          </a:p>
        </p:txBody>
      </p:sp>
      <p:sp>
        <p:nvSpPr>
          <p:cNvPr id="2" name="CaixaDeTexto 1"/>
          <p:cNvSpPr txBox="1"/>
          <p:nvPr/>
        </p:nvSpPr>
        <p:spPr>
          <a:xfrm>
            <a:off x="3012831" y="6152584"/>
            <a:ext cx="5664077" cy="707886"/>
          </a:xfrm>
          <a:prstGeom prst="rect">
            <a:avLst/>
          </a:prstGeom>
          <a:noFill/>
        </p:spPr>
        <p:txBody>
          <a:bodyPr wrap="square" rtlCol="0">
            <a:spAutoFit/>
          </a:bodyPr>
          <a:lstStyle/>
          <a:p>
            <a:r>
              <a:rPr lang="pt-BR" sz="3200" dirty="0">
                <a:solidFill>
                  <a:schemeClr val="bg2">
                    <a:lumMod val="25000"/>
                  </a:schemeClr>
                </a:solidFill>
              </a:rPr>
              <a:t> </a:t>
            </a:r>
            <a:r>
              <a:rPr lang="pt-BR" sz="4000" dirty="0">
                <a:solidFill>
                  <a:schemeClr val="bg2">
                    <a:lumMod val="25000"/>
                  </a:schemeClr>
                </a:solidFill>
              </a:rPr>
              <a:t>Obrigada pela atenção !</a:t>
            </a:r>
          </a:p>
        </p:txBody>
      </p:sp>
      <p:pic>
        <p:nvPicPr>
          <p:cNvPr id="6" name="Imagem 5"/>
          <p:cNvPicPr>
            <a:picLocks noChangeAspect="1"/>
          </p:cNvPicPr>
          <p:nvPr/>
        </p:nvPicPr>
        <p:blipFill>
          <a:blip r:embed="rId4"/>
          <a:stretch>
            <a:fillRect/>
          </a:stretch>
        </p:blipFill>
        <p:spPr>
          <a:xfrm>
            <a:off x="442488" y="1490520"/>
            <a:ext cx="11056810" cy="3007453"/>
          </a:xfrm>
          <a:prstGeom prst="rect">
            <a:avLst/>
          </a:prstGeom>
        </p:spPr>
      </p:pic>
      <p:pic>
        <p:nvPicPr>
          <p:cNvPr id="5" name="Picture 2"/>
          <p:cNvPicPr>
            <a:picLocks noChangeAspect="1" noChangeArrowheads="1"/>
          </p:cNvPicPr>
          <p:nvPr/>
        </p:nvPicPr>
        <p:blipFill>
          <a:blip r:embed="rId5"/>
          <a:srcRect/>
          <a:stretch>
            <a:fillRect/>
          </a:stretch>
        </p:blipFill>
        <p:spPr bwMode="auto">
          <a:xfrm>
            <a:off x="653031" y="1256107"/>
            <a:ext cx="10750062" cy="4986192"/>
          </a:xfrm>
          <a:prstGeom prst="rect">
            <a:avLst/>
          </a:prstGeom>
          <a:noFill/>
          <a:ln w="9525">
            <a:noFill/>
            <a:miter lim="800000"/>
            <a:headEnd/>
            <a:tailEnd/>
          </a:ln>
          <a:effectLst/>
        </p:spPr>
      </p:pic>
    </p:spTree>
    <p:extLst>
      <p:ext uri="{BB962C8B-B14F-4D97-AF65-F5344CB8AC3E}">
        <p14:creationId xmlns:p14="http://schemas.microsoft.com/office/powerpoint/2010/main" val="1443965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167042" y="130711"/>
            <a:ext cx="6072230" cy="646331"/>
          </a:xfrm>
          <a:prstGeom prst="rect">
            <a:avLst/>
          </a:prstGeom>
          <a:noFill/>
        </p:spPr>
        <p:txBody>
          <a:bodyPr wrap="square" rtlCol="0">
            <a:spAutoFit/>
          </a:bodyPr>
          <a:lstStyle/>
          <a:p>
            <a:r>
              <a:rPr lang="pt-BR" sz="3600" b="1" dirty="0">
                <a:solidFill>
                  <a:srgbClr val="FF0000"/>
                </a:solidFill>
              </a:rPr>
              <a:t>         </a:t>
            </a:r>
          </a:p>
        </p:txBody>
      </p:sp>
      <p:sp>
        <p:nvSpPr>
          <p:cNvPr id="3" name="CaixaDeTexto 2"/>
          <p:cNvSpPr txBox="1"/>
          <p:nvPr/>
        </p:nvSpPr>
        <p:spPr>
          <a:xfrm>
            <a:off x="962941" y="564777"/>
            <a:ext cx="10474543" cy="2739211"/>
          </a:xfrm>
          <a:prstGeom prst="rect">
            <a:avLst/>
          </a:prstGeom>
          <a:noFill/>
        </p:spPr>
        <p:txBody>
          <a:bodyPr wrap="square" rtlCol="0">
            <a:spAutoFit/>
          </a:bodyPr>
          <a:lstStyle/>
          <a:p>
            <a:endParaRPr lang="pt-BR" dirty="0"/>
          </a:p>
          <a:p>
            <a:r>
              <a:rPr lang="pt-BR" sz="3200" b="1" dirty="0"/>
              <a:t>Final do século XX </a:t>
            </a:r>
          </a:p>
          <a:p>
            <a:r>
              <a:rPr lang="pt-BR" sz="2400" dirty="0"/>
              <a:t> O CDC publica uma lista das 10 maiores conquistas no campo da saúde pública   (1900 – 1999 ) </a:t>
            </a:r>
          </a:p>
          <a:p>
            <a:endParaRPr lang="pt-BR" dirty="0"/>
          </a:p>
          <a:p>
            <a:r>
              <a:rPr lang="pt-BR" sz="2000" dirty="0"/>
              <a:t> </a:t>
            </a:r>
            <a:r>
              <a:rPr lang="pt-BR" sz="3200" dirty="0"/>
              <a:t>1º lugar: </a:t>
            </a:r>
            <a:r>
              <a:rPr lang="pt-BR" sz="3200" b="1" dirty="0">
                <a:solidFill>
                  <a:schemeClr val="accent1">
                    <a:lumMod val="50000"/>
                  </a:schemeClr>
                </a:solidFill>
              </a:rPr>
              <a:t> IMUNIZAÇÃO </a:t>
            </a:r>
          </a:p>
          <a:p>
            <a:r>
              <a:rPr lang="pt-BR" sz="2400" dirty="0"/>
              <a:t>Maior benefício à saúde humana </a:t>
            </a:r>
            <a:r>
              <a:rPr lang="pt-BR" sz="2400" dirty="0">
                <a:latin typeface="Calibri"/>
              </a:rPr>
              <a:t>→ </a:t>
            </a:r>
            <a:r>
              <a:rPr lang="pt-BR" sz="2400" dirty="0"/>
              <a:t>aumento de ≈ 30 ANOS na expectativa de vida</a:t>
            </a:r>
          </a:p>
        </p:txBody>
      </p:sp>
      <p:sp>
        <p:nvSpPr>
          <p:cNvPr id="6" name="CaixaDeTexto 5"/>
          <p:cNvSpPr txBox="1"/>
          <p:nvPr/>
        </p:nvSpPr>
        <p:spPr>
          <a:xfrm>
            <a:off x="962942" y="4659087"/>
            <a:ext cx="10527324" cy="461665"/>
          </a:xfrm>
          <a:prstGeom prst="rect">
            <a:avLst/>
          </a:prstGeom>
          <a:noFill/>
        </p:spPr>
        <p:txBody>
          <a:bodyPr wrap="square" rtlCol="0">
            <a:spAutoFit/>
          </a:bodyPr>
          <a:lstStyle/>
          <a:p>
            <a:r>
              <a:rPr lang="pt-BR" dirty="0"/>
              <a:t> </a:t>
            </a:r>
            <a:r>
              <a:rPr lang="pt-BR" sz="2400" dirty="0"/>
              <a:t>GAVI 2023  - </a:t>
            </a:r>
            <a:r>
              <a:rPr lang="pt-BR" sz="2400" b="1" dirty="0">
                <a:solidFill>
                  <a:srgbClr val="FF0000"/>
                </a:solidFill>
              </a:rPr>
              <a:t>1,5 milhões de óbitos por ano </a:t>
            </a:r>
            <a:r>
              <a:rPr lang="pt-BR" sz="2400" dirty="0"/>
              <a:t>por doenças </a:t>
            </a:r>
            <a:r>
              <a:rPr lang="pt-BR" sz="2400" dirty="0" err="1"/>
              <a:t>preveníveis</a:t>
            </a:r>
            <a:r>
              <a:rPr lang="pt-BR" sz="2400" dirty="0"/>
              <a:t> pela vacinação </a:t>
            </a:r>
          </a:p>
        </p:txBody>
      </p:sp>
      <p:sp>
        <p:nvSpPr>
          <p:cNvPr id="7" name="Retângulo 6"/>
          <p:cNvSpPr/>
          <p:nvPr/>
        </p:nvSpPr>
        <p:spPr>
          <a:xfrm>
            <a:off x="656491" y="6430556"/>
            <a:ext cx="10222523" cy="369332"/>
          </a:xfrm>
          <a:prstGeom prst="rect">
            <a:avLst/>
          </a:prstGeom>
        </p:spPr>
        <p:txBody>
          <a:bodyPr wrap="square">
            <a:spAutoFit/>
          </a:bodyPr>
          <a:lstStyle/>
          <a:p>
            <a:r>
              <a:rPr lang="pt-BR" dirty="0"/>
              <a:t>https://www.gavi.org/sites/default/files/programmes-impact/our-impact/Gavi-Facts-and-figures-2023.pdf</a:t>
            </a:r>
          </a:p>
        </p:txBody>
      </p:sp>
      <p:sp>
        <p:nvSpPr>
          <p:cNvPr id="9" name="CaixaDeTexto 8"/>
          <p:cNvSpPr txBox="1"/>
          <p:nvPr/>
        </p:nvSpPr>
        <p:spPr>
          <a:xfrm>
            <a:off x="962942" y="3676498"/>
            <a:ext cx="10527324" cy="369332"/>
          </a:xfrm>
          <a:prstGeom prst="rect">
            <a:avLst/>
          </a:prstGeom>
          <a:noFill/>
        </p:spPr>
        <p:txBody>
          <a:bodyPr wrap="square" rtlCol="0">
            <a:spAutoFit/>
          </a:bodyPr>
          <a:lstStyle/>
          <a:p>
            <a:r>
              <a:rPr lang="pt-BR" b="1" dirty="0"/>
              <a:t>Vacinação evita doenças potencialmente graves, internações, mortes, mal estar e perda de qualidade de vida</a:t>
            </a:r>
          </a:p>
        </p:txBody>
      </p:sp>
    </p:spTree>
    <p:extLst>
      <p:ext uri="{BB962C8B-B14F-4D97-AF65-F5344CB8AC3E}">
        <p14:creationId xmlns:p14="http://schemas.microsoft.com/office/powerpoint/2010/main" val="2333440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435700" y="540937"/>
            <a:ext cx="4267200" cy="4524315"/>
          </a:xfrm>
          <a:prstGeom prst="rect">
            <a:avLst/>
          </a:prstGeom>
          <a:noFill/>
        </p:spPr>
        <p:txBody>
          <a:bodyPr wrap="square" rtlCol="0">
            <a:spAutoFit/>
          </a:bodyPr>
          <a:lstStyle/>
          <a:p>
            <a:r>
              <a:rPr lang="pt-BR" sz="4800" dirty="0"/>
              <a:t> </a:t>
            </a:r>
            <a:r>
              <a:rPr lang="pt-BR" sz="4800" b="1" dirty="0">
                <a:solidFill>
                  <a:srgbClr val="00B050"/>
                </a:solidFill>
              </a:rPr>
              <a:t>PNI – 50 anos</a:t>
            </a:r>
          </a:p>
          <a:p>
            <a:endParaRPr lang="pt-BR" sz="4800" dirty="0"/>
          </a:p>
          <a:p>
            <a:endParaRPr lang="pt-BR" sz="4800" dirty="0"/>
          </a:p>
          <a:p>
            <a:endParaRPr lang="pt-BR" sz="4800" dirty="0"/>
          </a:p>
          <a:p>
            <a:endParaRPr lang="pt-BR" sz="4800" dirty="0"/>
          </a:p>
          <a:p>
            <a:r>
              <a:rPr lang="pt-BR" sz="4800" b="1" dirty="0" err="1">
                <a:solidFill>
                  <a:srgbClr val="002060"/>
                </a:solidFill>
              </a:rPr>
              <a:t>SBIm</a:t>
            </a:r>
            <a:r>
              <a:rPr lang="pt-BR" sz="4800" b="1" dirty="0">
                <a:solidFill>
                  <a:srgbClr val="002060"/>
                </a:solidFill>
              </a:rPr>
              <a:t> – 25 anos</a:t>
            </a:r>
          </a:p>
        </p:txBody>
      </p:sp>
      <p:sp>
        <p:nvSpPr>
          <p:cNvPr id="3" name="CaixaDeTexto 2"/>
          <p:cNvSpPr txBox="1"/>
          <p:nvPr/>
        </p:nvSpPr>
        <p:spPr>
          <a:xfrm>
            <a:off x="783771" y="2449286"/>
            <a:ext cx="10450286" cy="461665"/>
          </a:xfrm>
          <a:prstGeom prst="rect">
            <a:avLst/>
          </a:prstGeom>
          <a:noFill/>
        </p:spPr>
        <p:txBody>
          <a:bodyPr wrap="square" rtlCol="0">
            <a:spAutoFit/>
          </a:bodyPr>
          <a:lstStyle/>
          <a:p>
            <a:r>
              <a:rPr lang="pt-BR" sz="2400" b="1" i="1" dirty="0"/>
              <a:t>Esforço conjunto pela prevenção de doenças e saúde da população brasileira</a:t>
            </a:r>
          </a:p>
        </p:txBody>
      </p:sp>
    </p:spTree>
    <p:extLst>
      <p:ext uri="{BB962C8B-B14F-4D97-AF65-F5344CB8AC3E}">
        <p14:creationId xmlns:p14="http://schemas.microsoft.com/office/powerpoint/2010/main" val="930926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CaixaDeTexto 22"/>
          <p:cNvSpPr txBox="1">
            <a:spLocks noChangeArrowheads="1"/>
          </p:cNvSpPr>
          <p:nvPr/>
        </p:nvSpPr>
        <p:spPr bwMode="auto">
          <a:xfrm>
            <a:off x="511629" y="5103969"/>
            <a:ext cx="487952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pt-BR" altLang="pt-BR" sz="2400" dirty="0">
                <a:latin typeface="Times New Roman" panose="02020603050405020304" pitchFamily="18" charset="0"/>
                <a:cs typeface="Times New Roman" panose="02020603050405020304" pitchFamily="18" charset="0"/>
              </a:rPr>
              <a:t>Recrudescimento de casos e óbitos  evitáveis por imunizantes</a:t>
            </a:r>
          </a:p>
        </p:txBody>
      </p:sp>
      <p:sp>
        <p:nvSpPr>
          <p:cNvPr id="54277" name="CaixaDeTexto 23"/>
          <p:cNvSpPr txBox="1">
            <a:spLocks noChangeArrowheads="1"/>
          </p:cNvSpPr>
          <p:nvPr/>
        </p:nvSpPr>
        <p:spPr bwMode="auto">
          <a:xfrm>
            <a:off x="6504234" y="4761834"/>
            <a:ext cx="498230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algn="ctr" eaLnBrk="1" hangingPunct="1"/>
            <a:r>
              <a:rPr lang="pt-BR" altLang="pt-BR" sz="2400" dirty="0">
                <a:latin typeface="Times New Roman" panose="02020603050405020304" pitchFamily="18" charset="0"/>
                <a:cs typeface="Times New Roman" panose="02020603050405020304" pitchFamily="18" charset="0"/>
              </a:rPr>
              <a:t>Fracasso de um Programa de Saúde Pública de sucesso que mudou o perfil epidemiológico do país nas últimas décadas</a:t>
            </a:r>
          </a:p>
        </p:txBody>
      </p:sp>
      <p:sp>
        <p:nvSpPr>
          <p:cNvPr id="25" name="Seta para baixo 24"/>
          <p:cNvSpPr/>
          <p:nvPr/>
        </p:nvSpPr>
        <p:spPr>
          <a:xfrm rot="16200000">
            <a:off x="5983534" y="5175983"/>
            <a:ext cx="300037" cy="741363"/>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a:p>
        </p:txBody>
      </p:sp>
      <p:sp>
        <p:nvSpPr>
          <p:cNvPr id="2" name="CaixaDeTexto 1"/>
          <p:cNvSpPr txBox="1"/>
          <p:nvPr/>
        </p:nvSpPr>
        <p:spPr>
          <a:xfrm>
            <a:off x="3897085" y="141514"/>
            <a:ext cx="3418115" cy="584775"/>
          </a:xfrm>
          <a:prstGeom prst="rect">
            <a:avLst/>
          </a:prstGeom>
          <a:noFill/>
        </p:spPr>
        <p:txBody>
          <a:bodyPr wrap="square" rtlCol="0">
            <a:spAutoFit/>
          </a:bodyPr>
          <a:lstStyle/>
          <a:p>
            <a:r>
              <a:rPr lang="pt-BR" sz="3200" b="1" dirty="0">
                <a:solidFill>
                  <a:srgbClr val="002060"/>
                </a:solidFill>
              </a:rPr>
              <a:t>Calendários do PNI</a:t>
            </a:r>
          </a:p>
        </p:txBody>
      </p:sp>
      <p:pic>
        <p:nvPicPr>
          <p:cNvPr id="13" name="Picture 2">
            <a:extLst>
              <a:ext uri="{FF2B5EF4-FFF2-40B4-BE49-F238E27FC236}">
                <a16:creationId xmlns:a16="http://schemas.microsoft.com/office/drawing/2014/main" id="{7FB80B02-BD79-4B19-A7E7-9E1C9CB956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398" y="1081892"/>
            <a:ext cx="5128154" cy="3666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D:\Users\Usuario\Desktop\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4234" y="1146130"/>
            <a:ext cx="2864522" cy="3582503"/>
          </a:xfrm>
          <a:prstGeom prst="rect">
            <a:avLst/>
          </a:prstGeom>
          <a:noFill/>
          <a:extLst>
            <a:ext uri="{909E8E84-426E-40DD-AFC4-6F175D3DCCD1}">
              <a14:hiddenFill xmlns:a14="http://schemas.microsoft.com/office/drawing/2010/main">
                <a:solidFill>
                  <a:srgbClr val="FFFFFF"/>
                </a:solidFill>
              </a14:hiddenFill>
            </a:ext>
          </a:extLst>
        </p:spPr>
      </p:pic>
      <p:sp>
        <p:nvSpPr>
          <p:cNvPr id="15" name="CaixaDeTexto 4">
            <a:extLst>
              <a:ext uri="{FF2B5EF4-FFF2-40B4-BE49-F238E27FC236}">
                <a16:creationId xmlns:a16="http://schemas.microsoft.com/office/drawing/2014/main" id="{F349712C-9565-4AA5-9E89-952292B788FE}"/>
              </a:ext>
            </a:extLst>
          </p:cNvPr>
          <p:cNvSpPr txBox="1">
            <a:spLocks noChangeArrowheads="1"/>
          </p:cNvSpPr>
          <p:nvPr/>
        </p:nvSpPr>
        <p:spPr bwMode="auto">
          <a:xfrm>
            <a:off x="1621971" y="726289"/>
            <a:ext cx="919328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4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4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4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4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4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400">
                <a:solidFill>
                  <a:schemeClr val="tx1"/>
                </a:solidFill>
                <a:latin typeface="Calibri" panose="020F0502020204030204" pitchFamily="34" charset="0"/>
              </a:defRPr>
            </a:lvl9pPr>
          </a:lstStyle>
          <a:p>
            <a:pPr>
              <a:lnSpc>
                <a:spcPct val="100000"/>
              </a:lnSpc>
              <a:spcBef>
                <a:spcPct val="0"/>
              </a:spcBef>
              <a:buFontTx/>
              <a:buNone/>
              <a:defRPr/>
            </a:pPr>
            <a:r>
              <a:rPr lang="pt-BR" altLang="pt-BR" sz="2000" b="1" dirty="0">
                <a:solidFill>
                  <a:prstClr val="black"/>
                </a:solidFill>
                <a:cs typeface="Tahoma" panose="020B0604030504040204" pitchFamily="34" charset="0"/>
              </a:rPr>
              <a:t>Vacinas atendem todas as faixas etárias e pessoas em condições específicas</a:t>
            </a:r>
          </a:p>
        </p:txBody>
      </p:sp>
    </p:spTree>
    <p:extLst>
      <p:ext uri="{BB962C8B-B14F-4D97-AF65-F5344CB8AC3E}">
        <p14:creationId xmlns:p14="http://schemas.microsoft.com/office/powerpoint/2010/main" val="1135111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7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42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6" grpId="0"/>
      <p:bldP spid="54277" grpId="0"/>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3">
            <a:extLst>
              <a:ext uri="{FF2B5EF4-FFF2-40B4-BE49-F238E27FC236}">
                <a16:creationId xmlns:a16="http://schemas.microsoft.com/office/drawing/2014/main" id="{7029B9C2-2537-6AE4-E197-8437018652CA}"/>
              </a:ext>
            </a:extLst>
          </p:cNvPr>
          <p:cNvGraphicFramePr>
            <a:graphicFrameLocks noGrp="1"/>
          </p:cNvGraphicFramePr>
          <p:nvPr>
            <p:extLst>
              <p:ext uri="{D42A27DB-BD31-4B8C-83A1-F6EECF244321}">
                <p14:modId xmlns:p14="http://schemas.microsoft.com/office/powerpoint/2010/main" val="999271245"/>
              </p:ext>
            </p:extLst>
          </p:nvPr>
        </p:nvGraphicFramePr>
        <p:xfrm>
          <a:off x="646773" y="802892"/>
          <a:ext cx="10671717" cy="5181014"/>
        </p:xfrm>
        <a:graphic>
          <a:graphicData uri="http://schemas.openxmlformats.org/drawingml/2006/table">
            <a:tbl>
              <a:tblPr firstRow="1" bandRow="1">
                <a:tableStyleId>{5C22544A-7EE6-4342-B048-85BDC9FD1C3A}</a:tableStyleId>
              </a:tblPr>
              <a:tblGrid>
                <a:gridCol w="2894031">
                  <a:extLst>
                    <a:ext uri="{9D8B030D-6E8A-4147-A177-3AD203B41FA5}">
                      <a16:colId xmlns:a16="http://schemas.microsoft.com/office/drawing/2014/main" val="20000"/>
                    </a:ext>
                  </a:extLst>
                </a:gridCol>
                <a:gridCol w="1090589">
                  <a:extLst>
                    <a:ext uri="{9D8B030D-6E8A-4147-A177-3AD203B41FA5}">
                      <a16:colId xmlns:a16="http://schemas.microsoft.com/office/drawing/2014/main" val="20001"/>
                    </a:ext>
                  </a:extLst>
                </a:gridCol>
                <a:gridCol w="952756">
                  <a:extLst>
                    <a:ext uri="{9D8B030D-6E8A-4147-A177-3AD203B41FA5}">
                      <a16:colId xmlns:a16="http://schemas.microsoft.com/office/drawing/2014/main" val="20002"/>
                    </a:ext>
                  </a:extLst>
                </a:gridCol>
                <a:gridCol w="863214">
                  <a:extLst>
                    <a:ext uri="{9D8B030D-6E8A-4147-A177-3AD203B41FA5}">
                      <a16:colId xmlns:a16="http://schemas.microsoft.com/office/drawing/2014/main" val="20003"/>
                    </a:ext>
                  </a:extLst>
                </a:gridCol>
                <a:gridCol w="863214">
                  <a:extLst>
                    <a:ext uri="{9D8B030D-6E8A-4147-A177-3AD203B41FA5}">
                      <a16:colId xmlns:a16="http://schemas.microsoft.com/office/drawing/2014/main" val="20004"/>
                    </a:ext>
                  </a:extLst>
                </a:gridCol>
                <a:gridCol w="827399">
                  <a:extLst>
                    <a:ext uri="{9D8B030D-6E8A-4147-A177-3AD203B41FA5}">
                      <a16:colId xmlns:a16="http://schemas.microsoft.com/office/drawing/2014/main" val="20005"/>
                    </a:ext>
                  </a:extLst>
                </a:gridCol>
                <a:gridCol w="934848">
                  <a:extLst>
                    <a:ext uri="{9D8B030D-6E8A-4147-A177-3AD203B41FA5}">
                      <a16:colId xmlns:a16="http://schemas.microsoft.com/office/drawing/2014/main" val="20006"/>
                    </a:ext>
                  </a:extLst>
                </a:gridCol>
                <a:gridCol w="916938">
                  <a:extLst>
                    <a:ext uri="{9D8B030D-6E8A-4147-A177-3AD203B41FA5}">
                      <a16:colId xmlns:a16="http://schemas.microsoft.com/office/drawing/2014/main" val="20007"/>
                    </a:ext>
                  </a:extLst>
                </a:gridCol>
                <a:gridCol w="1328728">
                  <a:extLst>
                    <a:ext uri="{9D8B030D-6E8A-4147-A177-3AD203B41FA5}">
                      <a16:colId xmlns:a16="http://schemas.microsoft.com/office/drawing/2014/main" val="20008"/>
                    </a:ext>
                  </a:extLst>
                </a:gridCol>
              </a:tblGrid>
              <a:tr h="439646">
                <a:tc>
                  <a:txBody>
                    <a:bodyPr/>
                    <a:lstStyle/>
                    <a:p>
                      <a:pPr algn="ctr" fontAlgn="ctr"/>
                      <a:r>
                        <a:rPr lang="pt-BR" sz="1800" b="1" i="0" u="none" strike="noStrike" dirty="0">
                          <a:solidFill>
                            <a:srgbClr val="FFFFFF"/>
                          </a:solidFill>
                          <a:latin typeface="Times New Roman"/>
                        </a:rPr>
                        <a:t>Tipo de vacina/Grupo </a:t>
                      </a:r>
                    </a:p>
                  </a:txBody>
                  <a:tcPr marL="10698" marR="10698" marT="10697" marB="0" anchor="ctr">
                    <a:solidFill>
                      <a:srgbClr val="0070C0"/>
                    </a:solidFill>
                  </a:tcPr>
                </a:tc>
                <a:tc>
                  <a:txBody>
                    <a:bodyPr/>
                    <a:lstStyle/>
                    <a:p>
                      <a:pPr algn="ctr" fontAlgn="ctr"/>
                      <a:r>
                        <a:rPr lang="pt-BR" sz="1800" b="1" i="0" u="none" strike="noStrike">
                          <a:solidFill>
                            <a:srgbClr val="FFFFFF"/>
                          </a:solidFill>
                          <a:latin typeface="Times New Roman"/>
                        </a:rPr>
                        <a:t>2015</a:t>
                      </a:r>
                    </a:p>
                  </a:txBody>
                  <a:tcPr marL="10698" marR="10698" marT="10697" marB="0" anchor="ctr">
                    <a:solidFill>
                      <a:srgbClr val="0070C0"/>
                    </a:solidFill>
                  </a:tcPr>
                </a:tc>
                <a:tc>
                  <a:txBody>
                    <a:bodyPr/>
                    <a:lstStyle/>
                    <a:p>
                      <a:pPr algn="ctr" fontAlgn="ctr"/>
                      <a:r>
                        <a:rPr lang="pt-BR" sz="1800" b="1" i="0" u="none" strike="noStrike">
                          <a:solidFill>
                            <a:srgbClr val="FFFFFF"/>
                          </a:solidFill>
                          <a:latin typeface="Times New Roman"/>
                        </a:rPr>
                        <a:t>2016</a:t>
                      </a:r>
                    </a:p>
                  </a:txBody>
                  <a:tcPr marL="10698" marR="10698" marT="10697" marB="0" anchor="ctr">
                    <a:solidFill>
                      <a:srgbClr val="0070C0"/>
                    </a:solidFill>
                  </a:tcPr>
                </a:tc>
                <a:tc>
                  <a:txBody>
                    <a:bodyPr/>
                    <a:lstStyle/>
                    <a:p>
                      <a:pPr algn="ctr" fontAlgn="ctr"/>
                      <a:r>
                        <a:rPr lang="pt-BR" sz="1800" b="1" i="0" u="none" strike="noStrike">
                          <a:solidFill>
                            <a:srgbClr val="FFFFFF"/>
                          </a:solidFill>
                          <a:latin typeface="Times New Roman"/>
                        </a:rPr>
                        <a:t>2017</a:t>
                      </a:r>
                    </a:p>
                  </a:txBody>
                  <a:tcPr marL="10698" marR="10698" marT="10697" marB="0" anchor="ctr">
                    <a:solidFill>
                      <a:srgbClr val="0070C0"/>
                    </a:solidFill>
                  </a:tcPr>
                </a:tc>
                <a:tc>
                  <a:txBody>
                    <a:bodyPr/>
                    <a:lstStyle/>
                    <a:p>
                      <a:pPr algn="ctr" fontAlgn="ctr"/>
                      <a:r>
                        <a:rPr lang="pt-BR" sz="1800" b="1" i="0" u="none" strike="noStrike">
                          <a:solidFill>
                            <a:srgbClr val="FFFFFF"/>
                          </a:solidFill>
                          <a:latin typeface="Times New Roman"/>
                        </a:rPr>
                        <a:t>2018</a:t>
                      </a:r>
                    </a:p>
                  </a:txBody>
                  <a:tcPr marL="10698" marR="10698" marT="10697" marB="0" anchor="ctr">
                    <a:solidFill>
                      <a:srgbClr val="0070C0"/>
                    </a:solidFill>
                  </a:tcPr>
                </a:tc>
                <a:tc>
                  <a:txBody>
                    <a:bodyPr/>
                    <a:lstStyle/>
                    <a:p>
                      <a:pPr algn="ctr" fontAlgn="ctr"/>
                      <a:r>
                        <a:rPr lang="pt-BR" sz="1800" b="1" i="0" u="none" strike="noStrike">
                          <a:solidFill>
                            <a:srgbClr val="FFFFFF"/>
                          </a:solidFill>
                          <a:latin typeface="Times New Roman"/>
                        </a:rPr>
                        <a:t>2019</a:t>
                      </a:r>
                    </a:p>
                  </a:txBody>
                  <a:tcPr marL="10698" marR="10698" marT="10697" marB="0" anchor="ctr">
                    <a:solidFill>
                      <a:srgbClr val="0070C0"/>
                    </a:solidFill>
                  </a:tcPr>
                </a:tc>
                <a:tc>
                  <a:txBody>
                    <a:bodyPr/>
                    <a:lstStyle/>
                    <a:p>
                      <a:pPr algn="ctr" fontAlgn="ctr"/>
                      <a:r>
                        <a:rPr lang="pt-BR" sz="1800" b="1" i="0" u="none" strike="noStrike">
                          <a:solidFill>
                            <a:srgbClr val="FFFFFF"/>
                          </a:solidFill>
                          <a:latin typeface="Times New Roman"/>
                        </a:rPr>
                        <a:t>2020</a:t>
                      </a:r>
                    </a:p>
                  </a:txBody>
                  <a:tcPr marL="10698" marR="10698" marT="10697" marB="0" anchor="ctr">
                    <a:solidFill>
                      <a:srgbClr val="0070C0"/>
                    </a:solidFill>
                  </a:tcPr>
                </a:tc>
                <a:tc>
                  <a:txBody>
                    <a:bodyPr/>
                    <a:lstStyle/>
                    <a:p>
                      <a:pPr algn="ctr" fontAlgn="ctr"/>
                      <a:r>
                        <a:rPr lang="pt-BR" sz="1800" b="1" i="0" u="none" strike="noStrike">
                          <a:solidFill>
                            <a:srgbClr val="FFFFFF"/>
                          </a:solidFill>
                          <a:latin typeface="Times New Roman"/>
                        </a:rPr>
                        <a:t>2021</a:t>
                      </a:r>
                    </a:p>
                  </a:txBody>
                  <a:tcPr marL="10698" marR="10698" marT="10697" marB="0" anchor="ctr">
                    <a:solidFill>
                      <a:srgbClr val="0070C0"/>
                    </a:solidFill>
                  </a:tcPr>
                </a:tc>
                <a:tc>
                  <a:txBody>
                    <a:bodyPr/>
                    <a:lstStyle/>
                    <a:p>
                      <a:pPr algn="ctr" fontAlgn="ctr"/>
                      <a:r>
                        <a:rPr lang="pt-BR" sz="1800" b="1" i="0" u="none" strike="noStrike">
                          <a:solidFill>
                            <a:srgbClr val="FFFFFF"/>
                          </a:solidFill>
                          <a:latin typeface="Times New Roman"/>
                        </a:rPr>
                        <a:t>2022*</a:t>
                      </a:r>
                    </a:p>
                  </a:txBody>
                  <a:tcPr marL="10698" marR="10698" marT="10697" marB="0" anchor="ctr">
                    <a:solidFill>
                      <a:srgbClr val="0070C0"/>
                    </a:solidFill>
                  </a:tcPr>
                </a:tc>
                <a:extLst>
                  <a:ext uri="{0D108BD9-81ED-4DB2-BD59-A6C34878D82A}">
                    <a16:rowId xmlns:a16="http://schemas.microsoft.com/office/drawing/2014/main" val="10000"/>
                  </a:ext>
                </a:extLst>
              </a:tr>
              <a:tr h="255861">
                <a:tc>
                  <a:txBody>
                    <a:bodyPr/>
                    <a:lstStyle/>
                    <a:p>
                      <a:pPr algn="l" fontAlgn="b"/>
                      <a:r>
                        <a:rPr lang="pt-BR" sz="1600" b="0" i="0" u="none" strike="noStrike">
                          <a:solidFill>
                            <a:srgbClr val="000000"/>
                          </a:solidFill>
                          <a:latin typeface="Times New Roman"/>
                        </a:rPr>
                        <a:t>BCG</a:t>
                      </a:r>
                    </a:p>
                  </a:txBody>
                  <a:tcPr marL="10698" marR="10698" marT="10697" marB="0" anchor="ctr"/>
                </a:tc>
                <a:tc>
                  <a:txBody>
                    <a:bodyPr/>
                    <a:lstStyle/>
                    <a:p>
                      <a:pPr algn="r" fontAlgn="b"/>
                      <a:r>
                        <a:rPr lang="pt-BR" sz="1600" b="0" i="0" u="none" strike="noStrike">
                          <a:solidFill>
                            <a:srgbClr val="000000"/>
                          </a:solidFill>
                          <a:latin typeface="Times New Roman"/>
                        </a:rPr>
                        <a:t>105,1</a:t>
                      </a:r>
                    </a:p>
                  </a:txBody>
                  <a:tcPr marL="10698" marR="10698" marT="10697" marB="0" anchor="b"/>
                </a:tc>
                <a:tc>
                  <a:txBody>
                    <a:bodyPr/>
                    <a:lstStyle/>
                    <a:p>
                      <a:pPr algn="r" fontAlgn="b"/>
                      <a:r>
                        <a:rPr lang="pt-BR" sz="1600" b="0" i="0" u="none" strike="noStrike">
                          <a:solidFill>
                            <a:srgbClr val="000000"/>
                          </a:solidFill>
                          <a:latin typeface="Times New Roman"/>
                        </a:rPr>
                        <a:t>95,6</a:t>
                      </a:r>
                    </a:p>
                  </a:txBody>
                  <a:tcPr marL="10698" marR="10698" marT="10697" marB="0" anchor="b"/>
                </a:tc>
                <a:tc>
                  <a:txBody>
                    <a:bodyPr/>
                    <a:lstStyle/>
                    <a:p>
                      <a:pPr algn="r" fontAlgn="b"/>
                      <a:r>
                        <a:rPr lang="pt-BR" sz="1600" b="0" i="0" u="none" strike="noStrike">
                          <a:solidFill>
                            <a:srgbClr val="000000"/>
                          </a:solidFill>
                          <a:latin typeface="Times New Roman"/>
                        </a:rPr>
                        <a:t>98,0</a:t>
                      </a:r>
                    </a:p>
                  </a:txBody>
                  <a:tcPr marL="10698" marR="10698" marT="10697" marB="0" anchor="b"/>
                </a:tc>
                <a:tc>
                  <a:txBody>
                    <a:bodyPr/>
                    <a:lstStyle/>
                    <a:p>
                      <a:pPr algn="r" fontAlgn="b"/>
                      <a:r>
                        <a:rPr lang="pt-BR" sz="1600" b="0" i="0" u="none" strike="noStrike">
                          <a:solidFill>
                            <a:srgbClr val="000000"/>
                          </a:solidFill>
                          <a:latin typeface="Times New Roman"/>
                        </a:rPr>
                        <a:t>99,7</a:t>
                      </a:r>
                    </a:p>
                  </a:txBody>
                  <a:tcPr marL="10698" marR="10698" marT="10697" marB="0" anchor="b"/>
                </a:tc>
                <a:tc>
                  <a:txBody>
                    <a:bodyPr/>
                    <a:lstStyle/>
                    <a:p>
                      <a:pPr algn="r" fontAlgn="b"/>
                      <a:r>
                        <a:rPr lang="pt-BR" sz="1600" b="0" i="0" u="none" strike="noStrike">
                          <a:solidFill>
                            <a:srgbClr val="9C0006"/>
                          </a:solidFill>
                          <a:latin typeface="Times New Roman"/>
                        </a:rPr>
                        <a:t>86,7</a:t>
                      </a:r>
                    </a:p>
                  </a:txBody>
                  <a:tcPr marL="10698" marR="10698" marT="10697" marB="0" anchor="b"/>
                </a:tc>
                <a:tc>
                  <a:txBody>
                    <a:bodyPr/>
                    <a:lstStyle/>
                    <a:p>
                      <a:pPr algn="r" fontAlgn="b"/>
                      <a:r>
                        <a:rPr lang="pt-BR" sz="1600" b="0" i="0" u="none" strike="noStrike">
                          <a:solidFill>
                            <a:srgbClr val="9C0006"/>
                          </a:solidFill>
                          <a:latin typeface="Times New Roman"/>
                        </a:rPr>
                        <a:t>74,3</a:t>
                      </a:r>
                    </a:p>
                  </a:txBody>
                  <a:tcPr marL="10698" marR="10698" marT="10697" marB="0" anchor="b"/>
                </a:tc>
                <a:tc>
                  <a:txBody>
                    <a:bodyPr/>
                    <a:lstStyle/>
                    <a:p>
                      <a:pPr algn="r" fontAlgn="b"/>
                      <a:r>
                        <a:rPr lang="pt-BR" sz="1600" b="0" i="0" u="none" strike="noStrike">
                          <a:solidFill>
                            <a:srgbClr val="9C0006"/>
                          </a:solidFill>
                          <a:latin typeface="Times New Roman"/>
                        </a:rPr>
                        <a:t>69,2</a:t>
                      </a:r>
                    </a:p>
                  </a:txBody>
                  <a:tcPr marL="10698" marR="10698" marT="10697" marB="0" anchor="b"/>
                </a:tc>
                <a:tc>
                  <a:txBody>
                    <a:bodyPr/>
                    <a:lstStyle/>
                    <a:p>
                      <a:pPr algn="r" fontAlgn="b"/>
                      <a:r>
                        <a:rPr lang="pt-BR" sz="1600" b="0" i="0" u="none" strike="noStrike">
                          <a:solidFill>
                            <a:srgbClr val="9C0006"/>
                          </a:solidFill>
                          <a:latin typeface="Times New Roman"/>
                        </a:rPr>
                        <a:t>59,3</a:t>
                      </a:r>
                    </a:p>
                  </a:txBody>
                  <a:tcPr marL="10698" marR="10698" marT="10697" marB="0" anchor="b"/>
                </a:tc>
                <a:extLst>
                  <a:ext uri="{0D108BD9-81ED-4DB2-BD59-A6C34878D82A}">
                    <a16:rowId xmlns:a16="http://schemas.microsoft.com/office/drawing/2014/main" val="10001"/>
                  </a:ext>
                </a:extLst>
              </a:tr>
              <a:tr h="255861">
                <a:tc>
                  <a:txBody>
                    <a:bodyPr/>
                    <a:lstStyle/>
                    <a:p>
                      <a:pPr algn="l" fontAlgn="b"/>
                      <a:r>
                        <a:rPr lang="pt-BR" sz="1600" b="0" i="0" u="none" strike="noStrike">
                          <a:solidFill>
                            <a:srgbClr val="000000"/>
                          </a:solidFill>
                          <a:latin typeface="Times New Roman"/>
                        </a:rPr>
                        <a:t>Hep B  até 30 dias</a:t>
                      </a:r>
                    </a:p>
                  </a:txBody>
                  <a:tcPr marL="10698" marR="10698" marT="10697" marB="0" anchor="ctr"/>
                </a:tc>
                <a:tc>
                  <a:txBody>
                    <a:bodyPr/>
                    <a:lstStyle/>
                    <a:p>
                      <a:pPr algn="r" fontAlgn="b"/>
                      <a:r>
                        <a:rPr lang="pt-BR" sz="1600" b="0" i="0" u="none" strike="noStrike">
                          <a:solidFill>
                            <a:srgbClr val="9C0006"/>
                          </a:solidFill>
                          <a:latin typeface="Times New Roman"/>
                        </a:rPr>
                        <a:t>90,9</a:t>
                      </a:r>
                    </a:p>
                  </a:txBody>
                  <a:tcPr marL="10698" marR="10698" marT="10697" marB="0" anchor="b"/>
                </a:tc>
                <a:tc>
                  <a:txBody>
                    <a:bodyPr/>
                    <a:lstStyle/>
                    <a:p>
                      <a:pPr algn="r" fontAlgn="b"/>
                      <a:r>
                        <a:rPr lang="pt-BR" sz="1600" b="0" i="0" u="none" strike="noStrike">
                          <a:solidFill>
                            <a:srgbClr val="9C0006"/>
                          </a:solidFill>
                          <a:latin typeface="Times New Roman"/>
                        </a:rPr>
                        <a:t>81,7</a:t>
                      </a:r>
                    </a:p>
                  </a:txBody>
                  <a:tcPr marL="10698" marR="10698" marT="10697" marB="0" anchor="b"/>
                </a:tc>
                <a:tc>
                  <a:txBody>
                    <a:bodyPr/>
                    <a:lstStyle/>
                    <a:p>
                      <a:pPr algn="r" fontAlgn="b"/>
                      <a:r>
                        <a:rPr lang="pt-BR" sz="1600" b="0" i="0" u="none" strike="noStrike">
                          <a:solidFill>
                            <a:srgbClr val="9C0006"/>
                          </a:solidFill>
                          <a:latin typeface="Times New Roman"/>
                        </a:rPr>
                        <a:t>85,9</a:t>
                      </a:r>
                    </a:p>
                  </a:txBody>
                  <a:tcPr marL="10698" marR="10698" marT="10697" marB="0" anchor="b"/>
                </a:tc>
                <a:tc>
                  <a:txBody>
                    <a:bodyPr/>
                    <a:lstStyle/>
                    <a:p>
                      <a:pPr algn="r" fontAlgn="b"/>
                      <a:r>
                        <a:rPr lang="pt-BR" sz="1600" b="0" i="0" u="none" strike="noStrike">
                          <a:solidFill>
                            <a:srgbClr val="9C0006"/>
                          </a:solidFill>
                          <a:latin typeface="Times New Roman"/>
                        </a:rPr>
                        <a:t>88,4</a:t>
                      </a:r>
                    </a:p>
                  </a:txBody>
                  <a:tcPr marL="10698" marR="10698" marT="10697" marB="0" anchor="b"/>
                </a:tc>
                <a:tc>
                  <a:txBody>
                    <a:bodyPr/>
                    <a:lstStyle/>
                    <a:p>
                      <a:pPr algn="r" fontAlgn="b"/>
                      <a:r>
                        <a:rPr lang="pt-BR" sz="1600" b="0" i="0" u="none" strike="noStrike">
                          <a:solidFill>
                            <a:srgbClr val="9C0006"/>
                          </a:solidFill>
                          <a:latin typeface="Times New Roman"/>
                        </a:rPr>
                        <a:t>78,6</a:t>
                      </a:r>
                    </a:p>
                  </a:txBody>
                  <a:tcPr marL="10698" marR="10698" marT="10697" marB="0" anchor="b"/>
                </a:tc>
                <a:tc>
                  <a:txBody>
                    <a:bodyPr/>
                    <a:lstStyle/>
                    <a:p>
                      <a:pPr algn="r" fontAlgn="b"/>
                      <a:r>
                        <a:rPr lang="pt-BR" sz="1600" b="0" i="0" u="none" strike="noStrike">
                          <a:solidFill>
                            <a:srgbClr val="9C0006"/>
                          </a:solidFill>
                          <a:latin typeface="Times New Roman"/>
                        </a:rPr>
                        <a:t>64,1</a:t>
                      </a:r>
                    </a:p>
                  </a:txBody>
                  <a:tcPr marL="10698" marR="10698" marT="10697" marB="0" anchor="b"/>
                </a:tc>
                <a:tc>
                  <a:txBody>
                    <a:bodyPr/>
                    <a:lstStyle/>
                    <a:p>
                      <a:pPr algn="r" fontAlgn="b"/>
                      <a:r>
                        <a:rPr lang="pt-BR" sz="1600" b="0" i="0" u="none" strike="noStrike">
                          <a:solidFill>
                            <a:srgbClr val="9C0006"/>
                          </a:solidFill>
                          <a:latin typeface="Times New Roman"/>
                        </a:rPr>
                        <a:t>62,2</a:t>
                      </a:r>
                    </a:p>
                  </a:txBody>
                  <a:tcPr marL="10698" marR="10698" marT="10697" marB="0" anchor="b"/>
                </a:tc>
                <a:tc>
                  <a:txBody>
                    <a:bodyPr/>
                    <a:lstStyle/>
                    <a:p>
                      <a:pPr algn="r" fontAlgn="b"/>
                      <a:r>
                        <a:rPr lang="pt-BR" sz="1600" b="0" i="0" u="none" strike="noStrike">
                          <a:solidFill>
                            <a:srgbClr val="9C0006"/>
                          </a:solidFill>
                          <a:latin typeface="Times New Roman"/>
                        </a:rPr>
                        <a:t>52,2</a:t>
                      </a:r>
                    </a:p>
                  </a:txBody>
                  <a:tcPr marL="10698" marR="10698" marT="10697" marB="0" anchor="b"/>
                </a:tc>
                <a:extLst>
                  <a:ext uri="{0D108BD9-81ED-4DB2-BD59-A6C34878D82A}">
                    <a16:rowId xmlns:a16="http://schemas.microsoft.com/office/drawing/2014/main" val="10002"/>
                  </a:ext>
                </a:extLst>
              </a:tr>
              <a:tr h="255861">
                <a:tc>
                  <a:txBody>
                    <a:bodyPr/>
                    <a:lstStyle/>
                    <a:p>
                      <a:pPr algn="l" fontAlgn="b"/>
                      <a:r>
                        <a:rPr lang="pt-BR" sz="1600" b="0" i="0" u="none" strike="noStrike">
                          <a:solidFill>
                            <a:srgbClr val="000000"/>
                          </a:solidFill>
                          <a:latin typeface="Times New Roman"/>
                        </a:rPr>
                        <a:t>Rotavírus</a:t>
                      </a:r>
                    </a:p>
                  </a:txBody>
                  <a:tcPr marL="10698" marR="10698" marT="10697" marB="0" anchor="ctr"/>
                </a:tc>
                <a:tc>
                  <a:txBody>
                    <a:bodyPr/>
                    <a:lstStyle/>
                    <a:p>
                      <a:pPr algn="r" fontAlgn="b"/>
                      <a:r>
                        <a:rPr lang="pt-BR" sz="1600" b="0" i="0" u="none" strike="noStrike">
                          <a:solidFill>
                            <a:srgbClr val="000000"/>
                          </a:solidFill>
                          <a:latin typeface="Times New Roman"/>
                        </a:rPr>
                        <a:t>95,3</a:t>
                      </a:r>
                    </a:p>
                  </a:txBody>
                  <a:tcPr marL="10698" marR="10698" marT="10697" marB="0" anchor="b"/>
                </a:tc>
                <a:tc>
                  <a:txBody>
                    <a:bodyPr/>
                    <a:lstStyle/>
                    <a:p>
                      <a:pPr algn="r" fontAlgn="b"/>
                      <a:r>
                        <a:rPr lang="pt-BR" sz="1600" b="0" i="0" u="none" strike="noStrike">
                          <a:solidFill>
                            <a:srgbClr val="9C0006"/>
                          </a:solidFill>
                          <a:latin typeface="Times New Roman"/>
                        </a:rPr>
                        <a:t>89,0</a:t>
                      </a:r>
                    </a:p>
                  </a:txBody>
                  <a:tcPr marL="10698" marR="10698" marT="10697" marB="0" anchor="b"/>
                </a:tc>
                <a:tc>
                  <a:txBody>
                    <a:bodyPr/>
                    <a:lstStyle/>
                    <a:p>
                      <a:pPr algn="r" fontAlgn="b"/>
                      <a:r>
                        <a:rPr lang="pt-BR" sz="1600" b="0" i="0" u="none" strike="noStrike">
                          <a:solidFill>
                            <a:srgbClr val="9C0006"/>
                          </a:solidFill>
                          <a:latin typeface="Times New Roman"/>
                        </a:rPr>
                        <a:t>85,1</a:t>
                      </a:r>
                    </a:p>
                  </a:txBody>
                  <a:tcPr marL="10698" marR="10698" marT="10697" marB="0" anchor="b"/>
                </a:tc>
                <a:tc>
                  <a:txBody>
                    <a:bodyPr/>
                    <a:lstStyle/>
                    <a:p>
                      <a:pPr algn="r" fontAlgn="b"/>
                      <a:r>
                        <a:rPr lang="pt-BR" sz="1600" b="0" i="0" u="none" strike="noStrike">
                          <a:solidFill>
                            <a:srgbClr val="000000"/>
                          </a:solidFill>
                          <a:latin typeface="Times New Roman"/>
                        </a:rPr>
                        <a:t>91,3</a:t>
                      </a:r>
                    </a:p>
                  </a:txBody>
                  <a:tcPr marL="10698" marR="10698" marT="10697" marB="0" anchor="b"/>
                </a:tc>
                <a:tc>
                  <a:txBody>
                    <a:bodyPr/>
                    <a:lstStyle/>
                    <a:p>
                      <a:pPr algn="r" fontAlgn="b"/>
                      <a:r>
                        <a:rPr lang="pt-BR" sz="1600" b="0" i="0" u="none" strike="noStrike">
                          <a:solidFill>
                            <a:srgbClr val="9C0006"/>
                          </a:solidFill>
                          <a:latin typeface="Times New Roman"/>
                        </a:rPr>
                        <a:t>85,4</a:t>
                      </a:r>
                    </a:p>
                  </a:txBody>
                  <a:tcPr marL="10698" marR="10698" marT="10697" marB="0" anchor="b"/>
                </a:tc>
                <a:tc>
                  <a:txBody>
                    <a:bodyPr/>
                    <a:lstStyle/>
                    <a:p>
                      <a:pPr algn="r" fontAlgn="b"/>
                      <a:r>
                        <a:rPr lang="pt-BR" sz="1600" b="0" i="0" u="none" strike="noStrike">
                          <a:solidFill>
                            <a:srgbClr val="9C0006"/>
                          </a:solidFill>
                          <a:latin typeface="Times New Roman"/>
                        </a:rPr>
                        <a:t>77,3</a:t>
                      </a:r>
                    </a:p>
                  </a:txBody>
                  <a:tcPr marL="10698" marR="10698" marT="10697" marB="0" anchor="b"/>
                </a:tc>
                <a:tc>
                  <a:txBody>
                    <a:bodyPr/>
                    <a:lstStyle/>
                    <a:p>
                      <a:pPr algn="r" fontAlgn="b"/>
                      <a:r>
                        <a:rPr lang="pt-BR" sz="1600" b="0" i="0" u="none" strike="noStrike">
                          <a:solidFill>
                            <a:srgbClr val="9C0006"/>
                          </a:solidFill>
                          <a:latin typeface="Times New Roman"/>
                        </a:rPr>
                        <a:t>70,5</a:t>
                      </a:r>
                    </a:p>
                  </a:txBody>
                  <a:tcPr marL="10698" marR="10698" marT="10697" marB="0" anchor="b"/>
                </a:tc>
                <a:tc>
                  <a:txBody>
                    <a:bodyPr/>
                    <a:lstStyle/>
                    <a:p>
                      <a:pPr algn="r" fontAlgn="b"/>
                      <a:r>
                        <a:rPr lang="pt-BR" sz="1600" b="0" i="0" u="none" strike="noStrike">
                          <a:solidFill>
                            <a:srgbClr val="9C0006"/>
                          </a:solidFill>
                          <a:latin typeface="Times New Roman"/>
                        </a:rPr>
                        <a:t>49,7</a:t>
                      </a:r>
                    </a:p>
                  </a:txBody>
                  <a:tcPr marL="10698" marR="10698" marT="10697" marB="0" anchor="b"/>
                </a:tc>
                <a:extLst>
                  <a:ext uri="{0D108BD9-81ED-4DB2-BD59-A6C34878D82A}">
                    <a16:rowId xmlns:a16="http://schemas.microsoft.com/office/drawing/2014/main" val="10003"/>
                  </a:ext>
                </a:extLst>
              </a:tr>
              <a:tr h="255861">
                <a:tc>
                  <a:txBody>
                    <a:bodyPr/>
                    <a:lstStyle/>
                    <a:p>
                      <a:pPr algn="l" fontAlgn="b"/>
                      <a:r>
                        <a:rPr lang="pt-BR" sz="1600" b="0" i="0" u="none" strike="noStrike">
                          <a:solidFill>
                            <a:srgbClr val="000000"/>
                          </a:solidFill>
                          <a:latin typeface="Times New Roman"/>
                        </a:rPr>
                        <a:t>Meningo C</a:t>
                      </a:r>
                    </a:p>
                  </a:txBody>
                  <a:tcPr marL="10698" marR="10698" marT="10697" marB="0" anchor="ctr"/>
                </a:tc>
                <a:tc>
                  <a:txBody>
                    <a:bodyPr/>
                    <a:lstStyle/>
                    <a:p>
                      <a:pPr algn="r" fontAlgn="b"/>
                      <a:r>
                        <a:rPr lang="pt-BR" sz="1600" b="0" i="0" u="none" strike="noStrike">
                          <a:solidFill>
                            <a:srgbClr val="000000"/>
                          </a:solidFill>
                          <a:latin typeface="Times New Roman"/>
                        </a:rPr>
                        <a:t>98,2</a:t>
                      </a:r>
                    </a:p>
                  </a:txBody>
                  <a:tcPr marL="10698" marR="10698" marT="10697" marB="0" anchor="b"/>
                </a:tc>
                <a:tc>
                  <a:txBody>
                    <a:bodyPr/>
                    <a:lstStyle/>
                    <a:p>
                      <a:pPr algn="r" fontAlgn="b"/>
                      <a:r>
                        <a:rPr lang="pt-BR" sz="1600" b="0" i="0" u="none" strike="noStrike">
                          <a:solidFill>
                            <a:srgbClr val="9C0006"/>
                          </a:solidFill>
                          <a:latin typeface="Times New Roman"/>
                        </a:rPr>
                        <a:t>91,7</a:t>
                      </a:r>
                    </a:p>
                  </a:txBody>
                  <a:tcPr marL="10698" marR="10698" marT="10697" marB="0" anchor="b"/>
                </a:tc>
                <a:tc>
                  <a:txBody>
                    <a:bodyPr/>
                    <a:lstStyle/>
                    <a:p>
                      <a:pPr algn="r" fontAlgn="b"/>
                      <a:r>
                        <a:rPr lang="pt-BR" sz="1600" b="0" i="0" u="none" strike="noStrike">
                          <a:solidFill>
                            <a:srgbClr val="9C0006"/>
                          </a:solidFill>
                          <a:latin typeface="Times New Roman"/>
                        </a:rPr>
                        <a:t>87,4</a:t>
                      </a:r>
                    </a:p>
                  </a:txBody>
                  <a:tcPr marL="10698" marR="10698" marT="10697" marB="0" anchor="b"/>
                </a:tc>
                <a:tc>
                  <a:txBody>
                    <a:bodyPr/>
                    <a:lstStyle/>
                    <a:p>
                      <a:pPr algn="r" fontAlgn="b"/>
                      <a:r>
                        <a:rPr lang="pt-BR" sz="1600" b="0" i="0" u="none" strike="noStrike">
                          <a:solidFill>
                            <a:srgbClr val="9C0006"/>
                          </a:solidFill>
                          <a:latin typeface="Times New Roman"/>
                        </a:rPr>
                        <a:t>88,5</a:t>
                      </a:r>
                    </a:p>
                  </a:txBody>
                  <a:tcPr marL="10698" marR="10698" marT="10697" marB="0" anchor="b"/>
                </a:tc>
                <a:tc>
                  <a:txBody>
                    <a:bodyPr/>
                    <a:lstStyle/>
                    <a:p>
                      <a:pPr algn="r" fontAlgn="b"/>
                      <a:r>
                        <a:rPr lang="pt-BR" sz="1600" b="0" i="0" u="none" strike="noStrike">
                          <a:solidFill>
                            <a:srgbClr val="9C0006"/>
                          </a:solidFill>
                          <a:latin typeface="Times New Roman"/>
                        </a:rPr>
                        <a:t>87,4</a:t>
                      </a:r>
                    </a:p>
                  </a:txBody>
                  <a:tcPr marL="10698" marR="10698" marT="10697" marB="0" anchor="b"/>
                </a:tc>
                <a:tc>
                  <a:txBody>
                    <a:bodyPr/>
                    <a:lstStyle/>
                    <a:p>
                      <a:pPr algn="r" fontAlgn="b"/>
                      <a:r>
                        <a:rPr lang="pt-BR" sz="1600" b="0" i="0" u="none" strike="noStrike">
                          <a:solidFill>
                            <a:srgbClr val="9C0006"/>
                          </a:solidFill>
                          <a:latin typeface="Times New Roman"/>
                        </a:rPr>
                        <a:t>78,6</a:t>
                      </a:r>
                    </a:p>
                  </a:txBody>
                  <a:tcPr marL="10698" marR="10698" marT="10697" marB="0" anchor="b"/>
                </a:tc>
                <a:tc>
                  <a:txBody>
                    <a:bodyPr/>
                    <a:lstStyle/>
                    <a:p>
                      <a:pPr algn="r" fontAlgn="b"/>
                      <a:r>
                        <a:rPr lang="pt-BR" sz="1600" b="0" i="0" u="none" strike="noStrike">
                          <a:solidFill>
                            <a:srgbClr val="9C0006"/>
                          </a:solidFill>
                          <a:latin typeface="Times New Roman"/>
                        </a:rPr>
                        <a:t>71,0</a:t>
                      </a:r>
                    </a:p>
                  </a:txBody>
                  <a:tcPr marL="10698" marR="10698" marT="10697" marB="0" anchor="b"/>
                </a:tc>
                <a:tc>
                  <a:txBody>
                    <a:bodyPr/>
                    <a:lstStyle/>
                    <a:p>
                      <a:pPr algn="r" fontAlgn="b"/>
                      <a:r>
                        <a:rPr lang="pt-BR" sz="1600" b="0" i="0" u="none" strike="noStrike">
                          <a:solidFill>
                            <a:srgbClr val="9C0006"/>
                          </a:solidFill>
                          <a:latin typeface="Times New Roman"/>
                        </a:rPr>
                        <a:t>51,8</a:t>
                      </a:r>
                    </a:p>
                  </a:txBody>
                  <a:tcPr marL="10698" marR="10698" marT="10697" marB="0" anchor="b"/>
                </a:tc>
                <a:extLst>
                  <a:ext uri="{0D108BD9-81ED-4DB2-BD59-A6C34878D82A}">
                    <a16:rowId xmlns:a16="http://schemas.microsoft.com/office/drawing/2014/main" val="10004"/>
                  </a:ext>
                </a:extLst>
              </a:tr>
              <a:tr h="391731">
                <a:tc>
                  <a:txBody>
                    <a:bodyPr/>
                    <a:lstStyle/>
                    <a:p>
                      <a:pPr algn="l" fontAlgn="b"/>
                      <a:r>
                        <a:rPr lang="pt-BR" sz="1600" b="0" i="0" u="none" strike="noStrike" dirty="0">
                          <a:solidFill>
                            <a:srgbClr val="000000"/>
                          </a:solidFill>
                          <a:latin typeface="Times New Roman"/>
                        </a:rPr>
                        <a:t>Penta (DTP/Hib/HB)</a:t>
                      </a:r>
                    </a:p>
                  </a:txBody>
                  <a:tcPr marL="10698" marR="10698" marT="10697" marB="0" anchor="ctr"/>
                </a:tc>
                <a:tc>
                  <a:txBody>
                    <a:bodyPr/>
                    <a:lstStyle/>
                    <a:p>
                      <a:pPr algn="r" fontAlgn="b"/>
                      <a:r>
                        <a:rPr lang="pt-BR" sz="1600" b="0" i="0" u="none" strike="noStrike">
                          <a:solidFill>
                            <a:srgbClr val="000000"/>
                          </a:solidFill>
                          <a:latin typeface="Times New Roman"/>
                        </a:rPr>
                        <a:t>96,3</a:t>
                      </a:r>
                    </a:p>
                  </a:txBody>
                  <a:tcPr marL="10698" marR="10698" marT="10697" marB="0" anchor="b"/>
                </a:tc>
                <a:tc>
                  <a:txBody>
                    <a:bodyPr/>
                    <a:lstStyle/>
                    <a:p>
                      <a:pPr algn="r" fontAlgn="b"/>
                      <a:r>
                        <a:rPr lang="pt-BR" sz="1600" b="0" i="0" u="none" strike="noStrike">
                          <a:solidFill>
                            <a:srgbClr val="9C0006"/>
                          </a:solidFill>
                          <a:latin typeface="Times New Roman"/>
                        </a:rPr>
                        <a:t>89,3</a:t>
                      </a:r>
                    </a:p>
                  </a:txBody>
                  <a:tcPr marL="10698" marR="10698" marT="10697" marB="0" anchor="b"/>
                </a:tc>
                <a:tc>
                  <a:txBody>
                    <a:bodyPr/>
                    <a:lstStyle/>
                    <a:p>
                      <a:pPr algn="r" fontAlgn="b"/>
                      <a:r>
                        <a:rPr lang="pt-BR" sz="1600" b="0" i="0" u="none" strike="noStrike">
                          <a:solidFill>
                            <a:srgbClr val="9C0006"/>
                          </a:solidFill>
                          <a:latin typeface="Times New Roman"/>
                        </a:rPr>
                        <a:t>84,2</a:t>
                      </a:r>
                    </a:p>
                  </a:txBody>
                  <a:tcPr marL="10698" marR="10698" marT="10697" marB="0" anchor="b"/>
                </a:tc>
                <a:tc>
                  <a:txBody>
                    <a:bodyPr/>
                    <a:lstStyle/>
                    <a:p>
                      <a:pPr algn="r" fontAlgn="b"/>
                      <a:r>
                        <a:rPr lang="pt-BR" sz="1600" b="0" i="0" u="none" strike="noStrike">
                          <a:solidFill>
                            <a:srgbClr val="9C0006"/>
                          </a:solidFill>
                          <a:latin typeface="Times New Roman"/>
                        </a:rPr>
                        <a:t>88,5</a:t>
                      </a:r>
                    </a:p>
                  </a:txBody>
                  <a:tcPr marL="10698" marR="10698" marT="10697" marB="0" anchor="b"/>
                </a:tc>
                <a:tc>
                  <a:txBody>
                    <a:bodyPr/>
                    <a:lstStyle/>
                    <a:p>
                      <a:pPr algn="r" fontAlgn="b"/>
                      <a:r>
                        <a:rPr lang="pt-BR" sz="1600" b="0" i="0" u="none" strike="noStrike">
                          <a:solidFill>
                            <a:srgbClr val="9C0006"/>
                          </a:solidFill>
                          <a:latin typeface="Times New Roman"/>
                        </a:rPr>
                        <a:t>70,8</a:t>
                      </a:r>
                    </a:p>
                  </a:txBody>
                  <a:tcPr marL="10698" marR="10698" marT="10697" marB="0" anchor="b"/>
                </a:tc>
                <a:tc>
                  <a:txBody>
                    <a:bodyPr/>
                    <a:lstStyle/>
                    <a:p>
                      <a:pPr algn="r" fontAlgn="b"/>
                      <a:r>
                        <a:rPr lang="pt-BR" sz="1600" b="0" i="0" u="none" strike="noStrike">
                          <a:solidFill>
                            <a:srgbClr val="9C0006"/>
                          </a:solidFill>
                          <a:latin typeface="Times New Roman"/>
                        </a:rPr>
                        <a:t>77,2</a:t>
                      </a:r>
                    </a:p>
                  </a:txBody>
                  <a:tcPr marL="10698" marR="10698" marT="10697" marB="0" anchor="b"/>
                </a:tc>
                <a:tc>
                  <a:txBody>
                    <a:bodyPr/>
                    <a:lstStyle/>
                    <a:p>
                      <a:pPr algn="r" fontAlgn="b"/>
                      <a:r>
                        <a:rPr lang="pt-BR" sz="1600" b="0" i="0" u="none" strike="noStrike">
                          <a:solidFill>
                            <a:srgbClr val="9C0006"/>
                          </a:solidFill>
                          <a:latin typeface="Times New Roman"/>
                        </a:rPr>
                        <a:t>70,5</a:t>
                      </a:r>
                    </a:p>
                  </a:txBody>
                  <a:tcPr marL="10698" marR="10698" marT="10697" marB="0" anchor="b"/>
                </a:tc>
                <a:tc>
                  <a:txBody>
                    <a:bodyPr/>
                    <a:lstStyle/>
                    <a:p>
                      <a:pPr algn="r" fontAlgn="b"/>
                      <a:r>
                        <a:rPr lang="pt-BR" sz="1600" b="0" i="0" u="none" strike="noStrike">
                          <a:solidFill>
                            <a:srgbClr val="9C0006"/>
                          </a:solidFill>
                          <a:latin typeface="Times New Roman"/>
                        </a:rPr>
                        <a:t>50,1</a:t>
                      </a:r>
                    </a:p>
                  </a:txBody>
                  <a:tcPr marL="10698" marR="10698" marT="10697" marB="0" anchor="b"/>
                </a:tc>
                <a:extLst>
                  <a:ext uri="{0D108BD9-81ED-4DB2-BD59-A6C34878D82A}">
                    <a16:rowId xmlns:a16="http://schemas.microsoft.com/office/drawing/2014/main" val="10005"/>
                  </a:ext>
                </a:extLst>
              </a:tr>
              <a:tr h="255861">
                <a:tc>
                  <a:txBody>
                    <a:bodyPr/>
                    <a:lstStyle/>
                    <a:p>
                      <a:pPr algn="l" fontAlgn="b"/>
                      <a:r>
                        <a:rPr lang="pt-BR" sz="1600" b="0" i="0" u="none" strike="noStrike">
                          <a:solidFill>
                            <a:srgbClr val="000000"/>
                          </a:solidFill>
                          <a:latin typeface="Times New Roman"/>
                        </a:rPr>
                        <a:t>Pneumo 10 </a:t>
                      </a:r>
                    </a:p>
                  </a:txBody>
                  <a:tcPr marL="10698" marR="10698" marT="10697" marB="0" anchor="ctr"/>
                </a:tc>
                <a:tc>
                  <a:txBody>
                    <a:bodyPr/>
                    <a:lstStyle/>
                    <a:p>
                      <a:pPr algn="r" fontAlgn="b"/>
                      <a:r>
                        <a:rPr lang="pt-BR" sz="1600" b="0" i="0" u="none" strike="noStrike">
                          <a:solidFill>
                            <a:srgbClr val="9C0006"/>
                          </a:solidFill>
                          <a:latin typeface="Times New Roman"/>
                        </a:rPr>
                        <a:t>94,2</a:t>
                      </a:r>
                    </a:p>
                  </a:txBody>
                  <a:tcPr marL="10698" marR="10698" marT="10697" marB="0" anchor="b"/>
                </a:tc>
                <a:tc>
                  <a:txBody>
                    <a:bodyPr/>
                    <a:lstStyle/>
                    <a:p>
                      <a:pPr algn="r" fontAlgn="b"/>
                      <a:r>
                        <a:rPr lang="pt-BR" sz="1600" b="0" i="0" u="none" strike="noStrike">
                          <a:solidFill>
                            <a:srgbClr val="9C0006"/>
                          </a:solidFill>
                          <a:latin typeface="Times New Roman"/>
                        </a:rPr>
                        <a:t>95,0</a:t>
                      </a:r>
                    </a:p>
                  </a:txBody>
                  <a:tcPr marL="10698" marR="10698" marT="10697" marB="0" anchor="b"/>
                </a:tc>
                <a:tc>
                  <a:txBody>
                    <a:bodyPr/>
                    <a:lstStyle/>
                    <a:p>
                      <a:pPr algn="r" fontAlgn="b"/>
                      <a:r>
                        <a:rPr lang="pt-BR" sz="1600" b="0" i="0" u="none" strike="noStrike">
                          <a:solidFill>
                            <a:srgbClr val="9C0006"/>
                          </a:solidFill>
                          <a:latin typeface="Times New Roman"/>
                        </a:rPr>
                        <a:t>92,1</a:t>
                      </a:r>
                    </a:p>
                  </a:txBody>
                  <a:tcPr marL="10698" marR="10698" marT="10697" marB="0" anchor="b"/>
                </a:tc>
                <a:tc>
                  <a:txBody>
                    <a:bodyPr/>
                    <a:lstStyle/>
                    <a:p>
                      <a:pPr algn="r" fontAlgn="b"/>
                      <a:r>
                        <a:rPr lang="pt-BR" sz="1600" b="0" i="0" u="none" strike="noStrike">
                          <a:solidFill>
                            <a:srgbClr val="000000"/>
                          </a:solidFill>
                          <a:latin typeface="Times New Roman"/>
                        </a:rPr>
                        <a:t>95,3</a:t>
                      </a:r>
                    </a:p>
                  </a:txBody>
                  <a:tcPr marL="10698" marR="10698" marT="10697" marB="0" anchor="b"/>
                </a:tc>
                <a:tc>
                  <a:txBody>
                    <a:bodyPr/>
                    <a:lstStyle/>
                    <a:p>
                      <a:pPr algn="r" fontAlgn="b"/>
                      <a:r>
                        <a:rPr lang="pt-BR" sz="1600" b="0" i="0" u="none" strike="noStrike">
                          <a:solidFill>
                            <a:srgbClr val="9C0006"/>
                          </a:solidFill>
                          <a:latin typeface="Times New Roman"/>
                        </a:rPr>
                        <a:t>89,1</a:t>
                      </a:r>
                    </a:p>
                  </a:txBody>
                  <a:tcPr marL="10698" marR="10698" marT="10697" marB="0" anchor="b"/>
                </a:tc>
                <a:tc>
                  <a:txBody>
                    <a:bodyPr/>
                    <a:lstStyle/>
                    <a:p>
                      <a:pPr algn="r" fontAlgn="b"/>
                      <a:r>
                        <a:rPr lang="pt-BR" sz="1600" b="0" i="0" u="none" strike="noStrike">
                          <a:solidFill>
                            <a:srgbClr val="9C0006"/>
                          </a:solidFill>
                          <a:latin typeface="Times New Roman"/>
                        </a:rPr>
                        <a:t>81,3</a:t>
                      </a:r>
                    </a:p>
                  </a:txBody>
                  <a:tcPr marL="10698" marR="10698" marT="10697" marB="0" anchor="b"/>
                </a:tc>
                <a:tc>
                  <a:txBody>
                    <a:bodyPr/>
                    <a:lstStyle/>
                    <a:p>
                      <a:pPr algn="r" fontAlgn="b"/>
                      <a:r>
                        <a:rPr lang="pt-BR" sz="1600" b="0" i="0" u="none" strike="noStrike" dirty="0">
                          <a:solidFill>
                            <a:srgbClr val="9C0006"/>
                          </a:solidFill>
                          <a:latin typeface="Times New Roman"/>
                        </a:rPr>
                        <a:t>73,5</a:t>
                      </a:r>
                    </a:p>
                  </a:txBody>
                  <a:tcPr marL="10698" marR="10698" marT="10697" marB="0" anchor="b"/>
                </a:tc>
                <a:tc>
                  <a:txBody>
                    <a:bodyPr/>
                    <a:lstStyle/>
                    <a:p>
                      <a:pPr algn="r" fontAlgn="b"/>
                      <a:r>
                        <a:rPr lang="pt-BR" sz="1600" b="0" i="0" u="none" strike="noStrike">
                          <a:solidFill>
                            <a:srgbClr val="9C0006"/>
                          </a:solidFill>
                          <a:latin typeface="Times New Roman"/>
                        </a:rPr>
                        <a:t>53,9</a:t>
                      </a:r>
                    </a:p>
                  </a:txBody>
                  <a:tcPr marL="10698" marR="10698" marT="10697" marB="0" anchor="b"/>
                </a:tc>
                <a:extLst>
                  <a:ext uri="{0D108BD9-81ED-4DB2-BD59-A6C34878D82A}">
                    <a16:rowId xmlns:a16="http://schemas.microsoft.com/office/drawing/2014/main" val="10006"/>
                  </a:ext>
                </a:extLst>
              </a:tr>
              <a:tr h="255861">
                <a:tc>
                  <a:txBody>
                    <a:bodyPr/>
                    <a:lstStyle/>
                    <a:p>
                      <a:pPr algn="l" fontAlgn="b"/>
                      <a:r>
                        <a:rPr lang="pt-BR" sz="1600" b="0" i="0" u="none" strike="noStrike">
                          <a:solidFill>
                            <a:srgbClr val="000000"/>
                          </a:solidFill>
                          <a:latin typeface="Times New Roman"/>
                        </a:rPr>
                        <a:t>Poliomielite</a:t>
                      </a:r>
                    </a:p>
                  </a:txBody>
                  <a:tcPr marL="10698" marR="10698" marT="10697" marB="0" anchor="ctr"/>
                </a:tc>
                <a:tc>
                  <a:txBody>
                    <a:bodyPr/>
                    <a:lstStyle/>
                    <a:p>
                      <a:pPr algn="r" fontAlgn="b"/>
                      <a:r>
                        <a:rPr lang="pt-BR" sz="1600" b="0" i="0" u="none" strike="noStrike">
                          <a:solidFill>
                            <a:srgbClr val="000000"/>
                          </a:solidFill>
                          <a:latin typeface="Times New Roman"/>
                        </a:rPr>
                        <a:t>98,3</a:t>
                      </a:r>
                    </a:p>
                  </a:txBody>
                  <a:tcPr marL="10698" marR="10698" marT="10697" marB="0" anchor="b"/>
                </a:tc>
                <a:tc>
                  <a:txBody>
                    <a:bodyPr/>
                    <a:lstStyle/>
                    <a:p>
                      <a:pPr algn="r" fontAlgn="b"/>
                      <a:r>
                        <a:rPr lang="pt-BR" sz="1600" b="0" i="0" u="none" strike="noStrike">
                          <a:solidFill>
                            <a:srgbClr val="9C0006"/>
                          </a:solidFill>
                          <a:latin typeface="Times New Roman"/>
                        </a:rPr>
                        <a:t>84,4</a:t>
                      </a:r>
                    </a:p>
                  </a:txBody>
                  <a:tcPr marL="10698" marR="10698" marT="10697" marB="0" anchor="b"/>
                </a:tc>
                <a:tc>
                  <a:txBody>
                    <a:bodyPr/>
                    <a:lstStyle/>
                    <a:p>
                      <a:pPr algn="r" fontAlgn="b"/>
                      <a:r>
                        <a:rPr lang="pt-BR" sz="1600" b="0" i="0" u="none" strike="noStrike">
                          <a:solidFill>
                            <a:srgbClr val="9C0006"/>
                          </a:solidFill>
                          <a:latin typeface="Times New Roman"/>
                        </a:rPr>
                        <a:t>84,7</a:t>
                      </a:r>
                    </a:p>
                  </a:txBody>
                  <a:tcPr marL="10698" marR="10698" marT="10697" marB="0" anchor="b"/>
                </a:tc>
                <a:tc>
                  <a:txBody>
                    <a:bodyPr/>
                    <a:lstStyle/>
                    <a:p>
                      <a:pPr algn="r" fontAlgn="b"/>
                      <a:r>
                        <a:rPr lang="pt-BR" sz="1600" b="0" i="0" u="none" strike="noStrike">
                          <a:solidFill>
                            <a:srgbClr val="9C0006"/>
                          </a:solidFill>
                          <a:latin typeface="Times New Roman"/>
                        </a:rPr>
                        <a:t>89,5</a:t>
                      </a:r>
                    </a:p>
                  </a:txBody>
                  <a:tcPr marL="10698" marR="10698" marT="10697" marB="0" anchor="b"/>
                </a:tc>
                <a:tc>
                  <a:txBody>
                    <a:bodyPr/>
                    <a:lstStyle/>
                    <a:p>
                      <a:pPr algn="r" fontAlgn="b"/>
                      <a:r>
                        <a:rPr lang="pt-BR" sz="1600" b="0" i="0" u="none" strike="noStrike">
                          <a:solidFill>
                            <a:srgbClr val="9C0006"/>
                          </a:solidFill>
                          <a:latin typeface="Times New Roman"/>
                        </a:rPr>
                        <a:t>84,2</a:t>
                      </a:r>
                    </a:p>
                  </a:txBody>
                  <a:tcPr marL="10698" marR="10698" marT="10697" marB="0" anchor="b"/>
                </a:tc>
                <a:tc>
                  <a:txBody>
                    <a:bodyPr/>
                    <a:lstStyle/>
                    <a:p>
                      <a:pPr algn="r" fontAlgn="b"/>
                      <a:r>
                        <a:rPr lang="pt-BR" sz="1600" b="0" i="0" u="none" strike="noStrike">
                          <a:solidFill>
                            <a:srgbClr val="9C0006"/>
                          </a:solidFill>
                          <a:latin typeface="Times New Roman"/>
                        </a:rPr>
                        <a:t>76,2</a:t>
                      </a:r>
                    </a:p>
                  </a:txBody>
                  <a:tcPr marL="10698" marR="10698" marT="10697" marB="0" anchor="b"/>
                </a:tc>
                <a:tc>
                  <a:txBody>
                    <a:bodyPr/>
                    <a:lstStyle/>
                    <a:p>
                      <a:pPr algn="r" fontAlgn="b"/>
                      <a:r>
                        <a:rPr lang="pt-BR" sz="1600" b="0" i="0" u="none" strike="noStrike">
                          <a:solidFill>
                            <a:srgbClr val="9C0006"/>
                          </a:solidFill>
                          <a:latin typeface="Times New Roman"/>
                        </a:rPr>
                        <a:t>70,0</a:t>
                      </a:r>
                    </a:p>
                  </a:txBody>
                  <a:tcPr marL="10698" marR="10698" marT="10697" marB="0" anchor="b"/>
                </a:tc>
                <a:tc>
                  <a:txBody>
                    <a:bodyPr/>
                    <a:lstStyle/>
                    <a:p>
                      <a:pPr algn="r" fontAlgn="b"/>
                      <a:r>
                        <a:rPr lang="pt-BR" sz="1600" b="0" i="0" u="none" strike="noStrike">
                          <a:solidFill>
                            <a:srgbClr val="9C0006"/>
                          </a:solidFill>
                          <a:latin typeface="Times New Roman"/>
                        </a:rPr>
                        <a:t>49,4</a:t>
                      </a:r>
                    </a:p>
                  </a:txBody>
                  <a:tcPr marL="10698" marR="10698" marT="10697" marB="0" anchor="b"/>
                </a:tc>
                <a:extLst>
                  <a:ext uri="{0D108BD9-81ED-4DB2-BD59-A6C34878D82A}">
                    <a16:rowId xmlns:a16="http://schemas.microsoft.com/office/drawing/2014/main" val="10007"/>
                  </a:ext>
                </a:extLst>
              </a:tr>
              <a:tr h="255861">
                <a:tc>
                  <a:txBody>
                    <a:bodyPr/>
                    <a:lstStyle/>
                    <a:p>
                      <a:pPr algn="l" fontAlgn="b"/>
                      <a:r>
                        <a:rPr lang="pt-BR" sz="1600" b="0" i="0" u="none" strike="noStrike">
                          <a:solidFill>
                            <a:srgbClr val="000000"/>
                          </a:solidFill>
                          <a:latin typeface="Times New Roman"/>
                        </a:rPr>
                        <a:t>Febre Amarela</a:t>
                      </a:r>
                    </a:p>
                  </a:txBody>
                  <a:tcPr marL="10698" marR="10698" marT="10697" marB="0" anchor="ctr"/>
                </a:tc>
                <a:tc>
                  <a:txBody>
                    <a:bodyPr/>
                    <a:lstStyle/>
                    <a:p>
                      <a:pPr algn="r" fontAlgn="b"/>
                      <a:r>
                        <a:rPr lang="pt-BR" sz="1600" b="0" i="0" u="none" strike="noStrike" dirty="0">
                          <a:solidFill>
                            <a:srgbClr val="9C0006"/>
                          </a:solidFill>
                          <a:latin typeface="Times New Roman"/>
                        </a:rPr>
                        <a:t>46,3</a:t>
                      </a:r>
                    </a:p>
                  </a:txBody>
                  <a:tcPr marL="10698" marR="10698" marT="10697" marB="0" anchor="b"/>
                </a:tc>
                <a:tc>
                  <a:txBody>
                    <a:bodyPr/>
                    <a:lstStyle/>
                    <a:p>
                      <a:pPr algn="r" fontAlgn="b"/>
                      <a:r>
                        <a:rPr lang="pt-BR" sz="1600" b="0" i="0" u="none" strike="noStrike">
                          <a:solidFill>
                            <a:srgbClr val="9C0006"/>
                          </a:solidFill>
                          <a:latin typeface="Times New Roman"/>
                        </a:rPr>
                        <a:t>44,6</a:t>
                      </a:r>
                    </a:p>
                  </a:txBody>
                  <a:tcPr marL="10698" marR="10698" marT="10697" marB="0" anchor="b"/>
                </a:tc>
                <a:tc>
                  <a:txBody>
                    <a:bodyPr/>
                    <a:lstStyle/>
                    <a:p>
                      <a:pPr algn="r" fontAlgn="b"/>
                      <a:r>
                        <a:rPr lang="pt-BR" sz="1600" b="0" i="0" u="none" strike="noStrike">
                          <a:solidFill>
                            <a:srgbClr val="9C0006"/>
                          </a:solidFill>
                          <a:latin typeface="Times New Roman"/>
                        </a:rPr>
                        <a:t>47,4</a:t>
                      </a:r>
                    </a:p>
                  </a:txBody>
                  <a:tcPr marL="10698" marR="10698" marT="10697" marB="0" anchor="b"/>
                </a:tc>
                <a:tc>
                  <a:txBody>
                    <a:bodyPr/>
                    <a:lstStyle/>
                    <a:p>
                      <a:pPr algn="r" fontAlgn="b"/>
                      <a:r>
                        <a:rPr lang="pt-BR" sz="1600" b="0" i="0" u="none" strike="noStrike">
                          <a:solidFill>
                            <a:srgbClr val="9C0006"/>
                          </a:solidFill>
                          <a:latin typeface="Times New Roman"/>
                        </a:rPr>
                        <a:t>59,5</a:t>
                      </a:r>
                    </a:p>
                  </a:txBody>
                  <a:tcPr marL="10698" marR="10698" marT="10697" marB="0" anchor="b"/>
                </a:tc>
                <a:tc>
                  <a:txBody>
                    <a:bodyPr/>
                    <a:lstStyle/>
                    <a:p>
                      <a:pPr algn="r" fontAlgn="b"/>
                      <a:r>
                        <a:rPr lang="pt-BR" sz="1600" b="0" i="0" u="none" strike="noStrike">
                          <a:solidFill>
                            <a:srgbClr val="9C0006"/>
                          </a:solidFill>
                          <a:latin typeface="Times New Roman"/>
                        </a:rPr>
                        <a:t>62,4</a:t>
                      </a:r>
                    </a:p>
                  </a:txBody>
                  <a:tcPr marL="10698" marR="10698" marT="10697" marB="0" anchor="b"/>
                </a:tc>
                <a:tc>
                  <a:txBody>
                    <a:bodyPr/>
                    <a:lstStyle/>
                    <a:p>
                      <a:pPr algn="r" fontAlgn="b"/>
                      <a:r>
                        <a:rPr lang="pt-BR" sz="1600" b="0" i="0" u="none" strike="noStrike">
                          <a:solidFill>
                            <a:srgbClr val="9C0006"/>
                          </a:solidFill>
                          <a:latin typeface="Times New Roman"/>
                        </a:rPr>
                        <a:t>57,3</a:t>
                      </a:r>
                    </a:p>
                  </a:txBody>
                  <a:tcPr marL="10698" marR="10698" marT="10697" marB="0" anchor="b"/>
                </a:tc>
                <a:tc>
                  <a:txBody>
                    <a:bodyPr/>
                    <a:lstStyle/>
                    <a:p>
                      <a:pPr algn="r" fontAlgn="b"/>
                      <a:r>
                        <a:rPr lang="pt-BR" sz="1600" b="0" i="0" u="none" strike="noStrike">
                          <a:solidFill>
                            <a:srgbClr val="9C0006"/>
                          </a:solidFill>
                          <a:latin typeface="Times New Roman"/>
                        </a:rPr>
                        <a:t>57,7</a:t>
                      </a:r>
                    </a:p>
                  </a:txBody>
                  <a:tcPr marL="10698" marR="10698" marT="10697" marB="0" anchor="b"/>
                </a:tc>
                <a:tc>
                  <a:txBody>
                    <a:bodyPr/>
                    <a:lstStyle/>
                    <a:p>
                      <a:pPr algn="r" fontAlgn="b"/>
                      <a:r>
                        <a:rPr lang="pt-BR" sz="1600" b="0" i="0" u="none" strike="noStrike">
                          <a:solidFill>
                            <a:srgbClr val="9C0006"/>
                          </a:solidFill>
                          <a:latin typeface="Times New Roman"/>
                        </a:rPr>
                        <a:t>39,2</a:t>
                      </a:r>
                    </a:p>
                  </a:txBody>
                  <a:tcPr marL="10698" marR="10698" marT="10697" marB="0" anchor="b"/>
                </a:tc>
                <a:extLst>
                  <a:ext uri="{0D108BD9-81ED-4DB2-BD59-A6C34878D82A}">
                    <a16:rowId xmlns:a16="http://schemas.microsoft.com/office/drawing/2014/main" val="10008"/>
                  </a:ext>
                </a:extLst>
              </a:tr>
              <a:tr h="255861">
                <a:tc>
                  <a:txBody>
                    <a:bodyPr/>
                    <a:lstStyle/>
                    <a:p>
                      <a:pPr algn="l" fontAlgn="b"/>
                      <a:r>
                        <a:rPr lang="pt-BR" sz="1600" b="0" i="0" u="none" strike="noStrike">
                          <a:solidFill>
                            <a:srgbClr val="000000"/>
                          </a:solidFill>
                          <a:latin typeface="Times New Roman"/>
                        </a:rPr>
                        <a:t>Hepatite A</a:t>
                      </a:r>
                    </a:p>
                  </a:txBody>
                  <a:tcPr marL="10698" marR="10698" marT="10697" marB="0" anchor="ctr"/>
                </a:tc>
                <a:tc>
                  <a:txBody>
                    <a:bodyPr/>
                    <a:lstStyle/>
                    <a:p>
                      <a:pPr algn="r" fontAlgn="b"/>
                      <a:r>
                        <a:rPr lang="pt-BR" sz="1600" b="0" i="0" u="none" strike="noStrike">
                          <a:solidFill>
                            <a:srgbClr val="000000"/>
                          </a:solidFill>
                          <a:latin typeface="Times New Roman"/>
                        </a:rPr>
                        <a:t>97,1</a:t>
                      </a:r>
                    </a:p>
                  </a:txBody>
                  <a:tcPr marL="10698" marR="10698" marT="10697" marB="0" anchor="b"/>
                </a:tc>
                <a:tc>
                  <a:txBody>
                    <a:bodyPr/>
                    <a:lstStyle/>
                    <a:p>
                      <a:pPr algn="r" fontAlgn="b"/>
                      <a:r>
                        <a:rPr lang="pt-BR" sz="1600" b="0" i="0" u="none" strike="noStrike">
                          <a:solidFill>
                            <a:srgbClr val="9C0006"/>
                          </a:solidFill>
                          <a:latin typeface="Times New Roman"/>
                        </a:rPr>
                        <a:t>71,6</a:t>
                      </a:r>
                    </a:p>
                  </a:txBody>
                  <a:tcPr marL="10698" marR="10698" marT="10697" marB="0" anchor="b"/>
                </a:tc>
                <a:tc>
                  <a:txBody>
                    <a:bodyPr/>
                    <a:lstStyle/>
                    <a:p>
                      <a:pPr algn="r" fontAlgn="b"/>
                      <a:r>
                        <a:rPr lang="pt-BR" sz="1600" b="0" i="0" u="none" strike="noStrike">
                          <a:solidFill>
                            <a:srgbClr val="9C0006"/>
                          </a:solidFill>
                          <a:latin typeface="Times New Roman"/>
                        </a:rPr>
                        <a:t>78,9</a:t>
                      </a:r>
                    </a:p>
                  </a:txBody>
                  <a:tcPr marL="10698" marR="10698" marT="10697" marB="0" anchor="b"/>
                </a:tc>
                <a:tc>
                  <a:txBody>
                    <a:bodyPr/>
                    <a:lstStyle/>
                    <a:p>
                      <a:pPr algn="r" fontAlgn="b"/>
                      <a:r>
                        <a:rPr lang="pt-BR" sz="1600" b="0" i="0" u="none" strike="noStrike">
                          <a:solidFill>
                            <a:srgbClr val="9C0006"/>
                          </a:solidFill>
                          <a:latin typeface="Times New Roman"/>
                        </a:rPr>
                        <a:t>82,7</a:t>
                      </a:r>
                    </a:p>
                  </a:txBody>
                  <a:tcPr marL="10698" marR="10698" marT="10697" marB="0" anchor="b"/>
                </a:tc>
                <a:tc>
                  <a:txBody>
                    <a:bodyPr/>
                    <a:lstStyle/>
                    <a:p>
                      <a:pPr algn="r" fontAlgn="b"/>
                      <a:r>
                        <a:rPr lang="pt-BR" sz="1600" b="0" i="0" u="none" strike="noStrike">
                          <a:solidFill>
                            <a:srgbClr val="9C0006"/>
                          </a:solidFill>
                          <a:latin typeface="Times New Roman"/>
                        </a:rPr>
                        <a:t>85,0</a:t>
                      </a:r>
                    </a:p>
                  </a:txBody>
                  <a:tcPr marL="10698" marR="10698" marT="10697" marB="0" anchor="b"/>
                </a:tc>
                <a:tc>
                  <a:txBody>
                    <a:bodyPr/>
                    <a:lstStyle/>
                    <a:p>
                      <a:pPr algn="r" fontAlgn="b"/>
                      <a:r>
                        <a:rPr lang="pt-BR" sz="1600" b="0" i="0" u="none" strike="noStrike">
                          <a:solidFill>
                            <a:srgbClr val="9C0006"/>
                          </a:solidFill>
                          <a:latin typeface="Times New Roman"/>
                        </a:rPr>
                        <a:t>75,2</a:t>
                      </a:r>
                    </a:p>
                  </a:txBody>
                  <a:tcPr marL="10698" marR="10698" marT="10697" marB="0" anchor="b"/>
                </a:tc>
                <a:tc>
                  <a:txBody>
                    <a:bodyPr/>
                    <a:lstStyle/>
                    <a:p>
                      <a:pPr algn="r" fontAlgn="b"/>
                      <a:r>
                        <a:rPr lang="pt-BR" sz="1600" b="0" i="0" u="none" strike="noStrike">
                          <a:solidFill>
                            <a:srgbClr val="9C0006"/>
                          </a:solidFill>
                          <a:latin typeface="Times New Roman"/>
                        </a:rPr>
                        <a:t>66,9</a:t>
                      </a:r>
                    </a:p>
                  </a:txBody>
                  <a:tcPr marL="10698" marR="10698" marT="10697" marB="0" anchor="b"/>
                </a:tc>
                <a:tc>
                  <a:txBody>
                    <a:bodyPr/>
                    <a:lstStyle/>
                    <a:p>
                      <a:pPr algn="r" fontAlgn="b"/>
                      <a:r>
                        <a:rPr lang="pt-BR" sz="1600" b="0" i="0" u="none" strike="noStrike">
                          <a:solidFill>
                            <a:srgbClr val="9C0006"/>
                          </a:solidFill>
                          <a:latin typeface="Times New Roman"/>
                        </a:rPr>
                        <a:t>46,1</a:t>
                      </a:r>
                    </a:p>
                  </a:txBody>
                  <a:tcPr marL="10698" marR="10698" marT="10697" marB="0" anchor="b"/>
                </a:tc>
                <a:extLst>
                  <a:ext uri="{0D108BD9-81ED-4DB2-BD59-A6C34878D82A}">
                    <a16:rowId xmlns:a16="http://schemas.microsoft.com/office/drawing/2014/main" val="10009"/>
                  </a:ext>
                </a:extLst>
              </a:tr>
              <a:tr h="255861">
                <a:tc>
                  <a:txBody>
                    <a:bodyPr/>
                    <a:lstStyle/>
                    <a:p>
                      <a:pPr algn="l" fontAlgn="b"/>
                      <a:r>
                        <a:rPr lang="pt-BR" sz="1600" b="0" i="0" u="none" strike="noStrike" dirty="0">
                          <a:solidFill>
                            <a:srgbClr val="000000"/>
                          </a:solidFill>
                          <a:latin typeface="Times New Roman"/>
                        </a:rPr>
                        <a:t>Varicela</a:t>
                      </a:r>
                    </a:p>
                  </a:txBody>
                  <a:tcPr marL="10698" marR="10698" marT="10697" marB="0" anchor="ctr"/>
                </a:tc>
                <a:tc>
                  <a:txBody>
                    <a:bodyPr/>
                    <a:lstStyle/>
                    <a:p>
                      <a:pPr algn="r" fontAlgn="b"/>
                      <a:r>
                        <a:rPr lang="pt-BR" sz="1600" b="0" i="0" u="none" strike="noStrike">
                          <a:solidFill>
                            <a:srgbClr val="000000"/>
                          </a:solidFill>
                          <a:latin typeface="Times New Roman"/>
                        </a:rPr>
                        <a:t>nd</a:t>
                      </a:r>
                    </a:p>
                  </a:txBody>
                  <a:tcPr marL="10698" marR="10698" marT="10697" marB="0" anchor="b"/>
                </a:tc>
                <a:tc>
                  <a:txBody>
                    <a:bodyPr/>
                    <a:lstStyle/>
                    <a:p>
                      <a:pPr algn="r" fontAlgn="b"/>
                      <a:r>
                        <a:rPr lang="pt-BR" sz="1600" b="0" i="0" u="none" strike="noStrike">
                          <a:solidFill>
                            <a:srgbClr val="000000"/>
                          </a:solidFill>
                          <a:latin typeface="Times New Roman"/>
                        </a:rPr>
                        <a:t>nd</a:t>
                      </a:r>
                    </a:p>
                  </a:txBody>
                  <a:tcPr marL="10698" marR="10698" marT="10697" marB="0" anchor="b"/>
                </a:tc>
                <a:tc>
                  <a:txBody>
                    <a:bodyPr/>
                    <a:lstStyle/>
                    <a:p>
                      <a:pPr algn="r" fontAlgn="b"/>
                      <a:r>
                        <a:rPr lang="pt-BR" sz="1600" b="0" i="0" u="none" strike="noStrike">
                          <a:solidFill>
                            <a:srgbClr val="000000"/>
                          </a:solidFill>
                          <a:latin typeface="Times New Roman"/>
                        </a:rPr>
                        <a:t>nd</a:t>
                      </a:r>
                    </a:p>
                  </a:txBody>
                  <a:tcPr marL="10698" marR="10698" marT="10697" marB="0" anchor="b"/>
                </a:tc>
                <a:tc>
                  <a:txBody>
                    <a:bodyPr/>
                    <a:lstStyle/>
                    <a:p>
                      <a:pPr algn="r" fontAlgn="b"/>
                      <a:r>
                        <a:rPr lang="pt-BR" sz="1600" b="0" i="0" u="none" strike="noStrike">
                          <a:solidFill>
                            <a:srgbClr val="000000"/>
                          </a:solidFill>
                          <a:latin typeface="Times New Roman"/>
                        </a:rPr>
                        <a:t>nd</a:t>
                      </a:r>
                    </a:p>
                  </a:txBody>
                  <a:tcPr marL="10698" marR="10698" marT="10697" marB="0" anchor="b"/>
                </a:tc>
                <a:tc>
                  <a:txBody>
                    <a:bodyPr/>
                    <a:lstStyle/>
                    <a:p>
                      <a:pPr algn="r" fontAlgn="b"/>
                      <a:r>
                        <a:rPr lang="pt-BR" sz="1600" b="0" i="0" u="none" strike="noStrike">
                          <a:solidFill>
                            <a:srgbClr val="000000"/>
                          </a:solidFill>
                          <a:latin typeface="Times New Roman"/>
                        </a:rPr>
                        <a:t>nd</a:t>
                      </a:r>
                    </a:p>
                  </a:txBody>
                  <a:tcPr marL="10698" marR="10698" marT="10697" marB="0" anchor="b"/>
                </a:tc>
                <a:tc>
                  <a:txBody>
                    <a:bodyPr/>
                    <a:lstStyle/>
                    <a:p>
                      <a:pPr algn="r" fontAlgn="b"/>
                      <a:r>
                        <a:rPr lang="pt-BR" sz="1600" b="0" i="0" u="none" strike="noStrike">
                          <a:solidFill>
                            <a:srgbClr val="9C0006"/>
                          </a:solidFill>
                          <a:latin typeface="Times New Roman"/>
                        </a:rPr>
                        <a:t>72,4</a:t>
                      </a:r>
                    </a:p>
                  </a:txBody>
                  <a:tcPr marL="10698" marR="10698" marT="10697" marB="0" anchor="b"/>
                </a:tc>
                <a:tc>
                  <a:txBody>
                    <a:bodyPr/>
                    <a:lstStyle/>
                    <a:p>
                      <a:pPr algn="r" fontAlgn="b"/>
                      <a:r>
                        <a:rPr lang="pt-BR" sz="1600" b="0" i="0" u="none" strike="noStrike">
                          <a:solidFill>
                            <a:srgbClr val="9C0006"/>
                          </a:solidFill>
                          <a:latin typeface="Times New Roman"/>
                        </a:rPr>
                        <a:t>65,0</a:t>
                      </a:r>
                    </a:p>
                  </a:txBody>
                  <a:tcPr marL="10698" marR="10698" marT="10697" marB="0" anchor="b"/>
                </a:tc>
                <a:tc>
                  <a:txBody>
                    <a:bodyPr/>
                    <a:lstStyle/>
                    <a:p>
                      <a:pPr algn="r" fontAlgn="b"/>
                      <a:r>
                        <a:rPr lang="pt-BR" sz="1600" b="0" i="0" u="none" strike="noStrike">
                          <a:solidFill>
                            <a:srgbClr val="9C0006"/>
                          </a:solidFill>
                          <a:latin typeface="Times New Roman"/>
                        </a:rPr>
                        <a:t>44,6</a:t>
                      </a:r>
                    </a:p>
                  </a:txBody>
                  <a:tcPr marL="10698" marR="10698" marT="10697" marB="0" anchor="b"/>
                </a:tc>
                <a:extLst>
                  <a:ext uri="{0D108BD9-81ED-4DB2-BD59-A6C34878D82A}">
                    <a16:rowId xmlns:a16="http://schemas.microsoft.com/office/drawing/2014/main" val="10010"/>
                  </a:ext>
                </a:extLst>
              </a:tr>
              <a:tr h="255861">
                <a:tc>
                  <a:txBody>
                    <a:bodyPr/>
                    <a:lstStyle/>
                    <a:p>
                      <a:pPr algn="l" fontAlgn="b"/>
                      <a:r>
                        <a:rPr lang="pt-BR" sz="1600" b="0" i="0" u="none" strike="noStrike">
                          <a:solidFill>
                            <a:srgbClr val="000000"/>
                          </a:solidFill>
                          <a:latin typeface="Times New Roman"/>
                        </a:rPr>
                        <a:t>DTP*(1º ref)</a:t>
                      </a:r>
                    </a:p>
                  </a:txBody>
                  <a:tcPr marL="10698" marR="10698" marT="10697" marB="0" anchor="ctr"/>
                </a:tc>
                <a:tc>
                  <a:txBody>
                    <a:bodyPr/>
                    <a:lstStyle/>
                    <a:p>
                      <a:pPr algn="r" fontAlgn="b"/>
                      <a:r>
                        <a:rPr lang="pt-BR" sz="1600" b="0" i="0" u="none" strike="noStrike">
                          <a:solidFill>
                            <a:srgbClr val="9C0006"/>
                          </a:solidFill>
                          <a:latin typeface="Times New Roman"/>
                        </a:rPr>
                        <a:t>85,8</a:t>
                      </a:r>
                    </a:p>
                  </a:txBody>
                  <a:tcPr marL="10698" marR="10698" marT="10697" marB="0" anchor="b"/>
                </a:tc>
                <a:tc>
                  <a:txBody>
                    <a:bodyPr/>
                    <a:lstStyle/>
                    <a:p>
                      <a:pPr algn="r" fontAlgn="b"/>
                      <a:r>
                        <a:rPr lang="pt-BR" sz="1600" b="0" i="0" u="none" strike="noStrike">
                          <a:solidFill>
                            <a:srgbClr val="9C0006"/>
                          </a:solidFill>
                          <a:latin typeface="Times New Roman"/>
                        </a:rPr>
                        <a:t>64,3</a:t>
                      </a:r>
                    </a:p>
                  </a:txBody>
                  <a:tcPr marL="10698" marR="10698" marT="10697" marB="0" anchor="b"/>
                </a:tc>
                <a:tc>
                  <a:txBody>
                    <a:bodyPr/>
                    <a:lstStyle/>
                    <a:p>
                      <a:pPr algn="r" fontAlgn="b"/>
                      <a:r>
                        <a:rPr lang="pt-BR" sz="1600" b="0" i="0" u="none" strike="noStrike">
                          <a:solidFill>
                            <a:srgbClr val="9C0006"/>
                          </a:solidFill>
                          <a:latin typeface="Times New Roman"/>
                        </a:rPr>
                        <a:t>72,4</a:t>
                      </a:r>
                    </a:p>
                  </a:txBody>
                  <a:tcPr marL="10698" marR="10698" marT="10697" marB="0" anchor="b"/>
                </a:tc>
                <a:tc>
                  <a:txBody>
                    <a:bodyPr/>
                    <a:lstStyle/>
                    <a:p>
                      <a:pPr algn="r" fontAlgn="b"/>
                      <a:r>
                        <a:rPr lang="pt-BR" sz="1600" b="0" i="0" u="none" strike="noStrike">
                          <a:solidFill>
                            <a:srgbClr val="9C0006"/>
                          </a:solidFill>
                          <a:latin typeface="Times New Roman"/>
                        </a:rPr>
                        <a:t>73,3</a:t>
                      </a:r>
                    </a:p>
                  </a:txBody>
                  <a:tcPr marL="10698" marR="10698" marT="10697" marB="0" anchor="b"/>
                </a:tc>
                <a:tc>
                  <a:txBody>
                    <a:bodyPr/>
                    <a:lstStyle/>
                    <a:p>
                      <a:pPr algn="r" fontAlgn="b"/>
                      <a:r>
                        <a:rPr lang="pt-BR" sz="1600" b="0" i="0" u="none" strike="noStrike">
                          <a:solidFill>
                            <a:srgbClr val="9C0006"/>
                          </a:solidFill>
                          <a:latin typeface="Times New Roman"/>
                        </a:rPr>
                        <a:t>57,1</a:t>
                      </a:r>
                    </a:p>
                  </a:txBody>
                  <a:tcPr marL="10698" marR="10698" marT="10697" marB="0" anchor="b"/>
                </a:tc>
                <a:tc>
                  <a:txBody>
                    <a:bodyPr/>
                    <a:lstStyle/>
                    <a:p>
                      <a:pPr algn="r" fontAlgn="b"/>
                      <a:r>
                        <a:rPr lang="pt-BR" sz="1600" b="0" i="0" u="none" strike="noStrike">
                          <a:solidFill>
                            <a:srgbClr val="9C0006"/>
                          </a:solidFill>
                          <a:latin typeface="Times New Roman"/>
                        </a:rPr>
                        <a:t>76,2</a:t>
                      </a:r>
                    </a:p>
                  </a:txBody>
                  <a:tcPr marL="10698" marR="10698" marT="10697" marB="0" anchor="b"/>
                </a:tc>
                <a:tc>
                  <a:txBody>
                    <a:bodyPr/>
                    <a:lstStyle/>
                    <a:p>
                      <a:pPr algn="r" fontAlgn="b"/>
                      <a:r>
                        <a:rPr lang="pt-BR" sz="1600" b="0" i="0" u="none" strike="noStrike">
                          <a:solidFill>
                            <a:srgbClr val="9C0006"/>
                          </a:solidFill>
                          <a:latin typeface="Times New Roman"/>
                        </a:rPr>
                        <a:t>63,0</a:t>
                      </a:r>
                    </a:p>
                  </a:txBody>
                  <a:tcPr marL="10698" marR="10698" marT="10697" marB="0" anchor="b"/>
                </a:tc>
                <a:tc>
                  <a:txBody>
                    <a:bodyPr/>
                    <a:lstStyle/>
                    <a:p>
                      <a:pPr algn="r" fontAlgn="b"/>
                      <a:r>
                        <a:rPr lang="pt-BR" sz="1600" b="0" i="0" u="none" strike="noStrike">
                          <a:solidFill>
                            <a:srgbClr val="9C0006"/>
                          </a:solidFill>
                          <a:latin typeface="Times New Roman"/>
                        </a:rPr>
                        <a:t>42,8</a:t>
                      </a:r>
                    </a:p>
                  </a:txBody>
                  <a:tcPr marL="10698" marR="10698" marT="10697" marB="0" anchor="b"/>
                </a:tc>
                <a:extLst>
                  <a:ext uri="{0D108BD9-81ED-4DB2-BD59-A6C34878D82A}">
                    <a16:rowId xmlns:a16="http://schemas.microsoft.com/office/drawing/2014/main" val="10011"/>
                  </a:ext>
                </a:extLst>
              </a:tr>
              <a:tr h="255861">
                <a:tc>
                  <a:txBody>
                    <a:bodyPr/>
                    <a:lstStyle/>
                    <a:p>
                      <a:pPr algn="l" fontAlgn="b"/>
                      <a:r>
                        <a:rPr lang="pt-BR" sz="1600" b="0" i="0" u="none" strike="noStrike">
                          <a:solidFill>
                            <a:srgbClr val="000000"/>
                          </a:solidFill>
                          <a:latin typeface="Times New Roman"/>
                        </a:rPr>
                        <a:t>Pneumo (1º ref)</a:t>
                      </a:r>
                    </a:p>
                  </a:txBody>
                  <a:tcPr marL="10698" marR="10698" marT="10697" marB="0" anchor="ctr"/>
                </a:tc>
                <a:tc>
                  <a:txBody>
                    <a:bodyPr/>
                    <a:lstStyle/>
                    <a:p>
                      <a:pPr algn="r" fontAlgn="b"/>
                      <a:r>
                        <a:rPr lang="pt-BR" sz="1600" b="0" i="0" u="none" strike="noStrike">
                          <a:solidFill>
                            <a:srgbClr val="9C0006"/>
                          </a:solidFill>
                          <a:latin typeface="Times New Roman"/>
                        </a:rPr>
                        <a:t>88,4</a:t>
                      </a:r>
                    </a:p>
                  </a:txBody>
                  <a:tcPr marL="10698" marR="10698" marT="10697" marB="0" anchor="b"/>
                </a:tc>
                <a:tc>
                  <a:txBody>
                    <a:bodyPr/>
                    <a:lstStyle/>
                    <a:p>
                      <a:pPr algn="r" fontAlgn="b"/>
                      <a:r>
                        <a:rPr lang="pt-BR" sz="1600" b="0" i="0" u="none" strike="noStrike">
                          <a:solidFill>
                            <a:srgbClr val="9C0006"/>
                          </a:solidFill>
                          <a:latin typeface="Times New Roman"/>
                        </a:rPr>
                        <a:t>84,1</a:t>
                      </a:r>
                    </a:p>
                  </a:txBody>
                  <a:tcPr marL="10698" marR="10698" marT="10697" marB="0" anchor="b"/>
                </a:tc>
                <a:tc>
                  <a:txBody>
                    <a:bodyPr/>
                    <a:lstStyle/>
                    <a:p>
                      <a:pPr algn="r" fontAlgn="b"/>
                      <a:r>
                        <a:rPr lang="pt-BR" sz="1600" b="0" i="0" u="none" strike="noStrike">
                          <a:solidFill>
                            <a:srgbClr val="9C0006"/>
                          </a:solidFill>
                          <a:latin typeface="Times New Roman"/>
                        </a:rPr>
                        <a:t>76,3</a:t>
                      </a:r>
                    </a:p>
                  </a:txBody>
                  <a:tcPr marL="10698" marR="10698" marT="10697" marB="0" anchor="b"/>
                </a:tc>
                <a:tc>
                  <a:txBody>
                    <a:bodyPr/>
                    <a:lstStyle/>
                    <a:p>
                      <a:pPr algn="r" fontAlgn="b"/>
                      <a:r>
                        <a:rPr lang="pt-BR" sz="1600" b="0" i="0" u="none" strike="noStrike">
                          <a:solidFill>
                            <a:srgbClr val="9C0006"/>
                          </a:solidFill>
                          <a:latin typeface="Times New Roman"/>
                        </a:rPr>
                        <a:t>82,0</a:t>
                      </a:r>
                    </a:p>
                  </a:txBody>
                  <a:tcPr marL="10698" marR="10698" marT="10697" marB="0" anchor="b"/>
                </a:tc>
                <a:tc>
                  <a:txBody>
                    <a:bodyPr/>
                    <a:lstStyle/>
                    <a:p>
                      <a:pPr algn="r" fontAlgn="b"/>
                      <a:r>
                        <a:rPr lang="pt-BR" sz="1600" b="0" i="0" u="none" strike="noStrike">
                          <a:solidFill>
                            <a:srgbClr val="9C0006"/>
                          </a:solidFill>
                          <a:latin typeface="Times New Roman"/>
                        </a:rPr>
                        <a:t>83,5</a:t>
                      </a:r>
                    </a:p>
                  </a:txBody>
                  <a:tcPr marL="10698" marR="10698" marT="10697" marB="0" anchor="b"/>
                </a:tc>
                <a:tc>
                  <a:txBody>
                    <a:bodyPr/>
                    <a:lstStyle/>
                    <a:p>
                      <a:pPr algn="r" fontAlgn="b"/>
                      <a:r>
                        <a:rPr lang="pt-BR" sz="1600" b="0" i="0" u="none" strike="noStrike">
                          <a:solidFill>
                            <a:srgbClr val="9C0006"/>
                          </a:solidFill>
                          <a:latin typeface="Times New Roman"/>
                        </a:rPr>
                        <a:t>71,5</a:t>
                      </a:r>
                    </a:p>
                  </a:txBody>
                  <a:tcPr marL="10698" marR="10698" marT="10697" marB="0" anchor="b"/>
                </a:tc>
                <a:tc>
                  <a:txBody>
                    <a:bodyPr/>
                    <a:lstStyle/>
                    <a:p>
                      <a:pPr algn="r" fontAlgn="b"/>
                      <a:r>
                        <a:rPr lang="pt-BR" sz="1600" b="0" i="0" u="none" strike="noStrike">
                          <a:solidFill>
                            <a:srgbClr val="9C0006"/>
                          </a:solidFill>
                          <a:latin typeface="Times New Roman"/>
                        </a:rPr>
                        <a:t>65,4</a:t>
                      </a:r>
                    </a:p>
                  </a:txBody>
                  <a:tcPr marL="10698" marR="10698" marT="10697" marB="0" anchor="b"/>
                </a:tc>
                <a:tc>
                  <a:txBody>
                    <a:bodyPr/>
                    <a:lstStyle/>
                    <a:p>
                      <a:pPr algn="r" fontAlgn="b"/>
                      <a:r>
                        <a:rPr lang="pt-BR" sz="1600" b="0" i="0" u="none" strike="noStrike">
                          <a:solidFill>
                            <a:srgbClr val="9C0006"/>
                          </a:solidFill>
                          <a:latin typeface="Times New Roman"/>
                        </a:rPr>
                        <a:t>46,0</a:t>
                      </a:r>
                    </a:p>
                  </a:txBody>
                  <a:tcPr marL="10698" marR="10698" marT="10697" marB="0" anchor="b"/>
                </a:tc>
                <a:extLst>
                  <a:ext uri="{0D108BD9-81ED-4DB2-BD59-A6C34878D82A}">
                    <a16:rowId xmlns:a16="http://schemas.microsoft.com/office/drawing/2014/main" val="10012"/>
                  </a:ext>
                </a:extLst>
              </a:tr>
              <a:tr h="255861">
                <a:tc>
                  <a:txBody>
                    <a:bodyPr/>
                    <a:lstStyle/>
                    <a:p>
                      <a:pPr algn="l" fontAlgn="b"/>
                      <a:r>
                        <a:rPr lang="pt-BR" sz="1600" b="0" i="0" u="none" strike="noStrike">
                          <a:solidFill>
                            <a:srgbClr val="000000"/>
                          </a:solidFill>
                          <a:latin typeface="Times New Roman"/>
                        </a:rPr>
                        <a:t>Meningo C (1º ref)</a:t>
                      </a:r>
                    </a:p>
                  </a:txBody>
                  <a:tcPr marL="10698" marR="10698" marT="10697" marB="0" anchor="ctr"/>
                </a:tc>
                <a:tc>
                  <a:txBody>
                    <a:bodyPr/>
                    <a:lstStyle/>
                    <a:p>
                      <a:pPr algn="r" fontAlgn="b"/>
                      <a:r>
                        <a:rPr lang="pt-BR" sz="1600" b="0" i="0" u="none" strike="noStrike">
                          <a:solidFill>
                            <a:srgbClr val="9C0006"/>
                          </a:solidFill>
                          <a:latin typeface="Times New Roman"/>
                        </a:rPr>
                        <a:t>87,9</a:t>
                      </a:r>
                    </a:p>
                  </a:txBody>
                  <a:tcPr marL="10698" marR="10698" marT="10697" marB="0" anchor="b"/>
                </a:tc>
                <a:tc>
                  <a:txBody>
                    <a:bodyPr/>
                    <a:lstStyle/>
                    <a:p>
                      <a:pPr algn="r" fontAlgn="b"/>
                      <a:r>
                        <a:rPr lang="pt-BR" sz="1600" b="0" i="0" u="none" strike="noStrike">
                          <a:solidFill>
                            <a:srgbClr val="9C0006"/>
                          </a:solidFill>
                          <a:latin typeface="Times New Roman"/>
                        </a:rPr>
                        <a:t>93,9</a:t>
                      </a:r>
                    </a:p>
                  </a:txBody>
                  <a:tcPr marL="10698" marR="10698" marT="10697" marB="0" anchor="b"/>
                </a:tc>
                <a:tc>
                  <a:txBody>
                    <a:bodyPr/>
                    <a:lstStyle/>
                    <a:p>
                      <a:pPr algn="r" fontAlgn="b"/>
                      <a:r>
                        <a:rPr lang="pt-BR" sz="1600" b="0" i="0" u="none" strike="noStrike">
                          <a:solidFill>
                            <a:srgbClr val="9C0006"/>
                          </a:solidFill>
                          <a:latin typeface="Times New Roman"/>
                        </a:rPr>
                        <a:t>78,6</a:t>
                      </a:r>
                    </a:p>
                  </a:txBody>
                  <a:tcPr marL="10698" marR="10698" marT="10697" marB="0" anchor="b"/>
                </a:tc>
                <a:tc>
                  <a:txBody>
                    <a:bodyPr/>
                    <a:lstStyle/>
                    <a:p>
                      <a:pPr algn="r" fontAlgn="b"/>
                      <a:r>
                        <a:rPr lang="pt-BR" sz="1600" b="0" i="0" u="none" strike="noStrike">
                          <a:solidFill>
                            <a:srgbClr val="9C0006"/>
                          </a:solidFill>
                          <a:latin typeface="Times New Roman"/>
                        </a:rPr>
                        <a:t>80,2</a:t>
                      </a:r>
                    </a:p>
                  </a:txBody>
                  <a:tcPr marL="10698" marR="10698" marT="10697" marB="0" anchor="b"/>
                </a:tc>
                <a:tc>
                  <a:txBody>
                    <a:bodyPr/>
                    <a:lstStyle/>
                    <a:p>
                      <a:pPr algn="r" fontAlgn="b"/>
                      <a:r>
                        <a:rPr lang="pt-BR" sz="1600" b="0" i="0" u="none" strike="noStrike">
                          <a:solidFill>
                            <a:srgbClr val="9C0006"/>
                          </a:solidFill>
                          <a:latin typeface="Times New Roman"/>
                        </a:rPr>
                        <a:t>85,8</a:t>
                      </a:r>
                    </a:p>
                  </a:txBody>
                  <a:tcPr marL="10698" marR="10698" marT="10697" marB="0" anchor="b"/>
                </a:tc>
                <a:tc>
                  <a:txBody>
                    <a:bodyPr/>
                    <a:lstStyle/>
                    <a:p>
                      <a:pPr algn="r" fontAlgn="b"/>
                      <a:r>
                        <a:rPr lang="pt-BR" sz="1600" b="0" i="0" u="none" strike="noStrike">
                          <a:solidFill>
                            <a:srgbClr val="9C0006"/>
                          </a:solidFill>
                          <a:latin typeface="Times New Roman"/>
                        </a:rPr>
                        <a:t>76,0</a:t>
                      </a:r>
                    </a:p>
                  </a:txBody>
                  <a:tcPr marL="10698" marR="10698" marT="10697" marB="0" anchor="b"/>
                </a:tc>
                <a:tc>
                  <a:txBody>
                    <a:bodyPr/>
                    <a:lstStyle/>
                    <a:p>
                      <a:pPr algn="r" fontAlgn="b"/>
                      <a:r>
                        <a:rPr lang="pt-BR" sz="1600" b="0" i="0" u="none" strike="noStrike">
                          <a:solidFill>
                            <a:srgbClr val="9C0006"/>
                          </a:solidFill>
                          <a:latin typeface="Times New Roman"/>
                        </a:rPr>
                        <a:t>68,0</a:t>
                      </a:r>
                    </a:p>
                  </a:txBody>
                  <a:tcPr marL="10698" marR="10698" marT="10697" marB="0" anchor="b"/>
                </a:tc>
                <a:tc>
                  <a:txBody>
                    <a:bodyPr/>
                    <a:lstStyle/>
                    <a:p>
                      <a:pPr algn="r" fontAlgn="b"/>
                      <a:r>
                        <a:rPr lang="pt-BR" sz="1600" b="0" i="0" u="none" strike="noStrike">
                          <a:solidFill>
                            <a:srgbClr val="9C0006"/>
                          </a:solidFill>
                          <a:latin typeface="Times New Roman"/>
                        </a:rPr>
                        <a:t>50,4</a:t>
                      </a:r>
                    </a:p>
                  </a:txBody>
                  <a:tcPr marL="10698" marR="10698" marT="10697" marB="0" anchor="b"/>
                </a:tc>
                <a:extLst>
                  <a:ext uri="{0D108BD9-81ED-4DB2-BD59-A6C34878D82A}">
                    <a16:rowId xmlns:a16="http://schemas.microsoft.com/office/drawing/2014/main" val="10013"/>
                  </a:ext>
                </a:extLst>
              </a:tr>
              <a:tr h="255861">
                <a:tc>
                  <a:txBody>
                    <a:bodyPr/>
                    <a:lstStyle/>
                    <a:p>
                      <a:pPr algn="l" fontAlgn="b"/>
                      <a:r>
                        <a:rPr lang="pt-BR" sz="1600" b="0" i="0" u="none" strike="noStrike">
                          <a:solidFill>
                            <a:srgbClr val="000000"/>
                          </a:solidFill>
                          <a:latin typeface="Times New Roman"/>
                        </a:rPr>
                        <a:t>Polio ( 1º ref)</a:t>
                      </a:r>
                    </a:p>
                  </a:txBody>
                  <a:tcPr marL="10698" marR="10698" marT="10697" marB="0" anchor="ctr"/>
                </a:tc>
                <a:tc>
                  <a:txBody>
                    <a:bodyPr/>
                    <a:lstStyle/>
                    <a:p>
                      <a:pPr algn="r" fontAlgn="b"/>
                      <a:r>
                        <a:rPr lang="pt-BR" sz="1600" b="0" i="0" u="none" strike="noStrike">
                          <a:solidFill>
                            <a:srgbClr val="9C0006"/>
                          </a:solidFill>
                          <a:latin typeface="Times New Roman"/>
                        </a:rPr>
                        <a:t>84,5</a:t>
                      </a:r>
                    </a:p>
                  </a:txBody>
                  <a:tcPr marL="10698" marR="10698" marT="10697" marB="0" anchor="b"/>
                </a:tc>
                <a:tc>
                  <a:txBody>
                    <a:bodyPr/>
                    <a:lstStyle/>
                    <a:p>
                      <a:pPr algn="r" fontAlgn="b"/>
                      <a:r>
                        <a:rPr lang="pt-BR" sz="1600" b="0" i="0" u="none" strike="noStrike">
                          <a:solidFill>
                            <a:srgbClr val="9C0006"/>
                          </a:solidFill>
                          <a:latin typeface="Times New Roman"/>
                        </a:rPr>
                        <a:t>74,4</a:t>
                      </a:r>
                    </a:p>
                  </a:txBody>
                  <a:tcPr marL="10698" marR="10698" marT="10697" marB="0" anchor="b"/>
                </a:tc>
                <a:tc>
                  <a:txBody>
                    <a:bodyPr/>
                    <a:lstStyle/>
                    <a:p>
                      <a:pPr algn="r" fontAlgn="b"/>
                      <a:r>
                        <a:rPr lang="pt-BR" sz="1600" b="0" i="0" u="none" strike="noStrike">
                          <a:solidFill>
                            <a:srgbClr val="9C0006"/>
                          </a:solidFill>
                          <a:latin typeface="Times New Roman"/>
                        </a:rPr>
                        <a:t>73,6</a:t>
                      </a:r>
                    </a:p>
                  </a:txBody>
                  <a:tcPr marL="10698" marR="10698" marT="10697" marB="0" anchor="b"/>
                </a:tc>
                <a:tc>
                  <a:txBody>
                    <a:bodyPr/>
                    <a:lstStyle/>
                    <a:p>
                      <a:pPr algn="r" fontAlgn="b"/>
                      <a:r>
                        <a:rPr lang="pt-BR" sz="1600" b="0" i="0" u="none" strike="noStrike">
                          <a:solidFill>
                            <a:srgbClr val="9C0006"/>
                          </a:solidFill>
                          <a:latin typeface="Times New Roman"/>
                        </a:rPr>
                        <a:t>72,8</a:t>
                      </a:r>
                    </a:p>
                  </a:txBody>
                  <a:tcPr marL="10698" marR="10698" marT="10697" marB="0" anchor="b"/>
                </a:tc>
                <a:tc>
                  <a:txBody>
                    <a:bodyPr/>
                    <a:lstStyle/>
                    <a:p>
                      <a:pPr algn="r" fontAlgn="b"/>
                      <a:r>
                        <a:rPr lang="pt-BR" sz="1600" b="0" i="0" u="none" strike="noStrike">
                          <a:solidFill>
                            <a:srgbClr val="9C0006"/>
                          </a:solidFill>
                          <a:latin typeface="Times New Roman"/>
                        </a:rPr>
                        <a:t>74,6</a:t>
                      </a:r>
                    </a:p>
                  </a:txBody>
                  <a:tcPr marL="10698" marR="10698" marT="10697" marB="0" anchor="b"/>
                </a:tc>
                <a:tc>
                  <a:txBody>
                    <a:bodyPr/>
                    <a:lstStyle/>
                    <a:p>
                      <a:pPr algn="r" fontAlgn="b"/>
                      <a:r>
                        <a:rPr lang="pt-BR" sz="1600" b="0" i="0" u="none" strike="noStrike">
                          <a:solidFill>
                            <a:srgbClr val="9C0006"/>
                          </a:solidFill>
                          <a:latin typeface="Times New Roman"/>
                        </a:rPr>
                        <a:t>68,5</a:t>
                      </a:r>
                    </a:p>
                  </a:txBody>
                  <a:tcPr marL="10698" marR="10698" marT="10697" marB="0" anchor="b"/>
                </a:tc>
                <a:tc>
                  <a:txBody>
                    <a:bodyPr/>
                    <a:lstStyle/>
                    <a:p>
                      <a:pPr algn="r" fontAlgn="b"/>
                      <a:r>
                        <a:rPr lang="pt-BR" sz="1600" b="0" i="0" u="none" strike="noStrike">
                          <a:solidFill>
                            <a:srgbClr val="9C0006"/>
                          </a:solidFill>
                          <a:latin typeface="Times New Roman"/>
                        </a:rPr>
                        <a:t>59,9</a:t>
                      </a:r>
                    </a:p>
                  </a:txBody>
                  <a:tcPr marL="10698" marR="10698" marT="10697" marB="0" anchor="b"/>
                </a:tc>
                <a:tc>
                  <a:txBody>
                    <a:bodyPr/>
                    <a:lstStyle/>
                    <a:p>
                      <a:pPr algn="r" fontAlgn="b"/>
                      <a:r>
                        <a:rPr lang="pt-BR" sz="1600" b="0" i="0" u="none" strike="noStrike">
                          <a:solidFill>
                            <a:srgbClr val="9C0006"/>
                          </a:solidFill>
                          <a:latin typeface="Times New Roman"/>
                        </a:rPr>
                        <a:t>43,2</a:t>
                      </a:r>
                    </a:p>
                  </a:txBody>
                  <a:tcPr marL="10698" marR="10698" marT="10697" marB="0" anchor="b"/>
                </a:tc>
                <a:extLst>
                  <a:ext uri="{0D108BD9-81ED-4DB2-BD59-A6C34878D82A}">
                    <a16:rowId xmlns:a16="http://schemas.microsoft.com/office/drawing/2014/main" val="10014"/>
                  </a:ext>
                </a:extLst>
              </a:tr>
              <a:tr h="255861">
                <a:tc>
                  <a:txBody>
                    <a:bodyPr/>
                    <a:lstStyle/>
                    <a:p>
                      <a:pPr algn="l" fontAlgn="b"/>
                      <a:r>
                        <a:rPr lang="pt-BR" sz="1600" b="0" i="0" u="none" strike="noStrike">
                          <a:solidFill>
                            <a:srgbClr val="000000"/>
                          </a:solidFill>
                          <a:latin typeface="Times New Roman"/>
                        </a:rPr>
                        <a:t>Tríplice Viral  D1</a:t>
                      </a:r>
                    </a:p>
                  </a:txBody>
                  <a:tcPr marL="10698" marR="10698" marT="10697" marB="0" anchor="ctr"/>
                </a:tc>
                <a:tc>
                  <a:txBody>
                    <a:bodyPr/>
                    <a:lstStyle/>
                    <a:p>
                      <a:pPr algn="r" fontAlgn="b"/>
                      <a:r>
                        <a:rPr lang="pt-BR" sz="1600" b="0" i="0" u="none" strike="noStrike">
                          <a:solidFill>
                            <a:srgbClr val="000000"/>
                          </a:solidFill>
                          <a:latin typeface="Times New Roman"/>
                        </a:rPr>
                        <a:t>96,1</a:t>
                      </a:r>
                    </a:p>
                  </a:txBody>
                  <a:tcPr marL="10698" marR="10698" marT="10697" marB="0" anchor="b"/>
                </a:tc>
                <a:tc>
                  <a:txBody>
                    <a:bodyPr/>
                    <a:lstStyle/>
                    <a:p>
                      <a:pPr algn="r" fontAlgn="b"/>
                      <a:r>
                        <a:rPr lang="pt-BR" sz="1600" b="0" i="0" u="none" strike="noStrike">
                          <a:solidFill>
                            <a:srgbClr val="000000"/>
                          </a:solidFill>
                          <a:latin typeface="Times New Roman"/>
                        </a:rPr>
                        <a:t>95,4</a:t>
                      </a:r>
                    </a:p>
                  </a:txBody>
                  <a:tcPr marL="10698" marR="10698" marT="10697" marB="0" anchor="b"/>
                </a:tc>
                <a:tc>
                  <a:txBody>
                    <a:bodyPr/>
                    <a:lstStyle/>
                    <a:p>
                      <a:pPr algn="r" fontAlgn="b"/>
                      <a:r>
                        <a:rPr lang="pt-BR" sz="1600" b="0" i="0" u="none" strike="noStrike">
                          <a:solidFill>
                            <a:srgbClr val="9C0006"/>
                          </a:solidFill>
                          <a:latin typeface="Times New Roman"/>
                        </a:rPr>
                        <a:t>86,2</a:t>
                      </a:r>
                    </a:p>
                  </a:txBody>
                  <a:tcPr marL="10698" marR="10698" marT="10697" marB="0" anchor="b"/>
                </a:tc>
                <a:tc>
                  <a:txBody>
                    <a:bodyPr/>
                    <a:lstStyle/>
                    <a:p>
                      <a:pPr algn="r" fontAlgn="b"/>
                      <a:r>
                        <a:rPr lang="pt-BR" sz="1600" b="0" i="0" u="none" strike="noStrike">
                          <a:solidFill>
                            <a:srgbClr val="9C0006"/>
                          </a:solidFill>
                          <a:latin typeface="Times New Roman"/>
                        </a:rPr>
                        <a:t>92,6</a:t>
                      </a:r>
                    </a:p>
                  </a:txBody>
                  <a:tcPr marL="10698" marR="10698" marT="10697" marB="0" anchor="b"/>
                </a:tc>
                <a:tc>
                  <a:txBody>
                    <a:bodyPr/>
                    <a:lstStyle/>
                    <a:p>
                      <a:pPr algn="r" fontAlgn="b"/>
                      <a:r>
                        <a:rPr lang="pt-BR" sz="1600" b="0" i="0" u="none" strike="noStrike">
                          <a:solidFill>
                            <a:srgbClr val="9C0006"/>
                          </a:solidFill>
                          <a:latin typeface="Times New Roman"/>
                        </a:rPr>
                        <a:t>93,1</a:t>
                      </a:r>
                    </a:p>
                  </a:txBody>
                  <a:tcPr marL="10698" marR="10698" marT="10697" marB="0" anchor="b"/>
                </a:tc>
                <a:tc>
                  <a:txBody>
                    <a:bodyPr/>
                    <a:lstStyle/>
                    <a:p>
                      <a:pPr algn="r" fontAlgn="b"/>
                      <a:r>
                        <a:rPr lang="pt-BR" sz="1600" b="0" i="0" u="none" strike="noStrike">
                          <a:solidFill>
                            <a:srgbClr val="9C0006"/>
                          </a:solidFill>
                          <a:latin typeface="Times New Roman"/>
                        </a:rPr>
                        <a:t>79,7</a:t>
                      </a:r>
                    </a:p>
                  </a:txBody>
                  <a:tcPr marL="10698" marR="10698" marT="10697" marB="0" anchor="b"/>
                </a:tc>
                <a:tc>
                  <a:txBody>
                    <a:bodyPr/>
                    <a:lstStyle/>
                    <a:p>
                      <a:pPr algn="r" fontAlgn="b"/>
                      <a:r>
                        <a:rPr lang="pt-BR" sz="1600" b="0" i="0" u="none" strike="noStrike">
                          <a:solidFill>
                            <a:srgbClr val="9C0006"/>
                          </a:solidFill>
                          <a:latin typeface="Times New Roman"/>
                        </a:rPr>
                        <a:t>73,5</a:t>
                      </a:r>
                    </a:p>
                  </a:txBody>
                  <a:tcPr marL="10698" marR="10698" marT="10697" marB="0" anchor="b"/>
                </a:tc>
                <a:tc>
                  <a:txBody>
                    <a:bodyPr/>
                    <a:lstStyle/>
                    <a:p>
                      <a:pPr algn="r" fontAlgn="b"/>
                      <a:r>
                        <a:rPr lang="pt-BR" sz="1600" b="0" i="0" u="none" strike="noStrike">
                          <a:solidFill>
                            <a:srgbClr val="9C0006"/>
                          </a:solidFill>
                          <a:latin typeface="Times New Roman"/>
                        </a:rPr>
                        <a:t>51,5</a:t>
                      </a:r>
                    </a:p>
                  </a:txBody>
                  <a:tcPr marL="10698" marR="10698" marT="10697" marB="0" anchor="b"/>
                </a:tc>
                <a:extLst>
                  <a:ext uri="{0D108BD9-81ED-4DB2-BD59-A6C34878D82A}">
                    <a16:rowId xmlns:a16="http://schemas.microsoft.com/office/drawing/2014/main" val="10015"/>
                  </a:ext>
                </a:extLst>
              </a:tr>
              <a:tr h="255861">
                <a:tc>
                  <a:txBody>
                    <a:bodyPr/>
                    <a:lstStyle/>
                    <a:p>
                      <a:pPr algn="l" fontAlgn="b"/>
                      <a:r>
                        <a:rPr lang="pt-BR" sz="1600" b="0" i="0" u="none" strike="noStrike">
                          <a:solidFill>
                            <a:srgbClr val="000000"/>
                          </a:solidFill>
                          <a:latin typeface="Times New Roman"/>
                        </a:rPr>
                        <a:t>Tríplice Viral  D2</a:t>
                      </a:r>
                    </a:p>
                  </a:txBody>
                  <a:tcPr marL="10698" marR="10698" marT="10697" marB="0" anchor="ctr"/>
                </a:tc>
                <a:tc>
                  <a:txBody>
                    <a:bodyPr/>
                    <a:lstStyle/>
                    <a:p>
                      <a:pPr algn="r" fontAlgn="b"/>
                      <a:r>
                        <a:rPr lang="pt-BR" sz="1600" b="0" i="0" u="none" strike="noStrike">
                          <a:solidFill>
                            <a:srgbClr val="9C0006"/>
                          </a:solidFill>
                          <a:latin typeface="Times New Roman"/>
                        </a:rPr>
                        <a:t>79,9</a:t>
                      </a:r>
                    </a:p>
                  </a:txBody>
                  <a:tcPr marL="10698" marR="10698" marT="10697" marB="0" anchor="b"/>
                </a:tc>
                <a:tc>
                  <a:txBody>
                    <a:bodyPr/>
                    <a:lstStyle/>
                    <a:p>
                      <a:pPr algn="r" fontAlgn="b"/>
                      <a:r>
                        <a:rPr lang="pt-BR" sz="1600" b="0" i="0" u="none" strike="noStrike">
                          <a:solidFill>
                            <a:srgbClr val="9C0006"/>
                          </a:solidFill>
                          <a:latin typeface="Times New Roman"/>
                        </a:rPr>
                        <a:t>76,7</a:t>
                      </a:r>
                    </a:p>
                  </a:txBody>
                  <a:tcPr marL="10698" marR="10698" marT="10697" marB="0" anchor="b"/>
                </a:tc>
                <a:tc>
                  <a:txBody>
                    <a:bodyPr/>
                    <a:lstStyle/>
                    <a:p>
                      <a:pPr algn="r" fontAlgn="b"/>
                      <a:r>
                        <a:rPr lang="pt-BR" sz="1600" b="0" i="0" u="none" strike="noStrike">
                          <a:solidFill>
                            <a:srgbClr val="9C0006"/>
                          </a:solidFill>
                          <a:latin typeface="Times New Roman"/>
                        </a:rPr>
                        <a:t>72,9</a:t>
                      </a:r>
                    </a:p>
                  </a:txBody>
                  <a:tcPr marL="10698" marR="10698" marT="10697" marB="0" anchor="b"/>
                </a:tc>
                <a:tc>
                  <a:txBody>
                    <a:bodyPr/>
                    <a:lstStyle/>
                    <a:p>
                      <a:pPr algn="r" fontAlgn="b"/>
                      <a:r>
                        <a:rPr lang="pt-BR" sz="1600" b="0" i="0" u="none" strike="noStrike">
                          <a:solidFill>
                            <a:srgbClr val="9C0006"/>
                          </a:solidFill>
                          <a:latin typeface="Times New Roman"/>
                        </a:rPr>
                        <a:t>76,9</a:t>
                      </a:r>
                    </a:p>
                  </a:txBody>
                  <a:tcPr marL="10698" marR="10698" marT="10697" marB="0" anchor="b"/>
                </a:tc>
                <a:tc>
                  <a:txBody>
                    <a:bodyPr/>
                    <a:lstStyle/>
                    <a:p>
                      <a:pPr algn="r" fontAlgn="b"/>
                      <a:r>
                        <a:rPr lang="pt-BR" sz="1600" b="0" i="0" u="none" strike="noStrike">
                          <a:solidFill>
                            <a:srgbClr val="9C0006"/>
                          </a:solidFill>
                          <a:latin typeface="Times New Roman"/>
                        </a:rPr>
                        <a:t>81,5</a:t>
                      </a:r>
                    </a:p>
                  </a:txBody>
                  <a:tcPr marL="10698" marR="10698" marT="10697" marB="0" anchor="b"/>
                </a:tc>
                <a:tc>
                  <a:txBody>
                    <a:bodyPr/>
                    <a:lstStyle/>
                    <a:p>
                      <a:pPr algn="r" fontAlgn="b"/>
                      <a:r>
                        <a:rPr lang="pt-BR" sz="1600" b="0" i="0" u="none" strike="noStrike">
                          <a:solidFill>
                            <a:srgbClr val="9C0006"/>
                          </a:solidFill>
                          <a:latin typeface="Times New Roman"/>
                        </a:rPr>
                        <a:t>62,9</a:t>
                      </a:r>
                    </a:p>
                  </a:txBody>
                  <a:tcPr marL="10698" marR="10698" marT="10697" marB="0" anchor="b"/>
                </a:tc>
                <a:tc>
                  <a:txBody>
                    <a:bodyPr/>
                    <a:lstStyle/>
                    <a:p>
                      <a:pPr algn="r" fontAlgn="b"/>
                      <a:r>
                        <a:rPr lang="pt-BR" sz="1600" b="0" i="0" u="none" strike="noStrike">
                          <a:solidFill>
                            <a:srgbClr val="9C0006"/>
                          </a:solidFill>
                          <a:latin typeface="Times New Roman"/>
                        </a:rPr>
                        <a:t>51,7</a:t>
                      </a:r>
                    </a:p>
                  </a:txBody>
                  <a:tcPr marL="10698" marR="10698" marT="10697" marB="0" anchor="b"/>
                </a:tc>
                <a:tc>
                  <a:txBody>
                    <a:bodyPr/>
                    <a:lstStyle/>
                    <a:p>
                      <a:pPr algn="r" fontAlgn="b"/>
                      <a:r>
                        <a:rPr lang="pt-BR" sz="1600" b="0" i="0" u="none" strike="noStrike">
                          <a:solidFill>
                            <a:srgbClr val="9C0006"/>
                          </a:solidFill>
                          <a:latin typeface="Times New Roman"/>
                        </a:rPr>
                        <a:t>33,5</a:t>
                      </a:r>
                    </a:p>
                  </a:txBody>
                  <a:tcPr marL="10698" marR="10698" marT="10697" marB="0" anchor="b"/>
                </a:tc>
                <a:extLst>
                  <a:ext uri="{0D108BD9-81ED-4DB2-BD59-A6C34878D82A}">
                    <a16:rowId xmlns:a16="http://schemas.microsoft.com/office/drawing/2014/main" val="10016"/>
                  </a:ext>
                </a:extLst>
              </a:tr>
              <a:tr h="255861">
                <a:tc>
                  <a:txBody>
                    <a:bodyPr/>
                    <a:lstStyle/>
                    <a:p>
                      <a:pPr algn="l" fontAlgn="b"/>
                      <a:r>
                        <a:rPr lang="pt-BR" sz="1600" b="0" i="0" u="none" strike="noStrike">
                          <a:solidFill>
                            <a:srgbClr val="000000"/>
                          </a:solidFill>
                          <a:latin typeface="Times New Roman"/>
                        </a:rPr>
                        <a:t>dT /dTpa gestante**</a:t>
                      </a:r>
                    </a:p>
                  </a:txBody>
                  <a:tcPr marL="10698" marR="10698" marT="10697" marB="0" anchor="ctr"/>
                </a:tc>
                <a:tc>
                  <a:txBody>
                    <a:bodyPr/>
                    <a:lstStyle/>
                    <a:p>
                      <a:pPr algn="r" fontAlgn="b"/>
                      <a:r>
                        <a:rPr lang="pt-BR" sz="1600" b="0" i="0" u="none" strike="noStrike">
                          <a:solidFill>
                            <a:srgbClr val="9C0006"/>
                          </a:solidFill>
                          <a:latin typeface="Times New Roman"/>
                        </a:rPr>
                        <a:t>0,0</a:t>
                      </a:r>
                    </a:p>
                  </a:txBody>
                  <a:tcPr marL="10698" marR="10698" marT="10697" marB="0" anchor="b"/>
                </a:tc>
                <a:tc>
                  <a:txBody>
                    <a:bodyPr/>
                    <a:lstStyle/>
                    <a:p>
                      <a:pPr algn="r" fontAlgn="b"/>
                      <a:r>
                        <a:rPr lang="pt-BR" sz="1600" b="0" i="0" u="none" strike="noStrike">
                          <a:solidFill>
                            <a:srgbClr val="9C0006"/>
                          </a:solidFill>
                          <a:latin typeface="Times New Roman"/>
                        </a:rPr>
                        <a:t>2,7</a:t>
                      </a:r>
                    </a:p>
                  </a:txBody>
                  <a:tcPr marL="10698" marR="10698" marT="10697" marB="0" anchor="b"/>
                </a:tc>
                <a:tc>
                  <a:txBody>
                    <a:bodyPr/>
                    <a:lstStyle/>
                    <a:p>
                      <a:pPr algn="r" fontAlgn="b"/>
                      <a:r>
                        <a:rPr lang="pt-BR" sz="1600" b="0" i="0" u="none" strike="noStrike">
                          <a:solidFill>
                            <a:srgbClr val="9C0006"/>
                          </a:solidFill>
                          <a:latin typeface="Times New Roman"/>
                        </a:rPr>
                        <a:t>66,1</a:t>
                      </a:r>
                    </a:p>
                  </a:txBody>
                  <a:tcPr marL="10698" marR="10698" marT="10697" marB="0" anchor="b"/>
                </a:tc>
                <a:tc>
                  <a:txBody>
                    <a:bodyPr/>
                    <a:lstStyle/>
                    <a:p>
                      <a:pPr algn="r" fontAlgn="b"/>
                      <a:r>
                        <a:rPr lang="pt-BR" sz="1600" b="0" i="0" u="none" strike="noStrike">
                          <a:solidFill>
                            <a:srgbClr val="9C0006"/>
                          </a:solidFill>
                          <a:latin typeface="Times New Roman"/>
                        </a:rPr>
                        <a:t>68,5</a:t>
                      </a:r>
                    </a:p>
                  </a:txBody>
                  <a:tcPr marL="10698" marR="10698" marT="10697" marB="0" anchor="b"/>
                </a:tc>
                <a:tc>
                  <a:txBody>
                    <a:bodyPr/>
                    <a:lstStyle/>
                    <a:p>
                      <a:pPr algn="r" fontAlgn="b"/>
                      <a:r>
                        <a:rPr lang="pt-BR" sz="1600" b="0" i="0" u="none" strike="noStrike">
                          <a:solidFill>
                            <a:srgbClr val="9C0006"/>
                          </a:solidFill>
                          <a:latin typeface="Times New Roman"/>
                        </a:rPr>
                        <a:t>53,7</a:t>
                      </a:r>
                    </a:p>
                  </a:txBody>
                  <a:tcPr marL="10698" marR="10698" marT="10697" marB="0" anchor="b"/>
                </a:tc>
                <a:tc>
                  <a:txBody>
                    <a:bodyPr/>
                    <a:lstStyle/>
                    <a:p>
                      <a:pPr algn="r" fontAlgn="b"/>
                      <a:r>
                        <a:rPr lang="pt-BR" sz="1600" b="0" i="0" u="none" strike="noStrike">
                          <a:solidFill>
                            <a:srgbClr val="9C0006"/>
                          </a:solidFill>
                          <a:latin typeface="Times New Roman"/>
                        </a:rPr>
                        <a:t>73,3</a:t>
                      </a:r>
                    </a:p>
                  </a:txBody>
                  <a:tcPr marL="10698" marR="10698" marT="10697" marB="0" anchor="b"/>
                </a:tc>
                <a:tc>
                  <a:txBody>
                    <a:bodyPr/>
                    <a:lstStyle/>
                    <a:p>
                      <a:pPr algn="r" fontAlgn="b"/>
                      <a:r>
                        <a:rPr lang="pt-BR" sz="1600" b="0" i="0" u="none" strike="noStrike">
                          <a:solidFill>
                            <a:srgbClr val="9C0006"/>
                          </a:solidFill>
                          <a:latin typeface="Times New Roman"/>
                        </a:rPr>
                        <a:t>57,7</a:t>
                      </a:r>
                    </a:p>
                  </a:txBody>
                  <a:tcPr marL="10698" marR="10698" marT="10697" marB="0" anchor="b"/>
                </a:tc>
                <a:tc>
                  <a:txBody>
                    <a:bodyPr/>
                    <a:lstStyle/>
                    <a:p>
                      <a:pPr algn="r" fontAlgn="b"/>
                      <a:r>
                        <a:rPr lang="pt-BR" sz="1600" b="0" i="0" u="none" strike="noStrike">
                          <a:solidFill>
                            <a:srgbClr val="9C0006"/>
                          </a:solidFill>
                          <a:latin typeface="Times New Roman"/>
                        </a:rPr>
                        <a:t>0,0</a:t>
                      </a:r>
                    </a:p>
                  </a:txBody>
                  <a:tcPr marL="10698" marR="10698" marT="10697" marB="0" anchor="b"/>
                </a:tc>
                <a:extLst>
                  <a:ext uri="{0D108BD9-81ED-4DB2-BD59-A6C34878D82A}">
                    <a16:rowId xmlns:a16="http://schemas.microsoft.com/office/drawing/2014/main" val="10017"/>
                  </a:ext>
                </a:extLst>
              </a:tr>
              <a:tr h="255861">
                <a:tc>
                  <a:txBody>
                    <a:bodyPr/>
                    <a:lstStyle/>
                    <a:p>
                      <a:pPr algn="l" fontAlgn="b"/>
                      <a:r>
                        <a:rPr lang="pt-BR" sz="1600" b="0" i="0" u="none" strike="noStrike">
                          <a:solidFill>
                            <a:srgbClr val="000000"/>
                          </a:solidFill>
                          <a:latin typeface="Times New Roman"/>
                        </a:rPr>
                        <a:t>dTpa gestante</a:t>
                      </a:r>
                    </a:p>
                  </a:txBody>
                  <a:tcPr marL="10698" marR="10698" marT="10697" marB="0" anchor="ctr"/>
                </a:tc>
                <a:tc>
                  <a:txBody>
                    <a:bodyPr/>
                    <a:lstStyle/>
                    <a:p>
                      <a:pPr algn="r" fontAlgn="b"/>
                      <a:r>
                        <a:rPr lang="pt-BR" sz="1600" b="0" i="0" u="none" strike="noStrike">
                          <a:solidFill>
                            <a:srgbClr val="9C0006"/>
                          </a:solidFill>
                          <a:latin typeface="Times New Roman"/>
                        </a:rPr>
                        <a:t>45,6</a:t>
                      </a:r>
                    </a:p>
                  </a:txBody>
                  <a:tcPr marL="10698" marR="10698" marT="10697" marB="0" anchor="b"/>
                </a:tc>
                <a:tc>
                  <a:txBody>
                    <a:bodyPr/>
                    <a:lstStyle/>
                    <a:p>
                      <a:pPr algn="r" fontAlgn="b"/>
                      <a:r>
                        <a:rPr lang="pt-BR" sz="1600" b="0" i="0" u="none" strike="noStrike">
                          <a:solidFill>
                            <a:srgbClr val="9C0006"/>
                          </a:solidFill>
                          <a:latin typeface="Times New Roman"/>
                        </a:rPr>
                        <a:t>31,5</a:t>
                      </a:r>
                    </a:p>
                  </a:txBody>
                  <a:tcPr marL="10698" marR="10698" marT="10697" marB="0" anchor="b"/>
                </a:tc>
                <a:tc>
                  <a:txBody>
                    <a:bodyPr/>
                    <a:lstStyle/>
                    <a:p>
                      <a:pPr algn="r" fontAlgn="b"/>
                      <a:r>
                        <a:rPr lang="pt-BR" sz="1600" b="0" i="0" u="none" strike="noStrike">
                          <a:solidFill>
                            <a:srgbClr val="9C0006"/>
                          </a:solidFill>
                          <a:latin typeface="Times New Roman"/>
                        </a:rPr>
                        <a:t>34,7</a:t>
                      </a:r>
                    </a:p>
                  </a:txBody>
                  <a:tcPr marL="10698" marR="10698" marT="10697" marB="0" anchor="b"/>
                </a:tc>
                <a:tc>
                  <a:txBody>
                    <a:bodyPr/>
                    <a:lstStyle/>
                    <a:p>
                      <a:pPr algn="r" fontAlgn="b"/>
                      <a:r>
                        <a:rPr lang="pt-BR" sz="1600" b="0" i="0" u="none" strike="noStrike">
                          <a:solidFill>
                            <a:srgbClr val="9C0006"/>
                          </a:solidFill>
                          <a:latin typeface="Times New Roman"/>
                        </a:rPr>
                        <a:t>45,0</a:t>
                      </a:r>
                    </a:p>
                  </a:txBody>
                  <a:tcPr marL="10698" marR="10698" marT="10697" marB="0" anchor="b"/>
                </a:tc>
                <a:tc>
                  <a:txBody>
                    <a:bodyPr/>
                    <a:lstStyle/>
                    <a:p>
                      <a:pPr algn="r" fontAlgn="b"/>
                      <a:r>
                        <a:rPr lang="pt-BR" sz="1600" b="0" i="0" u="none" strike="noStrike">
                          <a:solidFill>
                            <a:srgbClr val="9C0006"/>
                          </a:solidFill>
                          <a:latin typeface="Times New Roman"/>
                        </a:rPr>
                        <a:t>45,0</a:t>
                      </a:r>
                    </a:p>
                  </a:txBody>
                  <a:tcPr marL="10698" marR="10698" marT="10697" marB="0" anchor="b"/>
                </a:tc>
                <a:tc>
                  <a:txBody>
                    <a:bodyPr/>
                    <a:lstStyle/>
                    <a:p>
                      <a:pPr algn="r" fontAlgn="b"/>
                      <a:r>
                        <a:rPr lang="pt-BR" sz="1600" b="0" i="0" u="none" strike="noStrike">
                          <a:solidFill>
                            <a:srgbClr val="9C0006"/>
                          </a:solidFill>
                          <a:latin typeface="Times New Roman"/>
                        </a:rPr>
                        <a:t>22,9</a:t>
                      </a:r>
                    </a:p>
                  </a:txBody>
                  <a:tcPr marL="10698" marR="10698" marT="10697" marB="0" anchor="b"/>
                </a:tc>
                <a:tc>
                  <a:txBody>
                    <a:bodyPr/>
                    <a:lstStyle/>
                    <a:p>
                      <a:pPr algn="r" fontAlgn="b"/>
                      <a:r>
                        <a:rPr lang="pt-BR" sz="1600" b="0" i="0" u="none" strike="noStrike">
                          <a:solidFill>
                            <a:srgbClr val="9C0006"/>
                          </a:solidFill>
                          <a:latin typeface="Times New Roman"/>
                        </a:rPr>
                        <a:t>18,9</a:t>
                      </a:r>
                    </a:p>
                  </a:txBody>
                  <a:tcPr marL="10698" marR="10698" marT="10697" marB="0" anchor="b"/>
                </a:tc>
                <a:tc>
                  <a:txBody>
                    <a:bodyPr/>
                    <a:lstStyle/>
                    <a:p>
                      <a:pPr algn="r" fontAlgn="b"/>
                      <a:r>
                        <a:rPr lang="pt-BR" sz="1600" b="0" i="0" u="none" strike="noStrike" dirty="0">
                          <a:solidFill>
                            <a:srgbClr val="9C0006"/>
                          </a:solidFill>
                          <a:latin typeface="Times New Roman"/>
                        </a:rPr>
                        <a:t>14,1</a:t>
                      </a:r>
                    </a:p>
                  </a:txBody>
                  <a:tcPr marL="10698" marR="10698" marT="10697" marB="0" anchor="b"/>
                </a:tc>
                <a:extLst>
                  <a:ext uri="{0D108BD9-81ED-4DB2-BD59-A6C34878D82A}">
                    <a16:rowId xmlns:a16="http://schemas.microsoft.com/office/drawing/2014/main" val="10018"/>
                  </a:ext>
                </a:extLst>
              </a:tr>
            </a:tbl>
          </a:graphicData>
        </a:graphic>
      </p:graphicFrame>
      <p:sp>
        <p:nvSpPr>
          <p:cNvPr id="5" name="Retângulo 9">
            <a:extLst>
              <a:ext uri="{FF2B5EF4-FFF2-40B4-BE49-F238E27FC236}">
                <a16:creationId xmlns:a16="http://schemas.microsoft.com/office/drawing/2014/main" id="{9374A161-82D8-9899-0ECB-C727E5A561C6}"/>
              </a:ext>
            </a:extLst>
          </p:cNvPr>
          <p:cNvSpPr>
            <a:spLocks noChangeArrowheads="1"/>
          </p:cNvSpPr>
          <p:nvPr/>
        </p:nvSpPr>
        <p:spPr bwMode="auto">
          <a:xfrm>
            <a:off x="666198" y="-128447"/>
            <a:ext cx="10603708" cy="64591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90000"/>
              </a:lnSpc>
              <a:spcBef>
                <a:spcPct val="0"/>
              </a:spcBef>
              <a:spcAft>
                <a:spcPts val="600"/>
              </a:spcAft>
              <a:buNone/>
            </a:pPr>
            <a:r>
              <a:rPr lang="en-US" altLang="en-US" sz="2000" b="1" dirty="0" err="1">
                <a:latin typeface="+mj-lt"/>
                <a:ea typeface="+mj-ea"/>
                <a:cs typeface="+mj-cs"/>
              </a:rPr>
              <a:t>Cobertura</a:t>
            </a:r>
            <a:r>
              <a:rPr lang="en-US" altLang="en-US" sz="2000" b="1" dirty="0">
                <a:latin typeface="+mj-lt"/>
                <a:ea typeface="+mj-ea"/>
                <a:cs typeface="+mj-cs"/>
              </a:rPr>
              <a:t> </a:t>
            </a:r>
            <a:r>
              <a:rPr lang="en-US" altLang="en-US" sz="2000" b="1" dirty="0" err="1">
                <a:latin typeface="+mj-lt"/>
                <a:ea typeface="+mj-ea"/>
                <a:cs typeface="+mj-cs"/>
              </a:rPr>
              <a:t>vacinal</a:t>
            </a:r>
            <a:r>
              <a:rPr lang="en-US" altLang="en-US" sz="2000" b="1" dirty="0">
                <a:latin typeface="+mj-lt"/>
                <a:ea typeface="+mj-ea"/>
                <a:cs typeface="+mj-cs"/>
              </a:rPr>
              <a:t> </a:t>
            </a:r>
            <a:r>
              <a:rPr lang="en-US" altLang="en-US" sz="2000" b="1" dirty="0" err="1">
                <a:latin typeface="+mj-lt"/>
                <a:ea typeface="+mj-ea"/>
                <a:cs typeface="+mj-cs"/>
              </a:rPr>
              <a:t>por</a:t>
            </a:r>
            <a:r>
              <a:rPr lang="en-US" altLang="en-US" sz="2000" b="1" dirty="0">
                <a:latin typeface="+mj-lt"/>
                <a:ea typeface="+mj-ea"/>
                <a:cs typeface="+mj-cs"/>
              </a:rPr>
              <a:t> </a:t>
            </a:r>
            <a:r>
              <a:rPr lang="en-US" altLang="en-US" sz="2000" b="1" dirty="0" err="1">
                <a:latin typeface="+mj-lt"/>
                <a:ea typeface="+mj-ea"/>
                <a:cs typeface="+mj-cs"/>
              </a:rPr>
              <a:t>tipo</a:t>
            </a:r>
            <a:r>
              <a:rPr lang="en-US" altLang="en-US" sz="2000" b="1" dirty="0">
                <a:latin typeface="+mj-lt"/>
                <a:ea typeface="+mj-ea"/>
                <a:cs typeface="+mj-cs"/>
              </a:rPr>
              <a:t> de </a:t>
            </a:r>
            <a:r>
              <a:rPr lang="en-US" altLang="en-US" sz="2000" b="1" dirty="0" err="1">
                <a:latin typeface="+mj-lt"/>
                <a:ea typeface="+mj-ea"/>
                <a:cs typeface="+mj-cs"/>
              </a:rPr>
              <a:t>vacina</a:t>
            </a:r>
            <a:r>
              <a:rPr lang="en-US" altLang="en-US" sz="2000" b="1" dirty="0">
                <a:latin typeface="+mj-lt"/>
                <a:ea typeface="+mj-ea"/>
                <a:cs typeface="+mj-cs"/>
              </a:rPr>
              <a:t> e </a:t>
            </a:r>
            <a:r>
              <a:rPr lang="en-US" altLang="en-US" sz="2000" b="1" dirty="0" err="1">
                <a:latin typeface="+mj-lt"/>
                <a:ea typeface="+mj-ea"/>
                <a:cs typeface="+mj-cs"/>
              </a:rPr>
              <a:t>grupo</a:t>
            </a:r>
            <a:r>
              <a:rPr lang="en-US" altLang="en-US" sz="2000" b="1" dirty="0">
                <a:latin typeface="+mj-lt"/>
                <a:ea typeface="+mj-ea"/>
                <a:cs typeface="+mj-cs"/>
              </a:rPr>
              <a:t> </a:t>
            </a:r>
            <a:r>
              <a:rPr lang="en-US" altLang="en-US" sz="2000" b="1" dirty="0" err="1">
                <a:latin typeface="+mj-lt"/>
                <a:ea typeface="+mj-ea"/>
                <a:cs typeface="+mj-cs"/>
              </a:rPr>
              <a:t>alvo</a:t>
            </a:r>
            <a:r>
              <a:rPr lang="en-US" altLang="en-US" sz="2000" b="1" dirty="0">
                <a:latin typeface="+mj-lt"/>
                <a:ea typeface="+mj-ea"/>
                <a:cs typeface="+mj-cs"/>
              </a:rPr>
              <a:t>, </a:t>
            </a:r>
            <a:r>
              <a:rPr lang="en-US" altLang="en-US" sz="2000" b="1" dirty="0" err="1">
                <a:latin typeface="+mj-lt"/>
                <a:ea typeface="+mj-ea"/>
                <a:cs typeface="+mj-cs"/>
              </a:rPr>
              <a:t>Brasil</a:t>
            </a:r>
            <a:r>
              <a:rPr lang="en-US" altLang="en-US" sz="2000" b="1" dirty="0">
                <a:latin typeface="+mj-lt"/>
                <a:ea typeface="+mj-ea"/>
                <a:cs typeface="+mj-cs"/>
              </a:rPr>
              <a:t>, 2015 a 2022*</a:t>
            </a:r>
          </a:p>
        </p:txBody>
      </p:sp>
      <p:sp>
        <p:nvSpPr>
          <p:cNvPr id="6" name="Espaço Reservado para Texto 4">
            <a:extLst>
              <a:ext uri="{FF2B5EF4-FFF2-40B4-BE49-F238E27FC236}">
                <a16:creationId xmlns:a16="http://schemas.microsoft.com/office/drawing/2014/main" id="{2E846C98-9FB8-7451-5A91-DB6961C1388F}"/>
              </a:ext>
            </a:extLst>
          </p:cNvPr>
          <p:cNvSpPr txBox="1">
            <a:spLocks/>
          </p:cNvSpPr>
          <p:nvPr/>
        </p:nvSpPr>
        <p:spPr>
          <a:xfrm>
            <a:off x="666198" y="6166625"/>
            <a:ext cx="10946682" cy="6789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
              <a:lnSpc>
                <a:spcPct val="100000"/>
              </a:lnSpc>
              <a:spcBef>
                <a:spcPts val="0"/>
              </a:spcBef>
              <a:buNone/>
              <a:defRPr/>
            </a:pPr>
            <a:r>
              <a:rPr lang="pt-BR" sz="1200" dirty="0" err="1">
                <a:latin typeface="Calibri" panose="020F0502020204030204" pitchFamily="34" charset="0"/>
                <a:cs typeface="Calibri" panose="020F0502020204030204" pitchFamily="34" charset="0"/>
              </a:rPr>
              <a:t>sipni.datasus.gov.br</a:t>
            </a:r>
            <a:r>
              <a:rPr lang="pt-BR" sz="1200" dirty="0">
                <a:latin typeface="Calibri" panose="020F0502020204030204" pitchFamily="34" charset="0"/>
                <a:cs typeface="Calibri" panose="020F0502020204030204" pitchFamily="34" charset="0"/>
              </a:rPr>
              <a:t> em 12/09/2022 *Tríplice Bacteriana (difteria, tétano e coqueluche) **Dupla adulto e tríplice acelular gestante ( difteria e </a:t>
            </a:r>
            <a:r>
              <a:rPr lang="pt-BR" sz="1200" dirty="0" err="1">
                <a:latin typeface="Calibri" panose="020F0502020204030204" pitchFamily="34" charset="0"/>
                <a:cs typeface="Calibri" panose="020F0502020204030204" pitchFamily="34" charset="0"/>
              </a:rPr>
              <a:t>tétano+difteria</a:t>
            </a:r>
            <a:r>
              <a:rPr lang="pt-BR" sz="1200" dirty="0">
                <a:latin typeface="Calibri" panose="020F0502020204030204" pitchFamily="34" charset="0"/>
                <a:cs typeface="Calibri" panose="020F0502020204030204" pitchFamily="34" charset="0"/>
              </a:rPr>
              <a:t>, tétano e coqueluche - esquema completo</a:t>
            </a:r>
          </a:p>
        </p:txBody>
      </p:sp>
    </p:spTree>
    <p:extLst>
      <p:ext uri="{BB962C8B-B14F-4D97-AF65-F5344CB8AC3E}">
        <p14:creationId xmlns:p14="http://schemas.microsoft.com/office/powerpoint/2010/main" val="534285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 descr="C:\Users\WIN7\Desktop\580ea0d4901a1-variola.jpg"/>
          <p:cNvPicPr>
            <a:picLocks noChangeAspect="1" noChangeArrowheads="1"/>
          </p:cNvPicPr>
          <p:nvPr/>
        </p:nvPicPr>
        <p:blipFill>
          <a:blip r:embed="rId3"/>
          <a:srcRect/>
          <a:stretch>
            <a:fillRect/>
          </a:stretch>
        </p:blipFill>
        <p:spPr bwMode="auto">
          <a:xfrm>
            <a:off x="9108887" y="3482211"/>
            <a:ext cx="2500298" cy="3571876"/>
          </a:xfrm>
          <a:prstGeom prst="rect">
            <a:avLst/>
          </a:prstGeom>
          <a:noFill/>
          <a:effectLst>
            <a:softEdge rad="127000"/>
          </a:effectLst>
        </p:spPr>
      </p:pic>
      <p:pic>
        <p:nvPicPr>
          <p:cNvPr id="33798" name="Picture 6" descr="C:\Users\WIN7\Desktop\neonataltetanus.jpg"/>
          <p:cNvPicPr>
            <a:picLocks noChangeAspect="1" noChangeArrowheads="1"/>
          </p:cNvPicPr>
          <p:nvPr/>
        </p:nvPicPr>
        <p:blipFill>
          <a:blip r:embed="rId4" cstate="print"/>
          <a:srcRect/>
          <a:stretch>
            <a:fillRect/>
          </a:stretch>
        </p:blipFill>
        <p:spPr bwMode="auto">
          <a:xfrm>
            <a:off x="5548038" y="4028664"/>
            <a:ext cx="2955925" cy="2282825"/>
          </a:xfrm>
          <a:prstGeom prst="rect">
            <a:avLst/>
          </a:prstGeom>
          <a:noFill/>
        </p:spPr>
      </p:pic>
      <p:pic>
        <p:nvPicPr>
          <p:cNvPr id="33797" name="Picture 5" descr="C:\Users\WIN7\Desktop\Image1287.jpg"/>
          <p:cNvPicPr>
            <a:picLocks noChangeAspect="1" noChangeArrowheads="1"/>
          </p:cNvPicPr>
          <p:nvPr/>
        </p:nvPicPr>
        <p:blipFill>
          <a:blip r:embed="rId5"/>
          <a:srcRect/>
          <a:stretch>
            <a:fillRect/>
          </a:stretch>
        </p:blipFill>
        <p:spPr bwMode="auto">
          <a:xfrm>
            <a:off x="2924070" y="3643314"/>
            <a:ext cx="2439158" cy="3214686"/>
          </a:xfrm>
          <a:prstGeom prst="rect">
            <a:avLst/>
          </a:prstGeom>
          <a:noFill/>
          <a:effectLst>
            <a:softEdge rad="63500"/>
          </a:effectLst>
        </p:spPr>
      </p:pic>
      <p:pic>
        <p:nvPicPr>
          <p:cNvPr id="33794" name="Picture 2" descr="C:\Users\WIN7\Desktop\drinker-4.jpg"/>
          <p:cNvPicPr>
            <a:picLocks noChangeAspect="1" noChangeArrowheads="1"/>
          </p:cNvPicPr>
          <p:nvPr/>
        </p:nvPicPr>
        <p:blipFill>
          <a:blip r:embed="rId6"/>
          <a:srcRect/>
          <a:stretch>
            <a:fillRect/>
          </a:stretch>
        </p:blipFill>
        <p:spPr bwMode="auto">
          <a:xfrm>
            <a:off x="1864388" y="750893"/>
            <a:ext cx="4572032" cy="3009900"/>
          </a:xfrm>
          <a:prstGeom prst="rect">
            <a:avLst/>
          </a:prstGeom>
          <a:noFill/>
          <a:effectLst>
            <a:softEdge rad="63500"/>
          </a:effectLst>
        </p:spPr>
      </p:pic>
      <p:pic>
        <p:nvPicPr>
          <p:cNvPr id="33795" name="Picture 3" descr="C:\Users\WIN7\Desktop\download.jpg"/>
          <p:cNvPicPr>
            <a:picLocks noChangeAspect="1" noChangeArrowheads="1"/>
          </p:cNvPicPr>
          <p:nvPr/>
        </p:nvPicPr>
        <p:blipFill>
          <a:blip r:embed="rId7"/>
          <a:srcRect/>
          <a:stretch>
            <a:fillRect/>
          </a:stretch>
        </p:blipFill>
        <p:spPr bwMode="auto">
          <a:xfrm>
            <a:off x="6543598" y="752278"/>
            <a:ext cx="4204118" cy="2893440"/>
          </a:xfrm>
          <a:prstGeom prst="rect">
            <a:avLst/>
          </a:prstGeom>
          <a:noFill/>
          <a:effectLst>
            <a:softEdge rad="63500"/>
          </a:effectLst>
        </p:spPr>
      </p:pic>
      <p:pic>
        <p:nvPicPr>
          <p:cNvPr id="33796" name="Picture 4" descr="C:\Users\WIN7\Desktop\thumb.jpg"/>
          <p:cNvPicPr>
            <a:picLocks noChangeAspect="1" noChangeArrowheads="1"/>
          </p:cNvPicPr>
          <p:nvPr/>
        </p:nvPicPr>
        <p:blipFill>
          <a:blip r:embed="rId8"/>
          <a:srcRect/>
          <a:stretch>
            <a:fillRect/>
          </a:stretch>
        </p:blipFill>
        <p:spPr bwMode="auto">
          <a:xfrm>
            <a:off x="567993" y="3803682"/>
            <a:ext cx="2263672" cy="2928934"/>
          </a:xfrm>
          <a:prstGeom prst="rect">
            <a:avLst/>
          </a:prstGeom>
          <a:noFill/>
        </p:spPr>
      </p:pic>
      <p:sp>
        <p:nvSpPr>
          <p:cNvPr id="12" name="CaixaDeTexto 11"/>
          <p:cNvSpPr txBox="1"/>
          <p:nvPr/>
        </p:nvSpPr>
        <p:spPr>
          <a:xfrm>
            <a:off x="1738282" y="0"/>
            <a:ext cx="8929718" cy="369332"/>
          </a:xfrm>
          <a:prstGeom prst="rect">
            <a:avLst/>
          </a:prstGeom>
          <a:noFill/>
        </p:spPr>
        <p:txBody>
          <a:bodyPr wrap="square" rtlCol="0">
            <a:spAutoFit/>
          </a:bodyPr>
          <a:lstStyle/>
          <a:p>
            <a:r>
              <a:rPr lang="pt-BR" dirty="0"/>
              <a:t>  </a:t>
            </a:r>
            <a:endParaRPr lang="pt-BR" sz="2000" b="1" i="1" dirty="0">
              <a:solidFill>
                <a:srgbClr val="C00000"/>
              </a:solidFill>
            </a:endParaRPr>
          </a:p>
        </p:txBody>
      </p:sp>
      <p:sp>
        <p:nvSpPr>
          <p:cNvPr id="2" name="Retângulo 1"/>
          <p:cNvSpPr/>
          <p:nvPr/>
        </p:nvSpPr>
        <p:spPr>
          <a:xfrm>
            <a:off x="3059723" y="175546"/>
            <a:ext cx="6970542" cy="523220"/>
          </a:xfrm>
          <a:prstGeom prst="rect">
            <a:avLst/>
          </a:prstGeom>
        </p:spPr>
        <p:txBody>
          <a:bodyPr wrap="square">
            <a:spAutoFit/>
          </a:bodyPr>
          <a:lstStyle/>
          <a:p>
            <a:r>
              <a:rPr lang="pt-BR" sz="2400" b="1" i="1" dirty="0">
                <a:solidFill>
                  <a:srgbClr val="C00000"/>
                </a:solidFill>
                <a:latin typeface="Times New Roman" pitchFamily="18" charset="0"/>
                <a:cs typeface="Times New Roman" pitchFamily="18" charset="0"/>
              </a:rPr>
              <a:t>   </a:t>
            </a:r>
            <a:r>
              <a:rPr lang="pt-BR" sz="2800" b="1" dirty="0">
                <a:solidFill>
                  <a:schemeClr val="bg2">
                    <a:lumMod val="25000"/>
                  </a:schemeClr>
                </a:solidFill>
                <a:latin typeface="Times New Roman" pitchFamily="18" charset="0"/>
                <a:cs typeface="Times New Roman" pitchFamily="18" charset="0"/>
              </a:rPr>
              <a:t>Risco real de reintrodução de doenças </a:t>
            </a:r>
            <a:endParaRPr lang="pt-BR" sz="2800" b="1" dirty="0">
              <a:solidFill>
                <a:schemeClr val="bg2">
                  <a:lumMod val="25000"/>
                </a:schemeClr>
              </a:solidFill>
            </a:endParaRPr>
          </a:p>
        </p:txBody>
      </p:sp>
      <p:pic>
        <p:nvPicPr>
          <p:cNvPr id="5" name="Imagem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393" y="784625"/>
            <a:ext cx="12423118" cy="6038114"/>
          </a:xfrm>
          <a:prstGeom prst="rect">
            <a:avLst/>
          </a:prstGeom>
        </p:spPr>
      </p:pic>
    </p:spTree>
    <p:extLst>
      <p:ext uri="{BB962C8B-B14F-4D97-AF65-F5344CB8AC3E}">
        <p14:creationId xmlns:p14="http://schemas.microsoft.com/office/powerpoint/2010/main" val="1727128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4505" y="0"/>
            <a:ext cx="8439366" cy="6858000"/>
          </a:xfrm>
          <a:prstGeom prst="rect">
            <a:avLst/>
          </a:prstGeom>
        </p:spPr>
      </p:pic>
    </p:spTree>
    <p:extLst>
      <p:ext uri="{BB962C8B-B14F-4D97-AF65-F5344CB8AC3E}">
        <p14:creationId xmlns:p14="http://schemas.microsoft.com/office/powerpoint/2010/main" val="865407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DAE47-6493-4EE8-B0D7-EFC3CBCE8E70}"/>
              </a:ext>
            </a:extLst>
          </p:cNvPr>
          <p:cNvSpPr>
            <a:spLocks noGrp="1"/>
          </p:cNvSpPr>
          <p:nvPr>
            <p:ph type="title"/>
          </p:nvPr>
        </p:nvSpPr>
        <p:spPr>
          <a:xfrm>
            <a:off x="199715" y="106363"/>
            <a:ext cx="11574480" cy="1325563"/>
          </a:xfrm>
        </p:spPr>
        <p:txBody>
          <a:bodyPr>
            <a:normAutofit/>
          </a:bodyPr>
          <a:lstStyle/>
          <a:p>
            <a:pPr algn="ctr"/>
            <a:r>
              <a:rPr lang="en-US" sz="3500" dirty="0" err="1"/>
              <a:t>Impacto</a:t>
            </a:r>
            <a:r>
              <a:rPr lang="en-US" sz="3500" dirty="0"/>
              <a:t> da COVID-19 </a:t>
            </a:r>
            <a:r>
              <a:rPr lang="en-US" sz="3500" dirty="0" err="1"/>
              <a:t>na</a:t>
            </a:r>
            <a:r>
              <a:rPr lang="en-US" sz="3500" dirty="0"/>
              <a:t> </a:t>
            </a:r>
            <a:r>
              <a:rPr lang="en-US" sz="3500" dirty="0" err="1"/>
              <a:t>Imunização</a:t>
            </a:r>
            <a:r>
              <a:rPr lang="en-US" sz="3500" dirty="0"/>
              <a:t>: </a:t>
            </a:r>
            <a:r>
              <a:rPr lang="en-US" sz="3500" dirty="0" err="1"/>
              <a:t>barreiras</a:t>
            </a:r>
            <a:r>
              <a:rPr lang="en-US" sz="3500" dirty="0"/>
              <a:t> </a:t>
            </a:r>
            <a:r>
              <a:rPr lang="en-US" sz="3500" dirty="0" err="1"/>
              <a:t>à</a:t>
            </a:r>
            <a:r>
              <a:rPr lang="en-US" sz="3500" dirty="0"/>
              <a:t> demanda</a:t>
            </a:r>
            <a:r>
              <a:rPr lang="en-US" sz="3500" baseline="30000" dirty="0"/>
              <a:t>1,2</a:t>
            </a:r>
            <a:endParaRPr lang="en-US" sz="3500" dirty="0"/>
          </a:p>
        </p:txBody>
      </p:sp>
      <p:sp>
        <p:nvSpPr>
          <p:cNvPr id="5" name="ee4pFootnotes">
            <a:extLst>
              <a:ext uri="{FF2B5EF4-FFF2-40B4-BE49-F238E27FC236}">
                <a16:creationId xmlns:a16="http://schemas.microsoft.com/office/drawing/2014/main" id="{B9503428-B101-480C-85CF-51E055D19F14}"/>
              </a:ext>
            </a:extLst>
          </p:cNvPr>
          <p:cNvSpPr>
            <a:spLocks noChangeArrowheads="1"/>
          </p:cNvSpPr>
          <p:nvPr/>
        </p:nvSpPr>
        <p:spPr bwMode="auto">
          <a:xfrm>
            <a:off x="162561" y="6163145"/>
            <a:ext cx="11574481" cy="623248"/>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900" baseline="30000" dirty="0">
                <a:solidFill>
                  <a:schemeClr val="bg1">
                    <a:lumMod val="50000"/>
                  </a:schemeClr>
                </a:solidFill>
                <a:latin typeface="Arial" panose="020B0604020202020204" pitchFamily="34" charset="0"/>
                <a:cs typeface="Arial" panose="020B0604020202020204" pitchFamily="34" charset="0"/>
              </a:rPr>
              <a:t>1</a:t>
            </a:r>
            <a:r>
              <a:rPr lang="en-US" sz="900" dirty="0">
                <a:solidFill>
                  <a:schemeClr val="bg1">
                    <a:lumMod val="50000"/>
                  </a:schemeClr>
                </a:solidFill>
                <a:latin typeface="Arial" panose="020B0604020202020204" pitchFamily="34" charset="0"/>
                <a:cs typeface="Arial" panose="020B0604020202020204" pitchFamily="34" charset="0"/>
              </a:rPr>
              <a:t>Source: Immunization Pulse Poll 2. Question 16, National respondents only. Analysis shows average response of all national level respondents within a particular country</a:t>
            </a:r>
          </a:p>
          <a:p>
            <a:pPr>
              <a:lnSpc>
                <a:spcPct val="90000"/>
              </a:lnSpc>
            </a:pPr>
            <a:r>
              <a:rPr lang="en-GB" sz="900" i="1" dirty="0">
                <a:solidFill>
                  <a:schemeClr val="bg1">
                    <a:lumMod val="50000"/>
                  </a:schemeClr>
                </a:solidFill>
                <a:latin typeface="Arial" panose="020B0604020202020204" pitchFamily="34" charset="0"/>
                <a:cs typeface="Arial" panose="020B0604020202020204" pitchFamily="34" charset="0"/>
              </a:rPr>
              <a:t>The data collected are subject to limitations inherent to voluntary self-reporting, self-selection bias, not all countries responded, countries with only one response vis-à-vis countries with many, possibility of fraudulent responses and not having a sampling frame to make inferences. Furthermore, the information about each country does not represent official reporting from Member States to WHO or UNICEF. Thus, the results presented here need to be interpreted with caution and do not represent in any way a WHO or UNICEF position regarding any country or territory for which one or more replies were received.</a:t>
            </a:r>
            <a:br>
              <a:rPr lang="en-GB" sz="900" i="1" dirty="0">
                <a:solidFill>
                  <a:schemeClr val="bg1">
                    <a:lumMod val="50000"/>
                  </a:schemeClr>
                </a:solidFill>
                <a:latin typeface="Arial" panose="020B0604020202020204" pitchFamily="34" charset="0"/>
                <a:cs typeface="Arial" panose="020B0604020202020204" pitchFamily="34" charset="0"/>
              </a:rPr>
            </a:br>
            <a:r>
              <a:rPr lang="en-GB" sz="900" i="1" baseline="30000" dirty="0">
                <a:solidFill>
                  <a:schemeClr val="bg1">
                    <a:lumMod val="50000"/>
                  </a:schemeClr>
                </a:solidFill>
                <a:latin typeface="Arial" panose="020B0604020202020204" pitchFamily="34" charset="0"/>
                <a:cs typeface="Arial" panose="020B0604020202020204" pitchFamily="34" charset="0"/>
              </a:rPr>
              <a:t>2</a:t>
            </a:r>
            <a:r>
              <a:rPr lang="en-GB" sz="900" i="1" dirty="0">
                <a:solidFill>
                  <a:schemeClr val="bg1">
                    <a:lumMod val="50000"/>
                  </a:schemeClr>
                </a:solidFill>
                <a:latin typeface="Arial" panose="020B0604020202020204" pitchFamily="34" charset="0"/>
                <a:cs typeface="Arial" panose="020B0604020202020204" pitchFamily="34" charset="0"/>
              </a:rPr>
              <a:t> GAVI Sit Rep July 2020</a:t>
            </a:r>
            <a:endParaRPr lang="en-US" sz="900" i="1" dirty="0">
              <a:solidFill>
                <a:schemeClr val="bg1">
                  <a:lumMod val="50000"/>
                </a:schemeClr>
              </a:solidFill>
              <a:latin typeface="Arial" panose="020B0604020202020204" pitchFamily="34" charset="0"/>
              <a:cs typeface="Arial" panose="020B0604020202020204" pitchFamily="34" charset="0"/>
            </a:endParaRPr>
          </a:p>
        </p:txBody>
      </p:sp>
      <p:graphicFrame>
        <p:nvGraphicFramePr>
          <p:cNvPr id="7" name="Diagram 6">
            <a:extLst>
              <a:ext uri="{FF2B5EF4-FFF2-40B4-BE49-F238E27FC236}">
                <a16:creationId xmlns:a16="http://schemas.microsoft.com/office/drawing/2014/main" id="{97460CA8-683F-45E7-AD07-38ADB4970C6A}"/>
              </a:ext>
            </a:extLst>
          </p:cNvPr>
          <p:cNvGraphicFramePr/>
          <p:nvPr>
            <p:extLst>
              <p:ext uri="{D42A27DB-BD31-4B8C-83A1-F6EECF244321}">
                <p14:modId xmlns:p14="http://schemas.microsoft.com/office/powerpoint/2010/main" val="115368223"/>
              </p:ext>
            </p:extLst>
          </p:nvPr>
        </p:nvGraphicFramePr>
        <p:xfrm>
          <a:off x="417805" y="1340070"/>
          <a:ext cx="11514048" cy="42882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Graphic 13">
            <a:extLst>
              <a:ext uri="{FF2B5EF4-FFF2-40B4-BE49-F238E27FC236}">
                <a16:creationId xmlns:a16="http://schemas.microsoft.com/office/drawing/2014/main" id="{D0CC14E9-D7DF-4A06-8C26-2A287083D898}"/>
              </a:ext>
            </a:extLst>
          </p:cNvPr>
          <p:cNvPicPr>
            <a:picLocks noChangeAspect="1"/>
          </p:cNvPicPr>
          <p:nvPr/>
        </p:nvPicPr>
        <p:blipFill rotWithShape="1">
          <a:blip r:embed="rId8" cstate="email">
            <a:extLst>
              <a:ext uri="{28A0092B-C50C-407E-A947-70E740481C1C}">
                <a14:useLocalDpi xmlns:a14="http://schemas.microsoft.com/office/drawing/2010/main" val="0"/>
              </a:ext>
              <a:ext uri="{96DAC541-7B7A-43D3-8B79-37D633B846F1}">
                <asvg:svgBlip xmlns:asvg="http://schemas.microsoft.com/office/drawing/2016/SVG/main" r:embed="rId9"/>
              </a:ext>
            </a:extLst>
          </a:blip>
          <a:srcRect b="18883"/>
          <a:stretch/>
        </p:blipFill>
        <p:spPr>
          <a:xfrm>
            <a:off x="2356290" y="4087653"/>
            <a:ext cx="725871" cy="736009"/>
          </a:xfrm>
          <a:prstGeom prst="rect">
            <a:avLst/>
          </a:prstGeom>
        </p:spPr>
      </p:pic>
      <p:pic>
        <p:nvPicPr>
          <p:cNvPr id="16" name="Graphic 15">
            <a:extLst>
              <a:ext uri="{FF2B5EF4-FFF2-40B4-BE49-F238E27FC236}">
                <a16:creationId xmlns:a16="http://schemas.microsoft.com/office/drawing/2014/main" id="{6D219D6A-562C-4CDA-979F-ADC58A0090AA}"/>
              </a:ext>
            </a:extLst>
          </p:cNvPr>
          <p:cNvPicPr>
            <a:picLocks noChangeAspect="1"/>
          </p:cNvPicPr>
          <p:nvPr/>
        </p:nvPicPr>
        <p:blipFill rotWithShape="1">
          <a:blip r:embed="rId10" cstate="email">
            <a:extLst>
              <a:ext uri="{28A0092B-C50C-407E-A947-70E740481C1C}">
                <a14:useLocalDpi xmlns:a14="http://schemas.microsoft.com/office/drawing/2010/main" val="0"/>
              </a:ext>
              <a:ext uri="{96DAC541-7B7A-43D3-8B79-37D633B846F1}">
                <asvg:svgBlip xmlns:asvg="http://schemas.microsoft.com/office/drawing/2016/SVG/main" r:embed="rId11"/>
              </a:ext>
            </a:extLst>
          </a:blip>
          <a:srcRect b="20646"/>
          <a:stretch/>
        </p:blipFill>
        <p:spPr>
          <a:xfrm>
            <a:off x="5250305" y="4032838"/>
            <a:ext cx="789320" cy="782940"/>
          </a:xfrm>
          <a:prstGeom prst="rect">
            <a:avLst/>
          </a:prstGeom>
        </p:spPr>
      </p:pic>
      <p:pic>
        <p:nvPicPr>
          <p:cNvPr id="18" name="Graphic 17">
            <a:extLst>
              <a:ext uri="{FF2B5EF4-FFF2-40B4-BE49-F238E27FC236}">
                <a16:creationId xmlns:a16="http://schemas.microsoft.com/office/drawing/2014/main" id="{FCCB0C79-C2FA-4910-8620-9239C4B9A825}"/>
              </a:ext>
            </a:extLst>
          </p:cNvPr>
          <p:cNvPicPr>
            <a:picLocks noChangeAspect="1"/>
          </p:cNvPicPr>
          <p:nvPr/>
        </p:nvPicPr>
        <p:blipFill rotWithShape="1">
          <a:blip r:embed="rId12" cstate="email">
            <a:extLst>
              <a:ext uri="{28A0092B-C50C-407E-A947-70E740481C1C}">
                <a14:useLocalDpi xmlns:a14="http://schemas.microsoft.com/office/drawing/2010/main" val="0"/>
              </a:ext>
              <a:ext uri="{96DAC541-7B7A-43D3-8B79-37D633B846F1}">
                <asvg:svgBlip xmlns:asvg="http://schemas.microsoft.com/office/drawing/2016/SVG/main" r:embed="rId13"/>
              </a:ext>
            </a:extLst>
          </a:blip>
          <a:srcRect b="18770"/>
          <a:stretch/>
        </p:blipFill>
        <p:spPr>
          <a:xfrm>
            <a:off x="8270834" y="4112529"/>
            <a:ext cx="660334" cy="670488"/>
          </a:xfrm>
          <a:prstGeom prst="rect">
            <a:avLst/>
          </a:prstGeom>
        </p:spPr>
      </p:pic>
      <p:pic>
        <p:nvPicPr>
          <p:cNvPr id="20" name="Graphic 19">
            <a:extLst>
              <a:ext uri="{FF2B5EF4-FFF2-40B4-BE49-F238E27FC236}">
                <a16:creationId xmlns:a16="http://schemas.microsoft.com/office/drawing/2014/main" id="{A15EE9D2-4178-411C-9682-3EECD5B4576D}"/>
              </a:ext>
            </a:extLst>
          </p:cNvPr>
          <p:cNvPicPr>
            <a:picLocks noChangeAspect="1"/>
          </p:cNvPicPr>
          <p:nvPr/>
        </p:nvPicPr>
        <p:blipFill rotWithShape="1">
          <a:blip r:embed="rId14" cstate="email">
            <a:extLst>
              <a:ext uri="{28A0092B-C50C-407E-A947-70E740481C1C}">
                <a14:useLocalDpi xmlns:a14="http://schemas.microsoft.com/office/drawing/2010/main" val="0"/>
              </a:ext>
              <a:ext uri="{96DAC541-7B7A-43D3-8B79-37D633B846F1}">
                <asvg:svgBlip xmlns:asvg="http://schemas.microsoft.com/office/drawing/2016/SVG/main" r:embed="rId15"/>
              </a:ext>
            </a:extLst>
          </a:blip>
          <a:srcRect b="16444"/>
          <a:stretch/>
        </p:blipFill>
        <p:spPr>
          <a:xfrm>
            <a:off x="11179730" y="4136149"/>
            <a:ext cx="596726" cy="623248"/>
          </a:xfrm>
          <a:prstGeom prst="rect">
            <a:avLst/>
          </a:prstGeom>
        </p:spPr>
      </p:pic>
      <p:cxnSp>
        <p:nvCxnSpPr>
          <p:cNvPr id="22" name="Straight Connector 21">
            <a:extLst>
              <a:ext uri="{FF2B5EF4-FFF2-40B4-BE49-F238E27FC236}">
                <a16:creationId xmlns:a16="http://schemas.microsoft.com/office/drawing/2014/main" id="{0BFD3748-F65C-4E45-9CE8-199CC55F8FFF}"/>
              </a:ext>
            </a:extLst>
          </p:cNvPr>
          <p:cNvCxnSpPr>
            <a:cxnSpLocks/>
          </p:cNvCxnSpPr>
          <p:nvPr/>
        </p:nvCxnSpPr>
        <p:spPr>
          <a:xfrm flipV="1">
            <a:off x="8198069" y="4248809"/>
            <a:ext cx="725216" cy="354723"/>
          </a:xfrm>
          <a:prstGeom prst="line">
            <a:avLst/>
          </a:prstGeom>
          <a:ln w="28575">
            <a:solidFill>
              <a:srgbClr val="C00000"/>
            </a:solidFill>
          </a:ln>
        </p:spPr>
        <p:style>
          <a:lnRef idx="2">
            <a:schemeClr val="accent3"/>
          </a:lnRef>
          <a:fillRef idx="0">
            <a:schemeClr val="accent3"/>
          </a:fillRef>
          <a:effectRef idx="1">
            <a:schemeClr val="accent3"/>
          </a:effectRef>
          <a:fontRef idx="minor">
            <a:schemeClr val="tx1"/>
          </a:fontRef>
        </p:style>
      </p:cxnSp>
      <p:sp>
        <p:nvSpPr>
          <p:cNvPr id="10" name="Oval 9">
            <a:extLst>
              <a:ext uri="{FF2B5EF4-FFF2-40B4-BE49-F238E27FC236}">
                <a16:creationId xmlns:a16="http://schemas.microsoft.com/office/drawing/2014/main" id="{2299B7C3-8766-A145-AB8E-11ADB3C523D5}"/>
              </a:ext>
            </a:extLst>
          </p:cNvPr>
          <p:cNvSpPr/>
          <p:nvPr/>
        </p:nvSpPr>
        <p:spPr>
          <a:xfrm>
            <a:off x="8923286" y="1505528"/>
            <a:ext cx="3056279" cy="377767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m 2"/>
          <p:cNvPicPr>
            <a:picLocks noChangeAspect="1"/>
          </p:cNvPicPr>
          <p:nvPr/>
        </p:nvPicPr>
        <p:blipFill>
          <a:blip r:embed="rId16"/>
          <a:stretch>
            <a:fillRect/>
          </a:stretch>
        </p:blipFill>
        <p:spPr>
          <a:xfrm>
            <a:off x="-1702" y="-72564"/>
            <a:ext cx="12193702" cy="6858957"/>
          </a:xfrm>
          <a:prstGeom prst="rect">
            <a:avLst/>
          </a:prstGeom>
        </p:spPr>
      </p:pic>
      <p:sp>
        <p:nvSpPr>
          <p:cNvPr id="4" name="CaixaDeTexto 3"/>
          <p:cNvSpPr txBox="1"/>
          <p:nvPr/>
        </p:nvSpPr>
        <p:spPr>
          <a:xfrm>
            <a:off x="1184032" y="5283201"/>
            <a:ext cx="9425354" cy="523220"/>
          </a:xfrm>
          <a:prstGeom prst="rect">
            <a:avLst/>
          </a:prstGeom>
          <a:noFill/>
        </p:spPr>
        <p:txBody>
          <a:bodyPr wrap="square" rtlCol="0">
            <a:spAutoFit/>
          </a:bodyPr>
          <a:lstStyle/>
          <a:p>
            <a:r>
              <a:rPr lang="pt-BR" sz="2800" b="1" dirty="0">
                <a:solidFill>
                  <a:srgbClr val="002060"/>
                </a:solidFill>
              </a:rPr>
              <a:t>A hesitação vacinal passou a ser um problema entre nós !!!</a:t>
            </a:r>
          </a:p>
        </p:txBody>
      </p:sp>
    </p:spTree>
    <p:extLst>
      <p:ext uri="{BB962C8B-B14F-4D97-AF65-F5344CB8AC3E}">
        <p14:creationId xmlns:p14="http://schemas.microsoft.com/office/powerpoint/2010/main" val="412673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6F14740-420E-8F44-D92C-A97AE5EE0256}"/>
              </a:ext>
            </a:extLst>
          </p:cNvPr>
          <p:cNvSpPr>
            <a:spLocks noGrp="1"/>
          </p:cNvSpPr>
          <p:nvPr>
            <p:ph type="title"/>
          </p:nvPr>
        </p:nvSpPr>
        <p:spPr>
          <a:xfrm>
            <a:off x="155944" y="22646"/>
            <a:ext cx="4012019" cy="1468800"/>
          </a:xfrm>
        </p:spPr>
        <p:txBody>
          <a:bodyPr>
            <a:normAutofit/>
          </a:bodyPr>
          <a:lstStyle/>
          <a:p>
            <a:pPr algn="ctr"/>
            <a:r>
              <a:rPr lang="en-GB" sz="4400" dirty="0"/>
              <a:t>Antivacinismo</a:t>
            </a:r>
          </a:p>
        </p:txBody>
      </p:sp>
      <p:sp>
        <p:nvSpPr>
          <p:cNvPr id="4" name="CaixaDeTexto 3">
            <a:extLst>
              <a:ext uri="{FF2B5EF4-FFF2-40B4-BE49-F238E27FC236}">
                <a16:creationId xmlns:a16="http://schemas.microsoft.com/office/drawing/2014/main" id="{E7FC1D5C-17CE-AA74-03F1-C6E72EA346B5}"/>
              </a:ext>
            </a:extLst>
          </p:cNvPr>
          <p:cNvSpPr txBox="1"/>
          <p:nvPr/>
        </p:nvSpPr>
        <p:spPr>
          <a:xfrm>
            <a:off x="5026542" y="834029"/>
            <a:ext cx="7009514" cy="4247317"/>
          </a:xfrm>
          <a:prstGeom prst="rect">
            <a:avLst/>
          </a:prstGeom>
          <a:noFill/>
        </p:spPr>
        <p:txBody>
          <a:bodyPr wrap="square">
            <a:spAutoFit/>
          </a:bodyPr>
          <a:lstStyle/>
          <a:p>
            <a:pPr marL="171450" indent="-171450">
              <a:lnSpc>
                <a:spcPct val="200000"/>
              </a:lnSpc>
              <a:buFont typeface="Symbol" pitchFamily="2" charset="2"/>
              <a:buChar char=""/>
            </a:pPr>
            <a:r>
              <a:rPr lang="pt-PT" sz="2700" b="1" dirty="0">
                <a:solidFill>
                  <a:srgbClr val="000000"/>
                </a:solidFill>
                <a:ea typeface="Times New Roman" panose="02020603050405020304" pitchFamily="18" charset="0"/>
              </a:rPr>
              <a:t>Influenciadores de longa data 
Influenciadores pseudomédicos 
Influenciadores de teorias da conspiração
Influenciadores políticos 
Influenciadores da liberdade médica</a:t>
            </a:r>
            <a:endParaRPr lang="pt-BR" sz="2700" dirty="0">
              <a:solidFill>
                <a:srgbClr val="000000"/>
              </a:solidFill>
              <a:ea typeface="Times New Roman" panose="02020603050405020304" pitchFamily="18" charset="0"/>
            </a:endParaRPr>
          </a:p>
        </p:txBody>
      </p:sp>
      <p:pic>
        <p:nvPicPr>
          <p:cNvPr id="6" name="Imagem 5">
            <a:extLst>
              <a:ext uri="{FF2B5EF4-FFF2-40B4-BE49-F238E27FC236}">
                <a16:creationId xmlns:a16="http://schemas.microsoft.com/office/drawing/2014/main" id="{28790F68-BDF1-7D9E-3869-F0F8C7302324}"/>
              </a:ext>
            </a:extLst>
          </p:cNvPr>
          <p:cNvPicPr>
            <a:picLocks noChangeAspect="1"/>
          </p:cNvPicPr>
          <p:nvPr/>
        </p:nvPicPr>
        <p:blipFill rotWithShape="1">
          <a:blip r:embed="rId2"/>
          <a:srcRect l="17650" r="21117" b="1"/>
          <a:stretch/>
        </p:blipFill>
        <p:spPr>
          <a:xfrm>
            <a:off x="593139" y="2275367"/>
            <a:ext cx="3137628" cy="3407538"/>
          </a:xfrm>
          <a:prstGeom prst="rect">
            <a:avLst/>
          </a:prstGeom>
        </p:spPr>
      </p:pic>
      <p:sp>
        <p:nvSpPr>
          <p:cNvPr id="7" name="CaixaDeTexto 6">
            <a:extLst>
              <a:ext uri="{FF2B5EF4-FFF2-40B4-BE49-F238E27FC236}">
                <a16:creationId xmlns:a16="http://schemas.microsoft.com/office/drawing/2014/main" id="{BB336819-AFA3-6A79-26CA-513DC3962C9B}"/>
              </a:ext>
            </a:extLst>
          </p:cNvPr>
          <p:cNvSpPr txBox="1"/>
          <p:nvPr/>
        </p:nvSpPr>
        <p:spPr>
          <a:xfrm>
            <a:off x="593139" y="5905312"/>
            <a:ext cx="3574824" cy="461665"/>
          </a:xfrm>
          <a:prstGeom prst="rect">
            <a:avLst/>
          </a:prstGeom>
          <a:noFill/>
        </p:spPr>
        <p:txBody>
          <a:bodyPr wrap="square">
            <a:spAutoFit/>
          </a:bodyPr>
          <a:lstStyle/>
          <a:p>
            <a:r>
              <a:rPr lang="pt-BR" sz="1200" dirty="0"/>
              <a:t>https://</a:t>
            </a:r>
            <a:r>
              <a:rPr lang="pt-BR" sz="1200" dirty="0" err="1"/>
              <a:t>www.nature.com</a:t>
            </a:r>
            <a:r>
              <a:rPr lang="pt-BR" sz="1200" dirty="0"/>
              <a:t>/</a:t>
            </a:r>
            <a:r>
              <a:rPr lang="pt-BR" sz="1200" dirty="0" err="1"/>
              <a:t>articles</a:t>
            </a:r>
            <a:r>
              <a:rPr lang="pt-BR" sz="1200" dirty="0"/>
              <a:t>/d41586-020-02989-9</a:t>
            </a:r>
          </a:p>
        </p:txBody>
      </p:sp>
      <p:sp>
        <p:nvSpPr>
          <p:cNvPr id="9" name="CaixaDeTexto 8">
            <a:extLst>
              <a:ext uri="{FF2B5EF4-FFF2-40B4-BE49-F238E27FC236}">
                <a16:creationId xmlns:a16="http://schemas.microsoft.com/office/drawing/2014/main" id="{E700475F-0778-8EDC-B6FB-35E3E7F88848}"/>
              </a:ext>
            </a:extLst>
          </p:cNvPr>
          <p:cNvSpPr txBox="1"/>
          <p:nvPr/>
        </p:nvSpPr>
        <p:spPr>
          <a:xfrm>
            <a:off x="5910818" y="6081824"/>
            <a:ext cx="6097772" cy="507831"/>
          </a:xfrm>
          <a:prstGeom prst="rect">
            <a:avLst/>
          </a:prstGeom>
          <a:noFill/>
        </p:spPr>
        <p:txBody>
          <a:bodyPr wrap="square">
            <a:spAutoFit/>
          </a:bodyPr>
          <a:lstStyle/>
          <a:p>
            <a:pPr algn="r">
              <a:lnSpc>
                <a:spcPct val="150000"/>
              </a:lnSpc>
            </a:pPr>
            <a:r>
              <a:rPr lang="en-US" sz="900" dirty="0">
                <a:solidFill>
                  <a:schemeClr val="bg2"/>
                </a:solidFill>
                <a:latin typeface="Arial" panose="020B0604020202020204" pitchFamily="34" charset="0"/>
                <a:ea typeface="Times New Roman" panose="02020603050405020304" pitchFamily="18" charset="0"/>
              </a:rPr>
              <a:t>The Virality Project (2022). Memes, Magnets and Microchips: Narrative dynamics around COVID-19 vaccines. </a:t>
            </a:r>
            <a:r>
              <a:rPr lang="pt-BR" sz="900" dirty="0">
                <a:solidFill>
                  <a:schemeClr val="bg2"/>
                </a:solidFill>
                <a:latin typeface="Arial" panose="020B0604020202020204" pitchFamily="34" charset="0"/>
                <a:ea typeface="Times New Roman" panose="02020603050405020304" pitchFamily="18" charset="0"/>
              </a:rPr>
              <a:t>Stanford Digital </a:t>
            </a:r>
            <a:r>
              <a:rPr lang="pt-BR" sz="900" dirty="0" err="1">
                <a:solidFill>
                  <a:schemeClr val="bg2"/>
                </a:solidFill>
                <a:latin typeface="Arial" panose="020B0604020202020204" pitchFamily="34" charset="0"/>
                <a:ea typeface="Times New Roman" panose="02020603050405020304" pitchFamily="18" charset="0"/>
              </a:rPr>
              <a:t>Repository</a:t>
            </a:r>
            <a:r>
              <a:rPr lang="pt-BR" sz="900" dirty="0">
                <a:solidFill>
                  <a:schemeClr val="bg2"/>
                </a:solidFill>
                <a:latin typeface="Arial" panose="020B0604020202020204" pitchFamily="34" charset="0"/>
                <a:ea typeface="Times New Roman" panose="02020603050405020304" pitchFamily="18" charset="0"/>
              </a:rPr>
              <a:t>. v1.0.0. Disponível em https://</a:t>
            </a:r>
            <a:r>
              <a:rPr lang="pt-BR" sz="900" dirty="0" err="1">
                <a:solidFill>
                  <a:schemeClr val="bg2"/>
                </a:solidFill>
                <a:latin typeface="Arial" panose="020B0604020202020204" pitchFamily="34" charset="0"/>
                <a:ea typeface="Times New Roman" panose="02020603050405020304" pitchFamily="18" charset="0"/>
              </a:rPr>
              <a:t>purl.stanford.edu</a:t>
            </a:r>
            <a:r>
              <a:rPr lang="pt-BR" sz="900" dirty="0">
                <a:solidFill>
                  <a:schemeClr val="bg2"/>
                </a:solidFill>
                <a:latin typeface="Arial" panose="020B0604020202020204" pitchFamily="34" charset="0"/>
                <a:ea typeface="Times New Roman" panose="02020603050405020304" pitchFamily="18" charset="0"/>
              </a:rPr>
              <a:t>/mx395xj8490. Acesso 19.02.2023.</a:t>
            </a:r>
            <a:endParaRPr lang="pt-BR" sz="1400" b="1" dirty="0">
              <a:solidFill>
                <a:schemeClr val="bg2"/>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66745821"/>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249</TotalTime>
  <Words>1264</Words>
  <Application>Microsoft Office PowerPoint</Application>
  <PresentationFormat>Widescreen</PresentationFormat>
  <Paragraphs>240</Paragraphs>
  <Slides>12</Slides>
  <Notes>5</Notes>
  <HiddenSlides>0</HiddenSlides>
  <MMClips>0</MMClips>
  <ScaleCrop>false</ScaleCrop>
  <HeadingPairs>
    <vt:vector size="4" baseType="variant">
      <vt:variant>
        <vt:lpstr>Tema</vt:lpstr>
      </vt:variant>
      <vt:variant>
        <vt:i4>1</vt:i4>
      </vt:variant>
      <vt:variant>
        <vt:lpstr>Títulos de slides</vt:lpstr>
      </vt:variant>
      <vt:variant>
        <vt:i4>12</vt:i4>
      </vt:variant>
    </vt:vector>
  </HeadingPairs>
  <TitlesOfParts>
    <vt:vector size="13" baseType="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Impacto da COVID-19 na Imunização: barreiras à demanda1,2</vt:lpstr>
      <vt:lpstr>Antivacinismo</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MONICA</dc:creator>
  <cp:lastModifiedBy>monica levi</cp:lastModifiedBy>
  <cp:revision>23</cp:revision>
  <dcterms:created xsi:type="dcterms:W3CDTF">2023-07-01T19:45:04Z</dcterms:created>
  <dcterms:modified xsi:type="dcterms:W3CDTF">2023-07-02T20:22:12Z</dcterms:modified>
</cp:coreProperties>
</file>