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300" r:id="rId3"/>
    <p:sldId id="283" r:id="rId4"/>
    <p:sldId id="281" r:id="rId5"/>
    <p:sldId id="282" r:id="rId6"/>
    <p:sldId id="287" r:id="rId7"/>
    <p:sldId id="301" r:id="rId8"/>
    <p:sldId id="302" r:id="rId9"/>
    <p:sldId id="296" r:id="rId10"/>
    <p:sldId id="304" r:id="rId11"/>
    <p:sldId id="310" r:id="rId12"/>
    <p:sldId id="305" r:id="rId13"/>
    <p:sldId id="306" r:id="rId14"/>
    <p:sldId id="311" r:id="rId15"/>
    <p:sldId id="312" r:id="rId16"/>
    <p:sldId id="314" r:id="rId17"/>
    <p:sldId id="315" r:id="rId18"/>
    <p:sldId id="316" r:id="rId19"/>
    <p:sldId id="299" r:id="rId20"/>
    <p:sldId id="269" r:id="rId21"/>
    <p:sldId id="276" r:id="rId22"/>
    <p:sldId id="277" r:id="rId23"/>
    <p:sldId id="279" r:id="rId24"/>
    <p:sldId id="280" r:id="rId25"/>
    <p:sldId id="295" r:id="rId26"/>
    <p:sldId id="288" r:id="rId27"/>
    <p:sldId id="293" r:id="rId28"/>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7" autoAdjust="0"/>
    <p:restoredTop sz="86477" autoAdjust="0"/>
  </p:normalViewPr>
  <p:slideViewPr>
    <p:cSldViewPr>
      <p:cViewPr>
        <p:scale>
          <a:sx n="100" d="100"/>
          <a:sy n="100" d="100"/>
        </p:scale>
        <p:origin x="1620" y="-90"/>
      </p:cViewPr>
      <p:guideLst>
        <p:guide orient="horz" pos="2160"/>
        <p:guide pos="2880"/>
      </p:guideLst>
    </p:cSldViewPr>
  </p:slideViewPr>
  <p:outlineViewPr>
    <p:cViewPr>
      <p:scale>
        <a:sx n="33" d="100"/>
        <a:sy n="33" d="100"/>
      </p:scale>
      <p:origin x="258" y="66024"/>
    </p:cViewPr>
  </p:outlineViewPr>
  <p:notesTextViewPr>
    <p:cViewPr>
      <p:scale>
        <a:sx n="1" d="1"/>
        <a:sy n="1" d="1"/>
      </p:scale>
      <p:origin x="0" y="0"/>
    </p:cViewPr>
  </p:notesTextViewPr>
  <p:sorterViewPr>
    <p:cViewPr varScale="1">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FBF0077-3C63-4525-B2C0-9C424A9702BD}" type="datetimeFigureOut">
              <a:rPr lang="pt-BR" smtClean="0"/>
              <a:t>22/08/2018</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DB34D4C-ADC0-456A-92FB-3B3307C766FD}" type="slidenum">
              <a:rPr lang="pt-BR" smtClean="0"/>
              <a:t>‹nº›</a:t>
            </a:fld>
            <a:endParaRPr lang="pt-BR"/>
          </a:p>
        </p:txBody>
      </p:sp>
    </p:spTree>
    <p:extLst>
      <p:ext uri="{BB962C8B-B14F-4D97-AF65-F5344CB8AC3E}">
        <p14:creationId xmlns:p14="http://schemas.microsoft.com/office/powerpoint/2010/main" val="1415500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733ECF9-2F04-4A28-A337-70289B391590}" type="datetimeFigureOut">
              <a:rPr lang="pt-BR" smtClean="0"/>
              <a:t>22/08/2018</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FE24CE2-D455-4B29-9E88-C69F83FC44BF}" type="slidenum">
              <a:rPr lang="pt-BR" smtClean="0"/>
              <a:t>‹nº›</a:t>
            </a:fld>
            <a:endParaRPr lang="pt-BR"/>
          </a:p>
        </p:txBody>
      </p:sp>
    </p:spTree>
    <p:extLst>
      <p:ext uri="{BB962C8B-B14F-4D97-AF65-F5344CB8AC3E}">
        <p14:creationId xmlns:p14="http://schemas.microsoft.com/office/powerpoint/2010/main" val="339332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C68CFB1-61AD-4718-BCE5-0963AE5A7367}"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797CA3-3413-4DCC-9954-36409A47B5E9}" type="slidenum">
              <a:rPr lang="pt-BR" smtClean="0"/>
              <a:t>‹nº›</a:t>
            </a:fld>
            <a:endParaRPr lang="pt-B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68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68CFB1-61AD-4718-BCE5-0963AE5A7367}"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797CA3-3413-4DCC-9954-36409A47B5E9}" type="slidenum">
              <a:rPr lang="pt-BR" smtClean="0"/>
              <a:t>‹nº›</a:t>
            </a:fld>
            <a:endParaRPr lang="pt-B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82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68CFB1-61AD-4718-BCE5-0963AE5A7367}"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797CA3-3413-4DCC-9954-36409A47B5E9}" type="slidenum">
              <a:rPr lang="pt-BR" smtClean="0"/>
              <a:t>‹nº›</a:t>
            </a:fld>
            <a:endParaRPr lang="pt-B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26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68CFB1-61AD-4718-BCE5-0963AE5A7367}"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797CA3-3413-4DCC-9954-36409A47B5E9}" type="slidenum">
              <a:rPr lang="pt-BR" smtClean="0"/>
              <a:t>‹nº›</a:t>
            </a:fld>
            <a:endParaRPr lang="pt-B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30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C68CFB1-61AD-4718-BCE5-0963AE5A7367}" type="datetimeFigureOut">
              <a:rPr lang="pt-BR" smtClean="0"/>
              <a:t>22/08/2018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E797CA3-3413-4DCC-9954-36409A47B5E9}" type="slidenum">
              <a:rPr lang="pt-BR" smtClean="0"/>
              <a:t>‹nº›</a:t>
            </a:fld>
            <a:endParaRPr lang="pt-B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79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C68CFB1-61AD-4718-BCE5-0963AE5A7367}" type="datetimeFigureOut">
              <a:rPr lang="pt-BR" smtClean="0"/>
              <a:t>22/08/2018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797CA3-3413-4DCC-9954-36409A47B5E9}" type="slidenum">
              <a:rPr lang="pt-BR" smtClean="0"/>
              <a:t>‹nº›</a:t>
            </a:fld>
            <a:endParaRPr lang="pt-B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65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C68CFB1-61AD-4718-BCE5-0963AE5A7367}" type="datetimeFigureOut">
              <a:rPr lang="pt-BR" smtClean="0"/>
              <a:t>22/08/2018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E797CA3-3413-4DCC-9954-36409A47B5E9}" type="slidenum">
              <a:rPr lang="pt-BR" smtClean="0"/>
              <a:t>‹nº›</a:t>
            </a:fld>
            <a:endParaRPr lang="pt-BR"/>
          </a:p>
        </p:txBody>
      </p:sp>
      <p:pic>
        <p:nvPicPr>
          <p:cNvPr id="10"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4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C68CFB1-61AD-4718-BCE5-0963AE5A7367}" type="datetimeFigureOut">
              <a:rPr lang="pt-BR" smtClean="0"/>
              <a:t>22/08/2018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E797CA3-3413-4DCC-9954-36409A47B5E9}" type="slidenum">
              <a:rPr lang="pt-BR" smtClean="0"/>
              <a:t>‹nº›</a:t>
            </a:fld>
            <a:endParaRPr lang="pt-BR"/>
          </a:p>
        </p:txBody>
      </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4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C68CFB1-61AD-4718-BCE5-0963AE5A7367}" type="datetimeFigureOut">
              <a:rPr lang="pt-BR" smtClean="0"/>
              <a:t>22/08/2018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E797CA3-3413-4DCC-9954-36409A47B5E9}" type="slidenum">
              <a:rPr lang="pt-BR" smtClean="0"/>
              <a:t>‹nº›</a:t>
            </a:fld>
            <a:endParaRPr lang="pt-BR"/>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8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C68CFB1-61AD-4718-BCE5-0963AE5A7367}" type="datetimeFigureOut">
              <a:rPr lang="pt-BR" smtClean="0"/>
              <a:t>22/08/2018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797CA3-3413-4DCC-9954-36409A47B5E9}" type="slidenum">
              <a:rPr lang="pt-BR" smtClean="0"/>
              <a:t>‹nº›</a:t>
            </a:fld>
            <a:endParaRPr lang="pt-B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1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C68CFB1-61AD-4718-BCE5-0963AE5A7367}" type="datetimeFigureOut">
              <a:rPr lang="pt-BR" smtClean="0"/>
              <a:t>22/08/2018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E797CA3-3413-4DCC-9954-36409A47B5E9}" type="slidenum">
              <a:rPr lang="pt-BR" smtClean="0"/>
              <a:t>‹nº›</a:t>
            </a:fld>
            <a:endParaRPr lang="pt-B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9"/>
            <a:ext cx="9144000" cy="68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05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8CFB1-61AD-4718-BCE5-0963AE5A7367}" type="datetimeFigureOut">
              <a:rPr lang="pt-BR" smtClean="0"/>
              <a:t>22/08/2018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97CA3-3413-4DCC-9954-36409A47B5E9}" type="slidenum">
              <a:rPr lang="pt-BR" smtClean="0"/>
              <a:t>‹nº›</a:t>
            </a:fld>
            <a:endParaRPr lang="pt-BR"/>
          </a:p>
        </p:txBody>
      </p:sp>
    </p:spTree>
    <p:extLst>
      <p:ext uri="{BB962C8B-B14F-4D97-AF65-F5344CB8AC3E}">
        <p14:creationId xmlns:p14="http://schemas.microsoft.com/office/powerpoint/2010/main" val="838909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905633" cy="302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251520" y="4300712"/>
            <a:ext cx="6982099" cy="1846659"/>
          </a:xfrm>
          <a:prstGeom prst="rect">
            <a:avLst/>
          </a:prstGeom>
          <a:noFill/>
        </p:spPr>
        <p:txBody>
          <a:bodyPr wrap="square" rtlCol="0">
            <a:spAutoFit/>
          </a:bodyPr>
          <a:lstStyle/>
          <a:p>
            <a:pPr algn="ctr"/>
            <a:r>
              <a:rPr lang="pt-BR" b="1" dirty="0" smtClean="0"/>
              <a:t> </a:t>
            </a:r>
          </a:p>
          <a:p>
            <a:pPr algn="ctr"/>
            <a:endParaRPr lang="pt-BR" sz="2400" b="1" dirty="0" smtClean="0"/>
          </a:p>
          <a:p>
            <a:pPr algn="ctr"/>
            <a:r>
              <a:rPr lang="pt-BR" b="1" dirty="0" smtClean="0"/>
              <a:t>Maria Laura Carvalho </a:t>
            </a:r>
            <a:r>
              <a:rPr lang="pt-BR" b="1" dirty="0" err="1" smtClean="0"/>
              <a:t>Bicca</a:t>
            </a:r>
            <a:endParaRPr lang="pt-BR" b="1" dirty="0" smtClean="0"/>
          </a:p>
          <a:p>
            <a:pPr algn="ctr"/>
            <a:r>
              <a:rPr lang="pt-BR" b="1" dirty="0" smtClean="0"/>
              <a:t>Conselheira Nacional de </a:t>
            </a:r>
            <a:r>
              <a:rPr lang="pt-BR" b="1" dirty="0"/>
              <a:t>Saúde</a:t>
            </a:r>
            <a:r>
              <a:rPr lang="pt-BR" dirty="0"/>
              <a:t> </a:t>
            </a:r>
            <a:endParaRPr lang="pt-BR" dirty="0" smtClean="0"/>
          </a:p>
          <a:p>
            <a:pPr algn="ctr"/>
            <a:r>
              <a:rPr lang="pt-BR" b="1" dirty="0" smtClean="0"/>
              <a:t>Federação Nacional dos </a:t>
            </a:r>
            <a:r>
              <a:rPr lang="pt-BR" b="1" dirty="0"/>
              <a:t>A</a:t>
            </a:r>
            <a:r>
              <a:rPr lang="pt-BR" b="1" dirty="0" smtClean="0"/>
              <a:t>ssistentes Sociais</a:t>
            </a:r>
            <a:endParaRPr lang="pt-BR" b="1" dirty="0"/>
          </a:p>
          <a:p>
            <a:pPr algn="ctr"/>
            <a:endParaRPr lang="pt-BR" b="1" dirty="0"/>
          </a:p>
        </p:txBody>
      </p:sp>
    </p:spTree>
    <p:extLst>
      <p:ext uri="{BB962C8B-B14F-4D97-AF65-F5344CB8AC3E}">
        <p14:creationId xmlns:p14="http://schemas.microsoft.com/office/powerpoint/2010/main" val="4036228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Assédio Moral</a:t>
            </a:r>
            <a:endParaRPr lang="pt-BR" b="1" dirty="0"/>
          </a:p>
        </p:txBody>
      </p:sp>
      <p:sp>
        <p:nvSpPr>
          <p:cNvPr id="3" name="Espaço Reservado para Conteúdo 2"/>
          <p:cNvSpPr>
            <a:spLocks noGrp="1"/>
          </p:cNvSpPr>
          <p:nvPr>
            <p:ph idx="1"/>
          </p:nvPr>
        </p:nvSpPr>
        <p:spPr/>
        <p:txBody>
          <a:bodyPr>
            <a:normAutofit lnSpcReduction="10000"/>
          </a:bodyPr>
          <a:lstStyle/>
          <a:p>
            <a:r>
              <a:rPr lang="pt-BR" b="1" dirty="0" smtClean="0"/>
              <a:t>Conceitos:</a:t>
            </a:r>
          </a:p>
          <a:p>
            <a:r>
              <a:rPr lang="pt-BR" b="1" dirty="0" smtClean="0"/>
              <a:t>Assédio moral </a:t>
            </a:r>
            <a:r>
              <a:rPr lang="pt-BR" dirty="0" smtClean="0"/>
              <a:t>no trabalho é definido como qualquer </a:t>
            </a:r>
            <a:r>
              <a:rPr lang="pt-BR" b="1" dirty="0" smtClean="0"/>
              <a:t>conduta abusiva* </a:t>
            </a:r>
            <a:r>
              <a:rPr lang="pt-BR" dirty="0" smtClean="0"/>
              <a:t>que atente, por </a:t>
            </a:r>
          </a:p>
          <a:p>
            <a:r>
              <a:rPr lang="pt-BR" dirty="0"/>
              <a:t>r</a:t>
            </a:r>
            <a:r>
              <a:rPr lang="pt-BR" dirty="0" smtClean="0"/>
              <a:t>epetição ou sistematização, contra a dignidade ou integridade psíquica ou física   de uma pessoa, ameaçando seu emprego     ou degradando o clima de trabalho.</a:t>
            </a:r>
          </a:p>
          <a:p>
            <a:pPr marL="0" indent="0">
              <a:buNone/>
            </a:pPr>
            <a:r>
              <a:rPr lang="pt-BR" dirty="0"/>
              <a:t> </a:t>
            </a:r>
            <a:r>
              <a:rPr lang="pt-BR" dirty="0" smtClean="0"/>
              <a:t>   *</a:t>
            </a:r>
            <a:r>
              <a:rPr lang="pt-BR" sz="2400" b="1" dirty="0" smtClean="0"/>
              <a:t>gestos, palavras, </a:t>
            </a:r>
            <a:r>
              <a:rPr lang="pt-BR" sz="2400" b="1" dirty="0" err="1" smtClean="0"/>
              <a:t>comportamentos,atitudes</a:t>
            </a:r>
            <a:endParaRPr lang="pt-BR" sz="2400" b="1" dirty="0" smtClean="0"/>
          </a:p>
          <a:p>
            <a:r>
              <a:rPr lang="pt-BR" dirty="0"/>
              <a:t> </a:t>
            </a:r>
            <a:r>
              <a:rPr lang="pt-BR" dirty="0" smtClean="0"/>
              <a:t>                                </a:t>
            </a:r>
            <a:r>
              <a:rPr lang="pt-BR" sz="2000" dirty="0" err="1" smtClean="0"/>
              <a:t>Marie_France</a:t>
            </a:r>
            <a:r>
              <a:rPr lang="pt-BR" sz="2000" dirty="0" smtClean="0"/>
              <a:t> </a:t>
            </a:r>
            <a:r>
              <a:rPr lang="pt-BR" sz="2000" i="1" dirty="0" err="1" smtClean="0"/>
              <a:t>Hirigoyen</a:t>
            </a:r>
            <a:r>
              <a:rPr lang="pt-BR" sz="2000" i="1" dirty="0" smtClean="0"/>
              <a:t>(2002,p.17</a:t>
            </a:r>
            <a:r>
              <a:rPr lang="pt-BR" i="1" dirty="0" smtClean="0"/>
              <a:t>)</a:t>
            </a:r>
            <a:endParaRPr lang="pt-BR" i="1" dirty="0"/>
          </a:p>
        </p:txBody>
      </p:sp>
    </p:spTree>
    <p:extLst>
      <p:ext uri="{BB962C8B-B14F-4D97-AF65-F5344CB8AC3E}">
        <p14:creationId xmlns:p14="http://schemas.microsoft.com/office/powerpoint/2010/main" val="1235632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r>
              <a:rPr lang="pt-BR" dirty="0" smtClean="0"/>
              <a:t> Relações de Trabalho</a:t>
            </a:r>
            <a:br>
              <a:rPr lang="pt-BR" dirty="0" smtClean="0"/>
            </a:br>
            <a:endParaRPr lang="pt-BR" dirty="0"/>
          </a:p>
        </p:txBody>
      </p:sp>
      <p:sp>
        <p:nvSpPr>
          <p:cNvPr id="3" name="Espaço Reservado para Conteúdo 2"/>
          <p:cNvSpPr>
            <a:spLocks noGrp="1"/>
          </p:cNvSpPr>
          <p:nvPr>
            <p:ph idx="1"/>
          </p:nvPr>
        </p:nvSpPr>
        <p:spPr>
          <a:xfrm>
            <a:off x="457200" y="1600200"/>
            <a:ext cx="8229600" cy="4525963"/>
          </a:xfrm>
        </p:spPr>
        <p:txBody>
          <a:bodyPr>
            <a:normAutofit fontScale="92500"/>
          </a:bodyPr>
          <a:lstStyle/>
          <a:p>
            <a:pPr marL="0" indent="0">
              <a:buNone/>
            </a:pPr>
            <a:r>
              <a:rPr lang="pt-BR" dirty="0" smtClean="0"/>
              <a:t>O assédio moral nas relações de trabalho é  um dos problemas mais sérios enfrentados pela sociedade atual, resultado de um conjunto de fatores, tais como:</a:t>
            </a:r>
          </a:p>
          <a:p>
            <a:r>
              <a:rPr lang="pt-BR" dirty="0" smtClean="0"/>
              <a:t>a globalização econômica predatória, </a:t>
            </a:r>
            <a:r>
              <a:rPr lang="pt-BR" dirty="0" err="1" smtClean="0"/>
              <a:t>vislumbradora</a:t>
            </a:r>
            <a:r>
              <a:rPr lang="pt-BR" dirty="0" smtClean="0"/>
              <a:t> somente da produção e do lucro</a:t>
            </a:r>
          </a:p>
          <a:p>
            <a:r>
              <a:rPr lang="pt-BR" dirty="0" smtClean="0"/>
              <a:t>a atual organização de trabalho marcada pela competitividade agressiva e pela opressão dos trabalhadores através do medo e da ameaça.</a:t>
            </a:r>
          </a:p>
          <a:p>
            <a:endParaRPr lang="pt-BR" dirty="0"/>
          </a:p>
        </p:txBody>
      </p:sp>
    </p:spTree>
    <p:extLst>
      <p:ext uri="{BB962C8B-B14F-4D97-AF65-F5344CB8AC3E}">
        <p14:creationId xmlns:p14="http://schemas.microsoft.com/office/powerpoint/2010/main" val="209558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Clima &amp; Sofrimentos</a:t>
            </a:r>
            <a:endParaRPr lang="pt-BR" b="1" dirty="0"/>
          </a:p>
        </p:txBody>
      </p:sp>
      <p:sp>
        <p:nvSpPr>
          <p:cNvPr id="3" name="Espaço Reservado para Conteúdo 2"/>
          <p:cNvSpPr>
            <a:spLocks noGrp="1"/>
          </p:cNvSpPr>
          <p:nvPr>
            <p:ph idx="1"/>
          </p:nvPr>
        </p:nvSpPr>
        <p:spPr>
          <a:xfrm>
            <a:off x="395536" y="1600200"/>
            <a:ext cx="8291264" cy="4525963"/>
          </a:xfrm>
        </p:spPr>
        <p:txBody>
          <a:bodyPr/>
          <a:lstStyle/>
          <a:p>
            <a:pPr algn="ctr"/>
            <a:r>
              <a:rPr lang="pt-BR" dirty="0" smtClean="0"/>
              <a:t>O clima constante de terror psicológico no ambiente  </a:t>
            </a:r>
            <a:r>
              <a:rPr lang="pt-BR" b="1" dirty="0" smtClean="0"/>
              <a:t>gera</a:t>
            </a:r>
            <a:r>
              <a:rPr lang="pt-BR" dirty="0" smtClean="0"/>
              <a:t>, </a:t>
            </a:r>
            <a:r>
              <a:rPr lang="pt-BR" b="1" dirty="0" smtClean="0"/>
              <a:t>na PESSOA </a:t>
            </a:r>
            <a:r>
              <a:rPr lang="pt-BR" dirty="0" smtClean="0"/>
              <a:t>- vítima assediada</a:t>
            </a:r>
          </a:p>
          <a:p>
            <a:pPr marL="0" indent="0" algn="ctr">
              <a:buNone/>
            </a:pPr>
            <a:r>
              <a:rPr lang="pt-BR" dirty="0" smtClean="0"/>
              <a:t>    moralmente</a:t>
            </a:r>
            <a:r>
              <a:rPr lang="pt-BR" b="1" dirty="0" smtClean="0"/>
              <a:t>,  </a:t>
            </a:r>
            <a:r>
              <a:rPr lang="pt-BR" b="1" i="1" dirty="0" smtClean="0"/>
              <a:t>um sofrimento capaz de atingir</a:t>
            </a:r>
          </a:p>
          <a:p>
            <a:pPr marL="0" indent="0" algn="ctr">
              <a:buNone/>
            </a:pPr>
            <a:r>
              <a:rPr lang="pt-BR" b="1" i="1" dirty="0" smtClean="0"/>
              <a:t>    diretamente sua saúde física e  psicológica,</a:t>
            </a:r>
          </a:p>
          <a:p>
            <a:pPr marL="0" indent="0" algn="ctr">
              <a:buNone/>
            </a:pPr>
            <a:r>
              <a:rPr lang="pt-BR" b="1" i="1" dirty="0" smtClean="0"/>
              <a:t>   território propício á predisposição ao              desenvolvimento de doenças crônicas.</a:t>
            </a:r>
          </a:p>
          <a:p>
            <a:pPr algn="ctr"/>
            <a:endParaRPr lang="pt-BR" b="1" i="1" dirty="0"/>
          </a:p>
        </p:txBody>
      </p:sp>
    </p:spTree>
    <p:extLst>
      <p:ext uri="{BB962C8B-B14F-4D97-AF65-F5344CB8AC3E}">
        <p14:creationId xmlns:p14="http://schemas.microsoft.com/office/powerpoint/2010/main" val="1983765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Técnicas destinadas a desestabilizar a pessoa :</a:t>
            </a:r>
            <a:br>
              <a:rPr lang="pt-BR" dirty="0"/>
            </a:br>
            <a:endParaRPr lang="pt-BR" dirty="0"/>
          </a:p>
        </p:txBody>
      </p:sp>
      <p:sp>
        <p:nvSpPr>
          <p:cNvPr id="3" name="Espaço Reservado para Conteúdo 2"/>
          <p:cNvSpPr>
            <a:spLocks noGrp="1"/>
          </p:cNvSpPr>
          <p:nvPr>
            <p:ph idx="1"/>
          </p:nvPr>
        </p:nvSpPr>
        <p:spPr/>
        <p:txBody>
          <a:bodyPr>
            <a:normAutofit fontScale="77500" lnSpcReduction="20000"/>
          </a:bodyPr>
          <a:lstStyle/>
          <a:p>
            <a:pPr marL="514350" indent="-514350">
              <a:buAutoNum type="arabicPeriod"/>
            </a:pPr>
            <a:r>
              <a:rPr lang="pt-BR" i="1" dirty="0" smtClean="0"/>
              <a:t>De relacionamento</a:t>
            </a:r>
          </a:p>
          <a:p>
            <a:pPr marL="514350" indent="-514350">
              <a:buAutoNum type="arabicPeriod"/>
            </a:pPr>
            <a:r>
              <a:rPr lang="pt-BR" dirty="0" smtClean="0"/>
              <a:t>De isolamento</a:t>
            </a:r>
          </a:p>
          <a:p>
            <a:pPr marL="514350" indent="-514350">
              <a:buAutoNum type="arabicPeriod"/>
            </a:pPr>
            <a:r>
              <a:rPr lang="pt-BR" dirty="0" smtClean="0"/>
              <a:t>De ataque</a:t>
            </a:r>
          </a:p>
          <a:p>
            <a:pPr marL="514350" indent="-514350">
              <a:buAutoNum type="arabicPeriod"/>
            </a:pPr>
            <a:r>
              <a:rPr lang="pt-BR" dirty="0" smtClean="0"/>
              <a:t>Punitivas</a:t>
            </a:r>
          </a:p>
          <a:p>
            <a:pPr marL="0" indent="0">
              <a:buNone/>
            </a:pPr>
            <a:endParaRPr lang="pt-BR" dirty="0" smtClean="0"/>
          </a:p>
          <a:p>
            <a:pPr marL="0" indent="0">
              <a:buNone/>
            </a:pPr>
            <a:r>
              <a:rPr lang="pt-BR" b="1" dirty="0" smtClean="0"/>
              <a:t>O assédio moral é a deliberada degradação das condições de trabalho por meio do estabelecimento de comunicações </a:t>
            </a:r>
            <a:r>
              <a:rPr lang="pt-BR" b="1" dirty="0" err="1" smtClean="0"/>
              <a:t>anti-éticas</a:t>
            </a:r>
            <a:r>
              <a:rPr lang="pt-BR" b="1" dirty="0" smtClean="0"/>
              <a:t>(abusivas) que se caracterizam pela repetição por longo tempo de duração de um comportamento hostil que um superior ou colega(a) desenvolve(m) contra um indivíduo  que </a:t>
            </a:r>
            <a:r>
              <a:rPr lang="pt-BR" b="1" dirty="0" err="1" smtClean="0"/>
              <a:t>apresenta,com</a:t>
            </a:r>
            <a:r>
              <a:rPr lang="pt-BR" b="1" dirty="0" smtClean="0"/>
              <a:t> reação, um quadro de miséria física, psicológica   e social duradoura.               </a:t>
            </a:r>
          </a:p>
          <a:p>
            <a:pPr marL="0" indent="0">
              <a:buNone/>
            </a:pPr>
            <a:r>
              <a:rPr lang="pt-BR" b="1" dirty="0" smtClean="0"/>
              <a:t>                                                                    </a:t>
            </a:r>
            <a:r>
              <a:rPr lang="pt-BR" b="1" dirty="0" err="1" smtClean="0"/>
              <a:t>Leymann</a:t>
            </a:r>
            <a:r>
              <a:rPr lang="pt-BR" b="1" dirty="0" smtClean="0"/>
              <a:t> ( ( 2005, p 32) </a:t>
            </a:r>
          </a:p>
          <a:p>
            <a:pPr marL="514350" indent="-514350">
              <a:buAutoNum type="arabicPeriod"/>
            </a:pPr>
            <a:endParaRPr lang="pt-BR" b="1" dirty="0" smtClean="0"/>
          </a:p>
          <a:p>
            <a:pPr marL="514350" indent="-514350">
              <a:buAutoNum type="arabicPeriod"/>
            </a:pPr>
            <a:endParaRPr lang="pt-BR" dirty="0" smtClean="0"/>
          </a:p>
          <a:p>
            <a:pPr marL="0" indent="0">
              <a:buNone/>
            </a:pPr>
            <a:endParaRPr lang="pt-BR" dirty="0"/>
          </a:p>
        </p:txBody>
      </p:sp>
      <p:sp>
        <p:nvSpPr>
          <p:cNvPr id="4" name="Retângulo 3"/>
          <p:cNvSpPr/>
          <p:nvPr/>
        </p:nvSpPr>
        <p:spPr>
          <a:xfrm>
            <a:off x="8839200" y="1170335"/>
            <a:ext cx="2286000" cy="8463855"/>
          </a:xfrm>
          <a:prstGeom prst="rect">
            <a:avLst/>
          </a:prstGeom>
        </p:spPr>
        <p:txBody>
          <a:bodyPr>
            <a:spAutoFit/>
          </a:bodyPr>
          <a:lstStyle/>
          <a:p>
            <a:pPr marL="514350" lvl="0" indent="-514350">
              <a:spcBef>
                <a:spcPct val="20000"/>
              </a:spcBef>
              <a:buFont typeface="Arial" panose="020B0604020202020204" pitchFamily="34" charset="0"/>
              <a:buAutoNum type="arabicPeriod"/>
            </a:pPr>
            <a:r>
              <a:rPr lang="pt-BR" sz="3200" b="1" dirty="0">
                <a:solidFill>
                  <a:prstClr val="black"/>
                </a:solidFill>
              </a:rPr>
              <a:t>O  assedio moral é a deliberada degradações das condições de trabalho</a:t>
            </a:r>
            <a:r>
              <a:rPr lang="pt-BR" sz="3200" dirty="0">
                <a:solidFill>
                  <a:prstClr val="black"/>
                </a:solidFill>
              </a:rPr>
              <a:t>, por meio de comunicações </a:t>
            </a:r>
            <a:r>
              <a:rPr lang="pt-BR" sz="3200" b="1" dirty="0" err="1">
                <a:solidFill>
                  <a:prstClr val="black"/>
                </a:solidFill>
              </a:rPr>
              <a:t>anti_éticas</a:t>
            </a:r>
            <a:r>
              <a:rPr lang="pt-BR" sz="3200" b="1" dirty="0">
                <a:solidFill>
                  <a:prstClr val="black"/>
                </a:solidFill>
              </a:rPr>
              <a:t>(abusivas)que se</a:t>
            </a:r>
          </a:p>
        </p:txBody>
      </p:sp>
    </p:spTree>
    <p:extLst>
      <p:ext uri="{BB962C8B-B14F-4D97-AF65-F5344CB8AC3E}">
        <p14:creationId xmlns:p14="http://schemas.microsoft.com/office/powerpoint/2010/main" val="65455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a:t/>
            </a:r>
            <a:br>
              <a:rPr lang="pt-BR" dirty="0"/>
            </a:br>
            <a:r>
              <a:rPr lang="pt-BR" dirty="0" smtClean="0"/>
              <a:t>Consequências/Adoecimentos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844824"/>
            <a:ext cx="4045992" cy="4413809"/>
          </a:xfrm>
        </p:spPr>
      </p:pic>
    </p:spTree>
    <p:extLst>
      <p:ext uri="{BB962C8B-B14F-4D97-AF65-F5344CB8AC3E}">
        <p14:creationId xmlns:p14="http://schemas.microsoft.com/office/powerpoint/2010/main" val="371678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24744"/>
            <a:ext cx="7332306" cy="4399384"/>
          </a:xfrm>
          <a:prstGeom prst="rect">
            <a:avLst/>
          </a:prstGeom>
        </p:spPr>
      </p:pic>
    </p:spTree>
    <p:extLst>
      <p:ext uri="{BB962C8B-B14F-4D97-AF65-F5344CB8AC3E}">
        <p14:creationId xmlns:p14="http://schemas.microsoft.com/office/powerpoint/2010/main" val="162796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196752"/>
            <a:ext cx="7416823" cy="4536504"/>
          </a:xfrm>
        </p:spPr>
        <p:txBody>
          <a:bodyPr/>
          <a:lstStyle/>
          <a:p>
            <a:endParaRPr lang="pt-BR" dirty="0"/>
          </a:p>
        </p:txBody>
      </p:sp>
      <p:sp>
        <p:nvSpPr>
          <p:cNvPr id="3" name="Subtítulo 2"/>
          <p:cNvSpPr>
            <a:spLocks noGrp="1"/>
          </p:cNvSpPr>
          <p:nvPr>
            <p:ph type="subTitle" idx="1"/>
          </p:nvPr>
        </p:nvSpPr>
        <p:spPr/>
        <p:txBody>
          <a:bodyPr/>
          <a:lstStyle/>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49" y="2004255"/>
            <a:ext cx="6080739" cy="3192388"/>
          </a:xfrm>
          <a:prstGeom prst="rect">
            <a:avLst/>
          </a:prstGeom>
        </p:spPr>
      </p:pic>
    </p:spTree>
    <p:extLst>
      <p:ext uri="{BB962C8B-B14F-4D97-AF65-F5344CB8AC3E}">
        <p14:creationId xmlns:p14="http://schemas.microsoft.com/office/powerpoint/2010/main" val="4252403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24744"/>
            <a:ext cx="5073352" cy="4045998"/>
          </a:xfrm>
        </p:spPr>
      </p:pic>
    </p:spTree>
    <p:extLst>
      <p:ext uri="{BB962C8B-B14F-4D97-AF65-F5344CB8AC3E}">
        <p14:creationId xmlns:p14="http://schemas.microsoft.com/office/powerpoint/2010/main" val="1514297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SIM !</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68761"/>
            <a:ext cx="7547815" cy="4754690"/>
          </a:xfrm>
        </p:spPr>
      </p:pic>
    </p:spTree>
    <p:extLst>
      <p:ext uri="{BB962C8B-B14F-4D97-AF65-F5344CB8AC3E}">
        <p14:creationId xmlns:p14="http://schemas.microsoft.com/office/powerpoint/2010/main" val="196949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DEPRESSAO E BENEFICIO PREVIDENCIA</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670" y="2107533"/>
            <a:ext cx="5280660" cy="3511296"/>
          </a:xfrm>
        </p:spPr>
      </p:pic>
    </p:spTree>
    <p:extLst>
      <p:ext uri="{BB962C8B-B14F-4D97-AF65-F5344CB8AC3E}">
        <p14:creationId xmlns:p14="http://schemas.microsoft.com/office/powerpoint/2010/main" val="2066265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260648"/>
            <a:ext cx="8651304" cy="1156990"/>
          </a:xfrm>
        </p:spPr>
        <p:txBody>
          <a:bodyPr/>
          <a:lstStyle/>
          <a:p>
            <a:r>
              <a:rPr lang="pt-BR" dirty="0" smtClean="0"/>
              <a:t>AUDIÊNCIA PÚBLICA</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Tema:   Assédio Moral no Trabalho</a:t>
            </a:r>
          </a:p>
          <a:p>
            <a:r>
              <a:rPr lang="pt-BR" dirty="0" smtClean="0"/>
              <a:t>             Debate sobre as propostas de                                          criminalização do assédio moral no trabalho</a:t>
            </a:r>
          </a:p>
          <a:p>
            <a:endParaRPr lang="pt-BR" dirty="0"/>
          </a:p>
          <a:p>
            <a:r>
              <a:rPr lang="pt-BR" dirty="0" smtClean="0"/>
              <a:t>                                  Data: 22.08.2018</a:t>
            </a:r>
          </a:p>
          <a:p>
            <a:r>
              <a:rPr lang="pt-BR" dirty="0"/>
              <a:t> </a:t>
            </a:r>
            <a:r>
              <a:rPr lang="pt-BR" dirty="0" smtClean="0"/>
              <a:t>                                 Horário: 14h</a:t>
            </a:r>
          </a:p>
          <a:p>
            <a:r>
              <a:rPr lang="pt-BR" dirty="0"/>
              <a:t> </a:t>
            </a:r>
            <a:r>
              <a:rPr lang="pt-BR" dirty="0" smtClean="0"/>
              <a:t>                                 Local: Plenário 13</a:t>
            </a:r>
          </a:p>
          <a:p>
            <a:r>
              <a:rPr lang="pt-BR" dirty="0" smtClean="0"/>
              <a:t>Promoção:  Hélio José _Parlamentar Federal</a:t>
            </a:r>
            <a:endParaRPr lang="pt-BR" dirty="0"/>
          </a:p>
        </p:txBody>
      </p:sp>
    </p:spTree>
    <p:extLst>
      <p:ext uri="{BB962C8B-B14F-4D97-AF65-F5344CB8AC3E}">
        <p14:creationId xmlns:p14="http://schemas.microsoft.com/office/powerpoint/2010/main" val="1011356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1628800"/>
            <a:ext cx="8229600" cy="4525963"/>
          </a:xfrm>
        </p:spPr>
        <p:txBody>
          <a:bodyPr>
            <a:normAutofit/>
          </a:bodyPr>
          <a:lstStyle/>
          <a:p>
            <a:pPr marL="0" indent="0">
              <a:buNone/>
            </a:pPr>
            <a:r>
              <a:rPr lang="pt-BR" sz="1800" dirty="0" smtClean="0"/>
              <a:t>Os profissionais </a:t>
            </a:r>
            <a:r>
              <a:rPr lang="pt-BR" sz="1800" dirty="0"/>
              <a:t>podem ser pressionados, por exemplo, </a:t>
            </a:r>
            <a:endParaRPr lang="pt-BR" sz="1800" dirty="0" smtClean="0"/>
          </a:p>
          <a:p>
            <a:pPr marL="0" indent="0" algn="just">
              <a:buNone/>
            </a:pPr>
            <a:r>
              <a:rPr lang="pt-BR" sz="1800" dirty="0" smtClean="0"/>
              <a:t>a </a:t>
            </a:r>
            <a:r>
              <a:rPr lang="pt-BR" sz="1800" dirty="0"/>
              <a:t>trabalhar sem a </a:t>
            </a:r>
            <a:r>
              <a:rPr lang="pt-BR" sz="1800" dirty="0" smtClean="0"/>
              <a:t>imparcialidade </a:t>
            </a:r>
            <a:r>
              <a:rPr lang="pt-BR" sz="1800" dirty="0"/>
              <a:t>desejada para o </a:t>
            </a:r>
            <a:r>
              <a:rPr lang="pt-BR" sz="1800" dirty="0" smtClean="0"/>
              <a:t>trabalho, </a:t>
            </a:r>
          </a:p>
          <a:p>
            <a:pPr marL="0" indent="0">
              <a:buNone/>
            </a:pPr>
            <a:r>
              <a:rPr lang="pt-BR" sz="1800" dirty="0" smtClean="0"/>
              <a:t>sendo </a:t>
            </a:r>
            <a:r>
              <a:rPr lang="pt-BR" sz="1800" dirty="0"/>
              <a:t>obrigados a aderir ao engajamento político da </a:t>
            </a:r>
            <a:r>
              <a:rPr lang="pt-BR" sz="1800" dirty="0" smtClean="0"/>
              <a:t>empresa</a:t>
            </a:r>
          </a:p>
          <a:p>
            <a:pPr marL="0" indent="0">
              <a:buNone/>
            </a:pPr>
            <a:r>
              <a:rPr lang="pt-BR" sz="1800" dirty="0" smtClean="0"/>
              <a:t>para </a:t>
            </a:r>
            <a:r>
              <a:rPr lang="pt-BR" sz="1800" dirty="0"/>
              <a:t>a qual trabalha</a:t>
            </a:r>
            <a:r>
              <a:rPr lang="pt-BR" sz="1800" dirty="0" smtClean="0"/>
              <a:t>.</a:t>
            </a:r>
          </a:p>
          <a:p>
            <a:pPr marL="0" indent="0">
              <a:buNone/>
            </a:pPr>
            <a:endParaRPr lang="pt-BR" sz="1800" dirty="0"/>
          </a:p>
          <a:p>
            <a:pPr marL="0" indent="0">
              <a:buNone/>
            </a:pPr>
            <a:r>
              <a:rPr lang="pt-BR" sz="1800" dirty="0" smtClean="0"/>
              <a:t>E </a:t>
            </a:r>
            <a:r>
              <a:rPr lang="pt-BR" sz="1800" dirty="0"/>
              <a:t>essa pressão, quase que invariavelmente, </a:t>
            </a:r>
            <a:endParaRPr lang="pt-BR" sz="1800" dirty="0" smtClean="0"/>
          </a:p>
          <a:p>
            <a:pPr marL="0" indent="0" algn="just">
              <a:buNone/>
            </a:pPr>
            <a:r>
              <a:rPr lang="pt-BR" sz="1800" dirty="0" smtClean="0"/>
              <a:t>traduz-se </a:t>
            </a:r>
            <a:r>
              <a:rPr lang="pt-BR" sz="1800" dirty="0"/>
              <a:t>em uma forma de assédio moral, um dos principais </a:t>
            </a:r>
            <a:endParaRPr lang="pt-BR" sz="1800" dirty="0" smtClean="0"/>
          </a:p>
          <a:p>
            <a:pPr marL="0" indent="0">
              <a:buNone/>
            </a:pPr>
            <a:r>
              <a:rPr lang="pt-BR" sz="1800" dirty="0" smtClean="0"/>
              <a:t>problemas </a:t>
            </a:r>
            <a:r>
              <a:rPr lang="pt-BR" sz="1800" dirty="0"/>
              <a:t>sofridos pelos </a:t>
            </a:r>
            <a:r>
              <a:rPr lang="pt-BR" sz="1800" dirty="0" smtClean="0"/>
              <a:t> </a:t>
            </a:r>
            <a:r>
              <a:rPr lang="pt-BR" sz="1800" dirty="0"/>
              <a:t>nas </a:t>
            </a:r>
            <a:r>
              <a:rPr lang="pt-BR" sz="1800" dirty="0" smtClean="0"/>
              <a:t>relações.</a:t>
            </a:r>
            <a:endParaRPr lang="pt-BR" sz="1800" dirty="0"/>
          </a:p>
          <a:p>
            <a:endParaRPr lang="pt-BR" sz="1800" dirty="0"/>
          </a:p>
        </p:txBody>
      </p:sp>
    </p:spTree>
    <p:extLst>
      <p:ext uri="{BB962C8B-B14F-4D97-AF65-F5344CB8AC3E}">
        <p14:creationId xmlns:p14="http://schemas.microsoft.com/office/powerpoint/2010/main" val="183044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87624" y="1124744"/>
            <a:ext cx="5670376" cy="4247317"/>
          </a:xfrm>
          <a:prstGeom prst="rect">
            <a:avLst/>
          </a:prstGeom>
        </p:spPr>
        <p:txBody>
          <a:bodyPr wrap="square">
            <a:spAutoFit/>
          </a:bodyPr>
          <a:lstStyle/>
          <a:p>
            <a:pPr algn="ctr"/>
            <a:r>
              <a:rPr lang="pt-BR" b="1" dirty="0" smtClean="0"/>
              <a:t>PESQUISA DO SINDICATO DOS JORNALISTAS PROFISSIONAIS DO DISTRITO FEDERAL</a:t>
            </a:r>
          </a:p>
          <a:p>
            <a:pPr algn="just"/>
            <a:endParaRPr lang="pt-BR" dirty="0"/>
          </a:p>
          <a:p>
            <a:pPr algn="just"/>
            <a:r>
              <a:rPr lang="pt-BR" dirty="0" smtClean="0"/>
              <a:t>O </a:t>
            </a:r>
            <a:r>
              <a:rPr lang="pt-BR" dirty="0"/>
              <a:t>estresse causado pelo assédio também foi pesquisado pelo Sindicato dos Jornalistas Profissionais do Distrito Federal, com o diferencial de a entidade ter investigado a realidade das mulheres que trabalham com comunicação.</a:t>
            </a:r>
          </a:p>
          <a:p>
            <a:endParaRPr lang="pt-BR" dirty="0" smtClean="0"/>
          </a:p>
          <a:p>
            <a:pPr algn="just"/>
            <a:r>
              <a:rPr lang="pt-BR" dirty="0" smtClean="0"/>
              <a:t>O </a:t>
            </a:r>
            <a:r>
              <a:rPr lang="pt-BR" dirty="0"/>
              <a:t>levantamento "Desigualdade de Gênero no Jornalismo" foi realizado em 2016 pelo Coletivo das Mulheres Jornalistas do Sindicato dos Jornalistas do DF. Foram entrevistadas, por meio de questionário na internet, 535 mulheres de vários estados do país. A pesquisa foi feita entre os meses de março e maio por meio de questionário na  internet. </a:t>
            </a:r>
          </a:p>
        </p:txBody>
      </p:sp>
    </p:spTree>
    <p:extLst>
      <p:ext uri="{BB962C8B-B14F-4D97-AF65-F5344CB8AC3E}">
        <p14:creationId xmlns:p14="http://schemas.microsoft.com/office/powerpoint/2010/main" val="3564356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3608" y="1124744"/>
            <a:ext cx="5616624" cy="4801314"/>
          </a:xfrm>
          <a:prstGeom prst="rect">
            <a:avLst/>
          </a:prstGeom>
        </p:spPr>
        <p:txBody>
          <a:bodyPr wrap="square">
            <a:spAutoFit/>
          </a:bodyPr>
          <a:lstStyle/>
          <a:p>
            <a:pPr algn="just"/>
            <a:r>
              <a:rPr lang="pt-BR" dirty="0"/>
              <a:t>Os dados dão um panorama de situações de desrespeito aos direitos das mulheres dentro das redações e assessorias de imprensa, além de apontar a incidência de casos de assédio moral, machismo, racismo e preconceito nos locais de trabalho</a:t>
            </a:r>
            <a:r>
              <a:rPr lang="pt-BR" dirty="0" smtClean="0"/>
              <a:t>.</a:t>
            </a:r>
          </a:p>
          <a:p>
            <a:pPr algn="just"/>
            <a:endParaRPr lang="pt-BR" dirty="0"/>
          </a:p>
          <a:p>
            <a:pPr algn="just"/>
            <a:r>
              <a:rPr lang="pt-BR" dirty="0"/>
              <a:t>As estatísticas de casos de assédio moral e machismo são preocupantes. Das </a:t>
            </a:r>
            <a:r>
              <a:rPr lang="pt-BR" dirty="0" smtClean="0"/>
              <a:t>535 entrevistadas, </a:t>
            </a:r>
            <a:r>
              <a:rPr lang="pt-BR" dirty="0"/>
              <a:t>417 (77,9%) disseram ter sofrido algum tipo de assédio moral por parte de colegas ou de chefes diretos. Um número maior ainda, 78,5%, foi registrado quando as mulheres responderam se já enfrentaram algum tipo de atitude machista durante entrevistas. Mais de 70% delas disseram que já deixaram de ser designada para uma pauta pelo fato de </a:t>
            </a:r>
            <a:r>
              <a:rPr lang="pt-BR" dirty="0" smtClean="0"/>
              <a:t>serem mulheres.</a:t>
            </a:r>
          </a:p>
          <a:p>
            <a:pPr algn="just"/>
            <a:endParaRPr lang="pt-BR" dirty="0"/>
          </a:p>
          <a:p>
            <a:pPr algn="just"/>
            <a:endParaRPr lang="pt-BR" dirty="0"/>
          </a:p>
        </p:txBody>
      </p:sp>
    </p:spTree>
    <p:extLst>
      <p:ext uri="{BB962C8B-B14F-4D97-AF65-F5344CB8AC3E}">
        <p14:creationId xmlns:p14="http://schemas.microsoft.com/office/powerpoint/2010/main" val="881418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971600" y="1484784"/>
            <a:ext cx="5112568" cy="4247317"/>
          </a:xfrm>
          <a:prstGeom prst="rect">
            <a:avLst/>
          </a:prstGeom>
        </p:spPr>
        <p:txBody>
          <a:bodyPr wrap="square">
            <a:spAutoFit/>
          </a:bodyPr>
          <a:lstStyle/>
          <a:p>
            <a:pPr algn="just"/>
            <a:r>
              <a:rPr lang="pt-BR" dirty="0"/>
              <a:t>O Sindicato </a:t>
            </a:r>
            <a:r>
              <a:rPr lang="pt-BR" dirty="0" smtClean="0"/>
              <a:t>dos Jornalistas do DF, além da pesquisa sobre o drama vivido pelas mulheres jornalistas, lançou em abril do ano passado a “Campanha contra o Assédio Moral”, em defesa de todos os profissionais de comunicação.</a:t>
            </a:r>
          </a:p>
          <a:p>
            <a:endParaRPr lang="pt-BR" dirty="0" smtClean="0"/>
          </a:p>
          <a:p>
            <a:pPr algn="just"/>
            <a:r>
              <a:rPr lang="pt-BR" dirty="0"/>
              <a:t>A cartilha “Assédio Moral: uma violência que não pode ser silenciada” </a:t>
            </a:r>
            <a:r>
              <a:rPr lang="pt-BR" dirty="0" smtClean="0"/>
              <a:t>foi </a:t>
            </a:r>
            <a:r>
              <a:rPr lang="pt-BR" dirty="0"/>
              <a:t>a primeira ação da Campanha. </a:t>
            </a:r>
            <a:r>
              <a:rPr lang="pt-BR" dirty="0" smtClean="0"/>
              <a:t>Essas ações buscam </a:t>
            </a:r>
            <a:r>
              <a:rPr lang="pt-BR" dirty="0"/>
              <a:t>munir a categoria com informações sobre o assunto para que os profissionais não só saibam o que caracteriza o assédio moral mas também tenham conhecimento dos seus prejuízos e de como comprovar essa prática na Justiça.</a:t>
            </a:r>
          </a:p>
          <a:p>
            <a:endParaRPr lang="pt-BR" dirty="0"/>
          </a:p>
        </p:txBody>
      </p:sp>
    </p:spTree>
    <p:extLst>
      <p:ext uri="{BB962C8B-B14F-4D97-AF65-F5344CB8AC3E}">
        <p14:creationId xmlns:p14="http://schemas.microsoft.com/office/powerpoint/2010/main" val="4052790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9592" y="836712"/>
            <a:ext cx="5958408" cy="4524315"/>
          </a:xfrm>
          <a:prstGeom prst="rect">
            <a:avLst/>
          </a:prstGeom>
        </p:spPr>
        <p:txBody>
          <a:bodyPr wrap="square">
            <a:spAutoFit/>
          </a:bodyPr>
          <a:lstStyle/>
          <a:p>
            <a:endParaRPr lang="pt-BR" dirty="0" smtClean="0"/>
          </a:p>
          <a:p>
            <a:endParaRPr lang="pt-BR" dirty="0"/>
          </a:p>
          <a:p>
            <a:endParaRPr lang="pt-BR" dirty="0" smtClean="0"/>
          </a:p>
          <a:p>
            <a:pPr algn="just"/>
            <a:r>
              <a:rPr lang="pt-BR" dirty="0" smtClean="0"/>
              <a:t>A cartilha foi elaborada </a:t>
            </a:r>
            <a:r>
              <a:rPr lang="pt-BR" dirty="0"/>
              <a:t>pelo escritório que presta assessoria jurídica ao </a:t>
            </a:r>
            <a:r>
              <a:rPr lang="pt-BR" dirty="0" smtClean="0"/>
              <a:t>sindicato </a:t>
            </a:r>
            <a:r>
              <a:rPr lang="pt-BR" dirty="0"/>
              <a:t>e </a:t>
            </a:r>
            <a:r>
              <a:rPr lang="pt-BR" dirty="0" smtClean="0"/>
              <a:t>alerta </a:t>
            </a:r>
            <a:r>
              <a:rPr lang="pt-BR" dirty="0"/>
              <a:t>que o assédio moral prejudica tanto o trabalhador, a </a:t>
            </a:r>
            <a:r>
              <a:rPr lang="pt-BR" dirty="0" smtClean="0"/>
              <a:t>atividade profissional </a:t>
            </a:r>
            <a:r>
              <a:rPr lang="pt-BR" dirty="0"/>
              <a:t>e a sociedade. </a:t>
            </a:r>
            <a:endParaRPr lang="pt-BR" dirty="0" smtClean="0"/>
          </a:p>
          <a:p>
            <a:endParaRPr lang="pt-BR" dirty="0"/>
          </a:p>
          <a:p>
            <a:pPr algn="just"/>
            <a:r>
              <a:rPr lang="pt-BR" dirty="0" smtClean="0"/>
              <a:t>Segundo a publicação, o </a:t>
            </a:r>
            <a:r>
              <a:rPr lang="pt-BR" dirty="0"/>
              <a:t>assediado é exposto a situações humilhantes, vexaminosas e constrangedoras de uma forma reiterada e prolongada, o que pode causar doenças físicas e psicológicas na vítima. </a:t>
            </a:r>
            <a:endParaRPr lang="pt-BR" dirty="0" smtClean="0"/>
          </a:p>
          <a:p>
            <a:pPr algn="just"/>
            <a:endParaRPr lang="pt-BR" dirty="0"/>
          </a:p>
          <a:p>
            <a:pPr algn="just"/>
            <a:r>
              <a:rPr lang="pt-BR" dirty="0" smtClean="0"/>
              <a:t>Casos </a:t>
            </a:r>
            <a:r>
              <a:rPr lang="pt-BR" dirty="0"/>
              <a:t>de depressão, crises cardíacas, aumento do consumo de álcool, baixa autoestima e falta de motivação no trabalho e nas relações afetivas e sociais são exemplos de consequências do assédio moral.</a:t>
            </a:r>
          </a:p>
        </p:txBody>
      </p:sp>
    </p:spTree>
    <p:extLst>
      <p:ext uri="{BB962C8B-B14F-4D97-AF65-F5344CB8AC3E}">
        <p14:creationId xmlns:p14="http://schemas.microsoft.com/office/powerpoint/2010/main" val="1976279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Desafio do CNS</a:t>
            </a:r>
            <a:endParaRPr lang="pt-BR" b="1" dirty="0"/>
          </a:p>
        </p:txBody>
      </p:sp>
      <p:sp>
        <p:nvSpPr>
          <p:cNvPr id="3" name="Espaço Reservado para Conteúdo 2"/>
          <p:cNvSpPr>
            <a:spLocks noGrp="1"/>
          </p:cNvSpPr>
          <p:nvPr>
            <p:ph idx="1"/>
          </p:nvPr>
        </p:nvSpPr>
        <p:spPr/>
        <p:txBody>
          <a:bodyPr>
            <a:normAutofit/>
          </a:bodyPr>
          <a:lstStyle/>
          <a:p>
            <a:pPr marL="0" indent="0" algn="just">
              <a:buNone/>
            </a:pPr>
            <a:r>
              <a:rPr lang="pt-BR" sz="2400" dirty="0" smtClean="0"/>
              <a:t>Durante o VII Encontro Nacional de Saúde </a:t>
            </a:r>
          </a:p>
          <a:p>
            <a:pPr marL="0" indent="0" algn="just">
              <a:buNone/>
            </a:pPr>
            <a:r>
              <a:rPr lang="pt-BR" sz="2400" dirty="0" smtClean="0"/>
              <a:t>Do Trabalhador e da Trabalhador, em novembro de 2016, no Maranhão, o presidente do CNS, Ronald Santos Fez um desafio para que todas as 424 regiões de Saúde do país passem a contar com pelo menos uma CISTT. Hoje, existem apenas 138.</a:t>
            </a:r>
          </a:p>
          <a:p>
            <a:pPr marL="0" indent="0" algn="just">
              <a:buNone/>
            </a:pPr>
            <a:endParaRPr lang="pt-BR" sz="2400" dirty="0"/>
          </a:p>
          <a:p>
            <a:pPr marL="0" indent="0" algn="just">
              <a:buNone/>
            </a:pPr>
            <a:r>
              <a:rPr lang="pt-BR" sz="2400" dirty="0" smtClean="0"/>
              <a:t>No encontro, o CNS lançou a Cartilha com todas as </a:t>
            </a:r>
          </a:p>
          <a:p>
            <a:pPr marL="0" indent="0" algn="just">
              <a:buNone/>
            </a:pPr>
            <a:r>
              <a:rPr lang="pt-BR" sz="2400" dirty="0" smtClean="0"/>
              <a:t>Orientações necessárias para a implantação da CISTT  </a:t>
            </a:r>
            <a:endParaRPr lang="pt-BR" sz="2400" dirty="0"/>
          </a:p>
        </p:txBody>
      </p:sp>
    </p:spTree>
    <p:extLst>
      <p:ext uri="{BB962C8B-B14F-4D97-AF65-F5344CB8AC3E}">
        <p14:creationId xmlns:p14="http://schemas.microsoft.com/office/powerpoint/2010/main" val="1083922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78715" y="0"/>
            <a:ext cx="4986570" cy="6858000"/>
          </a:xfrm>
          <a:prstGeom prst="rect">
            <a:avLst/>
          </a:prstGeom>
        </p:spPr>
      </p:pic>
    </p:spTree>
    <p:extLst>
      <p:ext uri="{BB962C8B-B14F-4D97-AF65-F5344CB8AC3E}">
        <p14:creationId xmlns:p14="http://schemas.microsoft.com/office/powerpoint/2010/main" val="3255505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a:p>
        </p:txBody>
      </p:sp>
      <p:sp>
        <p:nvSpPr>
          <p:cNvPr id="4" name="Título 3"/>
          <p:cNvSpPr>
            <a:spLocks noGrp="1"/>
          </p:cNvSpPr>
          <p:nvPr>
            <p:ph type="ctrTitle"/>
          </p:nvPr>
        </p:nvSpPr>
        <p:spPr/>
        <p:txBody>
          <a:bodyPr/>
          <a:lstStyle/>
          <a:p>
            <a:endParaRPr lang="pt-BR"/>
          </a:p>
        </p:txBody>
      </p:sp>
      <p:sp>
        <p:nvSpPr>
          <p:cNvPr id="5" name="Retângulo 4"/>
          <p:cNvSpPr/>
          <p:nvPr/>
        </p:nvSpPr>
        <p:spPr>
          <a:xfrm>
            <a:off x="2286000" y="2690336"/>
            <a:ext cx="4572000" cy="2246769"/>
          </a:xfrm>
          <a:prstGeom prst="rect">
            <a:avLst/>
          </a:prstGeom>
        </p:spPr>
        <p:txBody>
          <a:bodyPr>
            <a:spAutoFit/>
          </a:bodyPr>
          <a:lstStyle/>
          <a:p>
            <a:pPr algn="ctr"/>
            <a:r>
              <a:rPr lang="pt-BR" sz="2800" b="1" dirty="0"/>
              <a:t>Saúde para todas e todos!!</a:t>
            </a:r>
          </a:p>
          <a:p>
            <a:pPr algn="ctr"/>
            <a:r>
              <a:rPr lang="pt-BR" sz="2800" b="1" dirty="0"/>
              <a:t>Muito obrigada!!</a:t>
            </a:r>
          </a:p>
          <a:p>
            <a:pPr algn="ctr"/>
            <a:endParaRPr lang="pt-BR" sz="2800" b="1" i="1" dirty="0"/>
          </a:p>
          <a:p>
            <a:pPr algn="ctr"/>
            <a:r>
              <a:rPr lang="pt-BR" sz="2800" b="1" i="1" dirty="0"/>
              <a:t>Maria Laura Carvalho </a:t>
            </a:r>
            <a:r>
              <a:rPr lang="pt-BR" sz="2800" b="1" i="1" dirty="0" err="1"/>
              <a:t>Bicca</a:t>
            </a:r>
            <a:endParaRPr lang="pt-BR" sz="2800" b="1" i="1" dirty="0"/>
          </a:p>
          <a:p>
            <a:pPr algn="ctr"/>
            <a:r>
              <a:rPr lang="pt-BR" sz="2800" b="1" dirty="0"/>
              <a:t>mlaurafenas@gmail.com</a:t>
            </a:r>
          </a:p>
        </p:txBody>
      </p:sp>
    </p:spTree>
    <p:extLst>
      <p:ext uri="{BB962C8B-B14F-4D97-AF65-F5344CB8AC3E}">
        <p14:creationId xmlns:p14="http://schemas.microsoft.com/office/powerpoint/2010/main" val="211933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78714" y="0"/>
            <a:ext cx="5373605" cy="6858000"/>
          </a:xfrm>
          <a:prstGeom prst="rect">
            <a:avLst/>
          </a:prstGeom>
        </p:spPr>
      </p:pic>
    </p:spTree>
    <p:extLst>
      <p:ext uri="{BB962C8B-B14F-4D97-AF65-F5344CB8AC3E}">
        <p14:creationId xmlns:p14="http://schemas.microsoft.com/office/powerpoint/2010/main" val="352454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a:t/>
            </a:r>
            <a:br>
              <a:rPr lang="pt-BR" dirty="0"/>
            </a:br>
            <a:r>
              <a:rPr lang="pt-BR" b="1" dirty="0"/>
              <a:t>P</a:t>
            </a:r>
            <a:r>
              <a:rPr lang="pt-BR" b="1" dirty="0" smtClean="0"/>
              <a:t>olítica Nacional de Saúde</a:t>
            </a:r>
            <a:br>
              <a:rPr lang="pt-BR" b="1" dirty="0" smtClean="0"/>
            </a:br>
            <a:r>
              <a:rPr lang="pt-BR" b="1" dirty="0" smtClean="0"/>
              <a:t>do Trabalhador e da Trabalhadora</a:t>
            </a:r>
            <a:endParaRPr lang="pt-BR" b="1" dirty="0"/>
          </a:p>
        </p:txBody>
      </p:sp>
      <p:sp>
        <p:nvSpPr>
          <p:cNvPr id="3" name="Espaço Reservado para Conteúdo 2"/>
          <p:cNvSpPr>
            <a:spLocks noGrp="1"/>
          </p:cNvSpPr>
          <p:nvPr>
            <p:ph idx="1"/>
          </p:nvPr>
        </p:nvSpPr>
        <p:spPr/>
        <p:txBody>
          <a:bodyPr>
            <a:normAutofit/>
          </a:bodyPr>
          <a:lstStyle/>
          <a:p>
            <a:endParaRPr lang="pt-BR" dirty="0" smtClean="0"/>
          </a:p>
          <a:p>
            <a:endParaRPr lang="pt-BR" dirty="0"/>
          </a:p>
          <a:p>
            <a:r>
              <a:rPr lang="pt-BR" dirty="0" smtClean="0"/>
              <a:t>Implementação: </a:t>
            </a:r>
          </a:p>
          <a:p>
            <a:r>
              <a:rPr lang="pt-BR" dirty="0" smtClean="0"/>
              <a:t>CISTT- Comissão </a:t>
            </a:r>
            <a:r>
              <a:rPr lang="pt-BR" dirty="0" err="1" smtClean="0"/>
              <a:t>Intersetorial</a:t>
            </a:r>
            <a:r>
              <a:rPr lang="pt-BR" dirty="0" smtClean="0"/>
              <a:t> de Saúde </a:t>
            </a:r>
          </a:p>
          <a:p>
            <a:r>
              <a:rPr lang="pt-BR" dirty="0" smtClean="0"/>
              <a:t>01 nacional-CNS</a:t>
            </a:r>
          </a:p>
          <a:p>
            <a:r>
              <a:rPr lang="pt-BR" dirty="0" smtClean="0"/>
              <a:t>27 estaduais </a:t>
            </a:r>
          </a:p>
          <a:p>
            <a:r>
              <a:rPr lang="pt-BR" dirty="0" smtClean="0"/>
              <a:t>111 municipais e/ou regiões de Saúde</a:t>
            </a:r>
          </a:p>
          <a:p>
            <a:pPr marL="0" indent="0">
              <a:buNone/>
            </a:pPr>
            <a:endParaRPr lang="pt-BR" dirty="0"/>
          </a:p>
        </p:txBody>
      </p:sp>
    </p:spTree>
    <p:extLst>
      <p:ext uri="{BB962C8B-B14F-4D97-AF65-F5344CB8AC3E}">
        <p14:creationId xmlns:p14="http://schemas.microsoft.com/office/powerpoint/2010/main" val="1559057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CEREST</a:t>
            </a:r>
            <a:endParaRPr lang="pt-BR" dirty="0"/>
          </a:p>
        </p:txBody>
      </p:sp>
      <p:sp>
        <p:nvSpPr>
          <p:cNvPr id="3" name="Espaço Reservado para Conteúdo 2"/>
          <p:cNvSpPr>
            <a:spLocks noGrp="1"/>
          </p:cNvSpPr>
          <p:nvPr>
            <p:ph idx="1"/>
          </p:nvPr>
        </p:nvSpPr>
        <p:spPr/>
        <p:txBody>
          <a:bodyPr/>
          <a:lstStyle/>
          <a:p>
            <a:r>
              <a:rPr lang="pt-BR" dirty="0" smtClean="0"/>
              <a:t>CEREST- Centro de Referência em Saúde do</a:t>
            </a:r>
          </a:p>
          <a:p>
            <a:pPr marL="0" indent="0">
              <a:buNone/>
            </a:pPr>
            <a:r>
              <a:rPr lang="pt-BR" dirty="0" smtClean="0"/>
              <a:t>Trabalhador e da Trabalhadora</a:t>
            </a:r>
          </a:p>
          <a:p>
            <a:r>
              <a:rPr lang="pt-BR" dirty="0" smtClean="0"/>
              <a:t>203 em todo o país</a:t>
            </a:r>
          </a:p>
          <a:p>
            <a:endParaRPr lang="pt-BR" dirty="0"/>
          </a:p>
        </p:txBody>
      </p:sp>
    </p:spTree>
    <p:extLst>
      <p:ext uri="{BB962C8B-B14F-4D97-AF65-F5344CB8AC3E}">
        <p14:creationId xmlns:p14="http://schemas.microsoft.com/office/powerpoint/2010/main" val="176595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78715" y="0"/>
            <a:ext cx="4986570" cy="6858000"/>
          </a:xfrm>
          <a:prstGeom prst="rect">
            <a:avLst/>
          </a:prstGeom>
        </p:spPr>
      </p:pic>
    </p:spTree>
    <p:extLst>
      <p:ext uri="{BB962C8B-B14F-4D97-AF65-F5344CB8AC3E}">
        <p14:creationId xmlns:p14="http://schemas.microsoft.com/office/powerpoint/2010/main" val="267056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TRABALHO</a:t>
            </a:r>
            <a:endParaRPr lang="pt-BR" dirty="0"/>
          </a:p>
        </p:txBody>
      </p:sp>
      <p:sp>
        <p:nvSpPr>
          <p:cNvPr id="3" name="Espaço Reservado para Conteúdo 2"/>
          <p:cNvSpPr>
            <a:spLocks noGrp="1"/>
          </p:cNvSpPr>
          <p:nvPr>
            <p:ph idx="1"/>
          </p:nvPr>
        </p:nvSpPr>
        <p:spPr/>
        <p:txBody>
          <a:bodyPr/>
          <a:lstStyle/>
          <a:p>
            <a:r>
              <a:rPr lang="pt-BR" dirty="0" smtClean="0"/>
              <a:t>Direito constitucional</a:t>
            </a:r>
          </a:p>
          <a:p>
            <a:r>
              <a:rPr lang="pt-BR" dirty="0" smtClean="0"/>
              <a:t>E um BEM MEIO SAGRADO</a:t>
            </a:r>
          </a:p>
          <a:p>
            <a:r>
              <a:rPr lang="pt-BR" dirty="0" smtClean="0"/>
              <a:t>Dá Identidade</a:t>
            </a:r>
          </a:p>
          <a:p>
            <a:r>
              <a:rPr lang="pt-BR" dirty="0" smtClean="0"/>
              <a:t>Realização</a:t>
            </a:r>
          </a:p>
          <a:p>
            <a:r>
              <a:rPr lang="pt-BR" dirty="0" smtClean="0"/>
              <a:t>Sustento</a:t>
            </a:r>
            <a:endParaRPr lang="pt-BR" dirty="0"/>
          </a:p>
        </p:txBody>
      </p:sp>
    </p:spTree>
    <p:extLst>
      <p:ext uri="{BB962C8B-B14F-4D97-AF65-F5344CB8AC3E}">
        <p14:creationId xmlns:p14="http://schemas.microsoft.com/office/powerpoint/2010/main" val="104070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Outra face</a:t>
            </a:r>
            <a:endParaRPr lang="pt-BR" dirty="0"/>
          </a:p>
        </p:txBody>
      </p:sp>
      <p:sp>
        <p:nvSpPr>
          <p:cNvPr id="3" name="Espaço Reservado para Conteúdo 2"/>
          <p:cNvSpPr>
            <a:spLocks noGrp="1"/>
          </p:cNvSpPr>
          <p:nvPr>
            <p:ph idx="1"/>
          </p:nvPr>
        </p:nvSpPr>
        <p:spPr/>
        <p:txBody>
          <a:bodyPr/>
          <a:lstStyle/>
          <a:p>
            <a:r>
              <a:rPr lang="pt-BR" dirty="0" smtClean="0"/>
              <a:t>Obrigações essenciais decorrentes do exercício profissional e dos contratos de trabalho</a:t>
            </a:r>
          </a:p>
          <a:p>
            <a:r>
              <a:rPr lang="pt-BR" dirty="0" smtClean="0"/>
              <a:t>Dificuldades naturais de cotidiano</a:t>
            </a:r>
            <a:endParaRPr lang="pt-BR" dirty="0"/>
          </a:p>
        </p:txBody>
      </p:sp>
    </p:spTree>
    <p:extLst>
      <p:ext uri="{BB962C8B-B14F-4D97-AF65-F5344CB8AC3E}">
        <p14:creationId xmlns:p14="http://schemas.microsoft.com/office/powerpoint/2010/main" val="381805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46217" y="526931"/>
            <a:ext cx="4508689" cy="6200775"/>
          </a:xfrm>
        </p:spPr>
      </p:pic>
      <p:pic>
        <p:nvPicPr>
          <p:cNvPr id="5"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49691" y="494725"/>
            <a:ext cx="4508689" cy="6200775"/>
          </a:xfrm>
          <a:prstGeom prst="rect">
            <a:avLst/>
          </a:prstGeom>
        </p:spPr>
      </p:pic>
    </p:spTree>
    <p:extLst>
      <p:ext uri="{BB962C8B-B14F-4D97-AF65-F5344CB8AC3E}">
        <p14:creationId xmlns:p14="http://schemas.microsoft.com/office/powerpoint/2010/main" val="3913920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TotalTime>
  <Words>879</Words>
  <Application>Microsoft Office PowerPoint</Application>
  <PresentationFormat>Apresentação na tela (4:3)</PresentationFormat>
  <Paragraphs>100</Paragraphs>
  <Slides>27</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27</vt:i4>
      </vt:variant>
    </vt:vector>
  </HeadingPairs>
  <TitlesOfParts>
    <vt:vector size="30" baseType="lpstr">
      <vt:lpstr>Arial</vt:lpstr>
      <vt:lpstr>Calibri</vt:lpstr>
      <vt:lpstr>Tema do Office</vt:lpstr>
      <vt:lpstr>Apresentação do PowerPoint</vt:lpstr>
      <vt:lpstr>AUDIÊNCIA PÚBLICA</vt:lpstr>
      <vt:lpstr>Apresentação do PowerPoint</vt:lpstr>
      <vt:lpstr>  Política Nacional de Saúde do Trabalhador e da Trabalhadora</vt:lpstr>
      <vt:lpstr>CEREST</vt:lpstr>
      <vt:lpstr>Apresentação do PowerPoint</vt:lpstr>
      <vt:lpstr>TRABALHO</vt:lpstr>
      <vt:lpstr>Outra face</vt:lpstr>
      <vt:lpstr>Apresentação do PowerPoint</vt:lpstr>
      <vt:lpstr>Assédio Moral</vt:lpstr>
      <vt:lpstr> Relações de Trabalho </vt:lpstr>
      <vt:lpstr>Clima &amp; Sofrimentos</vt:lpstr>
      <vt:lpstr>Técnicas destinadas a desestabilizar a pessoa : </vt:lpstr>
      <vt:lpstr>  Consequências/Adoecimentos</vt:lpstr>
      <vt:lpstr>Apresentação do PowerPoint</vt:lpstr>
      <vt:lpstr>Apresentação do PowerPoint</vt:lpstr>
      <vt:lpstr>Apresentação do PowerPoint</vt:lpstr>
      <vt:lpstr>SIM !</vt:lpstr>
      <vt:lpstr>DEPRESSAO E BENEFICIO PREVIDENCIA</vt:lpstr>
      <vt:lpstr>Apresentação do PowerPoint</vt:lpstr>
      <vt:lpstr>Apresentação do PowerPoint</vt:lpstr>
      <vt:lpstr>Apresentação do PowerPoint</vt:lpstr>
      <vt:lpstr>Apresentação do PowerPoint</vt:lpstr>
      <vt:lpstr>Apresentação do PowerPoint</vt:lpstr>
      <vt:lpstr>Desafio do CNS</vt:lpstr>
      <vt:lpstr>Apresentação do PowerPoint</vt:lpstr>
      <vt:lpstr>Apresentação do PowerPoint</vt:lpstr>
    </vt:vector>
  </TitlesOfParts>
  <Company>Datasus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Ederson Euripedes Marques</dc:creator>
  <cp:lastModifiedBy>Raymundo Franco Diniz</cp:lastModifiedBy>
  <cp:revision>141</cp:revision>
  <cp:lastPrinted>2018-08-22T16:51:51Z</cp:lastPrinted>
  <dcterms:created xsi:type="dcterms:W3CDTF">2016-05-12T18:22:32Z</dcterms:created>
  <dcterms:modified xsi:type="dcterms:W3CDTF">2018-08-22T17:29:54Z</dcterms:modified>
</cp:coreProperties>
</file>