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sldIdLst>
    <p:sldId id="973" r:id="rId2"/>
    <p:sldId id="284" r:id="rId3"/>
    <p:sldId id="285" r:id="rId4"/>
    <p:sldId id="811" r:id="rId5"/>
    <p:sldId id="972" r:id="rId6"/>
    <p:sldId id="815" r:id="rId7"/>
    <p:sldId id="906" r:id="rId8"/>
    <p:sldId id="803" r:id="rId9"/>
    <p:sldId id="804" r:id="rId10"/>
    <p:sldId id="805" r:id="rId11"/>
    <p:sldId id="806" r:id="rId12"/>
    <p:sldId id="807" r:id="rId13"/>
    <p:sldId id="808" r:id="rId14"/>
    <p:sldId id="928" r:id="rId15"/>
    <p:sldId id="969" r:id="rId16"/>
    <p:sldId id="932" r:id="rId17"/>
    <p:sldId id="933" r:id="rId18"/>
    <p:sldId id="934" r:id="rId19"/>
    <p:sldId id="935" r:id="rId20"/>
    <p:sldId id="936" r:id="rId21"/>
    <p:sldId id="937" r:id="rId22"/>
    <p:sldId id="938" r:id="rId23"/>
    <p:sldId id="967" r:id="rId24"/>
    <p:sldId id="940" r:id="rId25"/>
    <p:sldId id="941" r:id="rId26"/>
    <p:sldId id="942" r:id="rId27"/>
    <p:sldId id="939" r:id="rId28"/>
    <p:sldId id="965" r:id="rId29"/>
    <p:sldId id="944" r:id="rId30"/>
    <p:sldId id="943" r:id="rId31"/>
    <p:sldId id="945" r:id="rId32"/>
    <p:sldId id="946" r:id="rId33"/>
    <p:sldId id="947" r:id="rId34"/>
    <p:sldId id="948" r:id="rId35"/>
    <p:sldId id="966" r:id="rId36"/>
    <p:sldId id="974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3C8"/>
    <a:srgbClr val="76C06B"/>
    <a:srgbClr val="817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08" autoAdjust="0"/>
    <p:restoredTop sz="94660"/>
  </p:normalViewPr>
  <p:slideViewPr>
    <p:cSldViewPr snapToGrid="0">
      <p:cViewPr varScale="1">
        <p:scale>
          <a:sx n="69" d="100"/>
          <a:sy n="69" d="100"/>
        </p:scale>
        <p:origin x="47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ael.mouzinho\Desktop\Linha%20do%20tempo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ael.mouzinho\Desktop\Apresenta&#231;&#227;o%20CMA%20e%20CA%20-%20031019\CA%20Jul19_Sergi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fael.mouzinho\Desktop\Apresenta&#231;&#227;o%20CMA%20e%20CA%20-%20031019\CA%20Jul19_Sergi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Planilha1!$C$2</c:f>
              <c:strCache>
                <c:ptCount val="1"/>
                <c:pt idx="0">
                  <c:v>Início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Planilha1!$B$3:$B$11</c:f>
              <c:strCache>
                <c:ptCount val="8"/>
                <c:pt idx="0">
                  <c:v>Licença Prévia (LP)</c:v>
                </c:pt>
                <c:pt idx="1">
                  <c:v>Leilão de Belo Monte</c:v>
                </c:pt>
                <c:pt idx="2">
                  <c:v>Constituição da Norte Energia</c:v>
                </c:pt>
                <c:pt idx="3">
                  <c:v>Licença de Instalação (LI - Total)</c:v>
                </c:pt>
                <c:pt idx="4">
                  <c:v>PBA-CI</c:v>
                </c:pt>
                <c:pt idx="5">
                  <c:v>Licença de Operação (LO)</c:v>
                </c:pt>
                <c:pt idx="6">
                  <c:v>Criação da SSAI - Superintendência de Assuntos Socioambientais e Indígenas</c:v>
                </c:pt>
                <c:pt idx="7">
                  <c:v>Concessão do Empreendimento</c:v>
                </c:pt>
              </c:strCache>
            </c:strRef>
          </c:cat>
          <c:val>
            <c:numRef>
              <c:f>Planilha1!$C$3:$C$11</c:f>
              <c:numCache>
                <c:formatCode>General</c:formatCode>
                <c:ptCount val="9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2015</c:v>
                </c:pt>
                <c:pt idx="6">
                  <c:v>2017</c:v>
                </c:pt>
                <c:pt idx="7">
                  <c:v>2010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E-47F1-8EFE-A5A57AFC0321}"/>
            </c:ext>
          </c:extLst>
        </c:ser>
        <c:ser>
          <c:idx val="1"/>
          <c:order val="1"/>
          <c:tx>
            <c:strRef>
              <c:f>Planilha1!$E$2</c:f>
              <c:strCache>
                <c:ptCount val="1"/>
                <c:pt idx="0">
                  <c:v>Duração (ano)</c:v>
                </c:pt>
              </c:strCache>
            </c:strRef>
          </c:tx>
          <c:spPr>
            <a:solidFill>
              <a:srgbClr val="2DB3C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7"/>
            <c:invertIfNegative val="0"/>
            <c:bubble3D val="0"/>
            <c:spPr>
              <a:solidFill>
                <a:srgbClr val="266A6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40E-47F1-8EFE-A5A57AFC0321}"/>
              </c:ext>
            </c:extLst>
          </c:dPt>
          <c:dPt>
            <c:idx val="8"/>
            <c:invertIfNegative val="0"/>
            <c:bubble3D val="0"/>
            <c:spPr>
              <a:solidFill>
                <a:srgbClr val="06735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40E-47F1-8EFE-A5A57AFC0321}"/>
              </c:ext>
            </c:extLst>
          </c:dPt>
          <c:dLbls>
            <c:dLbl>
              <c:idx val="0"/>
              <c:layout>
                <c:manualLayout>
                  <c:x val="4.8113824396084012E-2"/>
                  <c:y val="2.215146157785384E-3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0E-47F1-8EFE-A5A57AFC0321}"/>
                </c:ext>
              </c:extLst>
            </c:dLbl>
            <c:dLbl>
              <c:idx val="1"/>
              <c:layout>
                <c:manualLayout>
                  <c:x val="2.5059283539627088E-2"/>
                  <c:y val="0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0E-47F1-8EFE-A5A57AFC0321}"/>
                </c:ext>
              </c:extLst>
            </c:dLbl>
            <c:dLbl>
              <c:idx val="2"/>
              <c:layout>
                <c:manualLayout>
                  <c:x val="3.2368241238684987E-2"/>
                  <c:y val="4.430292315570768E-3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0E-47F1-8EFE-A5A57AFC0321}"/>
                </c:ext>
              </c:extLst>
            </c:dLbl>
            <c:dLbl>
              <c:idx val="3"/>
              <c:layout>
                <c:manualLayout>
                  <c:x val="0.15931143534528083"/>
                  <c:y val="1.7442095730593575E-7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0E-47F1-8EFE-A5A57AFC0321}"/>
                </c:ext>
              </c:extLst>
            </c:dLbl>
            <c:dLbl>
              <c:idx val="4"/>
              <c:layout>
                <c:manualLayout>
                  <c:x val="-0.41019884886793789"/>
                  <c:y val="3.5442512945523454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0E-47F1-8EFE-A5A57AFC0321}"/>
                </c:ext>
              </c:extLst>
            </c:dLbl>
            <c:dLbl>
              <c:idx val="5"/>
              <c:layout>
                <c:manualLayout>
                  <c:x val="4.1238471229139142E-3"/>
                  <c:y val="3.9873328523966217E-2"/>
                </c:manualLayout>
              </c:layout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0E-47F1-8EFE-A5A57AFC032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40E-47F1-8EFE-A5A57AFC0321}"/>
                </c:ext>
              </c:extLst>
            </c:dLbl>
            <c:dLbl>
              <c:idx val="7"/>
              <c:layout>
                <c:manualLayout>
                  <c:x val="-2.7760679238128718E-2"/>
                  <c:y val="2.87969872616885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266A6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4726342840103104"/>
                      <c:h val="0.120215981983012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40E-47F1-8EFE-A5A57AFC0321}"/>
                </c:ext>
              </c:extLst>
            </c:dLbl>
            <c:dLbl>
              <c:idx val="8"/>
              <c:layout>
                <c:manualLayout>
                  <c:x val="-2.7167864395732204E-2"/>
                  <c:y val="3.10120462089955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266A6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0E-47F1-8EFE-A5A57AFC0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2DB3C8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Planilha1!$B$3:$B$11</c:f>
              <c:strCache>
                <c:ptCount val="8"/>
                <c:pt idx="0">
                  <c:v>Licença Prévia (LP)</c:v>
                </c:pt>
                <c:pt idx="1">
                  <c:v>Leilão de Belo Monte</c:v>
                </c:pt>
                <c:pt idx="2">
                  <c:v>Constituição da Norte Energia</c:v>
                </c:pt>
                <c:pt idx="3">
                  <c:v>Licença de Instalação (LI - Total)</c:v>
                </c:pt>
                <c:pt idx="4">
                  <c:v>PBA-CI</c:v>
                </c:pt>
                <c:pt idx="5">
                  <c:v>Licença de Operação (LO)</c:v>
                </c:pt>
                <c:pt idx="6">
                  <c:v>Criação da SSAI - Superintendência de Assuntos Socioambientais e Indígenas</c:v>
                </c:pt>
                <c:pt idx="7">
                  <c:v>Concessão do Empreendimento</c:v>
                </c:pt>
              </c:strCache>
            </c:strRef>
          </c:cat>
          <c:val>
            <c:numRef>
              <c:f>Planilha1!$E$3:$E$11</c:f>
              <c:numCache>
                <c:formatCode>General</c:formatCode>
                <c:ptCount val="9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33</c:v>
                </c:pt>
                <c:pt idx="5">
                  <c:v>6</c:v>
                </c:pt>
                <c:pt idx="6">
                  <c:v>0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0E-47F1-8EFE-A5A57AFC0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1862196783"/>
        <c:axId val="1862186383"/>
      </c:barChart>
      <c:catAx>
        <c:axId val="186219678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862186383"/>
        <c:crosses val="autoZero"/>
        <c:auto val="0"/>
        <c:lblAlgn val="ctr"/>
        <c:lblOffset val="100"/>
        <c:noMultiLvlLbl val="0"/>
      </c:catAx>
      <c:valAx>
        <c:axId val="1862186383"/>
        <c:scaling>
          <c:orientation val="minMax"/>
          <c:max val="2045"/>
          <c:min val="2010"/>
        </c:scaling>
        <c:delete val="1"/>
        <c:axPos val="b"/>
        <c:numFmt formatCode="General" sourceLinked="1"/>
        <c:majorTickMark val="none"/>
        <c:minorTickMark val="none"/>
        <c:tickLblPos val="nextTo"/>
        <c:crossAx val="1862196783"/>
        <c:crosses val="max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0925925925925923E-2"/>
          <c:w val="1"/>
          <c:h val="0.8981481481481481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"/>
              <c:layout>
                <c:manualLayout>
                  <c:x val="-1.7205812285878759E-2"/>
                  <c:y val="-7.0097331583552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AA-46C3-AC8E-91B57896AB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4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'Planilha1 (2)'!$B$17:$G$17</c:f>
              <c:numCache>
                <c:formatCode>General</c:formatCode>
                <c:ptCount val="4"/>
                <c:pt idx="1">
                  <c:v>64</c:v>
                </c:pt>
                <c:pt idx="2">
                  <c:v>31</c:v>
                </c:pt>
                <c:pt idx="3">
                  <c:v>13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8DAA-46C3-AC8E-91B57896AB9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61280671"/>
        <c:axId val="1061276095"/>
      </c:lineChart>
      <c:catAx>
        <c:axId val="106128067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61276095"/>
        <c:crosses val="autoZero"/>
        <c:auto val="1"/>
        <c:lblAlgn val="ctr"/>
        <c:lblOffset val="100"/>
        <c:noMultiLvlLbl val="0"/>
      </c:catAx>
      <c:valAx>
        <c:axId val="10612760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1280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'Planilha1 (2)'!$B$53</c:f>
              <c:strCache>
                <c:ptCount val="1"/>
                <c:pt idx="0">
                  <c:v>Fundiário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'Planilha1 (2)'!$C$52:$F$52</c:f>
              <c:strCache>
                <c:ptCount val="3"/>
                <c:pt idx="0">
                  <c:v>nov/15</c:v>
                </c:pt>
                <c:pt idx="1">
                  <c:v>Até final de 19</c:v>
                </c:pt>
                <c:pt idx="2">
                  <c:v>nov/21</c:v>
                </c:pt>
              </c:strCache>
              <c:extLst/>
            </c:strRef>
          </c:cat>
          <c:val>
            <c:numRef>
              <c:f>'Planilha1 (2)'!$C$53:$F$53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A21-4BE7-91C8-19AC5E01BDCC}"/>
            </c:ext>
          </c:extLst>
        </c:ser>
        <c:ser>
          <c:idx val="1"/>
          <c:order val="1"/>
          <c:tx>
            <c:strRef>
              <c:f>'Planilha1 (2)'!$B$54</c:f>
              <c:strCache>
                <c:ptCount val="1"/>
                <c:pt idx="0">
                  <c:v>Investimentos Sociais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'Planilha1 (2)'!$C$52:$F$52</c:f>
              <c:strCache>
                <c:ptCount val="3"/>
                <c:pt idx="0">
                  <c:v>nov/15</c:v>
                </c:pt>
                <c:pt idx="1">
                  <c:v>Até final de 19</c:v>
                </c:pt>
                <c:pt idx="2">
                  <c:v>nov/21</c:v>
                </c:pt>
              </c:strCache>
              <c:extLst/>
            </c:strRef>
          </c:cat>
          <c:val>
            <c:numRef>
              <c:f>'Planilha1 (2)'!$C$54:$F$54</c:f>
              <c:numCache>
                <c:formatCode>General</c:formatCode>
                <c:ptCount val="3"/>
                <c:pt idx="0">
                  <c:v>26</c:v>
                </c:pt>
                <c:pt idx="1">
                  <c:v>14</c:v>
                </c:pt>
                <c:pt idx="2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A21-4BE7-91C8-19AC5E01BDCC}"/>
            </c:ext>
          </c:extLst>
        </c:ser>
        <c:ser>
          <c:idx val="2"/>
          <c:order val="2"/>
          <c:tx>
            <c:strRef>
              <c:f>'Planilha1 (2)'!$B$55</c:f>
              <c:strCache>
                <c:ptCount val="1"/>
                <c:pt idx="0">
                  <c:v>Físico Biótico</c:v>
                </c:pt>
              </c:strCache>
            </c:strRef>
          </c:tx>
          <c:spPr>
            <a:solidFill>
              <a:srgbClr val="06735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6735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A21-4BE7-91C8-19AC5E01BD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'Planilha1 (2)'!$C$52:$F$52</c:f>
              <c:strCache>
                <c:ptCount val="3"/>
                <c:pt idx="0">
                  <c:v>nov/15</c:v>
                </c:pt>
                <c:pt idx="1">
                  <c:v>Até final de 19</c:v>
                </c:pt>
                <c:pt idx="2">
                  <c:v>nov/21</c:v>
                </c:pt>
              </c:strCache>
              <c:extLst/>
            </c:strRef>
          </c:cat>
          <c:val>
            <c:numRef>
              <c:f>'Planilha1 (2)'!$C$55:$F$55</c:f>
              <c:numCache>
                <c:formatCode>General</c:formatCode>
                <c:ptCount val="3"/>
                <c:pt idx="0">
                  <c:v>36</c:v>
                </c:pt>
                <c:pt idx="1">
                  <c:v>17</c:v>
                </c:pt>
                <c:pt idx="2">
                  <c:v>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A21-4BE7-91C8-19AC5E01BD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6038992"/>
        <c:axId val="256040656"/>
      </c:barChart>
      <c:catAx>
        <c:axId val="256038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6040656"/>
        <c:crosses val="autoZero"/>
        <c:auto val="1"/>
        <c:lblAlgn val="ctr"/>
        <c:lblOffset val="100"/>
        <c:noMultiLvlLbl val="0"/>
      </c:catAx>
      <c:valAx>
        <c:axId val="256040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603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0.66384</cdr:x>
      <cdr:y>0.2917</cdr:y>
    </cdr:from>
    <cdr:to>
      <cdr:x>0.73902</cdr:x>
      <cdr:y>0.45119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8074371" y="16723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800" b="1" dirty="0">
              <a:solidFill>
                <a:srgbClr val="2DB3C8"/>
              </a:solidFill>
            </a:rPr>
            <a:t>...</a:t>
          </a:r>
          <a:endParaRPr lang="pt-BR" sz="1100" b="1" dirty="0">
            <a:solidFill>
              <a:srgbClr val="2DB3C8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E6131-7596-4E19-823A-A6179ED20F38}" type="datetimeFigureOut">
              <a:rPr lang="pt-BR" smtClean="0"/>
              <a:t>04/12/2019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8F8B0-C405-4E4F-8C81-3CB944DCE4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54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14814" y="329671"/>
            <a:ext cx="8991134" cy="723069"/>
          </a:xfrm>
          <a:prstGeom prst="rect">
            <a:avLst/>
          </a:prstGeom>
          <a:solidFill>
            <a:srgbClr val="58C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212143"/>
            <a:ext cx="3126522" cy="977400"/>
          </a:xfrm>
          <a:prstGeom prst="rect">
            <a:avLst/>
          </a:prstGeom>
        </p:spPr>
      </p:pic>
      <p:sp>
        <p:nvSpPr>
          <p:cNvPr id="19" name="Retângulo 18"/>
          <p:cNvSpPr/>
          <p:nvPr userDrawn="1"/>
        </p:nvSpPr>
        <p:spPr>
          <a:xfrm>
            <a:off x="2117" y="6562410"/>
            <a:ext cx="12192000" cy="136800"/>
          </a:xfrm>
          <a:prstGeom prst="rect">
            <a:avLst/>
          </a:prstGeom>
          <a:solidFill>
            <a:srgbClr val="3CA7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cxnSp>
        <p:nvCxnSpPr>
          <p:cNvPr id="23" name="Conector reto 22"/>
          <p:cNvCxnSpPr/>
          <p:nvPr userDrawn="1"/>
        </p:nvCxnSpPr>
        <p:spPr>
          <a:xfrm>
            <a:off x="-28363" y="6647366"/>
            <a:ext cx="1224000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 userDrawn="1"/>
        </p:nvCxnSpPr>
        <p:spPr>
          <a:xfrm>
            <a:off x="-18569" y="6609559"/>
            <a:ext cx="1224000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53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3" y="6101731"/>
            <a:ext cx="2134827" cy="690139"/>
          </a:xfrm>
          <a:prstGeom prst="rect">
            <a:avLst/>
          </a:prstGeom>
        </p:spPr>
      </p:pic>
      <p:sp>
        <p:nvSpPr>
          <p:cNvPr id="24" name="Retângulo 23"/>
          <p:cNvSpPr/>
          <p:nvPr userDrawn="1"/>
        </p:nvSpPr>
        <p:spPr>
          <a:xfrm>
            <a:off x="2117" y="771920"/>
            <a:ext cx="8318400" cy="136800"/>
          </a:xfrm>
          <a:prstGeom prst="rect">
            <a:avLst/>
          </a:prstGeom>
          <a:solidFill>
            <a:srgbClr val="3CA7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cxnSp>
        <p:nvCxnSpPr>
          <p:cNvPr id="25" name="Conector reto 24"/>
          <p:cNvCxnSpPr/>
          <p:nvPr userDrawn="1"/>
        </p:nvCxnSpPr>
        <p:spPr>
          <a:xfrm>
            <a:off x="-28363" y="856876"/>
            <a:ext cx="835200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 userDrawn="1"/>
        </p:nvCxnSpPr>
        <p:spPr>
          <a:xfrm>
            <a:off x="-18569" y="819069"/>
            <a:ext cx="835200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19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 userDrawn="1"/>
        </p:nvSpPr>
        <p:spPr>
          <a:xfrm>
            <a:off x="2117" y="771920"/>
            <a:ext cx="8318400" cy="136800"/>
          </a:xfrm>
          <a:prstGeom prst="rect">
            <a:avLst/>
          </a:prstGeom>
          <a:solidFill>
            <a:srgbClr val="3CA7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cxnSp>
        <p:nvCxnSpPr>
          <p:cNvPr id="25" name="Conector reto 24"/>
          <p:cNvCxnSpPr/>
          <p:nvPr userDrawn="1"/>
        </p:nvCxnSpPr>
        <p:spPr>
          <a:xfrm>
            <a:off x="-28363" y="856876"/>
            <a:ext cx="835200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 userDrawn="1"/>
        </p:nvCxnSpPr>
        <p:spPr>
          <a:xfrm>
            <a:off x="-18569" y="819069"/>
            <a:ext cx="835200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9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67AB4BAA-1F37-4A4E-B6EF-8714BB8AB104}" type="datetimeFigureOut">
              <a:rPr lang="pt-BR" smtClean="0"/>
              <a:pPr/>
              <a:t>04/12/2019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C049001C-FD13-5B42-9E66-10BDEE70994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tela 1-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6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42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4" r:id="rId4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9.xml"/><Relationship Id="rId18" Type="http://schemas.openxmlformats.org/officeDocument/2006/relationships/slide" Target="slide34.xml"/><Relationship Id="rId3" Type="http://schemas.openxmlformats.org/officeDocument/2006/relationships/slide" Target="slide17.xml"/><Relationship Id="rId7" Type="http://schemas.openxmlformats.org/officeDocument/2006/relationships/slide" Target="slide21.xml"/><Relationship Id="rId12" Type="http://schemas.openxmlformats.org/officeDocument/2006/relationships/slide" Target="slide27.xml"/><Relationship Id="rId17" Type="http://schemas.openxmlformats.org/officeDocument/2006/relationships/slide" Target="slide32.xml"/><Relationship Id="rId2" Type="http://schemas.openxmlformats.org/officeDocument/2006/relationships/slide" Target="slide16.xml"/><Relationship Id="rId16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26.xml"/><Relationship Id="rId5" Type="http://schemas.openxmlformats.org/officeDocument/2006/relationships/slide" Target="slide19.xml"/><Relationship Id="rId15" Type="http://schemas.openxmlformats.org/officeDocument/2006/relationships/slide" Target="slide31.xml"/><Relationship Id="rId10" Type="http://schemas.openxmlformats.org/officeDocument/2006/relationships/slide" Target="slide25.xml"/><Relationship Id="rId19" Type="http://schemas.openxmlformats.org/officeDocument/2006/relationships/image" Target="../media/image6.png"/><Relationship Id="rId4" Type="http://schemas.openxmlformats.org/officeDocument/2006/relationships/slide" Target="slide18.xml"/><Relationship Id="rId9" Type="http://schemas.openxmlformats.org/officeDocument/2006/relationships/slide" Target="slide24.xml"/><Relationship Id="rId14" Type="http://schemas.openxmlformats.org/officeDocument/2006/relationships/slide" Target="slide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slide" Target="slide8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F580B98-37CE-4A08-9350-966B1F9AA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1" y="939069"/>
            <a:ext cx="9324118" cy="525047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DD9CBA6-F1BF-438C-9AA2-07FF0B1F15AD}"/>
              </a:ext>
            </a:extLst>
          </p:cNvPr>
          <p:cNvSpPr/>
          <p:nvPr/>
        </p:nvSpPr>
        <p:spPr>
          <a:xfrm>
            <a:off x="-11466" y="28034"/>
            <a:ext cx="991508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sz="2400" b="1" spc="-151" dirty="0">
                <a:latin typeface="Arial" charset="0"/>
              </a:rPr>
              <a:t>APRESENTAÇÃO SUBCOMISSÃO TEMPORÁRIA USINA DE BELO MONTE</a:t>
            </a:r>
          </a:p>
        </p:txBody>
      </p:sp>
    </p:spTree>
    <p:extLst>
      <p:ext uri="{BB962C8B-B14F-4D97-AF65-F5344CB8AC3E}">
        <p14:creationId xmlns:p14="http://schemas.microsoft.com/office/powerpoint/2010/main" val="289439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9011784" y="5235101"/>
            <a:ext cx="2953407" cy="17026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404596"/>
              </p:ext>
            </p:extLst>
          </p:nvPr>
        </p:nvGraphicFramePr>
        <p:xfrm>
          <a:off x="118837" y="864874"/>
          <a:ext cx="11953326" cy="592943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8479">
                  <a:extLst>
                    <a:ext uri="{9D8B030D-6E8A-4147-A177-3AD203B41FA5}">
                      <a16:colId xmlns:a16="http://schemas.microsoft.com/office/drawing/2014/main" val="104172520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88138574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74432474"/>
                    </a:ext>
                  </a:extLst>
                </a:gridCol>
                <a:gridCol w="9662639">
                  <a:extLst>
                    <a:ext uri="{9D8B030D-6E8A-4147-A177-3AD203B41FA5}">
                      <a16:colId xmlns:a16="http://schemas.microsoft.com/office/drawing/2014/main" val="2001015885"/>
                    </a:ext>
                  </a:extLst>
                </a:gridCol>
              </a:tblGrid>
              <a:tr h="2488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ID</a:t>
                      </a: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Alínea</a:t>
                      </a: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 Alínea </a:t>
                      </a: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(NE)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Descrição</a:t>
                      </a: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977813"/>
                  </a:ext>
                </a:extLst>
              </a:tr>
              <a:tr h="5778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2.14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Em relação à Qualidade de Água: 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c) Realizar o manejo adaptativo dos compartimentos do reservatório, de modo a atender às demandas por usos múltiplos e a manutenção das condições de vida para biota aquática.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22183"/>
                  </a:ext>
                </a:extLst>
              </a:tr>
              <a:tr h="387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2.15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-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Continuar a execução do Projeto de Monitoramento Hidrossedimentológico na região dos bancos de areia (Tabuleiros do </a:t>
                      </a:r>
                      <a:r>
                        <a:rPr lang="pt-BR" sz="1200" u="none" strike="noStrike" dirty="0" err="1">
                          <a:effectLst/>
                          <a:latin typeface="+mj-lt"/>
                        </a:rPr>
                        <a:t>Embaubal</a:t>
                      </a: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),  conforme as observações elencadas no Parecer 02001.003622/2015-08 COHID/IBAMA.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014620"/>
                  </a:ext>
                </a:extLst>
              </a:tr>
              <a:tr h="5778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2.16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que tange à Volta Grande do Xingu, a Norte Energia deverá:  a) Realizar os testes previstos para a implementação do Hidrograma de Consenso, com duração mínima de 6 (seis) anos a partir da instalação da plena capacidade de geração na casa de força principal, associado aos resultados do Plano de Gerenciamento Integrado da Volta Grande do Xingu;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721175"/>
                  </a:ext>
                </a:extLst>
              </a:tr>
              <a:tr h="5778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2.16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que tange à Volta Grande do Xingu, a Norte Energia deverá: 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b) Controlar as vazões da Volta Grande do Xingu sempre com o objetivo de mitigar impactos na qualidade da água, ictiofauna, vegetação aluvial, quelônios, pesca, navegação e modos de vida da população da Volta Grande.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368754"/>
                  </a:ext>
                </a:extLst>
              </a:tr>
              <a:tr h="19769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2.17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Em relação à navegação:  a) Operar, de forma ininterrupta, o Sistema de Transposição de Embarcações;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64337"/>
                  </a:ext>
                </a:extLst>
              </a:tr>
              <a:tr h="5778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2.17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Em relação à navegação: 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b) Apresentar, no prazo de 90 (noventa) dias, relatório técnico independente com a avaliação da adequação dos equipamentos às embarcações utilizadas pelos moradores da Volta Grande do Xingu.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95687"/>
                  </a:ext>
                </a:extLst>
              </a:tr>
              <a:tr h="387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2.18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-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Implantar e proteger a Área de Preservação Permanente (APP) aprovada pelo IBAMA.  a) Apresentar, em 120 (cento e vinte) dias, Programa de </a:t>
                      </a:r>
                      <a:r>
                        <a:rPr lang="pt-BR" sz="1200" u="none" strike="noStrike" dirty="0" err="1">
                          <a:effectLst/>
                          <a:latin typeface="+mj-lt"/>
                        </a:rPr>
                        <a:t>Revegetação</a:t>
                      </a: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 das Áreas de Preservação Permanente dos reservatórios e do Canal.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636541"/>
                  </a:ext>
                </a:extLst>
              </a:tr>
              <a:tr h="387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2.19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resgate de fauna, durante o enchimento dos reservatórios Xingu e Intermediário:  a) Encaminhar  relatórios  mensais,  contendo  as  informações  solicitadas  pela Autorização  de Captura, Coleta e Transporte de Material Biológico n° 647/2015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22507"/>
                  </a:ext>
                </a:extLst>
              </a:tr>
              <a:tr h="387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2.19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resgate de fauna, durante o enchimento dos reservatórios Xingu e Intermediário: 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b) Manter o resgate de fauna durante o período de rescaldo, até manifestação do IBAMA autorizando a interrupção da atividade;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00557"/>
                  </a:ext>
                </a:extLst>
              </a:tr>
              <a:tr h="3401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2.19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c) Encaminhar para o CETAS da UHE Belo Monte todos os animais recebidos ou informados pelo IBAMA na região do entorno do empreendimento.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691306"/>
                  </a:ext>
                </a:extLst>
              </a:tr>
              <a:tr h="7679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2.20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Programa de Conservação da Fauna Terrestre: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 a) Manter as atividades de monitoramento executadas ao longo da instalação do empreendimento, por, no mínimo, dois anos após o enchimento dos reservatórios. A interrupção ou modificação na metodologia de qualquer atividade de monitoramento só poderá ser realizada após manifestação do IBAMA;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73365"/>
                  </a:ext>
                </a:extLst>
              </a:tr>
              <a:tr h="3877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2.20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Programa de Conservação da Fauna Terrestre: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b) Apresentar  a  modelagem  de  ocorrência  de  espécies,  conforme  especificado  no  Parecer 02001.003622/2015-08 COHID/IBAMA;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313" marR="7313" marT="731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667937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1437800" y="61116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(3/6)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46377"/>
            <a:ext cx="1041648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just" defTabSz="914400">
              <a:defRPr/>
            </a:pPr>
            <a:r>
              <a:rPr lang="pt-BR" sz="2800" b="1" spc="-151" dirty="0">
                <a:solidFill>
                  <a:prstClr val="black"/>
                </a:solidFill>
                <a:latin typeface="Calibri Light" panose="020F0302020204030204" pitchFamily="34" charset="0"/>
              </a:rPr>
              <a:t>64 OBRIGAÇÕES A SEREM CUMPRIDAS PELA NORTE ENERGIA</a:t>
            </a:r>
          </a:p>
        </p:txBody>
      </p:sp>
      <p:sp>
        <p:nvSpPr>
          <p:cNvPr id="7" name="CaixaDeTexto 6">
            <a:hlinkClick r:id="rId2" action="ppaction://hlinksldjump"/>
          </p:cNvPr>
          <p:cNvSpPr txBox="1"/>
          <p:nvPr/>
        </p:nvSpPr>
        <p:spPr>
          <a:xfrm>
            <a:off x="11488939" y="42720"/>
            <a:ext cx="68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344766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9011784" y="5235101"/>
            <a:ext cx="2953407" cy="17026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824747"/>
              </p:ext>
            </p:extLst>
          </p:nvPr>
        </p:nvGraphicFramePr>
        <p:xfrm>
          <a:off x="79524" y="833390"/>
          <a:ext cx="11953327" cy="597080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71860">
                  <a:extLst>
                    <a:ext uri="{9D8B030D-6E8A-4147-A177-3AD203B41FA5}">
                      <a16:colId xmlns:a16="http://schemas.microsoft.com/office/drawing/2014/main" val="340688645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41852529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981979936"/>
                    </a:ext>
                  </a:extLst>
                </a:gridCol>
                <a:gridCol w="9537251">
                  <a:extLst>
                    <a:ext uri="{9D8B030D-6E8A-4147-A177-3AD203B41FA5}">
                      <a16:colId xmlns:a16="http://schemas.microsoft.com/office/drawing/2014/main" val="1695337526"/>
                    </a:ext>
                  </a:extLst>
                </a:gridCol>
              </a:tblGrid>
              <a:tr h="1958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ID</a:t>
                      </a: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Alínea</a:t>
                      </a: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 Alínea </a:t>
                      </a: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(NE)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Descrição</a:t>
                      </a: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942525"/>
                  </a:ext>
                </a:extLst>
              </a:tr>
              <a:tr h="4140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2.20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Programa de Conservação da Fauna Terrestre: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c) Apresentar, nos relatórios de acompanhamento, análises comparativas com os dados de fases anteriores, pré-enchimento e enchimento;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965351"/>
                  </a:ext>
                </a:extLst>
              </a:tr>
              <a:tr h="5761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2.20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Não exigível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Programa de Conservação da Fauna Terrestre: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d) Apresentar avaliação consolidada dos impactos do empreendimento à fauna, e proposta de mitigação e/ou compensação de acordo com os resultados dos monitoramentos biológicos.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77706"/>
                  </a:ext>
                </a:extLst>
              </a:tr>
              <a:tr h="5761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2.21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projeto de Mitigação de Impactos pela Perda de Indivíduos da Fauna por Atropelamento:  a) Dar continuidade ao monitoramento da fauna atropelada, por meio de campanhas bimestrais, até a manifestação do IBAMA autorizando a interrupção das atividades, a fim de avaliar a eficácia das medidas mitigadoras;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494483"/>
                  </a:ext>
                </a:extLst>
              </a:tr>
              <a:tr h="3860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2.21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projeto de Mitigação de Impactos pela Perda de Indivíduos da Fauna por Atropelamento: 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b) Executar medidas de mitigação adicionais, caso identificado aumento da taxa de atropelamento de fauna silvestre.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76477"/>
                  </a:ext>
                </a:extLst>
              </a:tr>
              <a:tr h="7663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2.22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-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Programa de Conservação da Fauna Aquática, a Norte Energia deve dar continuidade ao Projeto de Monitoramento de Mamíferos Aquáticos e Semiaquáticos, ao Projeto de Monitoramento da Avifauna Aquática e Semiaquática e ao Projeto de Monitoramento de Crocodilianos, por, no mínimo, dois anos após o enchimento dos reservatórios, conforme especificado no Parecer 02001.003622/2015-08 COHID/IBAMA. As atividades de monitoramento somente poderão ser interrompidas após anuência do IBAMA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852454"/>
                  </a:ext>
                </a:extLst>
              </a:tr>
              <a:tr h="5761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2.23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-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Programa de Conservação e Manejo de Quelônios, a Norte Energia deve dar continuidade às atividades do Projeto Pesquisa sobre Ecologia de Quelônios e do Projeto Manejo de Quelônios de Belo Monte, a fim de mensurar e mitigar o impacto sobre a fauna de quelônios. Também devem ser apresentadas análises comparativas com as fases anteriores, como pré- enchimento e enchimento.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40128"/>
                  </a:ext>
                </a:extLst>
              </a:tr>
              <a:tr h="5761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2.24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Projeto de Incentivo à Pesca Sustentável:  a) Realizar seminário técnico aberto ao público da AID, no prazo de 45 (quarenta e cinco) dias, com participação de especialistas em pesca, para discutir os resultados dos monitoramentos e debater os impactos decorrentes da fase construtiva e de operação da UHE Belo Monte;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485753"/>
                  </a:ext>
                </a:extLst>
              </a:tr>
              <a:tr h="5761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2.24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Projeto de Incentivo à Pesca Sustentável: 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b) Iniciar, em até 60 (sessenta) dias, projeto de assistência técnica de pesca, por período mínimo de 3 (três) anos, no trecho que sofrer alterações pela formação do reservatório Xingu e do Trecho de Vazão Reduzida; 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641720"/>
                  </a:ext>
                </a:extLst>
              </a:tr>
              <a:tr h="5761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2.24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Projeto de Incentivo à Pesca Sustentável:  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c) Desenvolver projeto de assistência técnica de pesca destinado aos pescadores e ribeirinhos moradores da Reservas Extrativistas Riozinho do </a:t>
                      </a:r>
                      <a:r>
                        <a:rPr lang="pt-BR" sz="1200" u="none" strike="noStrike" dirty="0" err="1">
                          <a:effectLst/>
                          <a:latin typeface="+mj-lt"/>
                        </a:rPr>
                        <a:t>Anfrísio</a:t>
                      </a: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 e Iriri, na região da Terra do Meio.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937583"/>
                  </a:ext>
                </a:extLst>
              </a:tr>
              <a:tr h="5761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2.25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Projeto de Resgate e Salvamento da Ictiofauna: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 a) Apresentar, no prazo de 45 (quarenta e cinco) dias, Protocolo de Ação para as atividades de resgate e salvamento da ictiofauna para fase de operação do empreendimento, incluindo atividades a serem executadas em eventuais mortandades de peixes;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46" marR="5446" marT="544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376552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1437800" y="51268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(4/6)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46377"/>
            <a:ext cx="1041648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just" defTabSz="914400">
              <a:defRPr/>
            </a:pPr>
            <a:r>
              <a:rPr lang="pt-BR" sz="2800" b="1" spc="-151" dirty="0">
                <a:solidFill>
                  <a:prstClr val="black"/>
                </a:solidFill>
                <a:latin typeface="Calibri Light" panose="020F0302020204030204" pitchFamily="34" charset="0"/>
              </a:rPr>
              <a:t>64 OBRIGAÇÕES A SEREM CUMPRIDAS PELA NORTE ENERGIA</a:t>
            </a:r>
          </a:p>
        </p:txBody>
      </p:sp>
      <p:sp>
        <p:nvSpPr>
          <p:cNvPr id="7" name="CaixaDeTexto 6">
            <a:hlinkClick r:id="rId2" action="ppaction://hlinksldjump"/>
          </p:cNvPr>
          <p:cNvSpPr txBox="1"/>
          <p:nvPr/>
        </p:nvSpPr>
        <p:spPr>
          <a:xfrm>
            <a:off x="11488939" y="42720"/>
            <a:ext cx="68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111691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9011784" y="5235101"/>
            <a:ext cx="2953407" cy="17026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003"/>
              </p:ext>
            </p:extLst>
          </p:nvPr>
        </p:nvGraphicFramePr>
        <p:xfrm>
          <a:off x="91199" y="882252"/>
          <a:ext cx="11953329" cy="593760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04057">
                  <a:extLst>
                    <a:ext uri="{9D8B030D-6E8A-4147-A177-3AD203B41FA5}">
                      <a16:colId xmlns:a16="http://schemas.microsoft.com/office/drawing/2014/main" val="396244101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76580487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998112747"/>
                    </a:ext>
                  </a:extLst>
                </a:gridCol>
                <a:gridCol w="9577064">
                  <a:extLst>
                    <a:ext uri="{9D8B030D-6E8A-4147-A177-3AD203B41FA5}">
                      <a16:colId xmlns:a16="http://schemas.microsoft.com/office/drawing/2014/main" val="3519435125"/>
                    </a:ext>
                  </a:extLst>
                </a:gridCol>
              </a:tblGrid>
              <a:tr h="1965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ID</a:t>
                      </a: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Alínea</a:t>
                      </a: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 Alínea </a:t>
                      </a: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(NE)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Descrição</a:t>
                      </a: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540540"/>
                  </a:ext>
                </a:extLst>
              </a:tr>
              <a:tr h="5736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2.25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Projeto de Resgate e Salvamento da Ictiofauna: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b) Executar resgate de ictiofauna durante as atividades de comissionamento, nas paradas das Unidades  Geradoras  (programadas  e  emergenciais),  e  em  outras  atividades  potencialmente impactantes à ictiofauna;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819526"/>
                  </a:ext>
                </a:extLst>
              </a:tr>
              <a:tr h="3851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2.25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Projeto de Resgate e Salvamento da Ictiofauna: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c) Comunicar imediatamente aos órgãos competentes, incluindo a DILIC/IBAMA, quaisquer ocorrências de mortandade de peixes;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134484"/>
                  </a:ext>
                </a:extLst>
              </a:tr>
              <a:tr h="5736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2.25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Projeto de Resgate e Salvamento da Ictiofauna: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d) Registrar, durante as atividades de resgate de ictiofauna, as medições dos seguintes parâmetros de qualidade de água: temperatura, oxigênio dissolvido e pH;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486224"/>
                  </a:ext>
                </a:extLst>
              </a:tr>
              <a:tr h="3851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2.25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Projeto de Resgate e Salvamento da Ictiofauna: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e) No caso de resgate de espécies exóticas, os exemplares dessas espécies devem ser sacrificados, e não devolvidos ao corpo hídrico.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791246"/>
                  </a:ext>
                </a:extLst>
              </a:tr>
              <a:tr h="3851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2.26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Projeto de Aquicultura de Peixes Ornamentais: 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a) Prover assistência técnica pelo período mínimo de 3 (três) anos após o repasse dos pacotes tecnológicos;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882739"/>
                  </a:ext>
                </a:extLst>
              </a:tr>
              <a:tr h="3851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2.26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Projeto de Aquicultura de Peixes Ornamentais: 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b) Apresentar, no prazo de 30 (trinta) dias, proposta alternativa de ações de mitigação para o público que não aderir ao projeto.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159220"/>
                  </a:ext>
                </a:extLst>
              </a:tr>
              <a:tr h="3851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2.27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Projeto de Implantação e Monitoramento de Mecanismo de Transposição de Peixes:  a) Iniciar a operação do Sistema de Transposição de Peixes – STP – antes do período de migração reprodutiva da ictiofauna 2015/2016;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352205"/>
                  </a:ext>
                </a:extLst>
              </a:tr>
              <a:tr h="5736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2.27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Projeto de Implantação e Monitoramento de Mecanismo de Transposição de Peixes: 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b) Realizar avaliação de efetividade do STP, após os três primeiros ciclos hidrológicos, a partir dos dados de monitoramento oriundos dos Projetos de Monitoramento da Ictiofauna e de Implantação e Monitoramento de Mecanismo de Transposição de Peixes e encaminhar relatório ao IBAMA.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64512"/>
                  </a:ext>
                </a:extLst>
              </a:tr>
              <a:tr h="3851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2.28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Com relação à reposição florestal: 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a) Encaminhar, em 90 dias, o projeto de reposição florestal, utilizando as informações constantes no Relatório Final de Supressão;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036838"/>
                  </a:ext>
                </a:extLst>
              </a:tr>
              <a:tr h="5736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2.28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Com relação à reposição florestal: 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b) Considerar as Áreas de Preservação Permanente do reservatório, para plantio de espécies florestais para fins de geração de crédito de reposição florestal.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073038"/>
                  </a:ext>
                </a:extLst>
              </a:tr>
              <a:tr h="3851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2.29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Programa de Desmatamento:  a) Encaminhar o Relatório Final de Supressão após a finalização dos desmates autorizados para instalação do empreendimento;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470645"/>
                  </a:ext>
                </a:extLst>
              </a:tr>
              <a:tr h="5736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2.29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Programa de Desmatamento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b) O quantitativo de área desmatada em APP deverá ser compensado com o plantio efetivo de espécies arbóreas em área equivalente, o qual poderá ser contabilizado para fins de cumprimento de reposição florestal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756" marR="7756" marT="775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784440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1437800" y="61116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(5/6)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46377"/>
            <a:ext cx="1041648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just" defTabSz="914400">
              <a:defRPr/>
            </a:pPr>
            <a:r>
              <a:rPr lang="pt-BR" sz="2800" b="1" spc="-151" dirty="0">
                <a:solidFill>
                  <a:prstClr val="black"/>
                </a:solidFill>
                <a:latin typeface="Calibri Light" panose="020F0302020204030204" pitchFamily="34" charset="0"/>
              </a:rPr>
              <a:t>64 OBRIGAÇÕES A SEREM CUMPRIDAS PELA NORTE ENERGIA</a:t>
            </a:r>
          </a:p>
        </p:txBody>
      </p:sp>
      <p:sp>
        <p:nvSpPr>
          <p:cNvPr id="7" name="CaixaDeTexto 6">
            <a:hlinkClick r:id="rId2" action="ppaction://hlinksldjump"/>
          </p:cNvPr>
          <p:cNvSpPr txBox="1"/>
          <p:nvPr/>
        </p:nvSpPr>
        <p:spPr>
          <a:xfrm>
            <a:off x="11488939" y="42720"/>
            <a:ext cx="68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50990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9047966" y="5038701"/>
            <a:ext cx="2953407" cy="17026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82624"/>
              </p:ext>
            </p:extLst>
          </p:nvPr>
        </p:nvGraphicFramePr>
        <p:xfrm>
          <a:off x="119336" y="668353"/>
          <a:ext cx="11881319" cy="616673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59625838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53442628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373605369"/>
                    </a:ext>
                  </a:extLst>
                </a:gridCol>
                <a:gridCol w="9505055">
                  <a:extLst>
                    <a:ext uri="{9D8B030D-6E8A-4147-A177-3AD203B41FA5}">
                      <a16:colId xmlns:a16="http://schemas.microsoft.com/office/drawing/2014/main" val="630168078"/>
                    </a:ext>
                  </a:extLst>
                </a:gridCol>
              </a:tblGrid>
              <a:tr h="2285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ID</a:t>
                      </a: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Alínea</a:t>
                      </a: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 Alínea </a:t>
                      </a: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(NE)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Descrição</a:t>
                      </a: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669350"/>
                  </a:ext>
                </a:extLst>
              </a:tr>
              <a:tr h="5180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2.30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Programa de Delineamento do Mercado Madeireiro:  a) Destinar 100% do volume aproveitável das espécies protegidas na forma de produto florestal processado, por meio de doação ou utilização interna, devendo priorizar os usos que proporcionem melhor valor agregado;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03451"/>
                  </a:ext>
                </a:extLst>
              </a:tr>
              <a:tr h="6881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2.30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Programa de Delineamento do Mercado Madeireiro: 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b) Apresentar, no prazo de 30 (trinta) dias, planejamento que contemple a destinação de todas as classes de produtos florestais determinados no Plano Operacional de Supressão (tora, mourão, lenha e resíduos grossos) considerando as especificidades de cada categoria;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195951"/>
                  </a:ext>
                </a:extLst>
              </a:tr>
              <a:tr h="5180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2.30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Programa de Delineamento do Mercado Madeireiro: 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c) Otimizar a utilização interna dos produtos florestais oriundos da supressão para o uso nas obras de infraestrutura e montagem, bem como em outros programas ambientais do PBA que demandem qualquer tipo de consumo madeireiro.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087961"/>
                  </a:ext>
                </a:extLst>
              </a:tr>
              <a:tr h="347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2.31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Programa de Recuperação de Áreas Degradadas:  a) Observar os projetos executivos para todas as áreas contempladas no Programa;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662937"/>
                  </a:ext>
                </a:extLst>
              </a:tr>
              <a:tr h="5180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2.31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Programa de Recuperação de Áreas Degradadas: 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b) Priorizar o plantio de espécies arbóreas nativas, com sementes e mudas oriundas do resgate de flora e aquelas identificadas como ameaçadas de extinção ou espécies protegidas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30615"/>
                  </a:ext>
                </a:extLst>
              </a:tr>
              <a:tr h="6881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2.32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Em relação aos órgãos envolvidos no licenciamento ambiental, observar as seguintes orientações:  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a) MS/SVS - elaborar e encaminhar à SVS/MS, no prazo de 60 (sessenta) dias, Plano de Ação de Malária Complementar a ser executado por mais 05 (cinco) anos. O PACM complementar deverá ser realizado em conformidade com o descrito na Portaria Interministerial n.º 60/2015 e Portaria SVS/MS nº 1/2014;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4195"/>
                  </a:ext>
                </a:extLst>
              </a:tr>
              <a:tr h="5180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2.32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Em relação aos órgãos envolvidos no licenciamento ambiental, observar as seguintes orientações:  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b) IPHAN – dar continuidade à implantação do Programa de Resgate e Salvamento Arqueológico, observando prazos e orientações estabelecidas pelo do IPHAN;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561089"/>
                  </a:ext>
                </a:extLst>
              </a:tr>
              <a:tr h="6881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2.32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Em relação aos órgãos envolvidos no licenciamento ambiental, observar as seguintes orientações: 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c) FUNAI – dar continuidade à implantação dos planos e programas integrantes do  Componente Indígena do Projeto Básico Ambiental (PBA-CI), observando as recomendações da Funai para complementação e adequação das medidas, bem como os prazos e orientações estabelecidas por aquela Fundação.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894350"/>
                  </a:ext>
                </a:extLst>
              </a:tr>
              <a:tr h="3479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2.33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-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Dar apoio operacional à fiscalização para coibir ilícitos ambientais na área de influência do empreendimento, tais como desmatamento e exploração ilegal de madeira, tráfico de animais silvestres e pesca predatória.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547839"/>
                  </a:ext>
                </a:extLst>
              </a:tr>
              <a:tr h="6881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2.34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-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Cumprir as obrigações relativas à Compensação Ambiental, previstas no art. 36 da Lei 9.985/2000, a partir da deliberação do Comitê de Compensação Ambiental Federal. O Grau de Impacto do empreendimento é de 0,5%, e o valor da Compensação Ambiental foi estipulado em R$ 126.325.793,01 (cento e vinte e seis milhões, trezentos e vinte e cinco mil, setecentos e noventa e três reais e um centavo).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57" marR="8257" marT="8257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18492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1437800" y="37200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(6/6)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46377"/>
            <a:ext cx="1041648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just" defTabSz="914400">
              <a:defRPr/>
            </a:pPr>
            <a:r>
              <a:rPr lang="pt-BR" sz="2800" b="1" spc="-151" dirty="0">
                <a:solidFill>
                  <a:prstClr val="black"/>
                </a:solidFill>
                <a:latin typeface="Calibri Light" panose="020F0302020204030204" pitchFamily="34" charset="0"/>
              </a:rPr>
              <a:t>64 OBRIGAÇÕES A SEREM CUMPRIDAS PELA NORTE ENERGIA</a:t>
            </a:r>
          </a:p>
        </p:txBody>
      </p:sp>
      <p:sp>
        <p:nvSpPr>
          <p:cNvPr id="8" name="CaixaDeTexto 7">
            <a:hlinkClick r:id="rId2" action="ppaction://hlinksldjump"/>
          </p:cNvPr>
          <p:cNvSpPr txBox="1"/>
          <p:nvPr/>
        </p:nvSpPr>
        <p:spPr>
          <a:xfrm>
            <a:off x="11488939" y="42720"/>
            <a:ext cx="68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202071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0" y="78616"/>
            <a:ext cx="12192000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514350" indent="-51435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3"/>
            </a:pPr>
            <a:r>
              <a:rPr lang="pt-BR" sz="2800" b="1" spc="-151" dirty="0">
                <a:latin typeface="Arial" charset="0"/>
              </a:rPr>
              <a:t>ATIVIDADES E DESEMBOLSOS ATÉ O PRESENTE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8A7F925-25E6-4760-9FFF-720499885E48}"/>
              </a:ext>
            </a:extLst>
          </p:cNvPr>
          <p:cNvSpPr/>
          <p:nvPr/>
        </p:nvSpPr>
        <p:spPr>
          <a:xfrm rot="16200000">
            <a:off x="350100" y="3394918"/>
            <a:ext cx="2546732" cy="111254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sz="2000" b="1" i="1" spc="-151" dirty="0">
                <a:latin typeface="Arial" charset="0"/>
              </a:rPr>
              <a:t>SOCIOAMBIENTAL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sz="2000" b="1" i="1" spc="-151" dirty="0">
                <a:latin typeface="Arial" charset="0"/>
              </a:rPr>
              <a:t>CONTA 10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7C7B10AC-BBED-43AF-9FDF-00FD69FC713B}"/>
              </a:ext>
            </a:extLst>
          </p:cNvPr>
          <p:cNvGrpSpPr/>
          <p:nvPr/>
        </p:nvGrpSpPr>
        <p:grpSpPr>
          <a:xfrm>
            <a:off x="3169829" y="1613836"/>
            <a:ext cx="5450511" cy="1477328"/>
            <a:chOff x="1706789" y="1757057"/>
            <a:chExt cx="5450511" cy="1477328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52A3E0F6-E7D8-43E8-B2D8-2B325DA3FE99}"/>
                </a:ext>
              </a:extLst>
            </p:cNvPr>
            <p:cNvSpPr/>
            <p:nvPr/>
          </p:nvSpPr>
          <p:spPr>
            <a:xfrm>
              <a:off x="1706789" y="2267454"/>
              <a:ext cx="2546732" cy="45653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pt-BR" b="1" i="1" spc="-151" dirty="0">
                  <a:latin typeface="Arial" charset="0"/>
                </a:rPr>
                <a:t>FISICO BIOTICO</a:t>
              </a:r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0675A3C1-C37A-46F8-B162-E512FEA91365}"/>
                </a:ext>
              </a:extLst>
            </p:cNvPr>
            <p:cNvGrpSpPr/>
            <p:nvPr/>
          </p:nvGrpSpPr>
          <p:grpSpPr>
            <a:xfrm>
              <a:off x="4559314" y="1757057"/>
              <a:ext cx="2597986" cy="1477328"/>
              <a:chOff x="4559314" y="1757057"/>
              <a:chExt cx="2597986" cy="1477328"/>
            </a:xfrm>
          </p:grpSpPr>
          <p:sp>
            <p:nvSpPr>
              <p:cNvPr id="4" name="Colchete Esquerdo 3">
                <a:extLst>
                  <a:ext uri="{FF2B5EF4-FFF2-40B4-BE49-F238E27FC236}">
                    <a16:creationId xmlns:a16="http://schemas.microsoft.com/office/drawing/2014/main" id="{BBB2AC56-1982-4D3D-956B-DBB463B4C25C}"/>
                  </a:ext>
                </a:extLst>
              </p:cNvPr>
              <p:cNvSpPr/>
              <p:nvPr/>
            </p:nvSpPr>
            <p:spPr>
              <a:xfrm>
                <a:off x="4559314" y="1910615"/>
                <a:ext cx="51253" cy="1323770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C12928E9-1E48-477E-9204-7678B44C7C8A}"/>
                  </a:ext>
                </a:extLst>
              </p:cNvPr>
              <p:cNvSpPr/>
              <p:nvPr/>
            </p:nvSpPr>
            <p:spPr>
              <a:xfrm>
                <a:off x="4610568" y="1757057"/>
                <a:ext cx="2546732" cy="147732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just"/>
                <a:r>
                  <a:rPr lang="pt-BR" b="1" spc="-151" dirty="0">
                    <a:latin typeface="Arial" charset="0"/>
                  </a:rPr>
                  <a:t>Ações no Reservatório</a:t>
                </a:r>
              </a:p>
              <a:p>
                <a:pPr algn="just"/>
                <a:r>
                  <a:rPr lang="pt-BR" b="1" spc="-151" dirty="0">
                    <a:latin typeface="Arial" charset="0"/>
                  </a:rPr>
                  <a:t>Compensação Ambiental</a:t>
                </a:r>
              </a:p>
              <a:p>
                <a:pPr algn="just"/>
                <a:r>
                  <a:rPr lang="pt-BR" b="1" spc="-151" dirty="0">
                    <a:latin typeface="Arial" charset="0"/>
                  </a:rPr>
                  <a:t>Fauna</a:t>
                </a:r>
              </a:p>
              <a:p>
                <a:pPr algn="just"/>
                <a:r>
                  <a:rPr lang="pt-BR" b="1" spc="-151" dirty="0">
                    <a:latin typeface="Arial" charset="0"/>
                  </a:rPr>
                  <a:t>Flora</a:t>
                </a:r>
              </a:p>
              <a:p>
                <a:pPr algn="just"/>
                <a:r>
                  <a:rPr lang="pt-BR" b="1" spc="-151" dirty="0">
                    <a:latin typeface="Arial" charset="0"/>
                  </a:rPr>
                  <a:t>Meio Físico</a:t>
                </a:r>
              </a:p>
            </p:txBody>
          </p:sp>
        </p:grp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6567DE7C-5681-4321-8633-1FF4B782CAD7}"/>
              </a:ext>
            </a:extLst>
          </p:cNvPr>
          <p:cNvGrpSpPr/>
          <p:nvPr/>
        </p:nvGrpSpPr>
        <p:grpSpPr>
          <a:xfrm>
            <a:off x="2986949" y="3207628"/>
            <a:ext cx="5588442" cy="456535"/>
            <a:chOff x="1493429" y="3350849"/>
            <a:chExt cx="5588442" cy="45653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984824D-5B6B-415B-A88F-A1C16765556C}"/>
                </a:ext>
              </a:extLst>
            </p:cNvPr>
            <p:cNvSpPr/>
            <p:nvPr/>
          </p:nvSpPr>
          <p:spPr>
            <a:xfrm>
              <a:off x="1493429" y="3350849"/>
              <a:ext cx="2546732" cy="45653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pt-BR" b="1" i="1" spc="-151" dirty="0">
                  <a:latin typeface="Arial" charset="0"/>
                </a:rPr>
                <a:t>FUNDIÁRIO</a:t>
              </a:r>
            </a:p>
          </p:txBody>
        </p:sp>
        <p:sp>
          <p:nvSpPr>
            <p:cNvPr id="12" name="Colchete Esquerdo 11">
              <a:extLst>
                <a:ext uri="{FF2B5EF4-FFF2-40B4-BE49-F238E27FC236}">
                  <a16:creationId xmlns:a16="http://schemas.microsoft.com/office/drawing/2014/main" id="{B07D9B49-C367-4F1E-92CC-5C14EC0296D2}"/>
                </a:ext>
              </a:extLst>
            </p:cNvPr>
            <p:cNvSpPr/>
            <p:nvPr/>
          </p:nvSpPr>
          <p:spPr>
            <a:xfrm>
              <a:off x="4547994" y="3405145"/>
              <a:ext cx="51253" cy="347943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21086895-A233-48A8-AD33-31626A4EFCA0}"/>
                </a:ext>
              </a:extLst>
            </p:cNvPr>
            <p:cNvSpPr/>
            <p:nvPr/>
          </p:nvSpPr>
          <p:spPr>
            <a:xfrm>
              <a:off x="4547994" y="3350849"/>
              <a:ext cx="2533877" cy="45653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pt-BR" b="1" spc="-151" dirty="0">
                  <a:latin typeface="Arial" charset="0"/>
                </a:rPr>
                <a:t>Fundiário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8B7C7F64-DBF1-427E-A041-703A52419047}"/>
              </a:ext>
            </a:extLst>
          </p:cNvPr>
          <p:cNvGrpSpPr/>
          <p:nvPr/>
        </p:nvGrpSpPr>
        <p:grpSpPr>
          <a:xfrm>
            <a:off x="3147981" y="3683388"/>
            <a:ext cx="6591297" cy="3139321"/>
            <a:chOff x="1715421" y="3872329"/>
            <a:chExt cx="6591297" cy="3139321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56D3128-5887-4EA3-984F-DD3AD064B157}"/>
                </a:ext>
              </a:extLst>
            </p:cNvPr>
            <p:cNvSpPr/>
            <p:nvPr/>
          </p:nvSpPr>
          <p:spPr>
            <a:xfrm>
              <a:off x="1715421" y="5080352"/>
              <a:ext cx="2651388" cy="7232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i="1" spc="-151" dirty="0">
                  <a:latin typeface="Arial" charset="0"/>
                </a:rPr>
                <a:t>INVESTIMENTOS </a:t>
              </a:r>
            </a:p>
            <a:p>
              <a:pPr algn="ctr">
                <a:spcAft>
                  <a:spcPts val="600"/>
                </a:spcAft>
              </a:pPr>
              <a:r>
                <a:rPr lang="pt-BR" b="1" i="1" spc="-151" dirty="0">
                  <a:latin typeface="Arial" charset="0"/>
                </a:rPr>
                <a:t>SOCIAIS</a:t>
              </a:r>
            </a:p>
          </p:txBody>
        </p:sp>
        <p:sp>
          <p:nvSpPr>
            <p:cNvPr id="14" name="Colchete Esquerdo 13">
              <a:extLst>
                <a:ext uri="{FF2B5EF4-FFF2-40B4-BE49-F238E27FC236}">
                  <a16:creationId xmlns:a16="http://schemas.microsoft.com/office/drawing/2014/main" id="{0B70D372-AC01-432F-ADFC-82769F1EA7FF}"/>
                </a:ext>
              </a:extLst>
            </p:cNvPr>
            <p:cNvSpPr/>
            <p:nvPr/>
          </p:nvSpPr>
          <p:spPr>
            <a:xfrm>
              <a:off x="4600072" y="3935926"/>
              <a:ext cx="46833" cy="3012127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29566CE3-71F5-4B18-9713-01C5BEBAE333}"/>
                </a:ext>
              </a:extLst>
            </p:cNvPr>
            <p:cNvSpPr/>
            <p:nvPr/>
          </p:nvSpPr>
          <p:spPr>
            <a:xfrm>
              <a:off x="4665368" y="3872329"/>
              <a:ext cx="3641350" cy="31393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/>
              <a:r>
                <a:rPr lang="pt-BR" b="1" spc="-151" dirty="0">
                  <a:latin typeface="Arial" charset="0"/>
                </a:rPr>
                <a:t>Ação Social e nos Municípios</a:t>
              </a:r>
            </a:p>
            <a:p>
              <a:pPr algn="just"/>
              <a:r>
                <a:rPr lang="pt-BR" b="1" spc="-151" dirty="0">
                  <a:latin typeface="Arial" charset="0"/>
                </a:rPr>
                <a:t>Apoio a Aquisição de Terras</a:t>
              </a:r>
            </a:p>
            <a:p>
              <a:pPr algn="just"/>
              <a:r>
                <a:rPr lang="pt-BR" b="1" spc="-151" dirty="0">
                  <a:latin typeface="Arial" charset="0"/>
                </a:rPr>
                <a:t>Comunicação Socio Ambiental</a:t>
              </a:r>
            </a:p>
            <a:p>
              <a:pPr algn="just"/>
              <a:r>
                <a:rPr lang="pt-BR" b="1" spc="-151" dirty="0">
                  <a:latin typeface="Arial" charset="0"/>
                </a:rPr>
                <a:t>Gestão e Coordenação</a:t>
              </a:r>
            </a:p>
            <a:p>
              <a:pPr algn="just"/>
              <a:r>
                <a:rPr lang="pt-BR" b="1" spc="-151" dirty="0">
                  <a:latin typeface="Arial" charset="0"/>
                </a:rPr>
                <a:t>Indígena</a:t>
              </a:r>
            </a:p>
            <a:p>
              <a:pPr algn="just"/>
              <a:r>
                <a:rPr lang="pt-BR" b="1" spc="-151" dirty="0">
                  <a:latin typeface="Arial" charset="0"/>
                </a:rPr>
                <a:t>Patrimônio Cultural</a:t>
              </a:r>
            </a:p>
            <a:p>
              <a:pPr algn="just"/>
              <a:r>
                <a:rPr lang="pt-BR" b="1" spc="-151" dirty="0">
                  <a:latin typeface="Arial" charset="0"/>
                </a:rPr>
                <a:t>Plano Ambiental de Construção</a:t>
              </a:r>
            </a:p>
            <a:p>
              <a:pPr algn="just"/>
              <a:r>
                <a:rPr lang="pt-BR" b="1" spc="-151" dirty="0">
                  <a:latin typeface="Arial" charset="0"/>
                </a:rPr>
                <a:t>Reassentamento</a:t>
              </a:r>
            </a:p>
            <a:p>
              <a:pPr algn="just"/>
              <a:r>
                <a:rPr lang="pt-BR" b="1" spc="-151" dirty="0">
                  <a:latin typeface="Arial" charset="0"/>
                </a:rPr>
                <a:t>Recomposição Econômica</a:t>
              </a:r>
            </a:p>
            <a:p>
              <a:pPr algn="just"/>
              <a:r>
                <a:rPr lang="pt-BR" b="1" spc="-151" dirty="0">
                  <a:latin typeface="Arial" charset="0"/>
                </a:rPr>
                <a:t>Requalificações</a:t>
              </a:r>
            </a:p>
            <a:p>
              <a:pPr algn="just"/>
              <a:r>
                <a:rPr lang="pt-BR" b="1" spc="-151" dirty="0">
                  <a:latin typeface="Arial" charset="0"/>
                </a:rPr>
                <a:t>Saúde e Saneamento</a:t>
              </a:r>
            </a:p>
          </p:txBody>
        </p:sp>
      </p:grpSp>
      <p:sp>
        <p:nvSpPr>
          <p:cNvPr id="22" name="Colchete Esquerdo 21">
            <a:extLst>
              <a:ext uri="{FF2B5EF4-FFF2-40B4-BE49-F238E27FC236}">
                <a16:creationId xmlns:a16="http://schemas.microsoft.com/office/drawing/2014/main" id="{4DB71830-3965-4420-8A9E-D59B87D5D007}"/>
              </a:ext>
            </a:extLst>
          </p:cNvPr>
          <p:cNvSpPr/>
          <p:nvPr/>
        </p:nvSpPr>
        <p:spPr>
          <a:xfrm>
            <a:off x="2670041" y="1767395"/>
            <a:ext cx="251612" cy="504345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hlinkClick r:id="rId2" action="ppaction://hlinksldjump"/>
          </p:cNvPr>
          <p:cNvSpPr/>
          <p:nvPr/>
        </p:nvSpPr>
        <p:spPr>
          <a:xfrm>
            <a:off x="6110351" y="1661747"/>
            <a:ext cx="3499641" cy="2725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hlinkClick r:id="rId3" action="ppaction://hlinksldjump"/>
          </p:cNvPr>
          <p:cNvSpPr/>
          <p:nvPr/>
        </p:nvSpPr>
        <p:spPr>
          <a:xfrm>
            <a:off x="6110351" y="1954819"/>
            <a:ext cx="3499641" cy="25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6110350" y="2237813"/>
            <a:ext cx="3499641" cy="25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6110349" y="2512015"/>
            <a:ext cx="3499641" cy="25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hlinkClick r:id="rId6" action="ppaction://hlinksldjump"/>
          </p:cNvPr>
          <p:cNvSpPr/>
          <p:nvPr/>
        </p:nvSpPr>
        <p:spPr>
          <a:xfrm>
            <a:off x="6110348" y="2786217"/>
            <a:ext cx="3499641" cy="25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hlinkClick r:id="rId7" action="ppaction://hlinksldjump"/>
          </p:cNvPr>
          <p:cNvSpPr/>
          <p:nvPr/>
        </p:nvSpPr>
        <p:spPr>
          <a:xfrm>
            <a:off x="6110347" y="3297809"/>
            <a:ext cx="3499641" cy="2725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hlinkClick r:id="rId8" action="ppaction://hlinksldjump"/>
          </p:cNvPr>
          <p:cNvSpPr/>
          <p:nvPr/>
        </p:nvSpPr>
        <p:spPr>
          <a:xfrm>
            <a:off x="6110346" y="3756649"/>
            <a:ext cx="3499641" cy="25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hlinkClick r:id="rId9" action="ppaction://hlinksldjump"/>
          </p:cNvPr>
          <p:cNvSpPr/>
          <p:nvPr/>
        </p:nvSpPr>
        <p:spPr>
          <a:xfrm>
            <a:off x="6110346" y="4032148"/>
            <a:ext cx="3499641" cy="25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hlinkClick r:id="rId10" action="ppaction://hlinksldjump"/>
          </p:cNvPr>
          <p:cNvSpPr/>
          <p:nvPr/>
        </p:nvSpPr>
        <p:spPr>
          <a:xfrm>
            <a:off x="6113278" y="4307636"/>
            <a:ext cx="3499641" cy="25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>
            <a:hlinkClick r:id="rId11" action="ppaction://hlinksldjump"/>
          </p:cNvPr>
          <p:cNvSpPr/>
          <p:nvPr/>
        </p:nvSpPr>
        <p:spPr>
          <a:xfrm>
            <a:off x="6122070" y="4586064"/>
            <a:ext cx="3499641" cy="25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hlinkClick r:id="rId12" action="ppaction://hlinksldjump"/>
          </p:cNvPr>
          <p:cNvSpPr/>
          <p:nvPr/>
        </p:nvSpPr>
        <p:spPr>
          <a:xfrm>
            <a:off x="6122070" y="4861563"/>
            <a:ext cx="3499641" cy="25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hlinkClick r:id="rId13" action="ppaction://hlinksldjump"/>
          </p:cNvPr>
          <p:cNvSpPr/>
          <p:nvPr/>
        </p:nvSpPr>
        <p:spPr>
          <a:xfrm>
            <a:off x="6125002" y="5137051"/>
            <a:ext cx="3499641" cy="25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hlinkClick r:id="rId14" action="ppaction://hlinksldjump"/>
          </p:cNvPr>
          <p:cNvSpPr/>
          <p:nvPr/>
        </p:nvSpPr>
        <p:spPr>
          <a:xfrm>
            <a:off x="6133794" y="5415479"/>
            <a:ext cx="3499641" cy="25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>
            <a:hlinkClick r:id="rId15" action="ppaction://hlinksldjump"/>
          </p:cNvPr>
          <p:cNvSpPr/>
          <p:nvPr/>
        </p:nvSpPr>
        <p:spPr>
          <a:xfrm>
            <a:off x="6133794" y="5690978"/>
            <a:ext cx="3499641" cy="25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>
            <a:hlinkClick r:id="rId16" action="ppaction://hlinksldjump"/>
          </p:cNvPr>
          <p:cNvSpPr/>
          <p:nvPr/>
        </p:nvSpPr>
        <p:spPr>
          <a:xfrm>
            <a:off x="6136726" y="5966466"/>
            <a:ext cx="3499641" cy="25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>
            <a:hlinkClick r:id="rId17" action="ppaction://hlinksldjump"/>
          </p:cNvPr>
          <p:cNvSpPr/>
          <p:nvPr/>
        </p:nvSpPr>
        <p:spPr>
          <a:xfrm>
            <a:off x="6145518" y="6244894"/>
            <a:ext cx="3499641" cy="2251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>
            <a:hlinkClick r:id="rId18" action="ppaction://hlinksldjump"/>
          </p:cNvPr>
          <p:cNvSpPr/>
          <p:nvPr/>
        </p:nvSpPr>
        <p:spPr>
          <a:xfrm>
            <a:off x="6145518" y="6520393"/>
            <a:ext cx="3499641" cy="25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hlinkClick r:id="" action="ppaction://noaction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610" y="5406613"/>
            <a:ext cx="1343025" cy="38100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9690075" y="1631653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2060"/>
                </a:solidFill>
                <a:latin typeface="Arial Narrow" panose="020B0606020202030204" pitchFamily="34" charset="0"/>
              </a:rPr>
              <a:t>Clicar na rubrica para detalhamento</a:t>
            </a: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26B4BEE4-155E-4E53-80E8-3DDF98C00B77}"/>
              </a:ext>
            </a:extLst>
          </p:cNvPr>
          <p:cNvGrpSpPr/>
          <p:nvPr/>
        </p:nvGrpSpPr>
        <p:grpSpPr>
          <a:xfrm>
            <a:off x="1503287" y="906752"/>
            <a:ext cx="8060787" cy="624262"/>
            <a:chOff x="1303070" y="5053602"/>
            <a:chExt cx="8516179" cy="659529"/>
          </a:xfrm>
        </p:grpSpPr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830C5AE1-758F-489A-AF37-58DC5D548F08}"/>
                </a:ext>
              </a:extLst>
            </p:cNvPr>
            <p:cNvSpPr/>
            <p:nvPr/>
          </p:nvSpPr>
          <p:spPr>
            <a:xfrm>
              <a:off x="1303070" y="5066800"/>
              <a:ext cx="3533335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pt-BR" sz="2400" b="1" spc="-151" dirty="0">
                  <a:solidFill>
                    <a:srgbClr val="FF0000"/>
                  </a:solidFill>
                  <a:latin typeface="Arial" charset="0"/>
                </a:rPr>
                <a:t>34 CONDICIONANTES</a:t>
              </a:r>
            </a:p>
          </p:txBody>
        </p:sp>
        <p:sp>
          <p:nvSpPr>
            <p:cNvPr id="46" name="Seta: da Esquerda para a Direita 2">
              <a:extLst>
                <a:ext uri="{FF2B5EF4-FFF2-40B4-BE49-F238E27FC236}">
                  <a16:creationId xmlns:a16="http://schemas.microsoft.com/office/drawing/2014/main" id="{11239556-4C4F-4169-B95A-30D7D26D18E1}"/>
                </a:ext>
              </a:extLst>
            </p:cNvPr>
            <p:cNvSpPr/>
            <p:nvPr/>
          </p:nvSpPr>
          <p:spPr>
            <a:xfrm>
              <a:off x="4836405" y="5134452"/>
              <a:ext cx="2119535" cy="484632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830C5AE1-758F-489A-AF37-58DC5D548F08}"/>
                </a:ext>
              </a:extLst>
            </p:cNvPr>
            <p:cNvSpPr/>
            <p:nvPr/>
          </p:nvSpPr>
          <p:spPr>
            <a:xfrm>
              <a:off x="7155766" y="5053602"/>
              <a:ext cx="2663483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pt-BR" sz="2400" b="1" spc="-151" dirty="0">
                  <a:solidFill>
                    <a:srgbClr val="FF0000"/>
                  </a:solidFill>
                  <a:latin typeface="Arial" charset="0"/>
                </a:rPr>
                <a:t>64 OBRIGAÇÕES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181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 rot="20122589">
            <a:off x="8930185" y="513376"/>
            <a:ext cx="2430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Corresponde a 17% do valor investido</a:t>
            </a:r>
          </a:p>
        </p:txBody>
      </p:sp>
    </p:spTree>
    <p:extLst>
      <p:ext uri="{BB962C8B-B14F-4D97-AF65-F5344CB8AC3E}">
        <p14:creationId xmlns:p14="http://schemas.microsoft.com/office/powerpoint/2010/main" val="5219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232469" y="822960"/>
            <a:ext cx="3505200" cy="104502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99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232469" y="822960"/>
            <a:ext cx="3505200" cy="104502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269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232469" y="822960"/>
            <a:ext cx="3505200" cy="104502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584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232469" y="822960"/>
            <a:ext cx="3505200" cy="104502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28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20011" y="2077118"/>
            <a:ext cx="10848528" cy="220060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sz="3000" b="1" spc="-151" dirty="0">
                <a:latin typeface="Arial" charset="0"/>
              </a:rPr>
              <a:t>SENADO FEDERAL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sz="2400" b="1" spc="-151" dirty="0">
                <a:latin typeface="Arial" charset="0"/>
              </a:rPr>
              <a:t>SUBCOMISSÃO TEMPORÁRIA USINA DE BELO MONTE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sz="2400" b="1" spc="-151" dirty="0">
                <a:latin typeface="Arial" charset="0"/>
              </a:rPr>
              <a:t>CONDICIONANTES SOCIOAMBIENTAIS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F33ADA6-2535-4E7A-8CB4-16E4CBB7DC73}"/>
              </a:ext>
            </a:extLst>
          </p:cNvPr>
          <p:cNvSpPr txBox="1"/>
          <p:nvPr/>
        </p:nvSpPr>
        <p:spPr>
          <a:xfrm>
            <a:off x="9493283" y="5816908"/>
            <a:ext cx="1886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t-BR" sz="1400" i="1" dirty="0"/>
          </a:p>
          <a:p>
            <a:pPr algn="ctr"/>
            <a:r>
              <a:rPr lang="pt-BR" sz="1400" i="1" dirty="0"/>
              <a:t>04 DEZEMBRO DE 2019</a:t>
            </a:r>
          </a:p>
        </p:txBody>
      </p:sp>
    </p:spTree>
    <p:extLst>
      <p:ext uri="{BB962C8B-B14F-4D97-AF65-F5344CB8AC3E}">
        <p14:creationId xmlns:p14="http://schemas.microsoft.com/office/powerpoint/2010/main" val="12773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232469" y="822960"/>
            <a:ext cx="3505200" cy="104502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243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232469" y="822960"/>
            <a:ext cx="3505200" cy="104502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397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232469" y="822960"/>
            <a:ext cx="3505200" cy="104502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957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232469" y="822960"/>
            <a:ext cx="3505200" cy="104502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513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232469" y="822960"/>
            <a:ext cx="3505200" cy="104502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756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249095" y="822960"/>
            <a:ext cx="3505200" cy="104502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818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232469" y="822960"/>
            <a:ext cx="3505200" cy="104502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654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232469" y="822960"/>
            <a:ext cx="3505200" cy="104502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151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232469" y="822960"/>
            <a:ext cx="3505200" cy="104502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937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232469" y="822960"/>
            <a:ext cx="3505200" cy="104502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858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475546"/>
            <a:ext cx="12192000" cy="6992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sz="3000" b="1" spc="-151" dirty="0">
                <a:latin typeface="Arial" charset="0"/>
              </a:rPr>
              <a:t>ROTEIRO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16E57F2-91BA-4129-A93A-006358FBF996}"/>
              </a:ext>
            </a:extLst>
          </p:cNvPr>
          <p:cNvSpPr/>
          <p:nvPr/>
        </p:nvSpPr>
        <p:spPr>
          <a:xfrm>
            <a:off x="274320" y="2800543"/>
            <a:ext cx="11756572" cy="22592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514350" indent="-51435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800" b="1" spc="-151" dirty="0">
                <a:latin typeface="Arial" charset="0"/>
              </a:rPr>
              <a:t>HISTÓRICO DAS QUESTÕES SOCIOAMBIENTAIS</a:t>
            </a:r>
          </a:p>
          <a:p>
            <a:pPr marL="514350" indent="-51435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800" b="1" spc="-151" dirty="0">
                <a:latin typeface="Arial" charset="0"/>
              </a:rPr>
              <a:t>COMPROMISSOS SOCIOAMBIENTAIS DA NORTE ENERGIA</a:t>
            </a:r>
          </a:p>
          <a:p>
            <a:pPr marL="514350" indent="-51435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sz="2800" b="1" spc="-151" dirty="0">
                <a:latin typeface="Arial" charset="0"/>
              </a:rPr>
              <a:t>ATIVIDADES E DESEMBOLSOS ATÉ O PRESENTE</a:t>
            </a:r>
          </a:p>
        </p:txBody>
      </p:sp>
    </p:spTree>
    <p:extLst>
      <p:ext uri="{BB962C8B-B14F-4D97-AF65-F5344CB8AC3E}">
        <p14:creationId xmlns:p14="http://schemas.microsoft.com/office/powerpoint/2010/main" val="317626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232469" y="822960"/>
            <a:ext cx="3505200" cy="104502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817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232469" y="822960"/>
            <a:ext cx="3505200" cy="104502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341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232469" y="822960"/>
            <a:ext cx="3505200" cy="104502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288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232469" y="822960"/>
            <a:ext cx="3505200" cy="104502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85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232469" y="822960"/>
            <a:ext cx="3505200" cy="104502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499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232469" y="822960"/>
            <a:ext cx="3505200" cy="104502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303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F580B98-37CE-4A08-9350-966B1F9AA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0"/>
            <a:ext cx="12192000" cy="615513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560EF42-8157-4960-B175-2F28BE2DAD44}"/>
              </a:ext>
            </a:extLst>
          </p:cNvPr>
          <p:cNvSpPr txBox="1"/>
          <p:nvPr/>
        </p:nvSpPr>
        <p:spPr>
          <a:xfrm>
            <a:off x="2438400" y="4073232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392552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Gráfico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257109"/>
              </p:ext>
            </p:extLst>
          </p:nvPr>
        </p:nvGraphicFramePr>
        <p:xfrm>
          <a:off x="28843" y="1124744"/>
          <a:ext cx="12163157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2" name="Conector reto 51"/>
          <p:cNvCxnSpPr/>
          <p:nvPr/>
        </p:nvCxnSpPr>
        <p:spPr bwMode="auto">
          <a:xfrm>
            <a:off x="3371838" y="1092172"/>
            <a:ext cx="0" cy="5472000"/>
          </a:xfrm>
          <a:prstGeom prst="line">
            <a:avLst/>
          </a:prstGeom>
          <a:ln w="3175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/>
          <p:cNvCxnSpPr/>
          <p:nvPr/>
        </p:nvCxnSpPr>
        <p:spPr bwMode="auto">
          <a:xfrm>
            <a:off x="499980" y="1103741"/>
            <a:ext cx="0" cy="52920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 bwMode="auto">
          <a:xfrm>
            <a:off x="838494" y="1098853"/>
            <a:ext cx="0" cy="52920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 bwMode="auto">
          <a:xfrm>
            <a:off x="1161356" y="1079803"/>
            <a:ext cx="0" cy="52920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/>
          <p:cNvCxnSpPr/>
          <p:nvPr/>
        </p:nvCxnSpPr>
        <p:spPr bwMode="auto">
          <a:xfrm>
            <a:off x="1818581" y="1065515"/>
            <a:ext cx="0" cy="52920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/>
          <p:cNvCxnSpPr/>
          <p:nvPr/>
        </p:nvCxnSpPr>
        <p:spPr bwMode="auto">
          <a:xfrm>
            <a:off x="2161481" y="1040115"/>
            <a:ext cx="0" cy="52920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/>
          <p:cNvCxnSpPr/>
          <p:nvPr/>
        </p:nvCxnSpPr>
        <p:spPr bwMode="auto">
          <a:xfrm>
            <a:off x="3139381" y="1065515"/>
            <a:ext cx="0" cy="52920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 bwMode="auto">
          <a:xfrm>
            <a:off x="2478981" y="1052815"/>
            <a:ext cx="0" cy="52920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 bwMode="auto">
          <a:xfrm>
            <a:off x="2783781" y="1065515"/>
            <a:ext cx="0" cy="52920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/>
          <p:cNvCxnSpPr/>
          <p:nvPr/>
        </p:nvCxnSpPr>
        <p:spPr bwMode="auto">
          <a:xfrm>
            <a:off x="3469581" y="1052815"/>
            <a:ext cx="0" cy="52920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/>
          <p:cNvCxnSpPr/>
          <p:nvPr/>
        </p:nvCxnSpPr>
        <p:spPr bwMode="auto">
          <a:xfrm>
            <a:off x="3802262" y="1040115"/>
            <a:ext cx="0" cy="52920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to 92"/>
          <p:cNvCxnSpPr/>
          <p:nvPr/>
        </p:nvCxnSpPr>
        <p:spPr bwMode="auto">
          <a:xfrm>
            <a:off x="4129981" y="1040115"/>
            <a:ext cx="0" cy="52920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2DE17D30-75A9-48D9-8597-B12C2986C699}"/>
              </a:ext>
            </a:extLst>
          </p:cNvPr>
          <p:cNvSpPr/>
          <p:nvPr/>
        </p:nvSpPr>
        <p:spPr>
          <a:xfrm>
            <a:off x="0" y="146423"/>
            <a:ext cx="121920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sz="2800" b="1" spc="-151" dirty="0">
                <a:latin typeface="Arial" panose="020B0604020202020204" pitchFamily="34" charset="0"/>
                <a:cs typeface="Arial" panose="020B0604020202020204" pitchFamily="34" charset="0"/>
              </a:rPr>
              <a:t>HISTÓRICO DAS QUESTÕES SOCIOAMBIENTAIS</a:t>
            </a:r>
          </a:p>
        </p:txBody>
      </p:sp>
      <p:pic>
        <p:nvPicPr>
          <p:cNvPr id="50" name="Imagem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21" y="919518"/>
            <a:ext cx="11916000" cy="205226"/>
          </a:xfrm>
          <a:prstGeom prst="rect">
            <a:avLst/>
          </a:prstGeom>
        </p:spPr>
      </p:pic>
      <p:sp>
        <p:nvSpPr>
          <p:cNvPr id="65" name="CaixaDeTexto 10"/>
          <p:cNvSpPr txBox="1">
            <a:spLocks noChangeArrowheads="1"/>
          </p:cNvSpPr>
          <p:nvPr/>
        </p:nvSpPr>
        <p:spPr bwMode="auto">
          <a:xfrm>
            <a:off x="3312408" y="6498354"/>
            <a:ext cx="54991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Nov/19 – Entrada em operação da 18ª</a:t>
            </a:r>
            <a:r>
              <a:rPr lang="pt-BR" altLang="en-US" sz="1400" b="1" i="1" dirty="0">
                <a:solidFill>
                  <a:srgbClr val="C00000"/>
                </a:solidFill>
              </a:rPr>
              <a:t> UG da Casa de Força Principal</a:t>
            </a:r>
            <a:endParaRPr kumimoji="0" lang="pt-BR" altLang="en-US" sz="1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67" name="CaixaDeTexto 10"/>
          <p:cNvSpPr txBox="1">
            <a:spLocks noChangeArrowheads="1"/>
          </p:cNvSpPr>
          <p:nvPr/>
        </p:nvSpPr>
        <p:spPr bwMode="auto">
          <a:xfrm>
            <a:off x="6484268" y="5478190"/>
            <a:ext cx="44644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6735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(35 anos após data de assinatura </a:t>
            </a:r>
            <a:r>
              <a:rPr lang="pt-BR" altLang="en-US" sz="1400" b="1" i="1" dirty="0">
                <a:solidFill>
                  <a:srgbClr val="06735C"/>
                </a:solidFill>
              </a:rPr>
              <a:t>- </a:t>
            </a:r>
            <a:r>
              <a:rPr kumimoji="0" lang="pt-BR" alt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6735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26/08/10)</a:t>
            </a:r>
          </a:p>
        </p:txBody>
      </p:sp>
      <p:sp>
        <p:nvSpPr>
          <p:cNvPr id="68" name="CaixaDeTexto 67"/>
          <p:cNvSpPr txBox="1"/>
          <p:nvPr/>
        </p:nvSpPr>
        <p:spPr bwMode="auto">
          <a:xfrm>
            <a:off x="7325072" y="4098380"/>
            <a:ext cx="2782887" cy="307777"/>
          </a:xfrm>
          <a:prstGeom prst="rect">
            <a:avLst/>
          </a:prstGeom>
          <a:solidFill>
            <a:srgbClr val="A9F3FF"/>
          </a:solidFill>
          <a:ln w="28575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Renovação da Licença de Operação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1559496" y="4632147"/>
            <a:ext cx="698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 err="1"/>
              <a:t>Nov</a:t>
            </a:r>
            <a:r>
              <a:rPr lang="pt-BR" sz="1200" i="1" dirty="0"/>
              <a:t>/15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3551245" y="4662994"/>
            <a:ext cx="671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 err="1"/>
              <a:t>Nov</a:t>
            </a:r>
            <a:r>
              <a:rPr lang="pt-BR" sz="1200" i="1" dirty="0"/>
              <a:t>/21</a:t>
            </a:r>
          </a:p>
        </p:txBody>
      </p:sp>
      <p:sp>
        <p:nvSpPr>
          <p:cNvPr id="71" name="CaixaDeTexto 70"/>
          <p:cNvSpPr txBox="1"/>
          <p:nvPr/>
        </p:nvSpPr>
        <p:spPr>
          <a:xfrm>
            <a:off x="134218" y="346785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 err="1"/>
              <a:t>Jun</a:t>
            </a:r>
            <a:r>
              <a:rPr lang="pt-BR" sz="1200" i="1" dirty="0"/>
              <a:t>/11</a:t>
            </a:r>
          </a:p>
        </p:txBody>
      </p:sp>
      <p:sp>
        <p:nvSpPr>
          <p:cNvPr id="72" name="CaixaDeTexto 71"/>
          <p:cNvSpPr txBox="1"/>
          <p:nvPr/>
        </p:nvSpPr>
        <p:spPr>
          <a:xfrm>
            <a:off x="-5891" y="1631706"/>
            <a:ext cx="670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 err="1"/>
              <a:t>Fev</a:t>
            </a:r>
            <a:r>
              <a:rPr lang="pt-BR" sz="1200" i="1" dirty="0"/>
              <a:t>/10</a:t>
            </a:r>
          </a:p>
        </p:txBody>
      </p:sp>
      <p:sp>
        <p:nvSpPr>
          <p:cNvPr id="73" name="CaixaDeTexto 72"/>
          <p:cNvSpPr txBox="1"/>
          <p:nvPr/>
        </p:nvSpPr>
        <p:spPr bwMode="auto">
          <a:xfrm>
            <a:off x="6768469" y="3286608"/>
            <a:ext cx="1619527" cy="307777"/>
          </a:xfrm>
          <a:prstGeom prst="rect">
            <a:avLst/>
          </a:prstGeom>
          <a:solidFill>
            <a:srgbClr val="A9F3FF"/>
          </a:solidFill>
          <a:ln w="28575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Revisão do PBA-CI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CaixaDeTexto 73"/>
          <p:cNvSpPr txBox="1"/>
          <p:nvPr/>
        </p:nvSpPr>
        <p:spPr>
          <a:xfrm>
            <a:off x="137781" y="2272781"/>
            <a:ext cx="670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/>
              <a:t>Abr/10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254203" y="2826779"/>
            <a:ext cx="670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/>
              <a:t>Jul/10</a:t>
            </a:r>
          </a:p>
        </p:txBody>
      </p:sp>
      <p:sp>
        <p:nvSpPr>
          <p:cNvPr id="77" name="Elipse 76"/>
          <p:cNvSpPr/>
          <p:nvPr/>
        </p:nvSpPr>
        <p:spPr>
          <a:xfrm>
            <a:off x="254203" y="2134282"/>
            <a:ext cx="95804" cy="102846"/>
          </a:xfrm>
          <a:prstGeom prst="ellipse">
            <a:avLst/>
          </a:prstGeom>
          <a:solidFill>
            <a:srgbClr val="2DB3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Elipse 77"/>
          <p:cNvSpPr/>
          <p:nvPr/>
        </p:nvSpPr>
        <p:spPr>
          <a:xfrm>
            <a:off x="335617" y="2714408"/>
            <a:ext cx="95804" cy="1028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etângulo 83"/>
          <p:cNvSpPr/>
          <p:nvPr/>
        </p:nvSpPr>
        <p:spPr>
          <a:xfrm>
            <a:off x="1161356" y="919518"/>
            <a:ext cx="657225" cy="1793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Retângulo 84"/>
          <p:cNvSpPr/>
          <p:nvPr/>
        </p:nvSpPr>
        <p:spPr>
          <a:xfrm>
            <a:off x="2142430" y="933346"/>
            <a:ext cx="343536" cy="194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Retângulo 85"/>
          <p:cNvSpPr/>
          <p:nvPr/>
        </p:nvSpPr>
        <p:spPr>
          <a:xfrm>
            <a:off x="4151784" y="933548"/>
            <a:ext cx="7560840" cy="146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Elipse 93"/>
          <p:cNvSpPr/>
          <p:nvPr/>
        </p:nvSpPr>
        <p:spPr>
          <a:xfrm>
            <a:off x="2904796" y="3939949"/>
            <a:ext cx="95804" cy="102846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5" name="Conector de Seta Reta 94"/>
          <p:cNvCxnSpPr/>
          <p:nvPr/>
        </p:nvCxnSpPr>
        <p:spPr>
          <a:xfrm flipV="1">
            <a:off x="2968185" y="3490290"/>
            <a:ext cx="3690227" cy="472095"/>
          </a:xfrm>
          <a:prstGeom prst="straightConnector1">
            <a:avLst/>
          </a:prstGeom>
          <a:ln w="3175">
            <a:solidFill>
              <a:srgbClr val="2DB3C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ector de Seta Reta 95"/>
          <p:cNvCxnSpPr/>
          <p:nvPr/>
        </p:nvCxnSpPr>
        <p:spPr>
          <a:xfrm flipV="1">
            <a:off x="3932827" y="4241946"/>
            <a:ext cx="3360123" cy="299873"/>
          </a:xfrm>
          <a:prstGeom prst="straightConnector1">
            <a:avLst/>
          </a:prstGeom>
          <a:ln w="3175">
            <a:solidFill>
              <a:srgbClr val="2DB3C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tângulo 96"/>
          <p:cNvSpPr/>
          <p:nvPr/>
        </p:nvSpPr>
        <p:spPr>
          <a:xfrm>
            <a:off x="3909234" y="4547203"/>
            <a:ext cx="8100000" cy="1103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Elipse 97"/>
          <p:cNvSpPr/>
          <p:nvPr/>
        </p:nvSpPr>
        <p:spPr>
          <a:xfrm>
            <a:off x="3883926" y="4554765"/>
            <a:ext cx="95804" cy="102846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636207" y="2612808"/>
            <a:ext cx="3334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(Criação da DS – Diretoria Socioambiental)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495300" y="3109795"/>
            <a:ext cx="7634548" cy="74841"/>
          </a:xfrm>
          <a:prstGeom prst="rect">
            <a:avLst/>
          </a:prstGeom>
          <a:solidFill>
            <a:srgbClr val="2DB3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1138406" y="2853294"/>
            <a:ext cx="489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2DB3C8"/>
                </a:solidFill>
                <a:latin typeface="+mj-lt"/>
              </a:rPr>
              <a:t>PBA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489670" y="3940245"/>
            <a:ext cx="396000" cy="100800"/>
          </a:xfrm>
          <a:prstGeom prst="rect">
            <a:avLst/>
          </a:prstGeom>
          <a:solidFill>
            <a:srgbClr val="2DB3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1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7FDB623-1E9B-454A-8D94-59F613C67F31}"/>
              </a:ext>
            </a:extLst>
          </p:cNvPr>
          <p:cNvSpPr/>
          <p:nvPr/>
        </p:nvSpPr>
        <p:spPr>
          <a:xfrm>
            <a:off x="106499" y="1029834"/>
            <a:ext cx="11914248" cy="5778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sz="2400" b="1" spc="-151" dirty="0">
                <a:latin typeface="Arial" charset="0"/>
              </a:rPr>
              <a:t>CUMPRIR OS CONDICIONANTES DO LICENCIAMENTO AMBIENTAL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6B4BEE4-155E-4E53-80E8-3DDF98C00B77}"/>
              </a:ext>
            </a:extLst>
          </p:cNvPr>
          <p:cNvGrpSpPr/>
          <p:nvPr/>
        </p:nvGrpSpPr>
        <p:grpSpPr>
          <a:xfrm>
            <a:off x="1473010" y="5218238"/>
            <a:ext cx="8516179" cy="659529"/>
            <a:chOff x="1303070" y="5053602"/>
            <a:chExt cx="8516179" cy="659529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830C5AE1-758F-489A-AF37-58DC5D548F08}"/>
                </a:ext>
              </a:extLst>
            </p:cNvPr>
            <p:cNvSpPr/>
            <p:nvPr/>
          </p:nvSpPr>
          <p:spPr>
            <a:xfrm>
              <a:off x="1303070" y="5066800"/>
              <a:ext cx="3533335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pt-BR" sz="2400" b="1" spc="-151" dirty="0">
                  <a:solidFill>
                    <a:srgbClr val="FF0000"/>
                  </a:solidFill>
                  <a:latin typeface="Arial" charset="0"/>
                </a:rPr>
                <a:t>34 CONDICIONANTES</a:t>
              </a:r>
            </a:p>
          </p:txBody>
        </p:sp>
        <p:sp>
          <p:nvSpPr>
            <p:cNvPr id="6" name="Seta: da Esquerda para a Direita 2">
              <a:extLst>
                <a:ext uri="{FF2B5EF4-FFF2-40B4-BE49-F238E27FC236}">
                  <a16:creationId xmlns:a16="http://schemas.microsoft.com/office/drawing/2014/main" id="{11239556-4C4F-4169-B95A-30D7D26D18E1}"/>
                </a:ext>
              </a:extLst>
            </p:cNvPr>
            <p:cNvSpPr/>
            <p:nvPr/>
          </p:nvSpPr>
          <p:spPr>
            <a:xfrm>
              <a:off x="4836405" y="5134452"/>
              <a:ext cx="2119535" cy="484632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830C5AE1-758F-489A-AF37-58DC5D548F08}"/>
                </a:ext>
              </a:extLst>
            </p:cNvPr>
            <p:cNvSpPr/>
            <p:nvPr/>
          </p:nvSpPr>
          <p:spPr>
            <a:xfrm>
              <a:off x="7155766" y="5053602"/>
              <a:ext cx="2663483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pt-BR" sz="2400" b="1" spc="-151" dirty="0">
                  <a:solidFill>
                    <a:srgbClr val="FF0000"/>
                  </a:solidFill>
                  <a:latin typeface="Arial" charset="0"/>
                </a:rPr>
                <a:t>64 OBRIGAÇÕES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99CAD197-8558-490E-BA55-00E1F2A61C08}"/>
              </a:ext>
            </a:extLst>
          </p:cNvPr>
          <p:cNvGrpSpPr/>
          <p:nvPr/>
        </p:nvGrpSpPr>
        <p:grpSpPr>
          <a:xfrm>
            <a:off x="632850" y="3625923"/>
            <a:ext cx="10636283" cy="978593"/>
            <a:chOff x="1933310" y="4414447"/>
            <a:chExt cx="8885253" cy="978593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16E9385-8086-4EC1-B278-B1F558C5FEEC}"/>
                </a:ext>
              </a:extLst>
            </p:cNvPr>
            <p:cNvSpPr/>
            <p:nvPr/>
          </p:nvSpPr>
          <p:spPr>
            <a:xfrm>
              <a:off x="1933310" y="4414447"/>
              <a:ext cx="8885253" cy="9785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BB160F8E-C4FC-466E-B79C-2AC05232156F}"/>
                </a:ext>
              </a:extLst>
            </p:cNvPr>
            <p:cNvGrpSpPr/>
            <p:nvPr/>
          </p:nvGrpSpPr>
          <p:grpSpPr>
            <a:xfrm>
              <a:off x="2061090" y="4613420"/>
              <a:ext cx="7852168" cy="585524"/>
              <a:chOff x="2061090" y="4613420"/>
              <a:chExt cx="7852168" cy="585524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ED8C91DA-499A-401C-955F-297FAD8F95BB}"/>
                  </a:ext>
                </a:extLst>
              </p:cNvPr>
              <p:cNvSpPr/>
              <p:nvPr/>
            </p:nvSpPr>
            <p:spPr>
              <a:xfrm>
                <a:off x="2061090" y="4613420"/>
                <a:ext cx="2060384" cy="57785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400" b="1" spc="-151" dirty="0">
                    <a:latin typeface="Arial" charset="0"/>
                  </a:rPr>
                  <a:t>PDRSX</a:t>
                </a:r>
              </a:p>
            </p:txBody>
          </p:sp>
          <p:sp>
            <p:nvSpPr>
              <p:cNvPr id="14" name="Seta: para a Direita 16">
                <a:extLst>
                  <a:ext uri="{FF2B5EF4-FFF2-40B4-BE49-F238E27FC236}">
                    <a16:creationId xmlns:a16="http://schemas.microsoft.com/office/drawing/2014/main" id="{E64AFB10-7FE5-4E42-AD67-C200FACE2614}"/>
                  </a:ext>
                </a:extLst>
              </p:cNvPr>
              <p:cNvSpPr/>
              <p:nvPr/>
            </p:nvSpPr>
            <p:spPr>
              <a:xfrm>
                <a:off x="4121474" y="4713014"/>
                <a:ext cx="1076369" cy="449465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0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CE9CBDE-CF67-43B4-9E7C-9DA4CA9F9D90}"/>
                  </a:ext>
                </a:extLst>
              </p:cNvPr>
              <p:cNvSpPr/>
              <p:nvPr/>
            </p:nvSpPr>
            <p:spPr>
              <a:xfrm>
                <a:off x="5419445" y="4621094"/>
                <a:ext cx="4493813" cy="57785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400" b="1" spc="-151" dirty="0">
                    <a:latin typeface="Arial" charset="0"/>
                  </a:rPr>
                  <a:t> R$ 0,5 bilhão</a:t>
                </a:r>
              </a:p>
            </p:txBody>
          </p:sp>
        </p:grpSp>
      </p:grpSp>
      <p:sp>
        <p:nvSpPr>
          <p:cNvPr id="22" name="Retângulo 21"/>
          <p:cNvSpPr/>
          <p:nvPr/>
        </p:nvSpPr>
        <p:spPr>
          <a:xfrm>
            <a:off x="0" y="78616"/>
            <a:ext cx="12192000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514350" indent="-51435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2"/>
            </a:pPr>
            <a:r>
              <a:rPr lang="pt-BR" sz="2800" b="1" spc="-151" dirty="0">
                <a:latin typeface="Arial" charset="0"/>
              </a:rPr>
              <a:t>COMPROMISSOS SOCIOAMBIENTAIS DA NORTE ENERGIA</a:t>
            </a: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99CAD197-8558-490E-BA55-00E1F2A61C08}"/>
              </a:ext>
            </a:extLst>
          </p:cNvPr>
          <p:cNvGrpSpPr/>
          <p:nvPr/>
        </p:nvGrpSpPr>
        <p:grpSpPr>
          <a:xfrm>
            <a:off x="443346" y="1955582"/>
            <a:ext cx="10825787" cy="1131848"/>
            <a:chOff x="1802449" y="4336421"/>
            <a:chExt cx="9016114" cy="1131848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F16E9385-8086-4EC1-B278-B1F558C5FEEC}"/>
                </a:ext>
              </a:extLst>
            </p:cNvPr>
            <p:cNvSpPr/>
            <p:nvPr/>
          </p:nvSpPr>
          <p:spPr>
            <a:xfrm>
              <a:off x="1933310" y="4414447"/>
              <a:ext cx="8885253" cy="9785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BB160F8E-C4FC-466E-B79C-2AC05232156F}"/>
                </a:ext>
              </a:extLst>
            </p:cNvPr>
            <p:cNvGrpSpPr/>
            <p:nvPr/>
          </p:nvGrpSpPr>
          <p:grpSpPr>
            <a:xfrm>
              <a:off x="1802449" y="4336421"/>
              <a:ext cx="8863468" cy="1131848"/>
              <a:chOff x="1802449" y="4336421"/>
              <a:chExt cx="8863468" cy="1131848"/>
            </a:xfrm>
          </p:grpSpPr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ED8C91DA-499A-401C-955F-297FAD8F95BB}"/>
                  </a:ext>
                </a:extLst>
              </p:cNvPr>
              <p:cNvSpPr/>
              <p:nvPr/>
            </p:nvSpPr>
            <p:spPr>
              <a:xfrm>
                <a:off x="1802449" y="4336421"/>
                <a:ext cx="2319026" cy="113184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400" b="1" spc="-151" dirty="0">
                    <a:latin typeface="Arial" charset="0"/>
                  </a:rPr>
                  <a:t>INVESTIMENTOS SOCIOAMBIENTAIS</a:t>
                </a:r>
              </a:p>
            </p:txBody>
          </p:sp>
          <p:sp>
            <p:nvSpPr>
              <p:cNvPr id="27" name="Seta: para a Direita 16">
                <a:extLst>
                  <a:ext uri="{FF2B5EF4-FFF2-40B4-BE49-F238E27FC236}">
                    <a16:creationId xmlns:a16="http://schemas.microsoft.com/office/drawing/2014/main" id="{E64AFB10-7FE5-4E42-AD67-C200FACE2614}"/>
                  </a:ext>
                </a:extLst>
              </p:cNvPr>
              <p:cNvSpPr/>
              <p:nvPr/>
            </p:nvSpPr>
            <p:spPr>
              <a:xfrm>
                <a:off x="4121474" y="4713014"/>
                <a:ext cx="1076369" cy="449465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00"/>
              </a:p>
            </p:txBody>
          </p:sp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ECE9CBDE-CF67-43B4-9E7C-9DA4CA9F9D90}"/>
                  </a:ext>
                </a:extLst>
              </p:cNvPr>
              <p:cNvSpPr/>
              <p:nvPr/>
            </p:nvSpPr>
            <p:spPr>
              <a:xfrm>
                <a:off x="5419445" y="4621094"/>
                <a:ext cx="5246472" cy="57785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pt-BR" sz="2400" b="1" spc="-151" dirty="0">
                    <a:latin typeface="Arial" charset="0"/>
                  </a:rPr>
                  <a:t>  R$ 5,5 bilhões – 17% dos investimentos totais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30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Conector reto 61"/>
          <p:cNvCxnSpPr/>
          <p:nvPr/>
        </p:nvCxnSpPr>
        <p:spPr bwMode="auto">
          <a:xfrm>
            <a:off x="4223792" y="3212976"/>
            <a:ext cx="0" cy="28440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Gráfico 57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GraphicFramePr>
            <a:graphicFrameLocks/>
          </p:cNvGraphicFramePr>
          <p:nvPr/>
        </p:nvGraphicFramePr>
        <p:xfrm>
          <a:off x="-3841105" y="2212542"/>
          <a:ext cx="16330993" cy="292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9135051" y="5035634"/>
            <a:ext cx="2953407" cy="17026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D4DBBDE7-5B90-48B6-97DC-A5C0240EF86A}"/>
              </a:ext>
            </a:extLst>
          </p:cNvPr>
          <p:cNvCxnSpPr/>
          <p:nvPr/>
        </p:nvCxnSpPr>
        <p:spPr>
          <a:xfrm>
            <a:off x="-1" y="6095960"/>
            <a:ext cx="4032000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D4DBBDE7-5B90-48B6-97DC-A5C0240EF86A}"/>
              </a:ext>
            </a:extLst>
          </p:cNvPr>
          <p:cNvCxnSpPr/>
          <p:nvPr/>
        </p:nvCxnSpPr>
        <p:spPr>
          <a:xfrm>
            <a:off x="4439816" y="6086435"/>
            <a:ext cx="7632000" cy="0"/>
          </a:xfrm>
          <a:prstGeom prst="line">
            <a:avLst/>
          </a:prstGeom>
          <a:ln w="19050">
            <a:solidFill>
              <a:schemeClr val="accent2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774827" y="6121168"/>
            <a:ext cx="1317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solidFill>
                  <a:schemeClr val="bg2">
                    <a:lumMod val="10000"/>
                  </a:schemeClr>
                </a:solidFill>
              </a:rPr>
              <a:t>Obras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446015" y="6146373"/>
            <a:ext cx="1642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>
                <a:solidFill>
                  <a:schemeClr val="accent2"/>
                </a:solidFill>
              </a:rPr>
              <a:t>Pós obras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6696168" y="1462236"/>
            <a:ext cx="526137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dirty="0"/>
              <a:t>33 (53%) OBRIGAÇÕES da LO atendidas ao término de 2019</a:t>
            </a:r>
          </a:p>
        </p:txBody>
      </p:sp>
      <p:sp>
        <p:nvSpPr>
          <p:cNvPr id="51" name="Seta Dobrada para Cima 50"/>
          <p:cNvSpPr/>
          <p:nvPr/>
        </p:nvSpPr>
        <p:spPr>
          <a:xfrm rot="16200000" flipV="1">
            <a:off x="5601675" y="2313226"/>
            <a:ext cx="1718918" cy="289480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C9FFC09D-CD90-EA43-930E-F47A2296C0C2}"/>
              </a:ext>
            </a:extLst>
          </p:cNvPr>
          <p:cNvSpPr/>
          <p:nvPr/>
        </p:nvSpPr>
        <p:spPr>
          <a:xfrm>
            <a:off x="9330084" y="2483410"/>
            <a:ext cx="211009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/>
              <a:t>13 OBRIGAÇÕES da LO deverão ser mantidas após a renovação da LO</a:t>
            </a:r>
          </a:p>
        </p:txBody>
      </p:sp>
      <p:sp>
        <p:nvSpPr>
          <p:cNvPr id="53" name="Seta para Cima 52"/>
          <p:cNvSpPr/>
          <p:nvPr/>
        </p:nvSpPr>
        <p:spPr>
          <a:xfrm rot="10800000" flipV="1">
            <a:off x="10350666" y="3730822"/>
            <a:ext cx="162299" cy="27441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lipse 1"/>
          <p:cNvSpPr/>
          <p:nvPr/>
        </p:nvSpPr>
        <p:spPr>
          <a:xfrm>
            <a:off x="4070509" y="5978917"/>
            <a:ext cx="322815" cy="265362"/>
          </a:xfrm>
          <a:prstGeom prst="ellipse">
            <a:avLst/>
          </a:prstGeom>
          <a:solidFill>
            <a:srgbClr val="A9F3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/>
          <p:cNvCxnSpPr>
            <a:endCxn id="11" idx="1"/>
          </p:cNvCxnSpPr>
          <p:nvPr/>
        </p:nvCxnSpPr>
        <p:spPr>
          <a:xfrm>
            <a:off x="4444180" y="6223288"/>
            <a:ext cx="1238772" cy="316015"/>
          </a:xfrm>
          <a:prstGeom prst="straightConnector1">
            <a:avLst/>
          </a:prstGeom>
          <a:ln w="3175">
            <a:solidFill>
              <a:srgbClr val="06735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682952" y="6354637"/>
            <a:ext cx="228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Término da Obra</a:t>
            </a:r>
          </a:p>
        </p:txBody>
      </p:sp>
      <p:sp>
        <p:nvSpPr>
          <p:cNvPr id="12" name="Elipse 11">
            <a:hlinkClick r:id="rId3" action="ppaction://hlinksldjump"/>
          </p:cNvPr>
          <p:cNvSpPr/>
          <p:nvPr/>
        </p:nvSpPr>
        <p:spPr>
          <a:xfrm>
            <a:off x="8837125" y="4059386"/>
            <a:ext cx="320284" cy="338119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hlinkClick r:id="rId4" action="ppaction://hlinksldjump"/>
          </p:cNvPr>
          <p:cNvSpPr/>
          <p:nvPr/>
        </p:nvSpPr>
        <p:spPr>
          <a:xfrm>
            <a:off x="5814586" y="3478675"/>
            <a:ext cx="289992" cy="265362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hlinkClick r:id="rId5" action="ppaction://hlinksldjump"/>
          </p:cNvPr>
          <p:cNvSpPr/>
          <p:nvPr/>
        </p:nvSpPr>
        <p:spPr>
          <a:xfrm>
            <a:off x="2783632" y="2369985"/>
            <a:ext cx="392655" cy="50492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143026" y="6616956"/>
            <a:ext cx="156634" cy="12134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>
            <a:off x="257456" y="6496228"/>
            <a:ext cx="1128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/>
            </a:lvl1pPr>
          </a:lstStyle>
          <a:p>
            <a:r>
              <a:rPr lang="pt-BR" dirty="0"/>
              <a:t>Fundiário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1395371" y="6616956"/>
            <a:ext cx="156634" cy="1213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1509801" y="6496228"/>
            <a:ext cx="2094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600"/>
            </a:lvl1pPr>
          </a:lstStyle>
          <a:p>
            <a:r>
              <a:rPr lang="pt-BR" dirty="0"/>
              <a:t>Investimentos Sociais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3568573" y="6616956"/>
            <a:ext cx="156634" cy="121346"/>
          </a:xfrm>
          <a:prstGeom prst="rect">
            <a:avLst/>
          </a:prstGeom>
          <a:solidFill>
            <a:srgbClr val="0673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3725207" y="6496228"/>
            <a:ext cx="1513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Físico Biótico</a:t>
            </a:r>
          </a:p>
        </p:txBody>
      </p:sp>
      <p:sp>
        <p:nvSpPr>
          <p:cNvPr id="41" name="Elipse 40">
            <a:hlinkClick r:id="rId3" action="ppaction://hlinksldjump"/>
          </p:cNvPr>
          <p:cNvSpPr/>
          <p:nvPr/>
        </p:nvSpPr>
        <p:spPr>
          <a:xfrm>
            <a:off x="8804965" y="4041527"/>
            <a:ext cx="407525" cy="464413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>
            <a:hlinkClick r:id="rId4" action="ppaction://hlinksldjump"/>
          </p:cNvPr>
          <p:cNvSpPr/>
          <p:nvPr/>
        </p:nvSpPr>
        <p:spPr>
          <a:xfrm>
            <a:off x="5782427" y="3460816"/>
            <a:ext cx="368982" cy="364480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Elipse 54">
            <a:hlinkClick r:id="rId5" action="ppaction://hlinksldjump"/>
          </p:cNvPr>
          <p:cNvSpPr/>
          <p:nvPr/>
        </p:nvSpPr>
        <p:spPr>
          <a:xfrm>
            <a:off x="2751473" y="2352126"/>
            <a:ext cx="499609" cy="693518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2" name="Gráfico 41"/>
          <p:cNvGraphicFramePr>
            <a:graphicFrameLocks/>
          </p:cNvGraphicFramePr>
          <p:nvPr/>
        </p:nvGraphicFramePr>
        <p:xfrm>
          <a:off x="8578" y="4070843"/>
          <a:ext cx="12192000" cy="1682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9" name="CaixaDeTexto 58"/>
          <p:cNvSpPr txBox="1"/>
          <p:nvPr/>
        </p:nvSpPr>
        <p:spPr>
          <a:xfrm>
            <a:off x="1208211" y="5737225"/>
            <a:ext cx="2160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Obrigações da LO - Nov/15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5401169" y="5701918"/>
            <a:ext cx="2432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Obrigações após </a:t>
            </a:r>
            <a:r>
              <a:rPr lang="pt-BR" sz="1400" b="1" dirty="0" err="1"/>
              <a:t>Nov</a:t>
            </a:r>
            <a:r>
              <a:rPr lang="pt-BR" sz="1400" b="1" dirty="0"/>
              <a:t>/2019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8454449" y="5674952"/>
            <a:ext cx="3684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Obrigações ativas na renovação da LO – Nov/21</a:t>
            </a:r>
          </a:p>
        </p:txBody>
      </p:sp>
      <p:cxnSp>
        <p:nvCxnSpPr>
          <p:cNvPr id="63" name="Conector reto 62"/>
          <p:cNvCxnSpPr/>
          <p:nvPr/>
        </p:nvCxnSpPr>
        <p:spPr bwMode="auto">
          <a:xfrm>
            <a:off x="8112224" y="4149296"/>
            <a:ext cx="0" cy="194400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hlinkClick r:id="rId5" action="ppaction://hlinksldjump"/>
          </p:cNvPr>
          <p:cNvSpPr/>
          <p:nvPr/>
        </p:nvSpPr>
        <p:spPr>
          <a:xfrm>
            <a:off x="1991544" y="2194222"/>
            <a:ext cx="612879" cy="494363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Elipse 63">
            <a:hlinkClick r:id="rId4" action="ppaction://hlinksldjump"/>
          </p:cNvPr>
          <p:cNvSpPr/>
          <p:nvPr/>
        </p:nvSpPr>
        <p:spPr>
          <a:xfrm>
            <a:off x="6011706" y="3439628"/>
            <a:ext cx="612879" cy="494363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Elipse 64">
            <a:hlinkClick r:id="rId3" action="ppaction://hlinksldjump"/>
          </p:cNvPr>
          <p:cNvSpPr/>
          <p:nvPr/>
        </p:nvSpPr>
        <p:spPr>
          <a:xfrm>
            <a:off x="10125375" y="4105755"/>
            <a:ext cx="612879" cy="494363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/>
          <p:cNvGrpSpPr/>
          <p:nvPr/>
        </p:nvGrpSpPr>
        <p:grpSpPr>
          <a:xfrm>
            <a:off x="24309" y="806494"/>
            <a:ext cx="3110143" cy="877164"/>
            <a:chOff x="24309" y="806494"/>
            <a:chExt cx="3110143" cy="877164"/>
          </a:xfrm>
        </p:grpSpPr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830C5AE1-758F-489A-AF37-58DC5D548F08}"/>
                </a:ext>
              </a:extLst>
            </p:cNvPr>
            <p:cNvSpPr/>
            <p:nvPr/>
          </p:nvSpPr>
          <p:spPr>
            <a:xfrm>
              <a:off x="24309" y="806495"/>
              <a:ext cx="1527696" cy="8771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pt-BR" sz="2000" spc="-15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34</a:t>
              </a:r>
              <a:r>
                <a:rPr lang="pt-BR" sz="1600" spc="-15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r>
                <a:rPr lang="pt-BR" sz="1400" spc="-15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CONDICIONANTES</a:t>
              </a:r>
              <a:endParaRPr lang="pt-BR" sz="1600" spc="-15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8" name="Seta: da Esquerda para a Direita 2">
              <a:extLst>
                <a:ext uri="{FF2B5EF4-FFF2-40B4-BE49-F238E27FC236}">
                  <a16:creationId xmlns:a16="http://schemas.microsoft.com/office/drawing/2014/main" id="{11239556-4C4F-4169-B95A-30D7D26D18E1}"/>
                </a:ext>
              </a:extLst>
            </p:cNvPr>
            <p:cNvSpPr/>
            <p:nvPr/>
          </p:nvSpPr>
          <p:spPr>
            <a:xfrm>
              <a:off x="1384083" y="1078519"/>
              <a:ext cx="564763" cy="333993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830C5AE1-758F-489A-AF37-58DC5D548F08}"/>
                </a:ext>
              </a:extLst>
            </p:cNvPr>
            <p:cNvSpPr/>
            <p:nvPr/>
          </p:nvSpPr>
          <p:spPr>
            <a:xfrm>
              <a:off x="1890504" y="806494"/>
              <a:ext cx="1243948" cy="8771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pt-BR" sz="2000" spc="-15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64</a:t>
              </a:r>
              <a:r>
                <a:rPr lang="pt-BR" sz="1600" spc="-15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</a:t>
              </a:r>
              <a:r>
                <a:rPr lang="pt-BR" sz="1400" spc="-15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OBRIGAÇÕES</a:t>
              </a:r>
              <a:endParaRPr lang="pt-BR" sz="1600" spc="-15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44" name="Retângulo 43"/>
          <p:cNvSpPr/>
          <p:nvPr/>
        </p:nvSpPr>
        <p:spPr>
          <a:xfrm>
            <a:off x="0" y="78617"/>
            <a:ext cx="12192000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514350" indent="-51435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2"/>
            </a:pPr>
            <a:r>
              <a:rPr lang="pt-BR" sz="2800" b="1" spc="-151" dirty="0">
                <a:latin typeface="Arial" charset="0"/>
              </a:rPr>
              <a:t>COMPROMISSOS SOCIOAMBIENTAIS DA NORTE ENERGIA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644565" y="2194589"/>
            <a:ext cx="1337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ESTIMATIVA</a:t>
            </a:r>
          </a:p>
        </p:txBody>
      </p:sp>
    </p:spTree>
    <p:extLst>
      <p:ext uri="{BB962C8B-B14F-4D97-AF65-F5344CB8AC3E}">
        <p14:creationId xmlns:p14="http://schemas.microsoft.com/office/powerpoint/2010/main" val="29017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0" y="78616"/>
            <a:ext cx="12192000" cy="6588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514350" indent="-51435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2"/>
            </a:pPr>
            <a:r>
              <a:rPr lang="pt-BR" sz="2800" b="1" spc="-151" dirty="0">
                <a:latin typeface="Arial" charset="0"/>
              </a:rPr>
              <a:t>COMPROMISSOS SOCIOAMBIENTAIS DA NORTE ENERGIA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8A7F925-25E6-4760-9FFF-720499885E48}"/>
              </a:ext>
            </a:extLst>
          </p:cNvPr>
          <p:cNvSpPr/>
          <p:nvPr/>
        </p:nvSpPr>
        <p:spPr>
          <a:xfrm rot="16200000">
            <a:off x="350100" y="3366417"/>
            <a:ext cx="2546732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sz="2000" b="1" i="1" spc="-151" dirty="0">
                <a:latin typeface="Arial" charset="0"/>
              </a:rPr>
              <a:t>SOCIOAMBIENTAL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t-BR" sz="2000" b="1" i="1" spc="-151" dirty="0">
                <a:latin typeface="Arial" charset="0"/>
              </a:rPr>
              <a:t>CONTA 10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7C7B10AC-BBED-43AF-9FDF-00FD69FC713B}"/>
              </a:ext>
            </a:extLst>
          </p:cNvPr>
          <p:cNvGrpSpPr/>
          <p:nvPr/>
        </p:nvGrpSpPr>
        <p:grpSpPr>
          <a:xfrm>
            <a:off x="3169829" y="1613836"/>
            <a:ext cx="5450511" cy="1477328"/>
            <a:chOff x="1706789" y="1757057"/>
            <a:chExt cx="5450511" cy="1477328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52A3E0F6-E7D8-43E8-B2D8-2B325DA3FE99}"/>
                </a:ext>
              </a:extLst>
            </p:cNvPr>
            <p:cNvSpPr/>
            <p:nvPr/>
          </p:nvSpPr>
          <p:spPr>
            <a:xfrm>
              <a:off x="1706789" y="2267454"/>
              <a:ext cx="2546732" cy="45653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pt-BR" b="1" i="1" spc="-151" dirty="0">
                  <a:latin typeface="Arial" charset="0"/>
                </a:rPr>
                <a:t>FISICO BIÓTICO</a:t>
              </a:r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0675A3C1-C37A-46F8-B162-E512FEA91365}"/>
                </a:ext>
              </a:extLst>
            </p:cNvPr>
            <p:cNvGrpSpPr/>
            <p:nvPr/>
          </p:nvGrpSpPr>
          <p:grpSpPr>
            <a:xfrm>
              <a:off x="4559314" y="1757057"/>
              <a:ext cx="2597986" cy="1477328"/>
              <a:chOff x="4559314" y="1757057"/>
              <a:chExt cx="2597986" cy="1477328"/>
            </a:xfrm>
          </p:grpSpPr>
          <p:sp>
            <p:nvSpPr>
              <p:cNvPr id="4" name="Colchete Esquerdo 3">
                <a:extLst>
                  <a:ext uri="{FF2B5EF4-FFF2-40B4-BE49-F238E27FC236}">
                    <a16:creationId xmlns:a16="http://schemas.microsoft.com/office/drawing/2014/main" id="{BBB2AC56-1982-4D3D-956B-DBB463B4C25C}"/>
                  </a:ext>
                </a:extLst>
              </p:cNvPr>
              <p:cNvSpPr/>
              <p:nvPr/>
            </p:nvSpPr>
            <p:spPr>
              <a:xfrm>
                <a:off x="4559314" y="1910615"/>
                <a:ext cx="51253" cy="1323770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C12928E9-1E48-477E-9204-7678B44C7C8A}"/>
                  </a:ext>
                </a:extLst>
              </p:cNvPr>
              <p:cNvSpPr/>
              <p:nvPr/>
            </p:nvSpPr>
            <p:spPr>
              <a:xfrm>
                <a:off x="4610568" y="1757057"/>
                <a:ext cx="2546732" cy="147732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just"/>
                <a:r>
                  <a:rPr lang="pt-BR" b="1" spc="-151" dirty="0">
                    <a:latin typeface="Arial" charset="0"/>
                  </a:rPr>
                  <a:t>Ações no Reservatório</a:t>
                </a:r>
              </a:p>
              <a:p>
                <a:pPr algn="just"/>
                <a:r>
                  <a:rPr lang="pt-BR" b="1" spc="-151" dirty="0">
                    <a:latin typeface="Arial" charset="0"/>
                  </a:rPr>
                  <a:t>Compensação Ambiental</a:t>
                </a:r>
              </a:p>
              <a:p>
                <a:pPr algn="just"/>
                <a:r>
                  <a:rPr lang="pt-BR" b="1" spc="-151" dirty="0">
                    <a:latin typeface="Arial" charset="0"/>
                  </a:rPr>
                  <a:t>Fauna</a:t>
                </a:r>
              </a:p>
              <a:p>
                <a:pPr algn="just"/>
                <a:r>
                  <a:rPr lang="pt-BR" b="1" spc="-151" dirty="0">
                    <a:latin typeface="Arial" charset="0"/>
                  </a:rPr>
                  <a:t>Flora</a:t>
                </a:r>
              </a:p>
              <a:p>
                <a:pPr algn="just"/>
                <a:r>
                  <a:rPr lang="pt-BR" b="1" spc="-151" dirty="0">
                    <a:latin typeface="Arial" charset="0"/>
                  </a:rPr>
                  <a:t>Meio Físico</a:t>
                </a:r>
              </a:p>
            </p:txBody>
          </p:sp>
        </p:grp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6567DE7C-5681-4321-8633-1FF4B782CAD7}"/>
              </a:ext>
            </a:extLst>
          </p:cNvPr>
          <p:cNvGrpSpPr/>
          <p:nvPr/>
        </p:nvGrpSpPr>
        <p:grpSpPr>
          <a:xfrm>
            <a:off x="2986949" y="3207628"/>
            <a:ext cx="5588442" cy="456535"/>
            <a:chOff x="1493429" y="3350849"/>
            <a:chExt cx="5588442" cy="45653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D984824D-5B6B-415B-A88F-A1C16765556C}"/>
                </a:ext>
              </a:extLst>
            </p:cNvPr>
            <p:cNvSpPr/>
            <p:nvPr/>
          </p:nvSpPr>
          <p:spPr>
            <a:xfrm>
              <a:off x="1493429" y="3350849"/>
              <a:ext cx="2546732" cy="45653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pt-BR" b="1" i="1" spc="-151" dirty="0">
                  <a:latin typeface="Arial" charset="0"/>
                </a:rPr>
                <a:t>FUNDIÁRIO</a:t>
              </a:r>
            </a:p>
          </p:txBody>
        </p:sp>
        <p:sp>
          <p:nvSpPr>
            <p:cNvPr id="12" name="Colchete Esquerdo 11">
              <a:extLst>
                <a:ext uri="{FF2B5EF4-FFF2-40B4-BE49-F238E27FC236}">
                  <a16:creationId xmlns:a16="http://schemas.microsoft.com/office/drawing/2014/main" id="{B07D9B49-C367-4F1E-92CC-5C14EC0296D2}"/>
                </a:ext>
              </a:extLst>
            </p:cNvPr>
            <p:cNvSpPr/>
            <p:nvPr/>
          </p:nvSpPr>
          <p:spPr>
            <a:xfrm>
              <a:off x="4547994" y="3405145"/>
              <a:ext cx="51253" cy="347943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21086895-A233-48A8-AD33-31626A4EFCA0}"/>
                </a:ext>
              </a:extLst>
            </p:cNvPr>
            <p:cNvSpPr/>
            <p:nvPr/>
          </p:nvSpPr>
          <p:spPr>
            <a:xfrm>
              <a:off x="4547994" y="3350849"/>
              <a:ext cx="2533877" cy="45653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pt-BR" b="1" spc="-151" dirty="0">
                  <a:latin typeface="Arial" charset="0"/>
                </a:rPr>
                <a:t>Fundiário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8B7C7F64-DBF1-427E-A041-703A52419047}"/>
              </a:ext>
            </a:extLst>
          </p:cNvPr>
          <p:cNvGrpSpPr/>
          <p:nvPr/>
        </p:nvGrpSpPr>
        <p:grpSpPr>
          <a:xfrm>
            <a:off x="3147981" y="3683388"/>
            <a:ext cx="6591297" cy="3139321"/>
            <a:chOff x="1715421" y="3872329"/>
            <a:chExt cx="6591297" cy="3139321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356D3128-5887-4EA3-984F-DD3AD064B157}"/>
                </a:ext>
              </a:extLst>
            </p:cNvPr>
            <p:cNvSpPr/>
            <p:nvPr/>
          </p:nvSpPr>
          <p:spPr>
            <a:xfrm>
              <a:off x="1715421" y="5080352"/>
              <a:ext cx="2651388" cy="7232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pt-BR" b="1" i="1" spc="-151" dirty="0">
                  <a:latin typeface="Arial" charset="0"/>
                </a:rPr>
                <a:t>INVESTIMENTOS </a:t>
              </a:r>
            </a:p>
            <a:p>
              <a:pPr algn="ctr">
                <a:spcAft>
                  <a:spcPts val="600"/>
                </a:spcAft>
              </a:pPr>
              <a:r>
                <a:rPr lang="pt-BR" b="1" i="1" spc="-151" dirty="0">
                  <a:latin typeface="Arial" charset="0"/>
                </a:rPr>
                <a:t>SOCIAIS</a:t>
              </a:r>
            </a:p>
          </p:txBody>
        </p:sp>
        <p:sp>
          <p:nvSpPr>
            <p:cNvPr id="14" name="Colchete Esquerdo 13">
              <a:extLst>
                <a:ext uri="{FF2B5EF4-FFF2-40B4-BE49-F238E27FC236}">
                  <a16:creationId xmlns:a16="http://schemas.microsoft.com/office/drawing/2014/main" id="{0B70D372-AC01-432F-ADFC-82769F1EA7FF}"/>
                </a:ext>
              </a:extLst>
            </p:cNvPr>
            <p:cNvSpPr/>
            <p:nvPr/>
          </p:nvSpPr>
          <p:spPr>
            <a:xfrm>
              <a:off x="4600072" y="3935926"/>
              <a:ext cx="46833" cy="3012127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29566CE3-71F5-4B18-9713-01C5BEBAE333}"/>
                </a:ext>
              </a:extLst>
            </p:cNvPr>
            <p:cNvSpPr/>
            <p:nvPr/>
          </p:nvSpPr>
          <p:spPr>
            <a:xfrm>
              <a:off x="4665368" y="3872329"/>
              <a:ext cx="3641350" cy="313932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/>
              <a:r>
                <a:rPr lang="pt-BR" b="1" spc="-151" dirty="0">
                  <a:latin typeface="Arial" charset="0"/>
                </a:rPr>
                <a:t>Ação Social e nos Municípios</a:t>
              </a:r>
            </a:p>
            <a:p>
              <a:pPr algn="just"/>
              <a:r>
                <a:rPr lang="pt-BR" b="1" spc="-151" dirty="0">
                  <a:latin typeface="Arial" charset="0"/>
                </a:rPr>
                <a:t>Apoio a Aquisição de Terras</a:t>
              </a:r>
            </a:p>
            <a:p>
              <a:pPr algn="just"/>
              <a:r>
                <a:rPr lang="pt-BR" b="1" spc="-151" dirty="0">
                  <a:latin typeface="Arial" charset="0"/>
                </a:rPr>
                <a:t>Comunicação Socioambiental</a:t>
              </a:r>
            </a:p>
            <a:p>
              <a:pPr algn="just"/>
              <a:r>
                <a:rPr lang="pt-BR" b="1" spc="-151" dirty="0">
                  <a:latin typeface="Arial" charset="0"/>
                </a:rPr>
                <a:t>Gestão e Coordenação</a:t>
              </a:r>
            </a:p>
            <a:p>
              <a:pPr algn="just"/>
              <a:r>
                <a:rPr lang="pt-BR" b="1" spc="-151" dirty="0">
                  <a:latin typeface="Arial" charset="0"/>
                </a:rPr>
                <a:t>Indígena</a:t>
              </a:r>
            </a:p>
            <a:p>
              <a:pPr algn="just"/>
              <a:r>
                <a:rPr lang="pt-BR" b="1" spc="-151" dirty="0">
                  <a:latin typeface="Arial" charset="0"/>
                </a:rPr>
                <a:t>Patrimônio Cultural</a:t>
              </a:r>
            </a:p>
            <a:p>
              <a:pPr algn="just"/>
              <a:r>
                <a:rPr lang="pt-BR" b="1" spc="-151" dirty="0">
                  <a:latin typeface="Arial" charset="0"/>
                </a:rPr>
                <a:t>Plano Ambiental de Construção</a:t>
              </a:r>
            </a:p>
            <a:p>
              <a:pPr algn="just"/>
              <a:r>
                <a:rPr lang="pt-BR" b="1" spc="-151" dirty="0">
                  <a:latin typeface="Arial" charset="0"/>
                </a:rPr>
                <a:t>Reassentamento</a:t>
              </a:r>
            </a:p>
            <a:p>
              <a:pPr algn="just"/>
              <a:r>
                <a:rPr lang="pt-BR" b="1" spc="-151" dirty="0">
                  <a:latin typeface="Arial" charset="0"/>
                </a:rPr>
                <a:t>Recomposição Econômica</a:t>
              </a:r>
            </a:p>
            <a:p>
              <a:pPr algn="just"/>
              <a:r>
                <a:rPr lang="pt-BR" b="1" spc="-151" dirty="0">
                  <a:latin typeface="Arial" charset="0"/>
                </a:rPr>
                <a:t>Requalificações</a:t>
              </a:r>
            </a:p>
            <a:p>
              <a:pPr algn="just"/>
              <a:r>
                <a:rPr lang="pt-BR" b="1" spc="-151" dirty="0">
                  <a:latin typeface="Arial" charset="0"/>
                </a:rPr>
                <a:t>Saúde e Saneamento</a:t>
              </a:r>
            </a:p>
          </p:txBody>
        </p:sp>
      </p:grpSp>
      <p:sp>
        <p:nvSpPr>
          <p:cNvPr id="22" name="Colchete Esquerdo 21">
            <a:extLst>
              <a:ext uri="{FF2B5EF4-FFF2-40B4-BE49-F238E27FC236}">
                <a16:creationId xmlns:a16="http://schemas.microsoft.com/office/drawing/2014/main" id="{4DB71830-3965-4420-8A9E-D59B87D5D007}"/>
              </a:ext>
            </a:extLst>
          </p:cNvPr>
          <p:cNvSpPr/>
          <p:nvPr/>
        </p:nvSpPr>
        <p:spPr>
          <a:xfrm>
            <a:off x="2670041" y="1767395"/>
            <a:ext cx="251612" cy="504345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26B4BEE4-155E-4E53-80E8-3DDF98C00B77}"/>
              </a:ext>
            </a:extLst>
          </p:cNvPr>
          <p:cNvGrpSpPr/>
          <p:nvPr/>
        </p:nvGrpSpPr>
        <p:grpSpPr>
          <a:xfrm>
            <a:off x="1503287" y="906752"/>
            <a:ext cx="8060787" cy="624262"/>
            <a:chOff x="1303070" y="5053602"/>
            <a:chExt cx="8516179" cy="659529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830C5AE1-758F-489A-AF37-58DC5D548F08}"/>
                </a:ext>
              </a:extLst>
            </p:cNvPr>
            <p:cNvSpPr/>
            <p:nvPr/>
          </p:nvSpPr>
          <p:spPr>
            <a:xfrm>
              <a:off x="1303070" y="5066800"/>
              <a:ext cx="3533335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pt-BR" sz="2400" b="1" spc="-151" dirty="0">
                  <a:solidFill>
                    <a:srgbClr val="FF0000"/>
                  </a:solidFill>
                  <a:latin typeface="Arial" charset="0"/>
                </a:rPr>
                <a:t>34 CONDICIONANTES</a:t>
              </a:r>
            </a:p>
          </p:txBody>
        </p:sp>
        <p:sp>
          <p:nvSpPr>
            <p:cNvPr id="25" name="Seta: da Esquerda para a Direita 2">
              <a:extLst>
                <a:ext uri="{FF2B5EF4-FFF2-40B4-BE49-F238E27FC236}">
                  <a16:creationId xmlns:a16="http://schemas.microsoft.com/office/drawing/2014/main" id="{11239556-4C4F-4169-B95A-30D7D26D18E1}"/>
                </a:ext>
              </a:extLst>
            </p:cNvPr>
            <p:cNvSpPr/>
            <p:nvPr/>
          </p:nvSpPr>
          <p:spPr>
            <a:xfrm>
              <a:off x="4836405" y="5134452"/>
              <a:ext cx="2119535" cy="484632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830C5AE1-758F-489A-AF37-58DC5D548F08}"/>
                </a:ext>
              </a:extLst>
            </p:cNvPr>
            <p:cNvSpPr/>
            <p:nvPr/>
          </p:nvSpPr>
          <p:spPr>
            <a:xfrm>
              <a:off x="7155766" y="5053602"/>
              <a:ext cx="2663483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pt-BR" sz="2400" b="1" spc="-151" dirty="0">
                  <a:solidFill>
                    <a:srgbClr val="FF0000"/>
                  </a:solidFill>
                  <a:latin typeface="Arial" charset="0"/>
                </a:rPr>
                <a:t>64 OBRIGAÇÕES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466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9011784" y="5235101"/>
            <a:ext cx="2953407" cy="17026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953265"/>
              </p:ext>
            </p:extLst>
          </p:nvPr>
        </p:nvGraphicFramePr>
        <p:xfrm>
          <a:off x="133404" y="882252"/>
          <a:ext cx="11953327" cy="594067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25036283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15468603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561283953"/>
                    </a:ext>
                  </a:extLst>
                </a:gridCol>
                <a:gridCol w="9793087">
                  <a:extLst>
                    <a:ext uri="{9D8B030D-6E8A-4147-A177-3AD203B41FA5}">
                      <a16:colId xmlns:a16="http://schemas.microsoft.com/office/drawing/2014/main" val="144736846"/>
                    </a:ext>
                  </a:extLst>
                </a:gridCol>
              </a:tblGrid>
              <a:tr h="1924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ID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Alínea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Status alínea </a:t>
                      </a: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(NE)</a:t>
                      </a: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Descrição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541649"/>
                  </a:ext>
                </a:extLst>
              </a:tr>
              <a:tr h="11205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2.1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-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</a:rPr>
                        <a:t>Executar, de forma ininterrupta, os programas e projetos inseridos nos planos elencados abaixo:  a) Plano de Gestão Ambiental; b) Plano Ambiental de Construção; c) Plano de Atendimento à População Atingida; d) Plano de Requalificação Urbana; e) Plano de Articulação Institucional; f) Plano de Relacionamento com a População; g) Plano de Saúde Pública; h) Plano de Valorização do Patrimônio; i) Plano de Acompanhamento Geológico/Geotécnico e de Recursos Minerais; j) Plano de Gestão de Recursos Hídricos; k) Plano de Conservação dos Ecossistemas Terrestres; l) Plano de Conservação dos Ecossistemas Aquáticos; m) Plano de Gerenciamento Integrado da Volta Grande; n) Plano Ambiental de Conservação e Uso do Entorno dos Reservatórios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67465"/>
                  </a:ext>
                </a:extLst>
              </a:tr>
              <a:tr h="7693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2.2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-</a:t>
                      </a:r>
                      <a:endParaRPr lang="pt-B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</a:rPr>
                        <a:t>Apresentar relatórios semestrais, contendo dados brutos e análise elaborada por responsável técnico, relativos aos Planos, Programas e Projetos. Os relatórios deverão ser entregues em versão digital e impressa (quando solicitada), constando sumário, numeração das páginas, referências bibliográficas, instituições e agentes envolvidos, assinatura dos responsáveis técnicos pelo projeto e pela execução dos trabalhos, registro dos profissionais nos órgãos de classe, ART (quando pertinente) e número no Cadastro Técnico Federal do IBAMA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73831"/>
                  </a:ext>
                </a:extLst>
              </a:tr>
              <a:tr h="5637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2.3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-</a:t>
                      </a:r>
                      <a:endParaRPr lang="pt-B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</a:rPr>
                        <a:t>Os Programas Ambientais que exijam ações programadas por tempo  determinado, não coincidente com a vigência da licença de operação, devem ter seu Projeto Executivo revisto junto ao IBAMA, sempre que necessário, explicitando a reprogramação das ações, adequação de metas e objetivos, devidamente acompanhadas de novo cronograma.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865685"/>
                  </a:ext>
                </a:extLst>
              </a:tr>
              <a:tr h="3780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2.4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-</a:t>
                      </a:r>
                      <a:endParaRPr lang="pt-B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</a:rPr>
                        <a:t>Realizar, sem prejuízo dos relatórios semestrais, seminário técnico com o órgão licenciador, com periodicidade anual, para discussão dos resultados dos programas ambientais, prevendo explanação por parte dos especialistas envolvidos.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393295"/>
                  </a:ext>
                </a:extLst>
              </a:tr>
              <a:tr h="3780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2.5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</a:rPr>
                        <a:t>-</a:t>
                      </a:r>
                      <a:endParaRPr lang="pt-B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</a:rPr>
                        <a:t>Incorporar as recomendações contidas no Parecer 02001.004317/2015-25 COHID/IBAMA para realização das medidas de controle, monitoramento, mitigação e comunicação social previstas no Plano de Enchimento dos Reservatórios da UHE Belo Monte.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446228"/>
                  </a:ext>
                </a:extLst>
              </a:tr>
              <a:tr h="6154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2.6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</a:rPr>
                        <a:t>Em relação às atividades de reassentamento da população atingida:</a:t>
                      </a:r>
                      <a:br>
                        <a:rPr lang="pt-BR" sz="1200" u="none" strike="noStrike" dirty="0">
                          <a:effectLst/>
                        </a:rPr>
                      </a:br>
                      <a:r>
                        <a:rPr lang="pt-BR" sz="1200" u="none" strike="noStrike" dirty="0">
                          <a:effectLst/>
                        </a:rPr>
                        <a:t> a) Executar revisão do tratamento ofertado aos ribeirinhos e moradores de ilhas e </a:t>
                      </a:r>
                      <a:r>
                        <a:rPr lang="pt-BR" sz="1200" u="none" strike="noStrike" dirty="0" err="1">
                          <a:effectLst/>
                        </a:rPr>
                        <a:t>beiradões</a:t>
                      </a:r>
                      <a:r>
                        <a:rPr lang="pt-BR" sz="1200" u="none" strike="noStrike" dirty="0">
                          <a:effectLst/>
                        </a:rPr>
                        <a:t> do rio Xingu, conforme diretrizes aprovadas pelo Ofício 02001.009719/2015-16 DILIC/IBAMA, garantindo o acesso à dupla moradia a todos os atingidos que tenham direito;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679341"/>
                  </a:ext>
                </a:extLst>
              </a:tr>
              <a:tr h="6154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2.6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</a:rPr>
                        <a:t>Em relação às atividades de reassentamento da população atingida:</a:t>
                      </a:r>
                      <a:br>
                        <a:rPr lang="pt-BR" sz="1200" u="none" strike="noStrike" dirty="0">
                          <a:effectLst/>
                        </a:rPr>
                      </a:br>
                      <a:r>
                        <a:rPr lang="pt-BR" sz="1200" u="none" strike="noStrike" dirty="0">
                          <a:effectLst/>
                        </a:rPr>
                        <a:t>b) Implantar o RUC Pedral até novembro de 2016 e cumprir todas as etapas dos projetos de reassentamento urbano previstas para as famílias destinadas àquele RUC: pré-transferência, transferência e pós-transferência;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842563"/>
                  </a:ext>
                </a:extLst>
              </a:tr>
              <a:tr h="3780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2.6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</a:rPr>
                        <a:t>Em relação às atividades de reassentamento da população atingida:</a:t>
                      </a:r>
                      <a:br>
                        <a:rPr lang="pt-BR" sz="1200" u="none" strike="noStrike" dirty="0">
                          <a:effectLst/>
                        </a:rPr>
                      </a:br>
                      <a:r>
                        <a:rPr lang="pt-BR" sz="1200" u="none" strike="noStrike" dirty="0">
                          <a:effectLst/>
                        </a:rPr>
                        <a:t>c) Garantir a participação do Grupo de Acompanhamento do Pedral para consolidação do RUC Pedral;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802611"/>
                  </a:ext>
                </a:extLst>
              </a:tr>
              <a:tr h="7493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2.6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D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</a:rPr>
                        <a:t>Em relação às atividades de reassentamento da população atingida:</a:t>
                      </a:r>
                      <a:br>
                        <a:rPr lang="pt-BR" sz="1200" u="none" strike="noStrike" dirty="0">
                          <a:effectLst/>
                        </a:rPr>
                      </a:br>
                      <a:r>
                        <a:rPr lang="pt-BR" sz="1200" u="none" strike="noStrike" dirty="0">
                          <a:effectLst/>
                        </a:rPr>
                        <a:t>d) Implementar, até outubro de 2016, as obras de urbanização e relocação ou indenização  dos moradores do bairro Jardim Independente II atingidos pelo enchimento do reservatório, de acordo com projeto e cronograma propostos pela Norte Energia e aprovados pela Agência Nacional de Águas (ANA) e IBAMA.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363841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1437800" y="61116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(1/6)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146377"/>
            <a:ext cx="1041648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just" defTabSz="914400">
              <a:defRPr/>
            </a:pPr>
            <a:r>
              <a:rPr lang="pt-BR" sz="2800" b="1" spc="-151" dirty="0">
                <a:solidFill>
                  <a:prstClr val="black"/>
                </a:solidFill>
                <a:latin typeface="Calibri Light" panose="020F0302020204030204" pitchFamily="34" charset="0"/>
              </a:rPr>
              <a:t>64 OBRIGAÇÕES A SEREM CUMPRIDAS PELA NORTE ENERGIA</a:t>
            </a:r>
          </a:p>
        </p:txBody>
      </p:sp>
      <p:sp>
        <p:nvSpPr>
          <p:cNvPr id="10" name="CaixaDeTexto 9">
            <a:hlinkClick r:id="rId2" action="ppaction://hlinksldjump"/>
          </p:cNvPr>
          <p:cNvSpPr txBox="1"/>
          <p:nvPr/>
        </p:nvSpPr>
        <p:spPr>
          <a:xfrm>
            <a:off x="11488939" y="42720"/>
            <a:ext cx="68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225563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9011784" y="5235101"/>
            <a:ext cx="2953407" cy="17026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966431"/>
              </p:ext>
            </p:extLst>
          </p:nvPr>
        </p:nvGraphicFramePr>
        <p:xfrm>
          <a:off x="110952" y="968806"/>
          <a:ext cx="11961711" cy="575849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60653">
                  <a:extLst>
                    <a:ext uri="{9D8B030D-6E8A-4147-A177-3AD203B41FA5}">
                      <a16:colId xmlns:a16="http://schemas.microsoft.com/office/drawing/2014/main" val="2747393416"/>
                    </a:ext>
                  </a:extLst>
                </a:gridCol>
                <a:gridCol w="505203">
                  <a:extLst>
                    <a:ext uri="{9D8B030D-6E8A-4147-A177-3AD203B41FA5}">
                      <a16:colId xmlns:a16="http://schemas.microsoft.com/office/drawing/2014/main" val="2738363928"/>
                    </a:ext>
                  </a:extLst>
                </a:gridCol>
                <a:gridCol w="1205025">
                  <a:extLst>
                    <a:ext uri="{9D8B030D-6E8A-4147-A177-3AD203B41FA5}">
                      <a16:colId xmlns:a16="http://schemas.microsoft.com/office/drawing/2014/main" val="812017137"/>
                    </a:ext>
                  </a:extLst>
                </a:gridCol>
                <a:gridCol w="9790830">
                  <a:extLst>
                    <a:ext uri="{9D8B030D-6E8A-4147-A177-3AD203B41FA5}">
                      <a16:colId xmlns:a16="http://schemas.microsoft.com/office/drawing/2014/main" val="3872511121"/>
                    </a:ext>
                  </a:extLst>
                </a:gridCol>
              </a:tblGrid>
              <a:tr h="1955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ID</a:t>
                      </a: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Alínea</a:t>
                      </a: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Status  Alínea </a:t>
                      </a: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(NE)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Descrição</a:t>
                      </a: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6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385210"/>
                  </a:ext>
                </a:extLst>
              </a:tr>
              <a:tr h="3843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2.7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-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Iniciar, no prazo de 10 (dez) dias, o pagamento de aluguel social e verba de manutenção às 40 famílias que optaram pelo Reassentamento em Área Remanescente – RAR, o qual deverá ser mantido até que as famílias retomem suas condições de vida nas áreas remanescentes.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51109"/>
                  </a:ext>
                </a:extLst>
              </a:tr>
              <a:tr h="3843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2.8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-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Efetuar o pagamento de aluguel social e verba de manutenção às 40 famílias que optaram pelo Reassentamento em Área Remanescente – RAR, de forma retroativa, pelo período transcorrido desde a data de assinatura do termo de opção por modalidade de tratamento.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655899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2.9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-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Manter, para todos os reassentados, assistência técnica, social e ambiental (ATES), com período mínimo de 3 (três) anos.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898501"/>
                  </a:ext>
                </a:extLst>
              </a:tr>
              <a:tr h="5731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2.10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Plano de Requalificação Urbana, a Norte Energia deve: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 a) Concluir a retirada das pontes João Coelho, </a:t>
                      </a:r>
                      <a:r>
                        <a:rPr lang="pt-BR" sz="1200" u="none" strike="noStrike" dirty="0" err="1">
                          <a:effectLst/>
                          <a:latin typeface="+mj-lt"/>
                        </a:rPr>
                        <a:t>Goldim</a:t>
                      </a: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 Lins e ponte de madeira na foz do igarapé </a:t>
                      </a:r>
                      <a:r>
                        <a:rPr lang="pt-BR" sz="1200" u="none" strike="noStrike" dirty="0" err="1">
                          <a:effectLst/>
                          <a:latin typeface="+mj-lt"/>
                        </a:rPr>
                        <a:t>Ambé</a:t>
                      </a: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, até a conclusão do enchimento do reservatório Xingu;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078675"/>
                  </a:ext>
                </a:extLst>
              </a:tr>
              <a:tr h="5731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2.10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Plano de Requalificação Urbana, a Norte Energia deve: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b) Concluir, no prazo de 180 (cento e oitenta) dias, as obras dos parques no entorno dos igarapés de Altamira; a reurbanização da orla de Altamira; e as obras de drenagem urbana associadas aos parques e à reurbanização da orla;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729079"/>
                  </a:ext>
                </a:extLst>
              </a:tr>
              <a:tr h="5731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2.10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C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Plano de Requalificação Urbana, a Norte Energia deve: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c) Implantar, no prazo de 180 dias (cento e oitenta), solução definitiva para disposição final dos resíduos sólidos que atenda à sede municipal de </a:t>
                      </a:r>
                      <a:r>
                        <a:rPr lang="pt-BR" sz="1200" u="none" strike="noStrike" dirty="0" err="1">
                          <a:effectLst/>
                          <a:latin typeface="+mj-lt"/>
                        </a:rPr>
                        <a:t>Anapu</a:t>
                      </a: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 e à localidade de Belo Monte do Pontal;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240683"/>
                  </a:ext>
                </a:extLst>
              </a:tr>
              <a:tr h="5731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2.10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D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Não exigível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Plano de Requalificação Urbana, a Norte Energia deve: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d) Apoiar a implantação  de  consórcio  intermunicipal  de  resíduos  sólidos  que  contemple  os municípios de Altamira, Vitória do Xingu e </a:t>
                      </a:r>
                      <a:r>
                        <a:rPr lang="pt-BR" sz="1200" u="none" strike="noStrike" dirty="0" err="1">
                          <a:effectLst/>
                          <a:latin typeface="+mj-lt"/>
                        </a:rPr>
                        <a:t>Anapu</a:t>
                      </a: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, visando solução ambiental e economicamente sustentável para disposição final de resíduos sólidos urbanos;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573786"/>
                  </a:ext>
                </a:extLst>
              </a:tr>
              <a:tr h="5731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2.10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No âmbito do Plano de Requalificação Urbana, a Norte Energia deve: e) Prestar, pelo período de dois anos e de forma ininterrupta, assistência técnica aos municípios de Altamira, Vitória do Xingu e </a:t>
                      </a:r>
                      <a:r>
                        <a:rPr lang="pt-BR" sz="1200" u="none" strike="noStrike" dirty="0" err="1">
                          <a:effectLst/>
                          <a:latin typeface="+mj-lt"/>
                        </a:rPr>
                        <a:t>Anapu</a:t>
                      </a: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, visando a adequada operação das estações de tratamento de esgoto e dos aterros sanitários implantados pela Norte Energia.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129999"/>
                  </a:ext>
                </a:extLst>
              </a:tr>
              <a:tr h="1955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2.11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-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Concluir, até 30/09/2016, a realização das ligações domiciliares à rede de esgoto da área urbana de Altamira.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645878"/>
                  </a:ext>
                </a:extLst>
              </a:tr>
              <a:tr h="3843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2.12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-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Disponibilizar serviços de limpa-fossa e coleta de esgotos em tempo seco para saneamento ambiental de Altamira, até a conclusão das ligações domiciliares.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971986"/>
                  </a:ext>
                </a:extLst>
              </a:tr>
              <a:tr h="3843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2.13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-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Em atendimento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Disponibilizar suporte técnico e financeiro para a integral e adequada operação do Sistema de Esgotamento Sanitário de Altamira, até que a Prefeitura daquela municipalidade apresente condições para operá-lo de forma sustentável técnica e economicamente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983993"/>
                  </a:ext>
                </a:extLst>
              </a:tr>
              <a:tr h="3843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2.14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Em relação à Qualidade de Água:  a) Realizar monitoramento diário em perfil de profundidade nos pontos definidos no Plano de Enchimento dos Reservatórios, considerando os seguintes parâmetros: OD, DBO, Nitrogênio, Fósforo, </a:t>
                      </a:r>
                      <a:r>
                        <a:rPr lang="pt-BR" sz="1200" u="none" strike="noStrike" dirty="0" err="1">
                          <a:effectLst/>
                          <a:latin typeface="+mj-lt"/>
                        </a:rPr>
                        <a:t>E.Coli</a:t>
                      </a: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, PH, Turbidez, Condutividade Elétrica e Temperatura;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46939"/>
                  </a:ext>
                </a:extLst>
              </a:tr>
              <a:tr h="3843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2.14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</a:rPr>
                        <a:t>B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Atendida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Em relação à Qualidade de Água</a:t>
                      </a:r>
                      <a:br>
                        <a:rPr lang="pt-BR" sz="1200" u="none" strike="noStrike" dirty="0">
                          <a:effectLst/>
                          <a:latin typeface="+mj-lt"/>
                        </a:rPr>
                      </a:br>
                      <a:r>
                        <a:rPr lang="pt-BR" sz="1200" u="none" strike="noStrike" dirty="0">
                          <a:effectLst/>
                          <a:latin typeface="+mj-lt"/>
                        </a:rPr>
                        <a:t>b) Os resultados deste monitoramento devem ser remetidos para acompanhamento do IBAMA;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563" marR="6563" marT="6563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18046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1437800" y="61116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(2/6)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46377"/>
            <a:ext cx="1041648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just" defTabSz="914400">
              <a:defRPr/>
            </a:pPr>
            <a:r>
              <a:rPr lang="pt-BR" sz="2800" b="1" spc="-151" dirty="0">
                <a:solidFill>
                  <a:prstClr val="black"/>
                </a:solidFill>
                <a:latin typeface="Calibri Light" panose="020F0302020204030204" pitchFamily="34" charset="0"/>
              </a:rPr>
              <a:t>64 OBRIGAÇÕES A SEREM CUMPRIDAS PELA NORTE ENERGIA</a:t>
            </a:r>
          </a:p>
        </p:txBody>
      </p:sp>
      <p:sp>
        <p:nvSpPr>
          <p:cNvPr id="8" name="CaixaDeTexto 7">
            <a:hlinkClick r:id="rId2" action="ppaction://hlinksldjump"/>
          </p:cNvPr>
          <p:cNvSpPr txBox="1"/>
          <p:nvPr/>
        </p:nvSpPr>
        <p:spPr>
          <a:xfrm>
            <a:off x="11488939" y="42720"/>
            <a:ext cx="682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377303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9020</TotalTime>
  <Words>3760</Words>
  <Application>Microsoft Office PowerPoint</Application>
  <PresentationFormat>Widescreen</PresentationFormat>
  <Paragraphs>416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Sergio Pinto Bartoli</dc:creator>
  <cp:lastModifiedBy>Jose Hilario Farina Portes</cp:lastModifiedBy>
  <cp:revision>344</cp:revision>
  <dcterms:created xsi:type="dcterms:W3CDTF">2019-09-23T21:01:33Z</dcterms:created>
  <dcterms:modified xsi:type="dcterms:W3CDTF">2019-12-04T16:01:09Z</dcterms:modified>
</cp:coreProperties>
</file>