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9" r:id="rId2"/>
    <p:sldId id="266" r:id="rId3"/>
    <p:sldId id="268" r:id="rId4"/>
    <p:sldId id="272" r:id="rId5"/>
    <p:sldId id="274" r:id="rId6"/>
    <p:sldId id="273" r:id="rId7"/>
    <p:sldId id="270" r:id="rId8"/>
    <p:sldId id="260" r:id="rId9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Estilo com Tema 2 - Ênfas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660"/>
  </p:normalViewPr>
  <p:slideViewPr>
    <p:cSldViewPr>
      <p:cViewPr varScale="1">
        <p:scale>
          <a:sx n="87" d="100"/>
          <a:sy n="87" d="100"/>
        </p:scale>
        <p:origin x="150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52467E-2C28-4E72-8DEA-0B51E2C5FAFD}" type="datetimeFigureOut">
              <a:rPr lang="pt-BR" smtClean="0"/>
              <a:t>11/02/2020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DDB2FC-8BA9-43FD-B35B-424A0F93318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2297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F2ACBB-4C4D-43FE-967D-60B4D653F808}" type="slidenum">
              <a:rPr lang="pt-BR" smtClean="0">
                <a:solidFill>
                  <a:prstClr val="black"/>
                </a:solidFill>
              </a:rPr>
              <a:pPr/>
              <a:t>1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544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F2ACBB-4C4D-43FE-967D-60B4D653F808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0252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5FF4ADE-9413-45AA-A4F9-428DCE3ECC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385BA134-E510-4701-A865-9FAC14459B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1515DCC9-1693-490F-86AC-F5A808CA1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65A90-63E6-403E-ADF4-3956C8EF3199}" type="datetimeFigureOut">
              <a:rPr lang="pt-BR" smtClean="0"/>
              <a:t>11/02/2020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C8FB0455-7DBA-49D4-A732-AB08CE5B7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06C4BA7C-0F43-4C73-AAA3-D50629961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80F97-D552-4DB2-A52B-411063C2C3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07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024F657-A4E0-4376-A08E-E4A6E2D37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="" xmlns:a16="http://schemas.microsoft.com/office/drawing/2014/main" id="{637EFAF5-9EE3-4909-B157-DF8F5D1053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24C77916-267B-4A95-89D2-1289CB802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65A90-63E6-403E-ADF4-3956C8EF3199}" type="datetimeFigureOut">
              <a:rPr lang="pt-BR" smtClean="0"/>
              <a:t>11/02/2020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324D9EDF-41D0-4F87-96E3-A5DA08BFD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B4E5EF6C-1F0A-4C28-A3CD-C711AFEA9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80F97-D552-4DB2-A52B-411063C2C3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5183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06080581-7D6B-4730-8C5E-25DC76BF0F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="" xmlns:a16="http://schemas.microsoft.com/office/drawing/2014/main" id="{ECFC8121-780A-4CC5-B796-A94CF5EBAC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3DEB39D0-E9E0-49A2-A4A3-B88F973C4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65A90-63E6-403E-ADF4-3956C8EF3199}" type="datetimeFigureOut">
              <a:rPr lang="pt-BR" smtClean="0"/>
              <a:t>11/02/2020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FA2C6095-C12C-4109-AEAC-99EBF4E23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4B4FD6A1-AC7E-4129-9378-BB380EF95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80F97-D552-4DB2-A52B-411063C2C3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6389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AFEE3CA-F253-44D9-BBA0-ED4983351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DC6EE263-FBE0-4F20-A0ED-B4CB777D6B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5ADA4CA5-D394-47B5-837E-D3CFE7E4B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65A90-63E6-403E-ADF4-3956C8EF3199}" type="datetimeFigureOut">
              <a:rPr lang="pt-BR" smtClean="0"/>
              <a:t>11/02/2020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98A10E48-894E-41FA-AB7D-2225FD8A0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69E96730-D31A-485A-9A5C-F6F3A3E64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80F97-D552-4DB2-A52B-411063C2C3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0480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C0DFA8C-F713-4B08-A5BE-CC665AE60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DFDCA075-E1E5-4E42-B6F8-92AC759002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F511306C-0C0D-4B1C-A029-C9C7A7843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65A90-63E6-403E-ADF4-3956C8EF3199}" type="datetimeFigureOut">
              <a:rPr lang="pt-BR" smtClean="0"/>
              <a:t>11/02/2020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1924D310-87B1-4A9E-9BB9-6F4D08C3F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435FD189-9958-4D50-9BF6-392A4560D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80F97-D552-4DB2-A52B-411063C2C3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4510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03A4007-DEB2-4622-8E9A-A085EB0C8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40C34065-C37D-4B44-AA65-FCBDF7EC6B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="" xmlns:a16="http://schemas.microsoft.com/office/drawing/2014/main" id="{80F91BFF-0996-462E-B536-8C50CFD520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="" xmlns:a16="http://schemas.microsoft.com/office/drawing/2014/main" id="{63546A83-2442-4FC0-B88E-BA3F02DE2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65A90-63E6-403E-ADF4-3956C8EF3199}" type="datetimeFigureOut">
              <a:rPr lang="pt-BR" smtClean="0"/>
              <a:t>11/02/2020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372CE98E-69A5-4B0C-BE73-F971B1AD8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5C487F85-5702-45E7-A3C7-2219A68F2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80F97-D552-4DB2-A52B-411063C2C3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9561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0EB9428-C901-4486-8E73-7820F29C8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D8D58EB1-8976-49C4-B59B-4E0BEB9212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="" xmlns:a16="http://schemas.microsoft.com/office/drawing/2014/main" id="{3077FD35-BA5D-47CF-B2C9-7E35AB7CFF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="" xmlns:a16="http://schemas.microsoft.com/office/drawing/2014/main" id="{71052FDC-CE22-40D2-9046-F5CF4286B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="" xmlns:a16="http://schemas.microsoft.com/office/drawing/2014/main" id="{4CC530FD-BE76-4A11-931E-4731A6782C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="" xmlns:a16="http://schemas.microsoft.com/office/drawing/2014/main" id="{46739A09-1BF4-45CE-B7FB-7ADA79F60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65A90-63E6-403E-ADF4-3956C8EF3199}" type="datetimeFigureOut">
              <a:rPr lang="pt-BR" smtClean="0"/>
              <a:t>11/02/2020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="" xmlns:a16="http://schemas.microsoft.com/office/drawing/2014/main" id="{85DF9F93-F335-4AE9-83AF-36B367922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="" xmlns:a16="http://schemas.microsoft.com/office/drawing/2014/main" id="{CB044E0B-EF0D-42ED-BFD6-62C5A7326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80F97-D552-4DB2-A52B-411063C2C3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2314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97D7A21-859F-4A24-BD28-31090F7D0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76D50BD9-6F25-43F2-BF75-AB76FE20C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65A90-63E6-403E-ADF4-3956C8EF3199}" type="datetimeFigureOut">
              <a:rPr lang="pt-BR" smtClean="0"/>
              <a:t>11/02/2020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C0B2042C-CBC0-46F1-B045-ED6FBF9C2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="" xmlns:a16="http://schemas.microsoft.com/office/drawing/2014/main" id="{0AA1EA77-94CF-43E0-92E6-E35E89F0D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80F97-D552-4DB2-A52B-411063C2C3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938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="" xmlns:a16="http://schemas.microsoft.com/office/drawing/2014/main" id="{5D9BB7AA-63AF-4E21-A912-EBBAB9D6B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65A90-63E6-403E-ADF4-3956C8EF3199}" type="datetimeFigureOut">
              <a:rPr lang="pt-BR" smtClean="0"/>
              <a:t>11/02/2020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="" xmlns:a16="http://schemas.microsoft.com/office/drawing/2014/main" id="{653A5530-8B35-40B7-AF61-4BCEA8FF6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="" xmlns:a16="http://schemas.microsoft.com/office/drawing/2014/main" id="{5A7B3A18-3207-462F-9C65-BEE8513D9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80F97-D552-4DB2-A52B-411063C2C3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7690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D60812F-5A58-4B8B-9EA3-64BE2E834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BC7456B3-35F1-4DCC-AF69-D401699628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="" xmlns:a16="http://schemas.microsoft.com/office/drawing/2014/main" id="{31266112-291A-4C6C-881D-858FB2E4E7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="" xmlns:a16="http://schemas.microsoft.com/office/drawing/2014/main" id="{B8E48792-070A-4A91-BA26-2CC5FE780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65A90-63E6-403E-ADF4-3956C8EF3199}" type="datetimeFigureOut">
              <a:rPr lang="pt-BR" smtClean="0"/>
              <a:t>11/02/2020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E12507DB-3953-495B-9400-D81009C78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53F180D1-3647-4401-A3A3-AAFC1BFEA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80F97-D552-4DB2-A52B-411063C2C3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6461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AEE34BA-EF06-4DE3-96C4-DB1971E33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="" xmlns:a16="http://schemas.microsoft.com/office/drawing/2014/main" id="{C7A14FB3-8DF5-4BE6-B614-0DDA9B8EAB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="" xmlns:a16="http://schemas.microsoft.com/office/drawing/2014/main" id="{5048601B-B0FF-4FB4-87B5-B30A9826BF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="" xmlns:a16="http://schemas.microsoft.com/office/drawing/2014/main" id="{E9CC28ED-DC28-4E6E-B1E2-B66FFD1CA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65A90-63E6-403E-ADF4-3956C8EF3199}" type="datetimeFigureOut">
              <a:rPr lang="pt-BR" smtClean="0"/>
              <a:t>11/02/2020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7427A56F-56F0-4E4B-839E-B8008708D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17BAFD06-1903-49BE-829D-C2EBB90F3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80F97-D552-4DB2-A52B-411063C2C3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9451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="" xmlns:a16="http://schemas.microsoft.com/office/drawing/2014/main" id="{23401B64-E474-4419-8657-4B6AE1F5A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23895630-E763-4D88-8DAF-562E21B014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2D2CD548-9548-4550-B259-D92F3D714B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865A90-63E6-403E-ADF4-3956C8EF3199}" type="datetimeFigureOut">
              <a:rPr lang="pt-BR" smtClean="0"/>
              <a:t>11/02/2020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E145802D-3F3A-4ADE-93DA-0E6215980A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849CE36F-D343-44BB-B48B-A999D8FD75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880F97-D552-4DB2-A52B-411063C2C3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6603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ncafe.com.br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hyperlink" Target="mailto:presidente@cncafe.com.b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700808"/>
            <a:ext cx="9117298" cy="1470025"/>
          </a:xfrm>
        </p:spPr>
        <p:txBody>
          <a:bodyPr>
            <a:normAutofit/>
          </a:bodyPr>
          <a:lstStyle/>
          <a:p>
            <a:r>
              <a:rPr lang="pt-BR" sz="4000" b="1" dirty="0" smtClean="0">
                <a:latin typeface="Times New Roman" pitchFamily="18" charset="0"/>
                <a:cs typeface="Times New Roman" pitchFamily="18" charset="0"/>
              </a:rPr>
              <a:t>FUNCAFÉ DEVE SER RESSALVADO NA PEC 187/2019!</a:t>
            </a:r>
            <a:endParaRPr lang="pt-B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Subtítulo 2"/>
          <p:cNvSpPr>
            <a:spLocks noGrp="1"/>
          </p:cNvSpPr>
          <p:nvPr>
            <p:ph type="subTitle" idx="1"/>
          </p:nvPr>
        </p:nvSpPr>
        <p:spPr>
          <a:xfrm>
            <a:off x="-1" y="3212976"/>
            <a:ext cx="9117299" cy="1872208"/>
          </a:xfrm>
        </p:spPr>
        <p:txBody>
          <a:bodyPr>
            <a:normAutofit fontScale="92500" lnSpcReduction="10000"/>
          </a:bodyPr>
          <a:lstStyle/>
          <a:p>
            <a:endParaRPr lang="pt-BR" sz="2500" dirty="0"/>
          </a:p>
          <a:p>
            <a:r>
              <a:rPr lang="pt-BR" sz="2500" dirty="0" smtClean="0"/>
              <a:t>Audiência Pública - Comissão </a:t>
            </a:r>
            <a:r>
              <a:rPr lang="pt-BR" sz="2500" dirty="0"/>
              <a:t>de Constituição, Justiça e Cidadania </a:t>
            </a:r>
            <a:endParaRPr lang="pt-BR" sz="2200" dirty="0"/>
          </a:p>
          <a:p>
            <a:r>
              <a:rPr lang="pt-BR" sz="2500" dirty="0" smtClean="0"/>
              <a:t>SENADO FEDERAL</a:t>
            </a:r>
          </a:p>
          <a:p>
            <a:endParaRPr lang="pt-BR" sz="2500" dirty="0" smtClean="0"/>
          </a:p>
          <a:p>
            <a:r>
              <a:rPr lang="pt-BR" sz="2200" dirty="0" smtClean="0"/>
              <a:t>11 </a:t>
            </a:r>
            <a:r>
              <a:rPr lang="pt-BR" sz="2200" dirty="0"/>
              <a:t>de </a:t>
            </a:r>
            <a:r>
              <a:rPr lang="pt-BR" sz="2200" dirty="0" smtClean="0"/>
              <a:t>Fevereiro </a:t>
            </a:r>
            <a:r>
              <a:rPr lang="pt-BR" sz="2200" dirty="0"/>
              <a:t>de </a:t>
            </a:r>
            <a:r>
              <a:rPr lang="pt-BR" sz="2200" dirty="0" smtClean="0"/>
              <a:t>2020</a:t>
            </a:r>
            <a:endParaRPr lang="pt-BR" sz="2200" dirty="0"/>
          </a:p>
          <a:p>
            <a:endParaRPr lang="pt-BR" sz="2500" dirty="0"/>
          </a:p>
        </p:txBody>
      </p:sp>
      <p:pic>
        <p:nvPicPr>
          <p:cNvPr id="2050" name="Picture 2" descr="C:\CNC\deputado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3720635" cy="863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5580112" y="5827911"/>
            <a:ext cx="353718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b="1" dirty="0">
                <a:solidFill>
                  <a:prstClr val="black"/>
                </a:solidFill>
              </a:rPr>
              <a:t>Silas Brasileiro</a:t>
            </a:r>
          </a:p>
          <a:p>
            <a:r>
              <a:rPr lang="pt-BR" sz="2200" b="1" dirty="0">
                <a:solidFill>
                  <a:prstClr val="black"/>
                </a:solidFill>
              </a:rPr>
              <a:t>Presidente Executivo do CNC</a:t>
            </a:r>
          </a:p>
        </p:txBody>
      </p:sp>
    </p:spTree>
    <p:extLst>
      <p:ext uri="{BB962C8B-B14F-4D97-AF65-F5344CB8AC3E}">
        <p14:creationId xmlns:p14="http://schemas.microsoft.com/office/powerpoint/2010/main" val="3889109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331640" y="1196752"/>
            <a:ext cx="2160240" cy="122413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R$ 25 bilhões</a:t>
            </a:r>
            <a:r>
              <a:rPr lang="pt-BR" dirty="0" smtClean="0"/>
              <a:t> de renda no campo em</a:t>
            </a:r>
          </a:p>
          <a:p>
            <a:pPr algn="ctr"/>
            <a:r>
              <a:rPr lang="pt-BR" b="1" dirty="0" smtClean="0"/>
              <a:t>1983 municípios</a:t>
            </a:r>
            <a:endParaRPr lang="pt-BR" b="1" dirty="0"/>
          </a:p>
        </p:txBody>
      </p:sp>
      <p:sp>
        <p:nvSpPr>
          <p:cNvPr id="8" name="Retângulo 7"/>
          <p:cNvSpPr/>
          <p:nvPr/>
        </p:nvSpPr>
        <p:spPr>
          <a:xfrm>
            <a:off x="1403648" y="3284984"/>
            <a:ext cx="2160240" cy="122413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US$ 5 a 7 bilhões</a:t>
            </a:r>
            <a:r>
              <a:rPr lang="pt-BR" dirty="0" smtClean="0"/>
              <a:t> em divisas</a:t>
            </a:r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5652120" y="3284984"/>
            <a:ext cx="2160240" cy="122413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8,4 milhões </a:t>
            </a:r>
            <a:r>
              <a:rPr lang="pt-BR" dirty="0" smtClean="0"/>
              <a:t>de trabalhadores na cadeia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5652120" y="1196752"/>
            <a:ext cx="2160240" cy="122413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b="1" dirty="0"/>
              <a:t>308 mil cafeicultores</a:t>
            </a:r>
          </a:p>
          <a:p>
            <a:pPr algn="ctr"/>
            <a:endParaRPr lang="pt-BR" b="1" dirty="0"/>
          </a:p>
          <a:p>
            <a:pPr algn="ctr"/>
            <a:r>
              <a:rPr lang="pt-BR" b="1" dirty="0"/>
              <a:t>78% familiares</a:t>
            </a:r>
          </a:p>
        </p:txBody>
      </p:sp>
      <p:sp>
        <p:nvSpPr>
          <p:cNvPr id="4" name="Título 3"/>
          <p:cNvSpPr txBox="1">
            <a:spLocks/>
          </p:cNvSpPr>
          <p:nvPr/>
        </p:nvSpPr>
        <p:spPr>
          <a:xfrm>
            <a:off x="35496" y="188640"/>
            <a:ext cx="8860592" cy="6429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200" b="1" dirty="0" smtClean="0">
                <a:latin typeface="Arial" pitchFamily="34" charset="0"/>
                <a:cs typeface="Arial" pitchFamily="34" charset="0"/>
              </a:rPr>
              <a:t>Importância do Setor Café para o Brasil</a:t>
            </a:r>
            <a:endParaRPr lang="pt-BR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Elipse 1"/>
          <p:cNvSpPr/>
          <p:nvPr/>
        </p:nvSpPr>
        <p:spPr>
          <a:xfrm>
            <a:off x="3059832" y="1484784"/>
            <a:ext cx="2952328" cy="2592288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Texto explicativo em seta para cima 15"/>
          <p:cNvSpPr/>
          <p:nvPr/>
        </p:nvSpPr>
        <p:spPr>
          <a:xfrm>
            <a:off x="827584" y="4437112"/>
            <a:ext cx="7200800" cy="2232248"/>
          </a:xfrm>
          <a:prstGeom prst="upArrow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b="1" dirty="0" smtClean="0">
              <a:solidFill>
                <a:schemeClr val="dk1"/>
              </a:solidFill>
            </a:endParaRPr>
          </a:p>
          <a:p>
            <a:pPr algn="ctr"/>
            <a:r>
              <a:rPr lang="pt-BR" b="1" dirty="0" smtClean="0"/>
              <a:t>FUNCAFÉ - Decreto-lei 2.295/86 </a:t>
            </a:r>
            <a:r>
              <a:rPr lang="pt-BR" b="1" dirty="0"/>
              <a:t>e ratificado pela Lei </a:t>
            </a:r>
            <a:r>
              <a:rPr lang="pt-BR" b="1" dirty="0" smtClean="0"/>
              <a:t>9.239/95</a:t>
            </a:r>
          </a:p>
          <a:p>
            <a:pPr algn="ctr"/>
            <a:r>
              <a:rPr lang="pt-BR" dirty="0" smtClean="0"/>
              <a:t>Fonte exclusiva de financiamento ao setor, com recursos do próprio setor.</a:t>
            </a:r>
            <a:endParaRPr lang="pt-BR" dirty="0" smtClean="0">
              <a:solidFill>
                <a:schemeClr val="dk1"/>
              </a:solidFill>
            </a:endParaRPr>
          </a:p>
          <a:p>
            <a:pPr algn="ctr"/>
            <a:r>
              <a:rPr lang="pt-BR" dirty="0" smtClean="0"/>
              <a:t>Crédito para custeio, estocagem, fomento à indústria e exportação.</a:t>
            </a:r>
          </a:p>
          <a:p>
            <a:pPr algn="ctr"/>
            <a:r>
              <a:rPr lang="pt-BR" dirty="0" smtClean="0"/>
              <a:t>F</a:t>
            </a:r>
            <a:r>
              <a:rPr lang="pt-BR" dirty="0" smtClean="0">
                <a:solidFill>
                  <a:schemeClr val="dk1"/>
                </a:solidFill>
              </a:rPr>
              <a:t>onte de recursos para a pesquisa cafeeira – competitividade.</a:t>
            </a:r>
          </a:p>
          <a:p>
            <a:pPr algn="ctr"/>
            <a:endParaRPr lang="pt-BR" b="1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2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 txBox="1">
            <a:spLocks/>
          </p:cNvSpPr>
          <p:nvPr/>
        </p:nvSpPr>
        <p:spPr>
          <a:xfrm>
            <a:off x="35496" y="337787"/>
            <a:ext cx="8860592" cy="6429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200" b="1" dirty="0" smtClean="0">
                <a:latin typeface="Arial" pitchFamily="34" charset="0"/>
                <a:cs typeface="Arial" pitchFamily="34" charset="0"/>
              </a:rPr>
              <a:t>POR QUE O FUNCAFÉ DEVE SER RESSALVADO?</a:t>
            </a:r>
            <a:endParaRPr lang="pt-BR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0" y="4941168"/>
            <a:ext cx="1944216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000" b="1" dirty="0" smtClean="0"/>
              <a:t>Base da Política de Garantia de Renda para o Café</a:t>
            </a:r>
            <a:endParaRPr lang="pt-BR" sz="2000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1944216" y="4941168"/>
            <a:ext cx="7164288" cy="13234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endParaRPr lang="pt-BR" sz="1000" dirty="0" smtClean="0"/>
          </a:p>
          <a:p>
            <a:pPr algn="just"/>
            <a:r>
              <a:rPr lang="pt-BR" sz="2000" dirty="0" smtClean="0"/>
              <a:t>Financiamentos </a:t>
            </a:r>
            <a:r>
              <a:rPr lang="pt-BR" sz="2000" dirty="0"/>
              <a:t>para </a:t>
            </a:r>
            <a:r>
              <a:rPr lang="pt-BR" sz="2000" b="1" dirty="0"/>
              <a:t>inovação e modernização, apoio à indústria, à exportação e para estocagem, permitindo que produtores e cooperativas não vendam nos momentos de baixa do mercado</a:t>
            </a:r>
            <a:r>
              <a:rPr lang="pt-BR" sz="2000" dirty="0" smtClean="0"/>
              <a:t>.</a:t>
            </a:r>
          </a:p>
          <a:p>
            <a:pPr algn="just"/>
            <a:endParaRPr lang="pt-BR" sz="1000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0" y="1293728"/>
            <a:ext cx="1944216" cy="163121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pt-BR" sz="1000" b="1" dirty="0" smtClean="0"/>
          </a:p>
          <a:p>
            <a:pPr algn="ctr"/>
            <a:endParaRPr lang="pt-BR" sz="1000" b="1" dirty="0" smtClean="0"/>
          </a:p>
          <a:p>
            <a:pPr algn="ctr"/>
            <a:r>
              <a:rPr lang="pt-BR" sz="2000" b="1" dirty="0" smtClean="0"/>
              <a:t>NÃO engessa a gestão fiscal do Brasil</a:t>
            </a:r>
          </a:p>
          <a:p>
            <a:pPr algn="ctr"/>
            <a:endParaRPr lang="pt-BR" sz="1000" b="1" dirty="0" smtClean="0"/>
          </a:p>
          <a:p>
            <a:pPr algn="ctr"/>
            <a:endParaRPr lang="pt-BR" sz="1000" b="1" dirty="0" smtClean="0"/>
          </a:p>
        </p:txBody>
      </p:sp>
      <p:sp>
        <p:nvSpPr>
          <p:cNvPr id="20" name="CaixaDeTexto 19"/>
          <p:cNvSpPr txBox="1"/>
          <p:nvPr/>
        </p:nvSpPr>
        <p:spPr>
          <a:xfrm>
            <a:off x="1944216" y="1293728"/>
            <a:ext cx="7164288" cy="16312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pt-BR" sz="2000" dirty="0" smtClean="0"/>
              <a:t>Constituído </a:t>
            </a:r>
            <a:r>
              <a:rPr lang="pt-BR" sz="2000" dirty="0"/>
              <a:t>com recursos confiscados dos próprios cafeicultores e não é realimentado há 15 </a:t>
            </a:r>
            <a:r>
              <a:rPr lang="pt-BR" sz="2000" dirty="0" smtClean="0"/>
              <a:t>anos (2004, cota declarada inconstitucional). </a:t>
            </a:r>
            <a:r>
              <a:rPr lang="pt-BR" sz="2000" b="1" dirty="0" smtClean="0"/>
              <a:t>Não há </a:t>
            </a:r>
            <a:r>
              <a:rPr lang="pt-BR" sz="2000" b="1" dirty="0"/>
              <a:t>contribuições específicas, o que não o faz responsável pelo excesso de vinculação de receitas que dificulta a gestão fiscal do País</a:t>
            </a:r>
            <a:r>
              <a:rPr lang="pt-BR" sz="2000" b="1" dirty="0" smtClean="0"/>
              <a:t>.</a:t>
            </a:r>
            <a:endParaRPr lang="pt-BR" sz="2000" b="1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0" y="3429000"/>
            <a:ext cx="1944216" cy="10156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pt-BR" sz="1000" b="1" dirty="0" smtClean="0"/>
          </a:p>
          <a:p>
            <a:pPr algn="ctr"/>
            <a:r>
              <a:rPr lang="pt-BR" sz="2000" b="1" dirty="0" smtClean="0"/>
              <a:t>Fundo ATIVO: </a:t>
            </a:r>
          </a:p>
          <a:p>
            <a:pPr algn="ctr"/>
            <a:r>
              <a:rPr lang="pt-BR" sz="2000" b="1" dirty="0" smtClean="0"/>
              <a:t>Alta Aplicação</a:t>
            </a:r>
          </a:p>
          <a:p>
            <a:pPr algn="ctr"/>
            <a:endParaRPr lang="pt-BR" sz="1000" b="1" dirty="0" smtClean="0"/>
          </a:p>
        </p:txBody>
      </p:sp>
      <p:sp>
        <p:nvSpPr>
          <p:cNvPr id="17" name="CaixaDeTexto 16"/>
          <p:cNvSpPr txBox="1"/>
          <p:nvPr/>
        </p:nvSpPr>
        <p:spPr>
          <a:xfrm>
            <a:off x="1944216" y="3429000"/>
            <a:ext cx="7164288" cy="10156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pt-BR" sz="2000" b="1" dirty="0" smtClean="0"/>
              <a:t>Aplicação </a:t>
            </a:r>
            <a:r>
              <a:rPr lang="pt-BR" sz="2000" b="1" dirty="0"/>
              <a:t>de </a:t>
            </a:r>
            <a:r>
              <a:rPr lang="pt-BR" sz="2000" b="1" dirty="0" smtClean="0"/>
              <a:t>suas linhas de financiamento é superior a </a:t>
            </a:r>
            <a:r>
              <a:rPr lang="pt-BR" sz="2000" b="1" dirty="0"/>
              <a:t>80%</a:t>
            </a:r>
            <a:r>
              <a:rPr lang="pt-BR" sz="2000" dirty="0"/>
              <a:t> </a:t>
            </a:r>
            <a:r>
              <a:rPr lang="pt-BR" sz="2000" dirty="0" smtClean="0"/>
              <a:t>e </a:t>
            </a:r>
            <a:r>
              <a:rPr lang="pt-BR" sz="2000" dirty="0"/>
              <a:t>o Fundo possui índice próximo a </a:t>
            </a:r>
            <a:r>
              <a:rPr lang="pt-BR" sz="2000" b="1" dirty="0"/>
              <a:t>100% de execução das despesas discricionárias</a:t>
            </a:r>
            <a:r>
              <a:rPr lang="pt-BR" sz="2000" b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227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 txBox="1">
            <a:spLocks/>
          </p:cNvSpPr>
          <p:nvPr/>
        </p:nvSpPr>
        <p:spPr>
          <a:xfrm>
            <a:off x="35496" y="44624"/>
            <a:ext cx="8860592" cy="6429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200" b="1" dirty="0" smtClean="0">
                <a:latin typeface="Arial" pitchFamily="34" charset="0"/>
                <a:cs typeface="Arial" pitchFamily="34" charset="0"/>
              </a:rPr>
              <a:t>POR QUE O FUNCAFÉ DEVE SER RESSALVADO?</a:t>
            </a:r>
            <a:endParaRPr lang="pt-BR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5496" y="2845385"/>
            <a:ext cx="1944216" cy="10156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000" b="1" dirty="0" smtClean="0"/>
              <a:t>Inovação Tecnológica do Setor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1979712" y="2845385"/>
            <a:ext cx="7164288" cy="10156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pt-BR" sz="2000" b="1" dirty="0" smtClean="0"/>
              <a:t>Mais </a:t>
            </a:r>
            <a:r>
              <a:rPr lang="pt-BR" sz="2000" b="1" dirty="0"/>
              <a:t>de R$ 250 </a:t>
            </a:r>
            <a:r>
              <a:rPr lang="pt-BR" sz="2000" b="1" dirty="0" smtClean="0"/>
              <a:t>milhões</a:t>
            </a:r>
            <a:r>
              <a:rPr lang="pt-BR" sz="2000" dirty="0" smtClean="0"/>
              <a:t>, nos </a:t>
            </a:r>
            <a:r>
              <a:rPr lang="pt-BR" sz="2000" dirty="0"/>
              <a:t>últimos 20 </a:t>
            </a:r>
            <a:r>
              <a:rPr lang="pt-BR" sz="2000" dirty="0" smtClean="0"/>
              <a:t>anos - </a:t>
            </a:r>
            <a:r>
              <a:rPr lang="pt-BR" sz="2000" dirty="0"/>
              <a:t>geração e transferência de tecnologias </a:t>
            </a:r>
            <a:r>
              <a:rPr lang="pt-BR" sz="2000" dirty="0" smtClean="0"/>
              <a:t>que colocam o Brasil </a:t>
            </a:r>
            <a:r>
              <a:rPr lang="pt-BR" sz="2000" dirty="0"/>
              <a:t>na vanguarda da competitividade </a:t>
            </a:r>
            <a:r>
              <a:rPr lang="pt-BR" sz="2000" dirty="0" smtClean="0"/>
              <a:t>mundial do setor café.</a:t>
            </a:r>
            <a:endParaRPr lang="pt-BR" sz="2000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35496" y="980728"/>
            <a:ext cx="1944216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pt-BR" sz="1000" b="1" dirty="0" smtClean="0"/>
          </a:p>
          <a:p>
            <a:pPr algn="ctr"/>
            <a:r>
              <a:rPr lang="pt-BR" sz="2000" b="1" dirty="0" smtClean="0"/>
              <a:t>Gestão Eficiente CDPC = Governo e Cadeia Café</a:t>
            </a:r>
          </a:p>
          <a:p>
            <a:pPr algn="ctr"/>
            <a:endParaRPr lang="pt-BR" sz="1000" b="1" dirty="0" smtClean="0"/>
          </a:p>
        </p:txBody>
      </p:sp>
      <p:sp>
        <p:nvSpPr>
          <p:cNvPr id="22" name="CaixaDeTexto 21"/>
          <p:cNvSpPr txBox="1"/>
          <p:nvPr/>
        </p:nvSpPr>
        <p:spPr>
          <a:xfrm>
            <a:off x="1979712" y="980728"/>
            <a:ext cx="7164288" cy="13234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pt-BR" sz="2000" dirty="0" smtClean="0"/>
              <a:t>Disponibilização de orçamentos </a:t>
            </a:r>
            <a:r>
              <a:rPr lang="pt-BR" sz="2000" dirty="0"/>
              <a:t>recordes para o financiamento da cadeia produtiva, garantindo </a:t>
            </a:r>
            <a:r>
              <a:rPr lang="pt-BR" sz="2000" dirty="0" smtClean="0"/>
              <a:t>aplicação direcionada </a:t>
            </a:r>
            <a:r>
              <a:rPr lang="pt-BR" sz="2000" dirty="0"/>
              <a:t>às necessidades que variam a cada </a:t>
            </a:r>
            <a:r>
              <a:rPr lang="pt-BR" sz="2000" dirty="0" smtClean="0"/>
              <a:t>safra. </a:t>
            </a:r>
            <a:r>
              <a:rPr lang="pt-BR" sz="2000" b="1" dirty="0" smtClean="0"/>
              <a:t>Em 2004, R$1,23 bi de orçamento. Em 2019, R$ 5,07 bi (sem novas contribuições).</a:t>
            </a:r>
            <a:endParaRPr lang="pt-BR" sz="2000" b="1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35496" y="4437112"/>
            <a:ext cx="1944216" cy="163121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pt-BR" sz="1000" b="1" dirty="0" smtClean="0"/>
          </a:p>
          <a:p>
            <a:pPr algn="ctr"/>
            <a:r>
              <a:rPr lang="pt-BR" sz="2000" b="1" dirty="0" smtClean="0"/>
              <a:t>Preservação do </a:t>
            </a:r>
            <a:r>
              <a:rPr lang="pt-BR" sz="2000" b="1" dirty="0" err="1" smtClean="0"/>
              <a:t>Funcafé</a:t>
            </a:r>
            <a:r>
              <a:rPr lang="pt-BR" sz="2000" b="1" dirty="0" smtClean="0"/>
              <a:t> na PEC 187 possui baixo impacto fiscal</a:t>
            </a:r>
          </a:p>
          <a:p>
            <a:pPr algn="ctr"/>
            <a:endParaRPr lang="pt-BR" sz="1000" b="1" dirty="0" smtClean="0"/>
          </a:p>
        </p:txBody>
      </p:sp>
      <p:sp>
        <p:nvSpPr>
          <p:cNvPr id="19" name="CaixaDeTexto 18"/>
          <p:cNvSpPr txBox="1"/>
          <p:nvPr/>
        </p:nvSpPr>
        <p:spPr>
          <a:xfrm>
            <a:off x="1979712" y="4437112"/>
            <a:ext cx="7164288" cy="16312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pt-BR" sz="2000" b="1" dirty="0" smtClean="0"/>
              <a:t>O </a:t>
            </a:r>
            <a:r>
              <a:rPr lang="pt-BR" sz="2000" b="1" dirty="0" err="1"/>
              <a:t>Funcafé</a:t>
            </a:r>
            <a:r>
              <a:rPr lang="pt-BR" sz="2000" b="1" dirty="0"/>
              <a:t> representa cerca de R$ 6 bilhões </a:t>
            </a:r>
            <a:r>
              <a:rPr lang="pt-BR" sz="2000" b="1" dirty="0" smtClean="0"/>
              <a:t>(APENAS 2,7</a:t>
            </a:r>
            <a:r>
              <a:rPr lang="pt-BR" sz="2000" b="1" dirty="0"/>
              <a:t>%) no </a:t>
            </a:r>
            <a:r>
              <a:rPr lang="pt-BR" sz="2000" b="1" dirty="0" smtClean="0"/>
              <a:t>total </a:t>
            </a:r>
            <a:r>
              <a:rPr lang="pt-BR" sz="2000" b="1" dirty="0"/>
              <a:t>de R$ 220 bilhões dos 248 fundos da União que </a:t>
            </a:r>
            <a:r>
              <a:rPr lang="pt-BR" sz="2000" b="1" dirty="0" smtClean="0"/>
              <a:t>seriam originalmente impactados </a:t>
            </a:r>
            <a:r>
              <a:rPr lang="pt-BR" sz="2000" b="1" dirty="0"/>
              <a:t>pela </a:t>
            </a:r>
            <a:r>
              <a:rPr lang="pt-BR" sz="2000" b="1" dirty="0" smtClean="0"/>
              <a:t>PEC </a:t>
            </a:r>
            <a:r>
              <a:rPr lang="pt-BR" sz="2000" b="1" dirty="0"/>
              <a:t>187.</a:t>
            </a:r>
            <a:r>
              <a:rPr lang="pt-BR" sz="2000" dirty="0"/>
              <a:t> Porém, esses 2,7% geram elevado impacto social e econômico </a:t>
            </a:r>
            <a:r>
              <a:rPr lang="pt-BR" sz="2000" dirty="0" smtClean="0"/>
              <a:t>nos Estados </a:t>
            </a:r>
            <a:r>
              <a:rPr lang="pt-BR" sz="2000" dirty="0"/>
              <a:t>onde são </a:t>
            </a:r>
            <a:r>
              <a:rPr lang="pt-BR" sz="2000" dirty="0" smtClean="0"/>
              <a:t>aplicados.</a:t>
            </a:r>
          </a:p>
        </p:txBody>
      </p:sp>
    </p:spTree>
    <p:extLst>
      <p:ext uri="{BB962C8B-B14F-4D97-AF65-F5344CB8AC3E}">
        <p14:creationId xmlns:p14="http://schemas.microsoft.com/office/powerpoint/2010/main" val="74600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5" t="10230" r="1201"/>
          <a:stretch/>
        </p:blipFill>
        <p:spPr bwMode="auto">
          <a:xfrm>
            <a:off x="107504" y="1340768"/>
            <a:ext cx="8999984" cy="4821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5724128" y="1556792"/>
            <a:ext cx="3278526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b="1" dirty="0" smtClean="0"/>
              <a:t>1986: Ano de criação do </a:t>
            </a:r>
            <a:r>
              <a:rPr lang="pt-BR" b="1" dirty="0" err="1" smtClean="0"/>
              <a:t>Funcafé</a:t>
            </a:r>
            <a:endParaRPr lang="pt-BR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850596" y="621849"/>
            <a:ext cx="78258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b="1" dirty="0" smtClean="0"/>
              <a:t>Impacto do </a:t>
            </a:r>
            <a:r>
              <a:rPr lang="pt-BR" sz="2200" b="1" dirty="0" err="1" smtClean="0"/>
              <a:t>Funcafé</a:t>
            </a:r>
            <a:r>
              <a:rPr lang="pt-BR" sz="2200" b="1" dirty="0" smtClean="0"/>
              <a:t> no Desenvolvimento da Cadeia Café do Brasil</a:t>
            </a:r>
            <a:endParaRPr lang="pt-BR" sz="22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6206363" y="6505599"/>
            <a:ext cx="29021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/>
              <a:t>Fontes: Conab, USDA, FAO, ABIC, FGV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106481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 txBox="1">
            <a:spLocks/>
          </p:cNvSpPr>
          <p:nvPr/>
        </p:nvSpPr>
        <p:spPr>
          <a:xfrm>
            <a:off x="35496" y="116632"/>
            <a:ext cx="8860592" cy="6429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200" b="1" dirty="0" smtClean="0">
                <a:latin typeface="Arial" pitchFamily="34" charset="0"/>
                <a:cs typeface="Arial" pitchFamily="34" charset="0"/>
              </a:rPr>
              <a:t>COMO A PEC 187 PREJUDICA A CAFEICULTURA?</a:t>
            </a:r>
            <a:endParaRPr lang="pt-BR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0" y="2420888"/>
            <a:ext cx="1944216" cy="163121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000" b="1" dirty="0" smtClean="0"/>
              <a:t>Perda de Recursos </a:t>
            </a:r>
            <a:r>
              <a:rPr lang="pt-BR" sz="2000" b="1" dirty="0"/>
              <a:t>do </a:t>
            </a:r>
            <a:r>
              <a:rPr lang="pt-BR" sz="2000" b="1" dirty="0" smtClean="0"/>
              <a:t>FUNCAFÉ – Originários do Setor Produtivo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1944216" y="2420888"/>
            <a:ext cx="7164288" cy="16312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pt-BR" sz="2000" dirty="0" smtClean="0"/>
              <a:t>No </a:t>
            </a:r>
            <a:r>
              <a:rPr lang="pt-BR" sz="2000" dirty="0"/>
              <a:t>caso de extinção, o patrimônio do </a:t>
            </a:r>
            <a:r>
              <a:rPr lang="pt-BR" sz="2000" dirty="0" err="1"/>
              <a:t>Funcafé</a:t>
            </a:r>
            <a:r>
              <a:rPr lang="pt-BR" sz="2000" dirty="0"/>
              <a:t> (R$ 6 </a:t>
            </a:r>
            <a:r>
              <a:rPr lang="pt-BR" sz="2000" dirty="0" smtClean="0"/>
              <a:t>bilhões) será </a:t>
            </a:r>
            <a:r>
              <a:rPr lang="pt-BR" sz="2000" dirty="0"/>
              <a:t>transferido para a União e não será mais aplicado no setor café. Isso é inconcebível, </a:t>
            </a:r>
            <a:r>
              <a:rPr lang="pt-BR" sz="2000" dirty="0" smtClean="0"/>
              <a:t>pois o </a:t>
            </a:r>
            <a:r>
              <a:rPr lang="pt-BR" sz="2000" dirty="0" err="1"/>
              <a:t>Funcafé</a:t>
            </a:r>
            <a:r>
              <a:rPr lang="pt-BR" sz="2000" dirty="0"/>
              <a:t> foi constituído com recursos confiscados dos próprios cafeicultores, visando </a:t>
            </a:r>
            <a:r>
              <a:rPr lang="pt-BR" sz="2000" dirty="0" smtClean="0"/>
              <a:t>à aplicação </a:t>
            </a:r>
            <a:r>
              <a:rPr lang="pt-BR" sz="2000" dirty="0"/>
              <a:t>exclusiva no setor café</a:t>
            </a:r>
            <a:r>
              <a:rPr lang="pt-BR" sz="2000" dirty="0" smtClean="0"/>
              <a:t>.</a:t>
            </a:r>
            <a:endParaRPr lang="pt-BR" sz="2000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0" y="4285545"/>
            <a:ext cx="1944216" cy="10156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Desvirtuamento da finalidade do </a:t>
            </a:r>
            <a:r>
              <a:rPr lang="pt-BR" sz="2000" b="1" dirty="0" smtClean="0"/>
              <a:t>FUNCAFÉ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1944216" y="4285545"/>
            <a:ext cx="7164288" cy="10156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pt-BR" sz="2000" dirty="0" smtClean="0"/>
              <a:t>Até </a:t>
            </a:r>
            <a:r>
              <a:rPr lang="pt-BR" sz="2000" dirty="0"/>
              <a:t>que seja aprovada lei complementar para sua ratificação, seu superávit financeiro </a:t>
            </a:r>
            <a:r>
              <a:rPr lang="pt-BR" sz="2000" dirty="0" smtClean="0"/>
              <a:t>será destinado </a:t>
            </a:r>
            <a:r>
              <a:rPr lang="pt-BR" sz="2000" dirty="0"/>
              <a:t>à amortização da dívida pública do Governo </a:t>
            </a:r>
            <a:r>
              <a:rPr lang="pt-BR" sz="2000" dirty="0" smtClean="0"/>
              <a:t>Federal = </a:t>
            </a:r>
            <a:r>
              <a:rPr lang="pt-BR" sz="2000" dirty="0"/>
              <a:t>R$ 17,6 milhões, </a:t>
            </a:r>
            <a:r>
              <a:rPr lang="pt-BR" sz="2000" dirty="0" smtClean="0"/>
              <a:t>em 2018.</a:t>
            </a:r>
            <a:endParaRPr lang="pt-BR" sz="2000" dirty="0"/>
          </a:p>
        </p:txBody>
      </p:sp>
      <p:sp>
        <p:nvSpPr>
          <p:cNvPr id="2" name="Retângulo 1"/>
          <p:cNvSpPr/>
          <p:nvPr/>
        </p:nvSpPr>
        <p:spPr>
          <a:xfrm>
            <a:off x="35496" y="5581689"/>
            <a:ext cx="90730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i="1" dirty="0" smtClean="0"/>
              <a:t>Enquanto o Brasil coloca em risco seu </a:t>
            </a:r>
            <a:r>
              <a:rPr lang="pt-BR" sz="2000" b="1" i="1" dirty="0" err="1" smtClean="0"/>
              <a:t>Funcafé</a:t>
            </a:r>
            <a:r>
              <a:rPr lang="pt-BR" sz="2000" b="1" i="1" dirty="0" smtClean="0"/>
              <a:t>, a Colômbia, nosso principal concorrente, criou </a:t>
            </a:r>
            <a:r>
              <a:rPr lang="pt-BR" sz="2000" b="1" i="1" dirty="0"/>
              <a:t>e regulamentou </a:t>
            </a:r>
            <a:r>
              <a:rPr lang="pt-BR" sz="2000" b="1" i="1" dirty="0" smtClean="0"/>
              <a:t>seu Fundo </a:t>
            </a:r>
            <a:r>
              <a:rPr lang="pt-BR" sz="2000" b="1" i="1" dirty="0"/>
              <a:t>de Estabilização de Preços do </a:t>
            </a:r>
            <a:r>
              <a:rPr lang="pt-BR" sz="2000" b="1" i="1" dirty="0" smtClean="0"/>
              <a:t>Café, em 2019.</a:t>
            </a:r>
            <a:endParaRPr lang="pt-BR" sz="2000" b="1" i="1" dirty="0"/>
          </a:p>
        </p:txBody>
      </p:sp>
      <p:sp>
        <p:nvSpPr>
          <p:cNvPr id="25" name="CaixaDeTexto 24"/>
          <p:cNvSpPr txBox="1"/>
          <p:nvPr/>
        </p:nvSpPr>
        <p:spPr>
          <a:xfrm>
            <a:off x="0" y="881425"/>
            <a:ext cx="1944216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pt-BR" sz="1000" b="1" dirty="0" smtClean="0"/>
          </a:p>
          <a:p>
            <a:pPr algn="ctr"/>
            <a:r>
              <a:rPr lang="pt-BR" sz="2000" b="1" dirty="0" smtClean="0"/>
              <a:t>Risco </a:t>
            </a:r>
            <a:r>
              <a:rPr lang="pt-BR" sz="2000" b="1" dirty="0"/>
              <a:t>de Extinção do </a:t>
            </a:r>
            <a:r>
              <a:rPr lang="pt-BR" sz="2000" b="1" dirty="0" smtClean="0"/>
              <a:t>FUNCAFÉ</a:t>
            </a:r>
          </a:p>
          <a:p>
            <a:pPr algn="ctr"/>
            <a:endParaRPr lang="pt-BR" sz="1000" b="1" dirty="0" smtClean="0"/>
          </a:p>
        </p:txBody>
      </p:sp>
      <p:sp>
        <p:nvSpPr>
          <p:cNvPr id="26" name="CaixaDeTexto 25"/>
          <p:cNvSpPr txBox="1"/>
          <p:nvPr/>
        </p:nvSpPr>
        <p:spPr>
          <a:xfrm>
            <a:off x="1944216" y="881425"/>
            <a:ext cx="7164288" cy="13234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pt-BR" sz="2000" dirty="0"/>
              <a:t>P</a:t>
            </a:r>
            <a:r>
              <a:rPr lang="pt-BR" sz="2000" dirty="0" smtClean="0"/>
              <a:t>or </a:t>
            </a:r>
            <a:r>
              <a:rPr lang="pt-BR" sz="2000" dirty="0"/>
              <a:t>não ser um fundo constitucional, </a:t>
            </a:r>
            <a:r>
              <a:rPr lang="pt-BR" sz="2000" dirty="0" smtClean="0"/>
              <a:t>o </a:t>
            </a:r>
            <a:r>
              <a:rPr lang="pt-BR" sz="2000" dirty="0" err="1"/>
              <a:t>Funcafé</a:t>
            </a:r>
            <a:r>
              <a:rPr lang="pt-BR" sz="2000" dirty="0"/>
              <a:t> será extinto caso não seja ratificado por meio de lei complementar específica até </a:t>
            </a:r>
            <a:r>
              <a:rPr lang="pt-BR" sz="2000" dirty="0" smtClean="0"/>
              <a:t>o final </a:t>
            </a:r>
            <a:r>
              <a:rPr lang="pt-BR" sz="2000" dirty="0"/>
              <a:t>do segundo exercício financeiro subsequente à data da promulgação da </a:t>
            </a:r>
            <a:r>
              <a:rPr lang="pt-BR" sz="2000" dirty="0" smtClean="0"/>
              <a:t>PEC.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1100746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 txBox="1">
            <a:spLocks/>
          </p:cNvSpPr>
          <p:nvPr/>
        </p:nvSpPr>
        <p:spPr>
          <a:xfrm>
            <a:off x="35496" y="188640"/>
            <a:ext cx="8860592" cy="6429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200" b="1" dirty="0" smtClean="0">
                <a:latin typeface="Arial" pitchFamily="34" charset="0"/>
                <a:cs typeface="Arial" pitchFamily="34" charset="0"/>
              </a:rPr>
              <a:t>APELO DA CADEIA PRODUTIVA DO CAFÉ – Aprovação Emenda N</a:t>
            </a:r>
            <a:r>
              <a:rPr lang="pt-BR" sz="2200" b="1" u="sng" baseline="300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pt-BR" sz="2200" b="1" dirty="0" smtClean="0">
                <a:latin typeface="Arial" pitchFamily="34" charset="0"/>
                <a:cs typeface="Arial" pitchFamily="34" charset="0"/>
              </a:rPr>
              <a:t> 21</a:t>
            </a:r>
            <a:endParaRPr lang="pt-BR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5496" y="980728"/>
            <a:ext cx="91085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pt-BR" sz="2000" dirty="0"/>
              <a:t>Diante do cenário econômico-financeiro do país, a cadeia produtiva do café reconhece e apoia necessidade de reformas, entre elas a reavaliação de diversos fundos públicos inativos. 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35496" y="2125305"/>
            <a:ext cx="91085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pt-BR" sz="2000" dirty="0"/>
              <a:t>Porém, este não é o caso do </a:t>
            </a:r>
            <a:r>
              <a:rPr lang="pt-BR" sz="2000" dirty="0" err="1"/>
              <a:t>Funcafé</a:t>
            </a:r>
            <a:r>
              <a:rPr lang="pt-BR" sz="2000" dirty="0"/>
              <a:t>, que possui índice de aplicação de suas receitas superior a 80% e se retroalimenta de forma eficaz, garantindo o fomento permanente a um setor que gera muitas riquezas ao Brasil</a:t>
            </a:r>
            <a:r>
              <a:rPr lang="pt-BR" sz="2000" dirty="0" smtClean="0"/>
              <a:t>. </a:t>
            </a:r>
            <a:endParaRPr lang="pt-BR" sz="2000" dirty="0"/>
          </a:p>
        </p:txBody>
      </p:sp>
      <p:sp>
        <p:nvSpPr>
          <p:cNvPr id="12" name="Retângulo 11"/>
          <p:cNvSpPr/>
          <p:nvPr/>
        </p:nvSpPr>
        <p:spPr>
          <a:xfrm>
            <a:off x="35496" y="3386896"/>
            <a:ext cx="9108504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pt-BR" sz="2000" dirty="0"/>
              <a:t>Contamos com o</a:t>
            </a:r>
            <a:r>
              <a:rPr lang="pt-BR" sz="2000" dirty="0" smtClean="0"/>
              <a:t> </a:t>
            </a:r>
            <a:r>
              <a:rPr lang="pt-BR" sz="2000" dirty="0"/>
              <a:t>valioso apoio </a:t>
            </a:r>
            <a:r>
              <a:rPr lang="pt-BR" sz="2000" dirty="0" smtClean="0"/>
              <a:t>dos Senhores Senadores para </a:t>
            </a:r>
            <a:r>
              <a:rPr lang="pt-BR" sz="2000" dirty="0"/>
              <a:t>que o </a:t>
            </a:r>
            <a:r>
              <a:rPr lang="pt-BR" sz="2000" dirty="0" err="1"/>
              <a:t>Funcafé</a:t>
            </a:r>
            <a:r>
              <a:rPr lang="pt-BR" sz="2000" dirty="0"/>
              <a:t> não se torne um dano colateral do processo de eliminação dos fundos </a:t>
            </a:r>
            <a:r>
              <a:rPr lang="pt-BR" sz="2000" dirty="0" smtClean="0"/>
              <a:t>inativos.</a:t>
            </a:r>
          </a:p>
          <a:p>
            <a:pPr marL="285750" indent="-285750" algn="just">
              <a:buFont typeface="Wingdings" pitchFamily="2" charset="2"/>
              <a:buChar char="Ø"/>
            </a:pPr>
            <a:endParaRPr lang="pt-BR" sz="1500" dirty="0"/>
          </a:p>
          <a:p>
            <a:pPr marL="285750" indent="-285750" algn="just">
              <a:buFont typeface="Wingdings" pitchFamily="2" charset="2"/>
              <a:buChar char="Ø"/>
            </a:pPr>
            <a:r>
              <a:rPr lang="pt-BR" sz="2000" b="1" dirty="0" smtClean="0"/>
              <a:t>A </a:t>
            </a:r>
            <a:r>
              <a:rPr lang="pt-BR" sz="2000" b="1" dirty="0"/>
              <a:t>necessidade de lei complementar para sua recriação implica em grande risco para a continuidade da principal fonte de financiamento exclusiva ao setor café</a:t>
            </a:r>
            <a:r>
              <a:rPr lang="pt-BR" sz="2000" b="1" dirty="0" smtClean="0"/>
              <a:t>.</a:t>
            </a:r>
            <a:endParaRPr lang="pt-BR" sz="2000" b="1" dirty="0"/>
          </a:p>
        </p:txBody>
      </p:sp>
      <p:sp>
        <p:nvSpPr>
          <p:cNvPr id="13" name="Retângulo 12"/>
          <p:cNvSpPr/>
          <p:nvPr/>
        </p:nvSpPr>
        <p:spPr>
          <a:xfrm>
            <a:off x="35496" y="5157192"/>
            <a:ext cx="91085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pt-BR" sz="2000" dirty="0"/>
              <a:t>Devido à imprescindibilidade do </a:t>
            </a:r>
            <a:r>
              <a:rPr lang="pt-BR" sz="2000" dirty="0" err="1"/>
              <a:t>Funcafé</a:t>
            </a:r>
            <a:r>
              <a:rPr lang="pt-BR" sz="2000" dirty="0"/>
              <a:t> para a competitividade da cadeia produtiva do café do Brasil e defesa da renda dos 308 mil cafeicultores brasileiros, </a:t>
            </a:r>
            <a:r>
              <a:rPr lang="pt-BR" sz="2000" b="1" dirty="0" smtClean="0"/>
              <a:t>solicitamos </a:t>
            </a:r>
            <a:r>
              <a:rPr lang="pt-BR" sz="2000" b="1" dirty="0"/>
              <a:t>que a Emenda N</a:t>
            </a:r>
            <a:r>
              <a:rPr lang="pt-BR" sz="2000" b="1" u="sng" baseline="30000" dirty="0"/>
              <a:t>o</a:t>
            </a:r>
            <a:r>
              <a:rPr lang="pt-BR" sz="2000" b="1" dirty="0"/>
              <a:t> 21, de autoria do senador Jorginho Mello (PL/SC), seja acatada no relatório que será apreciado por esta </a:t>
            </a:r>
            <a:r>
              <a:rPr lang="pt-BR" sz="2000" b="1" dirty="0" smtClean="0"/>
              <a:t>CCJ.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271565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3"/>
          <p:cNvSpPr txBox="1">
            <a:spLocks/>
          </p:cNvSpPr>
          <p:nvPr/>
        </p:nvSpPr>
        <p:spPr>
          <a:xfrm>
            <a:off x="22312" y="5229200"/>
            <a:ext cx="9071992" cy="163232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CONTEM CONOSCO.</a:t>
            </a:r>
          </a:p>
          <a:p>
            <a:r>
              <a:rPr lang="pt-BR" sz="2800" b="1" dirty="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MUITO OBRIGADO!</a:t>
            </a:r>
          </a:p>
          <a:p>
            <a:endParaRPr lang="pt-BR" sz="1800" dirty="0">
              <a:solidFill>
                <a:schemeClr val="tx1"/>
              </a:solidFill>
              <a:latin typeface="Times New Roman" pitchFamily="18" charset="0"/>
              <a:ea typeface="MS PGothic" pitchFamily="34" charset="-128"/>
              <a:cs typeface="Times New Roman" pitchFamily="18" charset="0"/>
            </a:endParaRPr>
          </a:p>
          <a:p>
            <a:r>
              <a:rPr lang="pt-BR" sz="1800" dirty="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Website</a:t>
            </a:r>
            <a:r>
              <a:rPr lang="pt-BR" sz="1800" dirty="0"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:</a:t>
            </a:r>
            <a:r>
              <a:rPr lang="pt-BR" sz="1800" b="1" dirty="0"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 </a:t>
            </a:r>
            <a:r>
              <a:rPr lang="pt-BR" sz="1800" b="1" dirty="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  <a:hlinkClick r:id="rId3"/>
              </a:rPr>
              <a:t>www.cncafe.com.br</a:t>
            </a:r>
            <a:endParaRPr lang="pt-BR" sz="1800" b="1" dirty="0">
              <a:solidFill>
                <a:schemeClr val="bg1"/>
              </a:solidFill>
              <a:latin typeface="Times New Roman" pitchFamily="18" charset="0"/>
              <a:ea typeface="MS PGothic" pitchFamily="34" charset="-128"/>
              <a:cs typeface="Times New Roman" pitchFamily="18" charset="0"/>
            </a:endParaRPr>
          </a:p>
          <a:p>
            <a:r>
              <a:rPr lang="pt-BR" sz="1800" dirty="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   E-mail</a:t>
            </a:r>
            <a:r>
              <a:rPr lang="pt-BR" sz="1800" dirty="0"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:</a:t>
            </a:r>
            <a:r>
              <a:rPr lang="pt-BR" sz="1800" dirty="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 </a:t>
            </a:r>
            <a:r>
              <a:rPr lang="pt-BR" sz="1800" b="1" dirty="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  <a:hlinkClick r:id="rId4"/>
              </a:rPr>
              <a:t>presidente</a:t>
            </a:r>
            <a:r>
              <a:rPr lang="pt-BR" sz="1800" b="1" dirty="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  <a:hlinkClick r:id="rId4"/>
              </a:rPr>
              <a:t>@cncafe.com.br</a:t>
            </a:r>
            <a:endParaRPr lang="pt-BR" sz="1800" b="1" dirty="0">
              <a:solidFill>
                <a:schemeClr val="bg1"/>
              </a:solidFill>
              <a:latin typeface="Times New Roman" pitchFamily="18" charset="0"/>
              <a:ea typeface="MS PGothic" pitchFamily="34" charset="-128"/>
              <a:cs typeface="Times New Roman" pitchFamily="18" charset="0"/>
            </a:endParaRPr>
          </a:p>
          <a:p>
            <a:endParaRPr lang="pt-BR" sz="2000" b="1" dirty="0">
              <a:solidFill>
                <a:schemeClr val="bg1"/>
              </a:solidFill>
              <a:latin typeface="Times New Roman" pitchFamily="18" charset="0"/>
              <a:ea typeface="MS PGothic" pitchFamily="34" charset="-128"/>
              <a:cs typeface="Times New Roman" pitchFamily="18" charset="0"/>
            </a:endParaRPr>
          </a:p>
          <a:p>
            <a:endParaRPr lang="pt-BR" sz="2600" dirty="0">
              <a:ea typeface="MS PGothic" pitchFamily="34" charset="-128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-27384"/>
            <a:ext cx="5112568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23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1561</TotalTime>
  <Words>806</Words>
  <Application>Microsoft Office PowerPoint</Application>
  <PresentationFormat>Apresentação na tela (4:3)</PresentationFormat>
  <Paragraphs>68</Paragraphs>
  <Slides>8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5" baseType="lpstr">
      <vt:lpstr>MS PGothic</vt:lpstr>
      <vt:lpstr>Arial</vt:lpstr>
      <vt:lpstr>Calibri</vt:lpstr>
      <vt:lpstr>Calibri Light</vt:lpstr>
      <vt:lpstr>Times New Roman</vt:lpstr>
      <vt:lpstr>Wingdings</vt:lpstr>
      <vt:lpstr>Tema do Office</vt:lpstr>
      <vt:lpstr>FUNCAFÉ DEVE SER RESSALVADO NA PEC 187/2019!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CNC</dc:creator>
  <cp:lastModifiedBy>Anderson Antunes de Azevedo</cp:lastModifiedBy>
  <cp:revision>191</cp:revision>
  <cp:lastPrinted>2020-02-11T15:34:46Z</cp:lastPrinted>
  <dcterms:created xsi:type="dcterms:W3CDTF">2019-01-30T13:06:30Z</dcterms:created>
  <dcterms:modified xsi:type="dcterms:W3CDTF">2020-02-11T16:00:54Z</dcterms:modified>
</cp:coreProperties>
</file>