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6" r:id="rId3"/>
    <p:sldId id="268" r:id="rId4"/>
    <p:sldId id="272" r:id="rId5"/>
    <p:sldId id="274" r:id="rId6"/>
    <p:sldId id="273" r:id="rId7"/>
    <p:sldId id="270" r:id="rId8"/>
    <p:sldId id="260" r:id="rId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467E-2C28-4E72-8DEA-0B51E2C5FA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DB2FC-8BA9-43FD-B35B-424A0F9331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2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ACBB-4C4D-43FE-967D-60B4D653F808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4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ACBB-4C4D-43FE-967D-60B4D653F80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25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FF4ADE-9413-45AA-A4F9-428DCE3EC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85BA134-E510-4701-A865-9FAC14459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515DCC9-1693-490F-86AC-F5A808CA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8FB0455-7DBA-49D4-A732-AB08CE5B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6C4BA7C-0F43-4C73-AAA3-D5062996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24F657-A4E0-4376-A08E-E4A6E2D3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37EFAF5-9EE3-4909-B157-DF8F5D105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4C77916-267B-4A95-89D2-1289CB80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24D9EDF-41D0-4F87-96E3-A5DA08BF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4E5EF6C-1F0A-4C28-A3CD-C711AFEA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18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6080581-7D6B-4730-8C5E-25DC76BF0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ECFC8121-780A-4CC5-B796-A94CF5EBA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DEB39D0-E9E0-49A2-A4A3-B88F973C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A2C6095-C12C-4109-AEAC-99EBF4E2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B4FD6A1-AC7E-4129-9378-BB380EF9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8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FEE3CA-F253-44D9-BBA0-ED498335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C6EE263-FBE0-4F20-A0ED-B4CB777D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ADA4CA5-D394-47B5-837E-D3CFE7E4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8A10E48-894E-41FA-AB7D-2225FD8A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9E96730-D31A-485A-9A5C-F6F3A3E6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48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0DFA8C-F713-4B08-A5BE-CC665AE6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FDCA075-E1E5-4E42-B6F8-92AC7590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511306C-0C0D-4B1C-A029-C9C7A784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924D310-87B1-4A9E-9BB9-6F4D08C3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35FD189-9958-4D50-9BF6-392A4560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1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3A4007-DEB2-4622-8E9A-A085EB0C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0C34065-C37D-4B44-AA65-FCBDF7EC6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0F91BFF-0996-462E-B536-8C50CFD52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3546A83-2442-4FC0-B88E-BA3F02DE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72CE98E-69A5-4B0C-BE73-F971B1AD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C487F85-5702-45E7-A3C7-2219A68F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56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EB9428-C901-4486-8E73-7820F29C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8D58EB1-8976-49C4-B59B-4E0BEB921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077FD35-BA5D-47CF-B2C9-7E35AB7CF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71052FDC-CE22-40D2-9046-F5CF4286B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4CC530FD-BE76-4A11-931E-4731A6782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46739A09-1BF4-45CE-B7FB-7ADA79F6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85DF9F93-F335-4AE9-83AF-36B36792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CB044E0B-EF0D-42ED-BFD6-62C5A732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31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7D7A21-859F-4A24-BD28-31090F7D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6D50BD9-6F25-43F2-BF75-AB76FE20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C0B2042C-CBC0-46F1-B045-ED6FBF9C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0AA1EA77-94CF-43E0-92E6-E35E89F0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3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5D9BB7AA-63AF-4E21-A912-EBBAB9D6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53A5530-8B35-40B7-AF61-4BCEA8FF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A7B3A18-3207-462F-9C65-BEE8513D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69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60812F-5A58-4B8B-9EA3-64BE2E83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C7456B3-35F1-4DCC-AF69-D4016996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31266112-291A-4C6C-881D-858FB2E4E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8E48792-070A-4A91-BA26-2CC5FE78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12507DB-3953-495B-9400-D81009C7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3F180D1-3647-4401-A3A3-AAFC1BFE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46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EE34BA-EF06-4DE3-96C4-DB1971E3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C7A14FB3-8DF5-4BE6-B614-0DDA9B8EA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048601B-B0FF-4FB4-87B5-B30A9826B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9CC28ED-DC28-4E6E-B1E2-B66FFD1C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427A56F-56F0-4E4B-839E-B8008708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7BAFD06-1903-49BE-829D-C2EBB90F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4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23401B64-E474-4419-8657-4B6AE1F5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3895630-E763-4D88-8DAF-562E21B0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D2CD548-9548-4550-B259-D92F3D714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65A90-63E6-403E-ADF4-3956C8EF3199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145802D-3F3A-4ADE-93DA-0E6215980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49CE36F-D343-44BB-B48B-A999D8FD7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0F97-D552-4DB2-A52B-411063C2C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6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cafe.com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presidente@cncafe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17298" cy="147002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FUNCAFÉ DEVE SER RESSALVADO NA PEC 187/2019!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-1" y="3212976"/>
            <a:ext cx="9117299" cy="1872208"/>
          </a:xfrm>
        </p:spPr>
        <p:txBody>
          <a:bodyPr>
            <a:normAutofit fontScale="92500" lnSpcReduction="10000"/>
          </a:bodyPr>
          <a:lstStyle/>
          <a:p>
            <a:endParaRPr lang="pt-BR" sz="2500" dirty="0"/>
          </a:p>
          <a:p>
            <a:r>
              <a:rPr lang="pt-BR" sz="2500" dirty="0" smtClean="0"/>
              <a:t>Audiência Pública - Comissão </a:t>
            </a:r>
            <a:r>
              <a:rPr lang="pt-BR" sz="2500" dirty="0"/>
              <a:t>de Constituição, Justiça e Cidadania </a:t>
            </a:r>
            <a:endParaRPr lang="pt-BR" sz="2200" dirty="0"/>
          </a:p>
          <a:p>
            <a:r>
              <a:rPr lang="pt-BR" sz="2500" dirty="0" smtClean="0"/>
              <a:t>SENADO FEDERAL</a:t>
            </a:r>
          </a:p>
          <a:p>
            <a:endParaRPr lang="pt-BR" sz="2500" dirty="0" smtClean="0"/>
          </a:p>
          <a:p>
            <a:r>
              <a:rPr lang="pt-BR" sz="2200" dirty="0" smtClean="0"/>
              <a:t>11 </a:t>
            </a:r>
            <a:r>
              <a:rPr lang="pt-BR" sz="2200" dirty="0"/>
              <a:t>de </a:t>
            </a:r>
            <a:r>
              <a:rPr lang="pt-BR" sz="2200" dirty="0" smtClean="0"/>
              <a:t>Fevereiro </a:t>
            </a:r>
            <a:r>
              <a:rPr lang="pt-BR" sz="2200" dirty="0"/>
              <a:t>de </a:t>
            </a:r>
            <a:r>
              <a:rPr lang="pt-BR" sz="2200" dirty="0" smtClean="0"/>
              <a:t>2020</a:t>
            </a:r>
            <a:endParaRPr lang="pt-BR" sz="2200" dirty="0"/>
          </a:p>
          <a:p>
            <a:endParaRPr lang="pt-BR" sz="2500" dirty="0"/>
          </a:p>
        </p:txBody>
      </p:sp>
      <p:pic>
        <p:nvPicPr>
          <p:cNvPr id="2050" name="Picture 2" descr="C:\CNC\deputado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720635" cy="8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580112" y="5827911"/>
            <a:ext cx="3537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prstClr val="black"/>
                </a:solidFill>
              </a:rPr>
              <a:t>Silas Brasileiro</a:t>
            </a:r>
          </a:p>
          <a:p>
            <a:r>
              <a:rPr lang="pt-BR" sz="2200" b="1" dirty="0">
                <a:solidFill>
                  <a:prstClr val="black"/>
                </a:solidFill>
              </a:rPr>
              <a:t>Presidente Executivo do CNC</a:t>
            </a:r>
          </a:p>
        </p:txBody>
      </p:sp>
    </p:spTree>
    <p:extLst>
      <p:ext uri="{BB962C8B-B14F-4D97-AF65-F5344CB8AC3E}">
        <p14:creationId xmlns:p14="http://schemas.microsoft.com/office/powerpoint/2010/main" val="38891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31640" y="1196752"/>
            <a:ext cx="2160240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R$ 25 bilhões</a:t>
            </a:r>
            <a:r>
              <a:rPr lang="pt-BR" dirty="0" smtClean="0"/>
              <a:t> de renda no campo em</a:t>
            </a:r>
          </a:p>
          <a:p>
            <a:pPr algn="ctr"/>
            <a:r>
              <a:rPr lang="pt-BR" b="1" dirty="0" smtClean="0"/>
              <a:t>1983 municípios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403648" y="3284984"/>
            <a:ext cx="2160240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US$ 5 a 7 bilhões</a:t>
            </a:r>
            <a:r>
              <a:rPr lang="pt-BR" dirty="0" smtClean="0"/>
              <a:t> em divisas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652120" y="3284984"/>
            <a:ext cx="2160240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8,4 milhões </a:t>
            </a:r>
            <a:r>
              <a:rPr lang="pt-BR" dirty="0" smtClean="0"/>
              <a:t>de trabalhadores na cadeia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652120" y="1196752"/>
            <a:ext cx="2160240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308 mil cafeicultores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78% familiares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35496" y="188640"/>
            <a:ext cx="8860592" cy="64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Importância do Setor Café para o Brasil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059832" y="1484784"/>
            <a:ext cx="2952328" cy="259228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827584" y="4437112"/>
            <a:ext cx="7200800" cy="223224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dk1"/>
              </a:solidFill>
            </a:endParaRPr>
          </a:p>
          <a:p>
            <a:pPr algn="ctr"/>
            <a:r>
              <a:rPr lang="pt-BR" b="1" dirty="0" smtClean="0"/>
              <a:t>FUNCAFÉ - Decreto-lei 2.295/86 </a:t>
            </a:r>
            <a:r>
              <a:rPr lang="pt-BR" b="1" dirty="0"/>
              <a:t>e ratificado pela Lei </a:t>
            </a:r>
            <a:r>
              <a:rPr lang="pt-BR" b="1" dirty="0" smtClean="0"/>
              <a:t>9.239/95</a:t>
            </a:r>
          </a:p>
          <a:p>
            <a:pPr algn="ctr"/>
            <a:r>
              <a:rPr lang="pt-BR" dirty="0" smtClean="0"/>
              <a:t>Fonte exclusiva de financiamento ao setor, com recursos do próprio setor.</a:t>
            </a:r>
            <a:endParaRPr lang="pt-BR" dirty="0" smtClean="0">
              <a:solidFill>
                <a:schemeClr val="dk1"/>
              </a:solidFill>
            </a:endParaRPr>
          </a:p>
          <a:p>
            <a:pPr algn="ctr"/>
            <a:r>
              <a:rPr lang="pt-BR" dirty="0" smtClean="0"/>
              <a:t>Crédito para custeio, estocagem, fomento à indústria e exportação.</a:t>
            </a:r>
          </a:p>
          <a:p>
            <a:pPr algn="ctr"/>
            <a:r>
              <a:rPr lang="pt-BR" dirty="0" smtClean="0"/>
              <a:t>F</a:t>
            </a:r>
            <a:r>
              <a:rPr lang="pt-BR" dirty="0" smtClean="0">
                <a:solidFill>
                  <a:schemeClr val="dk1"/>
                </a:solidFill>
              </a:rPr>
              <a:t>onte de recursos para a pesquisa cafeeira – competitividade.</a:t>
            </a:r>
          </a:p>
          <a:p>
            <a:pPr algn="ctr"/>
            <a:endParaRPr lang="pt-BR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5496" y="337787"/>
            <a:ext cx="8860592" cy="64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POR QUE O FUNCAFÉ DEVE SER RESSALVADO?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4941168"/>
            <a:ext cx="194421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Base da Política de Garantia de Renda para o Café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44216" y="4941168"/>
            <a:ext cx="716428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pt-BR" sz="1000" dirty="0" smtClean="0"/>
          </a:p>
          <a:p>
            <a:pPr algn="just"/>
            <a:r>
              <a:rPr lang="pt-BR" sz="2000" dirty="0" smtClean="0"/>
              <a:t>Financiamentos </a:t>
            </a:r>
            <a:r>
              <a:rPr lang="pt-BR" sz="2000" dirty="0"/>
              <a:t>para </a:t>
            </a:r>
            <a:r>
              <a:rPr lang="pt-BR" sz="2000" b="1" dirty="0"/>
              <a:t>inovação e modernização, apoio à indústria, à exportação e para estocagem, permitindo que produtores e cooperativas não vendam nos momentos de baixa do mercado</a:t>
            </a:r>
            <a:r>
              <a:rPr lang="pt-BR" sz="2000" dirty="0" smtClean="0"/>
              <a:t>.</a:t>
            </a:r>
          </a:p>
          <a:p>
            <a:pPr algn="just"/>
            <a:endParaRPr lang="pt-BR" sz="1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0" y="1293728"/>
            <a:ext cx="1944216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1000" b="1" dirty="0" smtClean="0"/>
          </a:p>
          <a:p>
            <a:pPr algn="ctr"/>
            <a:endParaRPr lang="pt-BR" sz="1000" b="1" dirty="0" smtClean="0"/>
          </a:p>
          <a:p>
            <a:pPr algn="ctr"/>
            <a:r>
              <a:rPr lang="pt-BR" sz="2000" b="1" dirty="0" smtClean="0"/>
              <a:t>NÃO engessa a gestão fiscal do Brasil</a:t>
            </a:r>
          </a:p>
          <a:p>
            <a:pPr algn="ctr"/>
            <a:endParaRPr lang="pt-BR" sz="1000" b="1" dirty="0" smtClean="0"/>
          </a:p>
          <a:p>
            <a:pPr algn="ctr"/>
            <a:endParaRPr lang="pt-BR" sz="1000" b="1" dirty="0" smtClean="0"/>
          </a:p>
        </p:txBody>
      </p:sp>
      <p:sp>
        <p:nvSpPr>
          <p:cNvPr id="20" name="CaixaDeTexto 19"/>
          <p:cNvSpPr txBox="1"/>
          <p:nvPr/>
        </p:nvSpPr>
        <p:spPr>
          <a:xfrm>
            <a:off x="1944216" y="1293728"/>
            <a:ext cx="7164288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Constituído </a:t>
            </a:r>
            <a:r>
              <a:rPr lang="pt-BR" sz="2000" dirty="0"/>
              <a:t>com recursos confiscados dos próprios cafeicultores e não é realimentado há 15 </a:t>
            </a:r>
            <a:r>
              <a:rPr lang="pt-BR" sz="2000" dirty="0" smtClean="0"/>
              <a:t>anos (2004, cota declarada inconstitucional). </a:t>
            </a:r>
            <a:r>
              <a:rPr lang="pt-BR" sz="2000" b="1" dirty="0" smtClean="0"/>
              <a:t>Não há </a:t>
            </a:r>
            <a:r>
              <a:rPr lang="pt-BR" sz="2000" b="1" dirty="0"/>
              <a:t>contribuições específicas, o que não o faz responsável pelo excesso de vinculação de receitas que dificulta a gestão fiscal do País</a:t>
            </a:r>
            <a:r>
              <a:rPr lang="pt-BR" sz="2000" b="1" dirty="0" smtClean="0"/>
              <a:t>.</a:t>
            </a:r>
            <a:endParaRPr lang="pt-BR" sz="2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3429000"/>
            <a:ext cx="19442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1000" b="1" dirty="0" smtClean="0"/>
          </a:p>
          <a:p>
            <a:pPr algn="ctr"/>
            <a:r>
              <a:rPr lang="pt-BR" sz="2000" b="1" dirty="0" smtClean="0"/>
              <a:t>Fundo ATIVO: </a:t>
            </a:r>
          </a:p>
          <a:p>
            <a:pPr algn="ctr"/>
            <a:r>
              <a:rPr lang="pt-BR" sz="2000" b="1" dirty="0" smtClean="0"/>
              <a:t>Alta Aplicação</a:t>
            </a:r>
          </a:p>
          <a:p>
            <a:pPr algn="ctr"/>
            <a:endParaRPr lang="pt-BR" sz="1000" b="1" dirty="0" smtClean="0"/>
          </a:p>
        </p:txBody>
      </p:sp>
      <p:sp>
        <p:nvSpPr>
          <p:cNvPr id="17" name="CaixaDeTexto 16"/>
          <p:cNvSpPr txBox="1"/>
          <p:nvPr/>
        </p:nvSpPr>
        <p:spPr>
          <a:xfrm>
            <a:off x="1944216" y="3429000"/>
            <a:ext cx="716428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Aplicação </a:t>
            </a:r>
            <a:r>
              <a:rPr lang="pt-BR" sz="2000" b="1" dirty="0"/>
              <a:t>de </a:t>
            </a:r>
            <a:r>
              <a:rPr lang="pt-BR" sz="2000" b="1" dirty="0" smtClean="0"/>
              <a:t>suas linhas de financiamento é superior a </a:t>
            </a:r>
            <a:r>
              <a:rPr lang="pt-BR" sz="2000" b="1" dirty="0"/>
              <a:t>80%</a:t>
            </a:r>
            <a:r>
              <a:rPr lang="pt-BR" sz="2000" dirty="0"/>
              <a:t> </a:t>
            </a:r>
            <a:r>
              <a:rPr lang="pt-BR" sz="2000" dirty="0" smtClean="0"/>
              <a:t>e </a:t>
            </a:r>
            <a:r>
              <a:rPr lang="pt-BR" sz="2000" dirty="0"/>
              <a:t>o Fundo possui índice próximo a </a:t>
            </a:r>
            <a:r>
              <a:rPr lang="pt-BR" sz="2000" b="1" dirty="0"/>
              <a:t>100% de execução das despesas discricionárias</a:t>
            </a:r>
            <a:r>
              <a:rPr lang="pt-BR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5496" y="44624"/>
            <a:ext cx="8860592" cy="64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POR QUE O FUNCAFÉ DEVE SER RESSALVADO?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496" y="2845385"/>
            <a:ext cx="19442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Inovação Tecnológica do Setor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979712" y="2845385"/>
            <a:ext cx="716428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Mais </a:t>
            </a:r>
            <a:r>
              <a:rPr lang="pt-BR" sz="2000" b="1" dirty="0"/>
              <a:t>de R$ 250 </a:t>
            </a:r>
            <a:r>
              <a:rPr lang="pt-BR" sz="2000" b="1" dirty="0" smtClean="0"/>
              <a:t>milhões</a:t>
            </a:r>
            <a:r>
              <a:rPr lang="pt-BR" sz="2000" dirty="0" smtClean="0"/>
              <a:t>, nos </a:t>
            </a:r>
            <a:r>
              <a:rPr lang="pt-BR" sz="2000" dirty="0"/>
              <a:t>últimos 20 </a:t>
            </a:r>
            <a:r>
              <a:rPr lang="pt-BR" sz="2000" dirty="0" smtClean="0"/>
              <a:t>anos - </a:t>
            </a:r>
            <a:r>
              <a:rPr lang="pt-BR" sz="2000" dirty="0"/>
              <a:t>geração e transferência de tecnologias </a:t>
            </a:r>
            <a:r>
              <a:rPr lang="pt-BR" sz="2000" dirty="0" smtClean="0"/>
              <a:t>que colocam o Brasil </a:t>
            </a:r>
            <a:r>
              <a:rPr lang="pt-BR" sz="2000" dirty="0"/>
              <a:t>na vanguarda da competitividade </a:t>
            </a:r>
            <a:r>
              <a:rPr lang="pt-BR" sz="2000" dirty="0" smtClean="0"/>
              <a:t>mundial do setor café.</a:t>
            </a:r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5496" y="980728"/>
            <a:ext cx="194421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1000" b="1" dirty="0" smtClean="0"/>
          </a:p>
          <a:p>
            <a:pPr algn="ctr"/>
            <a:r>
              <a:rPr lang="pt-BR" sz="2000" b="1" dirty="0" smtClean="0"/>
              <a:t>Gestão Eficiente CDPC = Governo e Cadeia Café</a:t>
            </a:r>
          </a:p>
          <a:p>
            <a:pPr algn="ctr"/>
            <a:endParaRPr lang="pt-BR" sz="1000" b="1" dirty="0" smtClean="0"/>
          </a:p>
        </p:txBody>
      </p:sp>
      <p:sp>
        <p:nvSpPr>
          <p:cNvPr id="22" name="CaixaDeTexto 21"/>
          <p:cNvSpPr txBox="1"/>
          <p:nvPr/>
        </p:nvSpPr>
        <p:spPr>
          <a:xfrm>
            <a:off x="1979712" y="980728"/>
            <a:ext cx="716428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Disponibilização de orçamentos </a:t>
            </a:r>
            <a:r>
              <a:rPr lang="pt-BR" sz="2000" dirty="0"/>
              <a:t>recordes para o financiamento da cadeia produtiva, garantindo </a:t>
            </a:r>
            <a:r>
              <a:rPr lang="pt-BR" sz="2000" dirty="0" smtClean="0"/>
              <a:t>aplicação direcionada </a:t>
            </a:r>
            <a:r>
              <a:rPr lang="pt-BR" sz="2000" dirty="0"/>
              <a:t>às necessidades que variam a cada </a:t>
            </a:r>
            <a:r>
              <a:rPr lang="pt-BR" sz="2000" dirty="0" smtClean="0"/>
              <a:t>safra. </a:t>
            </a:r>
            <a:r>
              <a:rPr lang="pt-BR" sz="2000" b="1" dirty="0" smtClean="0"/>
              <a:t>Em 2004, R$1,23 bi de orçamento. Em 2019, R$ 5,07 bi (sem novas contribuições).</a:t>
            </a:r>
            <a:endParaRPr lang="pt-BR" sz="2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5496" y="4437112"/>
            <a:ext cx="1944216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1000" b="1" dirty="0" smtClean="0"/>
          </a:p>
          <a:p>
            <a:pPr algn="ctr"/>
            <a:r>
              <a:rPr lang="pt-BR" sz="2000" b="1" dirty="0" smtClean="0"/>
              <a:t>Preservação do </a:t>
            </a:r>
            <a:r>
              <a:rPr lang="pt-BR" sz="2000" b="1" dirty="0" err="1" smtClean="0"/>
              <a:t>Funcafé</a:t>
            </a:r>
            <a:r>
              <a:rPr lang="pt-BR" sz="2000" b="1" dirty="0" smtClean="0"/>
              <a:t> na PEC 187 possui baixo impacto fiscal</a:t>
            </a:r>
          </a:p>
          <a:p>
            <a:pPr algn="ctr"/>
            <a:endParaRPr lang="pt-BR" sz="1000" b="1" dirty="0" smtClean="0"/>
          </a:p>
        </p:txBody>
      </p:sp>
      <p:sp>
        <p:nvSpPr>
          <p:cNvPr id="19" name="CaixaDeTexto 18"/>
          <p:cNvSpPr txBox="1"/>
          <p:nvPr/>
        </p:nvSpPr>
        <p:spPr>
          <a:xfrm>
            <a:off x="1979712" y="4437112"/>
            <a:ext cx="7164288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O </a:t>
            </a:r>
            <a:r>
              <a:rPr lang="pt-BR" sz="2000" b="1" dirty="0" err="1"/>
              <a:t>Funcafé</a:t>
            </a:r>
            <a:r>
              <a:rPr lang="pt-BR" sz="2000" b="1" dirty="0"/>
              <a:t> representa cerca de R$ 6 bilhões </a:t>
            </a:r>
            <a:r>
              <a:rPr lang="pt-BR" sz="2000" b="1" dirty="0" smtClean="0"/>
              <a:t>(APENAS 2,7</a:t>
            </a:r>
            <a:r>
              <a:rPr lang="pt-BR" sz="2000" b="1" dirty="0"/>
              <a:t>%) no </a:t>
            </a:r>
            <a:r>
              <a:rPr lang="pt-BR" sz="2000" b="1" dirty="0" smtClean="0"/>
              <a:t>total </a:t>
            </a:r>
            <a:r>
              <a:rPr lang="pt-BR" sz="2000" b="1" dirty="0"/>
              <a:t>de R$ 220 bilhões dos 248 fundos da União que </a:t>
            </a:r>
            <a:r>
              <a:rPr lang="pt-BR" sz="2000" b="1" dirty="0" smtClean="0"/>
              <a:t>seriam originalmente impactados </a:t>
            </a:r>
            <a:r>
              <a:rPr lang="pt-BR" sz="2000" b="1" dirty="0"/>
              <a:t>pela </a:t>
            </a:r>
            <a:r>
              <a:rPr lang="pt-BR" sz="2000" b="1" dirty="0" smtClean="0"/>
              <a:t>PEC </a:t>
            </a:r>
            <a:r>
              <a:rPr lang="pt-BR" sz="2000" b="1" dirty="0"/>
              <a:t>187.</a:t>
            </a:r>
            <a:r>
              <a:rPr lang="pt-BR" sz="2000" dirty="0"/>
              <a:t> Porém, esses 2,7% geram elevado impacto social e econômico </a:t>
            </a:r>
            <a:r>
              <a:rPr lang="pt-BR" sz="2000" dirty="0" smtClean="0"/>
              <a:t>nos Estados </a:t>
            </a:r>
            <a:r>
              <a:rPr lang="pt-BR" sz="2000" dirty="0"/>
              <a:t>onde são </a:t>
            </a:r>
            <a:r>
              <a:rPr lang="pt-BR" sz="2000" dirty="0" smtClean="0"/>
              <a:t>aplicados.</a:t>
            </a:r>
          </a:p>
        </p:txBody>
      </p:sp>
    </p:spTree>
    <p:extLst>
      <p:ext uri="{BB962C8B-B14F-4D97-AF65-F5344CB8AC3E}">
        <p14:creationId xmlns:p14="http://schemas.microsoft.com/office/powerpoint/2010/main" val="7460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10230" r="1201"/>
          <a:stretch/>
        </p:blipFill>
        <p:spPr bwMode="auto">
          <a:xfrm>
            <a:off x="107504" y="1340768"/>
            <a:ext cx="8999984" cy="482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24128" y="1556792"/>
            <a:ext cx="32785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1986: Ano de criação do </a:t>
            </a:r>
            <a:r>
              <a:rPr lang="pt-BR" b="1" dirty="0" err="1" smtClean="0"/>
              <a:t>Funcafé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0596" y="621849"/>
            <a:ext cx="7825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Impacto do </a:t>
            </a:r>
            <a:r>
              <a:rPr lang="pt-BR" sz="2200" b="1" dirty="0" err="1" smtClean="0"/>
              <a:t>Funcafé</a:t>
            </a:r>
            <a:r>
              <a:rPr lang="pt-BR" sz="2200" b="1" dirty="0" smtClean="0"/>
              <a:t> no Desenvolvimento da Cadeia Café do Brasil</a:t>
            </a:r>
            <a:endParaRPr lang="pt-BR" sz="2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06363" y="6505599"/>
            <a:ext cx="290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Fontes: Conab, USDA, FAO, ABIC, FGV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64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5496" y="116632"/>
            <a:ext cx="8860592" cy="64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COMO A PEC 187 PREJUDICA A CAFEICULTURA?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2420888"/>
            <a:ext cx="1944216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Perda de Recursos </a:t>
            </a:r>
            <a:r>
              <a:rPr lang="pt-BR" sz="2000" b="1" dirty="0"/>
              <a:t>do </a:t>
            </a:r>
            <a:r>
              <a:rPr lang="pt-BR" sz="2000" b="1" dirty="0" smtClean="0"/>
              <a:t>FUNCAFÉ – Originários do Setor Produtivo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944216" y="2420888"/>
            <a:ext cx="7164288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No </a:t>
            </a:r>
            <a:r>
              <a:rPr lang="pt-BR" sz="2000" dirty="0"/>
              <a:t>caso de extinção, o patrimônio do </a:t>
            </a:r>
            <a:r>
              <a:rPr lang="pt-BR" sz="2000" dirty="0" err="1"/>
              <a:t>Funcafé</a:t>
            </a:r>
            <a:r>
              <a:rPr lang="pt-BR" sz="2000" dirty="0"/>
              <a:t> (R$ 6 </a:t>
            </a:r>
            <a:r>
              <a:rPr lang="pt-BR" sz="2000" dirty="0" smtClean="0"/>
              <a:t>bilhões) será </a:t>
            </a:r>
            <a:r>
              <a:rPr lang="pt-BR" sz="2000" dirty="0"/>
              <a:t>transferido para a União e não será mais aplicado no setor café. Isso é inconcebível, </a:t>
            </a:r>
            <a:r>
              <a:rPr lang="pt-BR" sz="2000" dirty="0" smtClean="0"/>
              <a:t>pois o </a:t>
            </a:r>
            <a:r>
              <a:rPr lang="pt-BR" sz="2000" dirty="0" err="1"/>
              <a:t>Funcafé</a:t>
            </a:r>
            <a:r>
              <a:rPr lang="pt-BR" sz="2000" dirty="0"/>
              <a:t> foi constituído com recursos confiscados dos próprios cafeicultores, visando </a:t>
            </a:r>
            <a:r>
              <a:rPr lang="pt-BR" sz="2000" dirty="0" smtClean="0"/>
              <a:t>à aplicação </a:t>
            </a:r>
            <a:r>
              <a:rPr lang="pt-BR" sz="2000" dirty="0"/>
              <a:t>exclusiva no setor café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0" y="4285545"/>
            <a:ext cx="19442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Desvirtuamento da finalidade do </a:t>
            </a:r>
            <a:r>
              <a:rPr lang="pt-BR" sz="2000" b="1" dirty="0" smtClean="0"/>
              <a:t>FUNCAFÉ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944216" y="4285545"/>
            <a:ext cx="716428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Até </a:t>
            </a:r>
            <a:r>
              <a:rPr lang="pt-BR" sz="2000" dirty="0"/>
              <a:t>que seja aprovada lei complementar para sua ratificação, seu superávit financeiro </a:t>
            </a:r>
            <a:r>
              <a:rPr lang="pt-BR" sz="2000" dirty="0" smtClean="0"/>
              <a:t>será destinado </a:t>
            </a:r>
            <a:r>
              <a:rPr lang="pt-BR" sz="2000" dirty="0"/>
              <a:t>à amortização da dívida pública do Governo </a:t>
            </a:r>
            <a:r>
              <a:rPr lang="pt-BR" sz="2000" dirty="0" smtClean="0"/>
              <a:t>Federal = </a:t>
            </a:r>
            <a:r>
              <a:rPr lang="pt-BR" sz="2000" dirty="0"/>
              <a:t>R$ 17,6 milhões, </a:t>
            </a:r>
            <a:r>
              <a:rPr lang="pt-BR" sz="2000" dirty="0" smtClean="0"/>
              <a:t>em 2018.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35496" y="5581689"/>
            <a:ext cx="907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/>
              <a:t>Enquanto o Brasil coloca em risco seu </a:t>
            </a:r>
            <a:r>
              <a:rPr lang="pt-BR" sz="2000" b="1" i="1" dirty="0" err="1" smtClean="0"/>
              <a:t>Funcafé</a:t>
            </a:r>
            <a:r>
              <a:rPr lang="pt-BR" sz="2000" b="1" i="1" dirty="0" smtClean="0"/>
              <a:t>, a Colômbia, nosso principal concorrente, criou </a:t>
            </a:r>
            <a:r>
              <a:rPr lang="pt-BR" sz="2000" b="1" i="1" dirty="0"/>
              <a:t>e regulamentou </a:t>
            </a:r>
            <a:r>
              <a:rPr lang="pt-BR" sz="2000" b="1" i="1" dirty="0" smtClean="0"/>
              <a:t>seu Fundo </a:t>
            </a:r>
            <a:r>
              <a:rPr lang="pt-BR" sz="2000" b="1" i="1" dirty="0"/>
              <a:t>de Estabilização de Preços do </a:t>
            </a:r>
            <a:r>
              <a:rPr lang="pt-BR" sz="2000" b="1" i="1" dirty="0" smtClean="0"/>
              <a:t>Café, em 2019.</a:t>
            </a:r>
            <a:endParaRPr lang="pt-BR" sz="2000" b="1" i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0" y="881425"/>
            <a:ext cx="194421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1000" b="1" dirty="0" smtClean="0"/>
          </a:p>
          <a:p>
            <a:pPr algn="ctr"/>
            <a:r>
              <a:rPr lang="pt-BR" sz="2000" b="1" dirty="0" smtClean="0"/>
              <a:t>Risco </a:t>
            </a:r>
            <a:r>
              <a:rPr lang="pt-BR" sz="2000" b="1" dirty="0"/>
              <a:t>de Extinção do </a:t>
            </a:r>
            <a:r>
              <a:rPr lang="pt-BR" sz="2000" b="1" dirty="0" smtClean="0"/>
              <a:t>FUNCAFÉ</a:t>
            </a:r>
          </a:p>
          <a:p>
            <a:pPr algn="ctr"/>
            <a:endParaRPr lang="pt-BR" sz="1000" b="1" dirty="0" smtClean="0"/>
          </a:p>
        </p:txBody>
      </p:sp>
      <p:sp>
        <p:nvSpPr>
          <p:cNvPr id="26" name="CaixaDeTexto 25"/>
          <p:cNvSpPr txBox="1"/>
          <p:nvPr/>
        </p:nvSpPr>
        <p:spPr>
          <a:xfrm>
            <a:off x="1944216" y="881425"/>
            <a:ext cx="716428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</a:t>
            </a:r>
            <a:r>
              <a:rPr lang="pt-BR" sz="2000" dirty="0" smtClean="0"/>
              <a:t>or </a:t>
            </a:r>
            <a:r>
              <a:rPr lang="pt-BR" sz="2000" dirty="0"/>
              <a:t>não ser um fundo constitucional, </a:t>
            </a:r>
            <a:r>
              <a:rPr lang="pt-BR" sz="2000" dirty="0" smtClean="0"/>
              <a:t>o </a:t>
            </a:r>
            <a:r>
              <a:rPr lang="pt-BR" sz="2000" dirty="0" err="1"/>
              <a:t>Funcafé</a:t>
            </a:r>
            <a:r>
              <a:rPr lang="pt-BR" sz="2000" dirty="0"/>
              <a:t> será extinto caso não seja ratificado por meio de lei complementar específica até </a:t>
            </a:r>
            <a:r>
              <a:rPr lang="pt-BR" sz="2000" dirty="0" smtClean="0"/>
              <a:t>o final </a:t>
            </a:r>
            <a:r>
              <a:rPr lang="pt-BR" sz="2000" dirty="0"/>
              <a:t>do segundo exercício financeiro subsequente à data da promulgação da </a:t>
            </a:r>
            <a:r>
              <a:rPr lang="pt-BR" sz="2000" dirty="0" smtClean="0"/>
              <a:t>PEC.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07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5496" y="188640"/>
            <a:ext cx="8860592" cy="64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APELO DA CADEIA PRODUTIVA DO CAFÉ – Aprovação Emenda N</a:t>
            </a:r>
            <a:r>
              <a:rPr lang="pt-BR" sz="2200" b="1" u="sng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21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980728"/>
            <a:ext cx="9108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2000" dirty="0"/>
              <a:t>Diante do cenário econômico-financeiro do país, a cadeia produtiva do café reconhece e apoia necessidade de reformas, entre elas a reavaliação de diversos fundos públicos inativos.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496" y="2125305"/>
            <a:ext cx="9108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2000" dirty="0"/>
              <a:t>Porém, este não é o caso do </a:t>
            </a:r>
            <a:r>
              <a:rPr lang="pt-BR" sz="2000" dirty="0" err="1"/>
              <a:t>Funcafé</a:t>
            </a:r>
            <a:r>
              <a:rPr lang="pt-BR" sz="2000" dirty="0"/>
              <a:t>, que possui índice de aplicação de suas receitas superior a 80% e se retroalimenta de forma eficaz, garantindo o fomento permanente a um setor que gera muitas riquezas ao Brasil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35496" y="3386896"/>
            <a:ext cx="910850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2000" dirty="0"/>
              <a:t>Contamos com o</a:t>
            </a:r>
            <a:r>
              <a:rPr lang="pt-BR" sz="2000" dirty="0" smtClean="0"/>
              <a:t> </a:t>
            </a:r>
            <a:r>
              <a:rPr lang="pt-BR" sz="2000" dirty="0"/>
              <a:t>valioso apoio </a:t>
            </a:r>
            <a:r>
              <a:rPr lang="pt-BR" sz="2000" dirty="0" smtClean="0"/>
              <a:t>dos Senhores Senadores para </a:t>
            </a:r>
            <a:r>
              <a:rPr lang="pt-BR" sz="2000" dirty="0"/>
              <a:t>que o </a:t>
            </a:r>
            <a:r>
              <a:rPr lang="pt-BR" sz="2000" dirty="0" err="1"/>
              <a:t>Funcafé</a:t>
            </a:r>
            <a:r>
              <a:rPr lang="pt-BR" sz="2000" dirty="0"/>
              <a:t> não se torne um dano colateral do processo de eliminação dos fundos </a:t>
            </a:r>
            <a:r>
              <a:rPr lang="pt-BR" sz="2000" dirty="0" smtClean="0"/>
              <a:t>inativos.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15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000" b="1" dirty="0" smtClean="0"/>
              <a:t>A </a:t>
            </a:r>
            <a:r>
              <a:rPr lang="pt-BR" sz="2000" b="1" dirty="0"/>
              <a:t>necessidade de lei complementar para sua recriação implica em grande risco para a continuidade da principal fonte de financiamento exclusiva ao setor café</a:t>
            </a:r>
            <a:r>
              <a:rPr lang="pt-BR" sz="2000" b="1" dirty="0" smtClean="0"/>
              <a:t>.</a:t>
            </a:r>
            <a:endParaRPr lang="pt-BR" sz="2000" b="1" dirty="0"/>
          </a:p>
        </p:txBody>
      </p:sp>
      <p:sp>
        <p:nvSpPr>
          <p:cNvPr id="13" name="Retângulo 12"/>
          <p:cNvSpPr/>
          <p:nvPr/>
        </p:nvSpPr>
        <p:spPr>
          <a:xfrm>
            <a:off x="35496" y="5157192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2000" dirty="0"/>
              <a:t>Devido à imprescindibilidade do </a:t>
            </a:r>
            <a:r>
              <a:rPr lang="pt-BR" sz="2000" dirty="0" err="1"/>
              <a:t>Funcafé</a:t>
            </a:r>
            <a:r>
              <a:rPr lang="pt-BR" sz="2000" dirty="0"/>
              <a:t> para a competitividade da cadeia produtiva do café do Brasil e defesa da renda dos 308 mil cafeicultores brasileiros, </a:t>
            </a:r>
            <a:r>
              <a:rPr lang="pt-BR" sz="2000" b="1" dirty="0" smtClean="0"/>
              <a:t>solicitamos </a:t>
            </a:r>
            <a:r>
              <a:rPr lang="pt-BR" sz="2000" b="1" dirty="0"/>
              <a:t>que a Emenda N</a:t>
            </a:r>
            <a:r>
              <a:rPr lang="pt-BR" sz="2000" b="1" u="sng" baseline="30000" dirty="0"/>
              <a:t>o</a:t>
            </a:r>
            <a:r>
              <a:rPr lang="pt-BR" sz="2000" b="1" dirty="0"/>
              <a:t> 21, de autoria do senador Jorginho Mello (PL/SC), seja acatada no relatório que será apreciado por esta </a:t>
            </a:r>
            <a:r>
              <a:rPr lang="pt-BR" sz="2000" b="1" dirty="0" smtClean="0"/>
              <a:t>CCJ.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7156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2312" y="5229200"/>
            <a:ext cx="9071992" cy="1632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CONTEM CONOSCO.</a:t>
            </a:r>
          </a:p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MUITO OBRIGADO!</a:t>
            </a:r>
          </a:p>
          <a:p>
            <a:endParaRPr lang="pt-BR" sz="180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r>
              <a:rPr lang="pt-BR" sz="18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Website</a:t>
            </a:r>
            <a:r>
              <a:rPr lang="pt-BR" sz="18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</a:t>
            </a:r>
            <a:r>
              <a:rPr lang="pt-BR" sz="18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pt-BR" sz="18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hlinkClick r:id="rId3"/>
              </a:rPr>
              <a:t>www.cncafe.com.br</a:t>
            </a:r>
            <a:endParaRPr lang="pt-BR" sz="1800" b="1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r>
              <a:rPr lang="pt-BR" sz="18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 E-mail</a:t>
            </a:r>
            <a:r>
              <a:rPr lang="pt-BR" sz="18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</a:t>
            </a:r>
            <a:r>
              <a:rPr lang="pt-BR" sz="18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pt-BR" sz="1800" b="1" dirty="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hlinkClick r:id="rId4"/>
              </a:rPr>
              <a:t>presidente</a:t>
            </a:r>
            <a:r>
              <a:rPr lang="pt-BR" sz="18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hlinkClick r:id="rId4"/>
              </a:rPr>
              <a:t>@cncafe.com.br</a:t>
            </a:r>
            <a:endParaRPr lang="pt-BR" sz="1800" b="1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pt-BR" sz="2000" b="1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pt-BR" sz="2600" dirty="0">
              <a:ea typeface="MS PGothic" pitchFamily="34" charset="-12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27384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1561</TotalTime>
  <Words>806</Words>
  <Application>Microsoft Office PowerPoint</Application>
  <PresentationFormat>Apresentação na tela (4:3)</PresentationFormat>
  <Paragraphs>68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Times New Roman</vt:lpstr>
      <vt:lpstr>Wingdings</vt:lpstr>
      <vt:lpstr>Tema do Office</vt:lpstr>
      <vt:lpstr>FUNCAFÉ DEVE SER RESSALVADO NA PEC 187/2019!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CNC</dc:creator>
  <cp:lastModifiedBy>Anderson Antunes de Azevedo</cp:lastModifiedBy>
  <cp:revision>191</cp:revision>
  <cp:lastPrinted>2020-02-11T15:34:46Z</cp:lastPrinted>
  <dcterms:created xsi:type="dcterms:W3CDTF">2019-01-30T13:06:30Z</dcterms:created>
  <dcterms:modified xsi:type="dcterms:W3CDTF">2020-02-11T16:00:54Z</dcterms:modified>
</cp:coreProperties>
</file>