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45"/>
  </p:notesMasterIdLst>
  <p:sldIdLst>
    <p:sldId id="256" r:id="rId3"/>
    <p:sldId id="260" r:id="rId4"/>
    <p:sldId id="4530" r:id="rId5"/>
    <p:sldId id="262" r:id="rId6"/>
    <p:sldId id="267" r:id="rId7"/>
    <p:sldId id="377" r:id="rId8"/>
    <p:sldId id="379" r:id="rId9"/>
    <p:sldId id="382" r:id="rId10"/>
    <p:sldId id="378" r:id="rId11"/>
    <p:sldId id="374" r:id="rId12"/>
    <p:sldId id="323" r:id="rId13"/>
    <p:sldId id="375" r:id="rId14"/>
    <p:sldId id="356" r:id="rId15"/>
    <p:sldId id="350" r:id="rId16"/>
    <p:sldId id="372" r:id="rId17"/>
    <p:sldId id="373" r:id="rId18"/>
    <p:sldId id="288" r:id="rId19"/>
    <p:sldId id="281" r:id="rId20"/>
    <p:sldId id="269" r:id="rId21"/>
    <p:sldId id="376" r:id="rId22"/>
    <p:sldId id="282" r:id="rId23"/>
    <p:sldId id="278" r:id="rId24"/>
    <p:sldId id="277" r:id="rId25"/>
    <p:sldId id="280" r:id="rId26"/>
    <p:sldId id="283" r:id="rId27"/>
    <p:sldId id="285" r:id="rId28"/>
    <p:sldId id="380" r:id="rId29"/>
    <p:sldId id="284" r:id="rId30"/>
    <p:sldId id="268" r:id="rId31"/>
    <p:sldId id="384" r:id="rId32"/>
    <p:sldId id="4531" r:id="rId33"/>
    <p:sldId id="383" r:id="rId34"/>
    <p:sldId id="4532" r:id="rId35"/>
    <p:sldId id="4533" r:id="rId36"/>
    <p:sldId id="386" r:id="rId37"/>
    <p:sldId id="385" r:id="rId38"/>
    <p:sldId id="387" r:id="rId39"/>
    <p:sldId id="388" r:id="rId40"/>
    <p:sldId id="4527" r:id="rId41"/>
    <p:sldId id="4528" r:id="rId42"/>
    <p:sldId id="4529" r:id="rId43"/>
    <p:sldId id="264" r:id="rId44"/>
  </p:sldIdLst>
  <p:sldSz cx="9144000" cy="5143500" type="screen16x9"/>
  <p:notesSz cx="6858000" cy="9144000"/>
  <p:embeddedFontLst>
    <p:embeddedFont>
      <p:font typeface="Arial Black" panose="020B0A04020102020204" pitchFamily="34" charset="0"/>
      <p:bold r:id="rId46"/>
    </p:embeddedFont>
    <p:embeddedFont>
      <p:font typeface="Montserrat" panose="00000500000000000000" pitchFamily="2" charset="0"/>
      <p:regular r:id="rId47"/>
      <p:bold r:id="rId48"/>
      <p:italic r:id="rId49"/>
      <p:boldItalic r:id="rId50"/>
    </p:embeddedFont>
    <p:embeddedFont>
      <p:font typeface="Montserrat ExtraBold" panose="00000900000000000000" pitchFamily="2" charset="0"/>
      <p:bold r:id="rId51"/>
      <p:boldItalic r:id="rId52"/>
    </p:embeddedFont>
    <p:embeddedFont>
      <p:font typeface="Roboto Black" pitchFamily="2" charset="0"/>
      <p:regular r:id="rId53"/>
      <p:bold r:id="rId54"/>
      <p:boldItalic r:id="rId55"/>
    </p:embeddedFont>
    <p:embeddedFont>
      <p:font typeface="Roboto Regular" pitchFamily="2" charset="0"/>
      <p:regular r:id="rId56"/>
    </p:embeddedFont>
    <p:embeddedFont>
      <p:font typeface="Ubuntu Medium" panose="020B0604030602030204" pitchFamily="34" charset="0"/>
      <p:regular r:id="rId57"/>
      <p: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4" userDrawn="1">
          <p15:clr>
            <a:srgbClr val="A4A3A4"/>
          </p15:clr>
        </p15:guide>
        <p15:guide id="2" pos="2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29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E225CC-2902-437F-ADF4-2402AA9249C0}" v="40" dt="2022-01-14T18:41:54.5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007" autoAdjust="0"/>
  </p:normalViewPr>
  <p:slideViewPr>
    <p:cSldViewPr snapToGrid="0">
      <p:cViewPr varScale="1">
        <p:scale>
          <a:sx n="104" d="100"/>
          <a:sy n="104" d="100"/>
        </p:scale>
        <p:origin x="878" y="62"/>
      </p:cViewPr>
      <p:guideLst>
        <p:guide orient="horz" pos="214"/>
        <p:guide pos="2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235063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006ebd8c97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06ebd8c97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2003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A28E5CE1-AAB4-C6C8-F533-D4709BCC38AE}"/>
            </a:ext>
          </a:extLst>
        </p:cNvPr>
        <p:cNvGrpSpPr/>
        <p:nvPr/>
      </p:nvGrpSpPr>
      <p:grpSpPr>
        <a:xfrm>
          <a:off x="0" y="0"/>
          <a:ext cx="0" cy="0"/>
          <a:chOff x="0" y="0"/>
          <a:chExt cx="0" cy="0"/>
        </a:xfrm>
      </p:grpSpPr>
      <p:sp>
        <p:nvSpPr>
          <p:cNvPr id="101" name="Google Shape;101;g1006ebd8c97_0_70:notes">
            <a:extLst>
              <a:ext uri="{FF2B5EF4-FFF2-40B4-BE49-F238E27FC236}">
                <a16:creationId xmlns:a16="http://schemas.microsoft.com/office/drawing/2014/main" id="{34293262-32D4-2D88-4621-D84EDEA2674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06ebd8c97_0_70:notes">
            <a:extLst>
              <a:ext uri="{FF2B5EF4-FFF2-40B4-BE49-F238E27FC236}">
                <a16:creationId xmlns:a16="http://schemas.microsoft.com/office/drawing/2014/main" id="{CDD1C0DE-1DC7-AF22-26AD-2669FC880EF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5608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006ebd8c97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06ebd8c97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1724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006ebd8c97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06ebd8c97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9190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006ebd8c97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06ebd8c97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1017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006ebd8c97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06ebd8c97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7588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5B62C32B-D540-E75B-2E63-0D33E9FC5E63}"/>
            </a:ext>
          </a:extLst>
        </p:cNvPr>
        <p:cNvGrpSpPr/>
        <p:nvPr/>
      </p:nvGrpSpPr>
      <p:grpSpPr>
        <a:xfrm>
          <a:off x="0" y="0"/>
          <a:ext cx="0" cy="0"/>
          <a:chOff x="0" y="0"/>
          <a:chExt cx="0" cy="0"/>
        </a:xfrm>
      </p:grpSpPr>
      <p:sp>
        <p:nvSpPr>
          <p:cNvPr id="101" name="Google Shape;101;g1006ebd8c97_0_70:notes">
            <a:extLst>
              <a:ext uri="{FF2B5EF4-FFF2-40B4-BE49-F238E27FC236}">
                <a16:creationId xmlns:a16="http://schemas.microsoft.com/office/drawing/2014/main" id="{06F53780-07E7-98D6-7F05-AD9EFB44B6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06ebd8c97_0_70:notes">
            <a:extLst>
              <a:ext uri="{FF2B5EF4-FFF2-40B4-BE49-F238E27FC236}">
                <a16:creationId xmlns:a16="http://schemas.microsoft.com/office/drawing/2014/main" id="{CA03B884-FF29-9916-F455-28181129220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1415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4B2AC1E4-E406-CFE8-1B1C-4E536475DBD8}"/>
            </a:ext>
          </a:extLst>
        </p:cNvPr>
        <p:cNvGrpSpPr/>
        <p:nvPr/>
      </p:nvGrpSpPr>
      <p:grpSpPr>
        <a:xfrm>
          <a:off x="0" y="0"/>
          <a:ext cx="0" cy="0"/>
          <a:chOff x="0" y="0"/>
          <a:chExt cx="0" cy="0"/>
        </a:xfrm>
      </p:grpSpPr>
      <p:sp>
        <p:nvSpPr>
          <p:cNvPr id="101" name="Google Shape;101;g1006ebd8c97_0_70:notes">
            <a:extLst>
              <a:ext uri="{FF2B5EF4-FFF2-40B4-BE49-F238E27FC236}">
                <a16:creationId xmlns:a16="http://schemas.microsoft.com/office/drawing/2014/main" id="{4E64C26F-8271-3693-5FD6-3D6588A6D3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06ebd8c97_0_70:notes">
            <a:extLst>
              <a:ext uri="{FF2B5EF4-FFF2-40B4-BE49-F238E27FC236}">
                <a16:creationId xmlns:a16="http://schemas.microsoft.com/office/drawing/2014/main" id="{A22208B7-AC24-52F6-70F6-5C515A0AEF4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7090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FC07CA1C-ECBA-F63D-7B5B-25769B79D6FC}"/>
            </a:ext>
          </a:extLst>
        </p:cNvPr>
        <p:cNvGrpSpPr/>
        <p:nvPr/>
      </p:nvGrpSpPr>
      <p:grpSpPr>
        <a:xfrm>
          <a:off x="0" y="0"/>
          <a:ext cx="0" cy="0"/>
          <a:chOff x="0" y="0"/>
          <a:chExt cx="0" cy="0"/>
        </a:xfrm>
      </p:grpSpPr>
      <p:sp>
        <p:nvSpPr>
          <p:cNvPr id="101" name="Google Shape;101;g1006ebd8c97_0_70:notes">
            <a:extLst>
              <a:ext uri="{FF2B5EF4-FFF2-40B4-BE49-F238E27FC236}">
                <a16:creationId xmlns:a16="http://schemas.microsoft.com/office/drawing/2014/main" id="{F2B7EFD9-156B-FB26-01CA-CF65AF2787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06ebd8c97_0_70:notes">
            <a:extLst>
              <a:ext uri="{FF2B5EF4-FFF2-40B4-BE49-F238E27FC236}">
                <a16:creationId xmlns:a16="http://schemas.microsoft.com/office/drawing/2014/main" id="{9AA3B6B3-88B2-48F4-B788-851EA2BDD80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2745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006ebd8c97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006ebd8c97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DDC13ABD-54B0-A0E4-7103-DBC829E3DE6C}"/>
            </a:ext>
          </a:extLst>
        </p:cNvPr>
        <p:cNvGrpSpPr/>
        <p:nvPr/>
      </p:nvGrpSpPr>
      <p:grpSpPr>
        <a:xfrm>
          <a:off x="0" y="0"/>
          <a:ext cx="0" cy="0"/>
          <a:chOff x="0" y="0"/>
          <a:chExt cx="0" cy="0"/>
        </a:xfrm>
      </p:grpSpPr>
      <p:sp>
        <p:nvSpPr>
          <p:cNvPr id="101" name="Google Shape;101;g1006ebd8c97_0_70:notes">
            <a:extLst>
              <a:ext uri="{FF2B5EF4-FFF2-40B4-BE49-F238E27FC236}">
                <a16:creationId xmlns:a16="http://schemas.microsoft.com/office/drawing/2014/main" id="{E0AEA648-FACB-187D-9B4B-00DCF8990F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06ebd8c97_0_70:notes">
            <a:extLst>
              <a:ext uri="{FF2B5EF4-FFF2-40B4-BE49-F238E27FC236}">
                <a16:creationId xmlns:a16="http://schemas.microsoft.com/office/drawing/2014/main" id="{73B6439E-3992-03F4-D898-1A2BFB1FB01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2332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AFDA9EF9-7975-921C-9171-1779C1304833}"/>
            </a:ext>
          </a:extLst>
        </p:cNvPr>
        <p:cNvGrpSpPr/>
        <p:nvPr/>
      </p:nvGrpSpPr>
      <p:grpSpPr>
        <a:xfrm>
          <a:off x="0" y="0"/>
          <a:ext cx="0" cy="0"/>
          <a:chOff x="0" y="0"/>
          <a:chExt cx="0" cy="0"/>
        </a:xfrm>
      </p:grpSpPr>
      <p:sp>
        <p:nvSpPr>
          <p:cNvPr id="101" name="Google Shape;101;g1006ebd8c97_0_70:notes">
            <a:extLst>
              <a:ext uri="{FF2B5EF4-FFF2-40B4-BE49-F238E27FC236}">
                <a16:creationId xmlns:a16="http://schemas.microsoft.com/office/drawing/2014/main" id="{1B7F44CD-9E49-18D3-00A3-CE6687A228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06ebd8c97_0_70:notes">
            <a:extLst>
              <a:ext uri="{FF2B5EF4-FFF2-40B4-BE49-F238E27FC236}">
                <a16:creationId xmlns:a16="http://schemas.microsoft.com/office/drawing/2014/main" id="{983C7CC1-BC33-439C-0597-93D3A967B8E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5706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A05E77B2-FF01-E808-F105-BE114FAADD13}"/>
            </a:ext>
          </a:extLst>
        </p:cNvPr>
        <p:cNvGrpSpPr/>
        <p:nvPr/>
      </p:nvGrpSpPr>
      <p:grpSpPr>
        <a:xfrm>
          <a:off x="0" y="0"/>
          <a:ext cx="0" cy="0"/>
          <a:chOff x="0" y="0"/>
          <a:chExt cx="0" cy="0"/>
        </a:xfrm>
      </p:grpSpPr>
      <p:sp>
        <p:nvSpPr>
          <p:cNvPr id="101" name="Google Shape;101;g1006ebd8c97_0_70:notes">
            <a:extLst>
              <a:ext uri="{FF2B5EF4-FFF2-40B4-BE49-F238E27FC236}">
                <a16:creationId xmlns:a16="http://schemas.microsoft.com/office/drawing/2014/main" id="{7244B17C-112E-C9A3-81C4-84160E0171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06ebd8c97_0_70:notes">
            <a:extLst>
              <a:ext uri="{FF2B5EF4-FFF2-40B4-BE49-F238E27FC236}">
                <a16:creationId xmlns:a16="http://schemas.microsoft.com/office/drawing/2014/main" id="{A9D96DA4-0E6D-5694-2B36-DABF3CDCA61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0198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C278B1C7-6C2F-9717-5B42-D5A179FF7C91}"/>
            </a:ext>
          </a:extLst>
        </p:cNvPr>
        <p:cNvGrpSpPr/>
        <p:nvPr/>
      </p:nvGrpSpPr>
      <p:grpSpPr>
        <a:xfrm>
          <a:off x="0" y="0"/>
          <a:ext cx="0" cy="0"/>
          <a:chOff x="0" y="0"/>
          <a:chExt cx="0" cy="0"/>
        </a:xfrm>
      </p:grpSpPr>
      <p:sp>
        <p:nvSpPr>
          <p:cNvPr id="101" name="Google Shape;101;g1006ebd8c97_0_70:notes">
            <a:extLst>
              <a:ext uri="{FF2B5EF4-FFF2-40B4-BE49-F238E27FC236}">
                <a16:creationId xmlns:a16="http://schemas.microsoft.com/office/drawing/2014/main" id="{62DF8D3D-9689-854C-1878-F1CC081523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06ebd8c97_0_70:notes">
            <a:extLst>
              <a:ext uri="{FF2B5EF4-FFF2-40B4-BE49-F238E27FC236}">
                <a16:creationId xmlns:a16="http://schemas.microsoft.com/office/drawing/2014/main" id="{5028C232-B282-7B77-2C86-17F0BEFDAD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4866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E81963EA-0444-2FAF-98A8-782274FA4E7B}"/>
            </a:ext>
          </a:extLst>
        </p:cNvPr>
        <p:cNvGrpSpPr/>
        <p:nvPr/>
      </p:nvGrpSpPr>
      <p:grpSpPr>
        <a:xfrm>
          <a:off x="0" y="0"/>
          <a:ext cx="0" cy="0"/>
          <a:chOff x="0" y="0"/>
          <a:chExt cx="0" cy="0"/>
        </a:xfrm>
      </p:grpSpPr>
      <p:sp>
        <p:nvSpPr>
          <p:cNvPr id="101" name="Google Shape;101;g1006ebd8c97_0_70:notes">
            <a:extLst>
              <a:ext uri="{FF2B5EF4-FFF2-40B4-BE49-F238E27FC236}">
                <a16:creationId xmlns:a16="http://schemas.microsoft.com/office/drawing/2014/main" id="{DC65C2AD-9796-AE28-5A0A-B050E9D00A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06ebd8c97_0_70:notes">
            <a:extLst>
              <a:ext uri="{FF2B5EF4-FFF2-40B4-BE49-F238E27FC236}">
                <a16:creationId xmlns:a16="http://schemas.microsoft.com/office/drawing/2014/main" id="{D6985F2A-64A3-5B6B-0F27-5E28A9436C1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3754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9E7412EF-6677-7193-ABB7-1ADF7C95C438}"/>
            </a:ext>
          </a:extLst>
        </p:cNvPr>
        <p:cNvGrpSpPr/>
        <p:nvPr/>
      </p:nvGrpSpPr>
      <p:grpSpPr>
        <a:xfrm>
          <a:off x="0" y="0"/>
          <a:ext cx="0" cy="0"/>
          <a:chOff x="0" y="0"/>
          <a:chExt cx="0" cy="0"/>
        </a:xfrm>
      </p:grpSpPr>
      <p:sp>
        <p:nvSpPr>
          <p:cNvPr id="101" name="Google Shape;101;g1006ebd8c97_0_70:notes">
            <a:extLst>
              <a:ext uri="{FF2B5EF4-FFF2-40B4-BE49-F238E27FC236}">
                <a16:creationId xmlns:a16="http://schemas.microsoft.com/office/drawing/2014/main" id="{0E8F8A12-5443-DAFB-DD65-C88BAAA792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06ebd8c97_0_70:notes">
            <a:extLst>
              <a:ext uri="{FF2B5EF4-FFF2-40B4-BE49-F238E27FC236}">
                <a16:creationId xmlns:a16="http://schemas.microsoft.com/office/drawing/2014/main" id="{ABD7E6EB-6BDD-19FE-C3DA-4A9DBF9E98F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8069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2F860FDD-9F65-C1DF-07F1-C081648A1CE5}"/>
            </a:ext>
          </a:extLst>
        </p:cNvPr>
        <p:cNvGrpSpPr/>
        <p:nvPr/>
      </p:nvGrpSpPr>
      <p:grpSpPr>
        <a:xfrm>
          <a:off x="0" y="0"/>
          <a:ext cx="0" cy="0"/>
          <a:chOff x="0" y="0"/>
          <a:chExt cx="0" cy="0"/>
        </a:xfrm>
      </p:grpSpPr>
      <p:sp>
        <p:nvSpPr>
          <p:cNvPr id="101" name="Google Shape;101;g1006ebd8c97_0_70:notes">
            <a:extLst>
              <a:ext uri="{FF2B5EF4-FFF2-40B4-BE49-F238E27FC236}">
                <a16:creationId xmlns:a16="http://schemas.microsoft.com/office/drawing/2014/main" id="{E63DD05F-BDC8-0D47-164A-9182E59A6D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06ebd8c97_0_70:notes">
            <a:extLst>
              <a:ext uri="{FF2B5EF4-FFF2-40B4-BE49-F238E27FC236}">
                <a16:creationId xmlns:a16="http://schemas.microsoft.com/office/drawing/2014/main" id="{CFA89E85-0129-FA8A-65A9-0425378820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8456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006ebd8c9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006ebd8c9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a:extLst>
            <a:ext uri="{FF2B5EF4-FFF2-40B4-BE49-F238E27FC236}">
              <a16:creationId xmlns:a16="http://schemas.microsoft.com/office/drawing/2014/main" id="{AD4EAF82-8FBD-9C90-CE96-5F807F6C07B4}"/>
            </a:ext>
          </a:extLst>
        </p:cNvPr>
        <p:cNvGrpSpPr/>
        <p:nvPr/>
      </p:nvGrpSpPr>
      <p:grpSpPr>
        <a:xfrm>
          <a:off x="0" y="0"/>
          <a:ext cx="0" cy="0"/>
          <a:chOff x="0" y="0"/>
          <a:chExt cx="0" cy="0"/>
        </a:xfrm>
      </p:grpSpPr>
      <p:sp>
        <p:nvSpPr>
          <p:cNvPr id="78" name="Google Shape;78;g1006ebd8c97_0_51:notes">
            <a:extLst>
              <a:ext uri="{FF2B5EF4-FFF2-40B4-BE49-F238E27FC236}">
                <a16:creationId xmlns:a16="http://schemas.microsoft.com/office/drawing/2014/main" id="{16264D05-6D66-3C47-7934-A97FF478D8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006ebd8c97_0_51:notes">
            <a:extLst>
              <a:ext uri="{FF2B5EF4-FFF2-40B4-BE49-F238E27FC236}">
                <a16:creationId xmlns:a16="http://schemas.microsoft.com/office/drawing/2014/main" id="{FFB1D6B6-13E6-63B5-9499-DB4FE38B570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570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006ebd8c97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06ebd8c97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006ebd8c97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06ebd8c97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4757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788EFE68-4908-025B-C0E4-79E6670316AD}"/>
            </a:ext>
          </a:extLst>
        </p:cNvPr>
        <p:cNvGrpSpPr/>
        <p:nvPr/>
      </p:nvGrpSpPr>
      <p:grpSpPr>
        <a:xfrm>
          <a:off x="0" y="0"/>
          <a:ext cx="0" cy="0"/>
          <a:chOff x="0" y="0"/>
          <a:chExt cx="0" cy="0"/>
        </a:xfrm>
      </p:grpSpPr>
      <p:sp>
        <p:nvSpPr>
          <p:cNvPr id="101" name="Google Shape;101;g1006ebd8c97_0_70:notes">
            <a:extLst>
              <a:ext uri="{FF2B5EF4-FFF2-40B4-BE49-F238E27FC236}">
                <a16:creationId xmlns:a16="http://schemas.microsoft.com/office/drawing/2014/main" id="{FD953228-8CDA-8B58-E597-8ABAFF4FC4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06ebd8c97_0_70:notes">
            <a:extLst>
              <a:ext uri="{FF2B5EF4-FFF2-40B4-BE49-F238E27FC236}">
                <a16:creationId xmlns:a16="http://schemas.microsoft.com/office/drawing/2014/main" id="{92FBEA70-3FCF-404B-DF00-F2BD909941E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9202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EF5D6BE0-0B62-880C-3B01-A6BFD34F3064}"/>
            </a:ext>
          </a:extLst>
        </p:cNvPr>
        <p:cNvGrpSpPr/>
        <p:nvPr/>
      </p:nvGrpSpPr>
      <p:grpSpPr>
        <a:xfrm>
          <a:off x="0" y="0"/>
          <a:ext cx="0" cy="0"/>
          <a:chOff x="0" y="0"/>
          <a:chExt cx="0" cy="0"/>
        </a:xfrm>
      </p:grpSpPr>
      <p:sp>
        <p:nvSpPr>
          <p:cNvPr id="101" name="Google Shape;101;g1006ebd8c97_0_70:notes">
            <a:extLst>
              <a:ext uri="{FF2B5EF4-FFF2-40B4-BE49-F238E27FC236}">
                <a16:creationId xmlns:a16="http://schemas.microsoft.com/office/drawing/2014/main" id="{67ADC31F-1149-7AD2-0EE7-2050321DCC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06ebd8c97_0_70:notes">
            <a:extLst>
              <a:ext uri="{FF2B5EF4-FFF2-40B4-BE49-F238E27FC236}">
                <a16:creationId xmlns:a16="http://schemas.microsoft.com/office/drawing/2014/main" id="{487081C2-C10F-7989-17A7-97C7F1EB92E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2254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51013CAD-35C9-B22D-2646-A46B56A03E68}"/>
            </a:ext>
          </a:extLst>
        </p:cNvPr>
        <p:cNvGrpSpPr/>
        <p:nvPr/>
      </p:nvGrpSpPr>
      <p:grpSpPr>
        <a:xfrm>
          <a:off x="0" y="0"/>
          <a:ext cx="0" cy="0"/>
          <a:chOff x="0" y="0"/>
          <a:chExt cx="0" cy="0"/>
        </a:xfrm>
      </p:grpSpPr>
      <p:sp>
        <p:nvSpPr>
          <p:cNvPr id="101" name="Google Shape;101;g1006ebd8c97_0_70:notes">
            <a:extLst>
              <a:ext uri="{FF2B5EF4-FFF2-40B4-BE49-F238E27FC236}">
                <a16:creationId xmlns:a16="http://schemas.microsoft.com/office/drawing/2014/main" id="{86E2DCF4-B29E-95B8-DE76-0468F55985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06ebd8c97_0_70:notes">
            <a:extLst>
              <a:ext uri="{FF2B5EF4-FFF2-40B4-BE49-F238E27FC236}">
                <a16:creationId xmlns:a16="http://schemas.microsoft.com/office/drawing/2014/main" id="{6EEEE82C-FB5D-9C11-A54A-7E2488C0135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7255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44BAE5FD-0C0D-7E73-1B4B-3B947F8AB8AA}"/>
            </a:ext>
          </a:extLst>
        </p:cNvPr>
        <p:cNvGrpSpPr/>
        <p:nvPr/>
      </p:nvGrpSpPr>
      <p:grpSpPr>
        <a:xfrm>
          <a:off x="0" y="0"/>
          <a:ext cx="0" cy="0"/>
          <a:chOff x="0" y="0"/>
          <a:chExt cx="0" cy="0"/>
        </a:xfrm>
      </p:grpSpPr>
      <p:sp>
        <p:nvSpPr>
          <p:cNvPr id="101" name="Google Shape;101;g1006ebd8c97_0_70:notes">
            <a:extLst>
              <a:ext uri="{FF2B5EF4-FFF2-40B4-BE49-F238E27FC236}">
                <a16:creationId xmlns:a16="http://schemas.microsoft.com/office/drawing/2014/main" id="{42D1EE5C-EA15-BAC2-17F9-A1BE2289C90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06ebd8c97_0_70:notes">
            <a:extLst>
              <a:ext uri="{FF2B5EF4-FFF2-40B4-BE49-F238E27FC236}">
                <a16:creationId xmlns:a16="http://schemas.microsoft.com/office/drawing/2014/main" id="{44EBAC11-D976-622F-D138-5CE2E319B1B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6484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3C55C178-1DD3-EAE5-70A9-83A5817C4C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9" name="CaixaDeTexto 8">
            <a:extLst>
              <a:ext uri="{FF2B5EF4-FFF2-40B4-BE49-F238E27FC236}">
                <a16:creationId xmlns:a16="http://schemas.microsoft.com/office/drawing/2014/main" id="{85DFFE86-BF03-0DAF-DDCB-B0E900A3DD36}"/>
              </a:ext>
            </a:extLst>
          </p:cNvPr>
          <p:cNvSpPr txBox="1"/>
          <p:nvPr userDrawn="1"/>
        </p:nvSpPr>
        <p:spPr>
          <a:xfrm>
            <a:off x="7867650" y="284559"/>
            <a:ext cx="1028700" cy="207749"/>
          </a:xfrm>
          <a:prstGeom prst="rect">
            <a:avLst/>
          </a:prstGeom>
          <a:noFill/>
        </p:spPr>
        <p:txBody>
          <a:bodyPr wrap="square" rtlCol="0">
            <a:spAutoFit/>
          </a:bodyPr>
          <a:lstStyle/>
          <a:p>
            <a:pPr algn="r"/>
            <a:r>
              <a:rPr lang="pt-BR" sz="750" dirty="0">
                <a:solidFill>
                  <a:srgbClr val="6529F7"/>
                </a:solidFill>
                <a:latin typeface="Roboto Black" panose="02000000000000000000" pitchFamily="2" charset="0"/>
                <a:ea typeface="Roboto Black" panose="02000000000000000000" pitchFamily="2" charset="0"/>
                <a:cs typeface="Roboto Regular" panose="02000000000000000000" pitchFamily="2" charset="0"/>
              </a:rPr>
              <a:t>|</a:t>
            </a:r>
            <a:r>
              <a:rPr lang="pt-BR" sz="750" dirty="0">
                <a:solidFill>
                  <a:srgbClr val="9D005D"/>
                </a:solidFill>
                <a:latin typeface="Roboto Black" panose="02000000000000000000" pitchFamily="2" charset="0"/>
                <a:ea typeface="Roboto Black" panose="02000000000000000000" pitchFamily="2" charset="0"/>
                <a:cs typeface="Roboto Regular" panose="02000000000000000000" pitchFamily="2" charset="0"/>
              </a:rPr>
              <a:t> </a:t>
            </a:r>
            <a:r>
              <a:rPr lang="pt-BR" sz="525" dirty="0">
                <a:solidFill>
                  <a:schemeClr val="tx1"/>
                </a:solidFill>
                <a:latin typeface="Roboto Regular" panose="02000000000000000000" pitchFamily="2" charset="0"/>
                <a:ea typeface="Roboto Regular" panose="02000000000000000000" pitchFamily="2" charset="0"/>
                <a:cs typeface="Roboto Regular" panose="02000000000000000000" pitchFamily="2" charset="0"/>
              </a:rPr>
              <a:t>PROPOSTA COMERCIAL</a:t>
            </a:r>
          </a:p>
        </p:txBody>
      </p:sp>
      <p:pic>
        <p:nvPicPr>
          <p:cNvPr id="2" name="Imagem 1" descr="Logotipo&#10;&#10;Descrição gerada automaticamente">
            <a:extLst>
              <a:ext uri="{FF2B5EF4-FFF2-40B4-BE49-F238E27FC236}">
                <a16:creationId xmlns:a16="http://schemas.microsoft.com/office/drawing/2014/main" id="{BABEB545-4233-F620-584B-F215E32B7F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25755" y="4620424"/>
            <a:ext cx="502739" cy="231968"/>
          </a:xfrm>
          <a:prstGeom prst="rect">
            <a:avLst/>
          </a:prstGeom>
        </p:spPr>
      </p:pic>
    </p:spTree>
    <p:extLst>
      <p:ext uri="{BB962C8B-B14F-4D97-AF65-F5344CB8AC3E}">
        <p14:creationId xmlns:p14="http://schemas.microsoft.com/office/powerpoint/2010/main" val="4057492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001187-F0D2-2D62-5B80-0676972A752F}"/>
              </a:ext>
            </a:extLst>
          </p:cNvPr>
          <p:cNvSpPr>
            <a:spLocks noGrp="1"/>
          </p:cNvSpPr>
          <p:nvPr>
            <p:ph type="ctrTitle"/>
          </p:nvPr>
        </p:nvSpPr>
        <p:spPr>
          <a:xfrm>
            <a:off x="1143000" y="841772"/>
            <a:ext cx="6858000" cy="1790700"/>
          </a:xfrm>
        </p:spPr>
        <p:txBody>
          <a:bodyPr anchor="b"/>
          <a:lstStyle>
            <a:lvl1pPr algn="ctr">
              <a:defRPr sz="4500"/>
            </a:lvl1pPr>
          </a:lstStyle>
          <a:p>
            <a:r>
              <a:rPr lang="pt-BR"/>
              <a:t>Clique para editar o título Mestre</a:t>
            </a:r>
          </a:p>
        </p:txBody>
      </p:sp>
      <p:sp>
        <p:nvSpPr>
          <p:cNvPr id="3" name="Subtítulo 2">
            <a:extLst>
              <a:ext uri="{FF2B5EF4-FFF2-40B4-BE49-F238E27FC236}">
                <a16:creationId xmlns:a16="http://schemas.microsoft.com/office/drawing/2014/main" id="{5964EC73-3801-4EDF-72DC-FC995EF2D4E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5D8635DF-3444-500B-536B-B9AEC5FF3A94}"/>
              </a:ext>
            </a:extLst>
          </p:cNvPr>
          <p:cNvSpPr>
            <a:spLocks noGrp="1"/>
          </p:cNvSpPr>
          <p:nvPr>
            <p:ph type="dt" sz="half" idx="10"/>
          </p:nvPr>
        </p:nvSpPr>
        <p:spPr/>
        <p:txBody>
          <a:bodyPr/>
          <a:lstStyle/>
          <a:p>
            <a:fld id="{1B30AD57-1D91-459B-A893-278579F24229}" type="datetimeFigureOut">
              <a:rPr lang="pt-BR" smtClean="0"/>
              <a:t>10/12/2024</a:t>
            </a:fld>
            <a:endParaRPr lang="pt-BR"/>
          </a:p>
        </p:txBody>
      </p:sp>
      <p:sp>
        <p:nvSpPr>
          <p:cNvPr id="5" name="Espaço Reservado para Rodapé 4">
            <a:extLst>
              <a:ext uri="{FF2B5EF4-FFF2-40B4-BE49-F238E27FC236}">
                <a16:creationId xmlns:a16="http://schemas.microsoft.com/office/drawing/2014/main" id="{747DA1D2-66FF-0F1F-8D37-FBCD59C03CE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7A6A885-A892-06D9-B068-654AFF319209}"/>
              </a:ext>
            </a:extLst>
          </p:cNvPr>
          <p:cNvSpPr>
            <a:spLocks noGrp="1"/>
          </p:cNvSpPr>
          <p:nvPr>
            <p:ph type="sldNum" sz="quarter" idx="12"/>
          </p:nvPr>
        </p:nvSpPr>
        <p:spPr/>
        <p:txBody>
          <a:bodyPr/>
          <a:lstStyle/>
          <a:p>
            <a:fld id="{CCA47EBA-8031-4246-89DD-A6F7FD146D46}" type="slidenum">
              <a:rPr lang="pt-BR" smtClean="0"/>
              <a:t>‹nº›</a:t>
            </a:fld>
            <a:endParaRPr lang="pt-BR"/>
          </a:p>
        </p:txBody>
      </p:sp>
    </p:spTree>
    <p:extLst>
      <p:ext uri="{BB962C8B-B14F-4D97-AF65-F5344CB8AC3E}">
        <p14:creationId xmlns:p14="http://schemas.microsoft.com/office/powerpoint/2010/main" val="3001724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192B3B-0A2F-8ABE-9B59-87D20968A2F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54C4C2A-9DAE-947E-209F-F17DFCF34690}"/>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F0FA5BE-A31B-A17E-0639-F68EEEF6F341}"/>
              </a:ext>
            </a:extLst>
          </p:cNvPr>
          <p:cNvSpPr>
            <a:spLocks noGrp="1"/>
          </p:cNvSpPr>
          <p:nvPr>
            <p:ph type="dt" sz="half" idx="10"/>
          </p:nvPr>
        </p:nvSpPr>
        <p:spPr/>
        <p:txBody>
          <a:bodyPr/>
          <a:lstStyle/>
          <a:p>
            <a:fld id="{7BC59572-6503-40DF-980D-42299B146179}" type="datetimeFigureOut">
              <a:rPr lang="pt-BR" smtClean="0"/>
              <a:t>10/12/2024</a:t>
            </a:fld>
            <a:endParaRPr lang="pt-BR"/>
          </a:p>
        </p:txBody>
      </p:sp>
      <p:sp>
        <p:nvSpPr>
          <p:cNvPr id="5" name="Espaço Reservado para Rodapé 4">
            <a:extLst>
              <a:ext uri="{FF2B5EF4-FFF2-40B4-BE49-F238E27FC236}">
                <a16:creationId xmlns:a16="http://schemas.microsoft.com/office/drawing/2014/main" id="{29102FD6-2D6E-A23E-D72D-E656B967F9A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7154C6E-A544-F58A-3E09-A41F9F874D20}"/>
              </a:ext>
            </a:extLst>
          </p:cNvPr>
          <p:cNvSpPr>
            <a:spLocks noGrp="1"/>
          </p:cNvSpPr>
          <p:nvPr>
            <p:ph type="sldNum" sz="quarter" idx="12"/>
          </p:nvPr>
        </p:nvSpPr>
        <p:spPr/>
        <p:txBody>
          <a:bodyPr/>
          <a:lstStyle/>
          <a:p>
            <a:fld id="{71904630-46CC-4428-8934-F42C791F5BB7}" type="slidenum">
              <a:rPr lang="pt-BR" smtClean="0"/>
              <a:t>‹nº›</a:t>
            </a:fld>
            <a:endParaRPr lang="pt-BR"/>
          </a:p>
        </p:txBody>
      </p:sp>
    </p:spTree>
    <p:extLst>
      <p:ext uri="{BB962C8B-B14F-4D97-AF65-F5344CB8AC3E}">
        <p14:creationId xmlns:p14="http://schemas.microsoft.com/office/powerpoint/2010/main" val="3766927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626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t-B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G"/><Relationship Id="rId4" Type="http://schemas.openxmlformats.org/officeDocument/2006/relationships/image" Target="../media/image30.jpeg"/><Relationship Id="rId9" Type="http://schemas.openxmlformats.org/officeDocument/2006/relationships/image" Target="../media/image35.jpeg"/></Relationships>
</file>

<file path=ppt/slides/_rels/slide1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jpeg"/><Relationship Id="rId1" Type="http://schemas.openxmlformats.org/officeDocument/2006/relationships/slideLayout" Target="../slideLayouts/slideLayout11.xml"/><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42.jp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3.jpg"/><Relationship Id="rId5" Type="http://schemas.openxmlformats.org/officeDocument/2006/relationships/image" Target="../media/image48.sv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g"/><Relationship Id="rId7" Type="http://schemas.openxmlformats.org/officeDocument/2006/relationships/image" Target="../media/image60.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2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2.xml"/><Relationship Id="rId4" Type="http://schemas.openxmlformats.org/officeDocument/2006/relationships/image" Target="../media/image69.svg"/></Relationships>
</file>

<file path=ppt/slides/_rels/slide27.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68.png"/><Relationship Id="rId7" Type="http://schemas.openxmlformats.org/officeDocument/2006/relationships/image" Target="../media/image72.jpg"/><Relationship Id="rId2"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svg"/><Relationship Id="rId9" Type="http://schemas.openxmlformats.org/officeDocument/2006/relationships/image" Target="../media/image74.jpg"/></Relationships>
</file>

<file path=ppt/slides/_rels/slide2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78.sv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79.emf"/></Relationships>
</file>

<file path=ppt/slides/_rels/slide3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80.emf"/></Relationships>
</file>

<file path=ppt/slides/_rels/slide3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1.emf"/><Relationship Id="rId5" Type="http://schemas.openxmlformats.org/officeDocument/2006/relationships/image" Target="../media/image78.sv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2.emf"/><Relationship Id="rId5" Type="http://schemas.openxmlformats.org/officeDocument/2006/relationships/image" Target="../media/image78.sv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3.emf"/></Relationships>
</file>

<file path=ppt/slides/_rels/slide3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emf"/></Relationships>
</file>

<file path=ppt/slides/_rels/slide3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87.jpg"/></Relationships>
</file>

<file path=ppt/slides/_rels/slide3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88.jpg"/><Relationship Id="rId5" Type="http://schemas.openxmlformats.org/officeDocument/2006/relationships/image" Target="../media/image78.sv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hyperlink" Target="https://agenciabrasil.ebc.com.br/saude/noticia/2024-10/mulheres-de-baixa-renda-terao-exames-gratuitos-de-cancer-de-mama"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90.jpeg"/><Relationship Id="rId5" Type="http://schemas.openxmlformats.org/officeDocument/2006/relationships/hyperlink" Target="https://www.al.sp.gov.br/noticia/?25/11/2024/sp-tem-15-mil-mulheres-na-fila-por-mamografia--deputado-cobra-explicacoes-do-estado" TargetMode="External"/><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hyperlink" Target="https://www.estadao.com.br/saude/brasil-tem-77-mil-mulheres-na-fila-para-mamografia-diz-colegio-brasileiro-de-radiologia-nprm/"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hyperlink" Target="https://s3-sa-east-1.amazonaws.com/multclipp/arquivos/noticias/2024/11/25/98112828/98112828.mp4" TargetMode="Externa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sp>
        <p:nvSpPr>
          <p:cNvPr id="4" name="Google Shape;60;p14">
            <a:extLst>
              <a:ext uri="{FF2B5EF4-FFF2-40B4-BE49-F238E27FC236}">
                <a16:creationId xmlns:a16="http://schemas.microsoft.com/office/drawing/2014/main" id="{FA7DB22E-401F-4C2D-9465-916F0BE2792A}"/>
              </a:ext>
            </a:extLst>
          </p:cNvPr>
          <p:cNvSpPr txBox="1"/>
          <p:nvPr/>
        </p:nvSpPr>
        <p:spPr>
          <a:xfrm>
            <a:off x="3868056" y="1969146"/>
            <a:ext cx="5067787" cy="960233"/>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FFFFFF"/>
              </a:buClr>
              <a:buSzPts val="6000"/>
              <a:buFont typeface="Montserrat ExtraBold"/>
              <a:buNone/>
            </a:pPr>
            <a:r>
              <a:rPr lang="pt-BR" sz="2800" b="1" i="0" u="none" strike="noStrike" cap="none" dirty="0">
                <a:solidFill>
                  <a:schemeClr val="tx1"/>
                </a:solidFill>
                <a:latin typeface="Montserrat"/>
                <a:ea typeface="Montserrat"/>
                <a:cs typeface="Montserrat"/>
                <a:sym typeface="Montserrat"/>
              </a:rPr>
              <a:t>APRESENTAÇÃO</a:t>
            </a:r>
          </a:p>
          <a:p>
            <a:pPr marL="0" marR="0" lvl="0" indent="0" algn="l" rtl="0">
              <a:lnSpc>
                <a:spcPct val="90000"/>
              </a:lnSpc>
              <a:spcBef>
                <a:spcPts val="0"/>
              </a:spcBef>
              <a:spcAft>
                <a:spcPts val="0"/>
              </a:spcAft>
              <a:buClr>
                <a:srgbClr val="FFFFFF"/>
              </a:buClr>
              <a:buSzPts val="6000"/>
              <a:buFont typeface="Montserrat ExtraBold"/>
              <a:buNone/>
            </a:pPr>
            <a:r>
              <a:rPr lang="pt-BR" sz="2800" b="1" dirty="0">
                <a:solidFill>
                  <a:schemeClr val="tx1"/>
                </a:solidFill>
                <a:latin typeface="Montserrat"/>
                <a:ea typeface="Montserrat"/>
                <a:cs typeface="Montserrat"/>
                <a:sym typeface="Montserrat"/>
              </a:rPr>
              <a:t>INSTITUCIONAL</a:t>
            </a:r>
            <a:endParaRPr sz="2800" b="1" dirty="0">
              <a:solidFill>
                <a:schemeClr val="tx1"/>
              </a:solidFill>
              <a:latin typeface="Montserrat"/>
              <a:ea typeface="Montserrat"/>
              <a:cs typeface="Montserrat"/>
              <a:sym typeface="Montserrat"/>
            </a:endParaRPr>
          </a:p>
        </p:txBody>
      </p:sp>
      <p:sp>
        <p:nvSpPr>
          <p:cNvPr id="2" name="Retângulo 1">
            <a:extLst>
              <a:ext uri="{FF2B5EF4-FFF2-40B4-BE49-F238E27FC236}">
                <a16:creationId xmlns:a16="http://schemas.microsoft.com/office/drawing/2014/main" id="{F60915F5-CF0B-7A22-CEA6-AB2DF743ED3D}"/>
              </a:ext>
            </a:extLst>
          </p:cNvPr>
          <p:cNvSpPr/>
          <p:nvPr/>
        </p:nvSpPr>
        <p:spPr>
          <a:xfrm>
            <a:off x="6866" y="0"/>
            <a:ext cx="9137134" cy="520709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t-BR" dirty="0"/>
          </a:p>
        </p:txBody>
      </p:sp>
      <p:pic>
        <p:nvPicPr>
          <p:cNvPr id="5" name="Imagem 4" descr="Desenho de um círculo&#10;&#10;Descrição gerada automaticamente com confiança baixa">
            <a:extLst>
              <a:ext uri="{FF2B5EF4-FFF2-40B4-BE49-F238E27FC236}">
                <a16:creationId xmlns:a16="http://schemas.microsoft.com/office/drawing/2014/main" id="{C42F5E5C-2666-51E0-3ACA-CDEC8FDCAB7A}"/>
              </a:ext>
            </a:extLst>
          </p:cNvPr>
          <p:cNvPicPr>
            <a:picLocks noChangeAspect="1"/>
          </p:cNvPicPr>
          <p:nvPr/>
        </p:nvPicPr>
        <p:blipFill>
          <a:blip r:embed="rId4"/>
          <a:stretch>
            <a:fillRect/>
          </a:stretch>
        </p:blipFill>
        <p:spPr>
          <a:xfrm>
            <a:off x="2526442" y="1807585"/>
            <a:ext cx="3771119" cy="1744816"/>
          </a:xfrm>
          <a:prstGeom prst="rect">
            <a:avLst/>
          </a:prstGeom>
        </p:spPr>
      </p:pic>
    </p:spTree>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ixaDeTexto 15">
            <a:extLst>
              <a:ext uri="{FF2B5EF4-FFF2-40B4-BE49-F238E27FC236}">
                <a16:creationId xmlns:a16="http://schemas.microsoft.com/office/drawing/2014/main" id="{A31C9AFF-C912-BEE1-7602-72212A95268F}"/>
              </a:ext>
            </a:extLst>
          </p:cNvPr>
          <p:cNvSpPr txBox="1"/>
          <p:nvPr/>
        </p:nvSpPr>
        <p:spPr>
          <a:xfrm>
            <a:off x="2744568" y="3648498"/>
            <a:ext cx="1442162" cy="692497"/>
          </a:xfrm>
          <a:prstGeom prst="rect">
            <a:avLst/>
          </a:prstGeom>
          <a:noFill/>
        </p:spPr>
        <p:txBody>
          <a:bodyPr wrap="square" rtlCol="0">
            <a:spAutoFit/>
          </a:bodyPr>
          <a:lstStyle/>
          <a:p>
            <a:r>
              <a:rPr lang="pt-BR" sz="1950" dirty="0">
                <a:solidFill>
                  <a:schemeClr val="bg1"/>
                </a:solidFill>
                <a:latin typeface="Montserrat" panose="00000500000000000000" pitchFamily="2" charset="0"/>
                <a:ea typeface="Roboto Light" panose="02000000000000000000" pitchFamily="2" charset="0"/>
                <a:cs typeface="Roboto Regular" panose="02000000000000000000" pitchFamily="2" charset="0"/>
              </a:rPr>
              <a:t>1200 Inscritos</a:t>
            </a:r>
          </a:p>
        </p:txBody>
      </p:sp>
      <p:pic>
        <p:nvPicPr>
          <p:cNvPr id="4" name="Imagem 3" descr="Uma imagem com texto, Tipo de letra, captura de ecrã, logótipo&#10;&#10;Descrição gerada automaticamente">
            <a:extLst>
              <a:ext uri="{FF2B5EF4-FFF2-40B4-BE49-F238E27FC236}">
                <a16:creationId xmlns:a16="http://schemas.microsoft.com/office/drawing/2014/main" id="{ED2E47A4-147D-7FC9-F5A2-A29C412915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63237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descr="Uma imagem contendo Interface gráfica do usuário&#10;&#10;Descrição gerada automaticamente">
            <a:extLst>
              <a:ext uri="{FF2B5EF4-FFF2-40B4-BE49-F238E27FC236}">
                <a16:creationId xmlns:a16="http://schemas.microsoft.com/office/drawing/2014/main" id="{842EB884-C6B2-6BAD-13CA-4CF12B755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3"/>
            <a:ext cx="9144000" cy="5153026"/>
          </a:xfrm>
          <a:prstGeom prst="rect">
            <a:avLst/>
          </a:prstGeom>
        </p:spPr>
      </p:pic>
      <p:sp>
        <p:nvSpPr>
          <p:cNvPr id="5" name="Retângulo: Único Canto Arredondado 4">
            <a:extLst>
              <a:ext uri="{FF2B5EF4-FFF2-40B4-BE49-F238E27FC236}">
                <a16:creationId xmlns:a16="http://schemas.microsoft.com/office/drawing/2014/main" id="{EDB52E45-00D1-20B4-426B-24C595AF5E07}"/>
              </a:ext>
            </a:extLst>
          </p:cNvPr>
          <p:cNvSpPr/>
          <p:nvPr/>
        </p:nvSpPr>
        <p:spPr>
          <a:xfrm>
            <a:off x="2579901" y="3480788"/>
            <a:ext cx="1443913" cy="1018975"/>
          </a:xfrm>
          <a:prstGeom prst="round1Rect">
            <a:avLst/>
          </a:prstGeom>
          <a:solidFill>
            <a:srgbClr val="652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pt-BR" sz="1350" kern="1200" dirty="0">
              <a:solidFill>
                <a:srgbClr val="ED7D31"/>
              </a:solidFill>
              <a:latin typeface="Calibri" panose="020F0502020204030204"/>
            </a:endParaRPr>
          </a:p>
        </p:txBody>
      </p:sp>
      <p:sp>
        <p:nvSpPr>
          <p:cNvPr id="6" name="Retângulo: Único Canto Arredondado 5">
            <a:extLst>
              <a:ext uri="{FF2B5EF4-FFF2-40B4-BE49-F238E27FC236}">
                <a16:creationId xmlns:a16="http://schemas.microsoft.com/office/drawing/2014/main" id="{7AB31C66-4A6F-28A0-DFFC-DF7252EE64BF}"/>
              </a:ext>
            </a:extLst>
          </p:cNvPr>
          <p:cNvSpPr/>
          <p:nvPr/>
        </p:nvSpPr>
        <p:spPr>
          <a:xfrm>
            <a:off x="1251162" y="3480789"/>
            <a:ext cx="2772652" cy="1018975"/>
          </a:xfrm>
          <a:prstGeom prst="round1Rect">
            <a:avLst/>
          </a:prstGeom>
          <a:noFill/>
          <a:ln>
            <a:solidFill>
              <a:srgbClr val="652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pt-BR" sz="1350" kern="1200">
              <a:solidFill>
                <a:prstClr val="white"/>
              </a:solidFill>
              <a:latin typeface="Calibri" panose="020F0502020204030204"/>
            </a:endParaRPr>
          </a:p>
        </p:txBody>
      </p:sp>
      <p:grpSp>
        <p:nvGrpSpPr>
          <p:cNvPr id="7" name="Agrupar 6">
            <a:extLst>
              <a:ext uri="{FF2B5EF4-FFF2-40B4-BE49-F238E27FC236}">
                <a16:creationId xmlns:a16="http://schemas.microsoft.com/office/drawing/2014/main" id="{4E663551-05B4-97F1-7D62-CB8A372CCED9}"/>
              </a:ext>
            </a:extLst>
          </p:cNvPr>
          <p:cNvGrpSpPr/>
          <p:nvPr/>
        </p:nvGrpSpPr>
        <p:grpSpPr>
          <a:xfrm>
            <a:off x="1166420" y="1139689"/>
            <a:ext cx="1691080" cy="2126578"/>
            <a:chOff x="355600" y="1372751"/>
            <a:chExt cx="2254773" cy="2835437"/>
          </a:xfrm>
        </p:grpSpPr>
        <p:sp>
          <p:nvSpPr>
            <p:cNvPr id="8" name="CaixaDeTexto 7">
              <a:extLst>
                <a:ext uri="{FF2B5EF4-FFF2-40B4-BE49-F238E27FC236}">
                  <a16:creationId xmlns:a16="http://schemas.microsoft.com/office/drawing/2014/main" id="{2B4D5303-54CB-0143-6892-77FFDA857C3B}"/>
                </a:ext>
              </a:extLst>
            </p:cNvPr>
            <p:cNvSpPr txBox="1"/>
            <p:nvPr/>
          </p:nvSpPr>
          <p:spPr>
            <a:xfrm>
              <a:off x="365127" y="1859340"/>
              <a:ext cx="2245246" cy="2348848"/>
            </a:xfrm>
            <a:prstGeom prst="rect">
              <a:avLst/>
            </a:prstGeom>
            <a:noFill/>
          </p:spPr>
          <p:txBody>
            <a:bodyPr wrap="square" rtlCol="0">
              <a:spAutoFit/>
            </a:bodyPr>
            <a:lstStyle/>
            <a:p>
              <a:pPr marL="128588" indent="-128588" defTabSz="685800">
                <a:lnSpc>
                  <a:spcPct val="150000"/>
                </a:lnSpc>
                <a:buClrTx/>
                <a:buFont typeface="Arial" panose="020B0604020202020204" pitchFamily="34" charset="0"/>
                <a:buChar char="•"/>
              </a:pPr>
              <a:r>
                <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rPr>
                <a:t>Radiologistas </a:t>
              </a:r>
            </a:p>
            <a:p>
              <a:pPr marL="128588" indent="-128588" defTabSz="685800">
                <a:lnSpc>
                  <a:spcPct val="150000"/>
                </a:lnSpc>
                <a:buClrTx/>
                <a:buFont typeface="Arial" panose="020B0604020202020204" pitchFamily="34" charset="0"/>
                <a:buChar char="•"/>
              </a:pPr>
              <a:r>
                <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rPr>
                <a:t>Oncologistas</a:t>
              </a:r>
            </a:p>
            <a:p>
              <a:pPr marL="128588" indent="-128588" defTabSz="685800">
                <a:lnSpc>
                  <a:spcPct val="150000"/>
                </a:lnSpc>
                <a:buClrTx/>
                <a:buFont typeface="Arial" panose="020B0604020202020204" pitchFamily="34" charset="0"/>
                <a:buChar char="•"/>
              </a:pPr>
              <a:r>
                <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rPr>
                <a:t>Patologistas</a:t>
              </a:r>
            </a:p>
            <a:p>
              <a:pPr marL="128588" indent="-128588" defTabSz="685800">
                <a:lnSpc>
                  <a:spcPct val="150000"/>
                </a:lnSpc>
                <a:buClrTx/>
                <a:buFont typeface="Arial" panose="020B0604020202020204" pitchFamily="34" charset="0"/>
                <a:buChar char="•"/>
              </a:pPr>
              <a:r>
                <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rPr>
                <a:t>Residentes </a:t>
              </a:r>
            </a:p>
            <a:p>
              <a:pPr marL="128588" indent="-128588" defTabSz="685800">
                <a:lnSpc>
                  <a:spcPct val="150000"/>
                </a:lnSpc>
                <a:buClrTx/>
                <a:buFont typeface="Arial" panose="020B0604020202020204" pitchFamily="34" charset="0"/>
                <a:buChar char="•"/>
              </a:pPr>
              <a:r>
                <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rPr>
                <a:t>Estudantes </a:t>
              </a:r>
            </a:p>
            <a:p>
              <a:pPr marL="128588" indent="-128588" defTabSz="685800">
                <a:lnSpc>
                  <a:spcPct val="150000"/>
                </a:lnSpc>
                <a:buClrTx/>
                <a:buFont typeface="Arial" panose="020B0604020202020204" pitchFamily="34" charset="0"/>
                <a:buChar char="•"/>
              </a:pPr>
              <a:r>
                <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rPr>
                <a:t>Outros Profissionais</a:t>
              </a:r>
              <a:br>
                <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rPr>
              </a:br>
              <a:r>
                <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rPr>
                <a:t>de saúde </a:t>
              </a:r>
            </a:p>
          </p:txBody>
        </p:sp>
        <p:sp>
          <p:nvSpPr>
            <p:cNvPr id="9" name="CaixaDeTexto 8">
              <a:extLst>
                <a:ext uri="{FF2B5EF4-FFF2-40B4-BE49-F238E27FC236}">
                  <a16:creationId xmlns:a16="http://schemas.microsoft.com/office/drawing/2014/main" id="{ABE1E3AB-87B5-FA0F-5783-5C8F11ADB4EF}"/>
                </a:ext>
              </a:extLst>
            </p:cNvPr>
            <p:cNvSpPr txBox="1"/>
            <p:nvPr/>
          </p:nvSpPr>
          <p:spPr>
            <a:xfrm>
              <a:off x="355600" y="1372751"/>
              <a:ext cx="1438274" cy="430887"/>
            </a:xfrm>
            <a:prstGeom prst="rect">
              <a:avLst/>
            </a:prstGeom>
            <a:noFill/>
          </p:spPr>
          <p:txBody>
            <a:bodyPr wrap="square" rtlCol="0">
              <a:spAutoFit/>
            </a:bodyPr>
            <a:lstStyle/>
            <a:p>
              <a:pPr defTabSz="685800">
                <a:buClrTx/>
              </a:pPr>
              <a:r>
                <a:rPr lang="pt-BR" sz="1500" b="1" kern="1200" dirty="0">
                  <a:solidFill>
                    <a:prstClr val="black"/>
                  </a:solidFill>
                  <a:latin typeface="Montserrat" panose="00000500000000000000" pitchFamily="2" charset="0"/>
                  <a:ea typeface="Roboto Black" panose="02000000000000000000" pitchFamily="2" charset="0"/>
                  <a:cs typeface="Roboto Regular" panose="02000000000000000000" pitchFamily="2" charset="0"/>
                </a:rPr>
                <a:t>Público</a:t>
              </a:r>
            </a:p>
          </p:txBody>
        </p:sp>
      </p:grpSp>
      <p:grpSp>
        <p:nvGrpSpPr>
          <p:cNvPr id="10" name="Agrupar 9">
            <a:extLst>
              <a:ext uri="{FF2B5EF4-FFF2-40B4-BE49-F238E27FC236}">
                <a16:creationId xmlns:a16="http://schemas.microsoft.com/office/drawing/2014/main" id="{C6B3C666-2A05-E95F-277B-748772761F4D}"/>
              </a:ext>
            </a:extLst>
          </p:cNvPr>
          <p:cNvGrpSpPr/>
          <p:nvPr/>
        </p:nvGrpSpPr>
        <p:grpSpPr>
          <a:xfrm>
            <a:off x="3515828" y="1139689"/>
            <a:ext cx="6177848" cy="4125293"/>
            <a:chOff x="3488144" y="1372751"/>
            <a:chExt cx="8237131" cy="5500390"/>
          </a:xfrm>
        </p:grpSpPr>
        <p:sp>
          <p:nvSpPr>
            <p:cNvPr id="11" name="CaixaDeTexto 10">
              <a:extLst>
                <a:ext uri="{FF2B5EF4-FFF2-40B4-BE49-F238E27FC236}">
                  <a16:creationId xmlns:a16="http://schemas.microsoft.com/office/drawing/2014/main" id="{7E735E2A-41F2-46CB-9E82-5773EFA43618}"/>
                </a:ext>
              </a:extLst>
            </p:cNvPr>
            <p:cNvSpPr txBox="1"/>
            <p:nvPr/>
          </p:nvSpPr>
          <p:spPr>
            <a:xfrm>
              <a:off x="3488145" y="1372751"/>
              <a:ext cx="3014255" cy="738664"/>
            </a:xfrm>
            <a:prstGeom prst="rect">
              <a:avLst/>
            </a:prstGeom>
            <a:noFill/>
          </p:spPr>
          <p:txBody>
            <a:bodyPr wrap="square" rtlCol="0">
              <a:spAutoFit/>
            </a:bodyPr>
            <a:lstStyle/>
            <a:p>
              <a:pPr defTabSz="685800">
                <a:buClrTx/>
              </a:pPr>
              <a:r>
                <a:rPr lang="pt-BR" sz="1500" b="1" kern="1200" dirty="0">
                  <a:solidFill>
                    <a:prstClr val="black"/>
                  </a:solidFill>
                  <a:latin typeface="Montserrat" panose="00000500000000000000" pitchFamily="2" charset="0"/>
                  <a:ea typeface="Roboto Black" panose="02000000000000000000" pitchFamily="2" charset="0"/>
                  <a:cs typeface="Roboto Regular" panose="02000000000000000000" pitchFamily="2" charset="0"/>
                </a:rPr>
                <a:t>Principais subespecialidades</a:t>
              </a:r>
            </a:p>
          </p:txBody>
        </p:sp>
        <p:sp>
          <p:nvSpPr>
            <p:cNvPr id="12" name="CaixaDeTexto 11">
              <a:extLst>
                <a:ext uri="{FF2B5EF4-FFF2-40B4-BE49-F238E27FC236}">
                  <a16:creationId xmlns:a16="http://schemas.microsoft.com/office/drawing/2014/main" id="{A5C46E54-4554-FB62-E49D-E779CFC4A09B}"/>
                </a:ext>
              </a:extLst>
            </p:cNvPr>
            <p:cNvSpPr txBox="1"/>
            <p:nvPr/>
          </p:nvSpPr>
          <p:spPr>
            <a:xfrm>
              <a:off x="3488144" y="2103180"/>
              <a:ext cx="8237131" cy="4769961"/>
            </a:xfrm>
            <a:prstGeom prst="rect">
              <a:avLst/>
            </a:prstGeom>
            <a:noFill/>
          </p:spPr>
          <p:txBody>
            <a:bodyPr wrap="square" numCol="3" rtlCol="0">
              <a:spAutoFit/>
            </a:bodyPr>
            <a:lstStyle/>
            <a:p>
              <a:pPr marL="128588" indent="-128588" defTabSz="685800">
                <a:lnSpc>
                  <a:spcPct val="150000"/>
                </a:lnSpc>
                <a:buClrTx/>
                <a:buFont typeface="Arial" panose="020B0604020202020204" pitchFamily="34" charset="0"/>
                <a:buChar char="•"/>
              </a:pPr>
              <a:r>
                <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rPr>
                <a:t>Cabeça e pescoço</a:t>
              </a:r>
            </a:p>
            <a:p>
              <a:pPr marL="128588" indent="-128588" defTabSz="685800">
                <a:lnSpc>
                  <a:spcPct val="150000"/>
                </a:lnSpc>
                <a:buClrTx/>
                <a:buFont typeface="Arial" panose="020B0604020202020204" pitchFamily="34" charset="0"/>
                <a:buChar char="•"/>
              </a:pPr>
              <a:r>
                <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rPr>
                <a:t>Cardiovascular</a:t>
              </a:r>
            </a:p>
            <a:p>
              <a:pPr marL="128588" indent="-128588" defTabSz="685800">
                <a:lnSpc>
                  <a:spcPct val="150000"/>
                </a:lnSpc>
                <a:buClrTx/>
                <a:buFont typeface="Arial" panose="020B0604020202020204" pitchFamily="34" charset="0"/>
                <a:buChar char="•"/>
              </a:pPr>
              <a:r>
                <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rPr>
                <a:t>Gastrointestinal</a:t>
              </a:r>
            </a:p>
            <a:p>
              <a:pPr marL="128588" indent="-128588" defTabSz="685800">
                <a:lnSpc>
                  <a:spcPct val="150000"/>
                </a:lnSpc>
                <a:buClrTx/>
                <a:buFont typeface="Arial" panose="020B0604020202020204" pitchFamily="34" charset="0"/>
                <a:buChar char="•"/>
              </a:pPr>
              <a:r>
                <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rPr>
                <a:t>Geniturinário</a:t>
              </a:r>
            </a:p>
            <a:p>
              <a:pPr marL="128588" indent="-128588" defTabSz="685800">
                <a:lnSpc>
                  <a:spcPct val="150000"/>
                </a:lnSpc>
                <a:buClrTx/>
                <a:buFont typeface="Arial" panose="020B0604020202020204" pitchFamily="34" charset="0"/>
                <a:buChar char="•"/>
              </a:pPr>
              <a:r>
                <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rPr>
                <a:t>Mama</a:t>
              </a:r>
            </a:p>
            <a:p>
              <a:pPr marL="128588" indent="-128588" defTabSz="685800">
                <a:lnSpc>
                  <a:spcPct val="150000"/>
                </a:lnSpc>
                <a:buClrTx/>
                <a:buFont typeface="Arial" panose="020B0604020202020204" pitchFamily="34" charset="0"/>
                <a:buChar char="•"/>
              </a:pPr>
              <a:r>
                <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rPr>
                <a:t>Métodos híbridos</a:t>
              </a:r>
            </a:p>
            <a:p>
              <a:pPr marL="128588" indent="-128588" defTabSz="685800">
                <a:lnSpc>
                  <a:spcPct val="150000"/>
                </a:lnSpc>
                <a:buClrTx/>
                <a:buFont typeface="Arial" panose="020B0604020202020204" pitchFamily="34" charset="0"/>
                <a:buChar char="•"/>
              </a:pPr>
              <a:endPar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endParaRPr>
            </a:p>
            <a:p>
              <a:pPr marL="128588" indent="-128588" defTabSz="685800">
                <a:lnSpc>
                  <a:spcPct val="150000"/>
                </a:lnSpc>
                <a:buClrTx/>
                <a:buFont typeface="Arial" panose="020B0604020202020204" pitchFamily="34" charset="0"/>
                <a:buChar char="•"/>
              </a:pPr>
              <a:endPar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endParaRPr>
            </a:p>
            <a:p>
              <a:pPr marL="128588" indent="-128588" defTabSz="685800">
                <a:lnSpc>
                  <a:spcPct val="150000"/>
                </a:lnSpc>
                <a:buClrTx/>
                <a:buFont typeface="Arial" panose="020B0604020202020204" pitchFamily="34" charset="0"/>
                <a:buChar char="•"/>
              </a:pPr>
              <a:endPar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endParaRPr>
            </a:p>
            <a:p>
              <a:pPr marL="128588" indent="-128588" defTabSz="685800">
                <a:lnSpc>
                  <a:spcPct val="150000"/>
                </a:lnSpc>
                <a:buClrTx/>
                <a:buFont typeface="Arial" panose="020B0604020202020204" pitchFamily="34" charset="0"/>
                <a:buChar char="•"/>
              </a:pPr>
              <a:endPar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endParaRPr>
            </a:p>
            <a:p>
              <a:pPr marL="128588" indent="-128588" defTabSz="685800">
                <a:lnSpc>
                  <a:spcPct val="150000"/>
                </a:lnSpc>
                <a:buClrTx/>
                <a:buFont typeface="Arial" panose="020B0604020202020204" pitchFamily="34" charset="0"/>
                <a:buChar char="•"/>
              </a:pPr>
              <a:endPar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endParaRPr>
            </a:p>
            <a:p>
              <a:pPr marL="128588" indent="-128588" defTabSz="685800">
                <a:lnSpc>
                  <a:spcPct val="150000"/>
                </a:lnSpc>
                <a:buClrTx/>
                <a:buFont typeface="Arial" panose="020B0604020202020204" pitchFamily="34" charset="0"/>
                <a:buChar char="•"/>
              </a:pPr>
              <a:endPar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endParaRPr>
            </a:p>
            <a:p>
              <a:pPr marL="128588" indent="-128588" defTabSz="685800">
                <a:lnSpc>
                  <a:spcPct val="150000"/>
                </a:lnSpc>
                <a:buClrTx/>
                <a:buFont typeface="Arial" panose="020B0604020202020204" pitchFamily="34" charset="0"/>
                <a:buChar char="•"/>
              </a:pPr>
              <a:endPar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endParaRPr>
            </a:p>
            <a:p>
              <a:pPr marL="128588" indent="-128588" defTabSz="685800">
                <a:lnSpc>
                  <a:spcPct val="150000"/>
                </a:lnSpc>
                <a:buClrTx/>
                <a:buFont typeface="Arial" panose="020B0604020202020204" pitchFamily="34" charset="0"/>
                <a:buChar char="•"/>
              </a:pPr>
              <a:endPar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endParaRPr>
            </a:p>
            <a:p>
              <a:pPr marL="128588" indent="-128588" defTabSz="685800">
                <a:lnSpc>
                  <a:spcPct val="150000"/>
                </a:lnSpc>
                <a:buClrTx/>
                <a:buFont typeface="Arial" panose="020B0604020202020204" pitchFamily="34" charset="0"/>
                <a:buChar char="•"/>
              </a:pPr>
              <a:r>
                <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rPr>
                <a:t>Musculoesquelético</a:t>
              </a:r>
            </a:p>
            <a:p>
              <a:pPr marL="128588" indent="-128588" defTabSz="685800">
                <a:lnSpc>
                  <a:spcPct val="150000"/>
                </a:lnSpc>
                <a:buClrTx/>
                <a:buFont typeface="Arial" panose="020B0604020202020204" pitchFamily="34" charset="0"/>
                <a:buChar char="•"/>
              </a:pPr>
              <a:r>
                <a:rPr lang="pt-BR" sz="1050" kern="1200" dirty="0" err="1">
                  <a:solidFill>
                    <a:prstClr val="black"/>
                  </a:solidFill>
                  <a:latin typeface="Montserrat" panose="00000500000000000000" pitchFamily="2" charset="0"/>
                  <a:ea typeface="Roboto Regular" panose="02000000000000000000" pitchFamily="2" charset="0"/>
                  <a:cs typeface="Roboto Regular" panose="02000000000000000000" pitchFamily="2" charset="0"/>
                </a:rPr>
                <a:t>Neurorradiologia</a:t>
              </a:r>
              <a:endPar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endParaRPr>
            </a:p>
            <a:p>
              <a:pPr marL="128588" indent="-128588" defTabSz="685800">
                <a:lnSpc>
                  <a:spcPct val="150000"/>
                </a:lnSpc>
                <a:buClrTx/>
                <a:buFont typeface="Arial" panose="020B0604020202020204" pitchFamily="34" charset="0"/>
                <a:buChar char="•"/>
              </a:pPr>
              <a:r>
                <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rPr>
                <a:t>Oncologia</a:t>
              </a:r>
            </a:p>
            <a:p>
              <a:pPr marL="128588" indent="-128588" defTabSz="685800">
                <a:lnSpc>
                  <a:spcPct val="150000"/>
                </a:lnSpc>
                <a:buClrTx/>
                <a:buFont typeface="Arial" panose="020B0604020202020204" pitchFamily="34" charset="0"/>
                <a:buChar char="•"/>
              </a:pPr>
              <a:r>
                <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rPr>
                <a:t>Pediatria</a:t>
              </a:r>
            </a:p>
            <a:p>
              <a:pPr marL="128588" indent="-128588" defTabSz="685800">
                <a:lnSpc>
                  <a:spcPct val="150000"/>
                </a:lnSpc>
                <a:buClrTx/>
                <a:buFont typeface="Arial" panose="020B0604020202020204" pitchFamily="34" charset="0"/>
                <a:buChar char="•"/>
              </a:pPr>
              <a:r>
                <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rPr>
                <a:t>Pelve feminina</a:t>
              </a:r>
            </a:p>
            <a:p>
              <a:pPr marL="128588" indent="-128588" defTabSz="685800">
                <a:lnSpc>
                  <a:spcPct val="150000"/>
                </a:lnSpc>
                <a:buClrTx/>
                <a:buFont typeface="Arial" panose="020B0604020202020204" pitchFamily="34" charset="0"/>
                <a:buChar char="•"/>
              </a:pPr>
              <a:r>
                <a:rPr lang="pt-BR" sz="1050" kern="1200" dirty="0">
                  <a:solidFill>
                    <a:prstClr val="black"/>
                  </a:solidFill>
                  <a:latin typeface="Montserrat" panose="00000500000000000000" pitchFamily="2" charset="0"/>
                  <a:ea typeface="Roboto Regular" panose="02000000000000000000" pitchFamily="2" charset="0"/>
                  <a:cs typeface="Roboto Regular" panose="02000000000000000000" pitchFamily="2" charset="0"/>
                </a:rPr>
                <a:t>Tórax</a:t>
              </a:r>
            </a:p>
            <a:p>
              <a:pPr marL="128588" indent="-128588" defTabSz="685800">
                <a:lnSpc>
                  <a:spcPct val="150000"/>
                </a:lnSpc>
                <a:buClrTx/>
                <a:buFont typeface="Arial" panose="020B0604020202020204" pitchFamily="34" charset="0"/>
                <a:buChar char="•"/>
              </a:pPr>
              <a:endParaRPr lang="pt-BR" sz="1050" kern="1200" dirty="0">
                <a:solidFill>
                  <a:prstClr val="black"/>
                </a:solidFill>
                <a:latin typeface="Roboto Regular" panose="02000000000000000000" pitchFamily="2" charset="0"/>
                <a:ea typeface="Roboto Regular" panose="02000000000000000000" pitchFamily="2" charset="0"/>
                <a:cs typeface="Roboto Regular" panose="02000000000000000000" pitchFamily="2" charset="0"/>
              </a:endParaRPr>
            </a:p>
            <a:p>
              <a:pPr marL="128588" indent="-128588" defTabSz="685800">
                <a:lnSpc>
                  <a:spcPct val="150000"/>
                </a:lnSpc>
                <a:buClrTx/>
                <a:buFont typeface="Arial" panose="020B0604020202020204" pitchFamily="34" charset="0"/>
                <a:buChar char="•"/>
              </a:pPr>
              <a:endParaRPr lang="pt-BR" sz="1050" kern="1200" dirty="0">
                <a:solidFill>
                  <a:prstClr val="black"/>
                </a:solidFill>
                <a:latin typeface="Roboto Regular" panose="02000000000000000000" pitchFamily="2" charset="0"/>
                <a:ea typeface="Roboto Regular" panose="02000000000000000000" pitchFamily="2" charset="0"/>
                <a:cs typeface="Roboto Regular" panose="02000000000000000000" pitchFamily="2" charset="0"/>
              </a:endParaRPr>
            </a:p>
            <a:p>
              <a:pPr marL="128588" indent="-128588" defTabSz="685800">
                <a:lnSpc>
                  <a:spcPct val="150000"/>
                </a:lnSpc>
                <a:buClrTx/>
                <a:buFont typeface="Arial" panose="020B0604020202020204" pitchFamily="34" charset="0"/>
                <a:buChar char="•"/>
              </a:pPr>
              <a:endParaRPr lang="pt-BR" sz="1050" kern="1200" dirty="0">
                <a:solidFill>
                  <a:prstClr val="black"/>
                </a:solidFill>
                <a:latin typeface="Roboto Regular" panose="02000000000000000000" pitchFamily="2" charset="0"/>
                <a:ea typeface="Roboto Regular" panose="02000000000000000000" pitchFamily="2" charset="0"/>
                <a:cs typeface="Roboto Regular" panose="02000000000000000000" pitchFamily="2" charset="0"/>
              </a:endParaRPr>
            </a:p>
            <a:p>
              <a:pPr marL="128588" indent="-128588" defTabSz="685800">
                <a:lnSpc>
                  <a:spcPct val="150000"/>
                </a:lnSpc>
                <a:buClrTx/>
                <a:buFont typeface="Arial" panose="020B0604020202020204" pitchFamily="34" charset="0"/>
                <a:buChar char="•"/>
              </a:pPr>
              <a:endParaRPr lang="pt-BR" sz="1050" kern="1200" dirty="0">
                <a:solidFill>
                  <a:prstClr val="black"/>
                </a:solidFill>
                <a:latin typeface="Roboto Regular" panose="02000000000000000000" pitchFamily="2" charset="0"/>
                <a:ea typeface="Roboto Regular" panose="02000000000000000000" pitchFamily="2" charset="0"/>
                <a:cs typeface="Roboto Regular" panose="02000000000000000000" pitchFamily="2" charset="0"/>
              </a:endParaRPr>
            </a:p>
            <a:p>
              <a:pPr marL="128588" indent="-128588" defTabSz="685800">
                <a:lnSpc>
                  <a:spcPct val="150000"/>
                </a:lnSpc>
                <a:buClrTx/>
                <a:buFont typeface="Arial" panose="020B0604020202020204" pitchFamily="34" charset="0"/>
                <a:buChar char="•"/>
              </a:pPr>
              <a:endParaRPr lang="pt-BR" sz="1050" kern="1200" dirty="0">
                <a:solidFill>
                  <a:prstClr val="black"/>
                </a:solidFill>
                <a:latin typeface="Roboto Regular" panose="02000000000000000000" pitchFamily="2" charset="0"/>
                <a:ea typeface="Roboto Regular" panose="02000000000000000000" pitchFamily="2" charset="0"/>
                <a:cs typeface="Roboto Regular" panose="02000000000000000000" pitchFamily="2" charset="0"/>
              </a:endParaRPr>
            </a:p>
            <a:p>
              <a:pPr marL="128588" indent="-128588" defTabSz="685800">
                <a:lnSpc>
                  <a:spcPct val="150000"/>
                </a:lnSpc>
                <a:buClrTx/>
                <a:buFont typeface="Arial" panose="020B0604020202020204" pitchFamily="34" charset="0"/>
                <a:buChar char="•"/>
              </a:pPr>
              <a:endParaRPr lang="pt-BR" sz="1050" kern="1200" dirty="0">
                <a:solidFill>
                  <a:prstClr val="black"/>
                </a:solidFill>
                <a:latin typeface="Roboto Regular" panose="02000000000000000000" pitchFamily="2" charset="0"/>
                <a:ea typeface="Roboto Regular" panose="02000000000000000000" pitchFamily="2" charset="0"/>
                <a:cs typeface="Roboto Regular" panose="02000000000000000000" pitchFamily="2" charset="0"/>
              </a:endParaRPr>
            </a:p>
            <a:p>
              <a:pPr marL="128588" indent="-128588" defTabSz="685800">
                <a:lnSpc>
                  <a:spcPct val="150000"/>
                </a:lnSpc>
                <a:buClrTx/>
                <a:buFont typeface="Arial" panose="020B0604020202020204" pitchFamily="34" charset="0"/>
                <a:buChar char="•"/>
              </a:pPr>
              <a:endParaRPr lang="pt-BR" sz="1050" kern="1200" dirty="0">
                <a:solidFill>
                  <a:prstClr val="black"/>
                </a:solidFill>
                <a:latin typeface="Roboto Regular" panose="02000000000000000000" pitchFamily="2" charset="0"/>
                <a:ea typeface="Roboto Regular" panose="02000000000000000000" pitchFamily="2" charset="0"/>
                <a:cs typeface="Roboto Regular" panose="02000000000000000000" pitchFamily="2" charset="0"/>
              </a:endParaRPr>
            </a:p>
            <a:p>
              <a:pPr defTabSz="685800">
                <a:lnSpc>
                  <a:spcPct val="150000"/>
                </a:lnSpc>
                <a:buClrTx/>
              </a:pPr>
              <a:endParaRPr lang="pt-BR" sz="1050" kern="1200" dirty="0">
                <a:solidFill>
                  <a:prstClr val="black"/>
                </a:solidFill>
                <a:latin typeface="Roboto Regular" panose="02000000000000000000" pitchFamily="2" charset="0"/>
                <a:ea typeface="Roboto Regular" panose="02000000000000000000" pitchFamily="2" charset="0"/>
                <a:cs typeface="Roboto Regular" panose="02000000000000000000" pitchFamily="2" charset="0"/>
              </a:endParaRPr>
            </a:p>
            <a:p>
              <a:pPr marL="128588" indent="-128588" defTabSz="685800">
                <a:lnSpc>
                  <a:spcPct val="150000"/>
                </a:lnSpc>
                <a:buClrTx/>
                <a:buFont typeface="Arial" panose="020B0604020202020204" pitchFamily="34" charset="0"/>
                <a:buChar char="•"/>
              </a:pPr>
              <a:endParaRPr lang="pt-BR" sz="900" kern="1200" dirty="0">
                <a:solidFill>
                  <a:prstClr val="black"/>
                </a:solidFill>
                <a:latin typeface="Roboto Regular" panose="02000000000000000000" pitchFamily="2" charset="0"/>
                <a:ea typeface="Roboto Regular" panose="02000000000000000000" pitchFamily="2" charset="0"/>
                <a:cs typeface="Roboto Regular" panose="02000000000000000000" pitchFamily="2" charset="0"/>
              </a:endParaRPr>
            </a:p>
          </p:txBody>
        </p:sp>
      </p:grpSp>
      <p:cxnSp>
        <p:nvCxnSpPr>
          <p:cNvPr id="13" name="Conector reto 12">
            <a:extLst>
              <a:ext uri="{FF2B5EF4-FFF2-40B4-BE49-F238E27FC236}">
                <a16:creationId xmlns:a16="http://schemas.microsoft.com/office/drawing/2014/main" id="{30C444ED-400F-BC0A-0AEE-084C820AEDB9}"/>
              </a:ext>
            </a:extLst>
          </p:cNvPr>
          <p:cNvCxnSpPr>
            <a:cxnSpLocks/>
          </p:cNvCxnSpPr>
          <p:nvPr/>
        </p:nvCxnSpPr>
        <p:spPr>
          <a:xfrm>
            <a:off x="3020703" y="1157550"/>
            <a:ext cx="0" cy="201010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D380F7BF-D9BF-F6FB-39F0-227D6FA3EBA0}"/>
              </a:ext>
            </a:extLst>
          </p:cNvPr>
          <p:cNvSpPr txBox="1"/>
          <p:nvPr/>
        </p:nvSpPr>
        <p:spPr>
          <a:xfrm>
            <a:off x="1143636" y="271759"/>
            <a:ext cx="3820277" cy="761747"/>
          </a:xfrm>
          <a:prstGeom prst="rect">
            <a:avLst/>
          </a:prstGeom>
          <a:noFill/>
        </p:spPr>
        <p:txBody>
          <a:bodyPr wrap="none" rtlCol="0">
            <a:spAutoFit/>
          </a:bodyPr>
          <a:lstStyle/>
          <a:p>
            <a:pPr defTabSz="685800">
              <a:buClrTx/>
            </a:pPr>
            <a:r>
              <a:rPr lang="pt-BR" sz="4350" b="1" kern="1200" dirty="0">
                <a:solidFill>
                  <a:prstClr val="black"/>
                </a:solidFill>
                <a:latin typeface="Montserrat" panose="00000500000000000000" pitchFamily="2" charset="0"/>
                <a:ea typeface="+mn-ea"/>
                <a:cs typeface="+mn-cs"/>
              </a:rPr>
              <a:t>Público-alvo</a:t>
            </a:r>
          </a:p>
        </p:txBody>
      </p:sp>
      <p:sp>
        <p:nvSpPr>
          <p:cNvPr id="15" name="CaixaDeTexto 14">
            <a:extLst>
              <a:ext uri="{FF2B5EF4-FFF2-40B4-BE49-F238E27FC236}">
                <a16:creationId xmlns:a16="http://schemas.microsoft.com/office/drawing/2014/main" id="{99AE5771-81A8-E636-73A3-DB4301326D61}"/>
              </a:ext>
            </a:extLst>
          </p:cNvPr>
          <p:cNvSpPr txBox="1"/>
          <p:nvPr/>
        </p:nvSpPr>
        <p:spPr>
          <a:xfrm>
            <a:off x="1488157" y="3745392"/>
            <a:ext cx="1242620" cy="553998"/>
          </a:xfrm>
          <a:prstGeom prst="rect">
            <a:avLst/>
          </a:prstGeom>
          <a:noFill/>
        </p:spPr>
        <p:txBody>
          <a:bodyPr wrap="square" rtlCol="0">
            <a:spAutoFit/>
          </a:bodyPr>
          <a:lstStyle/>
          <a:p>
            <a:pPr defTabSz="685800">
              <a:buClrTx/>
            </a:pPr>
            <a:r>
              <a:rPr lang="pt-BR" sz="1500" kern="1200" dirty="0">
                <a:solidFill>
                  <a:srgbClr val="ED7D31"/>
                </a:solidFill>
                <a:latin typeface="Montserrat" panose="00000500000000000000" pitchFamily="2" charset="0"/>
                <a:ea typeface="Roboto Black" panose="02000000000000000000" pitchFamily="2" charset="0"/>
                <a:cs typeface="Roboto Regular" panose="02000000000000000000" pitchFamily="2" charset="0"/>
              </a:rPr>
              <a:t>ÚLTIMA EDIÇÃO</a:t>
            </a:r>
          </a:p>
        </p:txBody>
      </p:sp>
      <p:sp>
        <p:nvSpPr>
          <p:cNvPr id="16" name="CaixaDeTexto 15">
            <a:extLst>
              <a:ext uri="{FF2B5EF4-FFF2-40B4-BE49-F238E27FC236}">
                <a16:creationId xmlns:a16="http://schemas.microsoft.com/office/drawing/2014/main" id="{A31C9AFF-C912-BEE1-7602-72212A95268F}"/>
              </a:ext>
            </a:extLst>
          </p:cNvPr>
          <p:cNvSpPr txBox="1"/>
          <p:nvPr/>
        </p:nvSpPr>
        <p:spPr>
          <a:xfrm>
            <a:off x="2744568" y="3648498"/>
            <a:ext cx="1442162" cy="692497"/>
          </a:xfrm>
          <a:prstGeom prst="rect">
            <a:avLst/>
          </a:prstGeom>
          <a:noFill/>
        </p:spPr>
        <p:txBody>
          <a:bodyPr wrap="square" rtlCol="0">
            <a:spAutoFit/>
          </a:bodyPr>
          <a:lstStyle/>
          <a:p>
            <a:pPr defTabSz="685800">
              <a:buClrTx/>
            </a:pPr>
            <a:r>
              <a:rPr lang="pt-BR" sz="1950" kern="1200" dirty="0">
                <a:solidFill>
                  <a:prstClr val="white"/>
                </a:solidFill>
                <a:latin typeface="Montserrat" panose="00000500000000000000" pitchFamily="2" charset="0"/>
                <a:ea typeface="Roboto Light" panose="02000000000000000000" pitchFamily="2" charset="0"/>
                <a:cs typeface="Roboto Regular" panose="02000000000000000000" pitchFamily="2" charset="0"/>
              </a:rPr>
              <a:t>1200 Inscritos</a:t>
            </a:r>
          </a:p>
        </p:txBody>
      </p:sp>
    </p:spTree>
    <p:extLst>
      <p:ext uri="{BB962C8B-B14F-4D97-AF65-F5344CB8AC3E}">
        <p14:creationId xmlns:p14="http://schemas.microsoft.com/office/powerpoint/2010/main" val="601928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88D87-E591-D7FD-B04F-65BCE44B56D8}"/>
            </a:ext>
          </a:extLst>
        </p:cNvPr>
        <p:cNvGrpSpPr/>
        <p:nvPr/>
      </p:nvGrpSpPr>
      <p:grpSpPr>
        <a:xfrm>
          <a:off x="0" y="0"/>
          <a:ext cx="0" cy="0"/>
          <a:chOff x="0" y="0"/>
          <a:chExt cx="0" cy="0"/>
        </a:xfrm>
      </p:grpSpPr>
      <p:pic>
        <p:nvPicPr>
          <p:cNvPr id="18" name="Imagem 17" descr="Uma imagem contendo Interface gráfica do usuário&#10;&#10;Descrição gerada automaticamente">
            <a:extLst>
              <a:ext uri="{FF2B5EF4-FFF2-40B4-BE49-F238E27FC236}">
                <a16:creationId xmlns:a16="http://schemas.microsoft.com/office/drawing/2014/main" id="{FFE0D83B-F6E4-7F34-8EB8-C5327D195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3"/>
            <a:ext cx="9144000" cy="5153026"/>
          </a:xfrm>
          <a:prstGeom prst="rect">
            <a:avLst/>
          </a:prstGeom>
        </p:spPr>
      </p:pic>
      <p:sp>
        <p:nvSpPr>
          <p:cNvPr id="14" name="CaixaDeTexto 13">
            <a:extLst>
              <a:ext uri="{FF2B5EF4-FFF2-40B4-BE49-F238E27FC236}">
                <a16:creationId xmlns:a16="http://schemas.microsoft.com/office/drawing/2014/main" id="{E1E9AA2F-5B52-E849-D661-838700AA3DC4}"/>
              </a:ext>
            </a:extLst>
          </p:cNvPr>
          <p:cNvSpPr txBox="1"/>
          <p:nvPr/>
        </p:nvSpPr>
        <p:spPr>
          <a:xfrm>
            <a:off x="-1410546" y="175895"/>
            <a:ext cx="8452901" cy="861774"/>
          </a:xfrm>
          <a:prstGeom prst="rect">
            <a:avLst/>
          </a:prstGeom>
          <a:noFill/>
        </p:spPr>
        <p:txBody>
          <a:bodyPr wrap="square" rtlCol="0">
            <a:spAutoFit/>
          </a:bodyPr>
          <a:lstStyle/>
          <a:p>
            <a:pPr algn="ctr" defTabSz="685800">
              <a:buClrTx/>
            </a:pPr>
            <a:r>
              <a:rPr lang="pt-BR" sz="2500" b="1" kern="1200" dirty="0">
                <a:solidFill>
                  <a:prstClr val="black"/>
                </a:solidFill>
                <a:latin typeface="Montserrat" panose="00000500000000000000" pitchFamily="2" charset="0"/>
                <a:ea typeface="+mn-ea"/>
                <a:cs typeface="+mn-cs"/>
              </a:rPr>
              <a:t>O maior evento </a:t>
            </a:r>
            <a:r>
              <a:rPr lang="pt-BR" sz="2500" b="1" i="1" kern="1200" dirty="0">
                <a:solidFill>
                  <a:prstClr val="black"/>
                </a:solidFill>
                <a:latin typeface="Montserrat" panose="00000500000000000000" pitchFamily="2" charset="0"/>
                <a:ea typeface="+mn-ea"/>
                <a:cs typeface="+mn-cs"/>
              </a:rPr>
              <a:t>Hands </a:t>
            </a:r>
            <a:r>
              <a:rPr lang="pt-BR" sz="2500" b="1" i="1" kern="1200" dirty="0" err="1">
                <a:solidFill>
                  <a:prstClr val="black"/>
                </a:solidFill>
                <a:latin typeface="Montserrat" panose="00000500000000000000" pitchFamily="2" charset="0"/>
                <a:ea typeface="+mn-ea"/>
                <a:cs typeface="+mn-cs"/>
              </a:rPr>
              <a:t>On</a:t>
            </a:r>
            <a:r>
              <a:rPr lang="pt-BR" sz="2500" b="1" kern="1200" dirty="0">
                <a:solidFill>
                  <a:prstClr val="black"/>
                </a:solidFill>
                <a:latin typeface="Montserrat" panose="00000500000000000000" pitchFamily="2" charset="0"/>
                <a:ea typeface="+mn-ea"/>
                <a:cs typeface="+mn-cs"/>
              </a:rPr>
              <a:t> de </a:t>
            </a:r>
            <a:br>
              <a:rPr lang="pt-BR" sz="2500" b="1" kern="1200" dirty="0">
                <a:solidFill>
                  <a:prstClr val="black"/>
                </a:solidFill>
                <a:latin typeface="Montserrat" panose="00000500000000000000" pitchFamily="2" charset="0"/>
                <a:ea typeface="+mn-ea"/>
                <a:cs typeface="+mn-cs"/>
              </a:rPr>
            </a:br>
            <a:r>
              <a:rPr lang="pt-BR" sz="2500" b="1" kern="1200" dirty="0">
                <a:solidFill>
                  <a:prstClr val="black"/>
                </a:solidFill>
                <a:latin typeface="Montserrat" panose="00000500000000000000" pitchFamily="2" charset="0"/>
                <a:ea typeface="+mn-ea"/>
                <a:cs typeface="+mn-cs"/>
              </a:rPr>
              <a:t>atualização online do mundo</a:t>
            </a:r>
          </a:p>
        </p:txBody>
      </p:sp>
      <p:pic>
        <p:nvPicPr>
          <p:cNvPr id="17" name="Imagem 16" descr="Tela de computador mostrando aplicativo de jogo sendo usado&#10;&#10;Descrição gerada automaticamente com confiança média">
            <a:extLst>
              <a:ext uri="{FF2B5EF4-FFF2-40B4-BE49-F238E27FC236}">
                <a16:creationId xmlns:a16="http://schemas.microsoft.com/office/drawing/2014/main" id="{7DC3EEDF-7DC5-5FD1-803A-54CE755DD019}"/>
              </a:ext>
            </a:extLst>
          </p:cNvPr>
          <p:cNvPicPr>
            <a:picLocks noChangeAspect="1"/>
          </p:cNvPicPr>
          <p:nvPr/>
        </p:nvPicPr>
        <p:blipFill>
          <a:blip r:embed="rId3"/>
          <a:stretch>
            <a:fillRect/>
          </a:stretch>
        </p:blipFill>
        <p:spPr>
          <a:xfrm>
            <a:off x="324466" y="1174083"/>
            <a:ext cx="3399089" cy="1915706"/>
          </a:xfrm>
          <a:prstGeom prst="rect">
            <a:avLst/>
          </a:prstGeom>
        </p:spPr>
      </p:pic>
      <p:pic>
        <p:nvPicPr>
          <p:cNvPr id="20" name="Imagem 19" descr="Interface gráfica do usuário&#10;&#10;Descrição gerada automaticamente">
            <a:extLst>
              <a:ext uri="{FF2B5EF4-FFF2-40B4-BE49-F238E27FC236}">
                <a16:creationId xmlns:a16="http://schemas.microsoft.com/office/drawing/2014/main" id="{99B3A1DB-4463-6459-0EEE-A5771752946A}"/>
              </a:ext>
            </a:extLst>
          </p:cNvPr>
          <p:cNvPicPr>
            <a:picLocks noChangeAspect="1"/>
          </p:cNvPicPr>
          <p:nvPr/>
        </p:nvPicPr>
        <p:blipFill>
          <a:blip r:embed="rId4"/>
          <a:stretch>
            <a:fillRect/>
          </a:stretch>
        </p:blipFill>
        <p:spPr>
          <a:xfrm>
            <a:off x="3828797" y="1181456"/>
            <a:ext cx="3985980" cy="1915706"/>
          </a:xfrm>
          <a:prstGeom prst="rect">
            <a:avLst/>
          </a:prstGeom>
        </p:spPr>
      </p:pic>
      <p:pic>
        <p:nvPicPr>
          <p:cNvPr id="22" name="Imagem 21" descr="Interface gráfica do usuário&#10;&#10;Descrição gerada automaticamente">
            <a:extLst>
              <a:ext uri="{FF2B5EF4-FFF2-40B4-BE49-F238E27FC236}">
                <a16:creationId xmlns:a16="http://schemas.microsoft.com/office/drawing/2014/main" id="{9A497575-0A69-DB02-968A-68A9A5A43440}"/>
              </a:ext>
            </a:extLst>
          </p:cNvPr>
          <p:cNvPicPr>
            <a:picLocks noChangeAspect="1"/>
          </p:cNvPicPr>
          <p:nvPr/>
        </p:nvPicPr>
        <p:blipFill>
          <a:blip r:embed="rId5"/>
          <a:stretch>
            <a:fillRect/>
          </a:stretch>
        </p:blipFill>
        <p:spPr>
          <a:xfrm>
            <a:off x="287473" y="3208753"/>
            <a:ext cx="3436082" cy="1803862"/>
          </a:xfrm>
          <a:prstGeom prst="rect">
            <a:avLst/>
          </a:prstGeom>
        </p:spPr>
      </p:pic>
      <p:pic>
        <p:nvPicPr>
          <p:cNvPr id="28" name="Imagem 27" descr="Homem de terno azul&#10;&#10;Descrição gerada automaticamente com confiança média">
            <a:extLst>
              <a:ext uri="{FF2B5EF4-FFF2-40B4-BE49-F238E27FC236}">
                <a16:creationId xmlns:a16="http://schemas.microsoft.com/office/drawing/2014/main" id="{0FBBC789-1EC4-CB62-CDFE-DF41F7FACD49}"/>
              </a:ext>
            </a:extLst>
          </p:cNvPr>
          <p:cNvPicPr>
            <a:picLocks noChangeAspect="1"/>
          </p:cNvPicPr>
          <p:nvPr/>
        </p:nvPicPr>
        <p:blipFill>
          <a:blip r:embed="rId6"/>
          <a:srcRect t="16043" b="2953"/>
          <a:stretch/>
        </p:blipFill>
        <p:spPr>
          <a:xfrm>
            <a:off x="3828796" y="3196193"/>
            <a:ext cx="3985979" cy="1816422"/>
          </a:xfrm>
          <a:prstGeom prst="rect">
            <a:avLst/>
          </a:prstGeom>
        </p:spPr>
      </p:pic>
    </p:spTree>
    <p:extLst>
      <p:ext uri="{BB962C8B-B14F-4D97-AF65-F5344CB8AC3E}">
        <p14:creationId xmlns:p14="http://schemas.microsoft.com/office/powerpoint/2010/main" val="2569584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55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Uma imagem contendo grama, homem, em pé, mulher&#10;&#10;Descrição gerada automaticamente">
            <a:extLst>
              <a:ext uri="{FF2B5EF4-FFF2-40B4-BE49-F238E27FC236}">
                <a16:creationId xmlns:a16="http://schemas.microsoft.com/office/drawing/2014/main" id="{E112D6DD-F412-8DAA-869D-75F7A7AC0F9C}"/>
              </a:ext>
            </a:extLst>
          </p:cNvPr>
          <p:cNvPicPr>
            <a:picLocks noChangeAspect="1"/>
          </p:cNvPicPr>
          <p:nvPr/>
        </p:nvPicPr>
        <p:blipFill>
          <a:blip r:embed="rId3">
            <a:extLst>
              <a:ext uri="{28A0092B-C50C-407E-A947-70E740481C1C}">
                <a14:useLocalDpi xmlns:a14="http://schemas.microsoft.com/office/drawing/2010/main" val="0"/>
              </a:ext>
            </a:extLst>
          </a:blip>
          <a:srcRect b="6292"/>
          <a:stretch/>
        </p:blipFill>
        <p:spPr>
          <a:xfrm>
            <a:off x="3370054" y="3389134"/>
            <a:ext cx="2324825" cy="1633922"/>
          </a:xfrm>
          <a:prstGeom prst="rect">
            <a:avLst/>
          </a:prstGeom>
        </p:spPr>
      </p:pic>
      <p:pic>
        <p:nvPicPr>
          <p:cNvPr id="3" name="Imagem 2" descr="Multidão de pessoas&#10;&#10;Descrição gerada automaticamente">
            <a:extLst>
              <a:ext uri="{FF2B5EF4-FFF2-40B4-BE49-F238E27FC236}">
                <a16:creationId xmlns:a16="http://schemas.microsoft.com/office/drawing/2014/main" id="{3545870E-5EEE-D719-6FA5-B6B1453176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363" y="3372701"/>
            <a:ext cx="2456906" cy="1637937"/>
          </a:xfrm>
          <a:prstGeom prst="rect">
            <a:avLst/>
          </a:prstGeom>
        </p:spPr>
      </p:pic>
      <p:pic>
        <p:nvPicPr>
          <p:cNvPr id="4" name="Imagem 3" descr="Pessoas em uma sala&#10;&#10;Descrição gerada automaticamente com confiança baixa">
            <a:extLst>
              <a:ext uri="{FF2B5EF4-FFF2-40B4-BE49-F238E27FC236}">
                <a16:creationId xmlns:a16="http://schemas.microsoft.com/office/drawing/2014/main" id="{6648693C-82E9-CB94-D417-73607EDC7C29}"/>
              </a:ext>
            </a:extLst>
          </p:cNvPr>
          <p:cNvPicPr>
            <a:picLocks noChangeAspect="1"/>
          </p:cNvPicPr>
          <p:nvPr/>
        </p:nvPicPr>
        <p:blipFill>
          <a:blip r:embed="rId5">
            <a:extLst>
              <a:ext uri="{28A0092B-C50C-407E-A947-70E740481C1C}">
                <a14:useLocalDpi xmlns:a14="http://schemas.microsoft.com/office/drawing/2010/main" val="0"/>
              </a:ext>
            </a:extLst>
          </a:blip>
          <a:srcRect t="12895" r="7445" b="10099"/>
          <a:stretch/>
        </p:blipFill>
        <p:spPr>
          <a:xfrm>
            <a:off x="5777923" y="85315"/>
            <a:ext cx="2551898" cy="1415456"/>
          </a:xfrm>
          <a:prstGeom prst="rect">
            <a:avLst/>
          </a:prstGeom>
        </p:spPr>
      </p:pic>
      <p:pic>
        <p:nvPicPr>
          <p:cNvPr id="7" name="Imagem 6" descr="Grupo de pessoas sentadas ao redor de uma mesa&#10;&#10;Descrição gerada automaticamente com confiança média">
            <a:extLst>
              <a:ext uri="{FF2B5EF4-FFF2-40B4-BE49-F238E27FC236}">
                <a16:creationId xmlns:a16="http://schemas.microsoft.com/office/drawing/2014/main" id="{9BABA5F2-2934-E832-94B7-890B8F088E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363" y="1632423"/>
            <a:ext cx="2456906" cy="1637937"/>
          </a:xfrm>
          <a:prstGeom prst="rect">
            <a:avLst/>
          </a:prstGeom>
        </p:spPr>
      </p:pic>
      <p:pic>
        <p:nvPicPr>
          <p:cNvPr id="11" name="Imagem 10" descr="Homem segurando uma caixa de papelão&#10;&#10;Descrição gerada automaticamente com confiança baixa">
            <a:extLst>
              <a:ext uri="{FF2B5EF4-FFF2-40B4-BE49-F238E27FC236}">
                <a16:creationId xmlns:a16="http://schemas.microsoft.com/office/drawing/2014/main" id="{46C59EF3-4E28-BE25-063A-A359A713BA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9439" y="1609563"/>
            <a:ext cx="2551898" cy="1701265"/>
          </a:xfrm>
          <a:prstGeom prst="rect">
            <a:avLst/>
          </a:prstGeom>
        </p:spPr>
      </p:pic>
      <p:pic>
        <p:nvPicPr>
          <p:cNvPr id="13" name="Imagem 12">
            <a:extLst>
              <a:ext uri="{FF2B5EF4-FFF2-40B4-BE49-F238E27FC236}">
                <a16:creationId xmlns:a16="http://schemas.microsoft.com/office/drawing/2014/main" id="{BF4F4406-96D7-680D-F2FC-09660019E770}"/>
              </a:ext>
            </a:extLst>
          </p:cNvPr>
          <p:cNvPicPr>
            <a:picLocks noChangeAspect="1"/>
          </p:cNvPicPr>
          <p:nvPr/>
        </p:nvPicPr>
        <p:blipFill>
          <a:blip r:embed="rId8">
            <a:extLst>
              <a:ext uri="{28A0092B-C50C-407E-A947-70E740481C1C}">
                <a14:useLocalDpi xmlns:a14="http://schemas.microsoft.com/office/drawing/2010/main" val="0"/>
              </a:ext>
            </a:extLst>
          </a:blip>
          <a:srcRect r="8898"/>
          <a:stretch/>
        </p:blipFill>
        <p:spPr>
          <a:xfrm>
            <a:off x="3370055" y="1597508"/>
            <a:ext cx="2324824" cy="1701266"/>
          </a:xfrm>
          <a:prstGeom prst="rect">
            <a:avLst/>
          </a:prstGeom>
        </p:spPr>
      </p:pic>
      <p:pic>
        <p:nvPicPr>
          <p:cNvPr id="15" name="Imagem 14" descr="Televisão ligada em sala de estar&#10;&#10;Descrição gerada automaticamente com confiança média">
            <a:extLst>
              <a:ext uri="{FF2B5EF4-FFF2-40B4-BE49-F238E27FC236}">
                <a16:creationId xmlns:a16="http://schemas.microsoft.com/office/drawing/2014/main" id="{86D0EBA0-A7D6-689E-5EAE-7EFF8C5BAD52}"/>
              </a:ext>
            </a:extLst>
          </p:cNvPr>
          <p:cNvPicPr>
            <a:picLocks noChangeAspect="1"/>
          </p:cNvPicPr>
          <p:nvPr/>
        </p:nvPicPr>
        <p:blipFill>
          <a:blip r:embed="rId9">
            <a:extLst>
              <a:ext uri="{28A0092B-C50C-407E-A947-70E740481C1C}">
                <a14:useLocalDpi xmlns:a14="http://schemas.microsoft.com/office/drawing/2010/main" val="0"/>
              </a:ext>
            </a:extLst>
          </a:blip>
          <a:srcRect b="3958"/>
          <a:stretch/>
        </p:blipFill>
        <p:spPr>
          <a:xfrm>
            <a:off x="5777923" y="3396134"/>
            <a:ext cx="2551898" cy="1633923"/>
          </a:xfrm>
          <a:prstGeom prst="rect">
            <a:avLst/>
          </a:prstGeom>
        </p:spPr>
      </p:pic>
      <p:pic>
        <p:nvPicPr>
          <p:cNvPr id="16" name="Imagem 15" descr="Site&#10;&#10;Descrição gerada automaticamente com confiança baixa">
            <a:extLst>
              <a:ext uri="{FF2B5EF4-FFF2-40B4-BE49-F238E27FC236}">
                <a16:creationId xmlns:a16="http://schemas.microsoft.com/office/drawing/2014/main" id="{0C8A2804-6D2B-703A-2B2E-72B810407939}"/>
              </a:ext>
            </a:extLst>
          </p:cNvPr>
          <p:cNvPicPr>
            <a:picLocks noChangeAspect="1"/>
          </p:cNvPicPr>
          <p:nvPr/>
        </p:nvPicPr>
        <p:blipFill>
          <a:blip r:embed="rId10">
            <a:extLst>
              <a:ext uri="{28A0092B-C50C-407E-A947-70E740481C1C}">
                <a14:useLocalDpi xmlns:a14="http://schemas.microsoft.com/office/drawing/2010/main" val="0"/>
              </a:ext>
            </a:extLst>
          </a:blip>
          <a:srcRect b="7062"/>
          <a:stretch/>
        </p:blipFill>
        <p:spPr>
          <a:xfrm>
            <a:off x="3377606" y="85315"/>
            <a:ext cx="2320661" cy="1437850"/>
          </a:xfrm>
          <a:prstGeom prst="rect">
            <a:avLst/>
          </a:prstGeom>
        </p:spPr>
      </p:pic>
      <p:pic>
        <p:nvPicPr>
          <p:cNvPr id="17" name="Imagem 16" descr="Pessoas na frente de uma caixa de papelão&#10;&#10;Descrição gerada automaticamente com confiança média">
            <a:extLst>
              <a:ext uri="{FF2B5EF4-FFF2-40B4-BE49-F238E27FC236}">
                <a16:creationId xmlns:a16="http://schemas.microsoft.com/office/drawing/2014/main" id="{4B8F12EC-8FB2-4992-2DC2-D438469E188D}"/>
              </a:ext>
            </a:extLst>
          </p:cNvPr>
          <p:cNvPicPr>
            <a:picLocks noChangeAspect="1"/>
          </p:cNvPicPr>
          <p:nvPr/>
        </p:nvPicPr>
        <p:blipFill>
          <a:blip r:embed="rId11">
            <a:extLst>
              <a:ext uri="{28A0092B-C50C-407E-A947-70E740481C1C}">
                <a14:useLocalDpi xmlns:a14="http://schemas.microsoft.com/office/drawing/2010/main" val="0"/>
              </a:ext>
            </a:extLst>
          </a:blip>
          <a:srcRect b="12604"/>
          <a:stretch/>
        </p:blipFill>
        <p:spPr>
          <a:xfrm>
            <a:off x="830131" y="85315"/>
            <a:ext cx="2467819" cy="1437850"/>
          </a:xfrm>
          <a:prstGeom prst="rect">
            <a:avLst/>
          </a:prstGeom>
        </p:spPr>
      </p:pic>
    </p:spTree>
    <p:extLst>
      <p:ext uri="{BB962C8B-B14F-4D97-AF65-F5344CB8AC3E}">
        <p14:creationId xmlns:p14="http://schemas.microsoft.com/office/powerpoint/2010/main" val="2554746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Uma imagem com texto, livro, póster, design gráfico&#10;&#10;Descrição gerada automaticamente">
            <a:extLst>
              <a:ext uri="{FF2B5EF4-FFF2-40B4-BE49-F238E27FC236}">
                <a16:creationId xmlns:a16="http://schemas.microsoft.com/office/drawing/2014/main" id="{3D5ED385-FBAF-C973-BF32-32EAB2F24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7679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45C5B-A4A6-9327-8BDE-08FBF4633E7F}"/>
            </a:ext>
          </a:extLst>
        </p:cNvPr>
        <p:cNvGrpSpPr/>
        <p:nvPr/>
      </p:nvGrpSpPr>
      <p:grpSpPr>
        <a:xfrm>
          <a:off x="0" y="0"/>
          <a:ext cx="0" cy="0"/>
          <a:chOff x="0" y="0"/>
          <a:chExt cx="0" cy="0"/>
        </a:xfrm>
      </p:grpSpPr>
      <p:pic>
        <p:nvPicPr>
          <p:cNvPr id="12" name="Imagem 11" descr="Uma imagem contendo Padrão do plano de fundo&#10;&#10;Descrição gerada automaticamente">
            <a:extLst>
              <a:ext uri="{FF2B5EF4-FFF2-40B4-BE49-F238E27FC236}">
                <a16:creationId xmlns:a16="http://schemas.microsoft.com/office/drawing/2014/main" id="{76B46E70-18F2-F3D2-B17B-1A39B5B15E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 y="8001"/>
            <a:ext cx="9121140" cy="5127498"/>
          </a:xfrm>
          <a:prstGeom prst="rect">
            <a:avLst/>
          </a:prstGeom>
        </p:spPr>
      </p:pic>
      <p:sp>
        <p:nvSpPr>
          <p:cNvPr id="5" name="CaixaDeTexto 4">
            <a:extLst>
              <a:ext uri="{FF2B5EF4-FFF2-40B4-BE49-F238E27FC236}">
                <a16:creationId xmlns:a16="http://schemas.microsoft.com/office/drawing/2014/main" id="{D02A3633-11F8-E303-7DC3-A5A9B2A49E39}"/>
              </a:ext>
            </a:extLst>
          </p:cNvPr>
          <p:cNvSpPr txBox="1"/>
          <p:nvPr/>
        </p:nvSpPr>
        <p:spPr>
          <a:xfrm>
            <a:off x="2820800" y="487389"/>
            <a:ext cx="3550972" cy="646331"/>
          </a:xfrm>
          <a:prstGeom prst="rect">
            <a:avLst/>
          </a:prstGeom>
          <a:noFill/>
        </p:spPr>
        <p:txBody>
          <a:bodyPr wrap="none" rtlCol="0">
            <a:spAutoFit/>
          </a:bodyPr>
          <a:lstStyle/>
          <a:p>
            <a:r>
              <a:rPr lang="pt-BR" sz="3600" b="1" dirty="0">
                <a:latin typeface="Montserrat" panose="00000500000000000000" pitchFamily="2" charset="0"/>
              </a:rPr>
              <a:t>INTRODUÇÃO</a:t>
            </a:r>
          </a:p>
        </p:txBody>
      </p:sp>
      <p:sp>
        <p:nvSpPr>
          <p:cNvPr id="6" name="CaixaDeTexto 5">
            <a:extLst>
              <a:ext uri="{FF2B5EF4-FFF2-40B4-BE49-F238E27FC236}">
                <a16:creationId xmlns:a16="http://schemas.microsoft.com/office/drawing/2014/main" id="{6F604E5F-FE3B-8D00-0FF8-128117D15784}"/>
              </a:ext>
            </a:extLst>
          </p:cNvPr>
          <p:cNvSpPr txBox="1"/>
          <p:nvPr/>
        </p:nvSpPr>
        <p:spPr>
          <a:xfrm>
            <a:off x="984982" y="1368829"/>
            <a:ext cx="7174037" cy="2662267"/>
          </a:xfrm>
          <a:prstGeom prst="rect">
            <a:avLst/>
          </a:prstGeom>
          <a:noFill/>
        </p:spPr>
        <p:txBody>
          <a:bodyPr wrap="square" rtlCol="0">
            <a:spAutoFit/>
          </a:bodyPr>
          <a:lstStyle/>
          <a:p>
            <a:pPr marL="15716" indent="-3810" algn="just">
              <a:spcBef>
                <a:spcPts val="75"/>
              </a:spcBef>
            </a:pPr>
            <a:r>
              <a:rPr lang="pt-BR" sz="1350" dirty="0">
                <a:latin typeface="Montserrat" panose="00000500000000000000" pitchFamily="2" charset="0"/>
                <a:cs typeface="Times New Roman"/>
              </a:rPr>
              <a:t>O Congresso Brasileiro de Radiologia e Diagnóstico por Imagem desembarca na cidade de Curitiba (PR) em 2025, para a sua 54ª Edição, entre os dias 18 a 20 de setembro de 2025 no Up Experience.</a:t>
            </a:r>
          </a:p>
          <a:p>
            <a:pPr marL="15716" indent="-3810" algn="just">
              <a:spcBef>
                <a:spcPts val="75"/>
              </a:spcBef>
            </a:pPr>
            <a:endParaRPr lang="pt-BR" sz="1350" dirty="0">
              <a:latin typeface="Montserrat" panose="00000500000000000000" pitchFamily="2" charset="0"/>
              <a:cs typeface="Times New Roman"/>
            </a:endParaRPr>
          </a:p>
          <a:p>
            <a:pPr marL="15716" indent="-3810" algn="just">
              <a:spcBef>
                <a:spcPts val="75"/>
              </a:spcBef>
            </a:pPr>
            <a:r>
              <a:rPr lang="pt-BR" sz="1350" dirty="0">
                <a:latin typeface="Montserrat" panose="00000500000000000000" pitchFamily="2" charset="0"/>
                <a:cs typeface="Times New Roman"/>
              </a:rPr>
              <a:t>Em formato presencial, o CBR25 irá congregar radiologistas de todo o Brasil e contar com a participação de renomados colegas de várias sociedades internacionais parceiras, encurtando distâncias e expandindo nossas fronteiras.</a:t>
            </a:r>
          </a:p>
          <a:p>
            <a:pPr marL="15716" indent="-3810" algn="just">
              <a:spcBef>
                <a:spcPts val="75"/>
              </a:spcBef>
            </a:pPr>
            <a:endParaRPr lang="pt-BR" sz="1350" dirty="0">
              <a:latin typeface="Montserrat" panose="00000500000000000000" pitchFamily="2" charset="0"/>
              <a:cs typeface="Times New Roman"/>
            </a:endParaRPr>
          </a:p>
          <a:p>
            <a:pPr marL="15716" indent="-3810" algn="just">
              <a:spcBef>
                <a:spcPts val="75"/>
              </a:spcBef>
            </a:pPr>
            <a:r>
              <a:rPr lang="pt-BR" sz="1350" dirty="0">
                <a:latin typeface="Montserrat" panose="00000500000000000000" pitchFamily="2" charset="0"/>
                <a:cs typeface="Times New Roman"/>
              </a:rPr>
              <a:t>Além de uma programação científica de altíssimo nível, teremos várias atividades já consagradas em diversas arenas e simpósios.</a:t>
            </a:r>
          </a:p>
          <a:p>
            <a:pPr marL="15716" indent="-3810" algn="just">
              <a:spcBef>
                <a:spcPts val="75"/>
              </a:spcBef>
            </a:pPr>
            <a:endParaRPr lang="pt-BR" sz="1350" dirty="0">
              <a:latin typeface="Montserrat" panose="00000500000000000000" pitchFamily="2" charset="0"/>
              <a:cs typeface="Times New Roman"/>
            </a:endParaRPr>
          </a:p>
          <a:p>
            <a:pPr marL="15716" indent="-3810" algn="just">
              <a:spcBef>
                <a:spcPts val="75"/>
              </a:spcBef>
            </a:pPr>
            <a:r>
              <a:rPr lang="pt-BR" sz="1350" dirty="0">
                <a:latin typeface="Montserrat" panose="00000500000000000000" pitchFamily="2" charset="0"/>
                <a:cs typeface="Times New Roman"/>
              </a:rPr>
              <a:t>Nos vemos em Curitiba!</a:t>
            </a:r>
          </a:p>
        </p:txBody>
      </p:sp>
      <p:grpSp>
        <p:nvGrpSpPr>
          <p:cNvPr id="8" name="Agrupar 7">
            <a:extLst>
              <a:ext uri="{FF2B5EF4-FFF2-40B4-BE49-F238E27FC236}">
                <a16:creationId xmlns:a16="http://schemas.microsoft.com/office/drawing/2014/main" id="{D8EA0344-4999-8867-74FD-3625F0AE2909}"/>
              </a:ext>
            </a:extLst>
          </p:cNvPr>
          <p:cNvGrpSpPr/>
          <p:nvPr/>
        </p:nvGrpSpPr>
        <p:grpSpPr>
          <a:xfrm>
            <a:off x="3198713" y="4179636"/>
            <a:ext cx="2668808" cy="685800"/>
            <a:chOff x="3712722" y="4309047"/>
            <a:chExt cx="3558410" cy="914400"/>
          </a:xfrm>
        </p:grpSpPr>
        <p:sp>
          <p:nvSpPr>
            <p:cNvPr id="9" name="CaixaDeTexto 8">
              <a:extLst>
                <a:ext uri="{FF2B5EF4-FFF2-40B4-BE49-F238E27FC236}">
                  <a16:creationId xmlns:a16="http://schemas.microsoft.com/office/drawing/2014/main" id="{551BE104-5443-193C-6FFF-35A362114F1C}"/>
                </a:ext>
              </a:extLst>
            </p:cNvPr>
            <p:cNvSpPr txBox="1"/>
            <p:nvPr/>
          </p:nvSpPr>
          <p:spPr>
            <a:xfrm>
              <a:off x="3712722" y="4643138"/>
              <a:ext cx="1139946" cy="276999"/>
            </a:xfrm>
            <a:prstGeom prst="rect">
              <a:avLst/>
            </a:prstGeom>
            <a:noFill/>
          </p:spPr>
          <p:txBody>
            <a:bodyPr wrap="square" rtlCol="0">
              <a:spAutoFit/>
            </a:bodyPr>
            <a:lstStyle/>
            <a:p>
              <a:pPr algn="r"/>
              <a:r>
                <a:rPr lang="pt-BR" sz="750" dirty="0">
                  <a:latin typeface="Ubuntu Medium" panose="020B0604030602030204" pitchFamily="34" charset="0"/>
                </a:rPr>
                <a:t>REALIZAÇÃO</a:t>
              </a:r>
            </a:p>
          </p:txBody>
        </p:sp>
        <p:pic>
          <p:nvPicPr>
            <p:cNvPr id="10" name="Gráfico 9">
              <a:extLst>
                <a:ext uri="{FF2B5EF4-FFF2-40B4-BE49-F238E27FC236}">
                  <a16:creationId xmlns:a16="http://schemas.microsoft.com/office/drawing/2014/main" id="{B68AE8C8-F335-5C76-E510-AC1C00F012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61332" y="4309047"/>
              <a:ext cx="2209800" cy="914400"/>
            </a:xfrm>
            <a:prstGeom prst="rect">
              <a:avLst/>
            </a:prstGeom>
          </p:spPr>
        </p:pic>
      </p:grpSp>
    </p:spTree>
    <p:extLst>
      <p:ext uri="{BB962C8B-B14F-4D97-AF65-F5344CB8AC3E}">
        <p14:creationId xmlns:p14="http://schemas.microsoft.com/office/powerpoint/2010/main" val="4062974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Gráfico&#10;&#10;Descrição gerada automaticamente">
            <a:extLst>
              <a:ext uri="{FF2B5EF4-FFF2-40B4-BE49-F238E27FC236}">
                <a16:creationId xmlns:a16="http://schemas.microsoft.com/office/drawing/2014/main" id="{C8AF1D93-9684-F0D4-6947-3147AF4C53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7" y="2286"/>
            <a:ext cx="9123426" cy="5138928"/>
          </a:xfrm>
          <a:prstGeom prst="rect">
            <a:avLst/>
          </a:prstGeom>
        </p:spPr>
      </p:pic>
      <p:grpSp>
        <p:nvGrpSpPr>
          <p:cNvPr id="7" name="Agrupar 6">
            <a:extLst>
              <a:ext uri="{FF2B5EF4-FFF2-40B4-BE49-F238E27FC236}">
                <a16:creationId xmlns:a16="http://schemas.microsoft.com/office/drawing/2014/main" id="{8BA70C0E-9233-152A-C344-4DE9958EB394}"/>
              </a:ext>
            </a:extLst>
          </p:cNvPr>
          <p:cNvGrpSpPr/>
          <p:nvPr/>
        </p:nvGrpSpPr>
        <p:grpSpPr>
          <a:xfrm>
            <a:off x="273845" y="1203212"/>
            <a:ext cx="1628208" cy="2386321"/>
            <a:chOff x="365126" y="1558117"/>
            <a:chExt cx="2170944" cy="3181760"/>
          </a:xfrm>
        </p:grpSpPr>
        <p:sp>
          <p:nvSpPr>
            <p:cNvPr id="8" name="CaixaDeTexto 7">
              <a:extLst>
                <a:ext uri="{FF2B5EF4-FFF2-40B4-BE49-F238E27FC236}">
                  <a16:creationId xmlns:a16="http://schemas.microsoft.com/office/drawing/2014/main" id="{C500A77E-D874-1DBA-06FE-34C1845448D9}"/>
                </a:ext>
              </a:extLst>
            </p:cNvPr>
            <p:cNvSpPr txBox="1"/>
            <p:nvPr/>
          </p:nvSpPr>
          <p:spPr>
            <a:xfrm>
              <a:off x="368310" y="2067864"/>
              <a:ext cx="2167760" cy="2672013"/>
            </a:xfrm>
            <a:prstGeom prst="rect">
              <a:avLst/>
            </a:prstGeom>
            <a:noFill/>
          </p:spPr>
          <p:txBody>
            <a:bodyPr wrap="square" rtlCol="0">
              <a:spAutoFit/>
            </a:bodyPr>
            <a:lstStyle/>
            <a:p>
              <a:pPr marL="128588" indent="-128588">
                <a:lnSpc>
                  <a:spcPct val="150000"/>
                </a:lnSpc>
                <a:buFont typeface="Arial" panose="020B0604020202020204" pitchFamily="34" charset="0"/>
                <a:buChar char="•"/>
              </a:pPr>
              <a:r>
                <a:rPr lang="pt-BR" sz="1050" dirty="0">
                  <a:latin typeface="Montserrat" panose="00000500000000000000" pitchFamily="2" charset="0"/>
                  <a:ea typeface="Roboto Regular" panose="02000000000000000000" pitchFamily="2" charset="0"/>
                  <a:cs typeface="Roboto Regular" panose="02000000000000000000" pitchFamily="2" charset="0"/>
                </a:rPr>
                <a:t>Radiologistas </a:t>
              </a:r>
            </a:p>
            <a:p>
              <a:pPr marL="128588" indent="-128588">
                <a:lnSpc>
                  <a:spcPct val="150000"/>
                </a:lnSpc>
                <a:buFont typeface="Arial" panose="020B0604020202020204" pitchFamily="34" charset="0"/>
                <a:buChar char="•"/>
              </a:pPr>
              <a:r>
                <a:rPr lang="pt-BR" sz="1050" dirty="0">
                  <a:latin typeface="Montserrat" panose="00000500000000000000" pitchFamily="2" charset="0"/>
                  <a:ea typeface="Roboto Regular" panose="02000000000000000000" pitchFamily="2" charset="0"/>
                  <a:cs typeface="Roboto Regular" panose="02000000000000000000" pitchFamily="2" charset="0"/>
                </a:rPr>
                <a:t>Oncologistas</a:t>
              </a:r>
            </a:p>
            <a:p>
              <a:pPr marL="128588" indent="-128588">
                <a:lnSpc>
                  <a:spcPct val="150000"/>
                </a:lnSpc>
                <a:buFont typeface="Arial" panose="020B0604020202020204" pitchFamily="34" charset="0"/>
                <a:buChar char="•"/>
              </a:pPr>
              <a:r>
                <a:rPr lang="pt-BR" sz="1050" dirty="0">
                  <a:latin typeface="Montserrat" panose="00000500000000000000" pitchFamily="2" charset="0"/>
                  <a:ea typeface="Roboto Regular" panose="02000000000000000000" pitchFamily="2" charset="0"/>
                  <a:cs typeface="Roboto Regular" panose="02000000000000000000" pitchFamily="2" charset="0"/>
                </a:rPr>
                <a:t>Patologistas</a:t>
              </a:r>
            </a:p>
            <a:p>
              <a:pPr marL="128588" indent="-128588">
                <a:lnSpc>
                  <a:spcPct val="150000"/>
                </a:lnSpc>
                <a:buFont typeface="Arial" panose="020B0604020202020204" pitchFamily="34" charset="0"/>
                <a:buChar char="•"/>
              </a:pPr>
              <a:r>
                <a:rPr lang="pt-BR" sz="1050" dirty="0">
                  <a:latin typeface="Montserrat" panose="00000500000000000000" pitchFamily="2" charset="0"/>
                  <a:ea typeface="Roboto Regular" panose="02000000000000000000" pitchFamily="2" charset="0"/>
                  <a:cs typeface="Roboto Regular" panose="02000000000000000000" pitchFamily="2" charset="0"/>
                </a:rPr>
                <a:t>Residentes </a:t>
              </a:r>
            </a:p>
            <a:p>
              <a:pPr marL="128588" indent="-128588">
                <a:lnSpc>
                  <a:spcPct val="150000"/>
                </a:lnSpc>
                <a:buFont typeface="Arial" panose="020B0604020202020204" pitchFamily="34" charset="0"/>
                <a:buChar char="•"/>
              </a:pPr>
              <a:r>
                <a:rPr lang="pt-BR" sz="1050" dirty="0">
                  <a:latin typeface="Montserrat" panose="00000500000000000000" pitchFamily="2" charset="0"/>
                  <a:ea typeface="Roboto Regular" panose="02000000000000000000" pitchFamily="2" charset="0"/>
                  <a:cs typeface="Roboto Regular" panose="02000000000000000000" pitchFamily="2" charset="0"/>
                </a:rPr>
                <a:t>Estudantes </a:t>
              </a:r>
            </a:p>
            <a:p>
              <a:pPr marL="128588" indent="-128588">
                <a:lnSpc>
                  <a:spcPct val="150000"/>
                </a:lnSpc>
                <a:buFont typeface="Arial" panose="020B0604020202020204" pitchFamily="34" charset="0"/>
                <a:buChar char="•"/>
              </a:pPr>
              <a:r>
                <a:rPr lang="pt-BR" sz="1050" dirty="0">
                  <a:latin typeface="Montserrat" panose="00000500000000000000" pitchFamily="2" charset="0"/>
                  <a:ea typeface="Roboto Regular" panose="02000000000000000000" pitchFamily="2" charset="0"/>
                  <a:cs typeface="Roboto Regular" panose="02000000000000000000" pitchFamily="2" charset="0"/>
                </a:rPr>
                <a:t>Outros profissionais</a:t>
              </a:r>
              <a:br>
                <a:rPr lang="pt-BR" sz="1050" dirty="0">
                  <a:latin typeface="Montserrat" panose="00000500000000000000" pitchFamily="2" charset="0"/>
                  <a:ea typeface="Roboto Regular" panose="02000000000000000000" pitchFamily="2" charset="0"/>
                  <a:cs typeface="Roboto Regular" panose="02000000000000000000" pitchFamily="2" charset="0"/>
                </a:rPr>
              </a:br>
              <a:r>
                <a:rPr lang="pt-BR" sz="1050" dirty="0">
                  <a:latin typeface="Montserrat" panose="00000500000000000000" pitchFamily="2" charset="0"/>
                  <a:ea typeface="Roboto Regular" panose="02000000000000000000" pitchFamily="2" charset="0"/>
                  <a:cs typeface="Roboto Regular" panose="02000000000000000000" pitchFamily="2" charset="0"/>
                </a:rPr>
                <a:t>de saúde </a:t>
              </a:r>
            </a:p>
          </p:txBody>
        </p:sp>
        <p:sp>
          <p:nvSpPr>
            <p:cNvPr id="9" name="CaixaDeTexto 8">
              <a:extLst>
                <a:ext uri="{FF2B5EF4-FFF2-40B4-BE49-F238E27FC236}">
                  <a16:creationId xmlns:a16="http://schemas.microsoft.com/office/drawing/2014/main" id="{785BE9B1-4F59-BEDD-7B27-2597123DE57A}"/>
                </a:ext>
              </a:extLst>
            </p:cNvPr>
            <p:cNvSpPr txBox="1"/>
            <p:nvPr/>
          </p:nvSpPr>
          <p:spPr>
            <a:xfrm>
              <a:off x="365126" y="1558117"/>
              <a:ext cx="1438275" cy="430886"/>
            </a:xfrm>
            <a:prstGeom prst="rect">
              <a:avLst/>
            </a:prstGeom>
            <a:noFill/>
          </p:spPr>
          <p:txBody>
            <a:bodyPr wrap="square" rtlCol="0">
              <a:spAutoFit/>
            </a:bodyPr>
            <a:lstStyle/>
            <a:p>
              <a:r>
                <a:rPr lang="pt-BR" sz="1500" b="1" dirty="0">
                  <a:latin typeface="Montserrat" panose="00000500000000000000" pitchFamily="2" charset="0"/>
                  <a:ea typeface="Roboto Black" panose="02000000000000000000" pitchFamily="2" charset="0"/>
                  <a:cs typeface="Roboto Regular" panose="02000000000000000000" pitchFamily="2" charset="0"/>
                </a:rPr>
                <a:t>Público</a:t>
              </a:r>
            </a:p>
          </p:txBody>
        </p:sp>
      </p:grpSp>
      <p:grpSp>
        <p:nvGrpSpPr>
          <p:cNvPr id="10" name="Agrupar 9">
            <a:extLst>
              <a:ext uri="{FF2B5EF4-FFF2-40B4-BE49-F238E27FC236}">
                <a16:creationId xmlns:a16="http://schemas.microsoft.com/office/drawing/2014/main" id="{9C8A3655-8706-4ED8-3408-836EE2578CAA}"/>
              </a:ext>
            </a:extLst>
          </p:cNvPr>
          <p:cNvGrpSpPr/>
          <p:nvPr/>
        </p:nvGrpSpPr>
        <p:grpSpPr>
          <a:xfrm>
            <a:off x="2616109" y="1214229"/>
            <a:ext cx="6177848" cy="4131820"/>
            <a:chOff x="3488145" y="1572806"/>
            <a:chExt cx="8237131" cy="5509093"/>
          </a:xfrm>
        </p:grpSpPr>
        <p:sp>
          <p:nvSpPr>
            <p:cNvPr id="11" name="CaixaDeTexto 10">
              <a:extLst>
                <a:ext uri="{FF2B5EF4-FFF2-40B4-BE49-F238E27FC236}">
                  <a16:creationId xmlns:a16="http://schemas.microsoft.com/office/drawing/2014/main" id="{FFAF365B-B98E-3AD5-9363-36A0657BCAC8}"/>
                </a:ext>
              </a:extLst>
            </p:cNvPr>
            <p:cNvSpPr txBox="1"/>
            <p:nvPr/>
          </p:nvSpPr>
          <p:spPr>
            <a:xfrm>
              <a:off x="3488145" y="1572806"/>
              <a:ext cx="3014255" cy="738664"/>
            </a:xfrm>
            <a:prstGeom prst="rect">
              <a:avLst/>
            </a:prstGeom>
            <a:noFill/>
          </p:spPr>
          <p:txBody>
            <a:bodyPr wrap="square" rtlCol="0">
              <a:spAutoFit/>
            </a:bodyPr>
            <a:lstStyle/>
            <a:p>
              <a:r>
                <a:rPr lang="pt-BR" sz="1500" b="1" dirty="0">
                  <a:latin typeface="Montserrat" panose="00000500000000000000" pitchFamily="2" charset="0"/>
                  <a:ea typeface="Roboto Black" panose="02000000000000000000" pitchFamily="2" charset="0"/>
                  <a:cs typeface="Roboto Regular" panose="02000000000000000000" pitchFamily="2" charset="0"/>
                </a:rPr>
                <a:t>Principais Atividades</a:t>
              </a:r>
            </a:p>
          </p:txBody>
        </p:sp>
        <p:sp>
          <p:nvSpPr>
            <p:cNvPr id="12" name="CaixaDeTexto 11">
              <a:extLst>
                <a:ext uri="{FF2B5EF4-FFF2-40B4-BE49-F238E27FC236}">
                  <a16:creationId xmlns:a16="http://schemas.microsoft.com/office/drawing/2014/main" id="{084526B9-FA69-FA32-DE74-CD71275D1512}"/>
                </a:ext>
              </a:extLst>
            </p:cNvPr>
            <p:cNvSpPr txBox="1"/>
            <p:nvPr/>
          </p:nvSpPr>
          <p:spPr>
            <a:xfrm>
              <a:off x="3488145" y="2311939"/>
              <a:ext cx="8237131" cy="4769960"/>
            </a:xfrm>
            <a:prstGeom prst="rect">
              <a:avLst/>
            </a:prstGeom>
            <a:noFill/>
          </p:spPr>
          <p:txBody>
            <a:bodyPr wrap="square" numCol="3" rtlCol="0">
              <a:spAutoFit/>
            </a:bodyPr>
            <a:lstStyle/>
            <a:p>
              <a:pPr marL="128588" indent="-128588">
                <a:lnSpc>
                  <a:spcPct val="150000"/>
                </a:lnSpc>
                <a:buFont typeface="Arial" panose="020B0604020202020204" pitchFamily="34" charset="0"/>
                <a:buChar char="•"/>
              </a:pPr>
              <a:r>
                <a:rPr lang="pt-BR" sz="1050" dirty="0">
                  <a:latin typeface="Montserrat" panose="00000500000000000000" pitchFamily="2" charset="0"/>
                  <a:ea typeface="Roboto Regular" panose="02000000000000000000" pitchFamily="2" charset="0"/>
                  <a:cs typeface="Roboto Regular" panose="02000000000000000000" pitchFamily="2" charset="0"/>
                </a:rPr>
                <a:t>Cabeça e pescoço</a:t>
              </a:r>
            </a:p>
            <a:p>
              <a:pPr marL="128588" indent="-128588">
                <a:lnSpc>
                  <a:spcPct val="150000"/>
                </a:lnSpc>
                <a:buFont typeface="Arial" panose="020B0604020202020204" pitchFamily="34" charset="0"/>
                <a:buChar char="•"/>
              </a:pPr>
              <a:r>
                <a:rPr lang="pt-BR" sz="1050" dirty="0">
                  <a:latin typeface="Montserrat" panose="00000500000000000000" pitchFamily="2" charset="0"/>
                  <a:ea typeface="Roboto Regular" panose="02000000000000000000" pitchFamily="2" charset="0"/>
                  <a:cs typeface="Roboto Regular" panose="02000000000000000000" pitchFamily="2" charset="0"/>
                </a:rPr>
                <a:t>Cardiovascular</a:t>
              </a:r>
            </a:p>
            <a:p>
              <a:pPr marL="128588" indent="-128588">
                <a:lnSpc>
                  <a:spcPct val="150000"/>
                </a:lnSpc>
                <a:buFont typeface="Arial" panose="020B0604020202020204" pitchFamily="34" charset="0"/>
                <a:buChar char="•"/>
              </a:pPr>
              <a:r>
                <a:rPr lang="pt-BR" sz="1050" dirty="0">
                  <a:latin typeface="Montserrat" panose="00000500000000000000" pitchFamily="2" charset="0"/>
                  <a:ea typeface="Roboto Regular" panose="02000000000000000000" pitchFamily="2" charset="0"/>
                  <a:cs typeface="Roboto Regular" panose="02000000000000000000" pitchFamily="2" charset="0"/>
                </a:rPr>
                <a:t>Gastrointestinal</a:t>
              </a:r>
            </a:p>
            <a:p>
              <a:pPr marL="128588" indent="-128588">
                <a:lnSpc>
                  <a:spcPct val="150000"/>
                </a:lnSpc>
                <a:buFont typeface="Arial" panose="020B0604020202020204" pitchFamily="34" charset="0"/>
                <a:buChar char="•"/>
              </a:pPr>
              <a:r>
                <a:rPr lang="pt-BR" sz="1050" dirty="0">
                  <a:latin typeface="Montserrat" panose="00000500000000000000" pitchFamily="2" charset="0"/>
                  <a:ea typeface="Roboto Regular" panose="02000000000000000000" pitchFamily="2" charset="0"/>
                  <a:cs typeface="Roboto Regular" panose="02000000000000000000" pitchFamily="2" charset="0"/>
                </a:rPr>
                <a:t>Geniturinário</a:t>
              </a:r>
            </a:p>
            <a:p>
              <a:pPr marL="128588" indent="-128588">
                <a:lnSpc>
                  <a:spcPct val="150000"/>
                </a:lnSpc>
                <a:buFont typeface="Arial" panose="020B0604020202020204" pitchFamily="34" charset="0"/>
                <a:buChar char="•"/>
              </a:pPr>
              <a:r>
                <a:rPr lang="pt-BR" sz="1050" dirty="0">
                  <a:latin typeface="Montserrat" panose="00000500000000000000" pitchFamily="2" charset="0"/>
                  <a:ea typeface="Roboto Regular" panose="02000000000000000000" pitchFamily="2" charset="0"/>
                  <a:cs typeface="Roboto Regular" panose="02000000000000000000" pitchFamily="2" charset="0"/>
                </a:rPr>
                <a:t>Mama</a:t>
              </a:r>
            </a:p>
            <a:p>
              <a:pPr marL="128588" indent="-128588">
                <a:lnSpc>
                  <a:spcPct val="150000"/>
                </a:lnSpc>
                <a:buFont typeface="Arial" panose="020B0604020202020204" pitchFamily="34" charset="0"/>
                <a:buChar char="•"/>
              </a:pPr>
              <a:r>
                <a:rPr lang="pt-BR" sz="1050" dirty="0">
                  <a:latin typeface="Montserrat" panose="00000500000000000000" pitchFamily="2" charset="0"/>
                  <a:ea typeface="Roboto Regular" panose="02000000000000000000" pitchFamily="2" charset="0"/>
                  <a:cs typeface="Roboto Regular" panose="02000000000000000000" pitchFamily="2" charset="0"/>
                </a:rPr>
                <a:t>Métodos híbridos</a:t>
              </a:r>
            </a:p>
            <a:p>
              <a:pPr marL="128588" indent="-128588">
                <a:lnSpc>
                  <a:spcPct val="150000"/>
                </a:lnSpc>
                <a:buFont typeface="Arial" panose="020B0604020202020204" pitchFamily="34" charset="0"/>
                <a:buChar char="•"/>
              </a:pPr>
              <a:endParaRPr lang="pt-BR" sz="1050" dirty="0">
                <a:latin typeface="Montserrat" panose="00000500000000000000" pitchFamily="2" charset="0"/>
                <a:ea typeface="Roboto Regular" panose="02000000000000000000" pitchFamily="2" charset="0"/>
                <a:cs typeface="Roboto Regular" panose="02000000000000000000" pitchFamily="2" charset="0"/>
              </a:endParaRPr>
            </a:p>
            <a:p>
              <a:pPr marL="128588" indent="-128588">
                <a:lnSpc>
                  <a:spcPct val="150000"/>
                </a:lnSpc>
                <a:buFont typeface="Arial" panose="020B0604020202020204" pitchFamily="34" charset="0"/>
                <a:buChar char="•"/>
              </a:pPr>
              <a:endParaRPr lang="pt-BR" sz="1050" dirty="0">
                <a:latin typeface="Montserrat" panose="00000500000000000000" pitchFamily="2" charset="0"/>
                <a:ea typeface="Roboto Regular" panose="02000000000000000000" pitchFamily="2" charset="0"/>
                <a:cs typeface="Roboto Regular" panose="02000000000000000000" pitchFamily="2" charset="0"/>
              </a:endParaRPr>
            </a:p>
            <a:p>
              <a:pPr marL="128588" indent="-128588">
                <a:lnSpc>
                  <a:spcPct val="150000"/>
                </a:lnSpc>
                <a:buFont typeface="Arial" panose="020B0604020202020204" pitchFamily="34" charset="0"/>
                <a:buChar char="•"/>
              </a:pPr>
              <a:endParaRPr lang="pt-BR" sz="1050" dirty="0">
                <a:latin typeface="Montserrat" panose="00000500000000000000" pitchFamily="2" charset="0"/>
                <a:ea typeface="Roboto Regular" panose="02000000000000000000" pitchFamily="2" charset="0"/>
                <a:cs typeface="Roboto Regular" panose="02000000000000000000" pitchFamily="2" charset="0"/>
              </a:endParaRPr>
            </a:p>
            <a:p>
              <a:pPr marL="128588" indent="-128588">
                <a:lnSpc>
                  <a:spcPct val="150000"/>
                </a:lnSpc>
                <a:buFont typeface="Arial" panose="020B0604020202020204" pitchFamily="34" charset="0"/>
                <a:buChar char="•"/>
              </a:pPr>
              <a:endParaRPr lang="pt-BR" sz="1050" dirty="0">
                <a:latin typeface="Montserrat" panose="00000500000000000000" pitchFamily="2" charset="0"/>
                <a:ea typeface="Roboto Regular" panose="02000000000000000000" pitchFamily="2" charset="0"/>
                <a:cs typeface="Roboto Regular" panose="02000000000000000000" pitchFamily="2" charset="0"/>
              </a:endParaRPr>
            </a:p>
            <a:p>
              <a:pPr marL="128588" indent="-128588">
                <a:lnSpc>
                  <a:spcPct val="150000"/>
                </a:lnSpc>
                <a:buFont typeface="Arial" panose="020B0604020202020204" pitchFamily="34" charset="0"/>
                <a:buChar char="•"/>
              </a:pPr>
              <a:endParaRPr lang="pt-BR" sz="1050" dirty="0">
                <a:latin typeface="Montserrat" panose="00000500000000000000" pitchFamily="2" charset="0"/>
                <a:ea typeface="Roboto Regular" panose="02000000000000000000" pitchFamily="2" charset="0"/>
                <a:cs typeface="Roboto Regular" panose="02000000000000000000" pitchFamily="2" charset="0"/>
              </a:endParaRPr>
            </a:p>
            <a:p>
              <a:pPr marL="128588" indent="-128588">
                <a:lnSpc>
                  <a:spcPct val="150000"/>
                </a:lnSpc>
                <a:buFont typeface="Arial" panose="020B0604020202020204" pitchFamily="34" charset="0"/>
                <a:buChar char="•"/>
              </a:pPr>
              <a:endParaRPr lang="pt-BR" sz="1050" dirty="0">
                <a:latin typeface="Montserrat" panose="00000500000000000000" pitchFamily="2" charset="0"/>
                <a:ea typeface="Roboto Regular" panose="02000000000000000000" pitchFamily="2" charset="0"/>
                <a:cs typeface="Roboto Regular" panose="02000000000000000000" pitchFamily="2" charset="0"/>
              </a:endParaRPr>
            </a:p>
            <a:p>
              <a:pPr marL="128588" indent="-128588">
                <a:lnSpc>
                  <a:spcPct val="150000"/>
                </a:lnSpc>
                <a:buFont typeface="Arial" panose="020B0604020202020204" pitchFamily="34" charset="0"/>
                <a:buChar char="•"/>
              </a:pPr>
              <a:endParaRPr lang="pt-BR" sz="1050" dirty="0">
                <a:latin typeface="Montserrat" panose="00000500000000000000" pitchFamily="2" charset="0"/>
                <a:ea typeface="Roboto Regular" panose="02000000000000000000" pitchFamily="2" charset="0"/>
                <a:cs typeface="Roboto Regular" panose="02000000000000000000" pitchFamily="2" charset="0"/>
              </a:endParaRPr>
            </a:p>
            <a:p>
              <a:pPr marL="128588" indent="-128588">
                <a:lnSpc>
                  <a:spcPct val="150000"/>
                </a:lnSpc>
                <a:buFont typeface="Arial" panose="020B0604020202020204" pitchFamily="34" charset="0"/>
                <a:buChar char="•"/>
              </a:pPr>
              <a:endParaRPr lang="pt-BR" sz="1050" dirty="0">
                <a:latin typeface="Montserrat" panose="00000500000000000000" pitchFamily="2" charset="0"/>
                <a:ea typeface="Roboto Regular" panose="02000000000000000000" pitchFamily="2" charset="0"/>
                <a:cs typeface="Roboto Regular" panose="02000000000000000000" pitchFamily="2" charset="0"/>
              </a:endParaRPr>
            </a:p>
            <a:p>
              <a:pPr marL="128588" indent="-128588">
                <a:lnSpc>
                  <a:spcPct val="150000"/>
                </a:lnSpc>
                <a:buFont typeface="Arial" panose="020B0604020202020204" pitchFamily="34" charset="0"/>
                <a:buChar char="•"/>
              </a:pPr>
              <a:r>
                <a:rPr lang="pt-BR" sz="1050" dirty="0">
                  <a:latin typeface="Montserrat" panose="00000500000000000000" pitchFamily="2" charset="0"/>
                  <a:ea typeface="Roboto Regular" panose="02000000000000000000" pitchFamily="2" charset="0"/>
                  <a:cs typeface="Roboto Regular" panose="02000000000000000000" pitchFamily="2" charset="0"/>
                </a:rPr>
                <a:t>Musculoesquelético</a:t>
              </a:r>
            </a:p>
            <a:p>
              <a:pPr marL="128588" indent="-128588">
                <a:lnSpc>
                  <a:spcPct val="150000"/>
                </a:lnSpc>
                <a:buFont typeface="Arial" panose="020B0604020202020204" pitchFamily="34" charset="0"/>
                <a:buChar char="•"/>
              </a:pPr>
              <a:r>
                <a:rPr lang="pt-BR" sz="1050" dirty="0" err="1">
                  <a:latin typeface="Montserrat" panose="00000500000000000000" pitchFamily="2" charset="0"/>
                  <a:ea typeface="Roboto Regular" panose="02000000000000000000" pitchFamily="2" charset="0"/>
                  <a:cs typeface="Roboto Regular" panose="02000000000000000000" pitchFamily="2" charset="0"/>
                </a:rPr>
                <a:t>Neurorradiologia</a:t>
              </a:r>
              <a:endParaRPr lang="pt-BR" sz="1050" dirty="0">
                <a:latin typeface="Montserrat" panose="00000500000000000000" pitchFamily="2" charset="0"/>
                <a:ea typeface="Roboto Regular" panose="02000000000000000000" pitchFamily="2" charset="0"/>
                <a:cs typeface="Roboto Regular" panose="02000000000000000000" pitchFamily="2" charset="0"/>
              </a:endParaRPr>
            </a:p>
            <a:p>
              <a:pPr marL="128588" indent="-128588">
                <a:lnSpc>
                  <a:spcPct val="150000"/>
                </a:lnSpc>
                <a:buFont typeface="Arial" panose="020B0604020202020204" pitchFamily="34" charset="0"/>
                <a:buChar char="•"/>
              </a:pPr>
              <a:r>
                <a:rPr lang="pt-BR" sz="1050" dirty="0">
                  <a:latin typeface="Montserrat" panose="00000500000000000000" pitchFamily="2" charset="0"/>
                  <a:ea typeface="Roboto Regular" panose="02000000000000000000" pitchFamily="2" charset="0"/>
                  <a:cs typeface="Roboto Regular" panose="02000000000000000000" pitchFamily="2" charset="0"/>
                </a:rPr>
                <a:t>Oncologia</a:t>
              </a:r>
            </a:p>
            <a:p>
              <a:pPr marL="128588" indent="-128588">
                <a:lnSpc>
                  <a:spcPct val="150000"/>
                </a:lnSpc>
                <a:buFont typeface="Arial" panose="020B0604020202020204" pitchFamily="34" charset="0"/>
                <a:buChar char="•"/>
              </a:pPr>
              <a:r>
                <a:rPr lang="pt-BR" sz="1050" dirty="0">
                  <a:latin typeface="Montserrat" panose="00000500000000000000" pitchFamily="2" charset="0"/>
                  <a:ea typeface="Roboto Regular" panose="02000000000000000000" pitchFamily="2" charset="0"/>
                  <a:cs typeface="Roboto Regular" panose="02000000000000000000" pitchFamily="2" charset="0"/>
                </a:rPr>
                <a:t>Pediatria</a:t>
              </a:r>
            </a:p>
            <a:p>
              <a:pPr marL="128588" indent="-128588">
                <a:lnSpc>
                  <a:spcPct val="150000"/>
                </a:lnSpc>
                <a:buFont typeface="Arial" panose="020B0604020202020204" pitchFamily="34" charset="0"/>
                <a:buChar char="•"/>
              </a:pPr>
              <a:r>
                <a:rPr lang="pt-BR" sz="1050" dirty="0">
                  <a:latin typeface="Montserrat" panose="00000500000000000000" pitchFamily="2" charset="0"/>
                  <a:ea typeface="Roboto Regular" panose="02000000000000000000" pitchFamily="2" charset="0"/>
                  <a:cs typeface="Roboto Regular" panose="02000000000000000000" pitchFamily="2" charset="0"/>
                </a:rPr>
                <a:t>Pelve feminina</a:t>
              </a:r>
            </a:p>
            <a:p>
              <a:pPr marL="128588" indent="-128588">
                <a:lnSpc>
                  <a:spcPct val="150000"/>
                </a:lnSpc>
                <a:buFont typeface="Arial" panose="020B0604020202020204" pitchFamily="34" charset="0"/>
                <a:buChar char="•"/>
              </a:pPr>
              <a:r>
                <a:rPr lang="pt-BR" sz="1050" dirty="0">
                  <a:latin typeface="Montserrat" panose="00000500000000000000" pitchFamily="2" charset="0"/>
                  <a:ea typeface="Roboto Regular" panose="02000000000000000000" pitchFamily="2" charset="0"/>
                  <a:cs typeface="Roboto Regular" panose="02000000000000000000" pitchFamily="2" charset="0"/>
                </a:rPr>
                <a:t>Tórax</a:t>
              </a:r>
            </a:p>
            <a:p>
              <a:pPr marL="128588" indent="-128588">
                <a:lnSpc>
                  <a:spcPct val="150000"/>
                </a:lnSpc>
                <a:buFont typeface="Arial" panose="020B0604020202020204" pitchFamily="34" charset="0"/>
                <a:buChar char="•"/>
              </a:pPr>
              <a:endParaRPr lang="pt-BR" sz="1050" dirty="0">
                <a:latin typeface="Montserrat" panose="00000500000000000000" pitchFamily="2" charset="0"/>
                <a:ea typeface="Roboto Regular" panose="02000000000000000000" pitchFamily="2" charset="0"/>
                <a:cs typeface="Roboto Regular" panose="02000000000000000000" pitchFamily="2" charset="0"/>
              </a:endParaRPr>
            </a:p>
            <a:p>
              <a:pPr marL="128588" indent="-128588">
                <a:lnSpc>
                  <a:spcPct val="150000"/>
                </a:lnSpc>
                <a:buFont typeface="Arial" panose="020B0604020202020204" pitchFamily="34" charset="0"/>
                <a:buChar char="•"/>
              </a:pPr>
              <a:endParaRPr lang="pt-BR" sz="1050" dirty="0">
                <a:latin typeface="Montserrat" panose="00000500000000000000" pitchFamily="2" charset="0"/>
                <a:ea typeface="Roboto Regular" panose="02000000000000000000" pitchFamily="2" charset="0"/>
                <a:cs typeface="Roboto Regular" panose="02000000000000000000" pitchFamily="2" charset="0"/>
              </a:endParaRPr>
            </a:p>
            <a:p>
              <a:pPr marL="128588" indent="-128588">
                <a:lnSpc>
                  <a:spcPct val="150000"/>
                </a:lnSpc>
                <a:buFont typeface="Arial" panose="020B0604020202020204" pitchFamily="34" charset="0"/>
                <a:buChar char="•"/>
              </a:pPr>
              <a:endParaRPr lang="pt-BR" sz="1050" dirty="0">
                <a:latin typeface="Montserrat" panose="00000500000000000000" pitchFamily="2" charset="0"/>
                <a:ea typeface="Roboto Regular" panose="02000000000000000000" pitchFamily="2" charset="0"/>
                <a:cs typeface="Roboto Regular" panose="02000000000000000000" pitchFamily="2" charset="0"/>
              </a:endParaRPr>
            </a:p>
            <a:p>
              <a:pPr marL="128588" indent="-128588">
                <a:lnSpc>
                  <a:spcPct val="150000"/>
                </a:lnSpc>
                <a:buFont typeface="Arial" panose="020B0604020202020204" pitchFamily="34" charset="0"/>
                <a:buChar char="•"/>
              </a:pPr>
              <a:endParaRPr lang="pt-BR" sz="1050" dirty="0">
                <a:latin typeface="Montserrat" panose="00000500000000000000" pitchFamily="2" charset="0"/>
                <a:ea typeface="Roboto Regular" panose="02000000000000000000" pitchFamily="2" charset="0"/>
                <a:cs typeface="Roboto Regular" panose="02000000000000000000" pitchFamily="2" charset="0"/>
              </a:endParaRPr>
            </a:p>
            <a:p>
              <a:pPr marL="128588" indent="-128588">
                <a:lnSpc>
                  <a:spcPct val="150000"/>
                </a:lnSpc>
                <a:buFont typeface="Arial" panose="020B0604020202020204" pitchFamily="34" charset="0"/>
                <a:buChar char="•"/>
              </a:pPr>
              <a:endParaRPr lang="pt-BR" sz="1050" dirty="0">
                <a:latin typeface="Montserrat" panose="00000500000000000000" pitchFamily="2" charset="0"/>
                <a:ea typeface="Roboto Regular" panose="02000000000000000000" pitchFamily="2" charset="0"/>
                <a:cs typeface="Roboto Regular" panose="02000000000000000000" pitchFamily="2" charset="0"/>
              </a:endParaRPr>
            </a:p>
            <a:p>
              <a:pPr marL="128588" indent="-128588">
                <a:lnSpc>
                  <a:spcPct val="150000"/>
                </a:lnSpc>
                <a:buFont typeface="Arial" panose="020B0604020202020204" pitchFamily="34" charset="0"/>
                <a:buChar char="•"/>
              </a:pPr>
              <a:endParaRPr lang="pt-BR" sz="1050" dirty="0">
                <a:latin typeface="Montserrat" panose="00000500000000000000" pitchFamily="2" charset="0"/>
                <a:ea typeface="Roboto Regular" panose="02000000000000000000" pitchFamily="2" charset="0"/>
                <a:cs typeface="Roboto Regular" panose="02000000000000000000" pitchFamily="2" charset="0"/>
              </a:endParaRPr>
            </a:p>
            <a:p>
              <a:pPr marL="128588" indent="-128588">
                <a:lnSpc>
                  <a:spcPct val="150000"/>
                </a:lnSpc>
                <a:buFont typeface="Arial" panose="020B0604020202020204" pitchFamily="34" charset="0"/>
                <a:buChar char="•"/>
              </a:pPr>
              <a:endParaRPr lang="pt-BR" sz="1050" dirty="0">
                <a:latin typeface="Montserrat" panose="00000500000000000000" pitchFamily="2" charset="0"/>
                <a:ea typeface="Roboto Regular" panose="02000000000000000000" pitchFamily="2" charset="0"/>
                <a:cs typeface="Roboto Regular" panose="02000000000000000000" pitchFamily="2" charset="0"/>
              </a:endParaRPr>
            </a:p>
            <a:p>
              <a:pPr>
                <a:lnSpc>
                  <a:spcPct val="150000"/>
                </a:lnSpc>
              </a:pPr>
              <a:endParaRPr lang="pt-BR" sz="1050" dirty="0">
                <a:latin typeface="Montserrat" panose="00000500000000000000" pitchFamily="2" charset="0"/>
                <a:ea typeface="Roboto Regular" panose="02000000000000000000" pitchFamily="2" charset="0"/>
                <a:cs typeface="Roboto Regular" panose="02000000000000000000" pitchFamily="2" charset="0"/>
              </a:endParaRPr>
            </a:p>
            <a:p>
              <a:pPr marL="128588" indent="-128588">
                <a:lnSpc>
                  <a:spcPct val="150000"/>
                </a:lnSpc>
                <a:buFont typeface="Arial" panose="020B0604020202020204" pitchFamily="34" charset="0"/>
                <a:buChar char="•"/>
              </a:pPr>
              <a:r>
                <a:rPr lang="pt-BR" sz="1050" dirty="0">
                  <a:latin typeface="Montserrat" panose="00000500000000000000" pitchFamily="2" charset="0"/>
                  <a:ea typeface="Roboto Regular" panose="02000000000000000000" pitchFamily="2" charset="0"/>
                  <a:cs typeface="Roboto Regular" panose="02000000000000000000" pitchFamily="2" charset="0"/>
                </a:rPr>
                <a:t>US Geral</a:t>
              </a:r>
            </a:p>
            <a:p>
              <a:pPr marL="128588" indent="-128588">
                <a:lnSpc>
                  <a:spcPct val="150000"/>
                </a:lnSpc>
                <a:buFont typeface="Arial" panose="020B0604020202020204" pitchFamily="34" charset="0"/>
                <a:buChar char="•"/>
              </a:pPr>
              <a:r>
                <a:rPr lang="pt-BR" sz="1050" dirty="0">
                  <a:latin typeface="Montserrat" panose="00000500000000000000" pitchFamily="2" charset="0"/>
                  <a:ea typeface="Roboto Regular" panose="02000000000000000000" pitchFamily="2" charset="0"/>
                  <a:cs typeface="Roboto Regular" panose="02000000000000000000" pitchFamily="2" charset="0"/>
                </a:rPr>
                <a:t>US Ginecologia</a:t>
              </a:r>
            </a:p>
            <a:p>
              <a:pPr marL="128588" indent="-128588">
                <a:lnSpc>
                  <a:spcPct val="150000"/>
                </a:lnSpc>
                <a:buFont typeface="Arial" panose="020B0604020202020204" pitchFamily="34" charset="0"/>
                <a:buChar char="•"/>
              </a:pPr>
              <a:r>
                <a:rPr lang="pt-BR" sz="1050" dirty="0">
                  <a:latin typeface="Montserrat" panose="00000500000000000000" pitchFamily="2" charset="0"/>
                  <a:ea typeface="Roboto Regular" panose="02000000000000000000" pitchFamily="2" charset="0"/>
                  <a:cs typeface="Roboto Regular" panose="02000000000000000000" pitchFamily="2" charset="0"/>
                </a:rPr>
                <a:t>US Musculoesquelético</a:t>
              </a:r>
            </a:p>
            <a:p>
              <a:pPr marL="128588" indent="-128588">
                <a:lnSpc>
                  <a:spcPct val="150000"/>
                </a:lnSpc>
                <a:buFont typeface="Arial" panose="020B0604020202020204" pitchFamily="34" charset="0"/>
                <a:buChar char="•"/>
              </a:pPr>
              <a:r>
                <a:rPr lang="pt-BR" sz="1050" dirty="0">
                  <a:latin typeface="Montserrat" panose="00000500000000000000" pitchFamily="2" charset="0"/>
                  <a:ea typeface="Roboto Regular" panose="02000000000000000000" pitchFamily="2" charset="0"/>
                  <a:cs typeface="Roboto Regular" panose="02000000000000000000" pitchFamily="2" charset="0"/>
                </a:rPr>
                <a:t>US Obstetrícia</a:t>
              </a:r>
            </a:p>
            <a:p>
              <a:pPr marL="128588" indent="-128588">
                <a:lnSpc>
                  <a:spcPct val="150000"/>
                </a:lnSpc>
                <a:buFont typeface="Arial" panose="020B0604020202020204" pitchFamily="34" charset="0"/>
                <a:buChar char="•"/>
              </a:pPr>
              <a:endParaRPr lang="pt-BR" sz="900" dirty="0">
                <a:latin typeface="Roboto Regular" panose="02000000000000000000" pitchFamily="2" charset="0"/>
                <a:ea typeface="Roboto Regular" panose="02000000000000000000" pitchFamily="2" charset="0"/>
                <a:cs typeface="Roboto Regular" panose="02000000000000000000" pitchFamily="2" charset="0"/>
              </a:endParaRPr>
            </a:p>
          </p:txBody>
        </p:sp>
      </p:grpSp>
      <p:cxnSp>
        <p:nvCxnSpPr>
          <p:cNvPr id="13" name="Conector reto 12">
            <a:extLst>
              <a:ext uri="{FF2B5EF4-FFF2-40B4-BE49-F238E27FC236}">
                <a16:creationId xmlns:a16="http://schemas.microsoft.com/office/drawing/2014/main" id="{ADB52E3C-1890-D82A-8E8B-C28E7BDC1B54}"/>
              </a:ext>
            </a:extLst>
          </p:cNvPr>
          <p:cNvCxnSpPr>
            <a:cxnSpLocks/>
          </p:cNvCxnSpPr>
          <p:nvPr/>
        </p:nvCxnSpPr>
        <p:spPr>
          <a:xfrm>
            <a:off x="2139859" y="1280931"/>
            <a:ext cx="0" cy="2010101"/>
          </a:xfrm>
          <a:prstGeom prst="line">
            <a:avLst/>
          </a:prstGeom>
          <a:ln w="12700">
            <a:solidFill>
              <a:srgbClr val="6529F7"/>
            </a:solidFill>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FB5EC575-0C47-00ED-9F19-65AF0ECFF485}"/>
              </a:ext>
            </a:extLst>
          </p:cNvPr>
          <p:cNvSpPr txBox="1"/>
          <p:nvPr/>
        </p:nvSpPr>
        <p:spPr>
          <a:xfrm>
            <a:off x="225041" y="202549"/>
            <a:ext cx="3820277" cy="761747"/>
          </a:xfrm>
          <a:prstGeom prst="rect">
            <a:avLst/>
          </a:prstGeom>
          <a:noFill/>
        </p:spPr>
        <p:txBody>
          <a:bodyPr wrap="none" rtlCol="0">
            <a:spAutoFit/>
          </a:bodyPr>
          <a:lstStyle/>
          <a:p>
            <a:r>
              <a:rPr lang="pt-BR" sz="4350" b="1" dirty="0">
                <a:latin typeface="Montserrat" panose="00000500000000000000" pitchFamily="2" charset="0"/>
              </a:rPr>
              <a:t>Público-alvo</a:t>
            </a:r>
          </a:p>
        </p:txBody>
      </p:sp>
    </p:spTree>
    <p:extLst>
      <p:ext uri="{BB962C8B-B14F-4D97-AF65-F5344CB8AC3E}">
        <p14:creationId xmlns:p14="http://schemas.microsoft.com/office/powerpoint/2010/main" val="1527047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761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
        <p:cNvGrpSpPr/>
        <p:nvPr/>
      </p:nvGrpSpPr>
      <p:grpSpPr>
        <a:xfrm>
          <a:off x="0" y="0"/>
          <a:ext cx="0" cy="0"/>
          <a:chOff x="0" y="0"/>
          <a:chExt cx="0" cy="0"/>
        </a:xfrm>
      </p:grpSpPr>
      <p:sp>
        <p:nvSpPr>
          <p:cNvPr id="105" name="Google Shape;105;p19"/>
          <p:cNvSpPr txBox="1"/>
          <p:nvPr/>
        </p:nvSpPr>
        <p:spPr>
          <a:xfrm>
            <a:off x="352428" y="1150648"/>
            <a:ext cx="1896915" cy="255451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3000"/>
              <a:buFont typeface="Montserrat"/>
              <a:buNone/>
            </a:pPr>
            <a:r>
              <a:rPr lang="pt-BR" sz="1100" b="0" i="0" u="none" strike="noStrike" cap="none" dirty="0">
                <a:solidFill>
                  <a:schemeClr val="dk1"/>
                </a:solidFill>
                <a:latin typeface="Montserrat"/>
                <a:ea typeface="Montserrat"/>
                <a:cs typeface="Montserrat"/>
                <a:sym typeface="Montserrat"/>
              </a:rPr>
              <a:t>O Educa CBR congrega todas as iniciativas educacionais do Colégio, as quais utilizam modernas ferramentas e metodologia específica para oferecer cursos e atividades que contribuem com o médico desde a sua residência até a sua prática médica diária.</a:t>
            </a:r>
          </a:p>
          <a:p>
            <a:pPr marL="0" marR="0" lvl="0" indent="0" algn="l" rtl="0">
              <a:lnSpc>
                <a:spcPct val="100000"/>
              </a:lnSpc>
              <a:spcBef>
                <a:spcPts val="0"/>
              </a:spcBef>
              <a:spcAft>
                <a:spcPts val="0"/>
              </a:spcAft>
              <a:buClr>
                <a:srgbClr val="FFFFFF"/>
              </a:buClr>
              <a:buSzPts val="3000"/>
              <a:buFont typeface="Montserrat"/>
              <a:buNone/>
            </a:pPr>
            <a:endParaRPr lang="pt-BR" sz="1100" b="0" i="0" u="none" strike="noStrike" cap="none" dirty="0">
              <a:solidFill>
                <a:schemeClr val="dk1"/>
              </a:solidFill>
              <a:latin typeface="Montserrat"/>
              <a:ea typeface="Montserrat"/>
              <a:cs typeface="Montserrat"/>
              <a:sym typeface="Montserrat"/>
            </a:endParaRPr>
          </a:p>
        </p:txBody>
      </p:sp>
      <p:pic>
        <p:nvPicPr>
          <p:cNvPr id="3" name="Gráfico 2">
            <a:extLst>
              <a:ext uri="{FF2B5EF4-FFF2-40B4-BE49-F238E27FC236}">
                <a16:creationId xmlns:a16="http://schemas.microsoft.com/office/drawing/2014/main" id="{29E69F17-835D-9805-D1DC-31D01086D9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91396" y="1691242"/>
            <a:ext cx="2099708" cy="522463"/>
          </a:xfrm>
          <a:prstGeom prst="rect">
            <a:avLst/>
          </a:prstGeom>
        </p:spPr>
      </p:pic>
      <p:pic>
        <p:nvPicPr>
          <p:cNvPr id="7" name="Gráfico 6">
            <a:extLst>
              <a:ext uri="{FF2B5EF4-FFF2-40B4-BE49-F238E27FC236}">
                <a16:creationId xmlns:a16="http://schemas.microsoft.com/office/drawing/2014/main" id="{11BD2682-09BA-B8FB-D6D6-894DDEBEC0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91396" y="2513509"/>
            <a:ext cx="1721746" cy="536779"/>
          </a:xfrm>
          <a:prstGeom prst="rect">
            <a:avLst/>
          </a:prstGeom>
        </p:spPr>
      </p:pic>
      <p:pic>
        <p:nvPicPr>
          <p:cNvPr id="10" name="Gráfico 9">
            <a:extLst>
              <a:ext uri="{FF2B5EF4-FFF2-40B4-BE49-F238E27FC236}">
                <a16:creationId xmlns:a16="http://schemas.microsoft.com/office/drawing/2014/main" id="{146E2381-C41E-CCDA-9A81-4E1CE93944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61910" y="3350092"/>
            <a:ext cx="2106609" cy="536780"/>
          </a:xfrm>
          <a:prstGeom prst="rect">
            <a:avLst/>
          </a:prstGeom>
        </p:spPr>
      </p:pic>
      <p:pic>
        <p:nvPicPr>
          <p:cNvPr id="15" name="Gráfico 14">
            <a:extLst>
              <a:ext uri="{FF2B5EF4-FFF2-40B4-BE49-F238E27FC236}">
                <a16:creationId xmlns:a16="http://schemas.microsoft.com/office/drawing/2014/main" id="{098CCBB7-785E-BCDE-276B-005C4B3670A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86785" y="1691242"/>
            <a:ext cx="1698440" cy="482666"/>
          </a:xfrm>
          <a:prstGeom prst="rect">
            <a:avLst/>
          </a:prstGeom>
        </p:spPr>
      </p:pic>
      <p:pic>
        <p:nvPicPr>
          <p:cNvPr id="17" name="Gráfico 16">
            <a:extLst>
              <a:ext uri="{FF2B5EF4-FFF2-40B4-BE49-F238E27FC236}">
                <a16:creationId xmlns:a16="http://schemas.microsoft.com/office/drawing/2014/main" id="{8EAA4BF1-D2BF-5F2B-25F0-B15CBC30421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34715" y="2547605"/>
            <a:ext cx="1896915" cy="502683"/>
          </a:xfrm>
          <a:prstGeom prst="rect">
            <a:avLst/>
          </a:prstGeom>
        </p:spPr>
      </p:pic>
    </p:spTree>
    <p:extLst>
      <p:ext uri="{BB962C8B-B14F-4D97-AF65-F5344CB8AC3E}">
        <p14:creationId xmlns:p14="http://schemas.microsoft.com/office/powerpoint/2010/main" val="1365078268"/>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0"/>
        <p:cNvGrpSpPr/>
        <p:nvPr/>
      </p:nvGrpSpPr>
      <p:grpSpPr>
        <a:xfrm>
          <a:off x="0" y="0"/>
          <a:ext cx="0" cy="0"/>
          <a:chOff x="0" y="0"/>
          <a:chExt cx="0" cy="0"/>
        </a:xfrm>
      </p:grpSpPr>
      <p:sp>
        <p:nvSpPr>
          <p:cNvPr id="84" name="Google Shape;84;p17"/>
          <p:cNvSpPr txBox="1"/>
          <p:nvPr/>
        </p:nvSpPr>
        <p:spPr>
          <a:xfrm>
            <a:off x="3853701" y="1531170"/>
            <a:ext cx="5002706" cy="1569630"/>
          </a:xfrm>
          <a:prstGeom prst="rect">
            <a:avLst/>
          </a:prstGeom>
          <a:noFill/>
          <a:ln>
            <a:solidFill>
              <a:schemeClr val="accent1"/>
            </a:solidFill>
          </a:ln>
        </p:spPr>
        <p:txBody>
          <a:bodyPr spcFirstLastPara="1" wrap="square" lIns="91425" tIns="91425" rIns="91425" bIns="91425" anchor="t" anchorCtr="0">
            <a:spAutoFit/>
          </a:bodyPr>
          <a:lstStyle/>
          <a:p>
            <a:pPr marL="342900" marR="0" lvl="0" indent="-342900" algn="l" rtl="0">
              <a:lnSpc>
                <a:spcPct val="150000"/>
              </a:lnSpc>
              <a:spcBef>
                <a:spcPts val="0"/>
              </a:spcBef>
              <a:spcAft>
                <a:spcPts val="0"/>
              </a:spcAft>
              <a:buClr>
                <a:schemeClr val="tx1"/>
              </a:buClr>
              <a:buSzPts val="3000"/>
              <a:buFont typeface="Arial" panose="020B0604020202020204" pitchFamily="34" charset="0"/>
              <a:buChar char="•"/>
            </a:pPr>
            <a:r>
              <a:rPr lang="pt-BR" sz="1500" dirty="0">
                <a:solidFill>
                  <a:schemeClr val="dk1"/>
                </a:solidFill>
                <a:latin typeface="Montserrat" panose="00000500000000000000" pitchFamily="2" charset="0"/>
                <a:sym typeface="Montserrat"/>
              </a:rPr>
              <a:t>Presidente do CBR;</a:t>
            </a:r>
          </a:p>
          <a:p>
            <a:pPr marL="342900" marR="0" lvl="0" indent="-342900" algn="l" rtl="0">
              <a:lnSpc>
                <a:spcPct val="150000"/>
              </a:lnSpc>
              <a:spcBef>
                <a:spcPts val="0"/>
              </a:spcBef>
              <a:spcAft>
                <a:spcPts val="0"/>
              </a:spcAft>
              <a:buClr>
                <a:schemeClr val="tx1"/>
              </a:buClr>
              <a:buSzPts val="3000"/>
              <a:buFont typeface="Arial" panose="020B0604020202020204" pitchFamily="34" charset="0"/>
              <a:buChar char="•"/>
            </a:pPr>
            <a:r>
              <a:rPr lang="pt-BR" sz="1500" dirty="0">
                <a:solidFill>
                  <a:schemeClr val="dk1"/>
                </a:solidFill>
                <a:latin typeface="Montserrat" panose="00000500000000000000" pitchFamily="2" charset="0"/>
                <a:sym typeface="Montserrat"/>
              </a:rPr>
              <a:t>Conselheira do CRMMG</a:t>
            </a:r>
          </a:p>
          <a:p>
            <a:pPr marL="342900" indent="-342900">
              <a:lnSpc>
                <a:spcPct val="150000"/>
              </a:lnSpc>
              <a:buClr>
                <a:schemeClr val="tx2">
                  <a:lumMod val="10000"/>
                </a:schemeClr>
              </a:buClr>
              <a:buSzPts val="3000"/>
              <a:buFont typeface="Arial" panose="020B0604020202020204" pitchFamily="34" charset="0"/>
              <a:buChar char="•"/>
            </a:pPr>
            <a:r>
              <a:rPr lang="pt-BR" sz="1500" dirty="0">
                <a:solidFill>
                  <a:schemeClr val="tx1"/>
                </a:solidFill>
                <a:latin typeface="Montserrat" panose="00000500000000000000" pitchFamily="2" charset="0"/>
              </a:rPr>
              <a:t>Conselheira do CFM;</a:t>
            </a:r>
            <a:endParaRPr lang="pt-BR" sz="1500" dirty="0">
              <a:solidFill>
                <a:schemeClr val="dk1"/>
              </a:solidFill>
              <a:latin typeface="Montserrat" panose="00000500000000000000" pitchFamily="2" charset="0"/>
            </a:endParaRPr>
          </a:p>
          <a:p>
            <a:pPr marL="342900" marR="0" lvl="0" indent="-342900" algn="l" rtl="0">
              <a:lnSpc>
                <a:spcPct val="150000"/>
              </a:lnSpc>
              <a:spcBef>
                <a:spcPts val="0"/>
              </a:spcBef>
              <a:spcAft>
                <a:spcPts val="0"/>
              </a:spcAft>
              <a:buClr>
                <a:schemeClr val="tx1">
                  <a:lumMod val="95000"/>
                  <a:lumOff val="5000"/>
                </a:schemeClr>
              </a:buClr>
              <a:buSzPts val="3000"/>
              <a:buFont typeface="Arial" panose="020B0604020202020204" pitchFamily="34" charset="0"/>
              <a:buChar char="•"/>
            </a:pPr>
            <a:r>
              <a:rPr lang="pt-BR" sz="1500" dirty="0">
                <a:solidFill>
                  <a:schemeClr val="dk1"/>
                </a:solidFill>
                <a:latin typeface="Montserrat" panose="00000500000000000000" pitchFamily="2" charset="0"/>
              </a:rPr>
              <a:t>Membro do Conselho deliberativo da AMB.</a:t>
            </a:r>
          </a:p>
        </p:txBody>
      </p:sp>
      <p:sp>
        <p:nvSpPr>
          <p:cNvPr id="85" name="Google Shape;85;p17"/>
          <p:cNvSpPr txBox="1"/>
          <p:nvPr/>
        </p:nvSpPr>
        <p:spPr>
          <a:xfrm>
            <a:off x="3765328" y="841725"/>
            <a:ext cx="2999700" cy="73863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FFFFFF"/>
              </a:buClr>
              <a:buSzPts val="3600"/>
              <a:buFont typeface="Montserrat"/>
              <a:buNone/>
            </a:pPr>
            <a:r>
              <a:rPr lang="pt-BR" sz="1800" b="1" i="0" u="none" strike="noStrike" cap="none" dirty="0">
                <a:solidFill>
                  <a:schemeClr val="dk1"/>
                </a:solidFill>
                <a:latin typeface="Montserrat"/>
                <a:ea typeface="Montserrat"/>
                <a:cs typeface="Montserrat"/>
                <a:sym typeface="Montserrat"/>
              </a:rPr>
              <a:t>Dra. Cibele Carvalho</a:t>
            </a:r>
            <a:br>
              <a:rPr lang="pt-BR" sz="1800" b="1" i="0" u="none" strike="noStrike" cap="none" dirty="0">
                <a:solidFill>
                  <a:schemeClr val="dk1"/>
                </a:solidFill>
                <a:latin typeface="Montserrat"/>
                <a:ea typeface="Montserrat"/>
                <a:cs typeface="Montserrat"/>
                <a:sym typeface="Montserrat"/>
              </a:rPr>
            </a:br>
            <a:endParaRPr lang="pt-BR" sz="1800" b="1" dirty="0">
              <a:solidFill>
                <a:schemeClr val="dk1"/>
              </a:solidFill>
              <a:latin typeface="Montserrat"/>
              <a:ea typeface="Montserrat"/>
              <a:cs typeface="Montserrat"/>
              <a:sym typeface="Montserrat"/>
            </a:endParaRPr>
          </a:p>
        </p:txBody>
      </p:sp>
      <p:pic>
        <p:nvPicPr>
          <p:cNvPr id="2" name="Imagem 1">
            <a:extLst>
              <a:ext uri="{FF2B5EF4-FFF2-40B4-BE49-F238E27FC236}">
                <a16:creationId xmlns:a16="http://schemas.microsoft.com/office/drawing/2014/main" id="{912421C1-DAD3-AB4D-7B54-21B76E999881}"/>
              </a:ext>
            </a:extLst>
          </p:cNvPr>
          <p:cNvPicPr>
            <a:picLocks noChangeAspect="1"/>
          </p:cNvPicPr>
          <p:nvPr/>
        </p:nvPicPr>
        <p:blipFill>
          <a:blip r:embed="rId4"/>
          <a:stretch>
            <a:fillRect/>
          </a:stretch>
        </p:blipFill>
        <p:spPr>
          <a:xfrm>
            <a:off x="325747" y="569024"/>
            <a:ext cx="3280233" cy="3125349"/>
          </a:xfrm>
          <a:prstGeom prst="rect">
            <a:avLst/>
          </a:prstGeom>
        </p:spPr>
      </p:pic>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
          <a:extLst>
            <a:ext uri="{FF2B5EF4-FFF2-40B4-BE49-F238E27FC236}">
              <a16:creationId xmlns:a16="http://schemas.microsoft.com/office/drawing/2014/main" id="{AC389933-76C8-B198-09CD-81F912F1AD1E}"/>
            </a:ext>
          </a:extLst>
        </p:cNvPr>
        <p:cNvGrpSpPr/>
        <p:nvPr/>
      </p:nvGrpSpPr>
      <p:grpSpPr>
        <a:xfrm>
          <a:off x="0" y="0"/>
          <a:ext cx="0" cy="0"/>
          <a:chOff x="0" y="0"/>
          <a:chExt cx="0" cy="0"/>
        </a:xfrm>
      </p:grpSpPr>
      <p:sp>
        <p:nvSpPr>
          <p:cNvPr id="105" name="Google Shape;105;p19">
            <a:extLst>
              <a:ext uri="{FF2B5EF4-FFF2-40B4-BE49-F238E27FC236}">
                <a16:creationId xmlns:a16="http://schemas.microsoft.com/office/drawing/2014/main" id="{6E742EB1-7757-D084-621F-3596C1598354}"/>
              </a:ext>
            </a:extLst>
          </p:cNvPr>
          <p:cNvSpPr txBox="1"/>
          <p:nvPr/>
        </p:nvSpPr>
        <p:spPr>
          <a:xfrm>
            <a:off x="443175" y="2571750"/>
            <a:ext cx="3725921" cy="147729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3000"/>
              <a:buFont typeface="Montserrat"/>
              <a:buNone/>
            </a:pPr>
            <a:r>
              <a:rPr lang="pt-BR" b="0" i="1" dirty="0">
                <a:solidFill>
                  <a:srgbClr val="000000"/>
                </a:solidFill>
                <a:effectLst/>
                <a:latin typeface="Montserrat" panose="00000500000000000000" pitchFamily="2" charset="0"/>
              </a:rPr>
              <a:t>Seminários online e ao vivo, sempre abordando um tema específico da Radiologia, com abordagem </a:t>
            </a:r>
            <a:r>
              <a:rPr lang="pt-BR" b="0" i="1" dirty="0" err="1">
                <a:solidFill>
                  <a:srgbClr val="000000"/>
                </a:solidFill>
                <a:effectLst/>
                <a:latin typeface="Montserrat" panose="00000500000000000000" pitchFamily="2" charset="0"/>
              </a:rPr>
              <a:t>multi</a:t>
            </a:r>
            <a:r>
              <a:rPr lang="pt-BR" b="0" i="1" dirty="0">
                <a:solidFill>
                  <a:srgbClr val="000000"/>
                </a:solidFill>
                <a:effectLst/>
                <a:latin typeface="Montserrat" panose="00000500000000000000" pitchFamily="2" charset="0"/>
              </a:rPr>
              <a:t> e transdisciplinar. Diferentes assuntos, com profissionais de referência nacionais e internacionais.</a:t>
            </a:r>
            <a:endParaRPr lang="pt-BR" sz="1100" b="0" i="0" u="none" strike="noStrike" cap="none" dirty="0">
              <a:solidFill>
                <a:srgbClr val="FF0000"/>
              </a:solidFill>
              <a:latin typeface="Montserrat"/>
              <a:ea typeface="Montserrat"/>
              <a:cs typeface="Montserrat"/>
              <a:sym typeface="Montserrat"/>
            </a:endParaRPr>
          </a:p>
        </p:txBody>
      </p:sp>
      <p:pic>
        <p:nvPicPr>
          <p:cNvPr id="4" name="Gráfico 3">
            <a:extLst>
              <a:ext uri="{FF2B5EF4-FFF2-40B4-BE49-F238E27FC236}">
                <a16:creationId xmlns:a16="http://schemas.microsoft.com/office/drawing/2014/main" id="{FCEC9311-E148-002C-4406-5B23DA24CB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3175" y="1275736"/>
            <a:ext cx="3533348" cy="900324"/>
          </a:xfrm>
          <a:prstGeom prst="rect">
            <a:avLst/>
          </a:prstGeom>
        </p:spPr>
      </p:pic>
      <p:pic>
        <p:nvPicPr>
          <p:cNvPr id="6" name="Imagem 5" descr="Linha do tempo&#10;&#10;Descrição gerada automaticamente com confiança média">
            <a:extLst>
              <a:ext uri="{FF2B5EF4-FFF2-40B4-BE49-F238E27FC236}">
                <a16:creationId xmlns:a16="http://schemas.microsoft.com/office/drawing/2014/main" id="{1A1195E3-AFC1-A520-ADC2-FFB1FDBFD864}"/>
              </a:ext>
            </a:extLst>
          </p:cNvPr>
          <p:cNvPicPr>
            <a:picLocks noChangeAspect="1"/>
          </p:cNvPicPr>
          <p:nvPr/>
        </p:nvPicPr>
        <p:blipFill>
          <a:blip r:embed="rId6"/>
          <a:stretch>
            <a:fillRect/>
          </a:stretch>
        </p:blipFill>
        <p:spPr>
          <a:xfrm>
            <a:off x="4488179" y="2958382"/>
            <a:ext cx="4326945" cy="1828709"/>
          </a:xfrm>
          <a:prstGeom prst="rect">
            <a:avLst/>
          </a:prstGeom>
        </p:spPr>
      </p:pic>
    </p:spTree>
    <p:extLst>
      <p:ext uri="{BB962C8B-B14F-4D97-AF65-F5344CB8AC3E}">
        <p14:creationId xmlns:p14="http://schemas.microsoft.com/office/powerpoint/2010/main" val="132347781"/>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576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
        <p:cNvGrpSpPr/>
        <p:nvPr/>
      </p:nvGrpSpPr>
      <p:grpSpPr>
        <a:xfrm>
          <a:off x="0" y="0"/>
          <a:ext cx="0" cy="0"/>
          <a:chOff x="0" y="0"/>
          <a:chExt cx="0" cy="0"/>
        </a:xfrm>
      </p:grpSpPr>
      <p:sp>
        <p:nvSpPr>
          <p:cNvPr id="105" name="Google Shape;105;p19"/>
          <p:cNvSpPr txBox="1"/>
          <p:nvPr/>
        </p:nvSpPr>
        <p:spPr>
          <a:xfrm>
            <a:off x="2957860" y="272948"/>
            <a:ext cx="4052658" cy="109257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3000"/>
              <a:buFont typeface="Montserrat"/>
              <a:buNone/>
            </a:pPr>
            <a:r>
              <a:rPr lang="pt-BR" sz="1600" b="1" dirty="0">
                <a:solidFill>
                  <a:schemeClr val="dk1"/>
                </a:solidFill>
                <a:latin typeface="Montserrat"/>
                <a:ea typeface="Montserrat"/>
                <a:cs typeface="Montserrat"/>
                <a:sym typeface="Montserrat"/>
              </a:rPr>
              <a:t>Programa de Acreditação em Diagnóstico por Imagem (</a:t>
            </a:r>
            <a:r>
              <a:rPr lang="pt-BR" sz="1600" b="1" dirty="0" err="1">
                <a:solidFill>
                  <a:schemeClr val="dk1"/>
                </a:solidFill>
                <a:latin typeface="Montserrat"/>
                <a:ea typeface="Montserrat"/>
                <a:cs typeface="Montserrat"/>
                <a:sym typeface="Montserrat"/>
              </a:rPr>
              <a:t>Padi</a:t>
            </a:r>
            <a:r>
              <a:rPr lang="pt-BR" sz="1600" b="1" dirty="0">
                <a:solidFill>
                  <a:schemeClr val="dk1"/>
                </a:solidFill>
                <a:latin typeface="Montserrat"/>
                <a:ea typeface="Montserrat"/>
                <a:cs typeface="Montserrat"/>
                <a:sym typeface="Montserrat"/>
              </a:rPr>
              <a:t>)</a:t>
            </a:r>
            <a:endParaRPr lang="pt-BR" sz="1600" b="1" i="0" u="none" strike="noStrike" cap="none" dirty="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FFFFFF"/>
              </a:buClr>
              <a:buSzPts val="3000"/>
              <a:buFont typeface="Montserrat"/>
              <a:buNone/>
            </a:pPr>
            <a:endParaRPr lang="pt-BR" sz="1600" b="1" i="0" u="none" strike="noStrike" cap="none" dirty="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FFFFFF"/>
              </a:buClr>
              <a:buSzPts val="3000"/>
              <a:buFont typeface="Montserrat"/>
              <a:buNone/>
            </a:pPr>
            <a:endParaRPr lang="pt-BR" sz="1100" b="1" i="0" u="none" strike="noStrike" cap="none" dirty="0">
              <a:solidFill>
                <a:schemeClr val="dk1"/>
              </a:solidFill>
              <a:latin typeface="Montserrat"/>
              <a:ea typeface="Montserrat"/>
              <a:cs typeface="Montserrat"/>
              <a:sym typeface="Montserrat"/>
            </a:endParaRPr>
          </a:p>
        </p:txBody>
      </p:sp>
      <p:sp>
        <p:nvSpPr>
          <p:cNvPr id="8" name="Google Shape;105;p19">
            <a:extLst>
              <a:ext uri="{FF2B5EF4-FFF2-40B4-BE49-F238E27FC236}">
                <a16:creationId xmlns:a16="http://schemas.microsoft.com/office/drawing/2014/main" id="{4E41046E-872C-78A1-9A25-1798900BD5C2}"/>
              </a:ext>
            </a:extLst>
          </p:cNvPr>
          <p:cNvSpPr txBox="1"/>
          <p:nvPr/>
        </p:nvSpPr>
        <p:spPr>
          <a:xfrm>
            <a:off x="2957860" y="1023531"/>
            <a:ext cx="6067806" cy="3416290"/>
          </a:xfrm>
          <a:prstGeom prst="rect">
            <a:avLst/>
          </a:prstGeom>
          <a:noFill/>
          <a:ln>
            <a:noFill/>
          </a:ln>
        </p:spPr>
        <p:txBody>
          <a:bodyPr spcFirstLastPara="1" wrap="square" lIns="91425" tIns="91425" rIns="91425" bIns="91425" anchor="t" anchorCtr="0">
            <a:spAutoFit/>
          </a:bodyPr>
          <a:lstStyle/>
          <a:p>
            <a:pPr algn="just">
              <a:spcBef>
                <a:spcPts val="1200"/>
              </a:spcBef>
            </a:pPr>
            <a:r>
              <a:rPr lang="pt-BR" sz="1200" dirty="0">
                <a:solidFill>
                  <a:schemeClr val="tx1">
                    <a:lumMod val="75000"/>
                    <a:lumOff val="25000"/>
                  </a:schemeClr>
                </a:solidFill>
                <a:latin typeface="Arial" panose="020B0604020202020204" pitchFamily="34" charset="0"/>
                <a:cs typeface="Arial" panose="020B0604020202020204" pitchFamily="34" charset="0"/>
              </a:rPr>
              <a:t>O </a:t>
            </a:r>
            <a:r>
              <a:rPr lang="pt-BR" sz="1200" dirty="0" err="1">
                <a:solidFill>
                  <a:schemeClr val="tx1">
                    <a:lumMod val="75000"/>
                    <a:lumOff val="25000"/>
                  </a:schemeClr>
                </a:solidFill>
                <a:latin typeface="Arial" panose="020B0604020202020204" pitchFamily="34" charset="0"/>
                <a:cs typeface="Arial" panose="020B0604020202020204" pitchFamily="34" charset="0"/>
              </a:rPr>
              <a:t>Padi</a:t>
            </a:r>
            <a:r>
              <a:rPr lang="pt-BR" sz="1200" dirty="0">
                <a:solidFill>
                  <a:schemeClr val="tx1">
                    <a:lumMod val="75000"/>
                    <a:lumOff val="25000"/>
                  </a:schemeClr>
                </a:solidFill>
                <a:latin typeface="Arial" panose="020B0604020202020204" pitchFamily="34" charset="0"/>
                <a:cs typeface="Arial" panose="020B0604020202020204" pitchFamily="34" charset="0"/>
              </a:rPr>
              <a:t> visa avaliar e qualificar os serviços, públicos ou privados, por meio de critérios imparciais, em relação ao cumprimento de requisitos mínimos de qualidade, segurança e sustentabilidade.</a:t>
            </a:r>
          </a:p>
          <a:p>
            <a:pPr>
              <a:spcBef>
                <a:spcPts val="1200"/>
              </a:spcBef>
            </a:pPr>
            <a:endParaRPr lang="pt-BR" sz="1200" dirty="0">
              <a:solidFill>
                <a:schemeClr val="tx1">
                  <a:lumMod val="75000"/>
                  <a:lumOff val="25000"/>
                </a:schemeClr>
              </a:solidFill>
              <a:latin typeface="Arial" panose="020B0604020202020204" pitchFamily="34" charset="0"/>
              <a:cs typeface="Arial" panose="020B0604020202020204" pitchFamily="34" charset="0"/>
            </a:endParaRPr>
          </a:p>
          <a:p>
            <a:pPr>
              <a:spcBef>
                <a:spcPts val="1200"/>
              </a:spcBef>
            </a:pPr>
            <a:r>
              <a:rPr lang="pt-BR" sz="1200" dirty="0">
                <a:solidFill>
                  <a:schemeClr val="tx1">
                    <a:lumMod val="75000"/>
                    <a:lumOff val="25000"/>
                  </a:schemeClr>
                </a:solidFill>
                <a:latin typeface="Arial" panose="020B0604020202020204" pitchFamily="34" charset="0"/>
                <a:cs typeface="Arial" panose="020B0604020202020204" pitchFamily="34" charset="0"/>
              </a:rPr>
              <a:t>Podem se candidatar os seguintes serviços de Diagnóstico por Imagem:</a:t>
            </a:r>
            <a:br>
              <a:rPr lang="pt-BR" sz="1200" dirty="0">
                <a:solidFill>
                  <a:schemeClr val="tx1">
                    <a:lumMod val="75000"/>
                    <a:lumOff val="25000"/>
                  </a:schemeClr>
                </a:solidFill>
                <a:latin typeface="Arial" panose="020B0604020202020204" pitchFamily="34" charset="0"/>
                <a:cs typeface="Arial" panose="020B0604020202020204" pitchFamily="34" charset="0"/>
              </a:rPr>
            </a:br>
            <a:endParaRPr lang="pt-B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pt-BR" sz="1200" dirty="0">
                <a:solidFill>
                  <a:schemeClr val="tx1">
                    <a:lumMod val="75000"/>
                    <a:lumOff val="25000"/>
                  </a:schemeClr>
                </a:solidFill>
                <a:latin typeface="Arial" panose="020B0604020202020204" pitchFamily="34" charset="0"/>
                <a:cs typeface="Arial" panose="020B0604020202020204" pitchFamily="34" charset="0"/>
              </a:rPr>
              <a:t>Densitometria Óssea;</a:t>
            </a:r>
          </a:p>
          <a:p>
            <a:pPr marL="171450" indent="-171450">
              <a:buFont typeface="Arial" panose="020B0604020202020204" pitchFamily="34" charset="0"/>
              <a:buChar char="•"/>
            </a:pPr>
            <a:r>
              <a:rPr lang="pt-BR" sz="1200" dirty="0">
                <a:solidFill>
                  <a:schemeClr val="tx1">
                    <a:lumMod val="75000"/>
                    <a:lumOff val="25000"/>
                  </a:schemeClr>
                </a:solidFill>
                <a:latin typeface="Arial" panose="020B0604020202020204" pitchFamily="34" charset="0"/>
                <a:cs typeface="Arial" panose="020B0604020202020204" pitchFamily="34" charset="0"/>
              </a:rPr>
              <a:t>Mamografia;</a:t>
            </a:r>
          </a:p>
          <a:p>
            <a:pPr marL="171450" indent="-171450">
              <a:buFont typeface="Arial" panose="020B0604020202020204" pitchFamily="34" charset="0"/>
              <a:buChar char="•"/>
            </a:pPr>
            <a:r>
              <a:rPr lang="pt-BR" sz="1200" dirty="0">
                <a:solidFill>
                  <a:schemeClr val="tx1">
                    <a:lumMod val="75000"/>
                    <a:lumOff val="25000"/>
                  </a:schemeClr>
                </a:solidFill>
                <a:latin typeface="Arial" panose="020B0604020202020204" pitchFamily="34" charset="0"/>
                <a:cs typeface="Arial" panose="020B0604020202020204" pitchFamily="34" charset="0"/>
              </a:rPr>
              <a:t>Medicina Nuclear;</a:t>
            </a:r>
          </a:p>
          <a:p>
            <a:pPr marL="171450" indent="-171450">
              <a:buFont typeface="Arial" panose="020B0604020202020204" pitchFamily="34" charset="0"/>
              <a:buChar char="•"/>
            </a:pPr>
            <a:r>
              <a:rPr lang="pt-BR" sz="1200" dirty="0">
                <a:solidFill>
                  <a:schemeClr val="tx1">
                    <a:lumMod val="75000"/>
                    <a:lumOff val="25000"/>
                  </a:schemeClr>
                </a:solidFill>
                <a:latin typeface="Arial" panose="020B0604020202020204" pitchFamily="34" charset="0"/>
                <a:cs typeface="Arial" panose="020B0604020202020204" pitchFamily="34" charset="0"/>
              </a:rPr>
              <a:t>Radiologia Geral;</a:t>
            </a:r>
          </a:p>
          <a:p>
            <a:pPr marL="171450" indent="-171450">
              <a:buFont typeface="Arial" panose="020B0604020202020204" pitchFamily="34" charset="0"/>
              <a:buChar char="•"/>
            </a:pPr>
            <a:r>
              <a:rPr lang="pt-BR" sz="1200" dirty="0">
                <a:solidFill>
                  <a:schemeClr val="tx1">
                    <a:lumMod val="75000"/>
                    <a:lumOff val="25000"/>
                  </a:schemeClr>
                </a:solidFill>
                <a:latin typeface="Arial" panose="020B0604020202020204" pitchFamily="34" charset="0"/>
                <a:cs typeface="Arial" panose="020B0604020202020204" pitchFamily="34" charset="0"/>
              </a:rPr>
              <a:t>Radiologia Intervencionista;</a:t>
            </a:r>
          </a:p>
          <a:p>
            <a:pPr marL="171450" indent="-171450">
              <a:buFont typeface="Arial" panose="020B0604020202020204" pitchFamily="34" charset="0"/>
              <a:buChar char="•"/>
            </a:pPr>
            <a:r>
              <a:rPr lang="pt-BR" sz="1200" dirty="0">
                <a:solidFill>
                  <a:schemeClr val="tx1">
                    <a:lumMod val="75000"/>
                    <a:lumOff val="25000"/>
                  </a:schemeClr>
                </a:solidFill>
                <a:latin typeface="Arial" panose="020B0604020202020204" pitchFamily="34" charset="0"/>
                <a:cs typeface="Arial" panose="020B0604020202020204" pitchFamily="34" charset="0"/>
              </a:rPr>
              <a:t>Ressonância Magnética;</a:t>
            </a:r>
          </a:p>
          <a:p>
            <a:pPr marL="171450" indent="-171450">
              <a:buFont typeface="Arial" panose="020B0604020202020204" pitchFamily="34" charset="0"/>
              <a:buChar char="•"/>
            </a:pPr>
            <a:r>
              <a:rPr lang="pt-BR" sz="1200" dirty="0" err="1">
                <a:solidFill>
                  <a:schemeClr val="tx1">
                    <a:lumMod val="75000"/>
                    <a:lumOff val="25000"/>
                  </a:schemeClr>
                </a:solidFill>
                <a:latin typeface="Arial" panose="020B0604020202020204" pitchFamily="34" charset="0"/>
                <a:cs typeface="Arial" panose="020B0604020202020204" pitchFamily="34" charset="0"/>
              </a:rPr>
              <a:t>Telerradiologia</a:t>
            </a:r>
            <a:r>
              <a:rPr lang="pt-BR" sz="1200" dirty="0">
                <a:solidFill>
                  <a:schemeClr val="tx1">
                    <a:lumMod val="75000"/>
                    <a:lumOff val="25000"/>
                  </a:schemeClr>
                </a:solidFill>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pt-BR" sz="1200" dirty="0">
                <a:solidFill>
                  <a:schemeClr val="tx1">
                    <a:lumMod val="75000"/>
                    <a:lumOff val="25000"/>
                  </a:schemeClr>
                </a:solidFill>
                <a:latin typeface="Arial" panose="020B0604020202020204" pitchFamily="34" charset="0"/>
                <a:cs typeface="Arial" panose="020B0604020202020204" pitchFamily="34" charset="0"/>
              </a:rPr>
              <a:t>Tomografia Computadorizada;</a:t>
            </a:r>
          </a:p>
          <a:p>
            <a:pPr marL="171450" indent="-171450">
              <a:buFont typeface="Arial" panose="020B0604020202020204" pitchFamily="34" charset="0"/>
              <a:buChar char="•"/>
            </a:pPr>
            <a:r>
              <a:rPr lang="pt-BR" sz="1200" dirty="0">
                <a:solidFill>
                  <a:schemeClr val="tx1">
                    <a:lumMod val="75000"/>
                    <a:lumOff val="25000"/>
                  </a:schemeClr>
                </a:solidFill>
                <a:latin typeface="Arial" panose="020B0604020202020204" pitchFamily="34" charset="0"/>
                <a:cs typeface="Arial" panose="020B0604020202020204" pitchFamily="34" charset="0"/>
              </a:rPr>
              <a:t>Ultrassonografia.</a:t>
            </a:r>
          </a:p>
        </p:txBody>
      </p:sp>
    </p:spTree>
    <p:extLst>
      <p:ext uri="{BB962C8B-B14F-4D97-AF65-F5344CB8AC3E}">
        <p14:creationId xmlns:p14="http://schemas.microsoft.com/office/powerpoint/2010/main" val="3322788853"/>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
        <p:cNvGrpSpPr/>
        <p:nvPr/>
      </p:nvGrpSpPr>
      <p:grpSpPr>
        <a:xfrm>
          <a:off x="0" y="0"/>
          <a:ext cx="0" cy="0"/>
          <a:chOff x="0" y="0"/>
          <a:chExt cx="0" cy="0"/>
        </a:xfrm>
      </p:grpSpPr>
      <p:sp>
        <p:nvSpPr>
          <p:cNvPr id="18" name="Google Shape;107;p19">
            <a:extLst>
              <a:ext uri="{FF2B5EF4-FFF2-40B4-BE49-F238E27FC236}">
                <a16:creationId xmlns:a16="http://schemas.microsoft.com/office/drawing/2014/main" id="{ADC6B4EB-61C6-4906-B3A7-1B57AF6E8DAA}"/>
              </a:ext>
            </a:extLst>
          </p:cNvPr>
          <p:cNvSpPr txBox="1"/>
          <p:nvPr/>
        </p:nvSpPr>
        <p:spPr>
          <a:xfrm>
            <a:off x="482843" y="0"/>
            <a:ext cx="8661161" cy="638629"/>
          </a:xfrm>
          <a:prstGeom prst="rect">
            <a:avLst/>
          </a:prstGeom>
          <a:noFill/>
          <a:ln>
            <a:noFill/>
          </a:ln>
        </p:spPr>
        <p:txBody>
          <a:bodyPr spcFirstLastPara="1" wrap="square" lIns="91425" tIns="91425" rIns="91425" bIns="91425" anchor="ctr" anchorCtr="0">
            <a:noAutofit/>
          </a:bodyPr>
          <a:lstStyle/>
          <a:p>
            <a:r>
              <a:rPr lang="pt-BR" sz="1600" b="1" dirty="0">
                <a:solidFill>
                  <a:schemeClr val="tx1"/>
                </a:solidFill>
                <a:latin typeface="Arial Black" panose="020B0A04020102020204" pitchFamily="34" charset="0"/>
              </a:rPr>
              <a:t>Selos de Qualidade</a:t>
            </a:r>
          </a:p>
        </p:txBody>
      </p:sp>
      <p:pic>
        <p:nvPicPr>
          <p:cNvPr id="2" name="Gráfico 1">
            <a:extLst>
              <a:ext uri="{FF2B5EF4-FFF2-40B4-BE49-F238E27FC236}">
                <a16:creationId xmlns:a16="http://schemas.microsoft.com/office/drawing/2014/main" id="{18F96F53-AD14-E457-338E-ACA8B3C0A0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40847" y="2923149"/>
            <a:ext cx="1003153" cy="1120870"/>
          </a:xfrm>
          <a:prstGeom prst="rect">
            <a:avLst/>
          </a:prstGeom>
        </p:spPr>
      </p:pic>
      <p:pic>
        <p:nvPicPr>
          <p:cNvPr id="3" name="Gráfico 2">
            <a:extLst>
              <a:ext uri="{FF2B5EF4-FFF2-40B4-BE49-F238E27FC236}">
                <a16:creationId xmlns:a16="http://schemas.microsoft.com/office/drawing/2014/main" id="{CDFBAE0A-C806-A7FC-ADEC-C7F3B48AB5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40847" y="649324"/>
            <a:ext cx="1003153" cy="1120870"/>
          </a:xfrm>
          <a:prstGeom prst="rect">
            <a:avLst/>
          </a:prstGeom>
        </p:spPr>
      </p:pic>
      <p:pic>
        <p:nvPicPr>
          <p:cNvPr id="4" name="Gráfico 3">
            <a:extLst>
              <a:ext uri="{FF2B5EF4-FFF2-40B4-BE49-F238E27FC236}">
                <a16:creationId xmlns:a16="http://schemas.microsoft.com/office/drawing/2014/main" id="{1FC4C5D8-F6AD-6731-D997-872F093CC5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40845" y="4076104"/>
            <a:ext cx="1003153" cy="1120870"/>
          </a:xfrm>
          <a:prstGeom prst="rect">
            <a:avLst/>
          </a:prstGeom>
        </p:spPr>
      </p:pic>
      <p:pic>
        <p:nvPicPr>
          <p:cNvPr id="5" name="Gráfico 4">
            <a:extLst>
              <a:ext uri="{FF2B5EF4-FFF2-40B4-BE49-F238E27FC236}">
                <a16:creationId xmlns:a16="http://schemas.microsoft.com/office/drawing/2014/main" id="{7005E1C7-646A-E34B-5324-90FE4B82C42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40846" y="1780889"/>
            <a:ext cx="1003153" cy="1120870"/>
          </a:xfrm>
          <a:prstGeom prst="rect">
            <a:avLst/>
          </a:prstGeom>
        </p:spPr>
      </p:pic>
      <p:sp>
        <p:nvSpPr>
          <p:cNvPr id="6" name="Google Shape;121;p21">
            <a:extLst>
              <a:ext uri="{FF2B5EF4-FFF2-40B4-BE49-F238E27FC236}">
                <a16:creationId xmlns:a16="http://schemas.microsoft.com/office/drawing/2014/main" id="{34BE7187-7319-22F2-AF45-25C95E758368}"/>
              </a:ext>
            </a:extLst>
          </p:cNvPr>
          <p:cNvSpPr txBox="1"/>
          <p:nvPr/>
        </p:nvSpPr>
        <p:spPr>
          <a:xfrm>
            <a:off x="427703" y="994340"/>
            <a:ext cx="6295556" cy="4154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6600"/>
              <a:buFont typeface="Montserrat"/>
              <a:buNone/>
            </a:pPr>
            <a:r>
              <a:rPr lang="pt-BR" sz="1500" b="1" i="0" u="none" strike="noStrike" cap="none" dirty="0">
                <a:solidFill>
                  <a:schemeClr val="tx1"/>
                </a:solidFill>
                <a:latin typeface="+mj-lt"/>
                <a:ea typeface="Montserrat"/>
                <a:cs typeface="Montserrat"/>
                <a:sym typeface="Montserrat"/>
              </a:rPr>
              <a:t>CONHEÇA OS SELOS DE QUALIDADE DO CBR</a:t>
            </a:r>
          </a:p>
        </p:txBody>
      </p:sp>
      <p:sp>
        <p:nvSpPr>
          <p:cNvPr id="7" name="Google Shape;105;p19">
            <a:extLst>
              <a:ext uri="{FF2B5EF4-FFF2-40B4-BE49-F238E27FC236}">
                <a16:creationId xmlns:a16="http://schemas.microsoft.com/office/drawing/2014/main" id="{AB91459F-921D-AA90-CCDA-B249E582FA70}"/>
              </a:ext>
            </a:extLst>
          </p:cNvPr>
          <p:cNvSpPr txBox="1"/>
          <p:nvPr/>
        </p:nvSpPr>
        <p:spPr>
          <a:xfrm>
            <a:off x="427703" y="1574192"/>
            <a:ext cx="6295556" cy="221596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3000"/>
              <a:buFont typeface="Montserrat"/>
              <a:buNone/>
            </a:pPr>
            <a:endParaRPr lang="pt-BR" sz="1200" b="0" i="0" u="none" strike="noStrike" cap="none" dirty="0">
              <a:solidFill>
                <a:schemeClr val="tx1"/>
              </a:solidFill>
              <a:latin typeface="+mj-lt"/>
              <a:ea typeface="Montserrat"/>
              <a:cs typeface="Montserrat"/>
              <a:sym typeface="Montserrat"/>
            </a:endParaRPr>
          </a:p>
          <a:p>
            <a:pPr marL="0" marR="0" lvl="0" indent="0" algn="l" rtl="0">
              <a:lnSpc>
                <a:spcPct val="100000"/>
              </a:lnSpc>
              <a:spcBef>
                <a:spcPts val="0"/>
              </a:spcBef>
              <a:spcAft>
                <a:spcPts val="0"/>
              </a:spcAft>
              <a:buClr>
                <a:srgbClr val="FFFFFF"/>
              </a:buClr>
              <a:buSzPts val="3000"/>
              <a:buFont typeface="Montserrat"/>
              <a:buNone/>
            </a:pPr>
            <a:r>
              <a:rPr lang="pt-BR" sz="1200" b="0" i="0" u="none" strike="noStrike" cap="none" dirty="0">
                <a:solidFill>
                  <a:schemeClr val="tx1"/>
                </a:solidFill>
                <a:latin typeface="+mj-lt"/>
                <a:ea typeface="Montserrat"/>
                <a:cs typeface="Montserrat"/>
                <a:sym typeface="Montserrat"/>
              </a:rPr>
              <a:t>Os selos de qualidade do CBR transmitem aos médicos solicitantes, à população e às operadoras de saúde maior segurança nos resultados dos exames realizados e um diferencial para os serviços certificados.</a:t>
            </a:r>
          </a:p>
          <a:p>
            <a:pPr marL="0" marR="0" lvl="0" indent="0" algn="l" rtl="0">
              <a:lnSpc>
                <a:spcPct val="100000"/>
              </a:lnSpc>
              <a:spcBef>
                <a:spcPts val="0"/>
              </a:spcBef>
              <a:spcAft>
                <a:spcPts val="0"/>
              </a:spcAft>
              <a:buClr>
                <a:srgbClr val="FFFFFF"/>
              </a:buClr>
              <a:buSzPts val="3000"/>
              <a:buFont typeface="Montserrat"/>
              <a:buNone/>
            </a:pPr>
            <a:endParaRPr lang="pt-BR" sz="1200" b="0" i="0" u="none" strike="noStrike" cap="none" dirty="0">
              <a:solidFill>
                <a:schemeClr val="tx1"/>
              </a:solidFill>
              <a:latin typeface="+mj-lt"/>
              <a:ea typeface="Montserrat"/>
              <a:cs typeface="Montserrat"/>
              <a:sym typeface="Montserrat"/>
            </a:endParaRPr>
          </a:p>
          <a:p>
            <a:pPr marL="0" marR="0" lvl="0" indent="0" algn="l" rtl="0">
              <a:lnSpc>
                <a:spcPct val="100000"/>
              </a:lnSpc>
              <a:spcBef>
                <a:spcPts val="0"/>
              </a:spcBef>
              <a:spcAft>
                <a:spcPts val="0"/>
              </a:spcAft>
              <a:buClr>
                <a:srgbClr val="FFFFFF"/>
              </a:buClr>
              <a:buSzPts val="3000"/>
              <a:buFont typeface="Montserrat"/>
              <a:buNone/>
            </a:pPr>
            <a:r>
              <a:rPr lang="pt-BR" sz="1200" b="0" i="0" u="none" strike="noStrike" cap="none" dirty="0">
                <a:solidFill>
                  <a:schemeClr val="tx1"/>
                </a:solidFill>
                <a:latin typeface="+mj-lt"/>
                <a:ea typeface="Montserrat"/>
                <a:cs typeface="Montserrat"/>
                <a:sym typeface="Montserrat"/>
              </a:rPr>
              <a:t>O programa de selos avalia a qualidade do método, por meio das informações sobre os equipamentos, corpo clínico, imagens e laudo. Por isso, a certificação é exclusiva para aquela modalidade.</a:t>
            </a:r>
          </a:p>
          <a:p>
            <a:pPr marL="0" marR="0" lvl="0" indent="0" algn="l" rtl="0">
              <a:lnSpc>
                <a:spcPct val="100000"/>
              </a:lnSpc>
              <a:spcBef>
                <a:spcPts val="0"/>
              </a:spcBef>
              <a:spcAft>
                <a:spcPts val="0"/>
              </a:spcAft>
              <a:buClr>
                <a:srgbClr val="FFFFFF"/>
              </a:buClr>
              <a:buSzPts val="3000"/>
              <a:buFont typeface="Montserrat"/>
              <a:buNone/>
            </a:pPr>
            <a:endParaRPr lang="pt-BR" sz="1200" b="0" i="0" u="none" strike="noStrike" cap="none" dirty="0">
              <a:solidFill>
                <a:schemeClr val="tx1"/>
              </a:solidFill>
              <a:latin typeface="+mj-lt"/>
              <a:ea typeface="Montserrat"/>
              <a:cs typeface="Montserrat"/>
              <a:sym typeface="Montserrat"/>
            </a:endParaRPr>
          </a:p>
          <a:p>
            <a:pPr marL="0" marR="0" lvl="0" indent="0" algn="l" rtl="0">
              <a:lnSpc>
                <a:spcPct val="100000"/>
              </a:lnSpc>
              <a:spcBef>
                <a:spcPts val="0"/>
              </a:spcBef>
              <a:spcAft>
                <a:spcPts val="0"/>
              </a:spcAft>
              <a:buClr>
                <a:srgbClr val="FFFFFF"/>
              </a:buClr>
              <a:buSzPts val="3000"/>
              <a:buFont typeface="Montserrat"/>
              <a:buNone/>
            </a:pPr>
            <a:r>
              <a:rPr lang="pt-BR" sz="1200" b="0" i="0" u="none" strike="noStrike" cap="none" dirty="0">
                <a:solidFill>
                  <a:schemeClr val="tx1"/>
                </a:solidFill>
                <a:latin typeface="+mj-lt"/>
                <a:ea typeface="Montserrat"/>
                <a:cs typeface="Montserrat"/>
                <a:sym typeface="Montserrat"/>
              </a:rPr>
              <a:t>Mais informações:</a:t>
            </a:r>
            <a:br>
              <a:rPr lang="pt-BR" sz="1200" b="0" i="0" u="none" strike="noStrike" cap="none" dirty="0">
                <a:solidFill>
                  <a:schemeClr val="tx1"/>
                </a:solidFill>
                <a:latin typeface="+mj-lt"/>
                <a:ea typeface="Montserrat"/>
                <a:cs typeface="Montserrat"/>
                <a:sym typeface="Montserrat"/>
              </a:rPr>
            </a:br>
            <a:r>
              <a:rPr lang="pt-BR" sz="1200" b="1" i="0" u="none" strike="noStrike" cap="none" dirty="0">
                <a:solidFill>
                  <a:schemeClr val="tx1"/>
                </a:solidFill>
                <a:latin typeface="+mj-lt"/>
                <a:ea typeface="Montserrat"/>
                <a:cs typeface="Montserrat"/>
                <a:sym typeface="Montserrat"/>
              </a:rPr>
              <a:t>cbr.org.br/programas-de-qualidade/selos-</a:t>
            </a:r>
            <a:r>
              <a:rPr lang="pt-BR" sz="1200" b="1" i="0" u="none" strike="noStrike" cap="none" dirty="0" err="1">
                <a:solidFill>
                  <a:schemeClr val="tx1"/>
                </a:solidFill>
                <a:latin typeface="+mj-lt"/>
                <a:ea typeface="Montserrat"/>
                <a:cs typeface="Montserrat"/>
                <a:sym typeface="Montserrat"/>
              </a:rPr>
              <a:t>cbr</a:t>
            </a:r>
            <a:endParaRPr lang="pt-BR" sz="1200" b="1" i="0" u="none" strike="noStrike" cap="none" dirty="0">
              <a:solidFill>
                <a:schemeClr val="tx1"/>
              </a:solidFill>
              <a:latin typeface="+mj-lt"/>
              <a:ea typeface="Montserrat"/>
              <a:cs typeface="Montserrat"/>
              <a:sym typeface="Montserrat"/>
            </a:endParaRPr>
          </a:p>
        </p:txBody>
      </p:sp>
    </p:spTree>
    <p:extLst>
      <p:ext uri="{BB962C8B-B14F-4D97-AF65-F5344CB8AC3E}">
        <p14:creationId xmlns:p14="http://schemas.microsoft.com/office/powerpoint/2010/main" val="2463535129"/>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
        <p:cNvGrpSpPr/>
        <p:nvPr/>
      </p:nvGrpSpPr>
      <p:grpSpPr>
        <a:xfrm>
          <a:off x="0" y="0"/>
          <a:ext cx="0" cy="0"/>
          <a:chOff x="0" y="0"/>
          <a:chExt cx="0" cy="0"/>
        </a:xfrm>
      </p:grpSpPr>
      <p:sp>
        <p:nvSpPr>
          <p:cNvPr id="105" name="Google Shape;105;p19"/>
          <p:cNvSpPr txBox="1"/>
          <p:nvPr/>
        </p:nvSpPr>
        <p:spPr>
          <a:xfrm>
            <a:off x="3095050" y="803417"/>
            <a:ext cx="4607293" cy="109257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FFFFFF"/>
              </a:buClr>
              <a:buSzPts val="3000"/>
              <a:buFont typeface="Montserrat"/>
              <a:buNone/>
            </a:pPr>
            <a:r>
              <a:rPr lang="pt-BR" sz="1600" b="1" i="0" u="none" strike="noStrike" cap="none" dirty="0">
                <a:solidFill>
                  <a:schemeClr val="bg1">
                    <a:lumMod val="95000"/>
                  </a:schemeClr>
                </a:solidFill>
                <a:latin typeface="Montserrat"/>
                <a:ea typeface="Montserrat"/>
                <a:cs typeface="Montserrat"/>
                <a:sym typeface="Montserrat"/>
              </a:rPr>
              <a:t>ASSOCIAÇÃO BRASILEIRA DAS CLÍNICAS DE DIAGNÓSTICO POR IMAGEM (ABCDI)</a:t>
            </a:r>
          </a:p>
          <a:p>
            <a:pPr marL="0" marR="0" lvl="0" indent="0" algn="l" rtl="0">
              <a:lnSpc>
                <a:spcPct val="100000"/>
              </a:lnSpc>
              <a:spcBef>
                <a:spcPts val="0"/>
              </a:spcBef>
              <a:spcAft>
                <a:spcPts val="0"/>
              </a:spcAft>
              <a:buClr>
                <a:srgbClr val="FFFFFF"/>
              </a:buClr>
              <a:buSzPts val="3000"/>
              <a:buFont typeface="Montserrat"/>
              <a:buNone/>
            </a:pPr>
            <a:endParaRPr lang="pt-BR" sz="1600" b="1" i="0" u="none" strike="noStrike" cap="none" dirty="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FFFFFF"/>
              </a:buClr>
              <a:buSzPts val="3000"/>
              <a:buFont typeface="Montserrat"/>
              <a:buNone/>
            </a:pPr>
            <a:endParaRPr lang="pt-BR" sz="1100" b="1" i="0" u="none" strike="noStrike" cap="none" dirty="0">
              <a:solidFill>
                <a:schemeClr val="dk1"/>
              </a:solidFill>
              <a:latin typeface="Montserrat"/>
              <a:ea typeface="Montserrat"/>
              <a:cs typeface="Montserrat"/>
              <a:sym typeface="Montserrat"/>
            </a:endParaRPr>
          </a:p>
        </p:txBody>
      </p:sp>
      <p:sp>
        <p:nvSpPr>
          <p:cNvPr id="2" name="Google Shape;105;p19">
            <a:extLst>
              <a:ext uri="{FF2B5EF4-FFF2-40B4-BE49-F238E27FC236}">
                <a16:creationId xmlns:a16="http://schemas.microsoft.com/office/drawing/2014/main" id="{1C20D05E-14B2-C8E3-4384-F4A982F79276}"/>
              </a:ext>
            </a:extLst>
          </p:cNvPr>
          <p:cNvSpPr txBox="1"/>
          <p:nvPr/>
        </p:nvSpPr>
        <p:spPr>
          <a:xfrm>
            <a:off x="3095050" y="1895994"/>
            <a:ext cx="5335793" cy="184662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3000"/>
              <a:buFont typeface="Montserrat"/>
              <a:buNone/>
            </a:pPr>
            <a:r>
              <a:rPr lang="pt-BR" sz="1200" b="1" i="0" u="none" strike="noStrike" cap="none" dirty="0">
                <a:solidFill>
                  <a:schemeClr val="bg1">
                    <a:lumMod val="95000"/>
                  </a:schemeClr>
                </a:solidFill>
                <a:latin typeface="Montserrat"/>
                <a:ea typeface="Montserrat"/>
                <a:cs typeface="Montserrat"/>
                <a:sym typeface="Montserrat"/>
              </a:rPr>
              <a:t>Com mais de 20 anos, o ABCDI representa os interesses e </a:t>
            </a:r>
            <a:r>
              <a:rPr lang="pt-BR" sz="1200" b="1" dirty="0">
                <a:solidFill>
                  <a:schemeClr val="bg1">
                    <a:lumMod val="95000"/>
                  </a:schemeClr>
                </a:solidFill>
                <a:latin typeface="Montserrat"/>
                <a:ea typeface="Montserrat"/>
                <a:cs typeface="Montserrat"/>
                <a:sym typeface="Montserrat"/>
              </a:rPr>
              <a:t>das clínicas e serviços de diagnóstico por Imagem.</a:t>
            </a:r>
          </a:p>
          <a:p>
            <a:pPr marL="0" marR="0" lvl="0" indent="0" algn="l" rtl="0">
              <a:lnSpc>
                <a:spcPct val="100000"/>
              </a:lnSpc>
              <a:spcBef>
                <a:spcPts val="0"/>
              </a:spcBef>
              <a:spcAft>
                <a:spcPts val="0"/>
              </a:spcAft>
              <a:buClr>
                <a:srgbClr val="FFFFFF"/>
              </a:buClr>
              <a:buSzPts val="3000"/>
              <a:buFont typeface="Montserrat"/>
              <a:buNone/>
            </a:pPr>
            <a:endParaRPr lang="pt-BR" sz="1200" b="1" i="0" u="none" strike="noStrike" cap="none" dirty="0">
              <a:solidFill>
                <a:schemeClr val="bg1">
                  <a:lumMod val="95000"/>
                </a:schemeClr>
              </a:solidFill>
              <a:latin typeface="Montserrat"/>
              <a:ea typeface="Montserrat"/>
              <a:cs typeface="Montserrat"/>
              <a:sym typeface="Montserrat"/>
            </a:endParaRPr>
          </a:p>
          <a:p>
            <a:pPr marL="0" marR="0" lvl="0" indent="0" algn="l" rtl="0">
              <a:lnSpc>
                <a:spcPct val="100000"/>
              </a:lnSpc>
              <a:spcBef>
                <a:spcPts val="0"/>
              </a:spcBef>
              <a:spcAft>
                <a:spcPts val="0"/>
              </a:spcAft>
              <a:buClr>
                <a:srgbClr val="FFFFFF"/>
              </a:buClr>
              <a:buSzPts val="3000"/>
              <a:buFont typeface="Montserrat"/>
              <a:buNone/>
            </a:pPr>
            <a:r>
              <a:rPr lang="pt-BR" sz="1200" b="1" i="0" u="none" strike="noStrike" cap="none" dirty="0">
                <a:solidFill>
                  <a:schemeClr val="bg1">
                    <a:lumMod val="95000"/>
                  </a:schemeClr>
                </a:solidFill>
                <a:latin typeface="Montserrat"/>
                <a:ea typeface="Montserrat"/>
                <a:cs typeface="Montserrat"/>
                <a:sym typeface="Montserrat"/>
              </a:rPr>
              <a:t>Os objetivos da ABCDI são incentivar a qualidade dos serviços de Diagnóstico por Imagem do país e defender os interesses dos seus associados em negociações com os diversos atores do setor, assim como órgãos reguladores, legisladores e fiscalizadores.</a:t>
            </a:r>
          </a:p>
          <a:p>
            <a:pPr marL="0" marR="0" lvl="0" indent="0" algn="l" rtl="0">
              <a:lnSpc>
                <a:spcPct val="100000"/>
              </a:lnSpc>
              <a:spcBef>
                <a:spcPts val="0"/>
              </a:spcBef>
              <a:spcAft>
                <a:spcPts val="0"/>
              </a:spcAft>
              <a:buClr>
                <a:srgbClr val="FFFFFF"/>
              </a:buClr>
              <a:buSzPts val="3000"/>
              <a:buFont typeface="Montserrat"/>
              <a:buNone/>
            </a:pPr>
            <a:endParaRPr lang="pt-BR" sz="1200" b="1" i="0" u="none" strike="noStrike" cap="none" dirty="0">
              <a:solidFill>
                <a:schemeClr val="bg1">
                  <a:lumMod val="95000"/>
                </a:schemeClr>
              </a:solidFill>
              <a:latin typeface="Montserrat"/>
              <a:ea typeface="Montserrat"/>
              <a:cs typeface="Montserrat"/>
              <a:sym typeface="Montserrat"/>
            </a:endParaRPr>
          </a:p>
        </p:txBody>
      </p:sp>
      <p:sp>
        <p:nvSpPr>
          <p:cNvPr id="3" name="Google Shape;105;p19">
            <a:extLst>
              <a:ext uri="{FF2B5EF4-FFF2-40B4-BE49-F238E27FC236}">
                <a16:creationId xmlns:a16="http://schemas.microsoft.com/office/drawing/2014/main" id="{0C4F8F4C-62FA-ABBE-7BD0-E131FB6D4B61}"/>
              </a:ext>
            </a:extLst>
          </p:cNvPr>
          <p:cNvSpPr txBox="1"/>
          <p:nvPr/>
        </p:nvSpPr>
        <p:spPr>
          <a:xfrm>
            <a:off x="3179854" y="4406450"/>
            <a:ext cx="4607293" cy="1046410"/>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FFFFFF"/>
              </a:buClr>
              <a:buSzPts val="3000"/>
              <a:buFont typeface="Montserrat"/>
              <a:buNone/>
            </a:pPr>
            <a:r>
              <a:rPr lang="pt-BR" sz="1300" b="1" dirty="0">
                <a:solidFill>
                  <a:schemeClr val="bg1"/>
                </a:solidFill>
              </a:rPr>
              <a:t>Saiba mais:</a:t>
            </a:r>
            <a:br>
              <a:rPr lang="pt-BR" sz="1300" b="1" dirty="0">
                <a:solidFill>
                  <a:schemeClr val="bg1"/>
                </a:solidFill>
              </a:rPr>
            </a:br>
            <a:r>
              <a:rPr lang="pt-BR" sz="1600" b="1" i="0" u="none" strike="noStrike" cap="none" dirty="0">
                <a:solidFill>
                  <a:schemeClr val="bg1">
                    <a:lumMod val="95000"/>
                  </a:schemeClr>
                </a:solidFill>
                <a:latin typeface="Montserrat"/>
                <a:ea typeface="Montserrat"/>
                <a:cs typeface="Montserrat"/>
                <a:sym typeface="Montserrat"/>
              </a:rPr>
              <a:t>abcdi.org.br</a:t>
            </a:r>
          </a:p>
          <a:p>
            <a:pPr marL="0" marR="0" lvl="0" indent="0" algn="l" rtl="0">
              <a:lnSpc>
                <a:spcPct val="100000"/>
              </a:lnSpc>
              <a:spcBef>
                <a:spcPts val="0"/>
              </a:spcBef>
              <a:spcAft>
                <a:spcPts val="0"/>
              </a:spcAft>
              <a:buClr>
                <a:srgbClr val="FFFFFF"/>
              </a:buClr>
              <a:buSzPts val="3000"/>
              <a:buFont typeface="Montserrat"/>
              <a:buNone/>
            </a:pPr>
            <a:endParaRPr lang="pt-BR" sz="1600" b="1" i="0" u="none" strike="noStrike" cap="none" dirty="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FFFFFF"/>
              </a:buClr>
              <a:buSzPts val="3000"/>
              <a:buFont typeface="Montserrat"/>
              <a:buNone/>
            </a:pPr>
            <a:endParaRPr lang="pt-BR" sz="1100" b="1" i="0" u="none" strike="noStrike" cap="none" dirty="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1046623660"/>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939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E968E5A1-4310-0085-9AB1-A8DAC06D1E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1599" y="875856"/>
            <a:ext cx="2016420" cy="550827"/>
          </a:xfrm>
          <a:prstGeom prst="rect">
            <a:avLst/>
          </a:prstGeom>
        </p:spPr>
      </p:pic>
      <p:sp>
        <p:nvSpPr>
          <p:cNvPr id="2" name="Google Shape;67;p15">
            <a:extLst>
              <a:ext uri="{FF2B5EF4-FFF2-40B4-BE49-F238E27FC236}">
                <a16:creationId xmlns:a16="http://schemas.microsoft.com/office/drawing/2014/main" id="{471DE676-51F6-CD17-514A-E82122F43F01}"/>
              </a:ext>
            </a:extLst>
          </p:cNvPr>
          <p:cNvSpPr txBox="1"/>
          <p:nvPr/>
        </p:nvSpPr>
        <p:spPr>
          <a:xfrm>
            <a:off x="471599" y="149532"/>
            <a:ext cx="6344510" cy="430857"/>
          </a:xfrm>
          <a:prstGeom prst="rect">
            <a:avLst/>
          </a:prstGeom>
          <a:noFill/>
          <a:ln>
            <a:noFill/>
          </a:ln>
        </p:spPr>
        <p:txBody>
          <a:bodyPr spcFirstLastPara="1" wrap="square" lIns="91425" tIns="91425" rIns="91425" bIns="91425" anchor="t" anchorCtr="0">
            <a:spAutoFit/>
          </a:bodyPr>
          <a:lstStyle/>
          <a:p>
            <a:r>
              <a:rPr lang="pt-BR" sz="1600" b="1" dirty="0">
                <a:solidFill>
                  <a:schemeClr val="bg1"/>
                </a:solidFill>
                <a:latin typeface="Arial Black" panose="020B0A04020102020204" pitchFamily="34" charset="0"/>
              </a:rPr>
              <a:t>Título de Especialista concedidos pelo CBR/AMB</a:t>
            </a:r>
          </a:p>
        </p:txBody>
      </p:sp>
      <p:sp>
        <p:nvSpPr>
          <p:cNvPr id="3" name="Google Shape;105;p19">
            <a:extLst>
              <a:ext uri="{FF2B5EF4-FFF2-40B4-BE49-F238E27FC236}">
                <a16:creationId xmlns:a16="http://schemas.microsoft.com/office/drawing/2014/main" id="{110A7645-42F3-1D36-03EF-191EC9AC543B}"/>
              </a:ext>
            </a:extLst>
          </p:cNvPr>
          <p:cNvSpPr txBox="1"/>
          <p:nvPr/>
        </p:nvSpPr>
        <p:spPr>
          <a:xfrm>
            <a:off x="623177" y="1709179"/>
            <a:ext cx="8343191" cy="553968"/>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FFFFFF"/>
              </a:buClr>
              <a:buSzPts val="3000"/>
              <a:buFont typeface="Montserrat"/>
              <a:buNone/>
            </a:pPr>
            <a:r>
              <a:rPr lang="pt-BR" sz="1200" b="0" i="0" u="none" strike="noStrike" cap="none" dirty="0">
                <a:solidFill>
                  <a:schemeClr val="tx1"/>
                </a:solidFill>
                <a:latin typeface="+mj-lt"/>
                <a:ea typeface="Montserrat"/>
                <a:cs typeface="Montserrat"/>
                <a:sym typeface="Montserrat"/>
              </a:rPr>
              <a:t>A </a:t>
            </a:r>
            <a:r>
              <a:rPr lang="pt-BR" sz="1200" dirty="0">
                <a:solidFill>
                  <a:schemeClr val="tx1"/>
                </a:solidFill>
                <a:latin typeface="+mj-lt"/>
                <a:ea typeface="Montserrat"/>
                <a:cs typeface="Montserrat"/>
                <a:sym typeface="Montserrat"/>
              </a:rPr>
              <a:t>prova é </a:t>
            </a:r>
            <a:r>
              <a:rPr lang="pt-BR" sz="1200" b="0" i="0" u="none" strike="noStrike" cap="none" dirty="0">
                <a:solidFill>
                  <a:schemeClr val="tx1"/>
                </a:solidFill>
                <a:latin typeface="+mj-lt"/>
                <a:ea typeface="Montserrat"/>
                <a:cs typeface="Montserrat"/>
                <a:sym typeface="Montserrat"/>
              </a:rPr>
              <a:t>realizada desde 1965, acontece em duas etapas (teórica e prática), em conjunto com a Associação Médica Brasileira (AMB).</a:t>
            </a:r>
          </a:p>
        </p:txBody>
      </p:sp>
      <p:sp>
        <p:nvSpPr>
          <p:cNvPr id="4" name="Google Shape;105;p19">
            <a:extLst>
              <a:ext uri="{FF2B5EF4-FFF2-40B4-BE49-F238E27FC236}">
                <a16:creationId xmlns:a16="http://schemas.microsoft.com/office/drawing/2014/main" id="{8BB987F6-8722-C22E-6D5D-CE350BAE2A29}"/>
              </a:ext>
            </a:extLst>
          </p:cNvPr>
          <p:cNvSpPr txBox="1"/>
          <p:nvPr/>
        </p:nvSpPr>
        <p:spPr>
          <a:xfrm>
            <a:off x="623177" y="3607645"/>
            <a:ext cx="8343191" cy="136957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3000"/>
              <a:buFont typeface="Montserrat"/>
              <a:buNone/>
            </a:pPr>
            <a:r>
              <a:rPr lang="pt-BR" sz="1100" b="1" i="0" u="none" strike="noStrike" cap="none" dirty="0">
                <a:solidFill>
                  <a:schemeClr val="tx1"/>
                </a:solidFill>
                <a:latin typeface="+mj-lt"/>
                <a:ea typeface="Montserrat"/>
                <a:cs typeface="Montserrat"/>
                <a:sym typeface="Montserrat"/>
              </a:rPr>
              <a:t>Certificado de área de atuação:</a:t>
            </a:r>
            <a:br>
              <a:rPr lang="pt-BR" sz="1100" b="1" i="0" u="none" strike="noStrike" cap="none" dirty="0">
                <a:solidFill>
                  <a:schemeClr val="tx1"/>
                </a:solidFill>
                <a:latin typeface="+mj-lt"/>
                <a:ea typeface="Montserrat"/>
                <a:cs typeface="Montserrat"/>
                <a:sym typeface="Montserrat"/>
              </a:rPr>
            </a:br>
            <a:endParaRPr lang="pt-BR" sz="1100" b="1" i="0" u="none" strike="noStrike" cap="none" dirty="0">
              <a:solidFill>
                <a:schemeClr val="tx1"/>
              </a:solidFill>
              <a:latin typeface="+mj-lt"/>
              <a:ea typeface="Montserrat"/>
              <a:cs typeface="Montserrat"/>
              <a:sym typeface="Montserrat"/>
            </a:endParaRPr>
          </a:p>
          <a:p>
            <a:pPr marL="171450" marR="0" lvl="0" indent="-171450" algn="l" rtl="0">
              <a:lnSpc>
                <a:spcPct val="100000"/>
              </a:lnSpc>
              <a:spcBef>
                <a:spcPts val="0"/>
              </a:spcBef>
              <a:spcAft>
                <a:spcPts val="0"/>
              </a:spcAft>
              <a:buClr>
                <a:srgbClr val="FFFFFF"/>
              </a:buClr>
              <a:buSzPts val="3000"/>
              <a:buFont typeface="Arial" panose="020B0604020202020204" pitchFamily="34" charset="0"/>
              <a:buChar char="•"/>
            </a:pPr>
            <a:r>
              <a:rPr lang="pt-BR" sz="1100" b="1" i="0" u="none" strike="noStrike" cap="none" dirty="0">
                <a:solidFill>
                  <a:schemeClr val="tx1"/>
                </a:solidFill>
                <a:latin typeface="+mj-lt"/>
                <a:ea typeface="Montserrat"/>
                <a:cs typeface="Montserrat"/>
                <a:sym typeface="Montserrat"/>
              </a:rPr>
              <a:t>Densitometria Óssea;</a:t>
            </a:r>
          </a:p>
          <a:p>
            <a:pPr marL="171450" marR="0" lvl="0" indent="-171450" algn="l" rtl="0">
              <a:lnSpc>
                <a:spcPct val="100000"/>
              </a:lnSpc>
              <a:spcBef>
                <a:spcPts val="0"/>
              </a:spcBef>
              <a:spcAft>
                <a:spcPts val="0"/>
              </a:spcAft>
              <a:buClr>
                <a:srgbClr val="FFFFFF"/>
              </a:buClr>
              <a:buSzPts val="3000"/>
              <a:buFont typeface="Arial" panose="020B0604020202020204" pitchFamily="34" charset="0"/>
              <a:buChar char="•"/>
            </a:pPr>
            <a:r>
              <a:rPr lang="pt-BR" sz="1100" b="1" i="0" u="none" strike="noStrike" cap="none" dirty="0">
                <a:solidFill>
                  <a:schemeClr val="tx1"/>
                </a:solidFill>
                <a:latin typeface="+mj-lt"/>
                <a:ea typeface="Montserrat"/>
                <a:cs typeface="Montserrat"/>
                <a:sym typeface="Montserrat"/>
              </a:rPr>
              <a:t>Ecografia Vascular com Doppler;</a:t>
            </a:r>
          </a:p>
          <a:p>
            <a:pPr marL="171450" marR="0" lvl="0" indent="-171450" algn="l" rtl="0">
              <a:lnSpc>
                <a:spcPct val="100000"/>
              </a:lnSpc>
              <a:spcBef>
                <a:spcPts val="0"/>
              </a:spcBef>
              <a:spcAft>
                <a:spcPts val="0"/>
              </a:spcAft>
              <a:buClr>
                <a:srgbClr val="FFFFFF"/>
              </a:buClr>
              <a:buSzPts val="3000"/>
              <a:buFont typeface="Arial" panose="020B0604020202020204" pitchFamily="34" charset="0"/>
              <a:buChar char="•"/>
            </a:pPr>
            <a:r>
              <a:rPr lang="pt-BR" sz="1100" b="1" i="0" u="none" strike="noStrike" cap="none" dirty="0">
                <a:solidFill>
                  <a:schemeClr val="tx1"/>
                </a:solidFill>
                <a:latin typeface="+mj-lt"/>
                <a:ea typeface="Montserrat"/>
                <a:cs typeface="Montserrat"/>
                <a:sym typeface="Montserrat"/>
              </a:rPr>
              <a:t>Mamografia;</a:t>
            </a:r>
          </a:p>
          <a:p>
            <a:pPr marL="171450" marR="0" lvl="0" indent="-171450" algn="l" rtl="0">
              <a:lnSpc>
                <a:spcPct val="100000"/>
              </a:lnSpc>
              <a:spcBef>
                <a:spcPts val="0"/>
              </a:spcBef>
              <a:spcAft>
                <a:spcPts val="0"/>
              </a:spcAft>
              <a:buClr>
                <a:srgbClr val="FFFFFF"/>
              </a:buClr>
              <a:buSzPts val="3000"/>
              <a:buFont typeface="Arial" panose="020B0604020202020204" pitchFamily="34" charset="0"/>
              <a:buChar char="•"/>
            </a:pPr>
            <a:r>
              <a:rPr lang="pt-BR" sz="1100" b="1" i="0" u="none" strike="noStrike" cap="none" dirty="0">
                <a:solidFill>
                  <a:schemeClr val="tx1"/>
                </a:solidFill>
                <a:latin typeface="+mj-lt"/>
                <a:ea typeface="Montserrat"/>
                <a:cs typeface="Montserrat"/>
                <a:sym typeface="Montserrat"/>
              </a:rPr>
              <a:t>Neurorradiologia</a:t>
            </a:r>
            <a:r>
              <a:rPr lang="pt-BR" sz="1100" b="0" i="0" u="none" strike="noStrike" cap="none" dirty="0">
                <a:solidFill>
                  <a:schemeClr val="tx1"/>
                </a:solidFill>
                <a:latin typeface="+mj-lt"/>
                <a:ea typeface="Montserrat"/>
                <a:cs typeface="Montserrat"/>
                <a:sym typeface="Montserrat"/>
              </a:rPr>
              <a:t>;</a:t>
            </a:r>
          </a:p>
          <a:p>
            <a:pPr marL="171450" marR="0" lvl="0" indent="-171450" algn="l" rtl="0">
              <a:lnSpc>
                <a:spcPct val="100000"/>
              </a:lnSpc>
              <a:spcBef>
                <a:spcPts val="0"/>
              </a:spcBef>
              <a:spcAft>
                <a:spcPts val="0"/>
              </a:spcAft>
              <a:buClr>
                <a:srgbClr val="FFFFFF"/>
              </a:buClr>
              <a:buSzPts val="3000"/>
              <a:buFont typeface="Arial" panose="020B0604020202020204" pitchFamily="34" charset="0"/>
              <a:buChar char="•"/>
            </a:pPr>
            <a:r>
              <a:rPr lang="pt-BR" sz="1100" b="1" i="0" u="none" strike="noStrike" cap="none" dirty="0">
                <a:solidFill>
                  <a:schemeClr val="tx1"/>
                </a:solidFill>
                <a:latin typeface="+mj-lt"/>
                <a:ea typeface="Montserrat"/>
                <a:cs typeface="Montserrat"/>
                <a:sym typeface="Montserrat"/>
              </a:rPr>
              <a:t>Ultrassonografia em Ginecologia e Obstetrícia.</a:t>
            </a:r>
          </a:p>
        </p:txBody>
      </p:sp>
      <p:sp>
        <p:nvSpPr>
          <p:cNvPr id="5" name="Elipse 4">
            <a:extLst>
              <a:ext uri="{FF2B5EF4-FFF2-40B4-BE49-F238E27FC236}">
                <a16:creationId xmlns:a16="http://schemas.microsoft.com/office/drawing/2014/main" id="{2AE7ACEF-DF0C-B80C-08EA-3DE73E1916EA}"/>
              </a:ext>
            </a:extLst>
          </p:cNvPr>
          <p:cNvSpPr/>
          <p:nvPr/>
        </p:nvSpPr>
        <p:spPr>
          <a:xfrm>
            <a:off x="1150620" y="2522091"/>
            <a:ext cx="1993174" cy="8904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Google Shape;67;p15">
            <a:extLst>
              <a:ext uri="{FF2B5EF4-FFF2-40B4-BE49-F238E27FC236}">
                <a16:creationId xmlns:a16="http://schemas.microsoft.com/office/drawing/2014/main" id="{2CE5A26B-B768-5595-91F1-D669FE03555F}"/>
              </a:ext>
            </a:extLst>
          </p:cNvPr>
          <p:cNvSpPr txBox="1"/>
          <p:nvPr/>
        </p:nvSpPr>
        <p:spPr>
          <a:xfrm>
            <a:off x="1308975" y="2588128"/>
            <a:ext cx="1711225" cy="738633"/>
          </a:xfrm>
          <a:prstGeom prst="rect">
            <a:avLst/>
          </a:prstGeom>
          <a:noFill/>
          <a:ln>
            <a:noFill/>
          </a:ln>
        </p:spPr>
        <p:txBody>
          <a:bodyPr spcFirstLastPara="1" wrap="square" lIns="91425" tIns="91425" rIns="91425" bIns="91425" anchor="t" anchorCtr="0">
            <a:spAutoFit/>
          </a:bodyPr>
          <a:lstStyle/>
          <a:p>
            <a:pPr algn="ctr"/>
            <a:r>
              <a:rPr lang="pt-BR" sz="1200" dirty="0">
                <a:solidFill>
                  <a:schemeClr val="tx1"/>
                </a:solidFill>
                <a:latin typeface="+mj-lt"/>
              </a:rPr>
              <a:t>Radiologia e Diagnóstico por Imagem</a:t>
            </a:r>
          </a:p>
        </p:txBody>
      </p:sp>
      <p:sp>
        <p:nvSpPr>
          <p:cNvPr id="8" name="Elipse 7">
            <a:extLst>
              <a:ext uri="{FF2B5EF4-FFF2-40B4-BE49-F238E27FC236}">
                <a16:creationId xmlns:a16="http://schemas.microsoft.com/office/drawing/2014/main" id="{C4B0DE1C-D567-1A8E-B6C4-0612E8E28347}"/>
              </a:ext>
            </a:extLst>
          </p:cNvPr>
          <p:cNvSpPr/>
          <p:nvPr/>
        </p:nvSpPr>
        <p:spPr>
          <a:xfrm>
            <a:off x="6013502" y="2517880"/>
            <a:ext cx="1993174" cy="8904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Google Shape;67;p15">
            <a:extLst>
              <a:ext uri="{FF2B5EF4-FFF2-40B4-BE49-F238E27FC236}">
                <a16:creationId xmlns:a16="http://schemas.microsoft.com/office/drawing/2014/main" id="{503D23A3-0691-8705-FDA9-C272A3B921FD}"/>
              </a:ext>
            </a:extLst>
          </p:cNvPr>
          <p:cNvSpPr txBox="1"/>
          <p:nvPr/>
        </p:nvSpPr>
        <p:spPr>
          <a:xfrm>
            <a:off x="6150543" y="2677958"/>
            <a:ext cx="1711225" cy="553968"/>
          </a:xfrm>
          <a:prstGeom prst="rect">
            <a:avLst/>
          </a:prstGeom>
          <a:noFill/>
          <a:ln>
            <a:noFill/>
          </a:ln>
        </p:spPr>
        <p:txBody>
          <a:bodyPr spcFirstLastPara="1" wrap="square" lIns="91425" tIns="91425" rIns="91425" bIns="91425" anchor="t" anchorCtr="0">
            <a:spAutoFit/>
          </a:bodyPr>
          <a:lstStyle/>
          <a:p>
            <a:pPr algn="ctr"/>
            <a:r>
              <a:rPr lang="pt-BR" sz="1200" dirty="0">
                <a:solidFill>
                  <a:schemeClr val="tx1"/>
                </a:solidFill>
                <a:latin typeface="+mj-lt"/>
              </a:rPr>
              <a:t>Ultrassonografia</a:t>
            </a:r>
          </a:p>
          <a:p>
            <a:pPr algn="ctr"/>
            <a:r>
              <a:rPr lang="pt-BR" sz="1200" dirty="0">
                <a:solidFill>
                  <a:schemeClr val="tx1"/>
                </a:solidFill>
                <a:latin typeface="+mj-lt"/>
              </a:rPr>
              <a:t>Geral</a:t>
            </a:r>
          </a:p>
        </p:txBody>
      </p:sp>
      <p:sp>
        <p:nvSpPr>
          <p:cNvPr id="10" name="Elipse 9">
            <a:extLst>
              <a:ext uri="{FF2B5EF4-FFF2-40B4-BE49-F238E27FC236}">
                <a16:creationId xmlns:a16="http://schemas.microsoft.com/office/drawing/2014/main" id="{D9C1DAB7-DFD3-C4CA-59B1-29FE145C3C84}"/>
              </a:ext>
            </a:extLst>
          </p:cNvPr>
          <p:cNvSpPr/>
          <p:nvPr/>
        </p:nvSpPr>
        <p:spPr>
          <a:xfrm>
            <a:off x="3520264" y="2534386"/>
            <a:ext cx="1993174" cy="8904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Google Shape;67;p15">
            <a:extLst>
              <a:ext uri="{FF2B5EF4-FFF2-40B4-BE49-F238E27FC236}">
                <a16:creationId xmlns:a16="http://schemas.microsoft.com/office/drawing/2014/main" id="{D1F314E8-B230-DEEA-72E8-E8E40A9FDE58}"/>
              </a:ext>
            </a:extLst>
          </p:cNvPr>
          <p:cNvSpPr txBox="1"/>
          <p:nvPr/>
        </p:nvSpPr>
        <p:spPr>
          <a:xfrm>
            <a:off x="3661238" y="2565164"/>
            <a:ext cx="1711225" cy="738633"/>
          </a:xfrm>
          <a:prstGeom prst="rect">
            <a:avLst/>
          </a:prstGeom>
          <a:noFill/>
          <a:ln>
            <a:noFill/>
          </a:ln>
        </p:spPr>
        <p:txBody>
          <a:bodyPr spcFirstLastPara="1" wrap="square" lIns="91425" tIns="91425" rIns="91425" bIns="91425" anchor="t" anchorCtr="0">
            <a:spAutoFit/>
          </a:bodyPr>
          <a:lstStyle/>
          <a:p>
            <a:pPr algn="ctr"/>
            <a:r>
              <a:rPr lang="pt-BR" sz="1200" dirty="0">
                <a:solidFill>
                  <a:schemeClr val="tx1"/>
                </a:solidFill>
                <a:latin typeface="+mj-lt"/>
              </a:rPr>
              <a:t>Radiologia Intervencionista e </a:t>
            </a:r>
            <a:r>
              <a:rPr lang="pt-BR" sz="1200" dirty="0" err="1">
                <a:solidFill>
                  <a:schemeClr val="tx1"/>
                </a:solidFill>
                <a:latin typeface="+mj-lt"/>
              </a:rPr>
              <a:t>Angiorradiologia</a:t>
            </a:r>
            <a:endParaRPr lang="pt-BR" sz="1200" dirty="0">
              <a:solidFill>
                <a:schemeClr val="tx1"/>
              </a:solidFill>
              <a:latin typeface="+mj-lt"/>
            </a:endParaRPr>
          </a:p>
        </p:txBody>
      </p:sp>
    </p:spTree>
    <p:extLst>
      <p:ext uri="{BB962C8B-B14F-4D97-AF65-F5344CB8AC3E}">
        <p14:creationId xmlns:p14="http://schemas.microsoft.com/office/powerpoint/2010/main" val="3238181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0C5444E-25B6-61B9-A125-ED2CBCD06B73}"/>
            </a:ext>
          </a:extLst>
        </p:cNvPr>
        <p:cNvGrpSpPr/>
        <p:nvPr/>
      </p:nvGrpSpPr>
      <p:grpSpPr>
        <a:xfrm>
          <a:off x="0" y="0"/>
          <a:ext cx="0" cy="0"/>
          <a:chOff x="0" y="0"/>
          <a:chExt cx="0" cy="0"/>
        </a:xfrm>
      </p:grpSpPr>
      <p:pic>
        <p:nvPicPr>
          <p:cNvPr id="6" name="Gráfico 5">
            <a:extLst>
              <a:ext uri="{FF2B5EF4-FFF2-40B4-BE49-F238E27FC236}">
                <a16:creationId xmlns:a16="http://schemas.microsoft.com/office/drawing/2014/main" id="{6E423871-85F3-797E-2418-0EE01EC17F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2656" y="3828214"/>
            <a:ext cx="2016420" cy="550827"/>
          </a:xfrm>
          <a:prstGeom prst="rect">
            <a:avLst/>
          </a:prstGeom>
        </p:spPr>
      </p:pic>
      <p:sp>
        <p:nvSpPr>
          <p:cNvPr id="2" name="Google Shape;67;p15">
            <a:extLst>
              <a:ext uri="{FF2B5EF4-FFF2-40B4-BE49-F238E27FC236}">
                <a16:creationId xmlns:a16="http://schemas.microsoft.com/office/drawing/2014/main" id="{85289882-81B9-C299-5CE6-CDDF026C36CA}"/>
              </a:ext>
            </a:extLst>
          </p:cNvPr>
          <p:cNvSpPr txBox="1"/>
          <p:nvPr/>
        </p:nvSpPr>
        <p:spPr>
          <a:xfrm>
            <a:off x="471599" y="164646"/>
            <a:ext cx="6344510" cy="384690"/>
          </a:xfrm>
          <a:prstGeom prst="rect">
            <a:avLst/>
          </a:prstGeom>
          <a:noFill/>
          <a:ln>
            <a:noFill/>
          </a:ln>
        </p:spPr>
        <p:txBody>
          <a:bodyPr spcFirstLastPara="1" wrap="square" lIns="91425" tIns="91425" rIns="91425" bIns="91425" anchor="t" anchorCtr="0">
            <a:spAutoFit/>
          </a:bodyPr>
          <a:lstStyle/>
          <a:p>
            <a:r>
              <a:rPr lang="pt-BR" sz="1300" b="1" dirty="0">
                <a:solidFill>
                  <a:schemeClr val="bg1"/>
                </a:solidFill>
                <a:latin typeface="Arial Black" panose="020B0A04020102020204" pitchFamily="34" charset="0"/>
              </a:rPr>
              <a:t>Prova de Título de Especialista e Certificado de Área de Atuação</a:t>
            </a:r>
          </a:p>
        </p:txBody>
      </p:sp>
      <p:pic>
        <p:nvPicPr>
          <p:cNvPr id="13" name="Imagem 12" descr="Pessoas sentadas em cadeiras&#10;&#10;Descrição gerada automaticamente">
            <a:extLst>
              <a:ext uri="{FF2B5EF4-FFF2-40B4-BE49-F238E27FC236}">
                <a16:creationId xmlns:a16="http://schemas.microsoft.com/office/drawing/2014/main" id="{45E8C8D2-F7C3-D286-46B6-777FE2E980DB}"/>
              </a:ext>
            </a:extLst>
          </p:cNvPr>
          <p:cNvPicPr>
            <a:picLocks noChangeAspect="1"/>
          </p:cNvPicPr>
          <p:nvPr/>
        </p:nvPicPr>
        <p:blipFill>
          <a:blip r:embed="rId5"/>
          <a:stretch>
            <a:fillRect/>
          </a:stretch>
        </p:blipFill>
        <p:spPr>
          <a:xfrm>
            <a:off x="176801" y="901067"/>
            <a:ext cx="2954853" cy="1962552"/>
          </a:xfrm>
          <a:prstGeom prst="rect">
            <a:avLst/>
          </a:prstGeom>
        </p:spPr>
      </p:pic>
      <p:pic>
        <p:nvPicPr>
          <p:cNvPr id="15" name="Imagem 14" descr="Homem em pé em frente a computador&#10;&#10;Descrição gerada automaticamente">
            <a:extLst>
              <a:ext uri="{FF2B5EF4-FFF2-40B4-BE49-F238E27FC236}">
                <a16:creationId xmlns:a16="http://schemas.microsoft.com/office/drawing/2014/main" id="{E3AD2638-0455-23E4-6EB2-DAD03A1953A1}"/>
              </a:ext>
            </a:extLst>
          </p:cNvPr>
          <p:cNvPicPr>
            <a:picLocks noChangeAspect="1"/>
          </p:cNvPicPr>
          <p:nvPr/>
        </p:nvPicPr>
        <p:blipFill>
          <a:blip r:embed="rId6"/>
          <a:srcRect t="11443"/>
          <a:stretch/>
        </p:blipFill>
        <p:spPr>
          <a:xfrm>
            <a:off x="176802" y="2961795"/>
            <a:ext cx="2954853" cy="1962552"/>
          </a:xfrm>
          <a:prstGeom prst="rect">
            <a:avLst/>
          </a:prstGeom>
        </p:spPr>
      </p:pic>
      <p:pic>
        <p:nvPicPr>
          <p:cNvPr id="17" name="Imagem 16" descr="Grupo de pessoas sentadas em cadeiras&#10;&#10;Descrição gerada automaticamente">
            <a:extLst>
              <a:ext uri="{FF2B5EF4-FFF2-40B4-BE49-F238E27FC236}">
                <a16:creationId xmlns:a16="http://schemas.microsoft.com/office/drawing/2014/main" id="{233C0E5D-3205-0B18-104E-90E2B32130BB}"/>
              </a:ext>
            </a:extLst>
          </p:cNvPr>
          <p:cNvPicPr>
            <a:picLocks noChangeAspect="1"/>
          </p:cNvPicPr>
          <p:nvPr/>
        </p:nvPicPr>
        <p:blipFill>
          <a:blip r:embed="rId7"/>
          <a:stretch>
            <a:fillRect/>
          </a:stretch>
        </p:blipFill>
        <p:spPr>
          <a:xfrm>
            <a:off x="3242908" y="901067"/>
            <a:ext cx="2616735" cy="1962552"/>
          </a:xfrm>
          <a:prstGeom prst="rect">
            <a:avLst/>
          </a:prstGeom>
        </p:spPr>
      </p:pic>
      <p:pic>
        <p:nvPicPr>
          <p:cNvPr id="19" name="Imagem 18" descr="Auditório com pessoas sentadas&#10;&#10;Descrição gerada automaticamente">
            <a:extLst>
              <a:ext uri="{FF2B5EF4-FFF2-40B4-BE49-F238E27FC236}">
                <a16:creationId xmlns:a16="http://schemas.microsoft.com/office/drawing/2014/main" id="{0AC019A0-B04C-F808-D42F-20F38D709F5E}"/>
              </a:ext>
            </a:extLst>
          </p:cNvPr>
          <p:cNvPicPr>
            <a:picLocks noChangeAspect="1"/>
          </p:cNvPicPr>
          <p:nvPr/>
        </p:nvPicPr>
        <p:blipFill>
          <a:blip r:embed="rId8"/>
          <a:srcRect l="-925" t="879" r="12839" b="-879"/>
          <a:stretch/>
        </p:blipFill>
        <p:spPr>
          <a:xfrm>
            <a:off x="3211023" y="2947240"/>
            <a:ext cx="2648620" cy="1997087"/>
          </a:xfrm>
          <a:prstGeom prst="rect">
            <a:avLst/>
          </a:prstGeom>
        </p:spPr>
      </p:pic>
      <p:pic>
        <p:nvPicPr>
          <p:cNvPr id="24" name="Imagem 23">
            <a:extLst>
              <a:ext uri="{FF2B5EF4-FFF2-40B4-BE49-F238E27FC236}">
                <a16:creationId xmlns:a16="http://schemas.microsoft.com/office/drawing/2014/main" id="{4088D7CE-34D5-3528-B132-DCBE5AE9B140}"/>
              </a:ext>
            </a:extLst>
          </p:cNvPr>
          <p:cNvPicPr>
            <a:picLocks noChangeAspect="1"/>
          </p:cNvPicPr>
          <p:nvPr/>
        </p:nvPicPr>
        <p:blipFill>
          <a:blip r:embed="rId9"/>
          <a:stretch>
            <a:fillRect/>
          </a:stretch>
        </p:blipFill>
        <p:spPr>
          <a:xfrm rot="5400000">
            <a:off x="5463595" y="1408060"/>
            <a:ext cx="4033267" cy="3019283"/>
          </a:xfrm>
          <a:prstGeom prst="rect">
            <a:avLst/>
          </a:prstGeom>
        </p:spPr>
      </p:pic>
    </p:spTree>
    <p:extLst>
      <p:ext uri="{BB962C8B-B14F-4D97-AF65-F5344CB8AC3E}">
        <p14:creationId xmlns:p14="http://schemas.microsoft.com/office/powerpoint/2010/main" val="1213790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280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
        <p:cNvGrpSpPr/>
        <p:nvPr/>
      </p:nvGrpSpPr>
      <p:grpSpPr>
        <a:xfrm>
          <a:off x="0" y="0"/>
          <a:ext cx="0" cy="0"/>
          <a:chOff x="0" y="0"/>
          <a:chExt cx="0" cy="0"/>
        </a:xfrm>
      </p:grpSpPr>
      <p:sp>
        <p:nvSpPr>
          <p:cNvPr id="105" name="Google Shape;105;p19"/>
          <p:cNvSpPr txBox="1"/>
          <p:nvPr/>
        </p:nvSpPr>
        <p:spPr>
          <a:xfrm>
            <a:off x="399424" y="1465392"/>
            <a:ext cx="8345152" cy="258529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3000"/>
              <a:buFont typeface="Montserrat"/>
              <a:buNone/>
            </a:pPr>
            <a:r>
              <a:rPr lang="pt-BR" sz="1200" b="0" i="0" u="none" strike="noStrike" cap="none" dirty="0">
                <a:solidFill>
                  <a:schemeClr val="dk1"/>
                </a:solidFill>
                <a:latin typeface="Montserrat"/>
                <a:ea typeface="Montserrat"/>
                <a:cs typeface="Montserrat"/>
                <a:sym typeface="Montserrat"/>
              </a:rPr>
              <a:t>Uma das principais frentes de atuação do CBR, com dedicação às lutas dos</a:t>
            </a:r>
            <a:br>
              <a:rPr lang="pt-BR" sz="1200" b="0" i="0" u="none" strike="noStrike" cap="none" dirty="0">
                <a:solidFill>
                  <a:schemeClr val="dk1"/>
                </a:solidFill>
                <a:latin typeface="Montserrat"/>
                <a:ea typeface="Montserrat"/>
                <a:cs typeface="Montserrat"/>
                <a:sym typeface="Montserrat"/>
              </a:rPr>
            </a:br>
            <a:r>
              <a:rPr lang="pt-BR" sz="1200" b="0" i="0" u="none" strike="noStrike" cap="none" dirty="0">
                <a:solidFill>
                  <a:schemeClr val="dk1"/>
                </a:solidFill>
                <a:latin typeface="Montserrat"/>
                <a:ea typeface="Montserrat"/>
                <a:cs typeface="Montserrat"/>
                <a:sym typeface="Montserrat"/>
              </a:rPr>
              <a:t>médicos  radiologistas e do diagnóstico por imagem e à atualização profissional</a:t>
            </a:r>
            <a:br>
              <a:rPr lang="pt-BR" sz="1200" b="0" i="0" u="none" strike="noStrike" cap="none" dirty="0">
                <a:solidFill>
                  <a:schemeClr val="dk1"/>
                </a:solidFill>
                <a:latin typeface="Montserrat"/>
                <a:ea typeface="Montserrat"/>
                <a:cs typeface="Montserrat"/>
                <a:sym typeface="Montserrat"/>
              </a:rPr>
            </a:br>
            <a:r>
              <a:rPr lang="pt-BR" sz="1200" b="0" i="0" u="none" strike="noStrike" cap="none" dirty="0">
                <a:solidFill>
                  <a:schemeClr val="dk1"/>
                </a:solidFill>
                <a:latin typeface="Montserrat"/>
                <a:ea typeface="Montserrat"/>
                <a:cs typeface="Montserrat"/>
                <a:sym typeface="Montserrat"/>
              </a:rPr>
              <a:t>de seus membros  associados. A atuação política apartidária do CBR é  fundamental</a:t>
            </a:r>
            <a:br>
              <a:rPr lang="pt-BR" sz="1200" b="0" i="0" u="none" strike="noStrike" cap="none" dirty="0">
                <a:solidFill>
                  <a:schemeClr val="dk1"/>
                </a:solidFill>
                <a:latin typeface="Montserrat"/>
                <a:ea typeface="Montserrat"/>
                <a:cs typeface="Montserrat"/>
                <a:sym typeface="Montserrat"/>
              </a:rPr>
            </a:br>
            <a:r>
              <a:rPr lang="pt-BR" sz="1200" b="0" i="0" u="none" strike="noStrike" cap="none" dirty="0">
                <a:solidFill>
                  <a:schemeClr val="dk1"/>
                </a:solidFill>
                <a:latin typeface="Montserrat"/>
                <a:ea typeface="Montserrat"/>
                <a:cs typeface="Montserrat"/>
                <a:sym typeface="Montserrat"/>
              </a:rPr>
              <a:t>para representar o especialista em diversos âmbitos: Legislativo, Executivo</a:t>
            </a:r>
            <a:br>
              <a:rPr lang="pt-BR" sz="1200" b="0" i="0" u="none" strike="noStrike" cap="none" dirty="0">
                <a:solidFill>
                  <a:schemeClr val="dk1"/>
                </a:solidFill>
                <a:latin typeface="Montserrat"/>
                <a:ea typeface="Montserrat"/>
                <a:cs typeface="Montserrat"/>
                <a:sym typeface="Montserrat"/>
              </a:rPr>
            </a:br>
            <a:r>
              <a:rPr lang="pt-BR" sz="1200" b="0" i="0" u="none" strike="noStrike" cap="none" dirty="0">
                <a:solidFill>
                  <a:schemeClr val="dk1"/>
                </a:solidFill>
                <a:latin typeface="Montserrat"/>
                <a:ea typeface="Montserrat"/>
                <a:cs typeface="Montserrat"/>
                <a:sym typeface="Montserrat"/>
              </a:rPr>
              <a:t>(incluindo órgãos reguladores) e Judiciário. </a:t>
            </a:r>
          </a:p>
          <a:p>
            <a:pPr marL="0" marR="0" lvl="0" indent="0" algn="l" rtl="0">
              <a:lnSpc>
                <a:spcPct val="100000"/>
              </a:lnSpc>
              <a:spcBef>
                <a:spcPts val="0"/>
              </a:spcBef>
              <a:spcAft>
                <a:spcPts val="0"/>
              </a:spcAft>
              <a:buClr>
                <a:srgbClr val="FFFFFF"/>
              </a:buClr>
              <a:buSzPts val="3000"/>
              <a:buFont typeface="Montserrat"/>
              <a:buNone/>
            </a:pPr>
            <a:br>
              <a:rPr lang="pt-BR" sz="1200" b="0" i="0" u="none" strike="noStrike" cap="none" dirty="0">
                <a:solidFill>
                  <a:schemeClr val="dk1"/>
                </a:solidFill>
                <a:latin typeface="Montserrat"/>
                <a:ea typeface="Montserrat"/>
                <a:cs typeface="Montserrat"/>
                <a:sym typeface="Montserrat"/>
              </a:rPr>
            </a:br>
            <a:br>
              <a:rPr lang="pt-BR" sz="1200" b="0" i="0" u="none" strike="noStrike" cap="none" dirty="0">
                <a:solidFill>
                  <a:schemeClr val="dk1"/>
                </a:solidFill>
                <a:latin typeface="Montserrat"/>
                <a:ea typeface="Montserrat"/>
                <a:cs typeface="Montserrat"/>
                <a:sym typeface="Montserrat"/>
              </a:rPr>
            </a:br>
            <a:r>
              <a:rPr lang="pt-BR" sz="1200" b="1" i="0" u="none" strike="noStrike" cap="none" dirty="0">
                <a:solidFill>
                  <a:schemeClr val="dk1"/>
                </a:solidFill>
                <a:latin typeface="Montserrat"/>
                <a:ea typeface="Montserrat"/>
                <a:cs typeface="Montserrat"/>
                <a:sym typeface="Montserrat"/>
              </a:rPr>
              <a:t>Assessoria jurídica</a:t>
            </a:r>
          </a:p>
          <a:p>
            <a:pPr marL="0" marR="0" lvl="0" indent="0" algn="l" rtl="0">
              <a:lnSpc>
                <a:spcPct val="100000"/>
              </a:lnSpc>
              <a:spcBef>
                <a:spcPts val="0"/>
              </a:spcBef>
              <a:spcAft>
                <a:spcPts val="0"/>
              </a:spcAft>
              <a:buClr>
                <a:srgbClr val="FFFFFF"/>
              </a:buClr>
              <a:buSzPts val="3000"/>
              <a:buFont typeface="Montserrat"/>
              <a:buNone/>
            </a:pPr>
            <a:br>
              <a:rPr lang="pt-BR" sz="1200" b="0" i="0" u="none" strike="noStrike" cap="none" dirty="0">
                <a:solidFill>
                  <a:schemeClr val="dk1"/>
                </a:solidFill>
                <a:latin typeface="Montserrat"/>
                <a:ea typeface="Montserrat"/>
                <a:cs typeface="Montserrat"/>
                <a:sym typeface="Montserrat"/>
              </a:rPr>
            </a:br>
            <a:r>
              <a:rPr lang="pt-BR" sz="1200" b="0" i="0" u="none" strike="noStrike" cap="none" dirty="0">
                <a:solidFill>
                  <a:schemeClr val="dk1"/>
                </a:solidFill>
                <a:latin typeface="Montserrat"/>
                <a:ea typeface="Montserrat"/>
                <a:cs typeface="Montserrat"/>
                <a:sym typeface="Montserrat"/>
              </a:rPr>
              <a:t>O associado ao CBR, pessoa física ou pessoa jurídica, tem à sua disposição uma equipe especializada de</a:t>
            </a:r>
            <a:br>
              <a:rPr lang="pt-BR" sz="1200" b="0" i="0" u="none" strike="noStrike" cap="none" dirty="0">
                <a:solidFill>
                  <a:schemeClr val="dk1"/>
                </a:solidFill>
                <a:latin typeface="Montserrat"/>
                <a:ea typeface="Montserrat"/>
                <a:cs typeface="Montserrat"/>
                <a:sym typeface="Montserrat"/>
              </a:rPr>
            </a:br>
            <a:r>
              <a:rPr lang="pt-BR" sz="1200" b="0" i="0" u="none" strike="noStrike" cap="none" dirty="0">
                <a:solidFill>
                  <a:schemeClr val="dk1"/>
                </a:solidFill>
                <a:latin typeface="Montserrat"/>
                <a:ea typeface="Montserrat"/>
                <a:cs typeface="Montserrat"/>
                <a:sym typeface="Montserrat"/>
              </a:rPr>
              <a:t>advogados que auxiliam em consultas e pareceres do segmento,  acompanhando a legislação do setor e atuando nas diferentes esferas, sob a orientação da Diretoria do Colégio, em prol dos interesses dos médicos especialistas.</a:t>
            </a:r>
          </a:p>
        </p:txBody>
      </p:sp>
      <p:sp>
        <p:nvSpPr>
          <p:cNvPr id="107" name="Google Shape;107;p19"/>
          <p:cNvSpPr txBox="1"/>
          <p:nvPr/>
        </p:nvSpPr>
        <p:spPr>
          <a:xfrm>
            <a:off x="482843" y="0"/>
            <a:ext cx="8661161" cy="638629"/>
          </a:xfrm>
          <a:prstGeom prst="rect">
            <a:avLst/>
          </a:prstGeom>
          <a:noFill/>
          <a:ln>
            <a:noFill/>
          </a:ln>
        </p:spPr>
        <p:txBody>
          <a:bodyPr spcFirstLastPara="1" wrap="square" lIns="91425" tIns="91425" rIns="91425" bIns="91425" anchor="ctr" anchorCtr="0">
            <a:noAutofit/>
          </a:bodyPr>
          <a:lstStyle/>
          <a:p>
            <a:r>
              <a:rPr lang="pt-BR" sz="1600" b="1" dirty="0">
                <a:solidFill>
                  <a:schemeClr val="bg1"/>
                </a:solidFill>
                <a:latin typeface="Arial Black" panose="020B0A04020102020204" pitchFamily="34" charset="0"/>
              </a:rPr>
              <a:t>Defesa Profissional</a:t>
            </a:r>
          </a:p>
        </p:txBody>
      </p:sp>
      <p:pic>
        <p:nvPicPr>
          <p:cNvPr id="3" name="Gráfico 2">
            <a:extLst>
              <a:ext uri="{FF2B5EF4-FFF2-40B4-BE49-F238E27FC236}">
                <a16:creationId xmlns:a16="http://schemas.microsoft.com/office/drawing/2014/main" id="{893A82EC-54F3-462D-97FC-7B4985E434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49570" y="1105459"/>
            <a:ext cx="2319618" cy="409799"/>
          </a:xfrm>
          <a:prstGeom prst="rect">
            <a:avLst/>
          </a:prstGeom>
        </p:spPr>
      </p:pic>
    </p:spTree>
    <p:extLst>
      <p:ext uri="{BB962C8B-B14F-4D97-AF65-F5344CB8AC3E}">
        <p14:creationId xmlns:p14="http://schemas.microsoft.com/office/powerpoint/2010/main" val="3198049279"/>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0">
          <a:extLst>
            <a:ext uri="{FF2B5EF4-FFF2-40B4-BE49-F238E27FC236}">
              <a16:creationId xmlns:a16="http://schemas.microsoft.com/office/drawing/2014/main" id="{D486E5E2-7DB5-DA30-1C0E-8C39EFC2FF54}"/>
            </a:ext>
          </a:extLst>
        </p:cNvPr>
        <p:cNvGrpSpPr/>
        <p:nvPr/>
      </p:nvGrpSpPr>
      <p:grpSpPr>
        <a:xfrm>
          <a:off x="0" y="0"/>
          <a:ext cx="0" cy="0"/>
          <a:chOff x="0" y="0"/>
          <a:chExt cx="0" cy="0"/>
        </a:xfrm>
      </p:grpSpPr>
      <p:sp>
        <p:nvSpPr>
          <p:cNvPr id="82" name="Google Shape;82;p17">
            <a:extLst>
              <a:ext uri="{FF2B5EF4-FFF2-40B4-BE49-F238E27FC236}">
                <a16:creationId xmlns:a16="http://schemas.microsoft.com/office/drawing/2014/main" id="{B501BEEF-3B59-4E22-BBE5-9F0A5887891C}"/>
              </a:ext>
            </a:extLst>
          </p:cNvPr>
          <p:cNvSpPr txBox="1"/>
          <p:nvPr/>
        </p:nvSpPr>
        <p:spPr>
          <a:xfrm>
            <a:off x="5009998" y="2762529"/>
            <a:ext cx="2751600" cy="86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3000"/>
              <a:buFont typeface="Montserrat"/>
              <a:buNone/>
            </a:pPr>
            <a:r>
              <a:rPr lang="pt-BR" sz="1100" b="0" i="0" u="none" strike="noStrike" cap="none" dirty="0">
                <a:solidFill>
                  <a:schemeClr val="dk1"/>
                </a:solidFill>
                <a:latin typeface="Montserrat"/>
                <a:ea typeface="Montserrat"/>
                <a:cs typeface="Montserrat"/>
                <a:sym typeface="Montserrat"/>
              </a:rPr>
              <a:t>Ser reconhecido pelos médicos como uma associação que, de fato, é capaz de atuar na defesa profissional e educação continuada.</a:t>
            </a:r>
          </a:p>
        </p:txBody>
      </p:sp>
      <p:sp>
        <p:nvSpPr>
          <p:cNvPr id="83" name="Google Shape;83;p17">
            <a:extLst>
              <a:ext uri="{FF2B5EF4-FFF2-40B4-BE49-F238E27FC236}">
                <a16:creationId xmlns:a16="http://schemas.microsoft.com/office/drawing/2014/main" id="{8B4ED034-CA6D-A599-9130-8D197CD88359}"/>
              </a:ext>
            </a:extLst>
          </p:cNvPr>
          <p:cNvSpPr txBox="1"/>
          <p:nvPr/>
        </p:nvSpPr>
        <p:spPr>
          <a:xfrm>
            <a:off x="5009998" y="2468559"/>
            <a:ext cx="29997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3600"/>
              <a:buFont typeface="Montserrat"/>
              <a:buNone/>
            </a:pPr>
            <a:r>
              <a:rPr lang="pt-BR" sz="1600" b="1" i="0" u="none" strike="noStrike" cap="none" dirty="0">
                <a:solidFill>
                  <a:schemeClr val="dk1"/>
                </a:solidFill>
                <a:latin typeface="Montserrat"/>
                <a:ea typeface="Montserrat"/>
                <a:cs typeface="Montserrat"/>
                <a:sym typeface="Montserrat"/>
              </a:rPr>
              <a:t>Visão:</a:t>
            </a:r>
            <a:endParaRPr sz="100" b="1" dirty="0">
              <a:solidFill>
                <a:schemeClr val="dk1"/>
              </a:solidFill>
              <a:latin typeface="Montserrat"/>
              <a:ea typeface="Montserrat"/>
              <a:cs typeface="Montserrat"/>
              <a:sym typeface="Montserrat"/>
            </a:endParaRPr>
          </a:p>
        </p:txBody>
      </p:sp>
      <p:sp>
        <p:nvSpPr>
          <p:cNvPr id="84" name="Google Shape;84;p17">
            <a:extLst>
              <a:ext uri="{FF2B5EF4-FFF2-40B4-BE49-F238E27FC236}">
                <a16:creationId xmlns:a16="http://schemas.microsoft.com/office/drawing/2014/main" id="{B31A3B61-16CD-D66D-A2FD-55B224A1FACB}"/>
              </a:ext>
            </a:extLst>
          </p:cNvPr>
          <p:cNvSpPr txBox="1"/>
          <p:nvPr/>
        </p:nvSpPr>
        <p:spPr>
          <a:xfrm>
            <a:off x="424700" y="2765661"/>
            <a:ext cx="4147300" cy="120029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3000"/>
              <a:buFont typeface="Montserrat"/>
              <a:buNone/>
            </a:pPr>
            <a:r>
              <a:rPr lang="pt-BR" sz="1100" b="0" i="0" u="none" strike="noStrike" cap="none" dirty="0">
                <a:solidFill>
                  <a:schemeClr val="dk1"/>
                </a:solidFill>
                <a:latin typeface="Montserrat"/>
                <a:ea typeface="Montserrat"/>
                <a:cs typeface="Montserrat"/>
                <a:sym typeface="Montserrat"/>
              </a:rPr>
              <a:t>Representar e defender a especialidade e os médicos com atuação em Radiologia e Imagem Diagnóstica e Terapêutica, congregando as filiadas para uma atuação uniformizada, a fim de entregar serviços que agreguem valor à vida profissional e garanta um atendimento de qualidade com segurança para o paciente.</a:t>
            </a:r>
            <a:endParaRPr lang="pt-BR" sz="200" dirty="0">
              <a:solidFill>
                <a:schemeClr val="dk1"/>
              </a:solidFill>
            </a:endParaRPr>
          </a:p>
        </p:txBody>
      </p:sp>
      <p:sp>
        <p:nvSpPr>
          <p:cNvPr id="85" name="Google Shape;85;p17">
            <a:extLst>
              <a:ext uri="{FF2B5EF4-FFF2-40B4-BE49-F238E27FC236}">
                <a16:creationId xmlns:a16="http://schemas.microsoft.com/office/drawing/2014/main" id="{D320CE24-B830-DDB3-03CE-7EAC99F633BC}"/>
              </a:ext>
            </a:extLst>
          </p:cNvPr>
          <p:cNvSpPr txBox="1"/>
          <p:nvPr/>
        </p:nvSpPr>
        <p:spPr>
          <a:xfrm>
            <a:off x="424701" y="2468802"/>
            <a:ext cx="29997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3600"/>
              <a:buFont typeface="Montserrat"/>
              <a:buNone/>
            </a:pPr>
            <a:r>
              <a:rPr lang="pt-BR" sz="1600" b="1" i="0" u="none" strike="noStrike" cap="none" dirty="0">
                <a:solidFill>
                  <a:schemeClr val="dk1"/>
                </a:solidFill>
                <a:latin typeface="Montserrat"/>
                <a:ea typeface="Montserrat"/>
                <a:cs typeface="Montserrat"/>
                <a:sym typeface="Montserrat"/>
              </a:rPr>
              <a:t>Missão:</a:t>
            </a:r>
            <a:endParaRPr lang="pt-BR" sz="100" b="1" dirty="0">
              <a:solidFill>
                <a:schemeClr val="dk1"/>
              </a:solidFill>
              <a:latin typeface="Montserrat"/>
              <a:ea typeface="Montserrat"/>
              <a:cs typeface="Montserrat"/>
              <a:sym typeface="Montserrat"/>
            </a:endParaRPr>
          </a:p>
        </p:txBody>
      </p:sp>
      <p:sp>
        <p:nvSpPr>
          <p:cNvPr id="8" name="Google Shape;84;p17">
            <a:extLst>
              <a:ext uri="{FF2B5EF4-FFF2-40B4-BE49-F238E27FC236}">
                <a16:creationId xmlns:a16="http://schemas.microsoft.com/office/drawing/2014/main" id="{473D27F4-CC0F-8980-173E-2DF08810647C}"/>
              </a:ext>
            </a:extLst>
          </p:cNvPr>
          <p:cNvSpPr txBox="1"/>
          <p:nvPr/>
        </p:nvSpPr>
        <p:spPr>
          <a:xfrm>
            <a:off x="3060291" y="531628"/>
            <a:ext cx="5316793" cy="136957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3000"/>
              <a:buFont typeface="Montserrat"/>
              <a:buNone/>
            </a:pPr>
            <a:r>
              <a:rPr lang="pt-BR" sz="1100" b="1" i="0" u="none" strike="noStrike" cap="none" dirty="0">
                <a:solidFill>
                  <a:schemeClr val="dk1"/>
                </a:solidFill>
                <a:latin typeface="Montserrat"/>
                <a:ea typeface="Montserrat"/>
                <a:cs typeface="Montserrat"/>
                <a:sym typeface="Montserrat"/>
              </a:rPr>
              <a:t>O Colégio Brasileiro de Radiologia e Diagnóstico por Imagem (CBR) </a:t>
            </a:r>
            <a:r>
              <a:rPr lang="pt-BR" sz="1100" b="0" i="0" u="none" strike="noStrike" cap="none" dirty="0">
                <a:solidFill>
                  <a:schemeClr val="dk1"/>
                </a:solidFill>
                <a:latin typeface="Montserrat"/>
                <a:ea typeface="Montserrat"/>
                <a:cs typeface="Montserrat"/>
                <a:sym typeface="Montserrat"/>
              </a:rPr>
              <a:t>foi fundado em </a:t>
            </a:r>
            <a:r>
              <a:rPr lang="pt-BR" sz="1100" b="1" i="0" u="none" strike="noStrike" cap="none" dirty="0">
                <a:solidFill>
                  <a:schemeClr val="dk1"/>
                </a:solidFill>
                <a:latin typeface="Montserrat"/>
                <a:ea typeface="Montserrat"/>
                <a:cs typeface="Montserrat"/>
                <a:sym typeface="Montserrat"/>
              </a:rPr>
              <a:t>15 de setembro de 1948</a:t>
            </a:r>
            <a:r>
              <a:rPr lang="pt-BR" sz="1100" b="0" i="0" u="none" strike="noStrike" cap="none" dirty="0">
                <a:solidFill>
                  <a:schemeClr val="dk1"/>
                </a:solidFill>
                <a:latin typeface="Montserrat"/>
                <a:ea typeface="Montserrat"/>
                <a:cs typeface="Montserrat"/>
                <a:sym typeface="Montserrat"/>
              </a:rPr>
              <a:t>, durante a </a:t>
            </a:r>
            <a:r>
              <a:rPr lang="pt-BR" sz="1100" b="1" i="0" u="none" strike="noStrike" cap="none" dirty="0">
                <a:solidFill>
                  <a:schemeClr val="dk1"/>
                </a:solidFill>
                <a:latin typeface="Montserrat"/>
                <a:ea typeface="Montserrat"/>
                <a:cs typeface="Montserrat"/>
                <a:sym typeface="Montserrat"/>
              </a:rPr>
              <a:t>1ª Jornada Brasileira de Radiologia </a:t>
            </a:r>
            <a:r>
              <a:rPr lang="pt-BR" sz="1100" i="0" u="none" strike="noStrike" cap="none" dirty="0">
                <a:solidFill>
                  <a:schemeClr val="dk1"/>
                </a:solidFill>
                <a:latin typeface="Montserrat"/>
                <a:ea typeface="Montserrat"/>
                <a:cs typeface="Montserrat"/>
                <a:sym typeface="Montserrat"/>
              </a:rPr>
              <a:t>que aconteceu em</a:t>
            </a:r>
            <a:r>
              <a:rPr lang="pt-BR" sz="1100" b="1" i="0" u="none" strike="noStrike" cap="none" dirty="0">
                <a:solidFill>
                  <a:schemeClr val="dk1"/>
                </a:solidFill>
                <a:latin typeface="Montserrat"/>
                <a:ea typeface="Montserrat"/>
                <a:cs typeface="Montserrat"/>
                <a:sym typeface="Montserrat"/>
              </a:rPr>
              <a:t> São Paulo (SP).</a:t>
            </a:r>
            <a:endParaRPr lang="pt-BR" sz="1100" b="0" i="0" u="none" strike="noStrike" cap="none" dirty="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FFFFFF"/>
              </a:buClr>
              <a:buSzPts val="3000"/>
              <a:buFont typeface="Montserrat"/>
              <a:buNone/>
            </a:pPr>
            <a:endParaRPr lang="pt-BR" sz="1100" b="0" i="0" u="none" strike="noStrike" cap="none" dirty="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FFFFFF"/>
              </a:buClr>
              <a:buSzPts val="3000"/>
              <a:buFont typeface="Montserrat"/>
              <a:buNone/>
            </a:pPr>
            <a:r>
              <a:rPr lang="pt-BR" sz="1100" b="0" i="0" u="none" strike="noStrike" cap="none" dirty="0">
                <a:solidFill>
                  <a:schemeClr val="dk1"/>
                </a:solidFill>
                <a:latin typeface="Montserrat"/>
                <a:ea typeface="Montserrat"/>
                <a:cs typeface="Montserrat"/>
                <a:sym typeface="Montserrat"/>
              </a:rPr>
              <a:t>Parte do Departamento Científico de Radiologia e Diagnóstico por Imagem da Associação Médica Brasileira (AMB), o CBR congrega associados em todo país, ao lado de suas </a:t>
            </a:r>
            <a:r>
              <a:rPr lang="pt-BR" sz="1100" b="1" i="0" u="none" strike="noStrike" cap="none" dirty="0">
                <a:solidFill>
                  <a:schemeClr val="dk1"/>
                </a:solidFill>
                <a:latin typeface="Montserrat"/>
                <a:ea typeface="Montserrat"/>
                <a:cs typeface="Montserrat"/>
                <a:sym typeface="Montserrat"/>
              </a:rPr>
              <a:t>27 sociedades estaduais</a:t>
            </a:r>
            <a:r>
              <a:rPr lang="pt-BR" sz="1100" b="0" i="0" u="none" strike="noStrike" cap="none" dirty="0">
                <a:solidFill>
                  <a:schemeClr val="dk1"/>
                </a:solidFill>
                <a:latin typeface="Montserrat"/>
                <a:ea typeface="Montserrat"/>
                <a:cs typeface="Montserrat"/>
                <a:sym typeface="Montserrat"/>
              </a:rPr>
              <a:t>.</a:t>
            </a:r>
          </a:p>
        </p:txBody>
      </p:sp>
      <p:pic>
        <p:nvPicPr>
          <p:cNvPr id="4" name="Gráfico 3">
            <a:extLst>
              <a:ext uri="{FF2B5EF4-FFF2-40B4-BE49-F238E27FC236}">
                <a16:creationId xmlns:a16="http://schemas.microsoft.com/office/drawing/2014/main" id="{A26BB533-B83D-BBCD-55D0-A6CBDFF9EA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065" y="739214"/>
            <a:ext cx="2134144" cy="883094"/>
          </a:xfrm>
          <a:prstGeom prst="rect">
            <a:avLst/>
          </a:prstGeom>
        </p:spPr>
      </p:pic>
    </p:spTree>
    <p:extLst>
      <p:ext uri="{BB962C8B-B14F-4D97-AF65-F5344CB8AC3E}">
        <p14:creationId xmlns:p14="http://schemas.microsoft.com/office/powerpoint/2010/main" val="393739652"/>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
          <a:extLst>
            <a:ext uri="{FF2B5EF4-FFF2-40B4-BE49-F238E27FC236}">
              <a16:creationId xmlns:a16="http://schemas.microsoft.com/office/drawing/2014/main" id="{8E66017E-0B62-E05B-AD53-625AFFBB3B6D}"/>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91D92158-6FA3-DFE5-BAEE-242B60E475E6}"/>
              </a:ext>
            </a:extLst>
          </p:cNvPr>
          <p:cNvSpPr txBox="1"/>
          <p:nvPr/>
        </p:nvSpPr>
        <p:spPr>
          <a:xfrm>
            <a:off x="682113" y="193341"/>
            <a:ext cx="7779774" cy="338554"/>
          </a:xfrm>
          <a:prstGeom prst="rect">
            <a:avLst/>
          </a:prstGeom>
          <a:noFill/>
        </p:spPr>
        <p:txBody>
          <a:bodyPr wrap="square">
            <a:spAutoFit/>
          </a:bodyPr>
          <a:lstStyle/>
          <a:p>
            <a:r>
              <a:rPr lang="pt-BR" sz="1600" b="1" dirty="0">
                <a:solidFill>
                  <a:schemeClr val="bg1"/>
                </a:solidFill>
                <a:latin typeface="Arial Black" panose="020B0A04020102020204" pitchFamily="34" charset="0"/>
              </a:rPr>
              <a:t>Invasão da especialidade por não médicos</a:t>
            </a:r>
          </a:p>
        </p:txBody>
      </p:sp>
      <p:pic>
        <p:nvPicPr>
          <p:cNvPr id="5" name="Imagem 4">
            <a:extLst>
              <a:ext uri="{FF2B5EF4-FFF2-40B4-BE49-F238E27FC236}">
                <a16:creationId xmlns:a16="http://schemas.microsoft.com/office/drawing/2014/main" id="{EB75702A-FD6F-4E98-02D0-ACB8EE908E19}"/>
              </a:ext>
            </a:extLst>
          </p:cNvPr>
          <p:cNvPicPr>
            <a:picLocks noChangeAspect="1"/>
          </p:cNvPicPr>
          <p:nvPr/>
        </p:nvPicPr>
        <p:blipFill>
          <a:blip r:embed="rId4"/>
          <a:stretch>
            <a:fillRect/>
          </a:stretch>
        </p:blipFill>
        <p:spPr>
          <a:xfrm>
            <a:off x="840659" y="1422186"/>
            <a:ext cx="6975987" cy="2299128"/>
          </a:xfrm>
          <a:prstGeom prst="rect">
            <a:avLst/>
          </a:prstGeom>
        </p:spPr>
      </p:pic>
      <p:sp>
        <p:nvSpPr>
          <p:cNvPr id="6" name="CaixaDeTexto 5">
            <a:extLst>
              <a:ext uri="{FF2B5EF4-FFF2-40B4-BE49-F238E27FC236}">
                <a16:creationId xmlns:a16="http://schemas.microsoft.com/office/drawing/2014/main" id="{7CA0898A-D71F-57F2-6077-1BB941B15E17}"/>
              </a:ext>
            </a:extLst>
          </p:cNvPr>
          <p:cNvSpPr txBox="1"/>
          <p:nvPr/>
        </p:nvSpPr>
        <p:spPr>
          <a:xfrm>
            <a:off x="2691580" y="1001839"/>
            <a:ext cx="4579374" cy="292388"/>
          </a:xfrm>
          <a:prstGeom prst="rect">
            <a:avLst/>
          </a:prstGeom>
          <a:noFill/>
        </p:spPr>
        <p:txBody>
          <a:bodyPr wrap="square">
            <a:spAutoFit/>
          </a:bodyPr>
          <a:lstStyle/>
          <a:p>
            <a:r>
              <a:rPr lang="pt-BR" sz="1300" b="1" i="0" u="none" strike="noStrike" baseline="0" dirty="0">
                <a:solidFill>
                  <a:schemeClr val="tx1"/>
                </a:solidFill>
                <a:latin typeface="Montserrat" panose="00000500000000000000" pitchFamily="2" charset="0"/>
              </a:rPr>
              <a:t>Processo CFM COFFITO E COFEN</a:t>
            </a:r>
            <a:endParaRPr lang="pt-BR" sz="1300" b="1" dirty="0">
              <a:solidFill>
                <a:schemeClr val="tx1"/>
              </a:solidFill>
              <a:latin typeface="Montserrat" panose="00000500000000000000" pitchFamily="2" charset="0"/>
            </a:endParaRPr>
          </a:p>
        </p:txBody>
      </p:sp>
      <p:sp>
        <p:nvSpPr>
          <p:cNvPr id="7" name="CaixaDeTexto 6">
            <a:extLst>
              <a:ext uri="{FF2B5EF4-FFF2-40B4-BE49-F238E27FC236}">
                <a16:creationId xmlns:a16="http://schemas.microsoft.com/office/drawing/2014/main" id="{83B73412-BE6A-4424-435B-B16ED014C283}"/>
              </a:ext>
            </a:extLst>
          </p:cNvPr>
          <p:cNvSpPr txBox="1"/>
          <p:nvPr/>
        </p:nvSpPr>
        <p:spPr>
          <a:xfrm>
            <a:off x="840659" y="4043600"/>
            <a:ext cx="7259894" cy="692497"/>
          </a:xfrm>
          <a:prstGeom prst="rect">
            <a:avLst/>
          </a:prstGeom>
          <a:noFill/>
        </p:spPr>
        <p:txBody>
          <a:bodyPr wrap="square">
            <a:spAutoFit/>
          </a:bodyPr>
          <a:lstStyle/>
          <a:p>
            <a:pPr algn="ctr"/>
            <a:r>
              <a:rPr lang="pt-BR" sz="1300" b="1" i="0" u="none" strike="noStrike" baseline="0" dirty="0">
                <a:solidFill>
                  <a:schemeClr val="tx1"/>
                </a:solidFill>
                <a:latin typeface="Montserrat" panose="00000500000000000000" pitchFamily="2" charset="0"/>
              </a:rPr>
              <a:t>PARTICIPAÇÃO DO CBR COMO ASSISTENTE , ANEXADO DOCUMENTAÇÃO</a:t>
            </a:r>
          </a:p>
          <a:p>
            <a:pPr algn="ctr"/>
            <a:r>
              <a:rPr lang="pt-BR" sz="1300" b="1" i="0" u="none" strike="noStrike" baseline="0" dirty="0">
                <a:solidFill>
                  <a:schemeClr val="tx1"/>
                </a:solidFill>
                <a:latin typeface="Montserrat" panose="00000500000000000000" pitchFamily="2" charset="0"/>
              </a:rPr>
              <a:t>ROBUSTA SOBRE A FORMAÇÃO E QUALIFICAÇÃO MÉDICA PARA A</a:t>
            </a:r>
          </a:p>
          <a:p>
            <a:pPr algn="ctr"/>
            <a:r>
              <a:rPr lang="pt-BR" sz="1300" b="1" i="0" u="none" strike="noStrike" baseline="0" dirty="0">
                <a:solidFill>
                  <a:schemeClr val="tx1"/>
                </a:solidFill>
                <a:latin typeface="Montserrat" panose="00000500000000000000" pitchFamily="2" charset="0"/>
              </a:rPr>
              <a:t>REALIZAÇÃO DE DIAGNÓSTICO</a:t>
            </a:r>
            <a:endParaRPr lang="pt-BR" sz="1300" b="1"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2888563492"/>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
          <a:extLst>
            <a:ext uri="{FF2B5EF4-FFF2-40B4-BE49-F238E27FC236}">
              <a16:creationId xmlns:a16="http://schemas.microsoft.com/office/drawing/2014/main" id="{454E3E0A-D87D-4921-D0D3-97292C823934}"/>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1246ED10-131B-D6BE-4CCE-04D083989F26}"/>
              </a:ext>
            </a:extLst>
          </p:cNvPr>
          <p:cNvSpPr txBox="1"/>
          <p:nvPr/>
        </p:nvSpPr>
        <p:spPr>
          <a:xfrm>
            <a:off x="682113" y="193341"/>
            <a:ext cx="7779774" cy="338554"/>
          </a:xfrm>
          <a:prstGeom prst="rect">
            <a:avLst/>
          </a:prstGeom>
          <a:noFill/>
        </p:spPr>
        <p:txBody>
          <a:bodyPr wrap="square">
            <a:spAutoFit/>
          </a:bodyPr>
          <a:lstStyle/>
          <a:p>
            <a:r>
              <a:rPr lang="pt-BR" sz="1600" b="1" dirty="0">
                <a:solidFill>
                  <a:schemeClr val="bg1"/>
                </a:solidFill>
                <a:latin typeface="Arial Black" panose="020B0A04020102020204" pitchFamily="34" charset="0"/>
              </a:rPr>
              <a:t>Invasão da especialidade por não médicos</a:t>
            </a:r>
          </a:p>
        </p:txBody>
      </p:sp>
      <p:sp>
        <p:nvSpPr>
          <p:cNvPr id="2" name="CaixaDeTexto 1">
            <a:extLst>
              <a:ext uri="{FF2B5EF4-FFF2-40B4-BE49-F238E27FC236}">
                <a16:creationId xmlns:a16="http://schemas.microsoft.com/office/drawing/2014/main" id="{BD93E221-7A30-49A3-1018-59CA170E1F01}"/>
              </a:ext>
            </a:extLst>
          </p:cNvPr>
          <p:cNvSpPr txBox="1"/>
          <p:nvPr/>
        </p:nvSpPr>
        <p:spPr>
          <a:xfrm>
            <a:off x="453512" y="1162585"/>
            <a:ext cx="3996813" cy="3493264"/>
          </a:xfrm>
          <a:prstGeom prst="rect">
            <a:avLst/>
          </a:prstGeom>
          <a:noFill/>
        </p:spPr>
        <p:txBody>
          <a:bodyPr wrap="square">
            <a:spAutoFit/>
          </a:bodyPr>
          <a:lstStyle/>
          <a:p>
            <a:pPr algn="just"/>
            <a:r>
              <a:rPr lang="pt-BR" sz="1300" b="0" i="0" u="none" strike="noStrike" baseline="0" dirty="0">
                <a:latin typeface="Montserrat" panose="00000500000000000000" pitchFamily="2" charset="0"/>
              </a:rPr>
              <a:t>A união e esforço do </a:t>
            </a:r>
            <a:r>
              <a:rPr lang="pt-BR" sz="1300" b="1" i="0" u="none" strike="noStrike" baseline="0" dirty="0">
                <a:latin typeface="Montserrat" panose="00000500000000000000" pitchFamily="2" charset="0"/>
              </a:rPr>
              <a:t>CBR, AMB e CFM</a:t>
            </a:r>
            <a:r>
              <a:rPr lang="pt-BR" sz="1300" b="0" i="0" u="none" strike="noStrike" baseline="0" dirty="0">
                <a:latin typeface="Montserrat" panose="00000500000000000000" pitchFamily="2" charset="0"/>
              </a:rPr>
              <a:t> fez a</a:t>
            </a:r>
          </a:p>
          <a:p>
            <a:pPr algn="just"/>
            <a:r>
              <a:rPr lang="pt-BR" sz="1300" b="0" i="0" u="none" strike="noStrike" baseline="0" dirty="0">
                <a:latin typeface="Montserrat" panose="00000500000000000000" pitchFamily="2" charset="0"/>
              </a:rPr>
              <a:t>diferença n</a:t>
            </a:r>
            <a:r>
              <a:rPr lang="pt-BR" sz="1300" b="1" i="0" u="none" strike="noStrike" baseline="0" dirty="0">
                <a:latin typeface="Montserrat" panose="00000500000000000000" pitchFamily="2" charset="0"/>
              </a:rPr>
              <a:t>o arquivamento do PL</a:t>
            </a:r>
          </a:p>
          <a:p>
            <a:pPr algn="just"/>
            <a:r>
              <a:rPr lang="pt-BR" sz="1300" b="1" i="0" u="none" strike="noStrike" baseline="0" dirty="0">
                <a:latin typeface="Montserrat" panose="00000500000000000000" pitchFamily="2" charset="0"/>
              </a:rPr>
              <a:t>2987/2019</a:t>
            </a:r>
            <a:r>
              <a:rPr lang="pt-BR" sz="1300" b="0" i="0" u="none" strike="noStrike" baseline="0" dirty="0">
                <a:latin typeface="Montserrat" panose="00000500000000000000" pitchFamily="2" charset="0"/>
              </a:rPr>
              <a:t>.</a:t>
            </a:r>
          </a:p>
          <a:p>
            <a:pPr algn="just"/>
            <a:r>
              <a:rPr lang="pt-BR" sz="1300" b="0" i="0" u="none" strike="noStrike" baseline="0" dirty="0">
                <a:latin typeface="Montserrat" panose="00000500000000000000" pitchFamily="2" charset="0"/>
              </a:rPr>
              <a:t>Quando o PL nº 2987/2019 foi proposto a</a:t>
            </a:r>
          </a:p>
          <a:p>
            <a:pPr algn="just"/>
            <a:r>
              <a:rPr lang="pt-BR" sz="1300" b="0" i="0" u="none" strike="noStrike" baseline="0" dirty="0">
                <a:latin typeface="Montserrat" panose="00000500000000000000" pitchFamily="2" charset="0"/>
              </a:rPr>
              <a:t>justificativa é que havia ausência normativa</a:t>
            </a:r>
          </a:p>
          <a:p>
            <a:pPr algn="just"/>
            <a:r>
              <a:rPr lang="pt-BR" sz="1300" b="0" i="0" u="none" strike="noStrike" baseline="0" dirty="0">
                <a:latin typeface="Montserrat" panose="00000500000000000000" pitchFamily="2" charset="0"/>
              </a:rPr>
              <a:t>para a ultrassonografia o que podia ocasionar na formação de profissionais mal treinados, com a solicitação de exames desnecessários,</a:t>
            </a:r>
          </a:p>
          <a:p>
            <a:pPr algn="just"/>
            <a:r>
              <a:rPr lang="pt-BR" sz="1300" b="0" i="0" u="none" strike="noStrike" baseline="0" dirty="0">
                <a:latin typeface="Montserrat" panose="00000500000000000000" pitchFamily="2" charset="0"/>
              </a:rPr>
              <a:t>com diagnóstico moroso para o tratamento</a:t>
            </a:r>
          </a:p>
          <a:p>
            <a:pPr algn="just"/>
            <a:r>
              <a:rPr lang="pt-BR" sz="1300" b="0" i="0" u="none" strike="noStrike" baseline="0" dirty="0">
                <a:latin typeface="Montserrat" panose="00000500000000000000" pitchFamily="2" charset="0"/>
              </a:rPr>
              <a:t>ágil, o que elevaria o custo para o sistema</a:t>
            </a:r>
            <a:br>
              <a:rPr lang="pt-BR" sz="1300" b="0" i="0" u="none" strike="noStrike" baseline="0" dirty="0">
                <a:latin typeface="Montserrat" panose="00000500000000000000" pitchFamily="2" charset="0"/>
              </a:rPr>
            </a:br>
            <a:r>
              <a:rPr lang="pt-BR" sz="1300" b="0" i="0" u="none" strike="noStrike" baseline="0" dirty="0">
                <a:latin typeface="Montserrat" panose="00000500000000000000" pitchFamily="2" charset="0"/>
              </a:rPr>
              <a:t>de saúde.</a:t>
            </a:r>
          </a:p>
          <a:p>
            <a:pPr algn="just"/>
            <a:r>
              <a:rPr lang="pt-BR" sz="1300" b="1" i="0" u="none" strike="noStrike" baseline="0" dirty="0">
                <a:latin typeface="Montserrat" panose="00000500000000000000" pitchFamily="2" charset="0"/>
              </a:rPr>
              <a:t>A atuação e defesa da especialidade do</a:t>
            </a:r>
          </a:p>
          <a:p>
            <a:pPr algn="just"/>
            <a:r>
              <a:rPr lang="pt-BR" sz="1300" b="1" i="0" u="none" strike="noStrike" baseline="0" dirty="0">
                <a:latin typeface="Montserrat" panose="00000500000000000000" pitchFamily="2" charset="0"/>
              </a:rPr>
              <a:t>CBR em conjunto com a AMB e o CFM fez a</a:t>
            </a:r>
          </a:p>
          <a:p>
            <a:pPr algn="just"/>
            <a:r>
              <a:rPr lang="pt-BR" sz="1300" b="1" i="0" u="none" strike="noStrike" baseline="0" dirty="0">
                <a:latin typeface="Montserrat" panose="00000500000000000000" pitchFamily="2" charset="0"/>
              </a:rPr>
              <a:t>diferença</a:t>
            </a:r>
            <a:r>
              <a:rPr lang="pt-BR" sz="1300" b="0" i="0" u="none" strike="noStrike" baseline="0" dirty="0">
                <a:latin typeface="Montserrat" panose="00000500000000000000" pitchFamily="2" charset="0"/>
              </a:rPr>
              <a:t> com atuação precisa e eficaz para</a:t>
            </a:r>
          </a:p>
          <a:p>
            <a:pPr algn="just"/>
            <a:r>
              <a:rPr lang="pt-BR" sz="1300" b="0" i="0" u="none" strike="noStrike" baseline="0" dirty="0">
                <a:latin typeface="Montserrat" panose="00000500000000000000" pitchFamily="2" charset="0"/>
              </a:rPr>
              <a:t>que houvesse o requerimento de prejudicialidade efetuado pelo autor do projeto</a:t>
            </a:r>
            <a:endParaRPr lang="pt-BR" sz="1300" dirty="0">
              <a:latin typeface="Montserrat" panose="00000500000000000000" pitchFamily="2" charset="0"/>
            </a:endParaRPr>
          </a:p>
        </p:txBody>
      </p:sp>
      <p:pic>
        <p:nvPicPr>
          <p:cNvPr id="3" name="Imagem 2">
            <a:extLst>
              <a:ext uri="{FF2B5EF4-FFF2-40B4-BE49-F238E27FC236}">
                <a16:creationId xmlns:a16="http://schemas.microsoft.com/office/drawing/2014/main" id="{8F6B2F18-E650-1A96-2438-3F30428D7467}"/>
              </a:ext>
            </a:extLst>
          </p:cNvPr>
          <p:cNvPicPr>
            <a:picLocks noChangeAspect="1"/>
          </p:cNvPicPr>
          <p:nvPr/>
        </p:nvPicPr>
        <p:blipFill>
          <a:blip r:embed="rId4"/>
          <a:stretch>
            <a:fillRect/>
          </a:stretch>
        </p:blipFill>
        <p:spPr>
          <a:xfrm>
            <a:off x="4664178" y="1156512"/>
            <a:ext cx="3797709" cy="3605072"/>
          </a:xfrm>
          <a:prstGeom prst="rect">
            <a:avLst/>
          </a:prstGeom>
        </p:spPr>
      </p:pic>
    </p:spTree>
    <p:extLst>
      <p:ext uri="{BB962C8B-B14F-4D97-AF65-F5344CB8AC3E}">
        <p14:creationId xmlns:p14="http://schemas.microsoft.com/office/powerpoint/2010/main" val="4259683678"/>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
          <a:extLst>
            <a:ext uri="{FF2B5EF4-FFF2-40B4-BE49-F238E27FC236}">
              <a16:creationId xmlns:a16="http://schemas.microsoft.com/office/drawing/2014/main" id="{6DD738D4-2044-580A-FA69-781F8A9B9101}"/>
            </a:ext>
          </a:extLst>
        </p:cNvPr>
        <p:cNvGrpSpPr/>
        <p:nvPr/>
      </p:nvGrpSpPr>
      <p:grpSpPr>
        <a:xfrm>
          <a:off x="0" y="0"/>
          <a:ext cx="0" cy="0"/>
          <a:chOff x="0" y="0"/>
          <a:chExt cx="0" cy="0"/>
        </a:xfrm>
      </p:grpSpPr>
      <p:sp>
        <p:nvSpPr>
          <p:cNvPr id="107" name="Google Shape;107;p19">
            <a:extLst>
              <a:ext uri="{FF2B5EF4-FFF2-40B4-BE49-F238E27FC236}">
                <a16:creationId xmlns:a16="http://schemas.microsoft.com/office/drawing/2014/main" id="{BAD03857-F31E-53CA-A449-54954C38719C}"/>
              </a:ext>
            </a:extLst>
          </p:cNvPr>
          <p:cNvSpPr txBox="1"/>
          <p:nvPr/>
        </p:nvSpPr>
        <p:spPr>
          <a:xfrm>
            <a:off x="482843" y="0"/>
            <a:ext cx="8661161" cy="638629"/>
          </a:xfrm>
          <a:prstGeom prst="rect">
            <a:avLst/>
          </a:prstGeom>
          <a:noFill/>
          <a:ln>
            <a:noFill/>
          </a:ln>
        </p:spPr>
        <p:txBody>
          <a:bodyPr spcFirstLastPara="1" wrap="square" lIns="91425" tIns="91425" rIns="91425" bIns="91425" anchor="ctr" anchorCtr="0">
            <a:noAutofit/>
          </a:bodyPr>
          <a:lstStyle/>
          <a:p>
            <a:r>
              <a:rPr lang="pt-BR" b="1" dirty="0">
                <a:solidFill>
                  <a:schemeClr val="bg1"/>
                </a:solidFill>
                <a:latin typeface="Arial Black" panose="020B0A04020102020204" pitchFamily="34" charset="0"/>
              </a:rPr>
              <a:t>CBR e a ação conjunta com outras entidades médicas</a:t>
            </a:r>
          </a:p>
        </p:txBody>
      </p:sp>
      <p:pic>
        <p:nvPicPr>
          <p:cNvPr id="3" name="Gráfico 2">
            <a:extLst>
              <a:ext uri="{FF2B5EF4-FFF2-40B4-BE49-F238E27FC236}">
                <a16:creationId xmlns:a16="http://schemas.microsoft.com/office/drawing/2014/main" id="{24F115CF-CF4F-7504-B066-BCCF764404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49570" y="1105459"/>
            <a:ext cx="2319618" cy="409799"/>
          </a:xfrm>
          <a:prstGeom prst="rect">
            <a:avLst/>
          </a:prstGeom>
        </p:spPr>
      </p:pic>
      <p:sp>
        <p:nvSpPr>
          <p:cNvPr id="4" name="CaixaDeTexto 3">
            <a:extLst>
              <a:ext uri="{FF2B5EF4-FFF2-40B4-BE49-F238E27FC236}">
                <a16:creationId xmlns:a16="http://schemas.microsoft.com/office/drawing/2014/main" id="{AC25D342-AD1C-96E5-2031-CDA8E2BC1E4C}"/>
              </a:ext>
            </a:extLst>
          </p:cNvPr>
          <p:cNvSpPr txBox="1"/>
          <p:nvPr/>
        </p:nvSpPr>
        <p:spPr>
          <a:xfrm>
            <a:off x="265471" y="1974085"/>
            <a:ext cx="3923071" cy="2693045"/>
          </a:xfrm>
          <a:prstGeom prst="rect">
            <a:avLst/>
          </a:prstGeom>
          <a:noFill/>
        </p:spPr>
        <p:txBody>
          <a:bodyPr wrap="square">
            <a:spAutoFit/>
          </a:bodyPr>
          <a:lstStyle/>
          <a:p>
            <a:pPr algn="just"/>
            <a:r>
              <a:rPr lang="pt-BR" sz="1300" b="0" i="0" u="none" strike="noStrike" baseline="0" dirty="0">
                <a:solidFill>
                  <a:schemeClr val="tx1"/>
                </a:solidFill>
                <a:latin typeface="Montserrat" panose="00000500000000000000" pitchFamily="2" charset="0"/>
              </a:rPr>
              <a:t>Presidente do CBR e Diretora de Defesa Profissional do CBR, com a Diretoria da FMB, liderada pelo Dr. Tadeu Calheiros – Presidente da FMB, Discutem estratégias em prol da valorização da remuneração dos médicos da radiologia e do diagnóstico por imagem, especificamente os laudos evolutivos e de revisão.</a:t>
            </a:r>
          </a:p>
          <a:p>
            <a:pPr algn="just"/>
            <a:endParaRPr lang="pt-BR" sz="1300" b="0" i="0" u="none" strike="noStrike" baseline="0" dirty="0">
              <a:solidFill>
                <a:schemeClr val="tx1"/>
              </a:solidFill>
              <a:latin typeface="Montserrat" panose="00000500000000000000" pitchFamily="2" charset="0"/>
            </a:endParaRPr>
          </a:p>
          <a:p>
            <a:pPr algn="just"/>
            <a:r>
              <a:rPr lang="pt-BR" sz="1300" b="0" i="0" u="none" strike="noStrike" baseline="0" dirty="0">
                <a:solidFill>
                  <a:schemeClr val="tx1"/>
                </a:solidFill>
                <a:latin typeface="Montserrat" panose="00000500000000000000" pitchFamily="2" charset="0"/>
              </a:rPr>
              <a:t>Nota conjunta apoio</a:t>
            </a:r>
          </a:p>
          <a:p>
            <a:pPr algn="just"/>
            <a:r>
              <a:rPr lang="pt-BR" sz="1300" b="0" i="0" u="none" strike="noStrike" baseline="0" dirty="0">
                <a:solidFill>
                  <a:schemeClr val="tx1"/>
                </a:solidFill>
                <a:latin typeface="Montserrat" panose="00000500000000000000" pitchFamily="2" charset="0"/>
              </a:rPr>
              <a:t>• Ofícios informativos às operadoras</a:t>
            </a:r>
          </a:p>
          <a:p>
            <a:pPr algn="just"/>
            <a:r>
              <a:rPr lang="pt-BR" sz="1300" b="0" i="0" u="none" strike="noStrike" baseline="0" dirty="0">
                <a:solidFill>
                  <a:schemeClr val="tx1"/>
                </a:solidFill>
                <a:latin typeface="Montserrat" panose="00000500000000000000" pitchFamily="2" charset="0"/>
              </a:rPr>
              <a:t>• Manual para clínicas e pacientes</a:t>
            </a:r>
          </a:p>
          <a:p>
            <a:pPr algn="just"/>
            <a:r>
              <a:rPr lang="pt-BR" sz="1300" b="0" i="0" u="none" strike="noStrike" baseline="0" dirty="0">
                <a:solidFill>
                  <a:schemeClr val="tx1"/>
                </a:solidFill>
                <a:latin typeface="Montserrat" panose="00000500000000000000" pitchFamily="2" charset="0"/>
              </a:rPr>
              <a:t>• Webinars de divulgação</a:t>
            </a:r>
            <a:endParaRPr lang="pt-BR" sz="1300" dirty="0">
              <a:solidFill>
                <a:schemeClr val="tx1"/>
              </a:solidFill>
              <a:latin typeface="Montserrat" panose="00000500000000000000" pitchFamily="2" charset="0"/>
            </a:endParaRPr>
          </a:p>
        </p:txBody>
      </p:sp>
      <p:pic>
        <p:nvPicPr>
          <p:cNvPr id="5" name="Imagem 4">
            <a:extLst>
              <a:ext uri="{FF2B5EF4-FFF2-40B4-BE49-F238E27FC236}">
                <a16:creationId xmlns:a16="http://schemas.microsoft.com/office/drawing/2014/main" id="{8E65734F-9D45-BB7B-3FAA-AAFC36A3A98E}"/>
              </a:ext>
            </a:extLst>
          </p:cNvPr>
          <p:cNvPicPr>
            <a:picLocks noChangeAspect="1"/>
          </p:cNvPicPr>
          <p:nvPr/>
        </p:nvPicPr>
        <p:blipFill>
          <a:blip r:embed="rId6"/>
          <a:stretch>
            <a:fillRect/>
          </a:stretch>
        </p:blipFill>
        <p:spPr>
          <a:xfrm>
            <a:off x="4549233" y="1969145"/>
            <a:ext cx="4329296" cy="2573357"/>
          </a:xfrm>
          <a:prstGeom prst="rect">
            <a:avLst/>
          </a:prstGeom>
        </p:spPr>
      </p:pic>
      <p:sp>
        <p:nvSpPr>
          <p:cNvPr id="6" name="CaixaDeTexto 5">
            <a:extLst>
              <a:ext uri="{FF2B5EF4-FFF2-40B4-BE49-F238E27FC236}">
                <a16:creationId xmlns:a16="http://schemas.microsoft.com/office/drawing/2014/main" id="{90BA057B-F551-4B85-FFA2-4380C46A51AB}"/>
              </a:ext>
            </a:extLst>
          </p:cNvPr>
          <p:cNvSpPr txBox="1"/>
          <p:nvPr/>
        </p:nvSpPr>
        <p:spPr>
          <a:xfrm>
            <a:off x="351504" y="1310358"/>
            <a:ext cx="3923071" cy="369332"/>
          </a:xfrm>
          <a:prstGeom prst="rect">
            <a:avLst/>
          </a:prstGeom>
          <a:noFill/>
        </p:spPr>
        <p:txBody>
          <a:bodyPr wrap="square">
            <a:spAutoFit/>
          </a:bodyPr>
          <a:lstStyle/>
          <a:p>
            <a:pPr algn="just"/>
            <a:r>
              <a:rPr lang="pt-BR" sz="1800" b="1" i="0" u="none" strike="noStrike" baseline="0" dirty="0">
                <a:solidFill>
                  <a:schemeClr val="tx1"/>
                </a:solidFill>
                <a:latin typeface="Montserrat" panose="00000500000000000000" pitchFamily="2" charset="0"/>
              </a:rPr>
              <a:t>FMB</a:t>
            </a:r>
            <a:endParaRPr lang="pt-BR" sz="1800" b="1"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1403329671"/>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
          <a:extLst>
            <a:ext uri="{FF2B5EF4-FFF2-40B4-BE49-F238E27FC236}">
              <a16:creationId xmlns:a16="http://schemas.microsoft.com/office/drawing/2014/main" id="{20746EDB-B171-CE02-E747-3F8C6EE3AF0B}"/>
            </a:ext>
          </a:extLst>
        </p:cNvPr>
        <p:cNvGrpSpPr/>
        <p:nvPr/>
      </p:nvGrpSpPr>
      <p:grpSpPr>
        <a:xfrm>
          <a:off x="0" y="0"/>
          <a:ext cx="0" cy="0"/>
          <a:chOff x="0" y="0"/>
          <a:chExt cx="0" cy="0"/>
        </a:xfrm>
      </p:grpSpPr>
      <p:sp>
        <p:nvSpPr>
          <p:cNvPr id="107" name="Google Shape;107;p19">
            <a:extLst>
              <a:ext uri="{FF2B5EF4-FFF2-40B4-BE49-F238E27FC236}">
                <a16:creationId xmlns:a16="http://schemas.microsoft.com/office/drawing/2014/main" id="{DE5D54E5-A0DC-EE5B-E6A0-2AA664ECAD14}"/>
              </a:ext>
            </a:extLst>
          </p:cNvPr>
          <p:cNvSpPr txBox="1"/>
          <p:nvPr/>
        </p:nvSpPr>
        <p:spPr>
          <a:xfrm>
            <a:off x="482843" y="0"/>
            <a:ext cx="8661161" cy="638629"/>
          </a:xfrm>
          <a:prstGeom prst="rect">
            <a:avLst/>
          </a:prstGeom>
          <a:noFill/>
          <a:ln>
            <a:noFill/>
          </a:ln>
        </p:spPr>
        <p:txBody>
          <a:bodyPr spcFirstLastPara="1" wrap="square" lIns="91425" tIns="91425" rIns="91425" bIns="91425" anchor="ctr" anchorCtr="0">
            <a:noAutofit/>
          </a:bodyPr>
          <a:lstStyle/>
          <a:p>
            <a:r>
              <a:rPr lang="pt-BR" b="1" dirty="0">
                <a:solidFill>
                  <a:schemeClr val="bg1"/>
                </a:solidFill>
                <a:latin typeface="Arial Black" panose="020B0A04020102020204" pitchFamily="34" charset="0"/>
              </a:rPr>
              <a:t>CBR e a ação conjunta com outras entidades médicas</a:t>
            </a:r>
          </a:p>
        </p:txBody>
      </p:sp>
      <p:pic>
        <p:nvPicPr>
          <p:cNvPr id="3" name="Gráfico 2">
            <a:extLst>
              <a:ext uri="{FF2B5EF4-FFF2-40B4-BE49-F238E27FC236}">
                <a16:creationId xmlns:a16="http://schemas.microsoft.com/office/drawing/2014/main" id="{591CF3FA-3322-AD05-11B0-559BE0C25F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49570" y="1105459"/>
            <a:ext cx="2319618" cy="409799"/>
          </a:xfrm>
          <a:prstGeom prst="rect">
            <a:avLst/>
          </a:prstGeom>
        </p:spPr>
      </p:pic>
      <p:sp>
        <p:nvSpPr>
          <p:cNvPr id="6" name="CaixaDeTexto 5">
            <a:extLst>
              <a:ext uri="{FF2B5EF4-FFF2-40B4-BE49-F238E27FC236}">
                <a16:creationId xmlns:a16="http://schemas.microsoft.com/office/drawing/2014/main" id="{6E08C898-B355-5F61-7CD4-588C2DD98291}"/>
              </a:ext>
            </a:extLst>
          </p:cNvPr>
          <p:cNvSpPr txBox="1"/>
          <p:nvPr/>
        </p:nvSpPr>
        <p:spPr>
          <a:xfrm>
            <a:off x="351504" y="1310358"/>
            <a:ext cx="3923071" cy="369332"/>
          </a:xfrm>
          <a:prstGeom prst="rect">
            <a:avLst/>
          </a:prstGeom>
          <a:noFill/>
        </p:spPr>
        <p:txBody>
          <a:bodyPr wrap="square">
            <a:spAutoFit/>
          </a:bodyPr>
          <a:lstStyle/>
          <a:p>
            <a:pPr algn="just"/>
            <a:r>
              <a:rPr lang="pt-BR" sz="1800" b="1" dirty="0">
                <a:solidFill>
                  <a:schemeClr val="tx1"/>
                </a:solidFill>
                <a:latin typeface="Montserrat" panose="00000500000000000000" pitchFamily="2" charset="0"/>
              </a:rPr>
              <a:t>CFM</a:t>
            </a:r>
          </a:p>
        </p:txBody>
      </p:sp>
      <p:sp>
        <p:nvSpPr>
          <p:cNvPr id="2" name="CaixaDeTexto 1">
            <a:extLst>
              <a:ext uri="{FF2B5EF4-FFF2-40B4-BE49-F238E27FC236}">
                <a16:creationId xmlns:a16="http://schemas.microsoft.com/office/drawing/2014/main" id="{7990A010-1F9F-E5D7-E32C-241CA863905F}"/>
              </a:ext>
            </a:extLst>
          </p:cNvPr>
          <p:cNvSpPr txBox="1"/>
          <p:nvPr/>
        </p:nvSpPr>
        <p:spPr>
          <a:xfrm>
            <a:off x="3438216" y="1698122"/>
            <a:ext cx="5292830" cy="3293209"/>
          </a:xfrm>
          <a:prstGeom prst="rect">
            <a:avLst/>
          </a:prstGeom>
          <a:noFill/>
        </p:spPr>
        <p:txBody>
          <a:bodyPr wrap="square">
            <a:spAutoFit/>
          </a:bodyPr>
          <a:lstStyle/>
          <a:p>
            <a:pPr algn="just"/>
            <a:r>
              <a:rPr lang="pt-BR" sz="1300" b="0" i="0" u="none" strike="noStrike" baseline="0" dirty="0">
                <a:solidFill>
                  <a:schemeClr val="tx1"/>
                </a:solidFill>
                <a:latin typeface="Montserrat" panose="00000500000000000000" pitchFamily="2" charset="0"/>
              </a:rPr>
              <a:t>Reunião na sede do Conselho Federal de Medicina a</a:t>
            </a:r>
          </a:p>
          <a:p>
            <a:pPr algn="just"/>
            <a:r>
              <a:rPr lang="pt-BR" sz="1300" b="0" i="0" u="none" strike="noStrike" baseline="0" dirty="0">
                <a:solidFill>
                  <a:schemeClr val="tx1"/>
                </a:solidFill>
                <a:latin typeface="Montserrat" panose="00000500000000000000" pitchFamily="2" charset="0"/>
              </a:rPr>
              <a:t>Diretoria do Colégio Brasileiro de Radiologia e Diagnóstico por Imagem representados pela Dra. Cibele Carvalho – Presidente; Dr. Rubens Chojniak – 1º Vice-presidente; Dr. Hélio Braga – 2º Vice-presidente; Dra. Juliana Tapajós – Diretoria de Defesa Profissional; Dra. Mayra Veloso - 2ª secretária; e Dr. Valério Ribeiro - jurídico do CBR e pelo CFM contou com a presença do Dr. José Hiran da Silva </a:t>
            </a:r>
            <a:r>
              <a:rPr lang="pt-BR" sz="1300" b="0" i="0" u="none" strike="noStrike" baseline="0" dirty="0" err="1">
                <a:solidFill>
                  <a:schemeClr val="tx1"/>
                </a:solidFill>
                <a:latin typeface="Montserrat" panose="00000500000000000000" pitchFamily="2" charset="0"/>
              </a:rPr>
              <a:t>Gallo</a:t>
            </a:r>
            <a:r>
              <a:rPr lang="pt-BR" sz="1300" b="0" i="0" u="none" strike="noStrike" baseline="0" dirty="0">
                <a:solidFill>
                  <a:schemeClr val="tx1"/>
                </a:solidFill>
                <a:latin typeface="Montserrat" panose="00000500000000000000" pitchFamily="2" charset="0"/>
              </a:rPr>
              <a:t> – Presidente.</a:t>
            </a:r>
            <a:br>
              <a:rPr lang="pt-BR" sz="1300" b="0" i="0" u="none" strike="noStrike" baseline="0" dirty="0">
                <a:solidFill>
                  <a:schemeClr val="tx1"/>
                </a:solidFill>
                <a:latin typeface="Montserrat" panose="00000500000000000000" pitchFamily="2" charset="0"/>
              </a:rPr>
            </a:br>
            <a:endParaRPr lang="pt-BR" sz="1300" b="0" i="0" u="none" strike="noStrike" baseline="0" dirty="0">
              <a:solidFill>
                <a:schemeClr val="tx1"/>
              </a:solidFill>
              <a:latin typeface="Montserrat" panose="00000500000000000000" pitchFamily="2" charset="0"/>
            </a:endParaRPr>
          </a:p>
          <a:p>
            <a:pPr algn="just"/>
            <a:r>
              <a:rPr lang="pt-BR" sz="1300" b="0" i="0" u="none" strike="noStrike" baseline="0" dirty="0">
                <a:solidFill>
                  <a:schemeClr val="tx1"/>
                </a:solidFill>
                <a:latin typeface="Montserrat" panose="00000500000000000000" pitchFamily="2" charset="0"/>
              </a:rPr>
              <a:t>Durante a reunião reforçamos o </a:t>
            </a:r>
            <a:r>
              <a:rPr lang="pt-BR" sz="1300" b="1" i="0" u="none" strike="noStrike" baseline="0" dirty="0">
                <a:solidFill>
                  <a:schemeClr val="tx1"/>
                </a:solidFill>
                <a:latin typeface="Montserrat" panose="00000500000000000000" pitchFamily="2" charset="0"/>
              </a:rPr>
              <a:t>compromisso do CBR com as prerrogativas em Defesa do Ato Médico e da valorização do Registro de Qualificação de Especialista (RQE).</a:t>
            </a:r>
            <a:br>
              <a:rPr lang="pt-BR" sz="1300" b="1" i="0" u="none" strike="noStrike" baseline="0" dirty="0">
                <a:solidFill>
                  <a:schemeClr val="tx1"/>
                </a:solidFill>
                <a:latin typeface="Montserrat" panose="00000500000000000000" pitchFamily="2" charset="0"/>
              </a:rPr>
            </a:br>
            <a:endParaRPr lang="pt-BR" sz="1300" b="1" i="0" u="none" strike="noStrike" baseline="0" dirty="0">
              <a:solidFill>
                <a:schemeClr val="tx1"/>
              </a:solidFill>
              <a:latin typeface="Montserrat" panose="00000500000000000000" pitchFamily="2" charset="0"/>
            </a:endParaRPr>
          </a:p>
          <a:p>
            <a:pPr algn="just"/>
            <a:r>
              <a:rPr lang="pt-BR" sz="1300" b="0" i="0" u="none" strike="noStrike" baseline="0" dirty="0">
                <a:solidFill>
                  <a:schemeClr val="tx1"/>
                </a:solidFill>
                <a:latin typeface="Montserrat" panose="00000500000000000000" pitchFamily="2" charset="0"/>
              </a:rPr>
              <a:t>Aproveitamos a reunião para expressar a nossa gratidão</a:t>
            </a:r>
          </a:p>
          <a:p>
            <a:pPr algn="just"/>
            <a:r>
              <a:rPr lang="pt-BR" sz="1300" b="0" i="0" u="none" strike="noStrike" baseline="0" dirty="0">
                <a:solidFill>
                  <a:schemeClr val="tx1"/>
                </a:solidFill>
                <a:latin typeface="Montserrat" panose="00000500000000000000" pitchFamily="2" charset="0"/>
              </a:rPr>
              <a:t>por todo o apoio do CFM na defesa da ultrassonografia</a:t>
            </a:r>
          </a:p>
          <a:p>
            <a:pPr algn="just"/>
            <a:r>
              <a:rPr lang="pt-BR" sz="1300" b="0" i="0" u="none" strike="noStrike" baseline="0" dirty="0">
                <a:solidFill>
                  <a:schemeClr val="tx1"/>
                </a:solidFill>
                <a:latin typeface="Montserrat" panose="00000500000000000000" pitchFamily="2" charset="0"/>
              </a:rPr>
              <a:t>como atividade privativa dos médicos.</a:t>
            </a:r>
            <a:endParaRPr lang="pt-BR" sz="1300" dirty="0">
              <a:solidFill>
                <a:schemeClr val="tx1"/>
              </a:solidFill>
              <a:latin typeface="Montserrat" panose="00000500000000000000" pitchFamily="2" charset="0"/>
            </a:endParaRPr>
          </a:p>
        </p:txBody>
      </p:sp>
      <p:pic>
        <p:nvPicPr>
          <p:cNvPr id="7" name="Imagem 6">
            <a:extLst>
              <a:ext uri="{FF2B5EF4-FFF2-40B4-BE49-F238E27FC236}">
                <a16:creationId xmlns:a16="http://schemas.microsoft.com/office/drawing/2014/main" id="{DDB3CFF2-2C12-2528-1F94-81CFAF1C085B}"/>
              </a:ext>
            </a:extLst>
          </p:cNvPr>
          <p:cNvPicPr>
            <a:picLocks noChangeAspect="1"/>
          </p:cNvPicPr>
          <p:nvPr/>
        </p:nvPicPr>
        <p:blipFill>
          <a:blip r:embed="rId6"/>
          <a:stretch>
            <a:fillRect/>
          </a:stretch>
        </p:blipFill>
        <p:spPr>
          <a:xfrm>
            <a:off x="342616" y="1995303"/>
            <a:ext cx="2781837" cy="2466304"/>
          </a:xfrm>
          <a:prstGeom prst="rect">
            <a:avLst/>
          </a:prstGeom>
        </p:spPr>
      </p:pic>
    </p:spTree>
    <p:extLst>
      <p:ext uri="{BB962C8B-B14F-4D97-AF65-F5344CB8AC3E}">
        <p14:creationId xmlns:p14="http://schemas.microsoft.com/office/powerpoint/2010/main" val="2520429552"/>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
          <a:extLst>
            <a:ext uri="{FF2B5EF4-FFF2-40B4-BE49-F238E27FC236}">
              <a16:creationId xmlns:a16="http://schemas.microsoft.com/office/drawing/2014/main" id="{06BB2E89-052C-AF3D-319C-392D3984EE32}"/>
            </a:ext>
          </a:extLst>
        </p:cNvPr>
        <p:cNvGrpSpPr/>
        <p:nvPr/>
      </p:nvGrpSpPr>
      <p:grpSpPr>
        <a:xfrm>
          <a:off x="0" y="0"/>
          <a:ext cx="0" cy="0"/>
          <a:chOff x="0" y="0"/>
          <a:chExt cx="0" cy="0"/>
        </a:xfrm>
      </p:grpSpPr>
      <p:sp>
        <p:nvSpPr>
          <p:cNvPr id="107" name="Google Shape;107;p19">
            <a:extLst>
              <a:ext uri="{FF2B5EF4-FFF2-40B4-BE49-F238E27FC236}">
                <a16:creationId xmlns:a16="http://schemas.microsoft.com/office/drawing/2014/main" id="{FB842A4C-8586-F50A-D7E5-B35C87F04DA0}"/>
              </a:ext>
            </a:extLst>
          </p:cNvPr>
          <p:cNvSpPr txBox="1"/>
          <p:nvPr/>
        </p:nvSpPr>
        <p:spPr>
          <a:xfrm>
            <a:off x="482843" y="0"/>
            <a:ext cx="8661161" cy="638629"/>
          </a:xfrm>
          <a:prstGeom prst="rect">
            <a:avLst/>
          </a:prstGeom>
          <a:noFill/>
          <a:ln>
            <a:noFill/>
          </a:ln>
        </p:spPr>
        <p:txBody>
          <a:bodyPr spcFirstLastPara="1" wrap="square" lIns="91425" tIns="91425" rIns="91425" bIns="91425" anchor="ctr" anchorCtr="0">
            <a:noAutofit/>
          </a:bodyPr>
          <a:lstStyle/>
          <a:p>
            <a:r>
              <a:rPr lang="pt-BR" b="1" dirty="0">
                <a:solidFill>
                  <a:schemeClr val="bg1"/>
                </a:solidFill>
                <a:latin typeface="Arial Black" panose="020B0A04020102020204" pitchFamily="34" charset="0"/>
              </a:rPr>
              <a:t>CBR e a ação conjunta com outras entidades médicas</a:t>
            </a:r>
          </a:p>
        </p:txBody>
      </p:sp>
      <p:sp>
        <p:nvSpPr>
          <p:cNvPr id="6" name="CaixaDeTexto 5">
            <a:extLst>
              <a:ext uri="{FF2B5EF4-FFF2-40B4-BE49-F238E27FC236}">
                <a16:creationId xmlns:a16="http://schemas.microsoft.com/office/drawing/2014/main" id="{C5F8F951-6B13-D9A4-600F-50631F2A1831}"/>
              </a:ext>
            </a:extLst>
          </p:cNvPr>
          <p:cNvSpPr txBox="1"/>
          <p:nvPr/>
        </p:nvSpPr>
        <p:spPr>
          <a:xfrm>
            <a:off x="3441291" y="937264"/>
            <a:ext cx="3923071" cy="369332"/>
          </a:xfrm>
          <a:prstGeom prst="rect">
            <a:avLst/>
          </a:prstGeom>
          <a:noFill/>
        </p:spPr>
        <p:txBody>
          <a:bodyPr wrap="square">
            <a:spAutoFit/>
          </a:bodyPr>
          <a:lstStyle/>
          <a:p>
            <a:pPr algn="just"/>
            <a:r>
              <a:rPr lang="pt-BR" sz="1800" b="1" dirty="0">
                <a:solidFill>
                  <a:schemeClr val="tx1"/>
                </a:solidFill>
                <a:latin typeface="Montserrat" panose="00000500000000000000" pitchFamily="2" charset="0"/>
              </a:rPr>
              <a:t>AMB</a:t>
            </a:r>
          </a:p>
        </p:txBody>
      </p:sp>
      <p:pic>
        <p:nvPicPr>
          <p:cNvPr id="4" name="Imagem 3">
            <a:extLst>
              <a:ext uri="{FF2B5EF4-FFF2-40B4-BE49-F238E27FC236}">
                <a16:creationId xmlns:a16="http://schemas.microsoft.com/office/drawing/2014/main" id="{C68ACBAC-4C0E-9D80-95A4-B3815CDBF7A8}"/>
              </a:ext>
            </a:extLst>
          </p:cNvPr>
          <p:cNvPicPr>
            <a:picLocks noChangeAspect="1"/>
          </p:cNvPicPr>
          <p:nvPr/>
        </p:nvPicPr>
        <p:blipFill>
          <a:blip r:embed="rId4"/>
          <a:stretch>
            <a:fillRect/>
          </a:stretch>
        </p:blipFill>
        <p:spPr>
          <a:xfrm>
            <a:off x="2405649" y="1605231"/>
            <a:ext cx="3477296" cy="3412901"/>
          </a:xfrm>
          <a:prstGeom prst="rect">
            <a:avLst/>
          </a:prstGeom>
        </p:spPr>
      </p:pic>
    </p:spTree>
    <p:extLst>
      <p:ext uri="{BB962C8B-B14F-4D97-AF65-F5344CB8AC3E}">
        <p14:creationId xmlns:p14="http://schemas.microsoft.com/office/powerpoint/2010/main" val="1638099026"/>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
          <a:extLst>
            <a:ext uri="{FF2B5EF4-FFF2-40B4-BE49-F238E27FC236}">
              <a16:creationId xmlns:a16="http://schemas.microsoft.com/office/drawing/2014/main" id="{A0701AE5-3C94-0C16-4A37-C5D907F8FA64}"/>
            </a:ext>
          </a:extLst>
        </p:cNvPr>
        <p:cNvGrpSpPr/>
        <p:nvPr/>
      </p:nvGrpSpPr>
      <p:grpSpPr>
        <a:xfrm>
          <a:off x="0" y="0"/>
          <a:ext cx="0" cy="0"/>
          <a:chOff x="0" y="0"/>
          <a:chExt cx="0" cy="0"/>
        </a:xfrm>
      </p:grpSpPr>
      <p:sp>
        <p:nvSpPr>
          <p:cNvPr id="107" name="Google Shape;107;p19">
            <a:extLst>
              <a:ext uri="{FF2B5EF4-FFF2-40B4-BE49-F238E27FC236}">
                <a16:creationId xmlns:a16="http://schemas.microsoft.com/office/drawing/2014/main" id="{715FC603-AB6B-461C-A4FB-DC8783418401}"/>
              </a:ext>
            </a:extLst>
          </p:cNvPr>
          <p:cNvSpPr txBox="1"/>
          <p:nvPr/>
        </p:nvSpPr>
        <p:spPr>
          <a:xfrm>
            <a:off x="482843" y="22122"/>
            <a:ext cx="8661161" cy="638629"/>
          </a:xfrm>
          <a:prstGeom prst="rect">
            <a:avLst/>
          </a:prstGeom>
          <a:noFill/>
          <a:ln>
            <a:noFill/>
          </a:ln>
        </p:spPr>
        <p:txBody>
          <a:bodyPr spcFirstLastPara="1" wrap="square" lIns="91425" tIns="91425" rIns="91425" bIns="91425" anchor="ctr" anchorCtr="0">
            <a:noAutofit/>
          </a:bodyPr>
          <a:lstStyle/>
          <a:p>
            <a:r>
              <a:rPr lang="pt-BR" sz="1600" b="1" dirty="0">
                <a:solidFill>
                  <a:schemeClr val="bg1"/>
                </a:solidFill>
                <a:latin typeface="Arial Black" panose="020B0A04020102020204" pitchFamily="34" charset="0"/>
              </a:rPr>
              <a:t>Valorização do Médico Radiologista</a:t>
            </a:r>
          </a:p>
        </p:txBody>
      </p:sp>
      <p:pic>
        <p:nvPicPr>
          <p:cNvPr id="6" name="Imagem 5">
            <a:extLst>
              <a:ext uri="{FF2B5EF4-FFF2-40B4-BE49-F238E27FC236}">
                <a16:creationId xmlns:a16="http://schemas.microsoft.com/office/drawing/2014/main" id="{D1AC2ECA-DE2B-9A75-B968-6A868466D5B7}"/>
              </a:ext>
            </a:extLst>
          </p:cNvPr>
          <p:cNvPicPr>
            <a:picLocks noChangeAspect="1"/>
          </p:cNvPicPr>
          <p:nvPr/>
        </p:nvPicPr>
        <p:blipFill>
          <a:blip r:embed="rId4"/>
          <a:stretch>
            <a:fillRect/>
          </a:stretch>
        </p:blipFill>
        <p:spPr>
          <a:xfrm>
            <a:off x="484412" y="1202953"/>
            <a:ext cx="3219718" cy="1867437"/>
          </a:xfrm>
          <a:prstGeom prst="rect">
            <a:avLst/>
          </a:prstGeom>
        </p:spPr>
      </p:pic>
      <p:sp>
        <p:nvSpPr>
          <p:cNvPr id="7" name="CaixaDeTexto 6">
            <a:extLst>
              <a:ext uri="{FF2B5EF4-FFF2-40B4-BE49-F238E27FC236}">
                <a16:creationId xmlns:a16="http://schemas.microsoft.com/office/drawing/2014/main" id="{623243AC-D90F-3280-9C59-39FFAE66C104}"/>
              </a:ext>
            </a:extLst>
          </p:cNvPr>
          <p:cNvSpPr txBox="1"/>
          <p:nvPr/>
        </p:nvSpPr>
        <p:spPr>
          <a:xfrm>
            <a:off x="484412" y="3548763"/>
            <a:ext cx="3383644" cy="1200329"/>
          </a:xfrm>
          <a:prstGeom prst="rect">
            <a:avLst/>
          </a:prstGeom>
          <a:noFill/>
        </p:spPr>
        <p:txBody>
          <a:bodyPr wrap="square">
            <a:spAutoFit/>
          </a:bodyPr>
          <a:lstStyle/>
          <a:p>
            <a:pPr algn="l"/>
            <a:r>
              <a:rPr lang="pt-BR" sz="1200" b="0" i="0" u="none" strike="noStrike" baseline="0" dirty="0">
                <a:solidFill>
                  <a:schemeClr val="tx1"/>
                </a:solidFill>
                <a:latin typeface="Montserrat" panose="00000500000000000000" pitchFamily="2" charset="0"/>
              </a:rPr>
              <a:t>A diretoria do Colégio Brasileiro de Radiologia e Diagnóstico por Imagem (CBR), estiveram reunidos em Brasília (DF) com o senador </a:t>
            </a:r>
            <a:r>
              <a:rPr lang="pt-BR" sz="1200" b="1" i="0" u="none" strike="noStrike" baseline="0" dirty="0">
                <a:solidFill>
                  <a:schemeClr val="tx1"/>
                </a:solidFill>
                <a:latin typeface="Montserrat" panose="00000500000000000000" pitchFamily="2" charset="0"/>
              </a:rPr>
              <a:t>Dr. Hiran  Gonçalves</a:t>
            </a:r>
          </a:p>
          <a:p>
            <a:pPr algn="l"/>
            <a:r>
              <a:rPr lang="pt-BR" sz="1200" b="0" i="0" u="none" strike="noStrike" baseline="0" dirty="0">
                <a:solidFill>
                  <a:schemeClr val="tx1"/>
                </a:solidFill>
                <a:latin typeface="Montserrat" panose="00000500000000000000" pitchFamily="2" charset="0"/>
              </a:rPr>
              <a:t>(PP-RR), para tratar de assuntos importantes para nossa especialidade.</a:t>
            </a:r>
            <a:endParaRPr lang="pt-BR" sz="1200" dirty="0">
              <a:solidFill>
                <a:schemeClr val="tx1"/>
              </a:solidFill>
              <a:latin typeface="Montserrat" panose="00000500000000000000" pitchFamily="2" charset="0"/>
            </a:endParaRPr>
          </a:p>
        </p:txBody>
      </p:sp>
      <p:pic>
        <p:nvPicPr>
          <p:cNvPr id="8" name="Imagem 7">
            <a:extLst>
              <a:ext uri="{FF2B5EF4-FFF2-40B4-BE49-F238E27FC236}">
                <a16:creationId xmlns:a16="http://schemas.microsoft.com/office/drawing/2014/main" id="{FD4F0691-9D70-6797-1085-89D0E6055D6E}"/>
              </a:ext>
            </a:extLst>
          </p:cNvPr>
          <p:cNvPicPr>
            <a:picLocks noChangeAspect="1"/>
          </p:cNvPicPr>
          <p:nvPr/>
        </p:nvPicPr>
        <p:blipFill>
          <a:blip r:embed="rId5"/>
          <a:stretch>
            <a:fillRect/>
          </a:stretch>
        </p:blipFill>
        <p:spPr>
          <a:xfrm>
            <a:off x="5765937" y="1478481"/>
            <a:ext cx="2957142" cy="1805968"/>
          </a:xfrm>
          <a:prstGeom prst="rect">
            <a:avLst/>
          </a:prstGeom>
        </p:spPr>
      </p:pic>
      <p:sp>
        <p:nvSpPr>
          <p:cNvPr id="9" name="CaixaDeTexto 8">
            <a:extLst>
              <a:ext uri="{FF2B5EF4-FFF2-40B4-BE49-F238E27FC236}">
                <a16:creationId xmlns:a16="http://schemas.microsoft.com/office/drawing/2014/main" id="{73504882-543E-3525-7BBC-103D8D44CE2C}"/>
              </a:ext>
            </a:extLst>
          </p:cNvPr>
          <p:cNvSpPr txBox="1"/>
          <p:nvPr/>
        </p:nvSpPr>
        <p:spPr>
          <a:xfrm>
            <a:off x="4275739" y="3559124"/>
            <a:ext cx="4361726" cy="1569660"/>
          </a:xfrm>
          <a:prstGeom prst="rect">
            <a:avLst/>
          </a:prstGeom>
          <a:noFill/>
        </p:spPr>
        <p:txBody>
          <a:bodyPr wrap="square">
            <a:spAutoFit/>
          </a:bodyPr>
          <a:lstStyle/>
          <a:p>
            <a:pPr algn="l"/>
            <a:r>
              <a:rPr lang="pt-BR" sz="1200" b="0" i="0" u="none" strike="noStrike" baseline="0" dirty="0">
                <a:solidFill>
                  <a:schemeClr val="tx1"/>
                </a:solidFill>
                <a:latin typeface="Montserrat" panose="00000500000000000000" pitchFamily="2" charset="0"/>
              </a:rPr>
              <a:t>Dentre outros temas, foram abordadas questões como a </a:t>
            </a:r>
            <a:r>
              <a:rPr lang="pt-BR" sz="1200" b="1" i="0" u="none" strike="noStrike" baseline="0" dirty="0">
                <a:solidFill>
                  <a:schemeClr val="tx1"/>
                </a:solidFill>
                <a:latin typeface="Montserrat" panose="00000500000000000000" pitchFamily="2" charset="0"/>
              </a:rPr>
              <a:t>invasão da especialidade e da medicina em geral por não-médicos, desrespeitando a Lei do Ato Médico, a desvalorização da remuneração da especialidade</a:t>
            </a:r>
            <a:r>
              <a:rPr lang="pt-BR" sz="1200" b="0" i="0" u="none" strike="noStrike" baseline="0" dirty="0">
                <a:solidFill>
                  <a:schemeClr val="tx1"/>
                </a:solidFill>
                <a:latin typeface="Montserrat" panose="00000500000000000000" pitchFamily="2" charset="0"/>
              </a:rPr>
              <a:t>, que está num momento crítico, e foi acordado uma agenda de reuniões do CBR com diversas entidades em prol da defesa de nossa especialidade, com o apoio do senador.</a:t>
            </a:r>
            <a:endParaRPr lang="pt-BR" sz="1200" dirty="0">
              <a:solidFill>
                <a:schemeClr val="tx1"/>
              </a:solidFill>
              <a:latin typeface="Montserrat" panose="00000500000000000000" pitchFamily="2" charset="0"/>
            </a:endParaRPr>
          </a:p>
        </p:txBody>
      </p:sp>
      <p:pic>
        <p:nvPicPr>
          <p:cNvPr id="11" name="Imagem 10">
            <a:extLst>
              <a:ext uri="{FF2B5EF4-FFF2-40B4-BE49-F238E27FC236}">
                <a16:creationId xmlns:a16="http://schemas.microsoft.com/office/drawing/2014/main" id="{B3242D3C-FB3F-37CF-A2D1-07DB1448A9C9}"/>
              </a:ext>
            </a:extLst>
          </p:cNvPr>
          <p:cNvPicPr>
            <a:picLocks noChangeAspect="1"/>
          </p:cNvPicPr>
          <p:nvPr/>
        </p:nvPicPr>
        <p:blipFill>
          <a:blip r:embed="rId6"/>
          <a:stretch>
            <a:fillRect/>
          </a:stretch>
        </p:blipFill>
        <p:spPr>
          <a:xfrm>
            <a:off x="4008166" y="1380539"/>
            <a:ext cx="2510621" cy="1448435"/>
          </a:xfrm>
          <a:prstGeom prst="rect">
            <a:avLst/>
          </a:prstGeom>
        </p:spPr>
      </p:pic>
      <p:sp>
        <p:nvSpPr>
          <p:cNvPr id="13" name="CaixaDeTexto 12">
            <a:extLst>
              <a:ext uri="{FF2B5EF4-FFF2-40B4-BE49-F238E27FC236}">
                <a16:creationId xmlns:a16="http://schemas.microsoft.com/office/drawing/2014/main" id="{0626667D-2283-B9E4-6266-B4A81C53C088}"/>
              </a:ext>
            </a:extLst>
          </p:cNvPr>
          <p:cNvSpPr txBox="1"/>
          <p:nvPr/>
        </p:nvSpPr>
        <p:spPr>
          <a:xfrm>
            <a:off x="3923071" y="833575"/>
            <a:ext cx="5619136" cy="307777"/>
          </a:xfrm>
          <a:prstGeom prst="rect">
            <a:avLst/>
          </a:prstGeom>
          <a:noFill/>
        </p:spPr>
        <p:txBody>
          <a:bodyPr wrap="square">
            <a:spAutoFit/>
          </a:bodyPr>
          <a:lstStyle/>
          <a:p>
            <a:pPr algn="l"/>
            <a:r>
              <a:rPr lang="pt-BR" sz="1400" b="1" i="0" u="none" strike="noStrike" baseline="0" dirty="0">
                <a:solidFill>
                  <a:schemeClr val="tx1"/>
                </a:solidFill>
                <a:latin typeface="Montserrat" panose="00000500000000000000" pitchFamily="2" charset="0"/>
              </a:rPr>
              <a:t>RETORNO DO CBR AO IBDM</a:t>
            </a:r>
            <a:endParaRPr lang="pt-BR" b="1"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896106680"/>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
          <a:extLst>
            <a:ext uri="{FF2B5EF4-FFF2-40B4-BE49-F238E27FC236}">
              <a16:creationId xmlns:a16="http://schemas.microsoft.com/office/drawing/2014/main" id="{9B39DB93-8032-8512-09A8-326ED053A5D5}"/>
            </a:ext>
          </a:extLst>
        </p:cNvPr>
        <p:cNvGrpSpPr/>
        <p:nvPr/>
      </p:nvGrpSpPr>
      <p:grpSpPr>
        <a:xfrm>
          <a:off x="0" y="0"/>
          <a:ext cx="0" cy="0"/>
          <a:chOff x="0" y="0"/>
          <a:chExt cx="0" cy="0"/>
        </a:xfrm>
      </p:grpSpPr>
      <p:sp>
        <p:nvSpPr>
          <p:cNvPr id="107" name="Google Shape;107;p19">
            <a:extLst>
              <a:ext uri="{FF2B5EF4-FFF2-40B4-BE49-F238E27FC236}">
                <a16:creationId xmlns:a16="http://schemas.microsoft.com/office/drawing/2014/main" id="{6D76FB57-F683-AC02-E8B0-861F8093EABA}"/>
              </a:ext>
            </a:extLst>
          </p:cNvPr>
          <p:cNvSpPr txBox="1"/>
          <p:nvPr/>
        </p:nvSpPr>
        <p:spPr>
          <a:xfrm>
            <a:off x="482843" y="0"/>
            <a:ext cx="8661161" cy="638629"/>
          </a:xfrm>
          <a:prstGeom prst="rect">
            <a:avLst/>
          </a:prstGeom>
          <a:noFill/>
          <a:ln>
            <a:noFill/>
          </a:ln>
        </p:spPr>
        <p:txBody>
          <a:bodyPr spcFirstLastPara="1" wrap="square" lIns="91425" tIns="91425" rIns="91425" bIns="91425" anchor="ctr" anchorCtr="0">
            <a:noAutofit/>
          </a:bodyPr>
          <a:lstStyle/>
          <a:p>
            <a:r>
              <a:rPr lang="pt-BR" sz="1600" b="1" dirty="0">
                <a:solidFill>
                  <a:schemeClr val="bg1"/>
                </a:solidFill>
                <a:latin typeface="Arial Black" panose="020B0A04020102020204" pitchFamily="34" charset="0"/>
              </a:rPr>
              <a:t>Reunião com CBR + FPMED com o Ministério da Saúde</a:t>
            </a:r>
          </a:p>
        </p:txBody>
      </p:sp>
      <p:sp>
        <p:nvSpPr>
          <p:cNvPr id="4" name="CaixaDeTexto 3">
            <a:extLst>
              <a:ext uri="{FF2B5EF4-FFF2-40B4-BE49-F238E27FC236}">
                <a16:creationId xmlns:a16="http://schemas.microsoft.com/office/drawing/2014/main" id="{65F781B3-DEF5-CCA0-1307-2B74B50080AF}"/>
              </a:ext>
            </a:extLst>
          </p:cNvPr>
          <p:cNvSpPr txBox="1"/>
          <p:nvPr/>
        </p:nvSpPr>
        <p:spPr>
          <a:xfrm>
            <a:off x="2636107" y="2894558"/>
            <a:ext cx="3794190" cy="461665"/>
          </a:xfrm>
          <a:prstGeom prst="rect">
            <a:avLst/>
          </a:prstGeom>
          <a:noFill/>
        </p:spPr>
        <p:txBody>
          <a:bodyPr wrap="square">
            <a:spAutoFit/>
          </a:bodyPr>
          <a:lstStyle/>
          <a:p>
            <a:r>
              <a:rPr lang="pt-BR" sz="1200" b="0" i="0" dirty="0">
                <a:solidFill>
                  <a:srgbClr val="000000"/>
                </a:solidFill>
                <a:effectLst/>
                <a:latin typeface="-apple-system"/>
              </a:rPr>
              <a:t>CBR e FPMED se reúnem com o Ministério de Saúde para discutir o rastreamento de câncer de mama no Brasil</a:t>
            </a:r>
            <a:endParaRPr lang="pt-BR" sz="1200" dirty="0"/>
          </a:p>
        </p:txBody>
      </p:sp>
      <p:sp>
        <p:nvSpPr>
          <p:cNvPr id="6" name="CaixaDeTexto 5">
            <a:extLst>
              <a:ext uri="{FF2B5EF4-FFF2-40B4-BE49-F238E27FC236}">
                <a16:creationId xmlns:a16="http://schemas.microsoft.com/office/drawing/2014/main" id="{C51A101F-28FD-3FA5-BC8A-0AC5EC9D5B8F}"/>
              </a:ext>
            </a:extLst>
          </p:cNvPr>
          <p:cNvSpPr txBox="1"/>
          <p:nvPr/>
        </p:nvSpPr>
        <p:spPr>
          <a:xfrm>
            <a:off x="482843" y="3356223"/>
            <a:ext cx="7477677" cy="1673343"/>
          </a:xfrm>
          <a:prstGeom prst="rect">
            <a:avLst/>
          </a:prstGeom>
          <a:noFill/>
        </p:spPr>
        <p:txBody>
          <a:bodyPr wrap="square">
            <a:spAutoFit/>
          </a:bodyPr>
          <a:lstStyle/>
          <a:p>
            <a:pPr>
              <a:lnSpc>
                <a:spcPct val="150000"/>
              </a:lnSpc>
            </a:pPr>
            <a:r>
              <a:rPr lang="pt-BR" dirty="0">
                <a:latin typeface="-apple-system"/>
              </a:rPr>
              <a:t>O CBR</a:t>
            </a:r>
            <a:r>
              <a:rPr lang="pt-BR" b="0" i="0" dirty="0">
                <a:solidFill>
                  <a:srgbClr val="000000"/>
                </a:solidFill>
                <a:effectLst/>
                <a:latin typeface="-apple-system"/>
              </a:rPr>
              <a:t> apresentou três pautas, foram elas:</a:t>
            </a:r>
          </a:p>
          <a:p>
            <a:pPr marL="285750" indent="-285750">
              <a:lnSpc>
                <a:spcPct val="150000"/>
              </a:lnSpc>
              <a:buFont typeface="Arial" panose="020B0604020202020204" pitchFamily="34" charset="0"/>
              <a:buChar char="•"/>
            </a:pPr>
            <a:r>
              <a:rPr lang="pt-BR" b="0" i="0" dirty="0">
                <a:solidFill>
                  <a:srgbClr val="000000"/>
                </a:solidFill>
                <a:effectLst/>
                <a:latin typeface="-apple-system"/>
              </a:rPr>
              <a:t>A ampliação do acesso a pacientes do SUS a exames de mamografia;</a:t>
            </a:r>
          </a:p>
          <a:p>
            <a:pPr marL="285750" indent="-285750">
              <a:lnSpc>
                <a:spcPct val="150000"/>
              </a:lnSpc>
              <a:buFont typeface="Arial" panose="020B0604020202020204" pitchFamily="34" charset="0"/>
              <a:buChar char="•"/>
            </a:pPr>
            <a:r>
              <a:rPr lang="pt-BR" b="0" i="0" dirty="0">
                <a:solidFill>
                  <a:srgbClr val="000000"/>
                </a:solidFill>
                <a:effectLst/>
                <a:latin typeface="-apple-system"/>
              </a:rPr>
              <a:t>A ampliação da faixa etária do rastreamento do câncer de mama, tendo em vista a preocupação com o aumento do número de mulheres com câncer de mama abaixo dos 50 anos;</a:t>
            </a:r>
          </a:p>
          <a:p>
            <a:pPr marL="285750" indent="-285750">
              <a:lnSpc>
                <a:spcPct val="150000"/>
              </a:lnSpc>
              <a:buFont typeface="Arial" panose="020B0604020202020204" pitchFamily="34" charset="0"/>
              <a:buChar char="•"/>
            </a:pPr>
            <a:r>
              <a:rPr lang="pt-BR" b="0" i="0" dirty="0">
                <a:solidFill>
                  <a:srgbClr val="000000"/>
                </a:solidFill>
                <a:effectLst/>
                <a:latin typeface="-apple-system"/>
              </a:rPr>
              <a:t>Desenvolvimento de estratégias para reduzir o tempo de espera para o início do tratamento.</a:t>
            </a:r>
            <a:endParaRPr lang="pt-BR" dirty="0"/>
          </a:p>
        </p:txBody>
      </p:sp>
      <p:pic>
        <p:nvPicPr>
          <p:cNvPr id="8" name="Imagem 7" descr="Grupo de pessoas em pé posando para foto&#10;&#10;Descrição gerada automaticamente">
            <a:extLst>
              <a:ext uri="{FF2B5EF4-FFF2-40B4-BE49-F238E27FC236}">
                <a16:creationId xmlns:a16="http://schemas.microsoft.com/office/drawing/2014/main" id="{DA0BFC74-80B7-A4B7-D028-7B0479CC7878}"/>
              </a:ext>
            </a:extLst>
          </p:cNvPr>
          <p:cNvPicPr>
            <a:picLocks noChangeAspect="1"/>
          </p:cNvPicPr>
          <p:nvPr/>
        </p:nvPicPr>
        <p:blipFill>
          <a:blip r:embed="rId4"/>
          <a:srcRect t="15029" b="9467"/>
          <a:stretch/>
        </p:blipFill>
        <p:spPr>
          <a:xfrm>
            <a:off x="2724599" y="853020"/>
            <a:ext cx="3540100" cy="2004668"/>
          </a:xfrm>
          <a:prstGeom prst="rect">
            <a:avLst/>
          </a:prstGeom>
        </p:spPr>
      </p:pic>
    </p:spTree>
    <p:extLst>
      <p:ext uri="{BB962C8B-B14F-4D97-AF65-F5344CB8AC3E}">
        <p14:creationId xmlns:p14="http://schemas.microsoft.com/office/powerpoint/2010/main" val="3005639010"/>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
          <a:extLst>
            <a:ext uri="{FF2B5EF4-FFF2-40B4-BE49-F238E27FC236}">
              <a16:creationId xmlns:a16="http://schemas.microsoft.com/office/drawing/2014/main" id="{3A7220AD-B639-3E15-C296-E0943CDCBE46}"/>
            </a:ext>
          </a:extLst>
        </p:cNvPr>
        <p:cNvGrpSpPr/>
        <p:nvPr/>
      </p:nvGrpSpPr>
      <p:grpSpPr>
        <a:xfrm>
          <a:off x="0" y="0"/>
          <a:ext cx="0" cy="0"/>
          <a:chOff x="0" y="0"/>
          <a:chExt cx="0" cy="0"/>
        </a:xfrm>
      </p:grpSpPr>
      <p:sp>
        <p:nvSpPr>
          <p:cNvPr id="107" name="Google Shape;107;p19">
            <a:extLst>
              <a:ext uri="{FF2B5EF4-FFF2-40B4-BE49-F238E27FC236}">
                <a16:creationId xmlns:a16="http://schemas.microsoft.com/office/drawing/2014/main" id="{9E6A6B05-6F11-FC31-79EE-590AD9624926}"/>
              </a:ext>
            </a:extLst>
          </p:cNvPr>
          <p:cNvSpPr txBox="1"/>
          <p:nvPr/>
        </p:nvSpPr>
        <p:spPr>
          <a:xfrm>
            <a:off x="482843" y="0"/>
            <a:ext cx="8661161" cy="638629"/>
          </a:xfrm>
          <a:prstGeom prst="rect">
            <a:avLst/>
          </a:prstGeom>
          <a:noFill/>
          <a:ln>
            <a:noFill/>
          </a:ln>
        </p:spPr>
        <p:txBody>
          <a:bodyPr spcFirstLastPara="1" wrap="square" lIns="91425" tIns="91425" rIns="91425" bIns="91425" anchor="ctr" anchorCtr="0">
            <a:noAutofit/>
          </a:bodyPr>
          <a:lstStyle/>
          <a:p>
            <a:r>
              <a:rPr lang="pt-BR" sz="1600" b="1" dirty="0">
                <a:solidFill>
                  <a:schemeClr val="bg1"/>
                </a:solidFill>
                <a:latin typeface="Arial Black" panose="020B0A04020102020204" pitchFamily="34" charset="0"/>
              </a:rPr>
              <a:t>Campanha </a:t>
            </a:r>
            <a:r>
              <a:rPr lang="pt-BR" sz="1600" b="1" dirty="0" err="1">
                <a:solidFill>
                  <a:schemeClr val="bg1"/>
                </a:solidFill>
                <a:latin typeface="Arial Black" panose="020B0A04020102020204" pitchFamily="34" charset="0"/>
              </a:rPr>
              <a:t>Rad</a:t>
            </a:r>
            <a:r>
              <a:rPr lang="pt-BR" sz="1600" b="1" dirty="0">
                <a:solidFill>
                  <a:schemeClr val="bg1"/>
                </a:solidFill>
                <a:latin typeface="Arial Black" panose="020B0A04020102020204" pitchFamily="34" charset="0"/>
              </a:rPr>
              <a:t> é Essência</a:t>
            </a:r>
          </a:p>
        </p:txBody>
      </p:sp>
      <p:pic>
        <p:nvPicPr>
          <p:cNvPr id="3" name="Gráfico 2">
            <a:extLst>
              <a:ext uri="{FF2B5EF4-FFF2-40B4-BE49-F238E27FC236}">
                <a16:creationId xmlns:a16="http://schemas.microsoft.com/office/drawing/2014/main" id="{C9EBA87E-9CC1-6B91-188C-A3BAAF6747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1867" y="1399700"/>
            <a:ext cx="2319618" cy="409799"/>
          </a:xfrm>
          <a:prstGeom prst="rect">
            <a:avLst/>
          </a:prstGeom>
        </p:spPr>
      </p:pic>
      <p:pic>
        <p:nvPicPr>
          <p:cNvPr id="4" name="Imagem 3" descr="Interface gráfica do usuário, Aplicativo&#10;&#10;Descrição gerada automaticamente">
            <a:extLst>
              <a:ext uri="{FF2B5EF4-FFF2-40B4-BE49-F238E27FC236}">
                <a16:creationId xmlns:a16="http://schemas.microsoft.com/office/drawing/2014/main" id="{E1F0A12B-FC6C-34A7-05FA-2FD9F7DC5FDD}"/>
              </a:ext>
            </a:extLst>
          </p:cNvPr>
          <p:cNvPicPr>
            <a:picLocks noChangeAspect="1"/>
          </p:cNvPicPr>
          <p:nvPr/>
        </p:nvPicPr>
        <p:blipFill>
          <a:blip r:embed="rId6"/>
          <a:stretch>
            <a:fillRect/>
          </a:stretch>
        </p:blipFill>
        <p:spPr>
          <a:xfrm>
            <a:off x="123194" y="999938"/>
            <a:ext cx="2140685" cy="3805662"/>
          </a:xfrm>
          <a:prstGeom prst="rect">
            <a:avLst/>
          </a:prstGeom>
        </p:spPr>
      </p:pic>
      <p:sp>
        <p:nvSpPr>
          <p:cNvPr id="7" name="CaixaDeTexto 6">
            <a:extLst>
              <a:ext uri="{FF2B5EF4-FFF2-40B4-BE49-F238E27FC236}">
                <a16:creationId xmlns:a16="http://schemas.microsoft.com/office/drawing/2014/main" id="{F7D2AA6A-7416-7B2B-76C5-22D7B574A7F4}"/>
              </a:ext>
            </a:extLst>
          </p:cNvPr>
          <p:cNvSpPr txBox="1"/>
          <p:nvPr/>
        </p:nvSpPr>
        <p:spPr>
          <a:xfrm>
            <a:off x="2448475" y="2476160"/>
            <a:ext cx="6387978" cy="1994905"/>
          </a:xfrm>
          <a:prstGeom prst="rect">
            <a:avLst/>
          </a:prstGeom>
          <a:noFill/>
        </p:spPr>
        <p:txBody>
          <a:bodyPr wrap="square">
            <a:spAutoFit/>
          </a:bodyPr>
          <a:lstStyle/>
          <a:p>
            <a:pPr marL="0" marR="0" lvl="0" indent="0" algn="just" rtl="0">
              <a:lnSpc>
                <a:spcPct val="150000"/>
              </a:lnSpc>
              <a:spcBef>
                <a:spcPts val="0"/>
              </a:spcBef>
              <a:spcAft>
                <a:spcPts val="0"/>
              </a:spcAft>
              <a:buClr>
                <a:srgbClr val="FFFFFF"/>
              </a:buClr>
              <a:buSzPts val="3000"/>
              <a:buFont typeface="Montserrat"/>
              <a:buNone/>
            </a:pPr>
            <a:r>
              <a:rPr lang="pt-BR" dirty="0">
                <a:solidFill>
                  <a:schemeClr val="dk1"/>
                </a:solidFill>
                <a:latin typeface="Montserrat"/>
                <a:ea typeface="Montserrat"/>
                <a:cs typeface="Montserrat"/>
                <a:sym typeface="Montserrat"/>
              </a:rPr>
              <a:t>A campanha institucional que tem como objetivo demonstrar </a:t>
            </a:r>
            <a:r>
              <a:rPr lang="pt-BR" sz="1400" b="0" i="0" u="none" strike="noStrike" cap="none" dirty="0">
                <a:solidFill>
                  <a:schemeClr val="dk1"/>
                </a:solidFill>
                <a:latin typeface="Montserrat"/>
                <a:ea typeface="Montserrat"/>
                <a:cs typeface="Montserrat"/>
                <a:sym typeface="Montserrat"/>
              </a:rPr>
              <a:t>o </a:t>
            </a:r>
            <a:r>
              <a:rPr lang="pt-BR" sz="1400" b="1" i="0" u="none" strike="noStrike" cap="none" dirty="0">
                <a:solidFill>
                  <a:schemeClr val="dk1"/>
                </a:solidFill>
                <a:latin typeface="Montserrat"/>
                <a:ea typeface="Montserrat"/>
                <a:cs typeface="Montserrat"/>
                <a:sym typeface="Montserrat"/>
              </a:rPr>
              <a:t>papel essencial </a:t>
            </a:r>
            <a:r>
              <a:rPr lang="pt-BR" sz="1400" b="0" i="0" u="none" strike="noStrike" cap="none" dirty="0">
                <a:solidFill>
                  <a:schemeClr val="dk1"/>
                </a:solidFill>
                <a:latin typeface="Montserrat"/>
                <a:ea typeface="Montserrat"/>
                <a:cs typeface="Montserrat"/>
                <a:sym typeface="Montserrat"/>
              </a:rPr>
              <a:t>do </a:t>
            </a:r>
            <a:r>
              <a:rPr lang="pt-BR" sz="1400" b="1" i="0" u="none" strike="noStrike" cap="none" dirty="0">
                <a:solidFill>
                  <a:schemeClr val="dk1"/>
                </a:solidFill>
                <a:latin typeface="Montserrat"/>
                <a:ea typeface="Montserrat"/>
                <a:cs typeface="Montserrat"/>
                <a:sym typeface="Montserrat"/>
              </a:rPr>
              <a:t>médico radiologista </a:t>
            </a:r>
            <a:r>
              <a:rPr lang="pt-BR" sz="1400" b="0" i="0" u="none" strike="noStrike" cap="none" dirty="0">
                <a:solidFill>
                  <a:schemeClr val="dk1"/>
                </a:solidFill>
                <a:latin typeface="Montserrat"/>
                <a:ea typeface="Montserrat"/>
                <a:cs typeface="Montserrat"/>
                <a:sym typeface="Montserrat"/>
              </a:rPr>
              <a:t>durante o </a:t>
            </a:r>
            <a:r>
              <a:rPr lang="pt-BR" sz="1400" b="1" i="0" u="none" strike="noStrike" cap="none" dirty="0">
                <a:solidFill>
                  <a:schemeClr val="dk1"/>
                </a:solidFill>
                <a:latin typeface="Montserrat"/>
                <a:ea typeface="Montserrat"/>
                <a:cs typeface="Montserrat"/>
                <a:sym typeface="Montserrat"/>
              </a:rPr>
              <a:t>ciclo do paciente</a:t>
            </a:r>
            <a:r>
              <a:rPr lang="pt-BR" sz="1400" b="0" i="0" u="none" strike="noStrike" cap="none" dirty="0">
                <a:solidFill>
                  <a:schemeClr val="dk1"/>
                </a:solidFill>
                <a:latin typeface="Montserrat"/>
                <a:ea typeface="Montserrat"/>
                <a:cs typeface="Montserrat"/>
                <a:sym typeface="Montserrat"/>
              </a:rPr>
              <a:t> em seus exames de rotina, investigativos e até mesmo para a detecção precoce de doenças e patologias e tornar </a:t>
            </a:r>
            <a:r>
              <a:rPr lang="pt-BR" sz="1400" b="1" i="0" u="none" strike="noStrike" cap="none" dirty="0">
                <a:solidFill>
                  <a:schemeClr val="dk1"/>
                </a:solidFill>
                <a:latin typeface="Montserrat"/>
                <a:ea typeface="Montserrat"/>
                <a:cs typeface="Montserrat"/>
                <a:sym typeface="Montserrat"/>
              </a:rPr>
              <a:t>perceptível a visível diferença</a:t>
            </a:r>
            <a:r>
              <a:rPr lang="pt-BR" sz="1400" b="0" i="0" u="none" strike="noStrike" cap="none" dirty="0">
                <a:solidFill>
                  <a:schemeClr val="dk1"/>
                </a:solidFill>
                <a:latin typeface="Montserrat"/>
                <a:ea typeface="Montserrat"/>
                <a:cs typeface="Montserrat"/>
                <a:sym typeface="Montserrat"/>
              </a:rPr>
              <a:t> que o médico </a:t>
            </a:r>
            <a:r>
              <a:rPr lang="pt-BR" sz="1400" b="1" i="0" u="none" strike="noStrike" cap="none" dirty="0">
                <a:solidFill>
                  <a:schemeClr val="dk1"/>
                </a:solidFill>
                <a:latin typeface="Montserrat"/>
                <a:ea typeface="Montserrat"/>
                <a:cs typeface="Montserrat"/>
                <a:sym typeface="Montserrat"/>
              </a:rPr>
              <a:t>radiologista</a:t>
            </a:r>
            <a:r>
              <a:rPr lang="pt-BR" sz="1400" b="0" i="0" u="none" strike="noStrike" cap="none" dirty="0">
                <a:solidFill>
                  <a:schemeClr val="dk1"/>
                </a:solidFill>
                <a:latin typeface="Montserrat"/>
                <a:ea typeface="Montserrat"/>
                <a:cs typeface="Montserrat"/>
                <a:sym typeface="Montserrat"/>
              </a:rPr>
              <a:t> promove no </a:t>
            </a:r>
            <a:r>
              <a:rPr lang="pt-BR" sz="1400" b="1" i="0" u="none" strike="noStrike" cap="none" dirty="0">
                <a:solidFill>
                  <a:schemeClr val="dk1"/>
                </a:solidFill>
                <a:latin typeface="Montserrat"/>
                <a:ea typeface="Montserrat"/>
                <a:cs typeface="Montserrat"/>
                <a:sym typeface="Montserrat"/>
              </a:rPr>
              <a:t>bem-estar</a:t>
            </a:r>
            <a:r>
              <a:rPr lang="pt-BR" sz="1400" b="0" i="0" u="none" strike="noStrike" cap="none" dirty="0">
                <a:solidFill>
                  <a:schemeClr val="dk1"/>
                </a:solidFill>
                <a:latin typeface="Montserrat"/>
                <a:ea typeface="Montserrat"/>
                <a:cs typeface="Montserrat"/>
                <a:sym typeface="Montserrat"/>
              </a:rPr>
              <a:t> e </a:t>
            </a:r>
            <a:r>
              <a:rPr lang="pt-BR" sz="1400" b="1" i="0" u="none" strike="noStrike" cap="none" dirty="0">
                <a:solidFill>
                  <a:schemeClr val="dk1"/>
                </a:solidFill>
                <a:latin typeface="Montserrat"/>
                <a:ea typeface="Montserrat"/>
                <a:cs typeface="Montserrat"/>
                <a:sym typeface="Montserrat"/>
              </a:rPr>
              <a:t>qualidade de vida</a:t>
            </a:r>
            <a:r>
              <a:rPr lang="pt-BR" sz="1400" b="0" i="0" u="none" strike="noStrike" cap="none" dirty="0">
                <a:solidFill>
                  <a:schemeClr val="dk1"/>
                </a:solidFill>
                <a:latin typeface="Montserrat"/>
                <a:ea typeface="Montserrat"/>
                <a:cs typeface="Montserrat"/>
                <a:sym typeface="Montserrat"/>
              </a:rPr>
              <a:t> de seus pacientes.</a:t>
            </a:r>
            <a:endParaRPr lang="pt-BR" sz="1400" dirty="0">
              <a:solidFill>
                <a:schemeClr val="dk1"/>
              </a:solidFill>
              <a:latin typeface="Montserrat"/>
              <a:sym typeface="Montserrat"/>
            </a:endParaRPr>
          </a:p>
        </p:txBody>
      </p:sp>
      <p:sp>
        <p:nvSpPr>
          <p:cNvPr id="8" name="CaixaDeTexto 7">
            <a:extLst>
              <a:ext uri="{FF2B5EF4-FFF2-40B4-BE49-F238E27FC236}">
                <a16:creationId xmlns:a16="http://schemas.microsoft.com/office/drawing/2014/main" id="{88B77D29-DCAC-B547-F5A4-A31E63E76AF6}"/>
              </a:ext>
            </a:extLst>
          </p:cNvPr>
          <p:cNvSpPr txBox="1"/>
          <p:nvPr/>
        </p:nvSpPr>
        <p:spPr>
          <a:xfrm>
            <a:off x="2448475" y="1399700"/>
            <a:ext cx="2256260" cy="861774"/>
          </a:xfrm>
          <a:prstGeom prst="rect">
            <a:avLst/>
          </a:prstGeom>
          <a:noFill/>
        </p:spPr>
        <p:txBody>
          <a:bodyPr wrap="square" rtlCol="0">
            <a:spAutoFit/>
          </a:bodyPr>
          <a:lstStyle/>
          <a:p>
            <a:pPr defTabSz="685800">
              <a:buClrTx/>
            </a:pPr>
            <a:r>
              <a:rPr lang="pt-BR" sz="2500" b="1" kern="1200" dirty="0">
                <a:solidFill>
                  <a:prstClr val="black"/>
                </a:solidFill>
                <a:latin typeface="Montserrat" panose="00000500000000000000" pitchFamily="2" charset="0"/>
                <a:ea typeface="Roboto Black" panose="02000000000000000000" pitchFamily="2" charset="0"/>
                <a:cs typeface="Roboto Regular" panose="02000000000000000000" pitchFamily="2" charset="0"/>
              </a:rPr>
              <a:t>RAD É  ESSÊNCIA</a:t>
            </a:r>
          </a:p>
        </p:txBody>
      </p:sp>
    </p:spTree>
    <p:extLst>
      <p:ext uri="{BB962C8B-B14F-4D97-AF65-F5344CB8AC3E}">
        <p14:creationId xmlns:p14="http://schemas.microsoft.com/office/powerpoint/2010/main" val="2086657880"/>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
          <a:extLst>
            <a:ext uri="{FF2B5EF4-FFF2-40B4-BE49-F238E27FC236}">
              <a16:creationId xmlns:a16="http://schemas.microsoft.com/office/drawing/2014/main" id="{CFF4EB69-6918-A6B7-C0D6-02E7ECA0FCF9}"/>
            </a:ext>
          </a:extLst>
        </p:cNvPr>
        <p:cNvGrpSpPr/>
        <p:nvPr/>
      </p:nvGrpSpPr>
      <p:grpSpPr>
        <a:xfrm>
          <a:off x="0" y="0"/>
          <a:ext cx="0" cy="0"/>
          <a:chOff x="0" y="0"/>
          <a:chExt cx="0" cy="0"/>
        </a:xfrm>
      </p:grpSpPr>
      <p:sp>
        <p:nvSpPr>
          <p:cNvPr id="107" name="Google Shape;107;p19">
            <a:extLst>
              <a:ext uri="{FF2B5EF4-FFF2-40B4-BE49-F238E27FC236}">
                <a16:creationId xmlns:a16="http://schemas.microsoft.com/office/drawing/2014/main" id="{931D617D-B07A-1CF5-8D8A-2A39D895BB18}"/>
              </a:ext>
            </a:extLst>
          </p:cNvPr>
          <p:cNvSpPr txBox="1"/>
          <p:nvPr/>
        </p:nvSpPr>
        <p:spPr>
          <a:xfrm>
            <a:off x="482843" y="0"/>
            <a:ext cx="8661161" cy="638629"/>
          </a:xfrm>
          <a:prstGeom prst="rect">
            <a:avLst/>
          </a:prstGeom>
          <a:noFill/>
          <a:ln>
            <a:noFill/>
          </a:ln>
        </p:spPr>
        <p:txBody>
          <a:bodyPr spcFirstLastPara="1" wrap="square" lIns="91425" tIns="91425" rIns="91425" bIns="91425" anchor="ctr" anchorCtr="0">
            <a:noAutofit/>
          </a:bodyPr>
          <a:lstStyle/>
          <a:p>
            <a:r>
              <a:rPr lang="pt-BR" sz="1600" b="1" dirty="0">
                <a:solidFill>
                  <a:schemeClr val="bg1"/>
                </a:solidFill>
                <a:latin typeface="Arial Black" panose="020B0A04020102020204" pitchFamily="34" charset="0"/>
              </a:rPr>
              <a:t>CBR na Mídia</a:t>
            </a:r>
          </a:p>
        </p:txBody>
      </p:sp>
      <p:pic>
        <p:nvPicPr>
          <p:cNvPr id="6" name="Imagem 5">
            <a:extLst>
              <a:ext uri="{FF2B5EF4-FFF2-40B4-BE49-F238E27FC236}">
                <a16:creationId xmlns:a16="http://schemas.microsoft.com/office/drawing/2014/main" id="{650B41CB-6315-7B39-FDF6-7AE87C7C249B}"/>
              </a:ext>
            </a:extLst>
          </p:cNvPr>
          <p:cNvPicPr>
            <a:picLocks noChangeAspect="1"/>
          </p:cNvPicPr>
          <p:nvPr/>
        </p:nvPicPr>
        <p:blipFill>
          <a:blip r:embed="rId4"/>
          <a:srcRect l="1369" r="17041"/>
          <a:stretch/>
        </p:blipFill>
        <p:spPr>
          <a:xfrm>
            <a:off x="317090" y="935150"/>
            <a:ext cx="4144298" cy="2910662"/>
          </a:xfrm>
          <a:prstGeom prst="rect">
            <a:avLst/>
          </a:prstGeom>
        </p:spPr>
      </p:pic>
      <p:sp>
        <p:nvSpPr>
          <p:cNvPr id="9" name="CaixaDeTexto 8">
            <a:extLst>
              <a:ext uri="{FF2B5EF4-FFF2-40B4-BE49-F238E27FC236}">
                <a16:creationId xmlns:a16="http://schemas.microsoft.com/office/drawing/2014/main" id="{78D49B83-E340-8D14-C112-C642E5F403BC}"/>
              </a:ext>
            </a:extLst>
          </p:cNvPr>
          <p:cNvSpPr txBox="1"/>
          <p:nvPr/>
        </p:nvSpPr>
        <p:spPr>
          <a:xfrm>
            <a:off x="357648" y="4208350"/>
            <a:ext cx="4063181" cy="553998"/>
          </a:xfrm>
          <a:prstGeom prst="rect">
            <a:avLst/>
          </a:prstGeom>
          <a:noFill/>
        </p:spPr>
        <p:txBody>
          <a:bodyPr wrap="square">
            <a:spAutoFit/>
          </a:bodyPr>
          <a:lstStyle/>
          <a:p>
            <a:r>
              <a:rPr lang="pt-BR" sz="1000" dirty="0">
                <a:hlinkClick r:id="rId5"/>
              </a:rPr>
              <a:t>https://www.al.sp.gov.br/noticia/?25/11/2024/sp-tem-15-mil-mulheres-na-fila-por-mamografia--deputado-cobra-explicacoes-do-estado</a:t>
            </a:r>
            <a:endParaRPr lang="pt-BR" sz="1000" dirty="0"/>
          </a:p>
        </p:txBody>
      </p:sp>
      <p:pic>
        <p:nvPicPr>
          <p:cNvPr id="13" name="Imagem 12" descr="Interface gráfica do usuário, Site&#10;&#10;Descrição gerada automaticamente">
            <a:extLst>
              <a:ext uri="{FF2B5EF4-FFF2-40B4-BE49-F238E27FC236}">
                <a16:creationId xmlns:a16="http://schemas.microsoft.com/office/drawing/2014/main" id="{730C40B5-316A-62DD-1836-F20C0D97543B}"/>
              </a:ext>
            </a:extLst>
          </p:cNvPr>
          <p:cNvPicPr>
            <a:picLocks noChangeAspect="1"/>
          </p:cNvPicPr>
          <p:nvPr/>
        </p:nvPicPr>
        <p:blipFill>
          <a:blip r:embed="rId6"/>
          <a:stretch>
            <a:fillRect/>
          </a:stretch>
        </p:blipFill>
        <p:spPr>
          <a:xfrm>
            <a:off x="4572000" y="988273"/>
            <a:ext cx="4472963" cy="3166953"/>
          </a:xfrm>
          <a:prstGeom prst="rect">
            <a:avLst/>
          </a:prstGeom>
        </p:spPr>
      </p:pic>
      <p:sp>
        <p:nvSpPr>
          <p:cNvPr id="16" name="CaixaDeTexto 15">
            <a:extLst>
              <a:ext uri="{FF2B5EF4-FFF2-40B4-BE49-F238E27FC236}">
                <a16:creationId xmlns:a16="http://schemas.microsoft.com/office/drawing/2014/main" id="{FD25D5DA-89E4-312C-20FC-39CBE0A6FD84}"/>
              </a:ext>
            </a:extLst>
          </p:cNvPr>
          <p:cNvSpPr txBox="1"/>
          <p:nvPr/>
        </p:nvSpPr>
        <p:spPr>
          <a:xfrm>
            <a:off x="4537229" y="4237846"/>
            <a:ext cx="4572000" cy="400110"/>
          </a:xfrm>
          <a:prstGeom prst="rect">
            <a:avLst/>
          </a:prstGeom>
          <a:noFill/>
        </p:spPr>
        <p:txBody>
          <a:bodyPr wrap="square">
            <a:spAutoFit/>
          </a:bodyPr>
          <a:lstStyle/>
          <a:p>
            <a:r>
              <a:rPr lang="pt-BR" sz="1000" dirty="0">
                <a:hlinkClick r:id="rId7"/>
              </a:rPr>
              <a:t>https://agenciabrasil.ebc.com.br/saude/noticia/2024-10/mulheres-de-baixa-renda-terao-exames-gratuitos-de-cancer-de-mama</a:t>
            </a:r>
            <a:endParaRPr lang="pt-BR" sz="1000" dirty="0"/>
          </a:p>
        </p:txBody>
      </p:sp>
    </p:spTree>
    <p:extLst>
      <p:ext uri="{BB962C8B-B14F-4D97-AF65-F5344CB8AC3E}">
        <p14:creationId xmlns:p14="http://schemas.microsoft.com/office/powerpoint/2010/main" val="106512528"/>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
          <a:extLst>
            <a:ext uri="{FF2B5EF4-FFF2-40B4-BE49-F238E27FC236}">
              <a16:creationId xmlns:a16="http://schemas.microsoft.com/office/drawing/2014/main" id="{C83B49DA-C828-38EC-21A3-613F3BEF1A17}"/>
            </a:ext>
          </a:extLst>
        </p:cNvPr>
        <p:cNvGrpSpPr/>
        <p:nvPr/>
      </p:nvGrpSpPr>
      <p:grpSpPr>
        <a:xfrm>
          <a:off x="0" y="0"/>
          <a:ext cx="0" cy="0"/>
          <a:chOff x="0" y="0"/>
          <a:chExt cx="0" cy="0"/>
        </a:xfrm>
      </p:grpSpPr>
      <p:sp>
        <p:nvSpPr>
          <p:cNvPr id="107" name="Google Shape;107;p19">
            <a:extLst>
              <a:ext uri="{FF2B5EF4-FFF2-40B4-BE49-F238E27FC236}">
                <a16:creationId xmlns:a16="http://schemas.microsoft.com/office/drawing/2014/main" id="{290A2AEB-0624-22EA-9666-E6AEF41F05C9}"/>
              </a:ext>
            </a:extLst>
          </p:cNvPr>
          <p:cNvSpPr txBox="1"/>
          <p:nvPr/>
        </p:nvSpPr>
        <p:spPr>
          <a:xfrm>
            <a:off x="482843" y="0"/>
            <a:ext cx="8661161" cy="638629"/>
          </a:xfrm>
          <a:prstGeom prst="rect">
            <a:avLst/>
          </a:prstGeom>
          <a:noFill/>
          <a:ln>
            <a:noFill/>
          </a:ln>
        </p:spPr>
        <p:txBody>
          <a:bodyPr spcFirstLastPara="1" wrap="square" lIns="91425" tIns="91425" rIns="91425" bIns="91425" anchor="ctr" anchorCtr="0">
            <a:noAutofit/>
          </a:bodyPr>
          <a:lstStyle/>
          <a:p>
            <a:r>
              <a:rPr lang="pt-BR" sz="1600" b="1" dirty="0">
                <a:solidFill>
                  <a:schemeClr val="bg1"/>
                </a:solidFill>
                <a:latin typeface="Arial Black" panose="020B0A04020102020204" pitchFamily="34" charset="0"/>
              </a:rPr>
              <a:t>CBR na Mídia</a:t>
            </a:r>
          </a:p>
        </p:txBody>
      </p:sp>
      <p:pic>
        <p:nvPicPr>
          <p:cNvPr id="11" name="Imagem 10">
            <a:extLst>
              <a:ext uri="{FF2B5EF4-FFF2-40B4-BE49-F238E27FC236}">
                <a16:creationId xmlns:a16="http://schemas.microsoft.com/office/drawing/2014/main" id="{C958B2BB-75EC-5AF2-F02C-EB244F97FE0F}"/>
              </a:ext>
            </a:extLst>
          </p:cNvPr>
          <p:cNvPicPr>
            <a:picLocks noChangeAspect="1"/>
          </p:cNvPicPr>
          <p:nvPr/>
        </p:nvPicPr>
        <p:blipFill>
          <a:blip r:embed="rId4"/>
          <a:srcRect l="21372" t="4685" r="22258" b="17832"/>
          <a:stretch/>
        </p:blipFill>
        <p:spPr>
          <a:xfrm>
            <a:off x="189805" y="1040689"/>
            <a:ext cx="4572001" cy="3217884"/>
          </a:xfrm>
          <a:prstGeom prst="rect">
            <a:avLst/>
          </a:prstGeom>
        </p:spPr>
      </p:pic>
      <p:sp>
        <p:nvSpPr>
          <p:cNvPr id="3" name="CaixaDeTexto 2">
            <a:extLst>
              <a:ext uri="{FF2B5EF4-FFF2-40B4-BE49-F238E27FC236}">
                <a16:creationId xmlns:a16="http://schemas.microsoft.com/office/drawing/2014/main" id="{821596E4-0A6E-EC72-51BA-FBE3BD55F3F8}"/>
              </a:ext>
            </a:extLst>
          </p:cNvPr>
          <p:cNvSpPr txBox="1"/>
          <p:nvPr/>
        </p:nvSpPr>
        <p:spPr>
          <a:xfrm>
            <a:off x="160309" y="4369183"/>
            <a:ext cx="4572000" cy="553998"/>
          </a:xfrm>
          <a:prstGeom prst="rect">
            <a:avLst/>
          </a:prstGeom>
          <a:noFill/>
        </p:spPr>
        <p:txBody>
          <a:bodyPr wrap="square">
            <a:spAutoFit/>
          </a:bodyPr>
          <a:lstStyle/>
          <a:p>
            <a:r>
              <a:rPr lang="pt-BR" sz="1000" dirty="0">
                <a:hlinkClick r:id="rId5"/>
              </a:rPr>
              <a:t>s3-sa-east-1.amazonaws.com/</a:t>
            </a:r>
            <a:r>
              <a:rPr lang="pt-BR" sz="1000" dirty="0" err="1">
                <a:hlinkClick r:id="rId5"/>
              </a:rPr>
              <a:t>multclipp</a:t>
            </a:r>
            <a:r>
              <a:rPr lang="pt-BR" sz="1000" dirty="0">
                <a:hlinkClick r:id="rId5"/>
              </a:rPr>
              <a:t>/arquivos/noticias/2024/11/25/98112828/98112828.mp4</a:t>
            </a:r>
            <a:endParaRPr lang="pt-BR" sz="1000" dirty="0"/>
          </a:p>
        </p:txBody>
      </p:sp>
      <p:pic>
        <p:nvPicPr>
          <p:cNvPr id="12" name="Imagem 11" descr="Jornal com texto preto sobre fundo branco&#10;&#10;Descrição gerada automaticamente com confiança média">
            <a:extLst>
              <a:ext uri="{FF2B5EF4-FFF2-40B4-BE49-F238E27FC236}">
                <a16:creationId xmlns:a16="http://schemas.microsoft.com/office/drawing/2014/main" id="{95C50BBF-CEED-6D26-6F03-4ACD520B083D}"/>
              </a:ext>
            </a:extLst>
          </p:cNvPr>
          <p:cNvPicPr>
            <a:picLocks noChangeAspect="1"/>
          </p:cNvPicPr>
          <p:nvPr/>
        </p:nvPicPr>
        <p:blipFill>
          <a:blip r:embed="rId6"/>
          <a:stretch>
            <a:fillRect/>
          </a:stretch>
        </p:blipFill>
        <p:spPr>
          <a:xfrm>
            <a:off x="5840008" y="936522"/>
            <a:ext cx="2146244" cy="3386578"/>
          </a:xfrm>
          <a:prstGeom prst="rect">
            <a:avLst/>
          </a:prstGeom>
        </p:spPr>
      </p:pic>
      <p:sp>
        <p:nvSpPr>
          <p:cNvPr id="14" name="CaixaDeTexto 13">
            <a:extLst>
              <a:ext uri="{FF2B5EF4-FFF2-40B4-BE49-F238E27FC236}">
                <a16:creationId xmlns:a16="http://schemas.microsoft.com/office/drawing/2014/main" id="{D7CDC9C4-9E3A-A325-706C-694AE9EA5725}"/>
              </a:ext>
            </a:extLst>
          </p:cNvPr>
          <p:cNvSpPr txBox="1"/>
          <p:nvPr/>
        </p:nvSpPr>
        <p:spPr>
          <a:xfrm>
            <a:off x="5368412" y="4391305"/>
            <a:ext cx="3672349" cy="553998"/>
          </a:xfrm>
          <a:prstGeom prst="rect">
            <a:avLst/>
          </a:prstGeom>
          <a:noFill/>
        </p:spPr>
        <p:txBody>
          <a:bodyPr wrap="square">
            <a:spAutoFit/>
          </a:bodyPr>
          <a:lstStyle/>
          <a:p>
            <a:r>
              <a:rPr lang="pt-BR" sz="1000" dirty="0">
                <a:hlinkClick r:id="rId7"/>
              </a:rPr>
              <a:t>https://www.estadao.com.br/saude/brasil-tem-77-mil-mulheres-na-fila-para-mamografia-diz-colegio-brasileiro-de-radiologia-nprm/</a:t>
            </a:r>
            <a:endParaRPr lang="pt-BR" sz="1000" dirty="0"/>
          </a:p>
        </p:txBody>
      </p:sp>
    </p:spTree>
    <p:extLst>
      <p:ext uri="{BB962C8B-B14F-4D97-AF65-F5344CB8AC3E}">
        <p14:creationId xmlns:p14="http://schemas.microsoft.com/office/powerpoint/2010/main" val="4290345693"/>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
        <p:cNvGrpSpPr/>
        <p:nvPr/>
      </p:nvGrpSpPr>
      <p:grpSpPr>
        <a:xfrm>
          <a:off x="0" y="0"/>
          <a:ext cx="0" cy="0"/>
          <a:chOff x="0" y="0"/>
          <a:chExt cx="0" cy="0"/>
        </a:xfrm>
      </p:grpSpPr>
      <p:sp>
        <p:nvSpPr>
          <p:cNvPr id="107" name="Google Shape;107;p19"/>
          <p:cNvSpPr txBox="1"/>
          <p:nvPr/>
        </p:nvSpPr>
        <p:spPr>
          <a:xfrm>
            <a:off x="404151" y="1053483"/>
            <a:ext cx="8661161" cy="63862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8000"/>
              <a:buFont typeface="Montserrat"/>
              <a:buNone/>
            </a:pPr>
            <a:r>
              <a:rPr lang="pt-BR" sz="1200" b="1" i="0" u="none" strike="noStrike" cap="none" dirty="0">
                <a:solidFill>
                  <a:schemeClr val="tx1"/>
                </a:solidFill>
                <a:latin typeface="Montserrat"/>
                <a:ea typeface="Montserrat"/>
                <a:cs typeface="Montserrat"/>
                <a:sym typeface="Montserrat"/>
              </a:rPr>
              <a:t>Médicos especialistas em Radiologia e Diagnóstico por Imagem por atuar em: </a:t>
            </a:r>
          </a:p>
        </p:txBody>
      </p:sp>
      <p:sp>
        <p:nvSpPr>
          <p:cNvPr id="108" name="Google Shape;108;p19"/>
          <p:cNvSpPr txBox="1"/>
          <p:nvPr/>
        </p:nvSpPr>
        <p:spPr>
          <a:xfrm>
            <a:off x="490820" y="2106967"/>
            <a:ext cx="3638680" cy="215440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3600"/>
              <a:buFont typeface="Montserrat"/>
              <a:buNone/>
            </a:pPr>
            <a:r>
              <a:rPr lang="pt-BR" sz="1600" b="1" i="0" u="none" strike="noStrike" cap="none" dirty="0">
                <a:solidFill>
                  <a:schemeClr val="dk1"/>
                </a:solidFill>
                <a:latin typeface="Montserrat"/>
                <a:ea typeface="Montserrat"/>
                <a:cs typeface="Montserrat"/>
                <a:sym typeface="Montserrat"/>
              </a:rPr>
              <a:t>• Ultrassonografia Geral;</a:t>
            </a:r>
          </a:p>
          <a:p>
            <a:pPr marL="0" marR="0" lvl="0" indent="0" algn="l" rtl="0">
              <a:lnSpc>
                <a:spcPct val="100000"/>
              </a:lnSpc>
              <a:spcBef>
                <a:spcPts val="0"/>
              </a:spcBef>
              <a:spcAft>
                <a:spcPts val="0"/>
              </a:spcAft>
              <a:buClr>
                <a:srgbClr val="FFFFFF"/>
              </a:buClr>
              <a:buSzPts val="3600"/>
              <a:buFont typeface="Montserrat"/>
              <a:buNone/>
            </a:pPr>
            <a:endParaRPr lang="pt-BR" sz="1600" b="1" i="0" u="none" strike="noStrike" cap="none" dirty="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FFFFFF"/>
              </a:buClr>
              <a:buSzPts val="3600"/>
              <a:buFont typeface="Montserrat"/>
              <a:buNone/>
            </a:pPr>
            <a:r>
              <a:rPr lang="pt-BR" sz="1600" b="1" i="0" u="none" strike="noStrike" cap="none" dirty="0">
                <a:solidFill>
                  <a:schemeClr val="dk1"/>
                </a:solidFill>
                <a:latin typeface="Montserrat"/>
                <a:ea typeface="Montserrat"/>
                <a:cs typeface="Montserrat"/>
                <a:sym typeface="Montserrat"/>
              </a:rPr>
              <a:t>• Tomografia Computadorizada;</a:t>
            </a:r>
          </a:p>
          <a:p>
            <a:pPr marL="0" marR="0" lvl="0" indent="0" algn="l" rtl="0">
              <a:lnSpc>
                <a:spcPct val="100000"/>
              </a:lnSpc>
              <a:spcBef>
                <a:spcPts val="0"/>
              </a:spcBef>
              <a:spcAft>
                <a:spcPts val="0"/>
              </a:spcAft>
              <a:buClr>
                <a:srgbClr val="FFFFFF"/>
              </a:buClr>
              <a:buSzPts val="3600"/>
              <a:buFont typeface="Montserrat"/>
              <a:buNone/>
            </a:pPr>
            <a:endParaRPr lang="pt-BR" sz="1600" b="1" i="0" u="none" strike="noStrike" cap="none" dirty="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FFFFFF"/>
              </a:buClr>
              <a:buSzPts val="3600"/>
              <a:buFont typeface="Montserrat"/>
              <a:buNone/>
            </a:pPr>
            <a:r>
              <a:rPr lang="pt-BR" sz="1600" b="1" i="0" u="none" strike="noStrike" cap="none" dirty="0">
                <a:solidFill>
                  <a:schemeClr val="dk1"/>
                </a:solidFill>
                <a:latin typeface="Montserrat"/>
                <a:ea typeface="Montserrat"/>
                <a:cs typeface="Montserrat"/>
                <a:sym typeface="Montserrat"/>
              </a:rPr>
              <a:t>• Ressonância Magnética;</a:t>
            </a:r>
          </a:p>
          <a:p>
            <a:pPr marL="0" marR="0" lvl="0" indent="0" algn="l" rtl="0">
              <a:lnSpc>
                <a:spcPct val="100000"/>
              </a:lnSpc>
              <a:spcBef>
                <a:spcPts val="0"/>
              </a:spcBef>
              <a:spcAft>
                <a:spcPts val="0"/>
              </a:spcAft>
              <a:buClr>
                <a:srgbClr val="FFFFFF"/>
              </a:buClr>
              <a:buSzPts val="3600"/>
              <a:buFont typeface="Montserrat"/>
              <a:buNone/>
            </a:pPr>
            <a:endParaRPr lang="pt-BR" sz="1600" b="1" i="0" u="none" strike="noStrike" cap="none" dirty="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FFFFFF"/>
              </a:buClr>
              <a:buSzPts val="3600"/>
              <a:buFont typeface="Montserrat"/>
              <a:buNone/>
            </a:pPr>
            <a:r>
              <a:rPr lang="pt-BR" sz="1600" b="1" i="0" u="none" strike="noStrike" cap="none" dirty="0">
                <a:solidFill>
                  <a:schemeClr val="dk1"/>
                </a:solidFill>
                <a:latin typeface="Montserrat"/>
                <a:ea typeface="Montserrat"/>
                <a:cs typeface="Montserrat"/>
                <a:sym typeface="Montserrat"/>
              </a:rPr>
              <a:t>• Radiologia convencional</a:t>
            </a:r>
            <a:br>
              <a:rPr lang="pt-BR" sz="1600" b="1" i="0" u="none" strike="noStrike" cap="none" dirty="0">
                <a:solidFill>
                  <a:schemeClr val="dk1"/>
                </a:solidFill>
                <a:latin typeface="Montserrat"/>
                <a:ea typeface="Montserrat"/>
                <a:cs typeface="Montserrat"/>
                <a:sym typeface="Montserrat"/>
              </a:rPr>
            </a:br>
            <a:r>
              <a:rPr lang="pt-BR" sz="1600" b="1" i="0" u="none" strike="noStrike" cap="none" dirty="0">
                <a:solidFill>
                  <a:schemeClr val="dk1"/>
                </a:solidFill>
                <a:latin typeface="Montserrat"/>
                <a:ea typeface="Montserrat"/>
                <a:cs typeface="Montserrat"/>
                <a:sym typeface="Montserrat"/>
              </a:rPr>
              <a:t>  e contrastada;</a:t>
            </a:r>
            <a:endParaRPr sz="100" dirty="0">
              <a:solidFill>
                <a:schemeClr val="dk1"/>
              </a:solidFill>
            </a:endParaRPr>
          </a:p>
        </p:txBody>
      </p:sp>
      <p:sp>
        <p:nvSpPr>
          <p:cNvPr id="9" name="Google Shape;108;p19">
            <a:extLst>
              <a:ext uri="{FF2B5EF4-FFF2-40B4-BE49-F238E27FC236}">
                <a16:creationId xmlns:a16="http://schemas.microsoft.com/office/drawing/2014/main" id="{2401FA9A-046A-4B1A-BB65-4F1ACBCD70B0}"/>
              </a:ext>
            </a:extLst>
          </p:cNvPr>
          <p:cNvSpPr txBox="1"/>
          <p:nvPr/>
        </p:nvSpPr>
        <p:spPr>
          <a:xfrm>
            <a:off x="5014502" y="2106967"/>
            <a:ext cx="3638680" cy="190818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3600"/>
              <a:buFont typeface="Montserrat"/>
              <a:buNone/>
            </a:pPr>
            <a:r>
              <a:rPr lang="pt-BR" sz="1600" b="1" i="0" u="none" strike="noStrike" cap="none" dirty="0">
                <a:solidFill>
                  <a:schemeClr val="dk1"/>
                </a:solidFill>
                <a:latin typeface="Montserrat"/>
                <a:ea typeface="Montserrat"/>
                <a:cs typeface="Montserrat"/>
                <a:sym typeface="Montserrat"/>
              </a:rPr>
              <a:t>• Radiologia Intervencionista</a:t>
            </a:r>
            <a:br>
              <a:rPr lang="pt-BR" sz="1600" b="1" i="0" u="none" strike="noStrike" cap="none" dirty="0">
                <a:solidFill>
                  <a:schemeClr val="dk1"/>
                </a:solidFill>
                <a:latin typeface="Montserrat"/>
                <a:ea typeface="Montserrat"/>
                <a:cs typeface="Montserrat"/>
                <a:sym typeface="Montserrat"/>
              </a:rPr>
            </a:br>
            <a:r>
              <a:rPr lang="pt-BR" sz="1600" b="1" i="0" u="none" strike="noStrike" cap="none" dirty="0">
                <a:solidFill>
                  <a:schemeClr val="dk1"/>
                </a:solidFill>
                <a:latin typeface="Montserrat"/>
                <a:ea typeface="Montserrat"/>
                <a:cs typeface="Montserrat"/>
                <a:sym typeface="Montserrat"/>
              </a:rPr>
              <a:t>  e </a:t>
            </a:r>
            <a:r>
              <a:rPr lang="pt-BR" sz="1600" b="1" i="0" u="none" strike="noStrike" cap="none" dirty="0" err="1">
                <a:solidFill>
                  <a:schemeClr val="dk1"/>
                </a:solidFill>
                <a:latin typeface="Montserrat"/>
                <a:ea typeface="Montserrat"/>
                <a:cs typeface="Montserrat"/>
                <a:sym typeface="Montserrat"/>
              </a:rPr>
              <a:t>Angiorradiologia</a:t>
            </a:r>
            <a:r>
              <a:rPr lang="pt-BR" sz="1600" b="1" i="0" u="none" strike="noStrike" cap="none" dirty="0">
                <a:solidFill>
                  <a:schemeClr val="dk1"/>
                </a:solidFill>
                <a:latin typeface="Montserrat"/>
                <a:ea typeface="Montserrat"/>
                <a:cs typeface="Montserrat"/>
                <a:sym typeface="Montserrat"/>
              </a:rPr>
              <a:t>;</a:t>
            </a:r>
          </a:p>
          <a:p>
            <a:pPr marL="0" marR="0" lvl="0" indent="0" algn="l" rtl="0">
              <a:lnSpc>
                <a:spcPct val="100000"/>
              </a:lnSpc>
              <a:spcBef>
                <a:spcPts val="0"/>
              </a:spcBef>
              <a:spcAft>
                <a:spcPts val="0"/>
              </a:spcAft>
              <a:buClr>
                <a:srgbClr val="FFFFFF"/>
              </a:buClr>
              <a:buSzPts val="3600"/>
              <a:buFont typeface="Montserrat"/>
              <a:buNone/>
            </a:pPr>
            <a:endParaRPr lang="pt-BR" sz="1600" b="1" i="0" u="none" strike="noStrike" cap="none" dirty="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FFFFFF"/>
              </a:buClr>
              <a:buSzPts val="3600"/>
              <a:buFont typeface="Montserrat"/>
              <a:buNone/>
            </a:pPr>
            <a:r>
              <a:rPr lang="pt-BR" sz="1600" b="1" i="0" u="none" strike="noStrike" cap="none" dirty="0">
                <a:solidFill>
                  <a:schemeClr val="dk1"/>
                </a:solidFill>
                <a:latin typeface="Montserrat"/>
                <a:ea typeface="Montserrat"/>
                <a:cs typeface="Montserrat"/>
                <a:sym typeface="Montserrat"/>
              </a:rPr>
              <a:t>• Densitometria Óssea;</a:t>
            </a:r>
          </a:p>
          <a:p>
            <a:pPr marL="0" marR="0" lvl="0" indent="0" algn="l" rtl="0">
              <a:lnSpc>
                <a:spcPct val="100000"/>
              </a:lnSpc>
              <a:spcBef>
                <a:spcPts val="0"/>
              </a:spcBef>
              <a:spcAft>
                <a:spcPts val="0"/>
              </a:spcAft>
              <a:buClr>
                <a:srgbClr val="FFFFFF"/>
              </a:buClr>
              <a:buSzPts val="3600"/>
              <a:buFont typeface="Montserrat"/>
              <a:buNone/>
            </a:pPr>
            <a:endParaRPr lang="pt-BR" sz="1600" b="1" i="0" u="none" strike="noStrike" cap="none" dirty="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FFFFFF"/>
              </a:buClr>
              <a:buSzPts val="3600"/>
              <a:buFont typeface="Montserrat"/>
              <a:buNone/>
            </a:pPr>
            <a:r>
              <a:rPr lang="pt-BR" sz="1600" b="1" i="0" u="none" strike="noStrike" cap="none" dirty="0">
                <a:solidFill>
                  <a:schemeClr val="dk1"/>
                </a:solidFill>
                <a:latin typeface="Montserrat"/>
                <a:ea typeface="Montserrat"/>
                <a:cs typeface="Montserrat"/>
                <a:sym typeface="Montserrat"/>
              </a:rPr>
              <a:t>• Mamografia</a:t>
            </a:r>
            <a:r>
              <a:rPr lang="pt-BR" sz="1600" b="1" dirty="0">
                <a:solidFill>
                  <a:schemeClr val="dk1"/>
                </a:solidFill>
                <a:latin typeface="Montserrat"/>
                <a:ea typeface="Montserrat"/>
                <a:cs typeface="Montserrat"/>
                <a:sym typeface="Montserrat"/>
              </a:rPr>
              <a:t>.</a:t>
            </a:r>
            <a:endParaRPr lang="pt-BR" sz="1600" b="1" i="0" u="none" strike="noStrike" cap="none" dirty="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FFFFFF"/>
              </a:buClr>
              <a:buSzPts val="3600"/>
              <a:buFont typeface="Montserrat"/>
              <a:buNone/>
            </a:pPr>
            <a:r>
              <a:rPr lang="pt-BR" sz="1600" b="1" i="0" u="none" strike="noStrike" cap="none" dirty="0">
                <a:solidFill>
                  <a:schemeClr val="dk1"/>
                </a:solidFill>
                <a:latin typeface="Montserrat"/>
                <a:ea typeface="Montserrat"/>
                <a:cs typeface="Montserrat"/>
                <a:sym typeface="Montserrat"/>
              </a:rPr>
              <a:t> </a:t>
            </a:r>
          </a:p>
        </p:txBody>
      </p:sp>
      <p:sp>
        <p:nvSpPr>
          <p:cNvPr id="2" name="Google Shape;107;p19">
            <a:extLst>
              <a:ext uri="{FF2B5EF4-FFF2-40B4-BE49-F238E27FC236}">
                <a16:creationId xmlns:a16="http://schemas.microsoft.com/office/drawing/2014/main" id="{002BDAF9-97A8-B2F8-9260-CB9AC9A1BD9C}"/>
              </a:ext>
            </a:extLst>
          </p:cNvPr>
          <p:cNvSpPr txBox="1"/>
          <p:nvPr/>
        </p:nvSpPr>
        <p:spPr>
          <a:xfrm>
            <a:off x="482843" y="0"/>
            <a:ext cx="8661161" cy="638629"/>
          </a:xfrm>
          <a:prstGeom prst="rect">
            <a:avLst/>
          </a:prstGeom>
          <a:noFill/>
          <a:ln>
            <a:noFill/>
          </a:ln>
        </p:spPr>
        <p:txBody>
          <a:bodyPr spcFirstLastPara="1" wrap="square" lIns="91425" tIns="91425" rIns="91425" bIns="91425" anchor="ctr" anchorCtr="0">
            <a:noAutofit/>
          </a:bodyPr>
          <a:lstStyle/>
          <a:p>
            <a:r>
              <a:rPr lang="pt-BR" sz="1600" b="1" dirty="0">
                <a:solidFill>
                  <a:schemeClr val="bg1"/>
                </a:solidFill>
                <a:latin typeface="Arial Black" panose="020B0A04020102020204" pitchFamily="34" charset="0"/>
              </a:rPr>
              <a:t>Áreas de Atuação</a:t>
            </a:r>
          </a:p>
        </p:txBody>
      </p:sp>
    </p:spTree>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33D82-3833-71C7-C752-8E68B26A028D}"/>
            </a:ext>
          </a:extLst>
        </p:cNvPr>
        <p:cNvGrpSpPr/>
        <p:nvPr/>
      </p:nvGrpSpPr>
      <p:grpSpPr>
        <a:xfrm>
          <a:off x="0" y="0"/>
          <a:ext cx="0" cy="0"/>
          <a:chOff x="0" y="0"/>
          <a:chExt cx="0" cy="0"/>
        </a:xfrm>
      </p:grpSpPr>
      <p:pic>
        <p:nvPicPr>
          <p:cNvPr id="12" name="Google Shape;66;p15">
            <a:extLst>
              <a:ext uri="{FF2B5EF4-FFF2-40B4-BE49-F238E27FC236}">
                <a16:creationId xmlns:a16="http://schemas.microsoft.com/office/drawing/2014/main" id="{DA21C6E5-47E5-3657-77A4-BFF44B76CD2E}"/>
              </a:ext>
            </a:extLst>
          </p:cNvPr>
          <p:cNvPicPr preferRelativeResize="0"/>
          <p:nvPr/>
        </p:nvPicPr>
        <p:blipFill rotWithShape="1">
          <a:blip r:embed="rId2">
            <a:alphaModFix/>
          </a:blip>
          <a:srcRect/>
          <a:stretch/>
        </p:blipFill>
        <p:spPr>
          <a:xfrm>
            <a:off x="6866" y="-5443"/>
            <a:ext cx="9137134" cy="5212534"/>
          </a:xfrm>
          <a:prstGeom prst="rect">
            <a:avLst/>
          </a:prstGeom>
          <a:noFill/>
          <a:ln>
            <a:noFill/>
          </a:ln>
        </p:spPr>
      </p:pic>
      <p:sp>
        <p:nvSpPr>
          <p:cNvPr id="2" name="Retângulo 1">
            <a:extLst>
              <a:ext uri="{FF2B5EF4-FFF2-40B4-BE49-F238E27FC236}">
                <a16:creationId xmlns:a16="http://schemas.microsoft.com/office/drawing/2014/main" id="{E8197511-0E6D-835F-11CA-F23C50B43294}"/>
              </a:ext>
            </a:extLst>
          </p:cNvPr>
          <p:cNvSpPr/>
          <p:nvPr/>
        </p:nvSpPr>
        <p:spPr>
          <a:xfrm>
            <a:off x="0" y="0"/>
            <a:ext cx="9137134" cy="520709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5" name="CaixaDeTexto 4">
            <a:extLst>
              <a:ext uri="{FF2B5EF4-FFF2-40B4-BE49-F238E27FC236}">
                <a16:creationId xmlns:a16="http://schemas.microsoft.com/office/drawing/2014/main" id="{A318EA0E-6531-89FA-DB14-7CAF6518FB9A}"/>
              </a:ext>
            </a:extLst>
          </p:cNvPr>
          <p:cNvSpPr txBox="1"/>
          <p:nvPr/>
        </p:nvSpPr>
        <p:spPr>
          <a:xfrm>
            <a:off x="188043" y="213610"/>
            <a:ext cx="7584357" cy="1017586"/>
          </a:xfrm>
          <a:prstGeom prst="rect">
            <a:avLst/>
          </a:prstGeom>
          <a:noFill/>
        </p:spPr>
        <p:txBody>
          <a:bodyPr wrap="square">
            <a:spAutoFit/>
          </a:bodyPr>
          <a:lstStyle/>
          <a:p>
            <a:pPr>
              <a:lnSpc>
                <a:spcPct val="150000"/>
              </a:lnSpc>
              <a:spcAft>
                <a:spcPts val="800"/>
              </a:spcAft>
            </a:pPr>
            <a:r>
              <a:rPr lang="pt-BR" sz="2500" b="1" kern="1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RAD É ESSÊNCIA</a:t>
            </a:r>
            <a:br>
              <a:rPr lang="pt-BR" sz="2500" b="1" kern="1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br>
            <a:r>
              <a:rPr lang="pt-BR" sz="1700" b="1" kern="1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Campanha de valorização da Radiologia no Brasil</a:t>
            </a:r>
            <a:endParaRPr lang="pt-BR" sz="1700" kern="1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endParaRPr>
          </a:p>
        </p:txBody>
      </p:sp>
      <p:sp>
        <p:nvSpPr>
          <p:cNvPr id="8" name="CaixaDeTexto 7">
            <a:extLst>
              <a:ext uri="{FF2B5EF4-FFF2-40B4-BE49-F238E27FC236}">
                <a16:creationId xmlns:a16="http://schemas.microsoft.com/office/drawing/2014/main" id="{3746AD95-8D3F-9C78-5BD9-E519B8BFC729}"/>
              </a:ext>
            </a:extLst>
          </p:cNvPr>
          <p:cNvSpPr txBox="1"/>
          <p:nvPr/>
        </p:nvSpPr>
        <p:spPr>
          <a:xfrm>
            <a:off x="498520" y="1403710"/>
            <a:ext cx="7738454" cy="3264548"/>
          </a:xfrm>
          <a:prstGeom prst="rect">
            <a:avLst/>
          </a:prstGeom>
          <a:noFill/>
        </p:spPr>
        <p:txBody>
          <a:bodyPr wrap="square">
            <a:spAutoFit/>
          </a:bodyPr>
          <a:lstStyle/>
          <a:p>
            <a:pPr algn="just">
              <a:lnSpc>
                <a:spcPct val="150000"/>
              </a:lnSpc>
              <a:spcAft>
                <a:spcPts val="800"/>
              </a:spcAft>
            </a:pPr>
            <a:r>
              <a:rPr lang="pt-BR" sz="1300" kern="1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A Radiologia e o Diagnóstico por Imagem conectam diferentes áreas médicas por meio da oferta de diagnósticos precisos e fundamentais que são essenciais na detecção precoce de doenças e patologias, acompanhamento e tratamento, aumento da qualidade de vida do paciente e redução do custo na cadeia da saúde. </a:t>
            </a:r>
          </a:p>
          <a:p>
            <a:pPr algn="just">
              <a:lnSpc>
                <a:spcPct val="150000"/>
              </a:lnSpc>
              <a:spcAft>
                <a:spcPts val="800"/>
              </a:spcAft>
            </a:pPr>
            <a:r>
              <a:rPr lang="pt-BR" sz="1300" kern="1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Enxergamos o interior do corpo humano em sua total extensão com detalhes minuciosos de todos os seus meandros. Por nossos olhos detectamos as visíveis diferenças nos exames de imagens que são essenciais para a saúde. E por meio da nossa interpretação emitimos os laudos que fazem a diferença na promoção na saúde e qualidade de vida do paciente. </a:t>
            </a:r>
          </a:p>
          <a:p>
            <a:pPr>
              <a:lnSpc>
                <a:spcPct val="150000"/>
              </a:lnSpc>
            </a:pPr>
            <a:r>
              <a:rPr lang="pt-BR" sz="13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Somos responsáveis por clarear a visão de médicos outras especialidades e indicar por meio dos nossos laudos, qual conduta deve ser seguida para cada caso.</a:t>
            </a:r>
            <a:endParaRPr lang="pt-BR" sz="13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13431813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91194-5F5C-BD81-1A0D-8192F307F2CF}"/>
            </a:ext>
          </a:extLst>
        </p:cNvPr>
        <p:cNvGrpSpPr/>
        <p:nvPr/>
      </p:nvGrpSpPr>
      <p:grpSpPr>
        <a:xfrm>
          <a:off x="0" y="0"/>
          <a:ext cx="0" cy="0"/>
          <a:chOff x="0" y="0"/>
          <a:chExt cx="0" cy="0"/>
        </a:xfrm>
      </p:grpSpPr>
      <p:pic>
        <p:nvPicPr>
          <p:cNvPr id="12" name="Google Shape;66;p15">
            <a:extLst>
              <a:ext uri="{FF2B5EF4-FFF2-40B4-BE49-F238E27FC236}">
                <a16:creationId xmlns:a16="http://schemas.microsoft.com/office/drawing/2014/main" id="{B9CBE035-0C16-884F-E8B8-81ACC4342552}"/>
              </a:ext>
            </a:extLst>
          </p:cNvPr>
          <p:cNvPicPr preferRelativeResize="0"/>
          <p:nvPr/>
        </p:nvPicPr>
        <p:blipFill rotWithShape="1">
          <a:blip r:embed="rId2">
            <a:alphaModFix/>
          </a:blip>
          <a:srcRect/>
          <a:stretch/>
        </p:blipFill>
        <p:spPr>
          <a:xfrm>
            <a:off x="6866" y="-5443"/>
            <a:ext cx="9137134" cy="5212534"/>
          </a:xfrm>
          <a:prstGeom prst="rect">
            <a:avLst/>
          </a:prstGeom>
          <a:noFill/>
          <a:ln>
            <a:noFill/>
          </a:ln>
        </p:spPr>
      </p:pic>
      <p:sp>
        <p:nvSpPr>
          <p:cNvPr id="2" name="Retângulo 1">
            <a:extLst>
              <a:ext uri="{FF2B5EF4-FFF2-40B4-BE49-F238E27FC236}">
                <a16:creationId xmlns:a16="http://schemas.microsoft.com/office/drawing/2014/main" id="{27AFB6A3-DBBF-DD43-6207-C5D9D3DA7E73}"/>
              </a:ext>
            </a:extLst>
          </p:cNvPr>
          <p:cNvSpPr/>
          <p:nvPr/>
        </p:nvSpPr>
        <p:spPr>
          <a:xfrm>
            <a:off x="6866" y="0"/>
            <a:ext cx="9137134" cy="520709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0E47FDA6-FAEF-1D5C-F995-3424AD617CC5}"/>
              </a:ext>
            </a:extLst>
          </p:cNvPr>
          <p:cNvSpPr txBox="1"/>
          <p:nvPr/>
        </p:nvSpPr>
        <p:spPr>
          <a:xfrm>
            <a:off x="623119" y="653069"/>
            <a:ext cx="4579374" cy="2445926"/>
          </a:xfrm>
          <a:prstGeom prst="rect">
            <a:avLst/>
          </a:prstGeom>
          <a:noFill/>
        </p:spPr>
        <p:txBody>
          <a:bodyPr wrap="square">
            <a:spAutoFit/>
          </a:bodyPr>
          <a:lstStyle/>
          <a:p>
            <a:pPr algn="just">
              <a:lnSpc>
                <a:spcPct val="115000"/>
              </a:lnSpc>
              <a:spcAft>
                <a:spcPts val="800"/>
              </a:spcAft>
            </a:pPr>
            <a:r>
              <a:rPr lang="pt-BR" sz="35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 RAD É:</a:t>
            </a:r>
            <a:endParaRPr lang="pt-BR" sz="3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899160" indent="449580" algn="just">
              <a:lnSpc>
                <a:spcPct val="115000"/>
              </a:lnSpc>
              <a:spcAft>
                <a:spcPts val="800"/>
              </a:spcAft>
            </a:pPr>
            <a:r>
              <a:rPr lang="pt-BR" sz="1400" kern="1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Essência;</a:t>
            </a:r>
          </a:p>
          <a:p>
            <a:pPr marL="899160" indent="449580" algn="just">
              <a:lnSpc>
                <a:spcPct val="115000"/>
              </a:lnSpc>
              <a:spcAft>
                <a:spcPts val="800"/>
              </a:spcAft>
            </a:pPr>
            <a:r>
              <a:rPr lang="pt-BR" sz="1400" kern="1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Longevidade;</a:t>
            </a:r>
          </a:p>
          <a:p>
            <a:pPr marL="899160" indent="449580" algn="just">
              <a:lnSpc>
                <a:spcPct val="115000"/>
              </a:lnSpc>
              <a:spcAft>
                <a:spcPts val="800"/>
              </a:spcAft>
            </a:pPr>
            <a:r>
              <a:rPr lang="pt-BR" sz="1400" kern="1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Diagnóstico assertivo;</a:t>
            </a:r>
          </a:p>
          <a:p>
            <a:pPr marL="899160" indent="449580" algn="just">
              <a:lnSpc>
                <a:spcPct val="115000"/>
              </a:lnSpc>
              <a:spcAft>
                <a:spcPts val="800"/>
              </a:spcAft>
            </a:pPr>
            <a:r>
              <a:rPr lang="pt-BR" sz="1400" kern="1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Prevenção</a:t>
            </a:r>
          </a:p>
          <a:p>
            <a:pPr marL="899160" indent="449580" algn="just">
              <a:lnSpc>
                <a:spcPct val="115000"/>
              </a:lnSpc>
              <a:spcAft>
                <a:spcPts val="800"/>
              </a:spcAft>
            </a:pPr>
            <a:r>
              <a:rPr lang="pt-BR" sz="1400" kern="1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Qualidade de vida.</a:t>
            </a:r>
          </a:p>
        </p:txBody>
      </p:sp>
      <p:sp>
        <p:nvSpPr>
          <p:cNvPr id="7" name="CaixaDeTexto 6">
            <a:extLst>
              <a:ext uri="{FF2B5EF4-FFF2-40B4-BE49-F238E27FC236}">
                <a16:creationId xmlns:a16="http://schemas.microsoft.com/office/drawing/2014/main" id="{0DA004EC-D402-0038-A57F-E8D79F090CCC}"/>
              </a:ext>
            </a:extLst>
          </p:cNvPr>
          <p:cNvSpPr txBox="1"/>
          <p:nvPr/>
        </p:nvSpPr>
        <p:spPr>
          <a:xfrm>
            <a:off x="512505" y="3443546"/>
            <a:ext cx="7717095" cy="1128001"/>
          </a:xfrm>
          <a:prstGeom prst="rect">
            <a:avLst/>
          </a:prstGeom>
          <a:noFill/>
        </p:spPr>
        <p:txBody>
          <a:bodyPr wrap="square">
            <a:spAutoFit/>
          </a:bodyPr>
          <a:lstStyle/>
          <a:p>
            <a:pPr algn="just">
              <a:lnSpc>
                <a:spcPct val="150000"/>
              </a:lnSpc>
              <a:spcAft>
                <a:spcPts val="800"/>
              </a:spcAft>
            </a:pPr>
            <a:r>
              <a:rPr lang="pt-BR" kern="1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A radiologia é essência para a medicina e para a vida. </a:t>
            </a:r>
          </a:p>
          <a:p>
            <a:pPr algn="just">
              <a:lnSpc>
                <a:spcPct val="150000"/>
              </a:lnSpc>
              <a:spcAft>
                <a:spcPts val="800"/>
              </a:spcAft>
            </a:pPr>
            <a:r>
              <a:rPr lang="pt-BR" kern="1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A valorização da nossa especialidade é fundamental para proporcionar avanços na saúde de todos os brasileiros.</a:t>
            </a:r>
          </a:p>
        </p:txBody>
      </p:sp>
    </p:spTree>
    <p:extLst>
      <p:ext uri="{BB962C8B-B14F-4D97-AF65-F5344CB8AC3E}">
        <p14:creationId xmlns:p14="http://schemas.microsoft.com/office/powerpoint/2010/main" val="1402054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9"/>
        <p:cNvGrpSpPr/>
        <p:nvPr/>
      </p:nvGrpSpPr>
      <p:grpSpPr>
        <a:xfrm>
          <a:off x="0" y="0"/>
          <a:ext cx="0" cy="0"/>
          <a:chOff x="0" y="0"/>
          <a:chExt cx="0" cy="0"/>
        </a:xfrm>
      </p:grpSpPr>
      <p:sp>
        <p:nvSpPr>
          <p:cNvPr id="121" name="Google Shape;121;p21"/>
          <p:cNvSpPr txBox="1"/>
          <p:nvPr/>
        </p:nvSpPr>
        <p:spPr>
          <a:xfrm>
            <a:off x="3665137" y="1934055"/>
            <a:ext cx="4652953" cy="4924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FFFFFF"/>
              </a:buClr>
              <a:buSzPts val="6600"/>
              <a:buFont typeface="Montserrat"/>
              <a:buNone/>
            </a:pPr>
            <a:r>
              <a:rPr lang="pt-BR" sz="2000" b="1" i="0" u="none" strike="noStrike" cap="none" dirty="0">
                <a:solidFill>
                  <a:schemeClr val="bg1"/>
                </a:solidFill>
                <a:latin typeface="Montserrat"/>
                <a:ea typeface="Montserrat"/>
                <a:cs typeface="Montserrat"/>
                <a:sym typeface="Montserrat"/>
              </a:rPr>
              <a:t>JUNTOS SOMOS MAIS FORTES!</a:t>
            </a:r>
            <a:endParaRPr sz="2000" dirty="0">
              <a:solidFill>
                <a:schemeClr val="bg1"/>
              </a:solidFill>
            </a:endParaRPr>
          </a:p>
        </p:txBody>
      </p:sp>
      <p:sp>
        <p:nvSpPr>
          <p:cNvPr id="2" name="Google Shape;121;p21">
            <a:extLst>
              <a:ext uri="{FF2B5EF4-FFF2-40B4-BE49-F238E27FC236}">
                <a16:creationId xmlns:a16="http://schemas.microsoft.com/office/drawing/2014/main" id="{EFCEE6F6-E108-83F5-29AA-9B2654449B3D}"/>
              </a:ext>
            </a:extLst>
          </p:cNvPr>
          <p:cNvSpPr txBox="1"/>
          <p:nvPr/>
        </p:nvSpPr>
        <p:spPr>
          <a:xfrm>
            <a:off x="3665137" y="2325544"/>
            <a:ext cx="4652953" cy="4154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FFFFFF"/>
              </a:buClr>
              <a:buSzPts val="6600"/>
              <a:buFont typeface="Montserrat"/>
              <a:buNone/>
            </a:pPr>
            <a:r>
              <a:rPr lang="pt-BR" sz="1500" b="1" dirty="0">
                <a:solidFill>
                  <a:schemeClr val="bg1"/>
                </a:solidFill>
                <a:latin typeface="Montserrat"/>
                <a:sym typeface="Montserrat"/>
              </a:rPr>
              <a:t>CBR: Um olhar sempre a frente</a:t>
            </a:r>
            <a:endParaRPr sz="1500" dirty="0">
              <a:solidFill>
                <a:schemeClr val="bg1"/>
              </a:solidFill>
            </a:endParaRPr>
          </a:p>
        </p:txBody>
      </p:sp>
    </p:spTree>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
        <p:cNvGrpSpPr/>
        <p:nvPr/>
      </p:nvGrpSpPr>
      <p:grpSpPr>
        <a:xfrm>
          <a:off x="0" y="0"/>
          <a:ext cx="0" cy="0"/>
          <a:chOff x="0" y="0"/>
          <a:chExt cx="0" cy="0"/>
        </a:xfrm>
      </p:grpSpPr>
      <p:sp>
        <p:nvSpPr>
          <p:cNvPr id="105" name="Google Shape;105;p19"/>
          <p:cNvSpPr txBox="1"/>
          <p:nvPr/>
        </p:nvSpPr>
        <p:spPr>
          <a:xfrm>
            <a:off x="399424" y="673630"/>
            <a:ext cx="8345152" cy="8771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Clr>
                <a:srgbClr val="FFFFFF"/>
              </a:buClr>
              <a:buSzPts val="8000"/>
              <a:buFont typeface="Montserrat"/>
              <a:buNone/>
              <a:defRPr sz="1500" b="1">
                <a:solidFill>
                  <a:schemeClr val="tx1"/>
                </a:solidFill>
                <a:latin typeface="Montserrat"/>
                <a:ea typeface="Montserrat"/>
                <a:cs typeface="Montserrat"/>
              </a:defRPr>
            </a:lvl1pPr>
          </a:lstStyle>
          <a:p>
            <a:r>
              <a:rPr lang="pt-BR" sz="1200" dirty="0">
                <a:sym typeface="Montserrat"/>
              </a:rPr>
              <a:t>O CBR, como entidade representativa da especialidade no Brasil e no exterior, é filiado à AMB e mantém inúmeras parcerias com entidades nacionais e internacionais. </a:t>
            </a:r>
          </a:p>
        </p:txBody>
      </p:sp>
      <p:sp>
        <p:nvSpPr>
          <p:cNvPr id="107" name="Google Shape;107;p19"/>
          <p:cNvSpPr txBox="1"/>
          <p:nvPr/>
        </p:nvSpPr>
        <p:spPr>
          <a:xfrm>
            <a:off x="482843" y="0"/>
            <a:ext cx="8661161" cy="638629"/>
          </a:xfrm>
          <a:prstGeom prst="rect">
            <a:avLst/>
          </a:prstGeom>
          <a:noFill/>
          <a:ln>
            <a:noFill/>
          </a:ln>
        </p:spPr>
        <p:txBody>
          <a:bodyPr spcFirstLastPara="1" wrap="square" lIns="91425" tIns="91425" rIns="91425" bIns="91425" anchor="ctr" anchorCtr="0">
            <a:noAutofit/>
          </a:bodyPr>
          <a:lstStyle/>
          <a:p>
            <a:r>
              <a:rPr lang="pt-BR" sz="1600" b="1" dirty="0">
                <a:solidFill>
                  <a:schemeClr val="bg1"/>
                </a:solidFill>
                <a:latin typeface="Arial Black" panose="020B0A04020102020204" pitchFamily="34" charset="0"/>
              </a:rPr>
              <a:t>Parcerias</a:t>
            </a:r>
          </a:p>
        </p:txBody>
      </p:sp>
      <p:sp>
        <p:nvSpPr>
          <p:cNvPr id="108" name="Google Shape;108;p19"/>
          <p:cNvSpPr txBox="1"/>
          <p:nvPr/>
        </p:nvSpPr>
        <p:spPr>
          <a:xfrm>
            <a:off x="558055" y="3290729"/>
            <a:ext cx="2339787" cy="430857"/>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Clr>
                <a:srgbClr val="FFFFFF"/>
              </a:buClr>
              <a:buSzPts val="3600"/>
              <a:buFont typeface="Montserrat"/>
              <a:buNone/>
              <a:defRPr sz="1200" b="1">
                <a:solidFill>
                  <a:srgbClr val="6529F7"/>
                </a:solidFill>
                <a:latin typeface="Montserrat"/>
                <a:ea typeface="Montserrat"/>
                <a:cs typeface="Montserrat"/>
              </a:defRPr>
            </a:lvl1pPr>
          </a:lstStyle>
          <a:p>
            <a:pPr algn="l"/>
            <a:r>
              <a:rPr lang="pt-BR" sz="1600" dirty="0">
                <a:sym typeface="Montserrat"/>
              </a:rPr>
              <a:t>Nacionais</a:t>
            </a:r>
            <a:endParaRPr sz="1600" dirty="0"/>
          </a:p>
        </p:txBody>
      </p:sp>
      <p:sp>
        <p:nvSpPr>
          <p:cNvPr id="7" name="Google Shape;108;p19">
            <a:extLst>
              <a:ext uri="{FF2B5EF4-FFF2-40B4-BE49-F238E27FC236}">
                <a16:creationId xmlns:a16="http://schemas.microsoft.com/office/drawing/2014/main" id="{463D4D7C-BAF2-42EB-976F-84AC4CA574B9}"/>
              </a:ext>
            </a:extLst>
          </p:cNvPr>
          <p:cNvSpPr txBox="1"/>
          <p:nvPr/>
        </p:nvSpPr>
        <p:spPr>
          <a:xfrm>
            <a:off x="4411560" y="3106847"/>
            <a:ext cx="4161863" cy="369302"/>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L="0" indent="0">
              <a:buClr>
                <a:srgbClr val="FFFFFF"/>
              </a:buClr>
              <a:buSzPts val="3600"/>
              <a:buFont typeface="Montserrat"/>
              <a:buNone/>
              <a:defRPr sz="1600" b="1">
                <a:solidFill>
                  <a:srgbClr val="6529F7"/>
                </a:solidFill>
                <a:latin typeface="Montserrat"/>
                <a:ea typeface="Montserrat"/>
                <a:cs typeface="Montserrat"/>
              </a:defRPr>
            </a:lvl1pPr>
          </a:lstStyle>
          <a:p>
            <a:r>
              <a:rPr lang="pt-BR" dirty="0">
                <a:sym typeface="Montserrat"/>
              </a:rPr>
              <a:t>Sociedades médicas nacionais.</a:t>
            </a:r>
          </a:p>
        </p:txBody>
      </p:sp>
      <p:pic>
        <p:nvPicPr>
          <p:cNvPr id="8" name="Imagem 7" descr="Tela de celular com publicação numa rede social&#10;&#10;Descrição gerada automaticamente">
            <a:extLst>
              <a:ext uri="{FF2B5EF4-FFF2-40B4-BE49-F238E27FC236}">
                <a16:creationId xmlns:a16="http://schemas.microsoft.com/office/drawing/2014/main" id="{7FC5D1FD-0420-4A4D-8E55-9E4BA0DC6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135" y="1780164"/>
            <a:ext cx="8290980" cy="1142017"/>
          </a:xfrm>
          <a:prstGeom prst="rect">
            <a:avLst/>
          </a:prstGeom>
        </p:spPr>
      </p:pic>
      <p:pic>
        <p:nvPicPr>
          <p:cNvPr id="10" name="Imagem 9" descr="Tela de celular com mensagem de texto&#10;&#10;Descrição gerada automaticamente">
            <a:extLst>
              <a:ext uri="{FF2B5EF4-FFF2-40B4-BE49-F238E27FC236}">
                <a16:creationId xmlns:a16="http://schemas.microsoft.com/office/drawing/2014/main" id="{F39E188D-84C2-441F-AAAE-363D088F2E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624" y="3783925"/>
            <a:ext cx="3767336" cy="1100330"/>
          </a:xfrm>
          <a:prstGeom prst="rect">
            <a:avLst/>
          </a:prstGeom>
        </p:spPr>
      </p:pic>
      <p:pic>
        <p:nvPicPr>
          <p:cNvPr id="11" name="Imagem 10">
            <a:extLst>
              <a:ext uri="{FF2B5EF4-FFF2-40B4-BE49-F238E27FC236}">
                <a16:creationId xmlns:a16="http://schemas.microsoft.com/office/drawing/2014/main" id="{0E672036-FD44-4547-9CEE-B52CD35ED4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1560" y="3683340"/>
            <a:ext cx="3486919" cy="1301499"/>
          </a:xfrm>
          <a:prstGeom prst="rect">
            <a:avLst/>
          </a:prstGeom>
          <a:effectLst>
            <a:outerShdw blurRad="50800" dist="50800" dir="5400000" algn="ctr" rotWithShape="0">
              <a:srgbClr val="000000">
                <a:alpha val="0"/>
              </a:srgbClr>
            </a:outerShdw>
          </a:effectLst>
        </p:spPr>
      </p:pic>
      <p:sp>
        <p:nvSpPr>
          <p:cNvPr id="2" name="Google Shape;108;p19">
            <a:extLst>
              <a:ext uri="{FF2B5EF4-FFF2-40B4-BE49-F238E27FC236}">
                <a16:creationId xmlns:a16="http://schemas.microsoft.com/office/drawing/2014/main" id="{52DFFAB7-0E0C-17FF-2F6F-1A714917D7CA}"/>
              </a:ext>
            </a:extLst>
          </p:cNvPr>
          <p:cNvSpPr txBox="1"/>
          <p:nvPr/>
        </p:nvSpPr>
        <p:spPr>
          <a:xfrm>
            <a:off x="399424" y="1349307"/>
            <a:ext cx="3204388" cy="430857"/>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Clr>
                <a:srgbClr val="FFFFFF"/>
              </a:buClr>
              <a:buSzPts val="3600"/>
              <a:buFont typeface="Montserrat"/>
              <a:buNone/>
              <a:defRPr sz="1200" b="1">
                <a:solidFill>
                  <a:srgbClr val="6529F7"/>
                </a:solidFill>
                <a:latin typeface="Montserrat"/>
                <a:ea typeface="Montserrat"/>
                <a:cs typeface="Montserrat"/>
              </a:defRPr>
            </a:lvl1pPr>
          </a:lstStyle>
          <a:p>
            <a:pPr algn="l"/>
            <a:r>
              <a:rPr lang="pt-BR" sz="1600" dirty="0">
                <a:sym typeface="Montserrat"/>
              </a:rPr>
              <a:t>Internacionais</a:t>
            </a:r>
            <a:endParaRPr sz="1600" dirty="0"/>
          </a:p>
        </p:txBody>
      </p:sp>
    </p:spTree>
    <p:extLst>
      <p:ext uri="{BB962C8B-B14F-4D97-AF65-F5344CB8AC3E}">
        <p14:creationId xmlns:p14="http://schemas.microsoft.com/office/powerpoint/2010/main" val="3128182109"/>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
          <a:extLst>
            <a:ext uri="{FF2B5EF4-FFF2-40B4-BE49-F238E27FC236}">
              <a16:creationId xmlns:a16="http://schemas.microsoft.com/office/drawing/2014/main" id="{C0A0450B-929F-D515-43D2-B2AAA216F53B}"/>
            </a:ext>
          </a:extLst>
        </p:cNvPr>
        <p:cNvGrpSpPr/>
        <p:nvPr/>
      </p:nvGrpSpPr>
      <p:grpSpPr>
        <a:xfrm>
          <a:off x="0" y="0"/>
          <a:ext cx="0" cy="0"/>
          <a:chOff x="0" y="0"/>
          <a:chExt cx="0" cy="0"/>
        </a:xfrm>
      </p:grpSpPr>
      <p:sp>
        <p:nvSpPr>
          <p:cNvPr id="5" name="Retângulo 4">
            <a:extLst>
              <a:ext uri="{FF2B5EF4-FFF2-40B4-BE49-F238E27FC236}">
                <a16:creationId xmlns:a16="http://schemas.microsoft.com/office/drawing/2014/main" id="{041CDBB4-91AA-6087-A2BA-CE6BBE469F75}"/>
              </a:ext>
            </a:extLst>
          </p:cNvPr>
          <p:cNvSpPr/>
          <p:nvPr/>
        </p:nvSpPr>
        <p:spPr>
          <a:xfrm>
            <a:off x="0" y="0"/>
            <a:ext cx="9144000" cy="51435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t-BR"/>
          </a:p>
        </p:txBody>
      </p:sp>
      <p:sp>
        <p:nvSpPr>
          <p:cNvPr id="7" name="Google Shape;108;p19">
            <a:extLst>
              <a:ext uri="{FF2B5EF4-FFF2-40B4-BE49-F238E27FC236}">
                <a16:creationId xmlns:a16="http://schemas.microsoft.com/office/drawing/2014/main" id="{FEC99E83-BDD6-AE53-84F0-37AE749D680D}"/>
              </a:ext>
            </a:extLst>
          </p:cNvPr>
          <p:cNvSpPr txBox="1"/>
          <p:nvPr/>
        </p:nvSpPr>
        <p:spPr>
          <a:xfrm>
            <a:off x="4411560" y="3851642"/>
            <a:ext cx="4161863" cy="369302"/>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L="0" indent="0">
              <a:buClr>
                <a:srgbClr val="FFFFFF"/>
              </a:buClr>
              <a:buSzPts val="3600"/>
              <a:buFont typeface="Montserrat"/>
              <a:buNone/>
              <a:defRPr sz="1600" b="1">
                <a:solidFill>
                  <a:srgbClr val="6529F7"/>
                </a:solidFill>
                <a:latin typeface="Montserrat"/>
                <a:ea typeface="Montserrat"/>
                <a:cs typeface="Montserrat"/>
              </a:defRPr>
            </a:lvl1pPr>
          </a:lstStyle>
          <a:p>
            <a:r>
              <a:rPr lang="pt-BR" dirty="0">
                <a:sym typeface="Montserrat"/>
              </a:rPr>
              <a:t>Sociedades médicas nacionais.</a:t>
            </a:r>
          </a:p>
        </p:txBody>
      </p:sp>
      <p:pic>
        <p:nvPicPr>
          <p:cNvPr id="4" name="Imagem 3" descr="Diagrama&#10;&#10;Descrição gerada automaticamente">
            <a:extLst>
              <a:ext uri="{FF2B5EF4-FFF2-40B4-BE49-F238E27FC236}">
                <a16:creationId xmlns:a16="http://schemas.microsoft.com/office/drawing/2014/main" id="{78002D58-D6B0-E1B8-72A8-548FAF133291}"/>
              </a:ext>
            </a:extLst>
          </p:cNvPr>
          <p:cNvPicPr>
            <a:picLocks noChangeAspect="1"/>
          </p:cNvPicPr>
          <p:nvPr/>
        </p:nvPicPr>
        <p:blipFill>
          <a:blip r:embed="rId4"/>
          <a:stretch>
            <a:fillRect/>
          </a:stretch>
        </p:blipFill>
        <p:spPr>
          <a:xfrm>
            <a:off x="0" y="-277900"/>
            <a:ext cx="9170352" cy="5667278"/>
          </a:xfrm>
          <a:prstGeom prst="rect">
            <a:avLst/>
          </a:prstGeom>
          <a:solidFill>
            <a:schemeClr val="accent2"/>
          </a:solidFill>
        </p:spPr>
      </p:pic>
    </p:spTree>
    <p:extLst>
      <p:ext uri="{BB962C8B-B14F-4D97-AF65-F5344CB8AC3E}">
        <p14:creationId xmlns:p14="http://schemas.microsoft.com/office/powerpoint/2010/main" val="2333483279"/>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
          <a:extLst>
            <a:ext uri="{FF2B5EF4-FFF2-40B4-BE49-F238E27FC236}">
              <a16:creationId xmlns:a16="http://schemas.microsoft.com/office/drawing/2014/main" id="{DF12CAA7-98C1-1586-F8F6-5133A485754B}"/>
            </a:ext>
          </a:extLst>
        </p:cNvPr>
        <p:cNvGrpSpPr/>
        <p:nvPr/>
      </p:nvGrpSpPr>
      <p:grpSpPr>
        <a:xfrm>
          <a:off x="0" y="0"/>
          <a:ext cx="0" cy="0"/>
          <a:chOff x="0" y="0"/>
          <a:chExt cx="0" cy="0"/>
        </a:xfrm>
      </p:grpSpPr>
      <p:sp>
        <p:nvSpPr>
          <p:cNvPr id="107" name="Google Shape;107;p19">
            <a:extLst>
              <a:ext uri="{FF2B5EF4-FFF2-40B4-BE49-F238E27FC236}">
                <a16:creationId xmlns:a16="http://schemas.microsoft.com/office/drawing/2014/main" id="{E61632AB-7CD5-48F5-7070-7EE1F053F08A}"/>
              </a:ext>
            </a:extLst>
          </p:cNvPr>
          <p:cNvSpPr txBox="1"/>
          <p:nvPr/>
        </p:nvSpPr>
        <p:spPr>
          <a:xfrm>
            <a:off x="482843" y="0"/>
            <a:ext cx="8661161" cy="638629"/>
          </a:xfrm>
          <a:prstGeom prst="rect">
            <a:avLst/>
          </a:prstGeom>
          <a:noFill/>
          <a:ln>
            <a:noFill/>
          </a:ln>
        </p:spPr>
        <p:txBody>
          <a:bodyPr spcFirstLastPara="1" wrap="square" lIns="91425" tIns="91425" rIns="91425" bIns="91425" anchor="ctr" anchorCtr="0">
            <a:noAutofit/>
          </a:bodyPr>
          <a:lstStyle/>
          <a:p>
            <a:r>
              <a:rPr lang="pt-BR" sz="1600" b="1" dirty="0">
                <a:solidFill>
                  <a:schemeClr val="bg1"/>
                </a:solidFill>
                <a:latin typeface="Arial Black" panose="020B0A04020102020204" pitchFamily="34" charset="0"/>
              </a:rPr>
              <a:t>Número de registros de médicos radiologistas</a:t>
            </a:r>
          </a:p>
        </p:txBody>
      </p:sp>
      <p:pic>
        <p:nvPicPr>
          <p:cNvPr id="4" name="Imagem 3">
            <a:extLst>
              <a:ext uri="{FF2B5EF4-FFF2-40B4-BE49-F238E27FC236}">
                <a16:creationId xmlns:a16="http://schemas.microsoft.com/office/drawing/2014/main" id="{54F861E6-B2FF-42C4-ABE3-702FF9858DE9}"/>
              </a:ext>
            </a:extLst>
          </p:cNvPr>
          <p:cNvPicPr>
            <a:picLocks noChangeAspect="1"/>
          </p:cNvPicPr>
          <p:nvPr/>
        </p:nvPicPr>
        <p:blipFill>
          <a:blip r:embed="rId4"/>
          <a:stretch>
            <a:fillRect/>
          </a:stretch>
        </p:blipFill>
        <p:spPr>
          <a:xfrm>
            <a:off x="1531871" y="1283702"/>
            <a:ext cx="6400800" cy="3276600"/>
          </a:xfrm>
          <a:prstGeom prst="rect">
            <a:avLst/>
          </a:prstGeom>
        </p:spPr>
      </p:pic>
    </p:spTree>
    <p:extLst>
      <p:ext uri="{BB962C8B-B14F-4D97-AF65-F5344CB8AC3E}">
        <p14:creationId xmlns:p14="http://schemas.microsoft.com/office/powerpoint/2010/main" val="2922677251"/>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
          <a:extLst>
            <a:ext uri="{FF2B5EF4-FFF2-40B4-BE49-F238E27FC236}">
              <a16:creationId xmlns:a16="http://schemas.microsoft.com/office/drawing/2014/main" id="{9142650E-6F4E-7622-E92C-75879C288D7F}"/>
            </a:ext>
          </a:extLst>
        </p:cNvPr>
        <p:cNvGrpSpPr/>
        <p:nvPr/>
      </p:nvGrpSpPr>
      <p:grpSpPr>
        <a:xfrm>
          <a:off x="0" y="0"/>
          <a:ext cx="0" cy="0"/>
          <a:chOff x="0" y="0"/>
          <a:chExt cx="0" cy="0"/>
        </a:xfrm>
      </p:grpSpPr>
      <p:sp>
        <p:nvSpPr>
          <p:cNvPr id="107" name="Google Shape;107;p19">
            <a:extLst>
              <a:ext uri="{FF2B5EF4-FFF2-40B4-BE49-F238E27FC236}">
                <a16:creationId xmlns:a16="http://schemas.microsoft.com/office/drawing/2014/main" id="{D1D69584-7FFF-FBD0-A8AF-73C0FB0C8CEC}"/>
              </a:ext>
            </a:extLst>
          </p:cNvPr>
          <p:cNvSpPr txBox="1"/>
          <p:nvPr/>
        </p:nvSpPr>
        <p:spPr>
          <a:xfrm>
            <a:off x="482843" y="22860"/>
            <a:ext cx="8661161" cy="638629"/>
          </a:xfrm>
          <a:prstGeom prst="rect">
            <a:avLst/>
          </a:prstGeom>
          <a:noFill/>
          <a:ln>
            <a:noFill/>
          </a:ln>
        </p:spPr>
        <p:txBody>
          <a:bodyPr spcFirstLastPara="1" wrap="square" lIns="91425" tIns="91425" rIns="91425" bIns="91425" anchor="ctr" anchorCtr="0">
            <a:noAutofit/>
          </a:bodyPr>
          <a:lstStyle/>
          <a:p>
            <a:r>
              <a:rPr lang="pt-BR" sz="1600" b="1" dirty="0">
                <a:solidFill>
                  <a:schemeClr val="bg1"/>
                </a:solidFill>
                <a:latin typeface="Arial Black" panose="020B0A04020102020204" pitchFamily="34" charset="0"/>
              </a:rPr>
              <a:t>Distribuição de radiologistas por gênero</a:t>
            </a:r>
          </a:p>
        </p:txBody>
      </p:sp>
      <p:pic>
        <p:nvPicPr>
          <p:cNvPr id="6" name="Imagem 5">
            <a:extLst>
              <a:ext uri="{FF2B5EF4-FFF2-40B4-BE49-F238E27FC236}">
                <a16:creationId xmlns:a16="http://schemas.microsoft.com/office/drawing/2014/main" id="{708D7AED-3FE9-C6EC-574D-3479E0EB0860}"/>
              </a:ext>
            </a:extLst>
          </p:cNvPr>
          <p:cNvPicPr>
            <a:picLocks noChangeAspect="1"/>
          </p:cNvPicPr>
          <p:nvPr/>
        </p:nvPicPr>
        <p:blipFill>
          <a:blip r:embed="rId4"/>
          <a:stretch>
            <a:fillRect/>
          </a:stretch>
        </p:blipFill>
        <p:spPr>
          <a:xfrm>
            <a:off x="2890684" y="2009783"/>
            <a:ext cx="5798669" cy="2225940"/>
          </a:xfrm>
          <a:prstGeom prst="rect">
            <a:avLst/>
          </a:prstGeom>
        </p:spPr>
      </p:pic>
      <p:sp>
        <p:nvSpPr>
          <p:cNvPr id="7" name="Google Shape;108;p19">
            <a:extLst>
              <a:ext uri="{FF2B5EF4-FFF2-40B4-BE49-F238E27FC236}">
                <a16:creationId xmlns:a16="http://schemas.microsoft.com/office/drawing/2014/main" id="{E2291AF7-9C8A-86FF-8BE5-072A6C688990}"/>
              </a:ext>
            </a:extLst>
          </p:cNvPr>
          <p:cNvSpPr txBox="1"/>
          <p:nvPr/>
        </p:nvSpPr>
        <p:spPr>
          <a:xfrm>
            <a:off x="1378974" y="1475629"/>
            <a:ext cx="3204388" cy="492412"/>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Clr>
                <a:srgbClr val="FFFFFF"/>
              </a:buClr>
              <a:buSzPts val="3600"/>
              <a:buFont typeface="Montserrat"/>
              <a:buNone/>
              <a:defRPr sz="1200" b="1">
                <a:solidFill>
                  <a:srgbClr val="6529F7"/>
                </a:solidFill>
                <a:latin typeface="Montserrat"/>
                <a:ea typeface="Montserrat"/>
                <a:cs typeface="Montserrat"/>
              </a:defRPr>
            </a:lvl1pPr>
          </a:lstStyle>
          <a:p>
            <a:pPr algn="l"/>
            <a:r>
              <a:rPr lang="pt-BR" sz="2000" dirty="0">
                <a:sym typeface="Montserrat"/>
              </a:rPr>
              <a:t>37%</a:t>
            </a:r>
            <a:endParaRPr sz="2000" dirty="0"/>
          </a:p>
        </p:txBody>
      </p:sp>
      <p:sp>
        <p:nvSpPr>
          <p:cNvPr id="8" name="Google Shape;108;p19">
            <a:extLst>
              <a:ext uri="{FF2B5EF4-FFF2-40B4-BE49-F238E27FC236}">
                <a16:creationId xmlns:a16="http://schemas.microsoft.com/office/drawing/2014/main" id="{E7AF903A-21E5-090A-B8E8-362336E6FBF7}"/>
              </a:ext>
            </a:extLst>
          </p:cNvPr>
          <p:cNvSpPr txBox="1"/>
          <p:nvPr/>
        </p:nvSpPr>
        <p:spPr>
          <a:xfrm>
            <a:off x="1378974" y="2443657"/>
            <a:ext cx="3204388" cy="492412"/>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Clr>
                <a:srgbClr val="FFFFFF"/>
              </a:buClr>
              <a:buSzPts val="3600"/>
              <a:buFont typeface="Montserrat"/>
              <a:buNone/>
              <a:defRPr sz="1200" b="1">
                <a:solidFill>
                  <a:srgbClr val="6529F7"/>
                </a:solidFill>
                <a:latin typeface="Montserrat"/>
                <a:ea typeface="Montserrat"/>
                <a:cs typeface="Montserrat"/>
              </a:defRPr>
            </a:lvl1pPr>
          </a:lstStyle>
          <a:p>
            <a:pPr algn="l"/>
            <a:r>
              <a:rPr lang="pt-BR" sz="2000" dirty="0">
                <a:sym typeface="Montserrat"/>
              </a:rPr>
              <a:t>63%</a:t>
            </a:r>
            <a:endParaRPr sz="2000" dirty="0"/>
          </a:p>
        </p:txBody>
      </p:sp>
      <p:pic>
        <p:nvPicPr>
          <p:cNvPr id="3" name="Gráfico 2" descr="Homem com preenchimento sólido">
            <a:extLst>
              <a:ext uri="{FF2B5EF4-FFF2-40B4-BE49-F238E27FC236}">
                <a16:creationId xmlns:a16="http://schemas.microsoft.com/office/drawing/2014/main" id="{C639295F-B75D-9348-D466-95537F6284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2304" y="2291528"/>
            <a:ext cx="796670" cy="796670"/>
          </a:xfrm>
          <a:prstGeom prst="rect">
            <a:avLst/>
          </a:prstGeom>
        </p:spPr>
      </p:pic>
      <p:pic>
        <p:nvPicPr>
          <p:cNvPr id="5" name="Gráfico 4" descr="Mulher com preenchimento sólido">
            <a:extLst>
              <a:ext uri="{FF2B5EF4-FFF2-40B4-BE49-F238E27FC236}">
                <a16:creationId xmlns:a16="http://schemas.microsoft.com/office/drawing/2014/main" id="{833C63DB-BA55-08B5-602F-8A0DB8B00E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2304" y="1293039"/>
            <a:ext cx="796670" cy="796670"/>
          </a:xfrm>
          <a:prstGeom prst="rect">
            <a:avLst/>
          </a:prstGeom>
        </p:spPr>
      </p:pic>
    </p:spTree>
    <p:extLst>
      <p:ext uri="{BB962C8B-B14F-4D97-AF65-F5344CB8AC3E}">
        <p14:creationId xmlns:p14="http://schemas.microsoft.com/office/powerpoint/2010/main" val="3397572712"/>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
          <a:extLst>
            <a:ext uri="{FF2B5EF4-FFF2-40B4-BE49-F238E27FC236}">
              <a16:creationId xmlns:a16="http://schemas.microsoft.com/office/drawing/2014/main" id="{C8396E1E-3A66-46E8-659A-473D57502414}"/>
            </a:ext>
          </a:extLst>
        </p:cNvPr>
        <p:cNvGrpSpPr/>
        <p:nvPr/>
      </p:nvGrpSpPr>
      <p:grpSpPr>
        <a:xfrm>
          <a:off x="0" y="0"/>
          <a:ext cx="0" cy="0"/>
          <a:chOff x="0" y="0"/>
          <a:chExt cx="0" cy="0"/>
        </a:xfrm>
      </p:grpSpPr>
      <p:sp>
        <p:nvSpPr>
          <p:cNvPr id="107" name="Google Shape;107;p19">
            <a:extLst>
              <a:ext uri="{FF2B5EF4-FFF2-40B4-BE49-F238E27FC236}">
                <a16:creationId xmlns:a16="http://schemas.microsoft.com/office/drawing/2014/main" id="{6DF7C91C-6FB3-57D3-A720-9D0C7E0180F0}"/>
              </a:ext>
            </a:extLst>
          </p:cNvPr>
          <p:cNvSpPr txBox="1"/>
          <p:nvPr/>
        </p:nvSpPr>
        <p:spPr>
          <a:xfrm>
            <a:off x="482843" y="0"/>
            <a:ext cx="8661161" cy="638629"/>
          </a:xfrm>
          <a:prstGeom prst="rect">
            <a:avLst/>
          </a:prstGeom>
          <a:noFill/>
          <a:ln>
            <a:noFill/>
          </a:ln>
        </p:spPr>
        <p:txBody>
          <a:bodyPr spcFirstLastPara="1" wrap="square" lIns="91425" tIns="91425" rIns="91425" bIns="91425" anchor="ctr" anchorCtr="0">
            <a:noAutofit/>
          </a:bodyPr>
          <a:lstStyle/>
          <a:p>
            <a:r>
              <a:rPr lang="pt-BR" sz="1600" b="1" dirty="0">
                <a:solidFill>
                  <a:schemeClr val="bg1"/>
                </a:solidFill>
                <a:latin typeface="Arial Black" panose="020B0A04020102020204" pitchFamily="34" charset="0"/>
              </a:rPr>
              <a:t>Distribuição por titulação e área de atuação</a:t>
            </a:r>
          </a:p>
        </p:txBody>
      </p:sp>
      <p:pic>
        <p:nvPicPr>
          <p:cNvPr id="4" name="Imagem 3">
            <a:extLst>
              <a:ext uri="{FF2B5EF4-FFF2-40B4-BE49-F238E27FC236}">
                <a16:creationId xmlns:a16="http://schemas.microsoft.com/office/drawing/2014/main" id="{068B32A5-99D8-4BE2-9E41-8CED1CBF6E64}"/>
              </a:ext>
            </a:extLst>
          </p:cNvPr>
          <p:cNvPicPr>
            <a:picLocks noChangeAspect="1"/>
          </p:cNvPicPr>
          <p:nvPr/>
        </p:nvPicPr>
        <p:blipFill>
          <a:blip r:embed="rId4"/>
          <a:stretch>
            <a:fillRect/>
          </a:stretch>
        </p:blipFill>
        <p:spPr>
          <a:xfrm>
            <a:off x="302662" y="891075"/>
            <a:ext cx="4177898" cy="4218135"/>
          </a:xfrm>
          <a:prstGeom prst="rect">
            <a:avLst/>
          </a:prstGeom>
        </p:spPr>
      </p:pic>
      <p:pic>
        <p:nvPicPr>
          <p:cNvPr id="6" name="Imagem 5">
            <a:extLst>
              <a:ext uri="{FF2B5EF4-FFF2-40B4-BE49-F238E27FC236}">
                <a16:creationId xmlns:a16="http://schemas.microsoft.com/office/drawing/2014/main" id="{3A230E1C-687C-85D1-3174-0AF09CB75827}"/>
              </a:ext>
            </a:extLst>
          </p:cNvPr>
          <p:cNvPicPr>
            <a:picLocks noChangeAspect="1"/>
          </p:cNvPicPr>
          <p:nvPr/>
        </p:nvPicPr>
        <p:blipFill>
          <a:blip r:embed="rId5"/>
          <a:stretch>
            <a:fillRect/>
          </a:stretch>
        </p:blipFill>
        <p:spPr>
          <a:xfrm>
            <a:off x="4627067" y="1112520"/>
            <a:ext cx="4410254" cy="2968305"/>
          </a:xfrm>
          <a:prstGeom prst="rect">
            <a:avLst/>
          </a:prstGeom>
        </p:spPr>
      </p:pic>
    </p:spTree>
    <p:extLst>
      <p:ext uri="{BB962C8B-B14F-4D97-AF65-F5344CB8AC3E}">
        <p14:creationId xmlns:p14="http://schemas.microsoft.com/office/powerpoint/2010/main" val="2350126752"/>
      </p:ext>
    </p:extLst>
  </p:cSld>
  <p:clrMapOvr>
    <a:masterClrMapping/>
  </p:clrMapOvr>
  <p:transition spd="med">
    <p:pull/>
  </p:transition>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1154</TotalTime>
  <Words>1948</Words>
  <Application>Microsoft Office PowerPoint</Application>
  <PresentationFormat>Apresentação na tela (16:9)</PresentationFormat>
  <Paragraphs>245</Paragraphs>
  <Slides>42</Slides>
  <Notes>27</Notes>
  <HiddenSlides>0</HiddenSlides>
  <MMClips>0</MMClips>
  <ScaleCrop>false</ScaleCrop>
  <HeadingPairs>
    <vt:vector size="6" baseType="variant">
      <vt:variant>
        <vt:lpstr>Fontes usadas</vt:lpstr>
      </vt:variant>
      <vt:variant>
        <vt:i4>10</vt:i4>
      </vt:variant>
      <vt:variant>
        <vt:lpstr>Tema</vt:lpstr>
      </vt:variant>
      <vt:variant>
        <vt:i4>2</vt:i4>
      </vt:variant>
      <vt:variant>
        <vt:lpstr>Títulos de slides</vt:lpstr>
      </vt:variant>
      <vt:variant>
        <vt:i4>42</vt:i4>
      </vt:variant>
    </vt:vector>
  </HeadingPairs>
  <TitlesOfParts>
    <vt:vector size="54" baseType="lpstr">
      <vt:lpstr>Montserrat ExtraBold</vt:lpstr>
      <vt:lpstr>Roboto Regular</vt:lpstr>
      <vt:lpstr>Ubuntu Medium</vt:lpstr>
      <vt:lpstr>Arial Black</vt:lpstr>
      <vt:lpstr>Roboto Black</vt:lpstr>
      <vt:lpstr>Montserrat</vt:lpstr>
      <vt:lpstr>-apple-system</vt:lpstr>
      <vt:lpstr>Calibri</vt:lpstr>
      <vt:lpstr>Arial</vt:lpstr>
      <vt:lpstr>Aptos</vt:lpstr>
      <vt:lpstr>Simple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Adriano da Silva Watanabe</dc:creator>
  <cp:lastModifiedBy>Thiago Braga</cp:lastModifiedBy>
  <cp:revision>34</cp:revision>
  <dcterms:modified xsi:type="dcterms:W3CDTF">2024-12-10T15:01:50Z</dcterms:modified>
</cp:coreProperties>
</file>