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72" r:id="rId4"/>
    <p:sldId id="284" r:id="rId5"/>
    <p:sldId id="260" r:id="rId6"/>
    <p:sldId id="285" r:id="rId7"/>
    <p:sldId id="288" r:id="rId8"/>
    <p:sldId id="286" r:id="rId9"/>
    <p:sldId id="293" r:id="rId10"/>
    <p:sldId id="296" r:id="rId11"/>
    <p:sldId id="297" r:id="rId12"/>
    <p:sldId id="298" r:id="rId13"/>
    <p:sldId id="299" r:id="rId14"/>
    <p:sldId id="300" r:id="rId15"/>
    <p:sldId id="295" r:id="rId16"/>
    <p:sldId id="294" r:id="rId17"/>
    <p:sldId id="280" r:id="rId18"/>
    <p:sldId id="274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1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853B-254B-45DD-A81E-5B4D8A675D4E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C920-6798-44C4-A00F-2C183E4CC5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469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0ACCA-4B18-4CD2-B64C-E3A3D2F2F8AF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C3E71-1739-4B75-9932-F627E7DC2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02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74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39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42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95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10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59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60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35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1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20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73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62BC-63C4-421D-8E34-920B190D51E0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EE274-C320-4C93-9814-917631148C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0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6" name="AutoShape 2" descr="Resultado de imagem para logomarca do IBEF 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0" y="497310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>
                <a:solidFill>
                  <a:schemeClr val="bg1"/>
                </a:solidFill>
              </a:rPr>
              <a:t>Maio de 2017</a:t>
            </a:r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31840" y="3535268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Honório Pinheiro 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Confederação Nacional de Dirigentes Lojistas – CNDL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Presidente</a:t>
            </a:r>
          </a:p>
          <a:p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AutoShape 2" descr="Resultado de imagem para abap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038403" y="1448936"/>
            <a:ext cx="72008" cy="14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1326435" y="1663588"/>
            <a:ext cx="6840760" cy="162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FFC000"/>
                </a:solidFill>
              </a:rPr>
              <a:t>IMPACTO DO SIMPLES NACIONAL SOBRE O SETOR DE COMÉRCIO E SERVIÇOS</a:t>
            </a:r>
            <a:endParaRPr lang="pt-BR" sz="2400" dirty="0">
              <a:solidFill>
                <a:srgbClr val="FFC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t="82889" r="15327"/>
          <a:stretch/>
        </p:blipFill>
        <p:spPr>
          <a:xfrm>
            <a:off x="2491679" y="5688672"/>
            <a:ext cx="6400801" cy="1173480"/>
          </a:xfrm>
          <a:prstGeom prst="rect">
            <a:avLst/>
          </a:prstGeom>
        </p:spPr>
      </p:pic>
      <p:sp>
        <p:nvSpPr>
          <p:cNvPr id="15" name="Título 2"/>
          <p:cNvSpPr txBox="1">
            <a:spLocks/>
          </p:cNvSpPr>
          <p:nvPr/>
        </p:nvSpPr>
        <p:spPr>
          <a:xfrm>
            <a:off x="1478835" y="-243408"/>
            <a:ext cx="6840760" cy="162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FFC000"/>
                </a:solidFill>
              </a:rPr>
              <a:t>SENADO FEDERAL</a:t>
            </a:r>
          </a:p>
          <a:p>
            <a:r>
              <a:rPr lang="pt-BR" sz="2000" b="1" dirty="0" smtClean="0">
                <a:solidFill>
                  <a:srgbClr val="FFC000"/>
                </a:solidFill>
              </a:rPr>
              <a:t>COMISSÃO DE ASSUNTOS ECONÔMICOS - CAE</a:t>
            </a:r>
            <a:endParaRPr lang="pt-B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197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5" y="762273"/>
            <a:ext cx="781655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2400" b="1" dirty="0" smtClean="0">
                <a:solidFill>
                  <a:srgbClr val="FFC000"/>
                </a:solidFill>
              </a:rPr>
              <a:t>Abrangência do Simples </a:t>
            </a:r>
            <a:r>
              <a:rPr lang="pt-BR" sz="2400" b="1" dirty="0">
                <a:solidFill>
                  <a:srgbClr val="FFC000"/>
                </a:solidFill>
              </a:rPr>
              <a:t>Nacional</a:t>
            </a:r>
            <a:endParaRPr lang="pt-BR" altLang="pt-BR" sz="2400" b="1" dirty="0">
              <a:solidFill>
                <a:srgbClr val="FFC000"/>
              </a:solidFill>
            </a:endParaRPr>
          </a:p>
          <a:p>
            <a:pPr algn="l"/>
            <a:endParaRPr lang="pt-BR" sz="24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88" y="1772816"/>
            <a:ext cx="312420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059832" y="483954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3C8A"/>
                </a:solidFill>
              </a:rPr>
              <a:t>Fonte: Receita </a:t>
            </a:r>
            <a:r>
              <a:rPr lang="pt-BR" sz="1200" dirty="0" smtClean="0">
                <a:solidFill>
                  <a:srgbClr val="003C8A"/>
                </a:solidFill>
              </a:rPr>
              <a:t>Federal  </a:t>
            </a:r>
          </a:p>
          <a:p>
            <a:pPr algn="ctr"/>
            <a:r>
              <a:rPr lang="pt-BR" sz="1200" dirty="0" smtClean="0">
                <a:solidFill>
                  <a:srgbClr val="003C8A"/>
                </a:solidFill>
              </a:rPr>
              <a:t>Elaboração: Sebrae </a:t>
            </a:r>
            <a:endParaRPr lang="pt-BR" sz="1200" dirty="0">
              <a:solidFill>
                <a:srgbClr val="003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4" y="625765"/>
            <a:ext cx="7566045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>
                <a:solidFill>
                  <a:srgbClr val="FFC000"/>
                </a:solidFill>
              </a:rPr>
              <a:t>No comércio, 9 em cada 10 MPE são optantes do Simples.</a:t>
            </a:r>
          </a:p>
          <a:p>
            <a:pPr algn="l"/>
            <a:r>
              <a:rPr lang="pt-BR" sz="2400" b="1" dirty="0">
                <a:solidFill>
                  <a:srgbClr val="FFC000"/>
                </a:solidFill>
              </a:rPr>
              <a:t>No setor de serviços esta proporção cai para 8 em cada </a:t>
            </a:r>
            <a:r>
              <a:rPr lang="pt-BR" sz="2400" b="1" dirty="0" smtClean="0">
                <a:solidFill>
                  <a:srgbClr val="FFC000"/>
                </a:solidFill>
              </a:rPr>
              <a:t>10</a:t>
            </a:r>
            <a:endParaRPr lang="pt-BR" sz="3600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058988"/>
            <a:ext cx="7419975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059832" y="483954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3C8A"/>
                </a:solidFill>
              </a:rPr>
              <a:t>Fonte: Receita </a:t>
            </a:r>
            <a:r>
              <a:rPr lang="pt-BR" sz="1200" dirty="0" smtClean="0">
                <a:solidFill>
                  <a:srgbClr val="003C8A"/>
                </a:solidFill>
              </a:rPr>
              <a:t>Federal  </a:t>
            </a:r>
          </a:p>
          <a:p>
            <a:pPr algn="ctr"/>
            <a:r>
              <a:rPr lang="pt-BR" sz="1200" dirty="0" smtClean="0">
                <a:solidFill>
                  <a:srgbClr val="003C8A"/>
                </a:solidFill>
              </a:rPr>
              <a:t>Elaboração: Sebrae </a:t>
            </a:r>
            <a:endParaRPr lang="pt-BR" sz="1200" dirty="0">
              <a:solidFill>
                <a:srgbClr val="003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4" y="834281"/>
            <a:ext cx="7566045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2400" b="1" dirty="0" smtClean="0">
                <a:solidFill>
                  <a:srgbClr val="FFC000"/>
                </a:solidFill>
              </a:rPr>
              <a:t>O SIMPLES </a:t>
            </a:r>
            <a:r>
              <a:rPr lang="pt-BR" sz="2400" b="1" dirty="0">
                <a:solidFill>
                  <a:srgbClr val="FFC000"/>
                </a:solidFill>
              </a:rPr>
              <a:t>dobra a chance de sobrevivência dos pequenos negócios, comparado aos que nascem fora do SIMPLES</a:t>
            </a:r>
            <a:endParaRPr lang="pt-BR" altLang="pt-BR" sz="2400" b="1" dirty="0">
              <a:solidFill>
                <a:srgbClr val="FFC000"/>
              </a:solidFill>
            </a:endParaRPr>
          </a:p>
          <a:p>
            <a:pPr algn="l"/>
            <a:endParaRPr lang="pt-BR" sz="2400" dirty="0">
              <a:solidFill>
                <a:srgbClr val="FFC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059832" y="5384249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3C8A"/>
                </a:solidFill>
              </a:rPr>
              <a:t>Fonte: </a:t>
            </a:r>
            <a:r>
              <a:rPr lang="pt-BR" sz="1200" dirty="0" smtClean="0">
                <a:solidFill>
                  <a:srgbClr val="003C8A"/>
                </a:solidFill>
              </a:rPr>
              <a:t>Sebrae</a:t>
            </a:r>
            <a:endParaRPr lang="pt-BR" sz="1200" dirty="0">
              <a:solidFill>
                <a:srgbClr val="003C8A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2949"/>
            <a:ext cx="7558607" cy="365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2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5" y="834281"/>
            <a:ext cx="684076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rgbClr val="FFC000"/>
                </a:solidFill>
              </a:rPr>
              <a:t>Redução </a:t>
            </a:r>
            <a:r>
              <a:rPr lang="pt-BR" sz="3200" b="1" dirty="0">
                <a:solidFill>
                  <a:srgbClr val="FFC000"/>
                </a:solidFill>
              </a:rPr>
              <a:t>da Informalidade</a:t>
            </a:r>
          </a:p>
          <a:p>
            <a:pPr algn="l"/>
            <a:endParaRPr lang="pt-BR" sz="32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782271" cy="37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-396552" y="519958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3C8A"/>
                </a:solidFill>
              </a:rPr>
              <a:t>Fonte: Receita </a:t>
            </a:r>
            <a:r>
              <a:rPr lang="pt-BR" sz="1200" dirty="0" smtClean="0">
                <a:solidFill>
                  <a:srgbClr val="003C8A"/>
                </a:solidFill>
              </a:rPr>
              <a:t>Federal  </a:t>
            </a:r>
          </a:p>
          <a:p>
            <a:pPr algn="ctr"/>
            <a:r>
              <a:rPr lang="pt-BR" sz="1200" dirty="0" smtClean="0">
                <a:solidFill>
                  <a:srgbClr val="003C8A"/>
                </a:solidFill>
              </a:rPr>
              <a:t>Elaboração: Sebrae </a:t>
            </a:r>
            <a:endParaRPr lang="pt-BR" sz="1200" dirty="0">
              <a:solidFill>
                <a:srgbClr val="003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31640" y="620688"/>
            <a:ext cx="684076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rgbClr val="FFC000"/>
                </a:solidFill>
              </a:rPr>
              <a:t>Aumento </a:t>
            </a:r>
            <a:r>
              <a:rPr lang="pt-BR" sz="3200" b="1" dirty="0">
                <a:solidFill>
                  <a:srgbClr val="FFC000"/>
                </a:solidFill>
              </a:rPr>
              <a:t>da Geração de </a:t>
            </a:r>
            <a:r>
              <a:rPr lang="pt-BR" sz="3200" b="1" dirty="0" smtClean="0">
                <a:solidFill>
                  <a:srgbClr val="FFC000"/>
                </a:solidFill>
              </a:rPr>
              <a:t>Emprego</a:t>
            </a:r>
            <a:endParaRPr lang="pt-BR" sz="3200" b="1" dirty="0">
              <a:solidFill>
                <a:srgbClr val="FFC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64096" y="5384249"/>
            <a:ext cx="7380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3C8A"/>
                </a:solidFill>
              </a:rPr>
              <a:t>Fonte: </a:t>
            </a:r>
            <a:r>
              <a:rPr lang="pt-BR" sz="1200" dirty="0"/>
              <a:t>:  </a:t>
            </a:r>
            <a:r>
              <a:rPr lang="pt-BR" sz="1200" dirty="0">
                <a:solidFill>
                  <a:srgbClr val="003C8A"/>
                </a:solidFill>
              </a:rPr>
              <a:t>Ministério Trabalho e Previdência Social </a:t>
            </a:r>
            <a:r>
              <a:rPr lang="pt-BR" sz="1200" dirty="0" smtClean="0">
                <a:solidFill>
                  <a:srgbClr val="003C8A"/>
                </a:solidFill>
              </a:rPr>
              <a:t>– CAGED -  Elaboração: Sebrae </a:t>
            </a:r>
            <a:endParaRPr lang="pt-BR" sz="1200" dirty="0">
              <a:solidFill>
                <a:srgbClr val="003C8A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14787"/>
            <a:ext cx="6294785" cy="365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444208" y="2098948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MPE’s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mostram tendência a recuperação da geração de empregos em 2017</a:t>
            </a:r>
            <a:endParaRPr lang="pt-BR" sz="16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7405712" y="3003817"/>
            <a:ext cx="216024" cy="50405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3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4" y="625765"/>
            <a:ext cx="7061989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solidFill>
                <a:srgbClr val="FFC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196270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3C8A"/>
                </a:solidFill>
              </a:rPr>
              <a:t>A partir da criação do Simples Nacional (Lei </a:t>
            </a:r>
            <a:r>
              <a:rPr lang="pt-BR" dirty="0">
                <a:solidFill>
                  <a:srgbClr val="003C8A"/>
                </a:solidFill>
              </a:rPr>
              <a:t>Complementar nº </a:t>
            </a:r>
            <a:r>
              <a:rPr lang="pt-BR" dirty="0" smtClean="0">
                <a:solidFill>
                  <a:srgbClr val="003C8A"/>
                </a:solidFill>
              </a:rPr>
              <a:t>123/2006), a </a:t>
            </a:r>
            <a:r>
              <a:rPr lang="pt-BR" dirty="0">
                <a:solidFill>
                  <a:srgbClr val="003C8A"/>
                </a:solidFill>
              </a:rPr>
              <a:t>arrecadação da Receita Federal </a:t>
            </a:r>
            <a:r>
              <a:rPr lang="pt-BR" dirty="0" smtClean="0">
                <a:solidFill>
                  <a:srgbClr val="003C8A"/>
                </a:solidFill>
              </a:rPr>
              <a:t>apresenta um </a:t>
            </a:r>
            <a:r>
              <a:rPr lang="pt-BR" dirty="0">
                <a:solidFill>
                  <a:srgbClr val="003C8A"/>
                </a:solidFill>
              </a:rPr>
              <a:t>crescimento </a:t>
            </a:r>
            <a:r>
              <a:rPr lang="pt-BR" dirty="0" smtClean="0">
                <a:solidFill>
                  <a:srgbClr val="003C8A"/>
                </a:solidFill>
              </a:rPr>
              <a:t>contínuo e com uma forte correlação com o crescimento do PIB (Correlação de 98%).</a:t>
            </a:r>
            <a:endParaRPr lang="pt-BR" dirty="0">
              <a:solidFill>
                <a:srgbClr val="003C8A"/>
              </a:solidFill>
            </a:endParaRPr>
          </a:p>
          <a:p>
            <a:endParaRPr lang="pt-BR" b="1" dirty="0">
              <a:solidFill>
                <a:srgbClr val="003C8A"/>
              </a:solidFill>
            </a:endParaRP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1326435" y="625765"/>
            <a:ext cx="598187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solidFill>
                  <a:srgbClr val="FFC000"/>
                </a:solidFill>
              </a:rPr>
              <a:t>NÚMEROS </a:t>
            </a:r>
            <a:r>
              <a:rPr lang="pt-BR" sz="2800" b="1" dirty="0">
                <a:solidFill>
                  <a:srgbClr val="FFC000"/>
                </a:solidFill>
              </a:rPr>
              <a:t>DO SIMPLES (ARRECADAÇÃO</a:t>
            </a:r>
            <a:r>
              <a:rPr lang="pt-BR" sz="2800" b="1" dirty="0" smtClean="0">
                <a:solidFill>
                  <a:srgbClr val="FFC000"/>
                </a:solidFill>
              </a:rPr>
              <a:t>)</a:t>
            </a:r>
            <a:endParaRPr lang="pt-BR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1880"/>
              </p:ext>
            </p:extLst>
          </p:nvPr>
        </p:nvGraphicFramePr>
        <p:xfrm>
          <a:off x="870612" y="3080916"/>
          <a:ext cx="744580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100"/>
                <a:gridCol w="1080120"/>
                <a:gridCol w="1296144"/>
                <a:gridCol w="1296144"/>
                <a:gridCol w="1296144"/>
                <a:gridCol w="13681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8.380,1 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24.187,7 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26.835,6 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35.531,2 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42.294,2 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46.500,7 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921605"/>
              </p:ext>
            </p:extLst>
          </p:nvPr>
        </p:nvGraphicFramePr>
        <p:xfrm>
          <a:off x="870613" y="4278099"/>
          <a:ext cx="7445803" cy="80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100"/>
                <a:gridCol w="1080120"/>
                <a:gridCol w="1296144"/>
                <a:gridCol w="1296144"/>
                <a:gridCol w="1296144"/>
                <a:gridCol w="13681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      54.383,3 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61.982,6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69.491,5 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71.421,4 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73.147,9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513.156,2</a:t>
                      </a:r>
                      <a:endParaRPr lang="pt-BR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948264" y="2780928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Milhões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59832" y="5195292"/>
            <a:ext cx="304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3C8A"/>
                </a:solidFill>
              </a:rPr>
              <a:t>Fonte: </a:t>
            </a:r>
            <a:r>
              <a:rPr lang="pt-BR" sz="1200" dirty="0"/>
              <a:t>:  </a:t>
            </a:r>
            <a:r>
              <a:rPr lang="pt-BR" sz="1200" dirty="0" smtClean="0">
                <a:solidFill>
                  <a:srgbClr val="003C8A"/>
                </a:solidFill>
              </a:rPr>
              <a:t>Receita Federal</a:t>
            </a:r>
          </a:p>
          <a:p>
            <a:pPr algn="ctr"/>
            <a:r>
              <a:rPr lang="pt-BR" sz="1200" dirty="0" smtClean="0">
                <a:solidFill>
                  <a:srgbClr val="003C8A"/>
                </a:solidFill>
              </a:rPr>
              <a:t>Elaboração: CNDL</a:t>
            </a:r>
            <a:endParaRPr lang="pt-BR" sz="1200" dirty="0">
              <a:solidFill>
                <a:srgbClr val="003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4" y="625765"/>
            <a:ext cx="7061989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solidFill>
                <a:srgbClr val="FFC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1962706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>
              <a:solidFill>
                <a:srgbClr val="003C8A"/>
              </a:solidFill>
            </a:endParaRPr>
          </a:p>
          <a:p>
            <a:pPr marL="542925" lvl="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3C8A"/>
                </a:solidFill>
              </a:rPr>
              <a:t>Simplificação do </a:t>
            </a:r>
            <a:r>
              <a:rPr lang="pt-BR" sz="2400" dirty="0" smtClean="0">
                <a:solidFill>
                  <a:srgbClr val="003C8A"/>
                </a:solidFill>
              </a:rPr>
              <a:t>imposto, aumentando a arrecadação tributária; </a:t>
            </a:r>
            <a:endParaRPr lang="pt-BR" sz="2400" dirty="0" smtClean="0">
              <a:solidFill>
                <a:srgbClr val="003C8A"/>
              </a:solidFill>
            </a:endParaRPr>
          </a:p>
          <a:p>
            <a:pPr marL="542925" lvl="0" indent="-285750"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rgbClr val="003C8A"/>
              </a:solidFill>
            </a:endParaRPr>
          </a:p>
          <a:p>
            <a:pPr marL="542925" lvl="0" indent="-285750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3C8A"/>
                </a:solidFill>
              </a:rPr>
              <a:t>Contribui para a sobrevivências das micro e pequenas empresas</a:t>
            </a:r>
          </a:p>
          <a:p>
            <a:pPr marL="542925" lvl="0" indent="-285750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3C8A"/>
              </a:solidFill>
            </a:endParaRPr>
          </a:p>
          <a:p>
            <a:pPr marL="542925" lvl="0" indent="-285750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3C8A"/>
                </a:solidFill>
              </a:rPr>
              <a:t>Redução </a:t>
            </a:r>
            <a:r>
              <a:rPr lang="pt-BR" sz="2400" dirty="0">
                <a:solidFill>
                  <a:srgbClr val="003C8A"/>
                </a:solidFill>
              </a:rPr>
              <a:t>da </a:t>
            </a:r>
            <a:r>
              <a:rPr lang="pt-BR" sz="2400" dirty="0" smtClean="0">
                <a:solidFill>
                  <a:srgbClr val="003C8A"/>
                </a:solidFill>
              </a:rPr>
              <a:t>informalidade, permitindo maior acesso ao crédito.</a:t>
            </a:r>
            <a:r>
              <a:rPr lang="pt-BR" sz="1600" dirty="0" smtClean="0">
                <a:solidFill>
                  <a:srgbClr val="003C8A"/>
                </a:solidFill>
              </a:rPr>
              <a:t> </a:t>
            </a:r>
            <a:endParaRPr lang="pt-BR" sz="1600" dirty="0">
              <a:solidFill>
                <a:srgbClr val="003C8A"/>
              </a:solidFill>
            </a:endParaRPr>
          </a:p>
          <a:p>
            <a:pPr marL="542925" lvl="0" indent="-285750" algn="just">
              <a:buFont typeface="Wingdings" panose="05000000000000000000" pitchFamily="2" charset="2"/>
              <a:buChar char="§"/>
            </a:pPr>
            <a:endParaRPr lang="pt-BR" sz="1600" dirty="0" smtClean="0">
              <a:solidFill>
                <a:srgbClr val="003C8A"/>
              </a:solidFill>
            </a:endParaRP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1326434" y="625765"/>
            <a:ext cx="7278013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solidFill>
                  <a:srgbClr val="FFC000"/>
                </a:solidFill>
              </a:rPr>
              <a:t>IMPACTOS </a:t>
            </a:r>
            <a:r>
              <a:rPr lang="pt-BR" sz="2800" b="1" dirty="0">
                <a:solidFill>
                  <a:srgbClr val="FFC000"/>
                </a:solidFill>
              </a:rPr>
              <a:t>DO SISTEMA SIMPLES </a:t>
            </a:r>
            <a:r>
              <a:rPr lang="pt-BR" sz="2800" b="1" dirty="0" smtClean="0">
                <a:solidFill>
                  <a:srgbClr val="FFC000"/>
                </a:solidFill>
              </a:rPr>
              <a:t>NACIONAL</a:t>
            </a:r>
            <a:endParaRPr lang="pt-BR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" y="-1893"/>
            <a:ext cx="914197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2"/>
          <p:cNvSpPr txBox="1">
            <a:spLocks/>
          </p:cNvSpPr>
          <p:nvPr/>
        </p:nvSpPr>
        <p:spPr>
          <a:xfrm>
            <a:off x="1326434" y="625765"/>
            <a:ext cx="8356119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solidFill>
                  <a:srgbClr val="FFC000"/>
                </a:solidFill>
              </a:rPr>
              <a:t>CONSIDERAÇÕES FINAIS</a:t>
            </a:r>
            <a:endParaRPr lang="pt-BR" sz="2800" dirty="0">
              <a:solidFill>
                <a:srgbClr val="FFC000"/>
              </a:solidFill>
            </a:endParaRPr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755576" y="1803296"/>
            <a:ext cx="8064896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r>
              <a:rPr lang="pt-BR" sz="1600" dirty="0" smtClean="0">
                <a:solidFill>
                  <a:srgbClr val="003C8A"/>
                </a:solidFill>
              </a:rPr>
              <a:t>De acordo com nossas pesquisas, 65,2% dos empresários dos setores de varejo e serviço avaliam como ruim o atual sistema tributário, pela complexidade e inequidade;</a:t>
            </a:r>
          </a:p>
          <a:p>
            <a:pPr marL="342900" indent="-342900" algn="l">
              <a:buAutoNum type="arabicPeriod"/>
            </a:pPr>
            <a:endParaRPr lang="pt-BR" sz="1600" dirty="0">
              <a:solidFill>
                <a:srgbClr val="003C8A"/>
              </a:solidFill>
            </a:endParaRPr>
          </a:p>
          <a:p>
            <a:pPr marL="342900" indent="-342900" algn="l">
              <a:buAutoNum type="arabicPeriod" startAt="2"/>
            </a:pPr>
            <a:r>
              <a:rPr lang="pt-BR" sz="1600" dirty="0" smtClean="0">
                <a:solidFill>
                  <a:srgbClr val="003C8A"/>
                </a:solidFill>
              </a:rPr>
              <a:t>A </a:t>
            </a:r>
            <a:r>
              <a:rPr lang="pt-BR" sz="1600" dirty="0" smtClean="0">
                <a:solidFill>
                  <a:srgbClr val="003C8A"/>
                </a:solidFill>
              </a:rPr>
              <a:t>Complexidade do Sistema tributário implica em desestímulo ao crescimento econômico e prejuízo ao contribuinte de menor poder aquisitivo, sendo mal avaliado em sua </a:t>
            </a:r>
            <a:r>
              <a:rPr lang="pt-BR" sz="1600" dirty="0" smtClean="0">
                <a:solidFill>
                  <a:srgbClr val="003C8A"/>
                </a:solidFill>
              </a:rPr>
              <a:t>simplicidade. </a:t>
            </a:r>
          </a:p>
          <a:p>
            <a:pPr marL="342900" indent="-342900" algn="l">
              <a:buAutoNum type="arabicPeriod" startAt="2"/>
            </a:pPr>
            <a:endParaRPr lang="pt-BR" sz="1600" dirty="0" smtClean="0">
              <a:solidFill>
                <a:srgbClr val="003C8A"/>
              </a:solidFill>
            </a:endParaRPr>
          </a:p>
          <a:p>
            <a:pPr marL="342900" indent="-342900" algn="l">
              <a:buAutoNum type="arabicPeriod" startAt="2"/>
            </a:pPr>
            <a:r>
              <a:rPr lang="pt-BR" sz="1600" dirty="0" smtClean="0">
                <a:solidFill>
                  <a:srgbClr val="003C8A"/>
                </a:solidFill>
              </a:rPr>
              <a:t>Quase </a:t>
            </a:r>
            <a:r>
              <a:rPr lang="pt-BR" sz="1600" dirty="0" smtClean="0">
                <a:solidFill>
                  <a:srgbClr val="003C8A"/>
                </a:solidFill>
              </a:rPr>
              <a:t>50% acredita que é importante sair da informalidade e que o Simples contribui para </a:t>
            </a:r>
            <a:r>
              <a:rPr lang="pt-BR" sz="1600" dirty="0" smtClean="0">
                <a:solidFill>
                  <a:srgbClr val="003C8A"/>
                </a:solidFill>
              </a:rPr>
              <a:t>isso</a:t>
            </a:r>
            <a:r>
              <a:rPr lang="pt-BR" sz="1600" dirty="0" smtClean="0">
                <a:solidFill>
                  <a:srgbClr val="003C8A"/>
                </a:solidFill>
              </a:rPr>
              <a:t>;</a:t>
            </a:r>
          </a:p>
          <a:p>
            <a:pPr marL="342900" indent="-342900" algn="l">
              <a:buAutoNum type="arabicPeriod" startAt="2"/>
            </a:pPr>
            <a:endParaRPr lang="pt-BR" sz="1600" dirty="0">
              <a:solidFill>
                <a:srgbClr val="003C8A"/>
              </a:solidFill>
            </a:endParaRPr>
          </a:p>
          <a:p>
            <a:pPr marL="342900" indent="-342900" algn="l">
              <a:buAutoNum type="arabicPeriod" startAt="2"/>
            </a:pPr>
            <a:r>
              <a:rPr lang="pt-BR" sz="1600" dirty="0" smtClean="0">
                <a:solidFill>
                  <a:srgbClr val="003C8A"/>
                </a:solidFill>
              </a:rPr>
              <a:t>A </a:t>
            </a:r>
            <a:r>
              <a:rPr lang="pt-BR" sz="1600" dirty="0" smtClean="0">
                <a:solidFill>
                  <a:srgbClr val="003C8A"/>
                </a:solidFill>
              </a:rPr>
              <a:t>Arrecadação tributária do Simples está fortemente correlacionado com o PIB brasileiro </a:t>
            </a:r>
          </a:p>
          <a:p>
            <a:pPr marL="285750" indent="-285750" algn="l"/>
            <a:endParaRPr lang="pt-BR" sz="1600" dirty="0" smtClean="0">
              <a:solidFill>
                <a:srgbClr val="003C8A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4437112"/>
            <a:ext cx="7704856" cy="10040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83568" y="450912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srgbClr val="003C8A"/>
                </a:solidFill>
              </a:rPr>
              <a:t>CONCLUSÃO: </a:t>
            </a:r>
            <a:r>
              <a:rPr lang="pt-BR" b="1" i="1" dirty="0" smtClean="0">
                <a:solidFill>
                  <a:srgbClr val="003C8A"/>
                </a:solidFill>
              </a:rPr>
              <a:t>O Sistema Simples Nacional trouxe impacto positivo sobre o a arrecadação, além de contribuir para a melhoria da competitividade </a:t>
            </a:r>
          </a:p>
          <a:p>
            <a:pPr algn="ctr"/>
            <a:r>
              <a:rPr lang="pt-BR" b="1" i="1" dirty="0" smtClean="0">
                <a:solidFill>
                  <a:srgbClr val="003C8A"/>
                </a:solidFill>
              </a:rPr>
              <a:t>do lojista, com menos custo e menos informalidade</a:t>
            </a:r>
            <a:endParaRPr lang="pt-BR" b="1" i="1" dirty="0">
              <a:solidFill>
                <a:srgbClr val="003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2411760" y="1916832"/>
            <a:ext cx="5184576" cy="1621396"/>
            <a:chOff x="320925" y="1916832"/>
            <a:chExt cx="5184576" cy="1621396"/>
          </a:xfrm>
        </p:grpSpPr>
        <p:sp>
          <p:nvSpPr>
            <p:cNvPr id="6" name="Retângulo 5"/>
            <p:cNvSpPr/>
            <p:nvPr/>
          </p:nvSpPr>
          <p:spPr>
            <a:xfrm>
              <a:off x="320925" y="2025530"/>
              <a:ext cx="72008" cy="14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Título 2"/>
            <p:cNvSpPr txBox="1">
              <a:spLocks/>
            </p:cNvSpPr>
            <p:nvPr/>
          </p:nvSpPr>
          <p:spPr>
            <a:xfrm>
              <a:off x="680965" y="1916832"/>
              <a:ext cx="4824536" cy="16213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3600" b="1" dirty="0" smtClean="0">
                  <a:solidFill>
                    <a:srgbClr val="FFC000"/>
                  </a:solidFill>
                </a:rPr>
                <a:t>OBRIGADO!</a:t>
              </a:r>
            </a:p>
            <a:p>
              <a:pPr algn="l"/>
              <a:endParaRPr lang="pt-BR" sz="3600" b="1" dirty="0" smtClean="0">
                <a:solidFill>
                  <a:srgbClr val="FFC000"/>
                </a:solidFill>
              </a:endParaRPr>
            </a:p>
            <a:p>
              <a:pPr algn="l"/>
              <a:r>
                <a:rPr lang="pt-BR" sz="2800" b="1" dirty="0" smtClean="0">
                  <a:solidFill>
                    <a:srgbClr val="FFC000"/>
                  </a:solidFill>
                </a:rPr>
                <a:t>Honório Pinheiro</a:t>
              </a:r>
              <a:endParaRPr lang="pt-BR" sz="2800" b="1" dirty="0">
                <a:solidFill>
                  <a:srgbClr val="FFC000"/>
                </a:solidFill>
              </a:endParaRPr>
            </a:p>
            <a:p>
              <a:pPr algn="l"/>
              <a:r>
                <a:rPr lang="pt-BR" sz="2800" b="1" dirty="0" smtClean="0">
                  <a:solidFill>
                    <a:srgbClr val="FFC000"/>
                  </a:solidFill>
                </a:rPr>
                <a:t>presidente@cndl.org.br</a:t>
              </a:r>
              <a:endParaRPr lang="pt-BR" sz="24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8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" y="0"/>
            <a:ext cx="914197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1326435" y="625765"/>
            <a:ext cx="684076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rgbClr val="FFC000"/>
                </a:solidFill>
              </a:rPr>
              <a:t>O SISTEMA CNDL EM NÚMEROS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43816" y="5281463"/>
            <a:ext cx="169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Fonte: Sistema CNDL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hape 155"/>
          <p:cNvSpPr txBox="1"/>
          <p:nvPr/>
        </p:nvSpPr>
        <p:spPr>
          <a:xfrm>
            <a:off x="1115616" y="3093296"/>
            <a:ext cx="16794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320"/>
              </a:spcBef>
              <a:buNone/>
            </a:pPr>
            <a:r>
              <a:rPr lang="pt-BR" sz="1400" dirty="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Presença nas</a:t>
            </a:r>
            <a:r>
              <a:rPr lang="pt-BR" sz="1600" dirty="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pPr lvl="0" algn="ctr" rtl="0">
              <a:spcBef>
                <a:spcPts val="320"/>
              </a:spcBef>
              <a:buNone/>
            </a:pPr>
            <a:r>
              <a:rPr lang="pt-BR" b="1" dirty="0">
                <a:solidFill>
                  <a:srgbClr val="F1C232"/>
                </a:solidFill>
                <a:latin typeface="Dosis"/>
                <a:ea typeface="Dosis"/>
                <a:cs typeface="Dosis"/>
                <a:sym typeface="Dosis"/>
              </a:rPr>
              <a:t>27 unidades federativas</a:t>
            </a:r>
            <a:r>
              <a:rPr lang="pt-BR" dirty="0">
                <a:solidFill>
                  <a:srgbClr val="F1C232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pt-BR" sz="1400" dirty="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Federações das Câmaras de Dirigentes Lojistas (</a:t>
            </a:r>
            <a:r>
              <a:rPr lang="pt-BR" sz="1400" dirty="0" err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FCDLs</a:t>
            </a:r>
            <a:r>
              <a:rPr lang="pt-BR" sz="1400" dirty="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</a:p>
        </p:txBody>
      </p:sp>
      <p:sp>
        <p:nvSpPr>
          <p:cNvPr id="12" name="Shape 156"/>
          <p:cNvSpPr txBox="1"/>
          <p:nvPr/>
        </p:nvSpPr>
        <p:spPr>
          <a:xfrm>
            <a:off x="3381988" y="2754212"/>
            <a:ext cx="19821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320"/>
              </a:spcBef>
              <a:buNone/>
            </a:pPr>
            <a:r>
              <a:rPr lang="pt-BR" sz="4800" b="1" dirty="0">
                <a:solidFill>
                  <a:srgbClr val="38761D"/>
                </a:solidFill>
                <a:latin typeface="Dosis"/>
                <a:ea typeface="Dosis"/>
                <a:cs typeface="Dosis"/>
                <a:sym typeface="Dosis"/>
              </a:rPr>
              <a:t>1.500</a:t>
            </a:r>
            <a:r>
              <a:rPr lang="pt-BR" sz="3000" b="1" dirty="0">
                <a:solidFill>
                  <a:srgbClr val="38761D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pPr lvl="0" algn="ctr" rtl="0">
              <a:spcBef>
                <a:spcPts val="320"/>
              </a:spcBef>
              <a:buNone/>
            </a:pPr>
            <a:r>
              <a:rPr lang="pt-BR"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CDLs presentes nos municípios brasileiros, contribuindo para o desenvolvimento socioeconômico das cidades</a:t>
            </a:r>
          </a:p>
        </p:txBody>
      </p:sp>
      <p:sp>
        <p:nvSpPr>
          <p:cNvPr id="13" name="Shape 157"/>
          <p:cNvSpPr txBox="1"/>
          <p:nvPr/>
        </p:nvSpPr>
        <p:spPr>
          <a:xfrm>
            <a:off x="5950908" y="933056"/>
            <a:ext cx="2293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320"/>
              </a:spcBef>
              <a:buNone/>
            </a:pPr>
            <a:r>
              <a:rPr lang="pt-BR" sz="3600" b="1" dirty="0">
                <a:solidFill>
                  <a:srgbClr val="CC4D16"/>
                </a:solidFill>
                <a:latin typeface="Dosis"/>
                <a:ea typeface="Dosis"/>
                <a:cs typeface="Dosis"/>
                <a:sym typeface="Dosis"/>
              </a:rPr>
              <a:t>Mais de 1 milhão</a:t>
            </a:r>
          </a:p>
          <a:p>
            <a:pPr lvl="0" algn="ctr" rtl="0">
              <a:spcBef>
                <a:spcPts val="320"/>
              </a:spcBef>
              <a:buNone/>
            </a:pPr>
            <a:r>
              <a:rPr lang="pt-BR" sz="1600" dirty="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 de pontos de vendas</a:t>
            </a:r>
          </a:p>
        </p:txBody>
      </p:sp>
      <p:sp>
        <p:nvSpPr>
          <p:cNvPr id="14" name="Shape 158"/>
          <p:cNvSpPr txBox="1"/>
          <p:nvPr/>
        </p:nvSpPr>
        <p:spPr>
          <a:xfrm>
            <a:off x="6382258" y="2924944"/>
            <a:ext cx="156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320"/>
              </a:spcBef>
              <a:buNone/>
            </a:pPr>
            <a:r>
              <a:rPr lang="pt-BR" sz="3600" b="1" dirty="0" smtClean="0">
                <a:solidFill>
                  <a:srgbClr val="458ACB"/>
                </a:solidFill>
                <a:latin typeface="Dosis"/>
                <a:ea typeface="Dosis"/>
                <a:cs typeface="Dosis"/>
                <a:sym typeface="Dosis"/>
              </a:rPr>
              <a:t>95% </a:t>
            </a:r>
            <a:r>
              <a:rPr lang="pt-BR"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dos associados são </a:t>
            </a:r>
            <a:r>
              <a:rPr lang="pt-BR" sz="1600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MPEs</a:t>
            </a:r>
            <a:endParaRPr lang="pt-BR" sz="1600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5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648" y="2681248"/>
            <a:ext cx="991677" cy="9755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Shape 162"/>
          <p:cNvGrpSpPr/>
          <p:nvPr/>
        </p:nvGrpSpPr>
        <p:grpSpPr>
          <a:xfrm>
            <a:off x="3884562" y="2041286"/>
            <a:ext cx="976949" cy="851462"/>
            <a:chOff x="4349300" y="2797249"/>
            <a:chExt cx="976949" cy="851462"/>
          </a:xfrm>
        </p:grpSpPr>
        <p:pic>
          <p:nvPicPr>
            <p:cNvPr id="17" name="Shape 163"/>
            <p:cNvPicPr preferRelativeResize="0"/>
            <p:nvPr/>
          </p:nvPicPr>
          <p:blipFill rotWithShape="1">
            <a:blip r:embed="rId4">
              <a:alphaModFix/>
            </a:blip>
            <a:srcRect r="51145"/>
            <a:stretch/>
          </p:blipFill>
          <p:spPr>
            <a:xfrm>
              <a:off x="4349300" y="3317850"/>
              <a:ext cx="297500" cy="238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64"/>
            <p:cNvPicPr preferRelativeResize="0"/>
            <p:nvPr/>
          </p:nvPicPr>
          <p:blipFill rotWithShape="1">
            <a:blip r:embed="rId4">
              <a:alphaModFix/>
            </a:blip>
            <a:srcRect r="51145"/>
            <a:stretch/>
          </p:blipFill>
          <p:spPr>
            <a:xfrm>
              <a:off x="4745775" y="3225712"/>
              <a:ext cx="527150" cy="422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65"/>
            <p:cNvPicPr preferRelativeResize="0"/>
            <p:nvPr/>
          </p:nvPicPr>
          <p:blipFill rotWithShape="1">
            <a:blip r:embed="rId4">
              <a:alphaModFix/>
            </a:blip>
            <a:srcRect r="51145"/>
            <a:stretch/>
          </p:blipFill>
          <p:spPr>
            <a:xfrm>
              <a:off x="4412625" y="3055503"/>
              <a:ext cx="170849" cy="13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166"/>
            <p:cNvPicPr preferRelativeResize="0"/>
            <p:nvPr/>
          </p:nvPicPr>
          <p:blipFill rotWithShape="1">
            <a:blip r:embed="rId4">
              <a:alphaModFix/>
            </a:blip>
            <a:srcRect r="51145"/>
            <a:stretch/>
          </p:blipFill>
          <p:spPr>
            <a:xfrm>
              <a:off x="4703700" y="2797249"/>
              <a:ext cx="378912" cy="304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167"/>
            <p:cNvPicPr preferRelativeResize="0"/>
            <p:nvPr/>
          </p:nvPicPr>
          <p:blipFill rotWithShape="1">
            <a:blip r:embed="rId4">
              <a:alphaModFix/>
            </a:blip>
            <a:srcRect r="51145"/>
            <a:stretch/>
          </p:blipFill>
          <p:spPr>
            <a:xfrm>
              <a:off x="5155400" y="2905128"/>
              <a:ext cx="170849" cy="1370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aixaDeTexto 1"/>
          <p:cNvSpPr txBox="1"/>
          <p:nvPr/>
        </p:nvSpPr>
        <p:spPr>
          <a:xfrm>
            <a:off x="251520" y="1772816"/>
            <a:ext cx="295232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Criado em 1960, como Modelo de Livre Adesão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323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899592" y="625764"/>
            <a:ext cx="8243394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FFC000"/>
                </a:solidFill>
              </a:rPr>
              <a:t>SPC BRASIL: Maior Base de Dados da América Latina </a:t>
            </a:r>
            <a:endParaRPr lang="pt-BR" sz="2800" dirty="0">
              <a:solidFill>
                <a:srgbClr val="FFC000"/>
              </a:solidFill>
            </a:endParaRPr>
          </a:p>
        </p:txBody>
      </p:sp>
      <p:sp>
        <p:nvSpPr>
          <p:cNvPr id="12" name="Shape 172"/>
          <p:cNvSpPr txBox="1"/>
          <p:nvPr/>
        </p:nvSpPr>
        <p:spPr>
          <a:xfrm>
            <a:off x="323528" y="2920846"/>
            <a:ext cx="1618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320"/>
              </a:spcBef>
              <a:buNone/>
            </a:pPr>
            <a:r>
              <a:rPr lang="pt-BR" sz="6000" b="1">
                <a:solidFill>
                  <a:srgbClr val="93C47D"/>
                </a:solidFill>
                <a:latin typeface="Dosis"/>
                <a:ea typeface="Dosis"/>
                <a:cs typeface="Dosis"/>
                <a:sym typeface="Dosis"/>
              </a:rPr>
              <a:t>180</a:t>
            </a:r>
            <a:r>
              <a:rPr lang="pt-BR" sz="2400" b="1">
                <a:solidFill>
                  <a:srgbClr val="93C47D"/>
                </a:solidFill>
                <a:latin typeface="Dosis"/>
                <a:ea typeface="Dosis"/>
                <a:cs typeface="Dosis"/>
                <a:sym typeface="Dosis"/>
              </a:rPr>
              <a:t> milhões</a:t>
            </a:r>
          </a:p>
          <a:p>
            <a:pPr lvl="0" algn="ctr" rtl="0">
              <a:spcBef>
                <a:spcPts val="320"/>
              </a:spcBef>
              <a:buNone/>
            </a:pPr>
            <a:r>
              <a:rPr lang="pt-BR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pt-BR"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de cadastros de pessoas físicas</a:t>
            </a:r>
          </a:p>
        </p:txBody>
      </p:sp>
      <p:sp>
        <p:nvSpPr>
          <p:cNvPr id="13" name="Shape 173"/>
          <p:cNvSpPr txBox="1"/>
          <p:nvPr/>
        </p:nvSpPr>
        <p:spPr>
          <a:xfrm>
            <a:off x="6859088" y="2132856"/>
            <a:ext cx="21054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320"/>
              </a:spcBef>
              <a:buNone/>
            </a:pPr>
            <a:r>
              <a:rPr lang="pt-BR" sz="3000" b="1" dirty="0">
                <a:solidFill>
                  <a:srgbClr val="3D85C6"/>
                </a:solidFill>
                <a:latin typeface="Dosis"/>
                <a:ea typeface="Dosis"/>
                <a:cs typeface="Dosis"/>
                <a:sym typeface="Dosis"/>
              </a:rPr>
              <a:t>26 milhões</a:t>
            </a:r>
            <a:r>
              <a:rPr lang="pt-BR" dirty="0">
                <a:solidFill>
                  <a:srgbClr val="3D85C6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pPr lvl="0" algn="ctr" rtl="0">
              <a:spcBef>
                <a:spcPts val="320"/>
              </a:spcBef>
              <a:buNone/>
            </a:pPr>
            <a:r>
              <a:rPr lang="pt-BR"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de cadastros de pessoas jurídicas</a:t>
            </a:r>
          </a:p>
        </p:txBody>
      </p:sp>
      <p:sp>
        <p:nvSpPr>
          <p:cNvPr id="14" name="Shape 174"/>
          <p:cNvSpPr txBox="1"/>
          <p:nvPr/>
        </p:nvSpPr>
        <p:spPr>
          <a:xfrm>
            <a:off x="2626338" y="2494621"/>
            <a:ext cx="1618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6000" b="1">
                <a:solidFill>
                  <a:srgbClr val="CC4D16"/>
                </a:solidFill>
                <a:latin typeface="Dosis"/>
                <a:ea typeface="Dosis"/>
                <a:cs typeface="Dosis"/>
                <a:sym typeface="Dosis"/>
              </a:rPr>
              <a:t>50</a:t>
            </a:r>
            <a:r>
              <a:rPr lang="pt-BR" sz="2400">
                <a:solidFill>
                  <a:srgbClr val="CC4D16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pt-BR" sz="2400" b="1">
                <a:solidFill>
                  <a:srgbClr val="CC4D16"/>
                </a:solidFill>
                <a:latin typeface="Dosis"/>
                <a:ea typeface="Dosis"/>
                <a:cs typeface="Dosis"/>
                <a:sym typeface="Dosis"/>
              </a:rPr>
              <a:t>milhões</a:t>
            </a:r>
            <a:r>
              <a:rPr lang="pt-BR">
                <a:solidFill>
                  <a:srgbClr val="CC4D16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16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de consultas por mês</a:t>
            </a:r>
          </a:p>
        </p:txBody>
      </p:sp>
      <p:sp>
        <p:nvSpPr>
          <p:cNvPr id="15" name="Shape 175"/>
          <p:cNvSpPr txBox="1"/>
          <p:nvPr/>
        </p:nvSpPr>
        <p:spPr>
          <a:xfrm>
            <a:off x="5047252" y="3093296"/>
            <a:ext cx="16185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Funcionamento </a:t>
            </a:r>
            <a:r>
              <a:rPr lang="pt-BR" sz="4800" b="1">
                <a:solidFill>
                  <a:srgbClr val="CC0000"/>
                </a:solidFill>
                <a:latin typeface="Dosis"/>
                <a:ea typeface="Dosis"/>
                <a:cs typeface="Dosis"/>
                <a:sym typeface="Dosis"/>
              </a:rPr>
              <a:t>7 </a:t>
            </a:r>
            <a:r>
              <a:rPr lang="pt-BR" sz="2400" b="1">
                <a:solidFill>
                  <a:srgbClr val="CC0000"/>
                </a:solidFill>
                <a:latin typeface="Dosis"/>
                <a:ea typeface="Dosis"/>
                <a:cs typeface="Dosis"/>
                <a:sym typeface="Dosis"/>
              </a:rPr>
              <a:t>dias</a:t>
            </a:r>
            <a:r>
              <a:rPr lang="pt-BR">
                <a:solidFill>
                  <a:srgbClr val="CC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por semana</a:t>
            </a:r>
          </a:p>
        </p:txBody>
      </p:sp>
      <p:pic>
        <p:nvPicPr>
          <p:cNvPr id="26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839" y="2217671"/>
            <a:ext cx="1093499" cy="91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700" y="1898137"/>
            <a:ext cx="1476425" cy="95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9904" y="2766695"/>
            <a:ext cx="1319799" cy="11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1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678" y="2211383"/>
            <a:ext cx="1394647" cy="140857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7343816" y="5281463"/>
            <a:ext cx="169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Fonte: Sistema CNDL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5" y="625765"/>
            <a:ext cx="598187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solidFill>
                  <a:srgbClr val="FFC000"/>
                </a:solidFill>
              </a:rPr>
              <a:t>AGENDA DO SISTEMA CNDL</a:t>
            </a:r>
            <a:endParaRPr lang="pt-BR" sz="2800" dirty="0">
              <a:solidFill>
                <a:srgbClr val="FFC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43608" y="1757422"/>
            <a:ext cx="77768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dirty="0">
                <a:solidFill>
                  <a:srgbClr val="003C8A"/>
                </a:solidFill>
              </a:rPr>
              <a:t>1. Simplificação da Legislação Tributária;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3C8A"/>
                </a:solidFill>
              </a:rPr>
              <a:t>2. Modernização do Mercado de Trabalho;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3C8A"/>
                </a:solidFill>
              </a:rPr>
              <a:t>	a. Normatização do Trabalho 	Intermitente;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3C8A"/>
                </a:solidFill>
              </a:rPr>
              <a:t>	b. Regularização da terceirização </a:t>
            </a:r>
            <a:r>
              <a:rPr lang="pt-BR" dirty="0" smtClean="0">
                <a:solidFill>
                  <a:srgbClr val="003C8A"/>
                </a:solidFill>
              </a:rPr>
              <a:t>no Setor </a:t>
            </a:r>
            <a:r>
              <a:rPr lang="pt-BR" dirty="0">
                <a:solidFill>
                  <a:srgbClr val="003C8A"/>
                </a:solidFill>
              </a:rPr>
              <a:t>de Comércio e Serviços.</a:t>
            </a:r>
          </a:p>
          <a:p>
            <a:pPr lvl="0">
              <a:lnSpc>
                <a:spcPct val="150000"/>
              </a:lnSpc>
            </a:pPr>
            <a:r>
              <a:rPr lang="pt-BR" dirty="0">
                <a:solidFill>
                  <a:srgbClr val="003C8A"/>
                </a:solidFill>
              </a:rPr>
              <a:t>3. Políticas de Acesso ao Crédito e Financiamento</a:t>
            </a:r>
            <a:r>
              <a:rPr lang="pt-BR" dirty="0" smtClean="0">
                <a:solidFill>
                  <a:srgbClr val="003C8A"/>
                </a:solidFill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pt-BR" dirty="0">
                <a:solidFill>
                  <a:srgbClr val="003C8A"/>
                </a:solidFill>
              </a:rPr>
              <a:t>4. Regulamentação dos Meios </a:t>
            </a:r>
            <a:r>
              <a:rPr lang="pt-BR" dirty="0" smtClean="0">
                <a:solidFill>
                  <a:srgbClr val="003C8A"/>
                </a:solidFill>
              </a:rPr>
              <a:t>de Pagamentos</a:t>
            </a:r>
            <a:r>
              <a:rPr lang="pt-BR" dirty="0">
                <a:solidFill>
                  <a:srgbClr val="003C8A"/>
                </a:solidFill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pt-BR" dirty="0">
                <a:solidFill>
                  <a:srgbClr val="003C8A"/>
                </a:solidFill>
              </a:rPr>
              <a:t>5. Adequação do Plano Diretor </a:t>
            </a:r>
            <a:r>
              <a:rPr lang="pt-BR" dirty="0" smtClean="0">
                <a:solidFill>
                  <a:srgbClr val="003C8A"/>
                </a:solidFill>
              </a:rPr>
              <a:t>dos Municípios </a:t>
            </a:r>
            <a:r>
              <a:rPr lang="pt-BR" dirty="0">
                <a:solidFill>
                  <a:srgbClr val="003C8A"/>
                </a:solidFill>
              </a:rPr>
              <a:t>para o </a:t>
            </a:r>
            <a:r>
              <a:rPr lang="pt-BR" dirty="0" smtClean="0">
                <a:solidFill>
                  <a:srgbClr val="003C8A"/>
                </a:solidFill>
              </a:rPr>
              <a:t>Desenvolvimento do Comércio </a:t>
            </a:r>
            <a:r>
              <a:rPr lang="pt-BR" dirty="0">
                <a:solidFill>
                  <a:srgbClr val="003C8A"/>
                </a:solidFill>
              </a:rPr>
              <a:t>e Serviços</a:t>
            </a:r>
            <a:endParaRPr lang="pt-BR" sz="1200" dirty="0">
              <a:solidFill>
                <a:srgbClr val="003C8A"/>
              </a:solidFill>
            </a:endParaRPr>
          </a:p>
          <a:p>
            <a:pPr lvl="0">
              <a:lnSpc>
                <a:spcPct val="150000"/>
              </a:lnSpc>
            </a:pPr>
            <a:r>
              <a:rPr lang="pt-BR" dirty="0">
                <a:solidFill>
                  <a:srgbClr val="003C8A"/>
                </a:solidFill>
              </a:rPr>
              <a:t>6. Reforma da Previdência</a:t>
            </a:r>
            <a:r>
              <a:rPr lang="pt-BR" dirty="0" smtClean="0">
                <a:solidFill>
                  <a:srgbClr val="003C8A"/>
                </a:solidFill>
              </a:rPr>
              <a:t>.</a:t>
            </a:r>
            <a:endParaRPr lang="pt-BR" dirty="0">
              <a:solidFill>
                <a:srgbClr val="003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5" y="625765"/>
            <a:ext cx="684076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rgbClr val="FFC000"/>
                </a:solidFill>
              </a:rPr>
              <a:t>O VAREJO BRASILEIRO EM NÚMEROS</a:t>
            </a:r>
            <a:endParaRPr lang="pt-BR" sz="3200" dirty="0">
              <a:solidFill>
                <a:srgbClr val="FFC0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23252"/>
              </p:ext>
            </p:extLst>
          </p:nvPr>
        </p:nvGraphicFramePr>
        <p:xfrm>
          <a:off x="1151620" y="1928544"/>
          <a:ext cx="6840760" cy="317253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968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1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Participação do Varejo no </a:t>
                      </a: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PIB </a:t>
                      </a: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Brasileiro </a:t>
                      </a:r>
                      <a:endParaRPr lang="pt-BR" sz="1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IBGE </a:t>
                      </a:r>
                      <a:r>
                        <a:rPr lang="pt-B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2015)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22,3%</a:t>
                      </a:r>
                      <a:endParaRPr lang="pt-B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Crescimento Médio Anual do Varejo </a:t>
                      </a:r>
                      <a:r>
                        <a:rPr lang="pt-B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(2004-15)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6,6</a:t>
                      </a:r>
                      <a:endParaRPr lang="pt-B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4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Crescimento Anual do Varejo (2004-15)  </a:t>
                      </a:r>
                      <a:r>
                        <a:rPr lang="pt-BR" sz="18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versus</a:t>
                      </a:r>
                      <a:r>
                        <a:rPr lang="pt-BR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Crescimento Anual do PIB </a:t>
                      </a:r>
                      <a:r>
                        <a:rPr lang="pt-BR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(2004-15)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2,2 vezes</a:t>
                      </a:r>
                      <a:endParaRPr lang="pt-B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Receita anual do </a:t>
                      </a: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Comércio </a:t>
                      </a: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Varejista</a:t>
                      </a:r>
                      <a:endParaRPr lang="pt-B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R$ 250 Bilhões</a:t>
                      </a:r>
                      <a:endParaRPr lang="pt-B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1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Emprego </a:t>
                      </a: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Formal </a:t>
                      </a: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no Varejo </a:t>
                      </a:r>
                      <a:endParaRPr lang="pt-BR" sz="18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IBGE Jan 2015)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 milhões</a:t>
                      </a:r>
                      <a:endParaRPr lang="pt-B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1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Total de salários </a:t>
                      </a: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pagos no Setor Varejista </a:t>
                      </a: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 </a:t>
                      </a: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outras </a:t>
                      </a:r>
                      <a:r>
                        <a:rPr lang="pt-B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remunerações </a:t>
                      </a: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(anuais)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R$ 20 Bilhões</a:t>
                      </a:r>
                      <a:endParaRPr lang="pt-BR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160520" y="5178678"/>
            <a:ext cx="529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Fonte: IBGE, Instituto do </a:t>
            </a:r>
            <a:r>
              <a:rPr lang="pt-BR" sz="1400" dirty="0" err="1" smtClean="0">
                <a:solidFill>
                  <a:schemeClr val="accent1">
                    <a:lumMod val="75000"/>
                  </a:schemeClr>
                </a:solidFill>
              </a:rPr>
              <a:t>Desenv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. Varejo – IDV, CNDL, 2015 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" y="3349"/>
            <a:ext cx="914197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5" y="625765"/>
            <a:ext cx="684076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FFC000"/>
                </a:solidFill>
              </a:rPr>
              <a:t>PESQUISA CNDL-SPC BRASIL SOBRE  REFORMA TRIBUTÁRIA</a:t>
            </a:r>
            <a:endParaRPr lang="pt-BR" sz="2800" dirty="0">
              <a:solidFill>
                <a:srgbClr val="FFC000"/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426335" y="1700808"/>
            <a:ext cx="864096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003C8A"/>
                </a:solidFill>
              </a:rPr>
              <a:t>Metodologia</a:t>
            </a:r>
            <a:endParaRPr lang="pt-BR" sz="2800" b="1" dirty="0">
              <a:solidFill>
                <a:srgbClr val="003C8A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110410" y="2423319"/>
            <a:ext cx="6799357" cy="58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Público-alvo: </a:t>
            </a:r>
            <a:r>
              <a:rPr lang="pt-BR" dirty="0"/>
              <a:t>E</a:t>
            </a:r>
            <a:r>
              <a:rPr lang="pt-BR" dirty="0" smtClean="0"/>
              <a:t>mpresários </a:t>
            </a:r>
            <a:r>
              <a:rPr lang="pt-BR" dirty="0"/>
              <a:t>de Varejo e Serviços em todas as regiões </a:t>
            </a:r>
            <a:r>
              <a:rPr lang="pt-BR" dirty="0" smtClean="0"/>
              <a:t>brasileiras.</a:t>
            </a:r>
            <a:endParaRPr lang="pt-BR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110411" y="3140968"/>
            <a:ext cx="6811404" cy="58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Tamanho amostral: </a:t>
            </a:r>
            <a:r>
              <a:rPr lang="pt-BR" dirty="0"/>
              <a:t>822 </a:t>
            </a:r>
            <a:r>
              <a:rPr lang="pt-BR" dirty="0" smtClean="0"/>
              <a:t>EMPRESÁRIOS, </a:t>
            </a:r>
            <a:r>
              <a:rPr lang="pt-BR" dirty="0"/>
              <a:t>gerando uma margem de erro de 3,4 </a:t>
            </a:r>
            <a:r>
              <a:rPr lang="pt-BR" dirty="0" err="1"/>
              <a:t>p.p</a:t>
            </a:r>
            <a:r>
              <a:rPr lang="pt-BR" dirty="0"/>
              <a:t>. para um nível de confiança de 95%.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110411" y="3861048"/>
            <a:ext cx="6811404" cy="58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Data de coleta dos dados: </a:t>
            </a:r>
            <a:r>
              <a:rPr lang="pt-BR" dirty="0"/>
              <a:t>2 a 13 de janeiro de 2017.</a:t>
            </a:r>
          </a:p>
        </p:txBody>
      </p:sp>
    </p:spTree>
    <p:extLst>
      <p:ext uri="{BB962C8B-B14F-4D97-AF65-F5344CB8AC3E}">
        <p14:creationId xmlns:p14="http://schemas.microsoft.com/office/powerpoint/2010/main" val="19315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5" y="625765"/>
            <a:ext cx="684076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rgbClr val="FFC000"/>
                </a:solidFill>
              </a:rPr>
              <a:t>PESQUISA REALIZADA PELO SISTEMA CNDL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438564" y="1422301"/>
            <a:ext cx="8453916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solidFill>
                  <a:srgbClr val="003C8A"/>
                </a:solidFill>
              </a:rPr>
              <a:t>CONCORDÂNCIA </a:t>
            </a:r>
            <a:r>
              <a:rPr lang="pt-BR" sz="1600" b="1" dirty="0">
                <a:solidFill>
                  <a:srgbClr val="003C8A"/>
                </a:solidFill>
              </a:rPr>
              <a:t>COM PROPOSTAS DA REFORMA TRIBUTÁRIA QUE ESTÃO SENDO DISCUTIDAS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872082"/>
              </p:ext>
            </p:extLst>
          </p:nvPr>
        </p:nvGraphicFramePr>
        <p:xfrm>
          <a:off x="467544" y="1853608"/>
          <a:ext cx="8309900" cy="3587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985"/>
                <a:gridCol w="845075"/>
                <a:gridCol w="985920"/>
                <a:gridCol w="985920"/>
              </a:tblGrid>
              <a:tr h="33125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 smtClean="0"/>
                        <a:t>RESPOSTAS RU POR ITEM </a:t>
                      </a:r>
                      <a:r>
                        <a:rPr lang="pt-BR" sz="1400" dirty="0" smtClean="0"/>
                        <a:t>– % DOS QUE CONCORDAM COM A PROPOSTA</a:t>
                      </a:r>
                      <a:endParaRPr lang="pt-BR" sz="1200" dirty="0"/>
                    </a:p>
                  </a:txBody>
                  <a:tcPr marL="90342" marR="90342" marT="45171" marB="451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GERAL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342" marR="90342" marT="45171" marB="4517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ATIVIDADE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342" marR="90342" marT="45171" marB="45171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102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342" marR="90342" marT="45171" marB="4517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COMÉRCIO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342" marR="90342" marT="45171" marB="4517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342" marR="90342" marT="45171" marB="45171">
                    <a:solidFill>
                      <a:schemeClr val="accent1"/>
                    </a:solidFill>
                  </a:tcPr>
                </a:tc>
              </a:tr>
              <a:tr h="33125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Redução dos encargos sobre a folha de pagamentos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73,5%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71,3%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75,9%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</a:tr>
              <a:tr h="57216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 tributação das pequenas empresas deve ser proporcional a sua capacidade econômica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 smtClean="0"/>
                        <a:t>67,8%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 smtClean="0"/>
                        <a:t>68,5%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 smtClean="0"/>
                        <a:t>67,0%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</a:tr>
              <a:tr h="57216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 obrigações acessórias para os pequenos negócios devem ser mais simples que as do regime normal de tributação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 smtClean="0"/>
                        <a:t>64,1%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 smtClean="0"/>
                        <a:t>63,3%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 smtClean="0"/>
                        <a:t>65,0%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</a:tr>
              <a:tr h="57216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Simplificar e atualizar, em termos da experiência mundial, a tributação sobre a renda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57,4%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58,9%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55,8%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</a:tr>
              <a:tr h="57216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Garantir a não-cumulatividade na tributação sobre valor adicionado (ICMS, IPI, PIS/CONFINS)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57,3%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58,6%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55,8%</a:t>
                      </a:r>
                      <a:endParaRPr lang="pt-BR" sz="1600" dirty="0"/>
                    </a:p>
                  </a:txBody>
                  <a:tcPr marL="90342" marR="90342" marT="45171" marB="45171"/>
                </a:tc>
              </a:tr>
              <a:tr h="33125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Estender o </a:t>
                      </a:r>
                      <a:r>
                        <a:rPr lang="pt-BR" sz="1600" dirty="0" err="1" smtClean="0"/>
                        <a:t>Super</a:t>
                      </a:r>
                      <a:r>
                        <a:rPr lang="pt-BR" sz="1600" dirty="0" smtClean="0"/>
                        <a:t> Simples para empresas de faturamento maior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50,9%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51,9%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49,7%</a:t>
                      </a:r>
                      <a:endParaRPr lang="pt-BR" sz="1600" dirty="0"/>
                    </a:p>
                  </a:txBody>
                  <a:tcPr marL="90342" marR="90342" marT="45171" marB="4517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864096" y="5384249"/>
            <a:ext cx="7380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3C8A"/>
                </a:solidFill>
              </a:rPr>
              <a:t>Fonte: </a:t>
            </a:r>
            <a:r>
              <a:rPr lang="pt-BR" sz="1200" dirty="0"/>
              <a:t>:  </a:t>
            </a:r>
            <a:r>
              <a:rPr lang="pt-BR" sz="1200" dirty="0" smtClean="0">
                <a:solidFill>
                  <a:srgbClr val="003C8A"/>
                </a:solidFill>
              </a:rPr>
              <a:t>Sistema CNDL</a:t>
            </a:r>
            <a:endParaRPr lang="pt-BR" sz="1200" dirty="0">
              <a:solidFill>
                <a:srgbClr val="003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4" y="625765"/>
            <a:ext cx="7566046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rgbClr val="FFC000"/>
                </a:solidFill>
              </a:rPr>
              <a:t>PESQUISA REALIZADA PELO SISTEMA CNDL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438564" y="1484784"/>
            <a:ext cx="8453916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003C8A"/>
                </a:solidFill>
              </a:rPr>
              <a:t>FATORES </a:t>
            </a:r>
            <a:r>
              <a:rPr lang="pt-BR" sz="2000" b="1" dirty="0">
                <a:solidFill>
                  <a:srgbClr val="003C8A"/>
                </a:solidFill>
              </a:rPr>
              <a:t>QUE PODERIAM MELHORAR COM A REFORMA TRIBUTÁRIA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925344"/>
              </p:ext>
            </p:extLst>
          </p:nvPr>
        </p:nvGraphicFramePr>
        <p:xfrm>
          <a:off x="395536" y="1988800"/>
          <a:ext cx="8496944" cy="345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1008112"/>
                <a:gridCol w="1008112"/>
                <a:gridCol w="1008112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dirty="0" smtClean="0"/>
                        <a:t>RESPOSTAS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GERAL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ATIVIDADE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1279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COMÉRCIO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Geraria mais empregos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59,6%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58,6%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60,6%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Os empresários teriam mais capacidade de investimento em seus negócios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 smtClean="0"/>
                        <a:t>41,4%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 smtClean="0"/>
                        <a:t>40,5%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 smtClean="0"/>
                        <a:t>42,4%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Incentivaria a criação de novos negócios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38,5%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38,7%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38,4%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Aumentaria o consumo e o dinheiro circulante na economia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33,6%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35,6%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31,5%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Garantiria a tranquilidade para o empreendedor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29,1%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30,2%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27,8%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Poderia aumentar a arrecadação, reduzindo a informalidade</a:t>
                      </a:r>
                      <a:endParaRPr lang="pt-BR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28,3%</a:t>
                      </a:r>
                      <a:endParaRPr lang="pt-BR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28,4%</a:t>
                      </a:r>
                      <a:endParaRPr lang="pt-BR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28,1%</a:t>
                      </a:r>
                      <a:endParaRPr lang="pt-BR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Diminuiriam as manobras para sonegação de impostos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27,2%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29,0%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25,2%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864096" y="5384249"/>
            <a:ext cx="7380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3C8A"/>
                </a:solidFill>
              </a:rPr>
              <a:t>Fonte: </a:t>
            </a:r>
            <a:r>
              <a:rPr lang="pt-BR" sz="1200" dirty="0" smtClean="0"/>
              <a:t>  </a:t>
            </a:r>
            <a:r>
              <a:rPr lang="pt-BR" sz="1200" dirty="0" smtClean="0">
                <a:solidFill>
                  <a:srgbClr val="003C8A"/>
                </a:solidFill>
              </a:rPr>
              <a:t>Sistema CNDL</a:t>
            </a:r>
            <a:endParaRPr lang="pt-BR" sz="1200" dirty="0">
              <a:solidFill>
                <a:srgbClr val="003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2896"/>
            <a:ext cx="9144000" cy="691089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332656"/>
            <a:ext cx="9144000" cy="1338441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38403" y="518969"/>
            <a:ext cx="720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326434" y="625765"/>
            <a:ext cx="7061989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800" b="1" dirty="0">
              <a:solidFill>
                <a:srgbClr val="FFC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99592" y="1757422"/>
            <a:ext cx="367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3C8A"/>
                </a:solidFill>
              </a:rPr>
              <a:t>LINHA DO TEMPO:  </a:t>
            </a:r>
          </a:p>
          <a:p>
            <a:endParaRPr lang="pt-BR" b="1" dirty="0">
              <a:solidFill>
                <a:srgbClr val="003C8A"/>
              </a:solidFill>
            </a:endParaRP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1326434" y="625765"/>
            <a:ext cx="7350021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solidFill>
                  <a:srgbClr val="FFC000"/>
                </a:solidFill>
              </a:rPr>
              <a:t>SIMPLES NACIONAL: Algumas Atualizações  </a:t>
            </a:r>
            <a:endParaRPr lang="pt-BR" sz="2800" dirty="0">
              <a:solidFill>
                <a:srgbClr val="FFC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15" y="3645024"/>
            <a:ext cx="9144000" cy="165164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318842" y="3193926"/>
            <a:ext cx="72008" cy="504056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1240582" y="3068960"/>
            <a:ext cx="235074" cy="235074"/>
          </a:xfrm>
          <a:prstGeom prst="ellipse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5536" y="2204864"/>
            <a:ext cx="2430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200" b="1" dirty="0">
                <a:solidFill>
                  <a:srgbClr val="003C8A"/>
                </a:solidFill>
              </a:rPr>
              <a:t>05/12/1996 - </a:t>
            </a:r>
            <a:r>
              <a:rPr lang="pt-BR" sz="1200" b="1" dirty="0" smtClean="0">
                <a:solidFill>
                  <a:srgbClr val="003C8A"/>
                </a:solidFill>
              </a:rPr>
              <a:t>S</a:t>
            </a:r>
            <a:r>
              <a:rPr lang="pt-BR" sz="1200" dirty="0" smtClean="0">
                <a:solidFill>
                  <a:srgbClr val="003C8A"/>
                </a:solidFill>
              </a:rPr>
              <a:t>ancionada </a:t>
            </a:r>
            <a:r>
              <a:rPr lang="pt-BR" sz="1200" dirty="0">
                <a:solidFill>
                  <a:srgbClr val="003C8A"/>
                </a:solidFill>
              </a:rPr>
              <a:t>a Lei nº 9.317 que </a:t>
            </a:r>
            <a:r>
              <a:rPr lang="pt-BR" sz="1200" dirty="0" smtClean="0">
                <a:solidFill>
                  <a:srgbClr val="003C8A"/>
                </a:solidFill>
              </a:rPr>
              <a:t>dá tratamento </a:t>
            </a:r>
            <a:r>
              <a:rPr lang="pt-BR" sz="1200" dirty="0">
                <a:solidFill>
                  <a:srgbClr val="003C8A"/>
                </a:solidFill>
              </a:rPr>
              <a:t>diferenciado a empresas, definido como Simples </a:t>
            </a:r>
            <a:r>
              <a:rPr lang="pt-BR" sz="1200" dirty="0" smtClean="0">
                <a:solidFill>
                  <a:srgbClr val="003C8A"/>
                </a:solidFill>
              </a:rPr>
              <a:t>Federal</a:t>
            </a:r>
            <a:r>
              <a:rPr lang="pt-BR" sz="1200" dirty="0">
                <a:solidFill>
                  <a:srgbClr val="003C8A"/>
                </a:solidFill>
              </a:rPr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615085" y="3717032"/>
            <a:ext cx="72008" cy="504056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536727" y="4155430"/>
            <a:ext cx="235074" cy="235074"/>
          </a:xfrm>
          <a:prstGeom prst="ellipse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259632" y="4437112"/>
            <a:ext cx="3168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200" b="1" dirty="0" smtClean="0">
                <a:solidFill>
                  <a:srgbClr val="003C8A"/>
                </a:solidFill>
              </a:rPr>
              <a:t>14/06/2006 -</a:t>
            </a:r>
            <a:r>
              <a:rPr lang="pt-BR" sz="1200" dirty="0" smtClean="0">
                <a:solidFill>
                  <a:srgbClr val="003C8A"/>
                </a:solidFill>
              </a:rPr>
              <a:t> </a:t>
            </a:r>
            <a:r>
              <a:rPr lang="pt-BR" sz="1200" dirty="0">
                <a:solidFill>
                  <a:srgbClr val="003C8A"/>
                </a:solidFill>
              </a:rPr>
              <a:t>A</a:t>
            </a:r>
            <a:r>
              <a:rPr lang="pt-BR" sz="1200" dirty="0" smtClean="0">
                <a:solidFill>
                  <a:srgbClr val="003C8A"/>
                </a:solidFill>
              </a:rPr>
              <a:t> </a:t>
            </a:r>
            <a:r>
              <a:rPr lang="pt-BR" sz="1200" dirty="0">
                <a:solidFill>
                  <a:srgbClr val="003C8A"/>
                </a:solidFill>
              </a:rPr>
              <a:t>Lei 9.317 de 1996 foi revogada pela Lei Complementar nº 123 de 14 de dezembro de 2006, que instituiu o Regime Especial Unificado de Arrecadação de Tributos e Contribuições devidos pelas Microempresas e Empresas de Pequeno Porte – Simples </a:t>
            </a:r>
            <a:r>
              <a:rPr lang="pt-BR" sz="1200" dirty="0" smtClean="0">
                <a:solidFill>
                  <a:srgbClr val="003C8A"/>
                </a:solidFill>
              </a:rPr>
              <a:t>Nacional.</a:t>
            </a:r>
            <a:endParaRPr lang="pt-BR" sz="1200" dirty="0">
              <a:solidFill>
                <a:srgbClr val="003C8A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260232" y="3212976"/>
            <a:ext cx="72008" cy="504056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181972" y="3088010"/>
            <a:ext cx="235074" cy="235074"/>
          </a:xfrm>
          <a:prstGeom prst="ellipse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214564" y="2492896"/>
            <a:ext cx="2301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200" b="1" dirty="0">
                <a:solidFill>
                  <a:srgbClr val="003C8A"/>
                </a:solidFill>
              </a:rPr>
              <a:t>01/01/2007 - Entra em vigor o regime único de </a:t>
            </a:r>
            <a:r>
              <a:rPr lang="pt-BR" sz="1200" b="1" dirty="0" smtClean="0">
                <a:solidFill>
                  <a:srgbClr val="003C8A"/>
                </a:solidFill>
              </a:rPr>
              <a:t>arrecadação.</a:t>
            </a:r>
            <a:endParaRPr lang="pt-BR" sz="1200" b="1" dirty="0">
              <a:solidFill>
                <a:srgbClr val="003C8A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63556" y="3717032"/>
            <a:ext cx="72008" cy="504056"/>
          </a:xfrm>
          <a:prstGeom prst="rect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6785198" y="4155430"/>
            <a:ext cx="235074" cy="235074"/>
          </a:xfrm>
          <a:prstGeom prst="ellipse">
            <a:avLst/>
          </a:prstGeom>
          <a:solidFill>
            <a:srgbClr val="003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382344" y="4437112"/>
            <a:ext cx="329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200" b="1" dirty="0">
                <a:solidFill>
                  <a:srgbClr val="003C8A"/>
                </a:solidFill>
              </a:rPr>
              <a:t>27/10/2016 - </a:t>
            </a:r>
            <a:r>
              <a:rPr lang="pt-BR" sz="1200" dirty="0">
                <a:solidFill>
                  <a:srgbClr val="003C8A"/>
                </a:solidFill>
              </a:rPr>
              <a:t>Foi sancionada a Lei Complementar nº </a:t>
            </a:r>
            <a:r>
              <a:rPr lang="pt-BR" sz="1200" dirty="0" smtClean="0">
                <a:solidFill>
                  <a:srgbClr val="003C8A"/>
                </a:solidFill>
              </a:rPr>
              <a:t>155/16 </a:t>
            </a:r>
            <a:r>
              <a:rPr lang="pt-BR" sz="1200" dirty="0">
                <a:solidFill>
                  <a:srgbClr val="003C8A"/>
                </a:solidFill>
              </a:rPr>
              <a:t>que amplia o prazo de parcelamento das dívidas tributárias de pequenas e microempresas, estabelecendo novos limites para o enquadramento no Simples </a:t>
            </a:r>
            <a:r>
              <a:rPr lang="pt-BR" sz="1200" dirty="0" smtClean="0">
                <a:solidFill>
                  <a:srgbClr val="003C8A"/>
                </a:solidFill>
              </a:rPr>
              <a:t>Nacional</a:t>
            </a:r>
            <a:r>
              <a:rPr lang="pt-BR" sz="1200" dirty="0">
                <a:solidFill>
                  <a:srgbClr val="003C8A"/>
                </a:solidFill>
              </a:rPr>
              <a:t> </a:t>
            </a:r>
            <a:r>
              <a:rPr lang="pt-BR" sz="1200" dirty="0" smtClean="0">
                <a:solidFill>
                  <a:srgbClr val="003C8A"/>
                </a:solidFill>
              </a:rPr>
              <a:t>(Crescer sem Medo).</a:t>
            </a:r>
            <a:endParaRPr lang="pt-BR" sz="1200" dirty="0">
              <a:solidFill>
                <a:srgbClr val="003C8A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935564" y="1757422"/>
            <a:ext cx="2028924" cy="1688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1400" b="1" dirty="0">
                <a:solidFill>
                  <a:schemeClr val="bg1"/>
                </a:solidFill>
              </a:rPr>
              <a:t>Ao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b="1" dirty="0">
                <a:solidFill>
                  <a:schemeClr val="bg1"/>
                </a:solidFill>
              </a:rPr>
              <a:t>longo dos últimos dez anos, foram feitas oito atualizações no texto da Lei 123/2006</a:t>
            </a:r>
            <a:r>
              <a:rPr lang="pt-BR" b="1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1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1045</Words>
  <Application>Microsoft Office PowerPoint</Application>
  <PresentationFormat>Apresentação na tela (4:3)</PresentationFormat>
  <Paragraphs>199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Sistema CNDL</dc:title>
  <dc:creator>CNDL* Daniel</dc:creator>
  <cp:lastModifiedBy>CNDL* Superintendente </cp:lastModifiedBy>
  <cp:revision>144</cp:revision>
  <cp:lastPrinted>2016-02-12T17:44:23Z</cp:lastPrinted>
  <dcterms:created xsi:type="dcterms:W3CDTF">2016-02-12T14:01:01Z</dcterms:created>
  <dcterms:modified xsi:type="dcterms:W3CDTF">2017-05-09T14:11:52Z</dcterms:modified>
</cp:coreProperties>
</file>