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261" r:id="rId3"/>
    <p:sldId id="272" r:id="rId4"/>
    <p:sldId id="284" r:id="rId5"/>
    <p:sldId id="260" r:id="rId6"/>
    <p:sldId id="285" r:id="rId7"/>
    <p:sldId id="288" r:id="rId8"/>
    <p:sldId id="286" r:id="rId9"/>
    <p:sldId id="293" r:id="rId10"/>
    <p:sldId id="296" r:id="rId11"/>
    <p:sldId id="297" r:id="rId12"/>
    <p:sldId id="298" r:id="rId13"/>
    <p:sldId id="299" r:id="rId14"/>
    <p:sldId id="300" r:id="rId15"/>
    <p:sldId id="295" r:id="rId16"/>
    <p:sldId id="294" r:id="rId17"/>
    <p:sldId id="280" r:id="rId18"/>
    <p:sldId id="274" r:id="rId19"/>
  </p:sldIdLst>
  <p:sldSz cx="9144000" cy="6858000" type="screen4x3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C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Estilo Médio 4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D7AC3CCA-C797-4891-BE02-D94E43425B78}" styleName="Estilo Médio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75" d="100"/>
          <a:sy n="75" d="100"/>
        </p:scale>
        <p:origin x="-1140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D9853B-254B-45DD-A81E-5B4D8A675D4E}" type="datetimeFigureOut">
              <a:rPr lang="pt-BR" smtClean="0"/>
              <a:pPr/>
              <a:t>09/05/2017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11C920-6798-44C4-A00F-2C183E4CC51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644697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20ACCA-4B18-4CD2-B64C-E3A3D2F2F8AF}" type="datetimeFigureOut">
              <a:rPr lang="pt-BR" smtClean="0"/>
              <a:t>09/05/2017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7C3E71-1739-4B75-9932-F627E7DC25A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050276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A62BC-63C4-421D-8E34-920B190D51E0}" type="datetimeFigureOut">
              <a:rPr lang="pt-BR" smtClean="0"/>
              <a:pPr/>
              <a:t>09/05/2017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EE274-C320-4C93-9814-917631148C7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777487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A62BC-63C4-421D-8E34-920B190D51E0}" type="datetimeFigureOut">
              <a:rPr lang="pt-BR" smtClean="0"/>
              <a:pPr/>
              <a:t>09/05/2017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EE274-C320-4C93-9814-917631148C7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383906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A62BC-63C4-421D-8E34-920B190D51E0}" type="datetimeFigureOut">
              <a:rPr lang="pt-BR" smtClean="0"/>
              <a:pPr/>
              <a:t>09/05/2017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EE274-C320-4C93-9814-917631148C7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724289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A62BC-63C4-421D-8E34-920B190D51E0}" type="datetimeFigureOut">
              <a:rPr lang="pt-BR" smtClean="0"/>
              <a:pPr/>
              <a:t>09/05/2017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EE274-C320-4C93-9814-917631148C7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24951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A62BC-63C4-421D-8E34-920B190D51E0}" type="datetimeFigureOut">
              <a:rPr lang="pt-BR" smtClean="0"/>
              <a:pPr/>
              <a:t>09/05/2017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EE274-C320-4C93-9814-917631148C7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04101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A62BC-63C4-421D-8E34-920B190D51E0}" type="datetimeFigureOut">
              <a:rPr lang="pt-BR" smtClean="0"/>
              <a:pPr/>
              <a:t>09/05/2017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EE274-C320-4C93-9814-917631148C7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875971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A62BC-63C4-421D-8E34-920B190D51E0}" type="datetimeFigureOut">
              <a:rPr lang="pt-BR" smtClean="0"/>
              <a:pPr/>
              <a:t>09/05/2017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EE274-C320-4C93-9814-917631148C7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45606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A62BC-63C4-421D-8E34-920B190D51E0}" type="datetimeFigureOut">
              <a:rPr lang="pt-BR" smtClean="0"/>
              <a:pPr/>
              <a:t>09/05/2017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EE274-C320-4C93-9814-917631148C7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313595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A62BC-63C4-421D-8E34-920B190D51E0}" type="datetimeFigureOut">
              <a:rPr lang="pt-BR" smtClean="0"/>
              <a:pPr/>
              <a:t>09/05/2017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EE274-C320-4C93-9814-917631148C7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041728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A62BC-63C4-421D-8E34-920B190D51E0}" type="datetimeFigureOut">
              <a:rPr lang="pt-BR" smtClean="0"/>
              <a:pPr/>
              <a:t>09/05/2017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EE274-C320-4C93-9814-917631148C7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52056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A62BC-63C4-421D-8E34-920B190D51E0}" type="datetimeFigureOut">
              <a:rPr lang="pt-BR" smtClean="0"/>
              <a:pPr/>
              <a:t>09/05/2017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EE274-C320-4C93-9814-917631148C7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27363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DA62BC-63C4-421D-8E34-920B190D51E0}" type="datetimeFigureOut">
              <a:rPr lang="pt-BR" smtClean="0"/>
              <a:pPr/>
              <a:t>09/05/2017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1EE274-C320-4C93-9814-917631148C7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01026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" y="0"/>
            <a:ext cx="9141970" cy="6858000"/>
          </a:xfrm>
          <a:prstGeom prst="rect">
            <a:avLst/>
          </a:prstGeom>
        </p:spPr>
      </p:pic>
      <p:sp>
        <p:nvSpPr>
          <p:cNvPr id="6" name="AutoShape 2" descr="Resultado de imagem para logomarca do IBEF C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" name="CaixaDeTexto 2"/>
          <p:cNvSpPr txBox="1"/>
          <p:nvPr/>
        </p:nvSpPr>
        <p:spPr>
          <a:xfrm>
            <a:off x="0" y="4973106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i="1" dirty="0" smtClean="0">
                <a:solidFill>
                  <a:schemeClr val="bg1"/>
                </a:solidFill>
              </a:rPr>
              <a:t>Maio de 2017</a:t>
            </a:r>
            <a:endParaRPr lang="pt-BR" sz="2000" b="1" i="1" dirty="0">
              <a:solidFill>
                <a:schemeClr val="bg1"/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3131840" y="3535268"/>
            <a:ext cx="57606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bg1"/>
                </a:solidFill>
              </a:rPr>
              <a:t>Honório Pinheiro </a:t>
            </a:r>
          </a:p>
          <a:p>
            <a:r>
              <a:rPr lang="pt-BR" sz="2000" dirty="0" smtClean="0">
                <a:solidFill>
                  <a:schemeClr val="bg1"/>
                </a:solidFill>
              </a:rPr>
              <a:t>Confederação Nacional de Dirigentes Lojistas – CNDL</a:t>
            </a:r>
          </a:p>
          <a:p>
            <a:r>
              <a:rPr lang="pt-BR" sz="2000" dirty="0" smtClean="0">
                <a:solidFill>
                  <a:schemeClr val="bg1"/>
                </a:solidFill>
              </a:rPr>
              <a:t>Presidente</a:t>
            </a:r>
          </a:p>
          <a:p>
            <a:endParaRPr lang="pt-BR" sz="1600" dirty="0">
              <a:solidFill>
                <a:schemeClr val="bg1"/>
              </a:solidFill>
            </a:endParaRPr>
          </a:p>
        </p:txBody>
      </p:sp>
      <p:sp>
        <p:nvSpPr>
          <p:cNvPr id="5" name="AutoShape 2" descr="Resultado de imagem para abap logo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2" name="Retângulo 11"/>
          <p:cNvSpPr/>
          <p:nvPr/>
        </p:nvSpPr>
        <p:spPr>
          <a:xfrm>
            <a:off x="1038403" y="1448936"/>
            <a:ext cx="72008" cy="140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Título 2"/>
          <p:cNvSpPr txBox="1">
            <a:spLocks/>
          </p:cNvSpPr>
          <p:nvPr/>
        </p:nvSpPr>
        <p:spPr>
          <a:xfrm>
            <a:off x="1326435" y="1663588"/>
            <a:ext cx="6840760" cy="16213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 b="1" dirty="0" smtClean="0">
                <a:solidFill>
                  <a:srgbClr val="FFC000"/>
                </a:solidFill>
              </a:rPr>
              <a:t>IMPACTO DO SIMPLES NACIONAL SOBRE O SETOR DE COMÉRCIO E SERVIÇOS</a:t>
            </a:r>
            <a:endParaRPr lang="pt-BR" sz="2400" dirty="0">
              <a:solidFill>
                <a:srgbClr val="FFC000"/>
              </a:solidFill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0" y="5661248"/>
            <a:ext cx="9144000" cy="11967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4" name="Imagem 1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58" t="82889" r="15327"/>
          <a:stretch/>
        </p:blipFill>
        <p:spPr>
          <a:xfrm>
            <a:off x="2491679" y="5688672"/>
            <a:ext cx="6400801" cy="1173480"/>
          </a:xfrm>
          <a:prstGeom prst="rect">
            <a:avLst/>
          </a:prstGeom>
        </p:spPr>
      </p:pic>
      <p:sp>
        <p:nvSpPr>
          <p:cNvPr id="15" name="Título 2"/>
          <p:cNvSpPr txBox="1">
            <a:spLocks/>
          </p:cNvSpPr>
          <p:nvPr/>
        </p:nvSpPr>
        <p:spPr>
          <a:xfrm>
            <a:off x="1478835" y="-243408"/>
            <a:ext cx="6840760" cy="16213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 b="1" dirty="0" smtClean="0">
                <a:solidFill>
                  <a:srgbClr val="FFC000"/>
                </a:solidFill>
              </a:rPr>
              <a:t>SENADO FEDERAL</a:t>
            </a:r>
          </a:p>
          <a:p>
            <a:r>
              <a:rPr lang="pt-BR" sz="2000" b="1" dirty="0" smtClean="0">
                <a:solidFill>
                  <a:srgbClr val="FFC000"/>
                </a:solidFill>
              </a:rPr>
              <a:t>COMISSÃO DE ASSUNTOS ECONÔMICOS - CAE</a:t>
            </a:r>
            <a:endParaRPr lang="pt-BR" sz="20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5736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0"/>
            <a:ext cx="9141970" cy="6858000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0" y="332656"/>
            <a:ext cx="9144000" cy="1338441"/>
          </a:xfrm>
          <a:prstGeom prst="rect">
            <a:avLst/>
          </a:prstGeom>
          <a:solidFill>
            <a:srgbClr val="003C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/>
          <p:cNvSpPr/>
          <p:nvPr/>
        </p:nvSpPr>
        <p:spPr>
          <a:xfrm>
            <a:off x="1038403" y="518969"/>
            <a:ext cx="72008" cy="9361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Título 2"/>
          <p:cNvSpPr txBox="1">
            <a:spLocks/>
          </p:cNvSpPr>
          <p:nvPr/>
        </p:nvSpPr>
        <p:spPr>
          <a:xfrm>
            <a:off x="1326435" y="762273"/>
            <a:ext cx="7816550" cy="7225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/>
            <a:r>
              <a:rPr lang="pt-BR" sz="2400" b="1" dirty="0" smtClean="0">
                <a:solidFill>
                  <a:srgbClr val="FFC000"/>
                </a:solidFill>
              </a:rPr>
              <a:t>Abrangência do Simples </a:t>
            </a:r>
            <a:r>
              <a:rPr lang="pt-BR" sz="2400" b="1" dirty="0">
                <a:solidFill>
                  <a:srgbClr val="FFC000"/>
                </a:solidFill>
              </a:rPr>
              <a:t>Nacional</a:t>
            </a:r>
            <a:endParaRPr lang="pt-BR" altLang="pt-BR" sz="2400" b="1" dirty="0">
              <a:solidFill>
                <a:srgbClr val="FFC000"/>
              </a:solidFill>
            </a:endParaRPr>
          </a:p>
          <a:p>
            <a:pPr algn="l"/>
            <a:endParaRPr lang="pt-BR" sz="2400" dirty="0">
              <a:solidFill>
                <a:srgbClr val="FFC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4588" y="1772816"/>
            <a:ext cx="3124200" cy="311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CaixaDeTexto 7"/>
          <p:cNvSpPr txBox="1"/>
          <p:nvPr/>
        </p:nvSpPr>
        <p:spPr>
          <a:xfrm>
            <a:off x="3059832" y="4839543"/>
            <a:ext cx="30243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rgbClr val="003C8A"/>
                </a:solidFill>
              </a:rPr>
              <a:t>Fonte: Receita </a:t>
            </a:r>
            <a:r>
              <a:rPr lang="pt-BR" sz="1200" dirty="0" smtClean="0">
                <a:solidFill>
                  <a:srgbClr val="003C8A"/>
                </a:solidFill>
              </a:rPr>
              <a:t>Federal  </a:t>
            </a:r>
          </a:p>
          <a:p>
            <a:pPr algn="ctr"/>
            <a:r>
              <a:rPr lang="pt-BR" sz="1200" dirty="0" smtClean="0">
                <a:solidFill>
                  <a:srgbClr val="003C8A"/>
                </a:solidFill>
              </a:rPr>
              <a:t>Elaboração: Sebrae </a:t>
            </a:r>
            <a:endParaRPr lang="pt-BR" sz="1200" dirty="0">
              <a:solidFill>
                <a:srgbClr val="003C8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3584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" y="0"/>
            <a:ext cx="9141970" cy="6858000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0" y="332656"/>
            <a:ext cx="9144000" cy="1338441"/>
          </a:xfrm>
          <a:prstGeom prst="rect">
            <a:avLst/>
          </a:prstGeom>
          <a:solidFill>
            <a:srgbClr val="003C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/>
          <p:cNvSpPr/>
          <p:nvPr/>
        </p:nvSpPr>
        <p:spPr>
          <a:xfrm>
            <a:off x="1038403" y="518969"/>
            <a:ext cx="72008" cy="9361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Título 2"/>
          <p:cNvSpPr txBox="1">
            <a:spLocks/>
          </p:cNvSpPr>
          <p:nvPr/>
        </p:nvSpPr>
        <p:spPr>
          <a:xfrm>
            <a:off x="1326434" y="625765"/>
            <a:ext cx="7566045" cy="7225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2400" b="1" dirty="0">
                <a:solidFill>
                  <a:srgbClr val="FFC000"/>
                </a:solidFill>
              </a:rPr>
              <a:t>No comércio, 9 em cada 10 MPE são optantes do Simples.</a:t>
            </a:r>
          </a:p>
          <a:p>
            <a:pPr algn="l"/>
            <a:r>
              <a:rPr lang="pt-BR" sz="2400" b="1" dirty="0">
                <a:solidFill>
                  <a:srgbClr val="FFC000"/>
                </a:solidFill>
              </a:rPr>
              <a:t>No setor de serviços esta proporção cai para 8 em cada </a:t>
            </a:r>
            <a:r>
              <a:rPr lang="pt-BR" sz="2400" b="1" dirty="0" smtClean="0">
                <a:solidFill>
                  <a:srgbClr val="FFC000"/>
                </a:solidFill>
              </a:rPr>
              <a:t>10</a:t>
            </a:r>
            <a:endParaRPr lang="pt-BR" sz="3600" b="1" dirty="0">
              <a:solidFill>
                <a:srgbClr val="FFC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013" y="2058988"/>
            <a:ext cx="7419975" cy="274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CaixaDeTexto 7"/>
          <p:cNvSpPr txBox="1"/>
          <p:nvPr/>
        </p:nvSpPr>
        <p:spPr>
          <a:xfrm>
            <a:off x="3059832" y="4839543"/>
            <a:ext cx="30243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rgbClr val="003C8A"/>
                </a:solidFill>
              </a:rPr>
              <a:t>Fonte: Receita </a:t>
            </a:r>
            <a:r>
              <a:rPr lang="pt-BR" sz="1200" dirty="0" smtClean="0">
                <a:solidFill>
                  <a:srgbClr val="003C8A"/>
                </a:solidFill>
              </a:rPr>
              <a:t>Federal  </a:t>
            </a:r>
          </a:p>
          <a:p>
            <a:pPr algn="ctr"/>
            <a:r>
              <a:rPr lang="pt-BR" sz="1200" dirty="0" smtClean="0">
                <a:solidFill>
                  <a:srgbClr val="003C8A"/>
                </a:solidFill>
              </a:rPr>
              <a:t>Elaboração: Sebrae </a:t>
            </a:r>
            <a:endParaRPr lang="pt-BR" sz="1200" dirty="0">
              <a:solidFill>
                <a:srgbClr val="003C8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2451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" y="0"/>
            <a:ext cx="9141970" cy="6858000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0" y="332656"/>
            <a:ext cx="9144000" cy="1338441"/>
          </a:xfrm>
          <a:prstGeom prst="rect">
            <a:avLst/>
          </a:prstGeom>
          <a:solidFill>
            <a:srgbClr val="003C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/>
          <p:cNvSpPr/>
          <p:nvPr/>
        </p:nvSpPr>
        <p:spPr>
          <a:xfrm>
            <a:off x="1038403" y="518969"/>
            <a:ext cx="72008" cy="9361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Título 2"/>
          <p:cNvSpPr txBox="1">
            <a:spLocks/>
          </p:cNvSpPr>
          <p:nvPr/>
        </p:nvSpPr>
        <p:spPr>
          <a:xfrm>
            <a:off x="1326434" y="834281"/>
            <a:ext cx="7566045" cy="7225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/>
            <a:r>
              <a:rPr lang="pt-BR" sz="2400" b="1" dirty="0" smtClean="0">
                <a:solidFill>
                  <a:srgbClr val="FFC000"/>
                </a:solidFill>
              </a:rPr>
              <a:t>O SIMPLES </a:t>
            </a:r>
            <a:r>
              <a:rPr lang="pt-BR" sz="2400" b="1" dirty="0">
                <a:solidFill>
                  <a:srgbClr val="FFC000"/>
                </a:solidFill>
              </a:rPr>
              <a:t>dobra a chance de sobrevivência dos pequenos negócios, comparado aos que nascem fora do SIMPLES</a:t>
            </a:r>
            <a:endParaRPr lang="pt-BR" altLang="pt-BR" sz="2400" b="1" dirty="0">
              <a:solidFill>
                <a:srgbClr val="FFC000"/>
              </a:solidFill>
            </a:endParaRPr>
          </a:p>
          <a:p>
            <a:pPr algn="l"/>
            <a:endParaRPr lang="pt-BR" sz="2400" dirty="0">
              <a:solidFill>
                <a:srgbClr val="FFC000"/>
              </a:solidFill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3059832" y="5384249"/>
            <a:ext cx="30243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rgbClr val="003C8A"/>
                </a:solidFill>
              </a:rPr>
              <a:t>Fonte: </a:t>
            </a:r>
            <a:r>
              <a:rPr lang="pt-BR" sz="1200" dirty="0" smtClean="0">
                <a:solidFill>
                  <a:srgbClr val="003C8A"/>
                </a:solidFill>
              </a:rPr>
              <a:t>Sebrae</a:t>
            </a:r>
            <a:endParaRPr lang="pt-BR" sz="1200" dirty="0">
              <a:solidFill>
                <a:srgbClr val="003C8A"/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732949"/>
            <a:ext cx="7558607" cy="3655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2284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" y="0"/>
            <a:ext cx="9141970" cy="6858000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0" y="332656"/>
            <a:ext cx="9144000" cy="1338441"/>
          </a:xfrm>
          <a:prstGeom prst="rect">
            <a:avLst/>
          </a:prstGeom>
          <a:solidFill>
            <a:srgbClr val="003C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/>
          <p:cNvSpPr/>
          <p:nvPr/>
        </p:nvSpPr>
        <p:spPr>
          <a:xfrm>
            <a:off x="1038403" y="518969"/>
            <a:ext cx="72008" cy="9361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Título 2"/>
          <p:cNvSpPr txBox="1">
            <a:spLocks/>
          </p:cNvSpPr>
          <p:nvPr/>
        </p:nvSpPr>
        <p:spPr>
          <a:xfrm>
            <a:off x="1326435" y="834281"/>
            <a:ext cx="6840760" cy="7225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3200" b="1" dirty="0" smtClean="0">
                <a:solidFill>
                  <a:srgbClr val="FFC000"/>
                </a:solidFill>
              </a:rPr>
              <a:t>Redução </a:t>
            </a:r>
            <a:r>
              <a:rPr lang="pt-BR" sz="3200" b="1" dirty="0">
                <a:solidFill>
                  <a:srgbClr val="FFC000"/>
                </a:solidFill>
              </a:rPr>
              <a:t>da Informalidade</a:t>
            </a:r>
          </a:p>
          <a:p>
            <a:pPr algn="l"/>
            <a:endParaRPr lang="pt-BR" sz="3200" dirty="0">
              <a:solidFill>
                <a:srgbClr val="FFC00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700808"/>
            <a:ext cx="6782271" cy="3777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CaixaDeTexto 12"/>
          <p:cNvSpPr txBox="1"/>
          <p:nvPr/>
        </p:nvSpPr>
        <p:spPr>
          <a:xfrm>
            <a:off x="-396552" y="5199583"/>
            <a:ext cx="30243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rgbClr val="003C8A"/>
                </a:solidFill>
              </a:rPr>
              <a:t>Fonte: Receita </a:t>
            </a:r>
            <a:r>
              <a:rPr lang="pt-BR" sz="1200" dirty="0" smtClean="0">
                <a:solidFill>
                  <a:srgbClr val="003C8A"/>
                </a:solidFill>
              </a:rPr>
              <a:t>Federal  </a:t>
            </a:r>
          </a:p>
          <a:p>
            <a:pPr algn="ctr"/>
            <a:r>
              <a:rPr lang="pt-BR" sz="1200" dirty="0" smtClean="0">
                <a:solidFill>
                  <a:srgbClr val="003C8A"/>
                </a:solidFill>
              </a:rPr>
              <a:t>Elaboração: Sebrae </a:t>
            </a:r>
            <a:endParaRPr lang="pt-BR" sz="1200" dirty="0">
              <a:solidFill>
                <a:srgbClr val="003C8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2260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" y="0"/>
            <a:ext cx="9141970" cy="6858000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0" y="332656"/>
            <a:ext cx="9144000" cy="1338441"/>
          </a:xfrm>
          <a:prstGeom prst="rect">
            <a:avLst/>
          </a:prstGeom>
          <a:solidFill>
            <a:srgbClr val="003C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/>
          <p:cNvSpPr/>
          <p:nvPr/>
        </p:nvSpPr>
        <p:spPr>
          <a:xfrm>
            <a:off x="1038403" y="518969"/>
            <a:ext cx="72008" cy="9361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Título 2"/>
          <p:cNvSpPr txBox="1">
            <a:spLocks/>
          </p:cNvSpPr>
          <p:nvPr/>
        </p:nvSpPr>
        <p:spPr>
          <a:xfrm>
            <a:off x="1331640" y="620688"/>
            <a:ext cx="6840760" cy="7225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3200" b="1" dirty="0" smtClean="0">
                <a:solidFill>
                  <a:srgbClr val="FFC000"/>
                </a:solidFill>
              </a:rPr>
              <a:t>Aumento </a:t>
            </a:r>
            <a:r>
              <a:rPr lang="pt-BR" sz="3200" b="1" dirty="0">
                <a:solidFill>
                  <a:srgbClr val="FFC000"/>
                </a:solidFill>
              </a:rPr>
              <a:t>da Geração de </a:t>
            </a:r>
            <a:r>
              <a:rPr lang="pt-BR" sz="3200" b="1" dirty="0" smtClean="0">
                <a:solidFill>
                  <a:srgbClr val="FFC000"/>
                </a:solidFill>
              </a:rPr>
              <a:t>Emprego</a:t>
            </a:r>
            <a:endParaRPr lang="pt-BR" sz="3200" b="1" dirty="0">
              <a:solidFill>
                <a:srgbClr val="FFC000"/>
              </a:solidFill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864096" y="5384249"/>
            <a:ext cx="73803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rgbClr val="003C8A"/>
                </a:solidFill>
              </a:rPr>
              <a:t>Fonte: </a:t>
            </a:r>
            <a:r>
              <a:rPr lang="pt-BR" sz="1200" dirty="0"/>
              <a:t>:  </a:t>
            </a:r>
            <a:r>
              <a:rPr lang="pt-BR" sz="1200" dirty="0">
                <a:solidFill>
                  <a:srgbClr val="003C8A"/>
                </a:solidFill>
              </a:rPr>
              <a:t>Ministério Trabalho e Previdência Social </a:t>
            </a:r>
            <a:r>
              <a:rPr lang="pt-BR" sz="1200" dirty="0" smtClean="0">
                <a:solidFill>
                  <a:srgbClr val="003C8A"/>
                </a:solidFill>
              </a:rPr>
              <a:t>– CAGED -  Elaboração: Sebrae </a:t>
            </a:r>
            <a:endParaRPr lang="pt-BR" sz="1200" dirty="0">
              <a:solidFill>
                <a:srgbClr val="003C8A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714787"/>
            <a:ext cx="6294785" cy="3658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CaixaDeTexto 11"/>
          <p:cNvSpPr txBox="1"/>
          <p:nvPr/>
        </p:nvSpPr>
        <p:spPr>
          <a:xfrm>
            <a:off x="6444208" y="2098948"/>
            <a:ext cx="24117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 err="1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MPE’s</a:t>
            </a:r>
            <a:r>
              <a:rPr lang="pt-BR" sz="1600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 mostram tendência a recuperação da geração de empregos em 2017</a:t>
            </a:r>
            <a:endParaRPr lang="pt-BR" sz="160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14" name="Seta para baixo 13"/>
          <p:cNvSpPr/>
          <p:nvPr/>
        </p:nvSpPr>
        <p:spPr>
          <a:xfrm>
            <a:off x="7405712" y="3003817"/>
            <a:ext cx="216024" cy="504056"/>
          </a:xfrm>
          <a:prstGeom prst="downArrow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13331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" y="0"/>
            <a:ext cx="9141970" cy="6858000"/>
          </a:xfrm>
          <a:prstGeom prst="rect">
            <a:avLst/>
          </a:prstGeom>
        </p:spPr>
      </p:pic>
      <p:sp>
        <p:nvSpPr>
          <p:cNvPr id="7" name="Retângulo 6"/>
          <p:cNvSpPr/>
          <p:nvPr/>
        </p:nvSpPr>
        <p:spPr>
          <a:xfrm>
            <a:off x="0" y="332656"/>
            <a:ext cx="9144000" cy="1338441"/>
          </a:xfrm>
          <a:prstGeom prst="rect">
            <a:avLst/>
          </a:prstGeom>
          <a:solidFill>
            <a:srgbClr val="003C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0" name="Retângulo 9"/>
          <p:cNvSpPr/>
          <p:nvPr/>
        </p:nvSpPr>
        <p:spPr>
          <a:xfrm>
            <a:off x="1038403" y="518969"/>
            <a:ext cx="72008" cy="9361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Título 2"/>
          <p:cNvSpPr txBox="1">
            <a:spLocks/>
          </p:cNvSpPr>
          <p:nvPr/>
        </p:nvSpPr>
        <p:spPr>
          <a:xfrm>
            <a:off x="1326434" y="625765"/>
            <a:ext cx="7061989" cy="7225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pt-BR" sz="2800" b="1" dirty="0">
              <a:solidFill>
                <a:srgbClr val="FFC000"/>
              </a:solidFill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683568" y="1962706"/>
            <a:ext cx="77768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 smtClean="0">
                <a:solidFill>
                  <a:srgbClr val="003C8A"/>
                </a:solidFill>
              </a:rPr>
              <a:t>A partir da criação do Simples Nacional (Lei </a:t>
            </a:r>
            <a:r>
              <a:rPr lang="pt-BR" dirty="0">
                <a:solidFill>
                  <a:srgbClr val="003C8A"/>
                </a:solidFill>
              </a:rPr>
              <a:t>Complementar nº </a:t>
            </a:r>
            <a:r>
              <a:rPr lang="pt-BR" dirty="0" smtClean="0">
                <a:solidFill>
                  <a:srgbClr val="003C8A"/>
                </a:solidFill>
              </a:rPr>
              <a:t>123/2006), a </a:t>
            </a:r>
            <a:r>
              <a:rPr lang="pt-BR" dirty="0">
                <a:solidFill>
                  <a:srgbClr val="003C8A"/>
                </a:solidFill>
              </a:rPr>
              <a:t>arrecadação da Receita Federal </a:t>
            </a:r>
            <a:r>
              <a:rPr lang="pt-BR" dirty="0" smtClean="0">
                <a:solidFill>
                  <a:srgbClr val="003C8A"/>
                </a:solidFill>
              </a:rPr>
              <a:t>apresenta um </a:t>
            </a:r>
            <a:r>
              <a:rPr lang="pt-BR" dirty="0">
                <a:solidFill>
                  <a:srgbClr val="003C8A"/>
                </a:solidFill>
              </a:rPr>
              <a:t>crescimento </a:t>
            </a:r>
            <a:r>
              <a:rPr lang="pt-BR" dirty="0" smtClean="0">
                <a:solidFill>
                  <a:srgbClr val="003C8A"/>
                </a:solidFill>
              </a:rPr>
              <a:t>contínuo e com uma forte correlação com o crescimento do PIB (Correlação de 98%).</a:t>
            </a:r>
            <a:endParaRPr lang="pt-BR" dirty="0">
              <a:solidFill>
                <a:srgbClr val="003C8A"/>
              </a:solidFill>
            </a:endParaRPr>
          </a:p>
          <a:p>
            <a:endParaRPr lang="pt-BR" b="1" dirty="0">
              <a:solidFill>
                <a:srgbClr val="003C8A"/>
              </a:solidFill>
            </a:endParaRPr>
          </a:p>
        </p:txBody>
      </p:sp>
      <p:sp>
        <p:nvSpPr>
          <p:cNvPr id="9" name="Título 2"/>
          <p:cNvSpPr txBox="1">
            <a:spLocks/>
          </p:cNvSpPr>
          <p:nvPr/>
        </p:nvSpPr>
        <p:spPr>
          <a:xfrm>
            <a:off x="1326435" y="625765"/>
            <a:ext cx="5981870" cy="7225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2800" b="1" dirty="0" smtClean="0">
                <a:solidFill>
                  <a:srgbClr val="FFC000"/>
                </a:solidFill>
              </a:rPr>
              <a:t>NÚMEROS </a:t>
            </a:r>
            <a:r>
              <a:rPr lang="pt-BR" sz="2800" b="1" dirty="0">
                <a:solidFill>
                  <a:srgbClr val="FFC000"/>
                </a:solidFill>
              </a:rPr>
              <a:t>DO SIMPLES (ARRECADAÇÃO</a:t>
            </a:r>
            <a:r>
              <a:rPr lang="pt-BR" sz="2800" b="1" dirty="0" smtClean="0">
                <a:solidFill>
                  <a:srgbClr val="FFC000"/>
                </a:solidFill>
              </a:rPr>
              <a:t>)</a:t>
            </a:r>
            <a:endParaRPr lang="pt-BR" sz="2800" b="1" dirty="0">
              <a:solidFill>
                <a:srgbClr val="FFC000"/>
              </a:solidFill>
            </a:endParaRPr>
          </a:p>
        </p:txBody>
      </p:sp>
      <p:graphicFrame>
        <p:nvGraphicFramePr>
          <p:cNvPr id="12" name="Tabela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241880"/>
              </p:ext>
            </p:extLst>
          </p:nvPr>
        </p:nvGraphicFramePr>
        <p:xfrm>
          <a:off x="870612" y="3080916"/>
          <a:ext cx="7445803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09100"/>
                <a:gridCol w="1080120"/>
                <a:gridCol w="1296144"/>
                <a:gridCol w="1296144"/>
                <a:gridCol w="1296144"/>
                <a:gridCol w="1368151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2007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2008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2009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2010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2011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2012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Verdana"/>
                          <a:ea typeface="+mn-ea"/>
                          <a:cs typeface="+mn-cs"/>
                        </a:rPr>
                        <a:t>8.380,1 </a:t>
                      </a:r>
                      <a:endParaRPr lang="pt-BR" sz="1400" b="1" i="0" u="none" strike="noStrike" kern="1200" dirty="0">
                        <a:solidFill>
                          <a:schemeClr val="dk1"/>
                        </a:solidFill>
                        <a:effectLst/>
                        <a:latin typeface="Verdana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Verdana"/>
                          <a:ea typeface="+mn-ea"/>
                          <a:cs typeface="+mn-cs"/>
                        </a:rPr>
                        <a:t>24.187,7 </a:t>
                      </a:r>
                      <a:endParaRPr lang="pt-BR" sz="1400" b="1" i="0" u="none" strike="noStrike" kern="1200" dirty="0">
                        <a:solidFill>
                          <a:schemeClr val="dk1"/>
                        </a:solidFill>
                        <a:effectLst/>
                        <a:latin typeface="Verdana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Verdana"/>
                          <a:ea typeface="+mn-ea"/>
                          <a:cs typeface="+mn-cs"/>
                        </a:rPr>
                        <a:t>26.835,6 </a:t>
                      </a:r>
                      <a:endParaRPr lang="pt-BR" sz="1400" b="1" i="0" u="none" strike="noStrike" kern="1200" dirty="0">
                        <a:solidFill>
                          <a:schemeClr val="dk1"/>
                        </a:solidFill>
                        <a:effectLst/>
                        <a:latin typeface="Verdana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Verdana"/>
                          <a:ea typeface="+mn-ea"/>
                          <a:cs typeface="+mn-cs"/>
                        </a:rPr>
                        <a:t>35.531,2 </a:t>
                      </a:r>
                      <a:endParaRPr lang="pt-BR" sz="1400" b="1" i="0" u="none" strike="noStrike" kern="1200" dirty="0">
                        <a:solidFill>
                          <a:schemeClr val="dk1"/>
                        </a:solidFill>
                        <a:effectLst/>
                        <a:latin typeface="Verdana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Verdana"/>
                          <a:ea typeface="+mn-ea"/>
                          <a:cs typeface="+mn-cs"/>
                        </a:rPr>
                        <a:t>42.294,2 </a:t>
                      </a:r>
                      <a:endParaRPr lang="pt-BR" sz="1400" b="1" i="0" u="none" strike="noStrike" kern="1200" dirty="0">
                        <a:solidFill>
                          <a:schemeClr val="dk1"/>
                        </a:solidFill>
                        <a:effectLst/>
                        <a:latin typeface="Verdana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Verdana"/>
                          <a:ea typeface="+mn-ea"/>
                          <a:cs typeface="+mn-cs"/>
                        </a:rPr>
                        <a:t>46.500,7 </a:t>
                      </a:r>
                      <a:endParaRPr lang="pt-BR" sz="1400" b="1" i="0" u="none" strike="noStrike" kern="1200" dirty="0">
                        <a:solidFill>
                          <a:schemeClr val="dk1"/>
                        </a:solidFill>
                        <a:effectLst/>
                        <a:latin typeface="Verdana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graphicFrame>
        <p:nvGraphicFramePr>
          <p:cNvPr id="13" name="Tabela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5921605"/>
              </p:ext>
            </p:extLst>
          </p:nvPr>
        </p:nvGraphicFramePr>
        <p:xfrm>
          <a:off x="870613" y="4278099"/>
          <a:ext cx="7445803" cy="8070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09100"/>
                <a:gridCol w="1080120"/>
                <a:gridCol w="1296144"/>
                <a:gridCol w="1296144"/>
                <a:gridCol w="1296144"/>
                <a:gridCol w="1368151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2013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2014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2015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2016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2017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TOTAL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400" b="1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Verdana"/>
                          <a:ea typeface="+mn-ea"/>
                          <a:cs typeface="+mn-cs"/>
                        </a:rPr>
                        <a:t>       54.383,3 </a:t>
                      </a:r>
                      <a:endParaRPr lang="pt-BR" sz="1400" b="1" i="0" u="none" strike="noStrike" kern="1200" dirty="0">
                        <a:solidFill>
                          <a:schemeClr val="dk1"/>
                        </a:solidFill>
                        <a:effectLst/>
                        <a:latin typeface="Verdana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400" b="1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Verdana"/>
                          <a:ea typeface="+mn-ea"/>
                          <a:cs typeface="+mn-cs"/>
                        </a:rPr>
                        <a:t>61.982,6</a:t>
                      </a:r>
                      <a:endParaRPr lang="pt-BR" sz="1400" b="1" i="0" u="none" strike="noStrike" kern="1200" dirty="0">
                        <a:solidFill>
                          <a:schemeClr val="dk1"/>
                        </a:solidFill>
                        <a:effectLst/>
                        <a:latin typeface="Verdana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400" b="1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Verdana"/>
                          <a:ea typeface="+mn-ea"/>
                          <a:cs typeface="+mn-cs"/>
                        </a:rPr>
                        <a:t>69.491,5 </a:t>
                      </a:r>
                      <a:endParaRPr lang="pt-BR" sz="1400" b="1" i="0" u="none" strike="noStrike" kern="1200" dirty="0">
                        <a:solidFill>
                          <a:schemeClr val="dk1"/>
                        </a:solidFill>
                        <a:effectLst/>
                        <a:latin typeface="Verdana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400" b="1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Verdana"/>
                          <a:ea typeface="+mn-ea"/>
                          <a:cs typeface="+mn-cs"/>
                        </a:rPr>
                        <a:t>71.421,4 </a:t>
                      </a:r>
                      <a:endParaRPr lang="pt-BR" sz="1400" b="1" i="0" u="none" strike="noStrike" kern="1200" dirty="0">
                        <a:solidFill>
                          <a:schemeClr val="dk1"/>
                        </a:solidFill>
                        <a:effectLst/>
                        <a:latin typeface="Verdana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400" b="1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Verdana"/>
                          <a:ea typeface="+mn-ea"/>
                          <a:cs typeface="+mn-cs"/>
                        </a:rPr>
                        <a:t>73.147,9</a:t>
                      </a:r>
                      <a:endParaRPr lang="pt-BR" sz="1400" b="1" i="0" u="none" strike="noStrike" kern="1200" dirty="0">
                        <a:solidFill>
                          <a:schemeClr val="dk1"/>
                        </a:solidFill>
                        <a:effectLst/>
                        <a:latin typeface="Verdana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400" b="1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Verdana"/>
                          <a:ea typeface="+mn-ea"/>
                          <a:cs typeface="+mn-cs"/>
                        </a:rPr>
                        <a:t>513.156,2</a:t>
                      </a:r>
                      <a:endParaRPr lang="pt-BR" sz="1400" b="1" i="0" u="none" strike="noStrike" kern="1200" dirty="0">
                        <a:solidFill>
                          <a:schemeClr val="dk1"/>
                        </a:solidFill>
                        <a:effectLst/>
                        <a:latin typeface="Verdana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2" name="CaixaDeTexto 1"/>
          <p:cNvSpPr txBox="1"/>
          <p:nvPr/>
        </p:nvSpPr>
        <p:spPr>
          <a:xfrm>
            <a:off x="6948264" y="2780928"/>
            <a:ext cx="14401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Em Milhões</a:t>
            </a:r>
            <a:endParaRPr lang="pt-BR" dirty="0"/>
          </a:p>
        </p:txBody>
      </p:sp>
      <p:sp>
        <p:nvSpPr>
          <p:cNvPr id="14" name="CaixaDeTexto 13"/>
          <p:cNvSpPr txBox="1"/>
          <p:nvPr/>
        </p:nvSpPr>
        <p:spPr>
          <a:xfrm>
            <a:off x="3059832" y="5195292"/>
            <a:ext cx="30472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rgbClr val="003C8A"/>
                </a:solidFill>
              </a:rPr>
              <a:t>Fonte: </a:t>
            </a:r>
            <a:r>
              <a:rPr lang="pt-BR" sz="1200" dirty="0"/>
              <a:t>:  </a:t>
            </a:r>
            <a:r>
              <a:rPr lang="pt-BR" sz="1200" dirty="0" smtClean="0">
                <a:solidFill>
                  <a:srgbClr val="003C8A"/>
                </a:solidFill>
              </a:rPr>
              <a:t>Receita Federal</a:t>
            </a:r>
          </a:p>
          <a:p>
            <a:pPr algn="ctr"/>
            <a:r>
              <a:rPr lang="pt-BR" sz="1200" dirty="0" smtClean="0">
                <a:solidFill>
                  <a:srgbClr val="003C8A"/>
                </a:solidFill>
              </a:rPr>
              <a:t>Elaboração: CNDL</a:t>
            </a:r>
            <a:endParaRPr lang="pt-BR" sz="1200" dirty="0">
              <a:solidFill>
                <a:srgbClr val="003C8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7764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" y="0"/>
            <a:ext cx="9141970" cy="6858000"/>
          </a:xfrm>
          <a:prstGeom prst="rect">
            <a:avLst/>
          </a:prstGeom>
        </p:spPr>
      </p:pic>
      <p:sp>
        <p:nvSpPr>
          <p:cNvPr id="7" name="Retângulo 6"/>
          <p:cNvSpPr/>
          <p:nvPr/>
        </p:nvSpPr>
        <p:spPr>
          <a:xfrm>
            <a:off x="0" y="332656"/>
            <a:ext cx="9144000" cy="1338441"/>
          </a:xfrm>
          <a:prstGeom prst="rect">
            <a:avLst/>
          </a:prstGeom>
          <a:solidFill>
            <a:srgbClr val="003C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0" name="Retângulo 9"/>
          <p:cNvSpPr/>
          <p:nvPr/>
        </p:nvSpPr>
        <p:spPr>
          <a:xfrm>
            <a:off x="1038403" y="518969"/>
            <a:ext cx="72008" cy="9361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Título 2"/>
          <p:cNvSpPr txBox="1">
            <a:spLocks/>
          </p:cNvSpPr>
          <p:nvPr/>
        </p:nvSpPr>
        <p:spPr>
          <a:xfrm>
            <a:off x="1326434" y="625765"/>
            <a:ext cx="7061989" cy="7225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pt-BR" sz="2800" b="1" dirty="0">
              <a:solidFill>
                <a:srgbClr val="FFC000"/>
              </a:solidFill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683568" y="1962706"/>
            <a:ext cx="777686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1600" b="1" dirty="0">
              <a:solidFill>
                <a:srgbClr val="003C8A"/>
              </a:solidFill>
            </a:endParaRPr>
          </a:p>
          <a:p>
            <a:pPr marL="542925" lvl="0" indent="-285750">
              <a:buFont typeface="Wingdings" panose="05000000000000000000" pitchFamily="2" charset="2"/>
              <a:buChar char="§"/>
            </a:pPr>
            <a:r>
              <a:rPr lang="pt-BR" sz="2400" dirty="0">
                <a:solidFill>
                  <a:srgbClr val="003C8A"/>
                </a:solidFill>
              </a:rPr>
              <a:t>Simplificação do </a:t>
            </a:r>
            <a:r>
              <a:rPr lang="pt-BR" sz="2400" dirty="0" smtClean="0">
                <a:solidFill>
                  <a:srgbClr val="003C8A"/>
                </a:solidFill>
              </a:rPr>
              <a:t>imposto, aumentando a arrecadação tributária; </a:t>
            </a:r>
            <a:endParaRPr lang="pt-BR" sz="2400" dirty="0" smtClean="0">
              <a:solidFill>
                <a:srgbClr val="003C8A"/>
              </a:solidFill>
            </a:endParaRPr>
          </a:p>
          <a:p>
            <a:pPr marL="542925" lvl="0" indent="-285750">
              <a:buFont typeface="Wingdings" panose="05000000000000000000" pitchFamily="2" charset="2"/>
              <a:buChar char="§"/>
            </a:pPr>
            <a:endParaRPr lang="pt-BR" sz="2400" dirty="0" smtClean="0">
              <a:solidFill>
                <a:srgbClr val="003C8A"/>
              </a:solidFill>
            </a:endParaRPr>
          </a:p>
          <a:p>
            <a:pPr marL="542925" lvl="0" indent="-285750">
              <a:buFont typeface="Wingdings" panose="05000000000000000000" pitchFamily="2" charset="2"/>
              <a:buChar char="§"/>
            </a:pPr>
            <a:r>
              <a:rPr lang="pt-BR" sz="2400" dirty="0" smtClean="0">
                <a:solidFill>
                  <a:srgbClr val="003C8A"/>
                </a:solidFill>
              </a:rPr>
              <a:t>Contribui para a sobrevivências das micro e pequenas empresas</a:t>
            </a:r>
          </a:p>
          <a:p>
            <a:pPr marL="542925" lvl="0" indent="-285750">
              <a:buFont typeface="Wingdings" panose="05000000000000000000" pitchFamily="2" charset="2"/>
              <a:buChar char="§"/>
            </a:pPr>
            <a:endParaRPr lang="pt-BR" sz="2400" dirty="0">
              <a:solidFill>
                <a:srgbClr val="003C8A"/>
              </a:solidFill>
            </a:endParaRPr>
          </a:p>
          <a:p>
            <a:pPr marL="542925" lvl="0" indent="-285750">
              <a:buFont typeface="Wingdings" panose="05000000000000000000" pitchFamily="2" charset="2"/>
              <a:buChar char="§"/>
            </a:pPr>
            <a:r>
              <a:rPr lang="pt-BR" sz="2400" dirty="0" smtClean="0">
                <a:solidFill>
                  <a:srgbClr val="003C8A"/>
                </a:solidFill>
              </a:rPr>
              <a:t>Redução </a:t>
            </a:r>
            <a:r>
              <a:rPr lang="pt-BR" sz="2400" dirty="0">
                <a:solidFill>
                  <a:srgbClr val="003C8A"/>
                </a:solidFill>
              </a:rPr>
              <a:t>da </a:t>
            </a:r>
            <a:r>
              <a:rPr lang="pt-BR" sz="2400" dirty="0" smtClean="0">
                <a:solidFill>
                  <a:srgbClr val="003C8A"/>
                </a:solidFill>
              </a:rPr>
              <a:t>informalidade, permitindo maior acesso ao crédito.</a:t>
            </a:r>
            <a:r>
              <a:rPr lang="pt-BR" sz="1600" dirty="0" smtClean="0">
                <a:solidFill>
                  <a:srgbClr val="003C8A"/>
                </a:solidFill>
              </a:rPr>
              <a:t> </a:t>
            </a:r>
            <a:endParaRPr lang="pt-BR" sz="1600" dirty="0">
              <a:solidFill>
                <a:srgbClr val="003C8A"/>
              </a:solidFill>
            </a:endParaRPr>
          </a:p>
          <a:p>
            <a:pPr marL="542925" lvl="0" indent="-285750" algn="just">
              <a:buFont typeface="Wingdings" panose="05000000000000000000" pitchFamily="2" charset="2"/>
              <a:buChar char="§"/>
            </a:pPr>
            <a:endParaRPr lang="pt-BR" sz="1600" dirty="0" smtClean="0">
              <a:solidFill>
                <a:srgbClr val="003C8A"/>
              </a:solidFill>
            </a:endParaRPr>
          </a:p>
        </p:txBody>
      </p:sp>
      <p:sp>
        <p:nvSpPr>
          <p:cNvPr id="9" name="Título 2"/>
          <p:cNvSpPr txBox="1">
            <a:spLocks/>
          </p:cNvSpPr>
          <p:nvPr/>
        </p:nvSpPr>
        <p:spPr>
          <a:xfrm>
            <a:off x="1326434" y="625765"/>
            <a:ext cx="7278013" cy="7225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2800" b="1" dirty="0" smtClean="0">
                <a:solidFill>
                  <a:srgbClr val="FFC000"/>
                </a:solidFill>
              </a:rPr>
              <a:t>IMPACTOS </a:t>
            </a:r>
            <a:r>
              <a:rPr lang="pt-BR" sz="2800" b="1" dirty="0">
                <a:solidFill>
                  <a:srgbClr val="FFC000"/>
                </a:solidFill>
              </a:rPr>
              <a:t>DO SISTEMA SIMPLES </a:t>
            </a:r>
            <a:r>
              <a:rPr lang="pt-BR" sz="2800" b="1" dirty="0" smtClean="0">
                <a:solidFill>
                  <a:srgbClr val="FFC000"/>
                </a:solidFill>
              </a:rPr>
              <a:t>NACIONAL</a:t>
            </a:r>
            <a:endParaRPr lang="pt-BR" sz="28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7449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8" y="-1893"/>
            <a:ext cx="9141970" cy="6858000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0" y="332656"/>
            <a:ext cx="9144000" cy="1338441"/>
          </a:xfrm>
          <a:prstGeom prst="rect">
            <a:avLst/>
          </a:prstGeom>
          <a:solidFill>
            <a:srgbClr val="003C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 10"/>
          <p:cNvSpPr/>
          <p:nvPr/>
        </p:nvSpPr>
        <p:spPr>
          <a:xfrm>
            <a:off x="1038403" y="518969"/>
            <a:ext cx="72008" cy="9361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Título 2"/>
          <p:cNvSpPr txBox="1">
            <a:spLocks/>
          </p:cNvSpPr>
          <p:nvPr/>
        </p:nvSpPr>
        <p:spPr>
          <a:xfrm>
            <a:off x="1326434" y="625765"/>
            <a:ext cx="8356119" cy="7225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2800" b="1" dirty="0" smtClean="0">
                <a:solidFill>
                  <a:srgbClr val="FFC000"/>
                </a:solidFill>
              </a:rPr>
              <a:t>CONSIDERAÇÕES FINAIS</a:t>
            </a:r>
            <a:endParaRPr lang="pt-BR" sz="2800" dirty="0">
              <a:solidFill>
                <a:srgbClr val="FFC000"/>
              </a:solidFill>
            </a:endParaRPr>
          </a:p>
        </p:txBody>
      </p:sp>
      <p:sp>
        <p:nvSpPr>
          <p:cNvPr id="10" name="Título 2"/>
          <p:cNvSpPr txBox="1">
            <a:spLocks/>
          </p:cNvSpPr>
          <p:nvPr/>
        </p:nvSpPr>
        <p:spPr>
          <a:xfrm>
            <a:off x="755576" y="1803296"/>
            <a:ext cx="8064896" cy="27363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l">
              <a:buAutoNum type="arabicPeriod"/>
            </a:pPr>
            <a:r>
              <a:rPr lang="pt-BR" sz="1600" dirty="0" smtClean="0">
                <a:solidFill>
                  <a:srgbClr val="003C8A"/>
                </a:solidFill>
              </a:rPr>
              <a:t>De acordo com nossas pesquisas, 65,2% dos empresários dos setores de varejo e serviço avaliam como ruim o atual sistema tributário, pela complexidade e inequidade;</a:t>
            </a:r>
          </a:p>
          <a:p>
            <a:pPr marL="342900" indent="-342900" algn="l">
              <a:buAutoNum type="arabicPeriod"/>
            </a:pPr>
            <a:endParaRPr lang="pt-BR" sz="1600" dirty="0">
              <a:solidFill>
                <a:srgbClr val="003C8A"/>
              </a:solidFill>
            </a:endParaRPr>
          </a:p>
          <a:p>
            <a:pPr marL="342900" indent="-342900" algn="l">
              <a:buAutoNum type="arabicPeriod" startAt="2"/>
            </a:pPr>
            <a:r>
              <a:rPr lang="pt-BR" sz="1600" dirty="0" smtClean="0">
                <a:solidFill>
                  <a:srgbClr val="003C8A"/>
                </a:solidFill>
              </a:rPr>
              <a:t>A </a:t>
            </a:r>
            <a:r>
              <a:rPr lang="pt-BR" sz="1600" dirty="0" smtClean="0">
                <a:solidFill>
                  <a:srgbClr val="003C8A"/>
                </a:solidFill>
              </a:rPr>
              <a:t>Complexidade do Sistema tributário implica em desestímulo ao crescimento econômico e prejuízo ao contribuinte de menor poder aquisitivo, sendo mal avaliado em sua </a:t>
            </a:r>
            <a:r>
              <a:rPr lang="pt-BR" sz="1600" dirty="0" smtClean="0">
                <a:solidFill>
                  <a:srgbClr val="003C8A"/>
                </a:solidFill>
              </a:rPr>
              <a:t>simplicidade. </a:t>
            </a:r>
          </a:p>
          <a:p>
            <a:pPr marL="342900" indent="-342900" algn="l">
              <a:buAutoNum type="arabicPeriod" startAt="2"/>
            </a:pPr>
            <a:endParaRPr lang="pt-BR" sz="1600" dirty="0" smtClean="0">
              <a:solidFill>
                <a:srgbClr val="003C8A"/>
              </a:solidFill>
            </a:endParaRPr>
          </a:p>
          <a:p>
            <a:pPr marL="342900" indent="-342900" algn="l">
              <a:buAutoNum type="arabicPeriod" startAt="2"/>
            </a:pPr>
            <a:r>
              <a:rPr lang="pt-BR" sz="1600" dirty="0" smtClean="0">
                <a:solidFill>
                  <a:srgbClr val="003C8A"/>
                </a:solidFill>
              </a:rPr>
              <a:t>Quase </a:t>
            </a:r>
            <a:r>
              <a:rPr lang="pt-BR" sz="1600" dirty="0" smtClean="0">
                <a:solidFill>
                  <a:srgbClr val="003C8A"/>
                </a:solidFill>
              </a:rPr>
              <a:t>50% acredita que é importante sair da informalidade e que o Simples contribui para </a:t>
            </a:r>
            <a:r>
              <a:rPr lang="pt-BR" sz="1600" dirty="0" smtClean="0">
                <a:solidFill>
                  <a:srgbClr val="003C8A"/>
                </a:solidFill>
              </a:rPr>
              <a:t>isso</a:t>
            </a:r>
            <a:r>
              <a:rPr lang="pt-BR" sz="1600" dirty="0" smtClean="0">
                <a:solidFill>
                  <a:srgbClr val="003C8A"/>
                </a:solidFill>
              </a:rPr>
              <a:t>;</a:t>
            </a:r>
          </a:p>
          <a:p>
            <a:pPr marL="342900" indent="-342900" algn="l">
              <a:buAutoNum type="arabicPeriod" startAt="2"/>
            </a:pPr>
            <a:endParaRPr lang="pt-BR" sz="1600" dirty="0">
              <a:solidFill>
                <a:srgbClr val="003C8A"/>
              </a:solidFill>
            </a:endParaRPr>
          </a:p>
          <a:p>
            <a:pPr marL="342900" indent="-342900" algn="l">
              <a:buAutoNum type="arabicPeriod" startAt="2"/>
            </a:pPr>
            <a:r>
              <a:rPr lang="pt-BR" sz="1600" dirty="0" smtClean="0">
                <a:solidFill>
                  <a:srgbClr val="003C8A"/>
                </a:solidFill>
              </a:rPr>
              <a:t>A </a:t>
            </a:r>
            <a:r>
              <a:rPr lang="pt-BR" sz="1600" dirty="0" smtClean="0">
                <a:solidFill>
                  <a:srgbClr val="003C8A"/>
                </a:solidFill>
              </a:rPr>
              <a:t>Arrecadação tributária do Simples está fortemente correlacionado com o PIB brasileiro </a:t>
            </a:r>
          </a:p>
          <a:p>
            <a:pPr marL="285750" indent="-285750" algn="l"/>
            <a:endParaRPr lang="pt-BR" sz="1600" dirty="0" smtClean="0">
              <a:solidFill>
                <a:srgbClr val="003C8A"/>
              </a:solidFill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755576" y="4437112"/>
            <a:ext cx="7704856" cy="1004063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CaixaDeTexto 12"/>
          <p:cNvSpPr txBox="1"/>
          <p:nvPr/>
        </p:nvSpPr>
        <p:spPr>
          <a:xfrm>
            <a:off x="683568" y="4509120"/>
            <a:ext cx="8064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i="1" dirty="0">
                <a:solidFill>
                  <a:srgbClr val="003C8A"/>
                </a:solidFill>
              </a:rPr>
              <a:t>CONCLUSÃO: </a:t>
            </a:r>
            <a:r>
              <a:rPr lang="pt-BR" b="1" i="1" dirty="0" smtClean="0">
                <a:solidFill>
                  <a:srgbClr val="003C8A"/>
                </a:solidFill>
              </a:rPr>
              <a:t>O Sistema Simples Nacional trouxe impacto positivo sobre o a arrecadação, além de contribuir para a melhoria da competitividade </a:t>
            </a:r>
          </a:p>
          <a:p>
            <a:pPr algn="ctr"/>
            <a:r>
              <a:rPr lang="pt-BR" b="1" i="1" dirty="0" smtClean="0">
                <a:solidFill>
                  <a:srgbClr val="003C8A"/>
                </a:solidFill>
              </a:rPr>
              <a:t>do lojista, com menos custo e menos informalidade</a:t>
            </a:r>
            <a:endParaRPr lang="pt-BR" b="1" i="1" dirty="0">
              <a:solidFill>
                <a:srgbClr val="003C8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2363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" y="0"/>
            <a:ext cx="9141970" cy="6858000"/>
          </a:xfrm>
          <a:prstGeom prst="rect">
            <a:avLst/>
          </a:prstGeom>
        </p:spPr>
      </p:pic>
      <p:grpSp>
        <p:nvGrpSpPr>
          <p:cNvPr id="3" name="Agrupar 2"/>
          <p:cNvGrpSpPr/>
          <p:nvPr/>
        </p:nvGrpSpPr>
        <p:grpSpPr>
          <a:xfrm>
            <a:off x="2411760" y="1916832"/>
            <a:ext cx="5184576" cy="1621396"/>
            <a:chOff x="320925" y="1916832"/>
            <a:chExt cx="5184576" cy="1621396"/>
          </a:xfrm>
        </p:grpSpPr>
        <p:sp>
          <p:nvSpPr>
            <p:cNvPr id="6" name="Retângulo 5"/>
            <p:cNvSpPr/>
            <p:nvPr/>
          </p:nvSpPr>
          <p:spPr>
            <a:xfrm>
              <a:off x="320925" y="2025530"/>
              <a:ext cx="72008" cy="1404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" name="Título 2"/>
            <p:cNvSpPr txBox="1">
              <a:spLocks/>
            </p:cNvSpPr>
            <p:nvPr/>
          </p:nvSpPr>
          <p:spPr>
            <a:xfrm>
              <a:off x="680965" y="1916832"/>
              <a:ext cx="4824536" cy="1621396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pt-BR" sz="3600" b="1" dirty="0" smtClean="0">
                  <a:solidFill>
                    <a:srgbClr val="FFC000"/>
                  </a:solidFill>
                </a:rPr>
                <a:t>OBRIGADO!</a:t>
              </a:r>
            </a:p>
            <a:p>
              <a:pPr algn="l"/>
              <a:endParaRPr lang="pt-BR" sz="3600" b="1" dirty="0" smtClean="0">
                <a:solidFill>
                  <a:srgbClr val="FFC000"/>
                </a:solidFill>
              </a:endParaRPr>
            </a:p>
            <a:p>
              <a:pPr algn="l"/>
              <a:r>
                <a:rPr lang="pt-BR" sz="2800" b="1" dirty="0" smtClean="0">
                  <a:solidFill>
                    <a:srgbClr val="FFC000"/>
                  </a:solidFill>
                </a:rPr>
                <a:t>Honório Pinheiro</a:t>
              </a:r>
              <a:endParaRPr lang="pt-BR" sz="2800" b="1" dirty="0">
                <a:solidFill>
                  <a:srgbClr val="FFC000"/>
                </a:solidFill>
              </a:endParaRPr>
            </a:p>
            <a:p>
              <a:pPr algn="l"/>
              <a:r>
                <a:rPr lang="pt-BR" sz="2800" b="1" dirty="0" smtClean="0">
                  <a:solidFill>
                    <a:srgbClr val="FFC000"/>
                  </a:solidFill>
                </a:rPr>
                <a:t>presidente@cndl.org.br</a:t>
              </a:r>
              <a:endParaRPr lang="pt-BR" sz="2400" dirty="0">
                <a:solidFill>
                  <a:srgbClr val="FFC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17898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89" y="0"/>
            <a:ext cx="9141970" cy="6858000"/>
          </a:xfrm>
          <a:prstGeom prst="rect">
            <a:avLst/>
          </a:prstGeom>
        </p:spPr>
      </p:pic>
      <p:sp>
        <p:nvSpPr>
          <p:cNvPr id="7" name="Retângulo 6"/>
          <p:cNvSpPr/>
          <p:nvPr/>
        </p:nvSpPr>
        <p:spPr>
          <a:xfrm>
            <a:off x="0" y="332656"/>
            <a:ext cx="9144000" cy="1338441"/>
          </a:xfrm>
          <a:prstGeom prst="rect">
            <a:avLst/>
          </a:prstGeom>
          <a:solidFill>
            <a:srgbClr val="003C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/>
          <p:cNvSpPr/>
          <p:nvPr/>
        </p:nvSpPr>
        <p:spPr>
          <a:xfrm>
            <a:off x="1038403" y="518969"/>
            <a:ext cx="72008" cy="9361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Título 2"/>
          <p:cNvSpPr txBox="1">
            <a:spLocks/>
          </p:cNvSpPr>
          <p:nvPr/>
        </p:nvSpPr>
        <p:spPr>
          <a:xfrm>
            <a:off x="1326435" y="625765"/>
            <a:ext cx="6840760" cy="7225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3200" b="1" dirty="0" smtClean="0">
                <a:solidFill>
                  <a:srgbClr val="FFC000"/>
                </a:solidFill>
              </a:rPr>
              <a:t>O SISTEMA CNDL EM NÚMEROS</a:t>
            </a:r>
            <a:endParaRPr lang="pt-BR" sz="3200" dirty="0">
              <a:solidFill>
                <a:srgbClr val="FFC000"/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7343816" y="5281463"/>
            <a:ext cx="16926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>
                <a:solidFill>
                  <a:schemeClr val="accent1">
                    <a:lumMod val="75000"/>
                  </a:schemeClr>
                </a:solidFill>
              </a:rPr>
              <a:t>Fonte: Sistema CNDL</a:t>
            </a:r>
            <a:endParaRPr lang="pt-BR" sz="1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Shape 155"/>
          <p:cNvSpPr txBox="1"/>
          <p:nvPr/>
        </p:nvSpPr>
        <p:spPr>
          <a:xfrm>
            <a:off x="1115616" y="3093296"/>
            <a:ext cx="1679400" cy="300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320"/>
              </a:spcBef>
              <a:buNone/>
            </a:pPr>
            <a:r>
              <a:rPr lang="pt-BR" sz="1400" dirty="0">
                <a:solidFill>
                  <a:srgbClr val="666666"/>
                </a:solidFill>
                <a:latin typeface="Dosis"/>
                <a:ea typeface="Dosis"/>
                <a:cs typeface="Dosis"/>
                <a:sym typeface="Dosis"/>
              </a:rPr>
              <a:t>Presença nas</a:t>
            </a:r>
            <a:r>
              <a:rPr lang="pt-BR" sz="1600" dirty="0">
                <a:solidFill>
                  <a:srgbClr val="666666"/>
                </a:solidFill>
                <a:latin typeface="Dosis"/>
                <a:ea typeface="Dosis"/>
                <a:cs typeface="Dosis"/>
                <a:sym typeface="Dosis"/>
              </a:rPr>
              <a:t> </a:t>
            </a:r>
          </a:p>
          <a:p>
            <a:pPr lvl="0" algn="ctr" rtl="0">
              <a:spcBef>
                <a:spcPts val="320"/>
              </a:spcBef>
              <a:buNone/>
            </a:pPr>
            <a:r>
              <a:rPr lang="pt-BR" b="1" dirty="0">
                <a:solidFill>
                  <a:srgbClr val="F1C232"/>
                </a:solidFill>
                <a:latin typeface="Dosis"/>
                <a:ea typeface="Dosis"/>
                <a:cs typeface="Dosis"/>
                <a:sym typeface="Dosis"/>
              </a:rPr>
              <a:t>27 unidades federativas</a:t>
            </a:r>
            <a:r>
              <a:rPr lang="pt-BR" dirty="0">
                <a:solidFill>
                  <a:srgbClr val="F1C232"/>
                </a:solidFill>
                <a:latin typeface="Dosis"/>
                <a:ea typeface="Dosis"/>
                <a:cs typeface="Dosis"/>
                <a:sym typeface="Dosis"/>
              </a:rPr>
              <a:t> </a:t>
            </a:r>
            <a:r>
              <a:rPr lang="pt-BR" sz="1400" dirty="0">
                <a:solidFill>
                  <a:srgbClr val="666666"/>
                </a:solidFill>
                <a:latin typeface="Dosis"/>
                <a:ea typeface="Dosis"/>
                <a:cs typeface="Dosis"/>
                <a:sym typeface="Dosis"/>
              </a:rPr>
              <a:t>Federações das Câmaras de Dirigentes Lojistas (</a:t>
            </a:r>
            <a:r>
              <a:rPr lang="pt-BR" sz="1400" dirty="0" err="1">
                <a:solidFill>
                  <a:srgbClr val="666666"/>
                </a:solidFill>
                <a:latin typeface="Dosis"/>
                <a:ea typeface="Dosis"/>
                <a:cs typeface="Dosis"/>
                <a:sym typeface="Dosis"/>
              </a:rPr>
              <a:t>FCDLs</a:t>
            </a:r>
            <a:r>
              <a:rPr lang="pt-BR" sz="1400" dirty="0">
                <a:solidFill>
                  <a:srgbClr val="666666"/>
                </a:solidFill>
                <a:latin typeface="Dosis"/>
                <a:ea typeface="Dosis"/>
                <a:cs typeface="Dosis"/>
                <a:sym typeface="Dosis"/>
              </a:rPr>
              <a:t>)</a:t>
            </a:r>
          </a:p>
        </p:txBody>
      </p:sp>
      <p:sp>
        <p:nvSpPr>
          <p:cNvPr id="12" name="Shape 156"/>
          <p:cNvSpPr txBox="1"/>
          <p:nvPr/>
        </p:nvSpPr>
        <p:spPr>
          <a:xfrm>
            <a:off x="3381988" y="2754212"/>
            <a:ext cx="1982100" cy="300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320"/>
              </a:spcBef>
              <a:buNone/>
            </a:pPr>
            <a:r>
              <a:rPr lang="pt-BR" sz="4800" b="1" dirty="0">
                <a:solidFill>
                  <a:srgbClr val="38761D"/>
                </a:solidFill>
                <a:latin typeface="Dosis"/>
                <a:ea typeface="Dosis"/>
                <a:cs typeface="Dosis"/>
                <a:sym typeface="Dosis"/>
              </a:rPr>
              <a:t>1.500</a:t>
            </a:r>
            <a:r>
              <a:rPr lang="pt-BR" sz="3000" b="1" dirty="0">
                <a:solidFill>
                  <a:srgbClr val="38761D"/>
                </a:solidFill>
                <a:latin typeface="Dosis"/>
                <a:ea typeface="Dosis"/>
                <a:cs typeface="Dosis"/>
                <a:sym typeface="Dosis"/>
              </a:rPr>
              <a:t> </a:t>
            </a:r>
          </a:p>
          <a:p>
            <a:pPr lvl="0" algn="ctr" rtl="0">
              <a:spcBef>
                <a:spcPts val="320"/>
              </a:spcBef>
              <a:buNone/>
            </a:pPr>
            <a:r>
              <a:rPr lang="pt-BR" sz="1600" dirty="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CDLs presentes nos municípios brasileiros, contribuindo para o desenvolvimento socioeconômico das cidades</a:t>
            </a:r>
          </a:p>
        </p:txBody>
      </p:sp>
      <p:sp>
        <p:nvSpPr>
          <p:cNvPr id="13" name="Shape 157"/>
          <p:cNvSpPr txBox="1"/>
          <p:nvPr/>
        </p:nvSpPr>
        <p:spPr>
          <a:xfrm>
            <a:off x="5950908" y="933056"/>
            <a:ext cx="2293500" cy="300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320"/>
              </a:spcBef>
              <a:buNone/>
            </a:pPr>
            <a:r>
              <a:rPr lang="pt-BR" sz="3600" b="1" dirty="0">
                <a:solidFill>
                  <a:srgbClr val="CC4D16"/>
                </a:solidFill>
                <a:latin typeface="Dosis"/>
                <a:ea typeface="Dosis"/>
                <a:cs typeface="Dosis"/>
                <a:sym typeface="Dosis"/>
              </a:rPr>
              <a:t>Mais de 1 milhão</a:t>
            </a:r>
          </a:p>
          <a:p>
            <a:pPr lvl="0" algn="ctr" rtl="0">
              <a:spcBef>
                <a:spcPts val="320"/>
              </a:spcBef>
              <a:buNone/>
            </a:pPr>
            <a:r>
              <a:rPr lang="pt-BR" sz="1600" dirty="0">
                <a:solidFill>
                  <a:srgbClr val="666666"/>
                </a:solidFill>
                <a:latin typeface="Dosis"/>
                <a:ea typeface="Dosis"/>
                <a:cs typeface="Dosis"/>
                <a:sym typeface="Dosis"/>
              </a:rPr>
              <a:t> de pontos de vendas</a:t>
            </a:r>
          </a:p>
        </p:txBody>
      </p:sp>
      <p:sp>
        <p:nvSpPr>
          <p:cNvPr id="14" name="Shape 158"/>
          <p:cNvSpPr txBox="1"/>
          <p:nvPr/>
        </p:nvSpPr>
        <p:spPr>
          <a:xfrm>
            <a:off x="6382258" y="2924944"/>
            <a:ext cx="1560000" cy="300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320"/>
              </a:spcBef>
              <a:buNone/>
            </a:pPr>
            <a:r>
              <a:rPr lang="pt-BR" sz="3600" b="1" dirty="0" smtClean="0">
                <a:solidFill>
                  <a:srgbClr val="458ACB"/>
                </a:solidFill>
                <a:latin typeface="Dosis"/>
                <a:ea typeface="Dosis"/>
                <a:cs typeface="Dosis"/>
                <a:sym typeface="Dosis"/>
              </a:rPr>
              <a:t>95% </a:t>
            </a:r>
            <a:r>
              <a:rPr lang="pt-BR" sz="1600" dirty="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dos associados são </a:t>
            </a:r>
            <a:r>
              <a:rPr lang="pt-BR" sz="1600" dirty="0" err="1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MPEs</a:t>
            </a:r>
            <a:endParaRPr lang="pt-BR" sz="1600" dirty="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id="15" name="Shape 1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03648" y="2681248"/>
            <a:ext cx="991677" cy="97554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" name="Shape 162"/>
          <p:cNvGrpSpPr/>
          <p:nvPr/>
        </p:nvGrpSpPr>
        <p:grpSpPr>
          <a:xfrm>
            <a:off x="3884562" y="2041286"/>
            <a:ext cx="976949" cy="851462"/>
            <a:chOff x="4349300" y="2797249"/>
            <a:chExt cx="976949" cy="851462"/>
          </a:xfrm>
        </p:grpSpPr>
        <p:pic>
          <p:nvPicPr>
            <p:cNvPr id="17" name="Shape 163"/>
            <p:cNvPicPr preferRelativeResize="0"/>
            <p:nvPr/>
          </p:nvPicPr>
          <p:blipFill rotWithShape="1">
            <a:blip r:embed="rId4">
              <a:alphaModFix/>
            </a:blip>
            <a:srcRect r="51145"/>
            <a:stretch/>
          </p:blipFill>
          <p:spPr>
            <a:xfrm>
              <a:off x="4349300" y="3317850"/>
              <a:ext cx="297500" cy="2387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" name="Shape 164"/>
            <p:cNvPicPr preferRelativeResize="0"/>
            <p:nvPr/>
          </p:nvPicPr>
          <p:blipFill rotWithShape="1">
            <a:blip r:embed="rId4">
              <a:alphaModFix/>
            </a:blip>
            <a:srcRect r="51145"/>
            <a:stretch/>
          </p:blipFill>
          <p:spPr>
            <a:xfrm>
              <a:off x="4745775" y="3225712"/>
              <a:ext cx="527150" cy="4229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" name="Shape 165"/>
            <p:cNvPicPr preferRelativeResize="0"/>
            <p:nvPr/>
          </p:nvPicPr>
          <p:blipFill rotWithShape="1">
            <a:blip r:embed="rId4">
              <a:alphaModFix/>
            </a:blip>
            <a:srcRect r="51145"/>
            <a:stretch/>
          </p:blipFill>
          <p:spPr>
            <a:xfrm>
              <a:off x="4412625" y="3055503"/>
              <a:ext cx="170849" cy="13709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" name="Shape 166"/>
            <p:cNvPicPr preferRelativeResize="0"/>
            <p:nvPr/>
          </p:nvPicPr>
          <p:blipFill rotWithShape="1">
            <a:blip r:embed="rId4">
              <a:alphaModFix/>
            </a:blip>
            <a:srcRect r="51145"/>
            <a:stretch/>
          </p:blipFill>
          <p:spPr>
            <a:xfrm>
              <a:off x="4703700" y="2797249"/>
              <a:ext cx="378912" cy="3040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" name="Shape 167"/>
            <p:cNvPicPr preferRelativeResize="0"/>
            <p:nvPr/>
          </p:nvPicPr>
          <p:blipFill rotWithShape="1">
            <a:blip r:embed="rId4">
              <a:alphaModFix/>
            </a:blip>
            <a:srcRect r="51145"/>
            <a:stretch/>
          </p:blipFill>
          <p:spPr>
            <a:xfrm>
              <a:off x="5155400" y="2905128"/>
              <a:ext cx="170849" cy="13709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CaixaDeTexto 1"/>
          <p:cNvSpPr txBox="1"/>
          <p:nvPr/>
        </p:nvSpPr>
        <p:spPr>
          <a:xfrm>
            <a:off x="251520" y="1772816"/>
            <a:ext cx="2952328" cy="64633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Criado em 1960, como Modelo de Livre Adesão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2332315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m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" y="0"/>
            <a:ext cx="9141970" cy="6858000"/>
          </a:xfrm>
          <a:prstGeom prst="rect">
            <a:avLst/>
          </a:prstGeom>
        </p:spPr>
      </p:pic>
      <p:sp>
        <p:nvSpPr>
          <p:cNvPr id="18" name="Retângulo 17"/>
          <p:cNvSpPr/>
          <p:nvPr/>
        </p:nvSpPr>
        <p:spPr>
          <a:xfrm>
            <a:off x="0" y="332656"/>
            <a:ext cx="9144000" cy="1338441"/>
          </a:xfrm>
          <a:prstGeom prst="rect">
            <a:avLst/>
          </a:prstGeom>
          <a:solidFill>
            <a:srgbClr val="003C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Retângulo 18"/>
          <p:cNvSpPr/>
          <p:nvPr/>
        </p:nvSpPr>
        <p:spPr>
          <a:xfrm>
            <a:off x="1038403" y="518969"/>
            <a:ext cx="72008" cy="9361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Título 2"/>
          <p:cNvSpPr txBox="1">
            <a:spLocks/>
          </p:cNvSpPr>
          <p:nvPr/>
        </p:nvSpPr>
        <p:spPr>
          <a:xfrm>
            <a:off x="899592" y="625764"/>
            <a:ext cx="8243394" cy="7225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b="1" dirty="0" smtClean="0">
                <a:solidFill>
                  <a:srgbClr val="FFC000"/>
                </a:solidFill>
              </a:rPr>
              <a:t>SPC BRASIL: Maior Base de Dados da América Latina </a:t>
            </a:r>
            <a:endParaRPr lang="pt-BR" sz="2800" dirty="0">
              <a:solidFill>
                <a:srgbClr val="FFC000"/>
              </a:solidFill>
            </a:endParaRPr>
          </a:p>
        </p:txBody>
      </p:sp>
      <p:sp>
        <p:nvSpPr>
          <p:cNvPr id="12" name="Shape 172"/>
          <p:cNvSpPr txBox="1"/>
          <p:nvPr/>
        </p:nvSpPr>
        <p:spPr>
          <a:xfrm>
            <a:off x="323528" y="2920846"/>
            <a:ext cx="1618500" cy="300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320"/>
              </a:spcBef>
              <a:buNone/>
            </a:pPr>
            <a:r>
              <a:rPr lang="pt-BR" sz="6000" b="1">
                <a:solidFill>
                  <a:srgbClr val="93C47D"/>
                </a:solidFill>
                <a:latin typeface="Dosis"/>
                <a:ea typeface="Dosis"/>
                <a:cs typeface="Dosis"/>
                <a:sym typeface="Dosis"/>
              </a:rPr>
              <a:t>180</a:t>
            </a:r>
            <a:r>
              <a:rPr lang="pt-BR" sz="2400" b="1">
                <a:solidFill>
                  <a:srgbClr val="93C47D"/>
                </a:solidFill>
                <a:latin typeface="Dosis"/>
                <a:ea typeface="Dosis"/>
                <a:cs typeface="Dosis"/>
                <a:sym typeface="Dosis"/>
              </a:rPr>
              <a:t> milhões</a:t>
            </a:r>
          </a:p>
          <a:p>
            <a:pPr lvl="0" algn="ctr" rtl="0">
              <a:spcBef>
                <a:spcPts val="320"/>
              </a:spcBef>
              <a:buNone/>
            </a:pPr>
            <a:r>
              <a:rPr lang="pt-BR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 </a:t>
            </a:r>
            <a:r>
              <a:rPr lang="pt-BR" sz="16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de cadastros de pessoas físicas</a:t>
            </a:r>
          </a:p>
        </p:txBody>
      </p:sp>
      <p:sp>
        <p:nvSpPr>
          <p:cNvPr id="13" name="Shape 173"/>
          <p:cNvSpPr txBox="1"/>
          <p:nvPr/>
        </p:nvSpPr>
        <p:spPr>
          <a:xfrm>
            <a:off x="6859088" y="2132856"/>
            <a:ext cx="2105400" cy="300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320"/>
              </a:spcBef>
              <a:buNone/>
            </a:pPr>
            <a:r>
              <a:rPr lang="pt-BR" sz="3000" b="1" dirty="0">
                <a:solidFill>
                  <a:srgbClr val="3D85C6"/>
                </a:solidFill>
                <a:latin typeface="Dosis"/>
                <a:ea typeface="Dosis"/>
                <a:cs typeface="Dosis"/>
                <a:sym typeface="Dosis"/>
              </a:rPr>
              <a:t>26 milhões</a:t>
            </a:r>
            <a:r>
              <a:rPr lang="pt-BR" dirty="0">
                <a:solidFill>
                  <a:srgbClr val="3D85C6"/>
                </a:solidFill>
                <a:latin typeface="Dosis"/>
                <a:ea typeface="Dosis"/>
                <a:cs typeface="Dosis"/>
                <a:sym typeface="Dosis"/>
              </a:rPr>
              <a:t> </a:t>
            </a:r>
          </a:p>
          <a:p>
            <a:pPr lvl="0" algn="ctr" rtl="0">
              <a:spcBef>
                <a:spcPts val="320"/>
              </a:spcBef>
              <a:buNone/>
            </a:pPr>
            <a:r>
              <a:rPr lang="pt-BR" sz="1600" dirty="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de cadastros de pessoas jurídicas</a:t>
            </a:r>
          </a:p>
        </p:txBody>
      </p:sp>
      <p:sp>
        <p:nvSpPr>
          <p:cNvPr id="14" name="Shape 174"/>
          <p:cNvSpPr txBox="1"/>
          <p:nvPr/>
        </p:nvSpPr>
        <p:spPr>
          <a:xfrm>
            <a:off x="2626338" y="2494621"/>
            <a:ext cx="1618500" cy="300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pt-BR" sz="6000" b="1">
                <a:solidFill>
                  <a:srgbClr val="CC4D16"/>
                </a:solidFill>
                <a:latin typeface="Dosis"/>
                <a:ea typeface="Dosis"/>
                <a:cs typeface="Dosis"/>
                <a:sym typeface="Dosis"/>
              </a:rPr>
              <a:t>50</a:t>
            </a:r>
            <a:r>
              <a:rPr lang="pt-BR" sz="2400">
                <a:solidFill>
                  <a:srgbClr val="CC4D16"/>
                </a:solidFill>
                <a:latin typeface="Dosis"/>
                <a:ea typeface="Dosis"/>
                <a:cs typeface="Dosis"/>
                <a:sym typeface="Dosis"/>
              </a:rPr>
              <a:t> </a:t>
            </a:r>
            <a:r>
              <a:rPr lang="pt-BR" sz="2400" b="1">
                <a:solidFill>
                  <a:srgbClr val="CC4D16"/>
                </a:solidFill>
                <a:latin typeface="Dosis"/>
                <a:ea typeface="Dosis"/>
                <a:cs typeface="Dosis"/>
                <a:sym typeface="Dosis"/>
              </a:rPr>
              <a:t>milhões</a:t>
            </a:r>
            <a:r>
              <a:rPr lang="pt-BR">
                <a:solidFill>
                  <a:srgbClr val="CC4D16"/>
                </a:solidFill>
                <a:latin typeface="Dosis"/>
                <a:ea typeface="Dosis"/>
                <a:cs typeface="Dosis"/>
                <a:sym typeface="Dosis"/>
              </a:rPr>
              <a:t> </a:t>
            </a:r>
          </a:p>
          <a:p>
            <a:pPr lvl="0" algn="ctr" rtl="0">
              <a:spcBef>
                <a:spcPts val="0"/>
              </a:spcBef>
              <a:buNone/>
            </a:pPr>
            <a:r>
              <a:rPr lang="pt-BR" sz="1600">
                <a:solidFill>
                  <a:srgbClr val="666666"/>
                </a:solidFill>
                <a:latin typeface="Dosis"/>
                <a:ea typeface="Dosis"/>
                <a:cs typeface="Dosis"/>
                <a:sym typeface="Dosis"/>
              </a:rPr>
              <a:t>de consultas por mês</a:t>
            </a:r>
          </a:p>
        </p:txBody>
      </p:sp>
      <p:sp>
        <p:nvSpPr>
          <p:cNvPr id="15" name="Shape 175"/>
          <p:cNvSpPr txBox="1"/>
          <p:nvPr/>
        </p:nvSpPr>
        <p:spPr>
          <a:xfrm>
            <a:off x="5047252" y="3093296"/>
            <a:ext cx="1618500" cy="300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pt-BR" sz="16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Funcionamento </a:t>
            </a:r>
            <a:r>
              <a:rPr lang="pt-BR" sz="4800" b="1">
                <a:solidFill>
                  <a:srgbClr val="CC0000"/>
                </a:solidFill>
                <a:latin typeface="Dosis"/>
                <a:ea typeface="Dosis"/>
                <a:cs typeface="Dosis"/>
                <a:sym typeface="Dosis"/>
              </a:rPr>
              <a:t>7 </a:t>
            </a:r>
            <a:r>
              <a:rPr lang="pt-BR" sz="2400" b="1">
                <a:solidFill>
                  <a:srgbClr val="CC0000"/>
                </a:solidFill>
                <a:latin typeface="Dosis"/>
                <a:ea typeface="Dosis"/>
                <a:cs typeface="Dosis"/>
                <a:sym typeface="Dosis"/>
              </a:rPr>
              <a:t>dias</a:t>
            </a:r>
            <a:r>
              <a:rPr lang="pt-BR">
                <a:solidFill>
                  <a:srgbClr val="CC0000"/>
                </a:solidFill>
                <a:latin typeface="Dosis"/>
                <a:ea typeface="Dosis"/>
                <a:cs typeface="Dosis"/>
                <a:sym typeface="Dosis"/>
              </a:rPr>
              <a:t> </a:t>
            </a:r>
          </a:p>
          <a:p>
            <a:pPr lvl="0" algn="ctr" rtl="0">
              <a:spcBef>
                <a:spcPts val="0"/>
              </a:spcBef>
              <a:buNone/>
            </a:pPr>
            <a:r>
              <a:rPr lang="pt-BR" sz="16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por semana</a:t>
            </a:r>
          </a:p>
        </p:txBody>
      </p:sp>
      <p:pic>
        <p:nvPicPr>
          <p:cNvPr id="26" name="Shape 17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88839" y="2217671"/>
            <a:ext cx="1093499" cy="910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Shape 17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04700" y="1898137"/>
            <a:ext cx="1476425" cy="954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Shape 17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199904" y="2766695"/>
            <a:ext cx="1319799" cy="1103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Shape 18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13678" y="2211383"/>
            <a:ext cx="1394647" cy="1408574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CaixaDeTexto 29"/>
          <p:cNvSpPr txBox="1"/>
          <p:nvPr/>
        </p:nvSpPr>
        <p:spPr>
          <a:xfrm>
            <a:off x="7343816" y="5281463"/>
            <a:ext cx="16926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>
                <a:solidFill>
                  <a:schemeClr val="accent1">
                    <a:lumMod val="75000"/>
                  </a:schemeClr>
                </a:solidFill>
              </a:rPr>
              <a:t>Fonte: Sistema CNDL</a:t>
            </a:r>
            <a:endParaRPr lang="pt-BR" sz="14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2345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" y="0"/>
            <a:ext cx="9141970" cy="6858000"/>
          </a:xfrm>
          <a:prstGeom prst="rect">
            <a:avLst/>
          </a:prstGeom>
        </p:spPr>
      </p:pic>
      <p:sp>
        <p:nvSpPr>
          <p:cNvPr id="7" name="Retângulo 6"/>
          <p:cNvSpPr/>
          <p:nvPr/>
        </p:nvSpPr>
        <p:spPr>
          <a:xfrm>
            <a:off x="0" y="332656"/>
            <a:ext cx="9144000" cy="1338441"/>
          </a:xfrm>
          <a:prstGeom prst="rect">
            <a:avLst/>
          </a:prstGeom>
          <a:solidFill>
            <a:srgbClr val="003C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/>
          <p:cNvSpPr/>
          <p:nvPr/>
        </p:nvSpPr>
        <p:spPr>
          <a:xfrm>
            <a:off x="1038403" y="518969"/>
            <a:ext cx="72008" cy="9361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Título 2"/>
          <p:cNvSpPr txBox="1">
            <a:spLocks/>
          </p:cNvSpPr>
          <p:nvPr/>
        </p:nvSpPr>
        <p:spPr>
          <a:xfrm>
            <a:off x="1326435" y="625765"/>
            <a:ext cx="5981870" cy="7225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2800" b="1" dirty="0" smtClean="0">
                <a:solidFill>
                  <a:srgbClr val="FFC000"/>
                </a:solidFill>
              </a:rPr>
              <a:t>AGENDA DO SISTEMA CNDL</a:t>
            </a:r>
            <a:endParaRPr lang="pt-BR" sz="2800" dirty="0">
              <a:solidFill>
                <a:srgbClr val="FFC000"/>
              </a:solidFill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1043608" y="1757422"/>
            <a:ext cx="7776864" cy="3831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</a:pPr>
            <a:r>
              <a:rPr lang="pt-BR" dirty="0">
                <a:solidFill>
                  <a:srgbClr val="003C8A"/>
                </a:solidFill>
              </a:rPr>
              <a:t>1. Simplificação da Legislação Tributária;</a:t>
            </a:r>
          </a:p>
          <a:p>
            <a:pPr>
              <a:lnSpc>
                <a:spcPct val="150000"/>
              </a:lnSpc>
            </a:pPr>
            <a:r>
              <a:rPr lang="pt-BR" dirty="0">
                <a:solidFill>
                  <a:srgbClr val="003C8A"/>
                </a:solidFill>
              </a:rPr>
              <a:t>2. Modernização do Mercado de Trabalho;</a:t>
            </a:r>
          </a:p>
          <a:p>
            <a:pPr>
              <a:lnSpc>
                <a:spcPct val="150000"/>
              </a:lnSpc>
            </a:pPr>
            <a:r>
              <a:rPr lang="pt-BR" dirty="0">
                <a:solidFill>
                  <a:srgbClr val="003C8A"/>
                </a:solidFill>
              </a:rPr>
              <a:t>	a. Normatização do Trabalho 	Intermitente;</a:t>
            </a:r>
          </a:p>
          <a:p>
            <a:pPr>
              <a:lnSpc>
                <a:spcPct val="150000"/>
              </a:lnSpc>
            </a:pPr>
            <a:r>
              <a:rPr lang="pt-BR" dirty="0">
                <a:solidFill>
                  <a:srgbClr val="003C8A"/>
                </a:solidFill>
              </a:rPr>
              <a:t>	b. Regularização da terceirização </a:t>
            </a:r>
            <a:r>
              <a:rPr lang="pt-BR" dirty="0" smtClean="0">
                <a:solidFill>
                  <a:srgbClr val="003C8A"/>
                </a:solidFill>
              </a:rPr>
              <a:t>no Setor </a:t>
            </a:r>
            <a:r>
              <a:rPr lang="pt-BR" dirty="0">
                <a:solidFill>
                  <a:srgbClr val="003C8A"/>
                </a:solidFill>
              </a:rPr>
              <a:t>de Comércio e Serviços.</a:t>
            </a:r>
          </a:p>
          <a:p>
            <a:pPr lvl="0">
              <a:lnSpc>
                <a:spcPct val="150000"/>
              </a:lnSpc>
            </a:pPr>
            <a:r>
              <a:rPr lang="pt-BR" dirty="0">
                <a:solidFill>
                  <a:srgbClr val="003C8A"/>
                </a:solidFill>
              </a:rPr>
              <a:t>3. Políticas de Acesso ao Crédito e Financiamento</a:t>
            </a:r>
            <a:r>
              <a:rPr lang="pt-BR" dirty="0" smtClean="0">
                <a:solidFill>
                  <a:srgbClr val="003C8A"/>
                </a:solidFill>
              </a:rPr>
              <a:t>;</a:t>
            </a:r>
          </a:p>
          <a:p>
            <a:pPr lvl="0">
              <a:lnSpc>
                <a:spcPct val="150000"/>
              </a:lnSpc>
            </a:pPr>
            <a:r>
              <a:rPr lang="pt-BR" dirty="0">
                <a:solidFill>
                  <a:srgbClr val="003C8A"/>
                </a:solidFill>
              </a:rPr>
              <a:t>4. Regulamentação dos Meios </a:t>
            </a:r>
            <a:r>
              <a:rPr lang="pt-BR" dirty="0" smtClean="0">
                <a:solidFill>
                  <a:srgbClr val="003C8A"/>
                </a:solidFill>
              </a:rPr>
              <a:t>de Pagamentos</a:t>
            </a:r>
            <a:r>
              <a:rPr lang="pt-BR" dirty="0">
                <a:solidFill>
                  <a:srgbClr val="003C8A"/>
                </a:solidFill>
              </a:rPr>
              <a:t>;</a:t>
            </a:r>
          </a:p>
          <a:p>
            <a:pPr lvl="0">
              <a:lnSpc>
                <a:spcPct val="150000"/>
              </a:lnSpc>
            </a:pPr>
            <a:r>
              <a:rPr lang="pt-BR" dirty="0">
                <a:solidFill>
                  <a:srgbClr val="003C8A"/>
                </a:solidFill>
              </a:rPr>
              <a:t>5. Adequação do Plano Diretor </a:t>
            </a:r>
            <a:r>
              <a:rPr lang="pt-BR" dirty="0" smtClean="0">
                <a:solidFill>
                  <a:srgbClr val="003C8A"/>
                </a:solidFill>
              </a:rPr>
              <a:t>dos Municípios </a:t>
            </a:r>
            <a:r>
              <a:rPr lang="pt-BR" dirty="0">
                <a:solidFill>
                  <a:srgbClr val="003C8A"/>
                </a:solidFill>
              </a:rPr>
              <a:t>para o </a:t>
            </a:r>
            <a:r>
              <a:rPr lang="pt-BR" dirty="0" smtClean="0">
                <a:solidFill>
                  <a:srgbClr val="003C8A"/>
                </a:solidFill>
              </a:rPr>
              <a:t>Desenvolvimento do Comércio </a:t>
            </a:r>
            <a:r>
              <a:rPr lang="pt-BR" dirty="0">
                <a:solidFill>
                  <a:srgbClr val="003C8A"/>
                </a:solidFill>
              </a:rPr>
              <a:t>e Serviços</a:t>
            </a:r>
            <a:endParaRPr lang="pt-BR" sz="1200" dirty="0">
              <a:solidFill>
                <a:srgbClr val="003C8A"/>
              </a:solidFill>
            </a:endParaRPr>
          </a:p>
          <a:p>
            <a:pPr lvl="0">
              <a:lnSpc>
                <a:spcPct val="150000"/>
              </a:lnSpc>
            </a:pPr>
            <a:r>
              <a:rPr lang="pt-BR" dirty="0">
                <a:solidFill>
                  <a:srgbClr val="003C8A"/>
                </a:solidFill>
              </a:rPr>
              <a:t>6. Reforma da Previdência</a:t>
            </a:r>
            <a:r>
              <a:rPr lang="pt-BR" dirty="0" smtClean="0">
                <a:solidFill>
                  <a:srgbClr val="003C8A"/>
                </a:solidFill>
              </a:rPr>
              <a:t>.</a:t>
            </a:r>
            <a:endParaRPr lang="pt-BR" dirty="0">
              <a:solidFill>
                <a:srgbClr val="003C8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2861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" y="0"/>
            <a:ext cx="9141970" cy="6858000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0" y="332656"/>
            <a:ext cx="9144000" cy="1338441"/>
          </a:xfrm>
          <a:prstGeom prst="rect">
            <a:avLst/>
          </a:prstGeom>
          <a:solidFill>
            <a:srgbClr val="003C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/>
          <p:cNvSpPr/>
          <p:nvPr/>
        </p:nvSpPr>
        <p:spPr>
          <a:xfrm>
            <a:off x="1038403" y="518969"/>
            <a:ext cx="72008" cy="9361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Título 2"/>
          <p:cNvSpPr txBox="1">
            <a:spLocks/>
          </p:cNvSpPr>
          <p:nvPr/>
        </p:nvSpPr>
        <p:spPr>
          <a:xfrm>
            <a:off x="1326435" y="625765"/>
            <a:ext cx="6840760" cy="7225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3200" b="1" dirty="0" smtClean="0">
                <a:solidFill>
                  <a:srgbClr val="FFC000"/>
                </a:solidFill>
              </a:rPr>
              <a:t>O VAREJO BRASILEIRO EM NÚMEROS</a:t>
            </a:r>
            <a:endParaRPr lang="pt-BR" sz="3200" dirty="0">
              <a:solidFill>
                <a:srgbClr val="FFC000"/>
              </a:solidFill>
            </a:endParaRP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9223252"/>
              </p:ext>
            </p:extLst>
          </p:nvPr>
        </p:nvGraphicFramePr>
        <p:xfrm>
          <a:off x="1151620" y="1928544"/>
          <a:ext cx="6840760" cy="3172530"/>
        </p:xfrm>
        <a:graphic>
          <a:graphicData uri="http://schemas.openxmlformats.org/drawingml/2006/table">
            <a:tbl>
              <a:tblPr bandRow="1">
                <a:tableStyleId>{69CF1AB2-1976-4502-BF36-3FF5EA218861}</a:tableStyleId>
              </a:tblPr>
              <a:tblGrid>
                <a:gridCol w="496855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87220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60168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Participação do Varejo no </a:t>
                      </a:r>
                      <a:r>
                        <a:rPr lang="pt-BR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PIB </a:t>
                      </a:r>
                      <a:r>
                        <a:rPr lang="pt-BR" sz="18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Brasileiro </a:t>
                      </a:r>
                      <a:endParaRPr lang="pt-BR" sz="1800" b="1" dirty="0" smtClean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(</a:t>
                      </a:r>
                      <a:r>
                        <a:rPr lang="pt-BR" sz="1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IBGE </a:t>
                      </a:r>
                      <a:r>
                        <a:rPr lang="pt-BR" sz="16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2015)</a:t>
                      </a:r>
                      <a:endParaRPr lang="pt-BR" sz="16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22,3%</a:t>
                      </a:r>
                      <a:endParaRPr lang="pt-BR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5364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Crescimento Médio Anual do Varejo </a:t>
                      </a:r>
                      <a:r>
                        <a:rPr lang="pt-BR" sz="16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(2004-15)</a:t>
                      </a:r>
                      <a:endParaRPr lang="pt-BR" sz="16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6,6</a:t>
                      </a:r>
                      <a:endParaRPr lang="pt-BR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8400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Crescimento Anual do Varejo (2004-15)  </a:t>
                      </a:r>
                      <a:r>
                        <a:rPr lang="pt-BR" sz="1800" b="1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versus</a:t>
                      </a:r>
                      <a:r>
                        <a:rPr lang="pt-BR" sz="1800" b="1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Crescimento Anual do PIB </a:t>
                      </a:r>
                      <a:r>
                        <a:rPr lang="pt-BR" sz="1600" b="1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(2004-15)</a:t>
                      </a:r>
                      <a:endParaRPr lang="pt-BR" sz="16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2,2 vezes</a:t>
                      </a:r>
                      <a:endParaRPr lang="pt-BR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5364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Receita anual do </a:t>
                      </a:r>
                      <a:r>
                        <a:rPr lang="pt-BR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Comércio </a:t>
                      </a:r>
                      <a:r>
                        <a:rPr lang="pt-BR" sz="18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Varejista</a:t>
                      </a:r>
                      <a:endParaRPr lang="pt-BR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R$ 250 Bilhões</a:t>
                      </a:r>
                      <a:endParaRPr lang="pt-BR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0168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Emprego </a:t>
                      </a:r>
                      <a:r>
                        <a:rPr lang="pt-BR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Formal </a:t>
                      </a:r>
                      <a:r>
                        <a:rPr lang="pt-BR" sz="18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no Varejo </a:t>
                      </a:r>
                      <a:endParaRPr lang="pt-BR" sz="1800" b="1" dirty="0" smtClean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(</a:t>
                      </a:r>
                      <a:r>
                        <a:rPr lang="pt-BR" sz="1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IBGE Jan 2015)</a:t>
                      </a:r>
                      <a:endParaRPr lang="pt-BR" sz="16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19 milhões</a:t>
                      </a:r>
                      <a:endParaRPr lang="pt-BR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60168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Total de salários </a:t>
                      </a:r>
                      <a:r>
                        <a:rPr lang="pt-BR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pagos no Setor Varejista </a:t>
                      </a:r>
                      <a:r>
                        <a:rPr lang="pt-BR" sz="18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e </a:t>
                      </a:r>
                      <a:r>
                        <a:rPr lang="pt-BR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outras </a:t>
                      </a:r>
                      <a:r>
                        <a:rPr lang="pt-BR" sz="18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remunerações </a:t>
                      </a:r>
                      <a:r>
                        <a:rPr lang="pt-BR" sz="1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(anuais)</a:t>
                      </a:r>
                      <a:endParaRPr lang="pt-BR" sz="16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R$ 20 Bilhões</a:t>
                      </a:r>
                      <a:endParaRPr lang="pt-BR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" name="CaixaDeTexto 1"/>
          <p:cNvSpPr txBox="1"/>
          <p:nvPr/>
        </p:nvSpPr>
        <p:spPr>
          <a:xfrm>
            <a:off x="1160520" y="5178678"/>
            <a:ext cx="52930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>
                <a:solidFill>
                  <a:schemeClr val="accent1">
                    <a:lumMod val="75000"/>
                  </a:schemeClr>
                </a:solidFill>
              </a:rPr>
              <a:t>Fonte: IBGE, Instituto do </a:t>
            </a:r>
            <a:r>
              <a:rPr lang="pt-BR" sz="1400" dirty="0" err="1" smtClean="0">
                <a:solidFill>
                  <a:schemeClr val="accent1">
                    <a:lumMod val="75000"/>
                  </a:schemeClr>
                </a:solidFill>
              </a:rPr>
              <a:t>Desenv</a:t>
            </a:r>
            <a:r>
              <a:rPr lang="pt-BR" sz="1400" dirty="0" smtClean="0">
                <a:solidFill>
                  <a:schemeClr val="accent1">
                    <a:lumMod val="75000"/>
                  </a:schemeClr>
                </a:solidFill>
              </a:rPr>
              <a:t>. Varejo – IDV, CNDL, 2015 </a:t>
            </a:r>
            <a:endParaRPr lang="pt-BR" sz="14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4270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94" y="3349"/>
            <a:ext cx="9141970" cy="6858000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0" y="332656"/>
            <a:ext cx="9144000" cy="1338441"/>
          </a:xfrm>
          <a:prstGeom prst="rect">
            <a:avLst/>
          </a:prstGeom>
          <a:solidFill>
            <a:srgbClr val="003C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/>
          <p:cNvSpPr/>
          <p:nvPr/>
        </p:nvSpPr>
        <p:spPr>
          <a:xfrm>
            <a:off x="1038403" y="518969"/>
            <a:ext cx="72008" cy="9361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Título 2"/>
          <p:cNvSpPr txBox="1">
            <a:spLocks/>
          </p:cNvSpPr>
          <p:nvPr/>
        </p:nvSpPr>
        <p:spPr>
          <a:xfrm>
            <a:off x="1326435" y="625765"/>
            <a:ext cx="6840760" cy="7225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b="1" dirty="0" smtClean="0">
                <a:solidFill>
                  <a:srgbClr val="FFC000"/>
                </a:solidFill>
              </a:rPr>
              <a:t>PESQUISA CNDL-SPC BRASIL SOBRE  REFORMA TRIBUTÁRIA</a:t>
            </a:r>
            <a:endParaRPr lang="pt-BR" sz="2800" dirty="0">
              <a:solidFill>
                <a:srgbClr val="FFC000"/>
              </a:solidFill>
            </a:endParaRPr>
          </a:p>
        </p:txBody>
      </p:sp>
      <p:sp>
        <p:nvSpPr>
          <p:cNvPr id="8" name="Título 2"/>
          <p:cNvSpPr txBox="1">
            <a:spLocks/>
          </p:cNvSpPr>
          <p:nvPr/>
        </p:nvSpPr>
        <p:spPr>
          <a:xfrm>
            <a:off x="426335" y="1700808"/>
            <a:ext cx="8640960" cy="7225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2800" b="1" dirty="0" smtClean="0">
                <a:solidFill>
                  <a:srgbClr val="003C8A"/>
                </a:solidFill>
              </a:rPr>
              <a:t>Metodologia</a:t>
            </a:r>
            <a:endParaRPr lang="pt-BR" sz="2800" b="1" dirty="0">
              <a:solidFill>
                <a:srgbClr val="003C8A"/>
              </a:solidFill>
            </a:endParaRPr>
          </a:p>
        </p:txBody>
      </p:sp>
      <p:sp>
        <p:nvSpPr>
          <p:cNvPr id="3" name="Retângulo de cantos arredondados 2"/>
          <p:cNvSpPr/>
          <p:nvPr/>
        </p:nvSpPr>
        <p:spPr>
          <a:xfrm>
            <a:off x="1110410" y="2423319"/>
            <a:ext cx="6799357" cy="5827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b="1" dirty="0" smtClean="0"/>
              <a:t>Público-alvo: </a:t>
            </a:r>
            <a:r>
              <a:rPr lang="pt-BR" dirty="0"/>
              <a:t>E</a:t>
            </a:r>
            <a:r>
              <a:rPr lang="pt-BR" dirty="0" smtClean="0"/>
              <a:t>mpresários </a:t>
            </a:r>
            <a:r>
              <a:rPr lang="pt-BR" dirty="0"/>
              <a:t>de Varejo e Serviços em todas as regiões </a:t>
            </a:r>
            <a:r>
              <a:rPr lang="pt-BR" dirty="0" smtClean="0"/>
              <a:t>brasileiras.</a:t>
            </a:r>
            <a:endParaRPr lang="pt-BR" dirty="0"/>
          </a:p>
        </p:txBody>
      </p:sp>
      <p:sp>
        <p:nvSpPr>
          <p:cNvPr id="17" name="Retângulo de cantos arredondados 16"/>
          <p:cNvSpPr/>
          <p:nvPr/>
        </p:nvSpPr>
        <p:spPr>
          <a:xfrm>
            <a:off x="1110411" y="3140968"/>
            <a:ext cx="6811404" cy="5827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b="1" dirty="0"/>
              <a:t>Tamanho amostral: </a:t>
            </a:r>
            <a:r>
              <a:rPr lang="pt-BR" dirty="0"/>
              <a:t>822 </a:t>
            </a:r>
            <a:r>
              <a:rPr lang="pt-BR" dirty="0" smtClean="0"/>
              <a:t>EMPRESÁRIOS, </a:t>
            </a:r>
            <a:r>
              <a:rPr lang="pt-BR" dirty="0"/>
              <a:t>gerando uma margem de erro de 3,4 </a:t>
            </a:r>
            <a:r>
              <a:rPr lang="pt-BR" dirty="0" err="1"/>
              <a:t>p.p</a:t>
            </a:r>
            <a:r>
              <a:rPr lang="pt-BR" dirty="0"/>
              <a:t>. para um nível de confiança de 95%.</a:t>
            </a:r>
          </a:p>
        </p:txBody>
      </p:sp>
      <p:sp>
        <p:nvSpPr>
          <p:cNvPr id="19" name="Retângulo de cantos arredondados 18"/>
          <p:cNvSpPr/>
          <p:nvPr/>
        </p:nvSpPr>
        <p:spPr>
          <a:xfrm>
            <a:off x="1110411" y="3861048"/>
            <a:ext cx="6811404" cy="5827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b="1" dirty="0"/>
              <a:t>Data de coleta dos dados: </a:t>
            </a:r>
            <a:r>
              <a:rPr lang="pt-BR" dirty="0"/>
              <a:t>2 a 13 de janeiro de 2017.</a:t>
            </a:r>
          </a:p>
        </p:txBody>
      </p:sp>
    </p:spTree>
    <p:extLst>
      <p:ext uri="{BB962C8B-B14F-4D97-AF65-F5344CB8AC3E}">
        <p14:creationId xmlns:p14="http://schemas.microsoft.com/office/powerpoint/2010/main" val="1931576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" y="0"/>
            <a:ext cx="9141970" cy="6858000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0" y="332656"/>
            <a:ext cx="9144000" cy="1338441"/>
          </a:xfrm>
          <a:prstGeom prst="rect">
            <a:avLst/>
          </a:prstGeom>
          <a:solidFill>
            <a:srgbClr val="003C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/>
          <p:cNvSpPr/>
          <p:nvPr/>
        </p:nvSpPr>
        <p:spPr>
          <a:xfrm>
            <a:off x="1038403" y="518969"/>
            <a:ext cx="72008" cy="9361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Título 2"/>
          <p:cNvSpPr txBox="1">
            <a:spLocks/>
          </p:cNvSpPr>
          <p:nvPr/>
        </p:nvSpPr>
        <p:spPr>
          <a:xfrm>
            <a:off x="1326435" y="625765"/>
            <a:ext cx="6840760" cy="7225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3200" b="1" dirty="0" smtClean="0">
                <a:solidFill>
                  <a:srgbClr val="FFC000"/>
                </a:solidFill>
              </a:rPr>
              <a:t>PESQUISA REALIZADA PELO SISTEMA CNDL</a:t>
            </a:r>
            <a:endParaRPr lang="pt-BR" sz="3200" dirty="0">
              <a:solidFill>
                <a:srgbClr val="FFC000"/>
              </a:solidFill>
            </a:endParaRPr>
          </a:p>
        </p:txBody>
      </p:sp>
      <p:sp>
        <p:nvSpPr>
          <p:cNvPr id="8" name="Título 2"/>
          <p:cNvSpPr txBox="1">
            <a:spLocks/>
          </p:cNvSpPr>
          <p:nvPr/>
        </p:nvSpPr>
        <p:spPr>
          <a:xfrm>
            <a:off x="438564" y="1422301"/>
            <a:ext cx="8453916" cy="7225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600" b="1" dirty="0" smtClean="0">
                <a:solidFill>
                  <a:srgbClr val="003C8A"/>
                </a:solidFill>
              </a:rPr>
              <a:t>CONCORDÂNCIA </a:t>
            </a:r>
            <a:r>
              <a:rPr lang="pt-BR" sz="1600" b="1" dirty="0">
                <a:solidFill>
                  <a:srgbClr val="003C8A"/>
                </a:solidFill>
              </a:rPr>
              <a:t>COM PROPOSTAS DA REFORMA TRIBUTÁRIA QUE ESTÃO SENDO DISCUTIDAS</a:t>
            </a:r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5872082"/>
              </p:ext>
            </p:extLst>
          </p:nvPr>
        </p:nvGraphicFramePr>
        <p:xfrm>
          <a:off x="467544" y="1853608"/>
          <a:ext cx="8309900" cy="35878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92985"/>
                <a:gridCol w="845075"/>
                <a:gridCol w="985920"/>
                <a:gridCol w="985920"/>
              </a:tblGrid>
              <a:tr h="331254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600" dirty="0" smtClean="0"/>
                        <a:t>RESPOSTAS RU POR ITEM </a:t>
                      </a:r>
                      <a:r>
                        <a:rPr lang="pt-BR" sz="1400" dirty="0" smtClean="0"/>
                        <a:t>– % DOS QUE CONCORDAM COM A PROPOSTA</a:t>
                      </a:r>
                      <a:endParaRPr lang="pt-BR" sz="1200" dirty="0"/>
                    </a:p>
                  </a:txBody>
                  <a:tcPr marL="90342" marR="90342" marT="45171" marB="4517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GERAL</a:t>
                      </a:r>
                      <a:endParaRPr lang="pt-BR" sz="16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342" marR="90342" marT="45171" marB="45171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ATIVIDADE</a:t>
                      </a:r>
                      <a:endParaRPr lang="pt-BR" sz="16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342" marR="90342" marT="45171" marB="45171"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</a:tr>
              <a:tr h="271026"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TOTAL</a:t>
                      </a:r>
                      <a:endParaRPr lang="pt-BR" sz="12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342" marR="90342" marT="45171" marB="45171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COMÉRCIO</a:t>
                      </a:r>
                      <a:endParaRPr lang="pt-BR" sz="12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342" marR="90342" marT="45171" marB="45171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SERVIÇOS</a:t>
                      </a:r>
                      <a:endParaRPr lang="pt-BR" sz="12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342" marR="90342" marT="45171" marB="45171">
                    <a:solidFill>
                      <a:schemeClr val="accent1"/>
                    </a:solidFill>
                  </a:tcPr>
                </a:tc>
              </a:tr>
              <a:tr h="331254"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Redução dos encargos sobre a folha de pagamentos</a:t>
                      </a:r>
                      <a:endParaRPr lang="pt-BR" sz="1600" dirty="0"/>
                    </a:p>
                  </a:txBody>
                  <a:tcPr marL="90342" marR="90342" marT="45171" marB="4517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73,5%</a:t>
                      </a:r>
                      <a:endParaRPr lang="pt-BR" sz="1600" dirty="0"/>
                    </a:p>
                  </a:txBody>
                  <a:tcPr marL="90342" marR="90342" marT="45171" marB="4517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71,3%</a:t>
                      </a:r>
                      <a:endParaRPr lang="pt-BR" sz="1600" dirty="0"/>
                    </a:p>
                  </a:txBody>
                  <a:tcPr marL="90342" marR="90342" marT="45171" marB="4517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75,9%</a:t>
                      </a:r>
                      <a:endParaRPr lang="pt-BR" sz="1600" dirty="0"/>
                    </a:p>
                  </a:txBody>
                  <a:tcPr marL="90342" marR="90342" marT="45171" marB="45171"/>
                </a:tc>
              </a:tr>
              <a:tr h="572167"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A tributação das pequenas empresas deve ser proporcional a sua capacidade econômica</a:t>
                      </a:r>
                      <a:endParaRPr lang="pt-BR" sz="1600" dirty="0"/>
                    </a:p>
                  </a:txBody>
                  <a:tcPr marL="90342" marR="90342" marT="45171" marB="45171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600" dirty="0" smtClean="0"/>
                        <a:t>67,8%</a:t>
                      </a:r>
                      <a:endParaRPr lang="pt-BR" sz="1600" dirty="0"/>
                    </a:p>
                  </a:txBody>
                  <a:tcPr marL="90342" marR="90342" marT="45171" marB="45171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600" dirty="0" smtClean="0"/>
                        <a:t>68,5%</a:t>
                      </a:r>
                      <a:endParaRPr lang="pt-BR" sz="1600" dirty="0"/>
                    </a:p>
                  </a:txBody>
                  <a:tcPr marL="90342" marR="90342" marT="45171" marB="45171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600" dirty="0" smtClean="0"/>
                        <a:t>67,0%</a:t>
                      </a:r>
                      <a:endParaRPr lang="pt-BR" sz="1600" dirty="0"/>
                    </a:p>
                  </a:txBody>
                  <a:tcPr marL="90342" marR="90342" marT="45171" marB="45171">
                    <a:solidFill>
                      <a:srgbClr val="FFFF00"/>
                    </a:solidFill>
                  </a:tcPr>
                </a:tc>
              </a:tr>
              <a:tr h="572167"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As obrigações acessórias para os pequenos negócios devem ser mais simples que as do regime normal de tributação</a:t>
                      </a:r>
                      <a:endParaRPr lang="pt-BR" sz="1600" dirty="0"/>
                    </a:p>
                  </a:txBody>
                  <a:tcPr marL="90342" marR="90342" marT="45171" marB="4517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pt-BR" sz="1600" dirty="0" smtClean="0"/>
                        <a:t>64,1%</a:t>
                      </a:r>
                      <a:endParaRPr lang="pt-BR" sz="1600" dirty="0"/>
                    </a:p>
                  </a:txBody>
                  <a:tcPr marL="90342" marR="90342" marT="45171" marB="4517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pt-BR" sz="1600" dirty="0" smtClean="0"/>
                        <a:t>63,3%</a:t>
                      </a:r>
                      <a:endParaRPr lang="pt-BR" sz="1600" dirty="0"/>
                    </a:p>
                  </a:txBody>
                  <a:tcPr marL="90342" marR="90342" marT="45171" marB="4517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pt-BR" sz="1600" dirty="0" smtClean="0"/>
                        <a:t>65,0%</a:t>
                      </a:r>
                      <a:endParaRPr lang="pt-BR" sz="1600" dirty="0"/>
                    </a:p>
                  </a:txBody>
                  <a:tcPr marL="90342" marR="90342" marT="45171" marB="45171"/>
                </a:tc>
              </a:tr>
              <a:tr h="572167"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Simplificar e atualizar, em termos da experiência mundial, a tributação sobre a renda</a:t>
                      </a:r>
                      <a:endParaRPr lang="pt-BR" sz="1600" dirty="0"/>
                    </a:p>
                  </a:txBody>
                  <a:tcPr marL="90342" marR="90342" marT="45171" marB="45171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57,4%</a:t>
                      </a:r>
                      <a:endParaRPr lang="pt-BR" sz="1600" dirty="0"/>
                    </a:p>
                  </a:txBody>
                  <a:tcPr marL="90342" marR="90342" marT="45171" marB="45171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58,9%</a:t>
                      </a:r>
                      <a:endParaRPr lang="pt-BR" sz="1600" dirty="0"/>
                    </a:p>
                  </a:txBody>
                  <a:tcPr marL="90342" marR="90342" marT="45171" marB="45171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55,8%</a:t>
                      </a:r>
                      <a:endParaRPr lang="pt-BR" sz="1600" dirty="0"/>
                    </a:p>
                  </a:txBody>
                  <a:tcPr marL="90342" marR="90342" marT="45171" marB="45171">
                    <a:solidFill>
                      <a:srgbClr val="FFFF00"/>
                    </a:solidFill>
                  </a:tcPr>
                </a:tc>
              </a:tr>
              <a:tr h="572167"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Garantir a não-cumulatividade na tributação sobre valor adicionado (ICMS, IPI, PIS/CONFINS)</a:t>
                      </a:r>
                      <a:endParaRPr lang="pt-BR" sz="1600" dirty="0"/>
                    </a:p>
                  </a:txBody>
                  <a:tcPr marL="90342" marR="90342" marT="45171" marB="4517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57,3%</a:t>
                      </a:r>
                      <a:endParaRPr lang="pt-BR" sz="1600" dirty="0"/>
                    </a:p>
                  </a:txBody>
                  <a:tcPr marL="90342" marR="90342" marT="45171" marB="4517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58,6%</a:t>
                      </a:r>
                      <a:endParaRPr lang="pt-BR" sz="1600" dirty="0"/>
                    </a:p>
                  </a:txBody>
                  <a:tcPr marL="90342" marR="90342" marT="45171" marB="4517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55,8%</a:t>
                      </a:r>
                      <a:endParaRPr lang="pt-BR" sz="1600" dirty="0"/>
                    </a:p>
                  </a:txBody>
                  <a:tcPr marL="90342" marR="90342" marT="45171" marB="45171"/>
                </a:tc>
              </a:tr>
              <a:tr h="331254"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Estender o </a:t>
                      </a:r>
                      <a:r>
                        <a:rPr lang="pt-BR" sz="1600" dirty="0" err="1" smtClean="0"/>
                        <a:t>Super</a:t>
                      </a:r>
                      <a:r>
                        <a:rPr lang="pt-BR" sz="1600" dirty="0" smtClean="0"/>
                        <a:t> Simples para empresas de faturamento maior</a:t>
                      </a:r>
                      <a:endParaRPr lang="pt-BR" sz="1600" dirty="0"/>
                    </a:p>
                  </a:txBody>
                  <a:tcPr marL="90342" marR="90342" marT="45171" marB="45171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50,9%</a:t>
                      </a:r>
                      <a:endParaRPr lang="pt-BR" sz="1600" dirty="0"/>
                    </a:p>
                  </a:txBody>
                  <a:tcPr marL="90342" marR="90342" marT="45171" marB="45171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51,9%</a:t>
                      </a:r>
                      <a:endParaRPr lang="pt-BR" sz="1600" dirty="0"/>
                    </a:p>
                  </a:txBody>
                  <a:tcPr marL="90342" marR="90342" marT="45171" marB="45171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49,7%</a:t>
                      </a:r>
                      <a:endParaRPr lang="pt-BR" sz="1600" dirty="0"/>
                    </a:p>
                  </a:txBody>
                  <a:tcPr marL="90342" marR="90342" marT="45171" marB="45171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12" name="CaixaDeTexto 11"/>
          <p:cNvSpPr txBox="1"/>
          <p:nvPr/>
        </p:nvSpPr>
        <p:spPr>
          <a:xfrm>
            <a:off x="864096" y="5384249"/>
            <a:ext cx="73803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rgbClr val="003C8A"/>
                </a:solidFill>
              </a:rPr>
              <a:t>Fonte: </a:t>
            </a:r>
            <a:r>
              <a:rPr lang="pt-BR" sz="1200" dirty="0"/>
              <a:t>:  </a:t>
            </a:r>
            <a:r>
              <a:rPr lang="pt-BR" sz="1200" dirty="0" smtClean="0">
                <a:solidFill>
                  <a:srgbClr val="003C8A"/>
                </a:solidFill>
              </a:rPr>
              <a:t>Sistema CNDL</a:t>
            </a:r>
            <a:endParaRPr lang="pt-BR" sz="1200" dirty="0">
              <a:solidFill>
                <a:srgbClr val="003C8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7159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" y="0"/>
            <a:ext cx="9141970" cy="6858000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0" y="332656"/>
            <a:ext cx="9144000" cy="1338441"/>
          </a:xfrm>
          <a:prstGeom prst="rect">
            <a:avLst/>
          </a:prstGeom>
          <a:solidFill>
            <a:srgbClr val="003C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/>
          <p:cNvSpPr/>
          <p:nvPr/>
        </p:nvSpPr>
        <p:spPr>
          <a:xfrm>
            <a:off x="1038403" y="518969"/>
            <a:ext cx="72008" cy="9361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Título 2"/>
          <p:cNvSpPr txBox="1">
            <a:spLocks/>
          </p:cNvSpPr>
          <p:nvPr/>
        </p:nvSpPr>
        <p:spPr>
          <a:xfrm>
            <a:off x="1326434" y="625765"/>
            <a:ext cx="7566046" cy="7225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3200" b="1" dirty="0" smtClean="0">
                <a:solidFill>
                  <a:srgbClr val="FFC000"/>
                </a:solidFill>
              </a:rPr>
              <a:t>PESQUISA REALIZADA PELO SISTEMA CNDL</a:t>
            </a:r>
            <a:endParaRPr lang="pt-BR" sz="3200" dirty="0">
              <a:solidFill>
                <a:srgbClr val="FFC000"/>
              </a:solidFill>
            </a:endParaRPr>
          </a:p>
        </p:txBody>
      </p:sp>
      <p:sp>
        <p:nvSpPr>
          <p:cNvPr id="8" name="Título 2"/>
          <p:cNvSpPr txBox="1">
            <a:spLocks/>
          </p:cNvSpPr>
          <p:nvPr/>
        </p:nvSpPr>
        <p:spPr>
          <a:xfrm>
            <a:off x="438564" y="1484784"/>
            <a:ext cx="8453916" cy="7225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2000" b="1" dirty="0" smtClean="0">
                <a:solidFill>
                  <a:srgbClr val="003C8A"/>
                </a:solidFill>
              </a:rPr>
              <a:t>FATORES </a:t>
            </a:r>
            <a:r>
              <a:rPr lang="pt-BR" sz="2000" b="1" dirty="0">
                <a:solidFill>
                  <a:srgbClr val="003C8A"/>
                </a:solidFill>
              </a:rPr>
              <a:t>QUE PODERIAM MELHORAR COM A REFORMA TRIBUTÁRIA</a:t>
            </a:r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9925344"/>
              </p:ext>
            </p:extLst>
          </p:nvPr>
        </p:nvGraphicFramePr>
        <p:xfrm>
          <a:off x="395536" y="1988800"/>
          <a:ext cx="8496944" cy="34522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72608"/>
                <a:gridCol w="1008112"/>
                <a:gridCol w="1008112"/>
                <a:gridCol w="1008112"/>
              </a:tblGrid>
              <a:tr h="288032"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pt-BR" sz="1800" dirty="0" smtClean="0"/>
                        <a:t>RESPOSTAS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GERAL</a:t>
                      </a:r>
                      <a:endParaRPr lang="pt-BR" sz="16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ATIVIDADE</a:t>
                      </a:r>
                      <a:endParaRPr lang="pt-BR" sz="16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</a:tr>
              <a:tr h="312792"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TOTAL</a:t>
                      </a:r>
                      <a:endParaRPr lang="pt-BR" sz="12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COMÉRCIO</a:t>
                      </a:r>
                      <a:endParaRPr lang="pt-BR" sz="12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SERVIÇOS</a:t>
                      </a:r>
                      <a:endParaRPr lang="pt-BR" sz="12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Geraria mais empregos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59,6%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58,6%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60,6%</a:t>
                      </a:r>
                      <a:endParaRPr lang="pt-B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Os empresários teriam mais capacidade de investimento em seus negócios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pt-BR" sz="1600" dirty="0" smtClean="0"/>
                        <a:t>41,4%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pt-BR" sz="1600" dirty="0" smtClean="0"/>
                        <a:t>40,5%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pt-BR" sz="1600" dirty="0" smtClean="0"/>
                        <a:t>42,4%</a:t>
                      </a:r>
                      <a:endParaRPr lang="pt-B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Incentivaria a criação de novos negócios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38,5%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38,7%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38,4%</a:t>
                      </a:r>
                      <a:endParaRPr lang="pt-B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Aumentaria o consumo e o dinheiro circulante na economia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33,6%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35,6%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31,5%</a:t>
                      </a:r>
                      <a:endParaRPr lang="pt-B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Garantiria a tranquilidade para o empreendedor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29,1%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30,2%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27,8%</a:t>
                      </a:r>
                      <a:endParaRPr lang="pt-B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Poderia aumentar a arrecadação, reduzindo a informalidade</a:t>
                      </a:r>
                      <a:endParaRPr lang="pt-BR" sz="16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28,3%</a:t>
                      </a:r>
                      <a:endParaRPr lang="pt-BR" sz="16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28,4%</a:t>
                      </a:r>
                      <a:endParaRPr lang="pt-BR" sz="16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28,1%</a:t>
                      </a:r>
                      <a:endParaRPr lang="pt-BR" sz="16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Diminuiriam as manobras para sonegação de impostos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27,2%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29,0%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25,2%</a:t>
                      </a:r>
                      <a:endParaRPr lang="pt-BR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" name="CaixaDeTexto 11"/>
          <p:cNvSpPr txBox="1"/>
          <p:nvPr/>
        </p:nvSpPr>
        <p:spPr>
          <a:xfrm>
            <a:off x="864096" y="5384249"/>
            <a:ext cx="73803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rgbClr val="003C8A"/>
                </a:solidFill>
              </a:rPr>
              <a:t>Fonte: </a:t>
            </a:r>
            <a:r>
              <a:rPr lang="pt-BR" sz="1200" dirty="0" smtClean="0"/>
              <a:t>  </a:t>
            </a:r>
            <a:r>
              <a:rPr lang="pt-BR" sz="1200" dirty="0" smtClean="0">
                <a:solidFill>
                  <a:srgbClr val="003C8A"/>
                </a:solidFill>
              </a:rPr>
              <a:t>Sistema CNDL</a:t>
            </a:r>
            <a:endParaRPr lang="pt-BR" sz="1200" dirty="0">
              <a:solidFill>
                <a:srgbClr val="003C8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5670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52896"/>
            <a:ext cx="9144000" cy="6910896"/>
          </a:xfrm>
          <a:prstGeom prst="rect">
            <a:avLst/>
          </a:prstGeom>
        </p:spPr>
      </p:pic>
      <p:sp>
        <p:nvSpPr>
          <p:cNvPr id="7" name="Retângulo 6"/>
          <p:cNvSpPr/>
          <p:nvPr/>
        </p:nvSpPr>
        <p:spPr>
          <a:xfrm>
            <a:off x="0" y="332656"/>
            <a:ext cx="9144000" cy="1338441"/>
          </a:xfrm>
          <a:prstGeom prst="rect">
            <a:avLst/>
          </a:prstGeom>
          <a:solidFill>
            <a:srgbClr val="003C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/>
          <p:cNvSpPr/>
          <p:nvPr/>
        </p:nvSpPr>
        <p:spPr>
          <a:xfrm>
            <a:off x="1038403" y="518969"/>
            <a:ext cx="72008" cy="9361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Título 2"/>
          <p:cNvSpPr txBox="1">
            <a:spLocks/>
          </p:cNvSpPr>
          <p:nvPr/>
        </p:nvSpPr>
        <p:spPr>
          <a:xfrm>
            <a:off x="1326434" y="625765"/>
            <a:ext cx="7061989" cy="7225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pt-BR" sz="2800" b="1" dirty="0">
              <a:solidFill>
                <a:srgbClr val="FFC000"/>
              </a:solidFill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899592" y="1757422"/>
            <a:ext cx="36734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rgbClr val="003C8A"/>
                </a:solidFill>
              </a:rPr>
              <a:t>LINHA DO TEMPO:  </a:t>
            </a:r>
          </a:p>
          <a:p>
            <a:endParaRPr lang="pt-BR" b="1" dirty="0">
              <a:solidFill>
                <a:srgbClr val="003C8A"/>
              </a:solidFill>
            </a:endParaRPr>
          </a:p>
        </p:txBody>
      </p:sp>
      <p:sp>
        <p:nvSpPr>
          <p:cNvPr id="9" name="Título 2"/>
          <p:cNvSpPr txBox="1">
            <a:spLocks/>
          </p:cNvSpPr>
          <p:nvPr/>
        </p:nvSpPr>
        <p:spPr>
          <a:xfrm>
            <a:off x="1326434" y="625765"/>
            <a:ext cx="7350021" cy="7225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2800" b="1" dirty="0" smtClean="0">
                <a:solidFill>
                  <a:srgbClr val="FFC000"/>
                </a:solidFill>
              </a:rPr>
              <a:t>SIMPLES NACIONAL: Algumas Atualizações  </a:t>
            </a:r>
            <a:endParaRPr lang="pt-BR" sz="2800" dirty="0">
              <a:solidFill>
                <a:srgbClr val="FFC000"/>
              </a:solidFill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1015" y="3645024"/>
            <a:ext cx="9144000" cy="165164"/>
          </a:xfrm>
          <a:prstGeom prst="rect">
            <a:avLst/>
          </a:prstGeom>
          <a:solidFill>
            <a:srgbClr val="003C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1"/>
          <p:cNvSpPr/>
          <p:nvPr/>
        </p:nvSpPr>
        <p:spPr>
          <a:xfrm>
            <a:off x="1318842" y="3193926"/>
            <a:ext cx="72008" cy="504056"/>
          </a:xfrm>
          <a:prstGeom prst="rect">
            <a:avLst/>
          </a:prstGeom>
          <a:solidFill>
            <a:srgbClr val="003C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Elipse 2"/>
          <p:cNvSpPr/>
          <p:nvPr/>
        </p:nvSpPr>
        <p:spPr>
          <a:xfrm>
            <a:off x="1240582" y="3068960"/>
            <a:ext cx="235074" cy="235074"/>
          </a:xfrm>
          <a:prstGeom prst="ellipse">
            <a:avLst/>
          </a:prstGeom>
          <a:solidFill>
            <a:srgbClr val="003C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Retângulo 3"/>
          <p:cNvSpPr/>
          <p:nvPr/>
        </p:nvSpPr>
        <p:spPr>
          <a:xfrm>
            <a:off x="395536" y="2204864"/>
            <a:ext cx="24300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pt-BR" sz="1200" b="1" dirty="0">
                <a:solidFill>
                  <a:srgbClr val="003C8A"/>
                </a:solidFill>
              </a:rPr>
              <a:t>05/12/1996 - </a:t>
            </a:r>
            <a:r>
              <a:rPr lang="pt-BR" sz="1200" b="1" dirty="0" smtClean="0">
                <a:solidFill>
                  <a:srgbClr val="003C8A"/>
                </a:solidFill>
              </a:rPr>
              <a:t>S</a:t>
            </a:r>
            <a:r>
              <a:rPr lang="pt-BR" sz="1200" dirty="0" smtClean="0">
                <a:solidFill>
                  <a:srgbClr val="003C8A"/>
                </a:solidFill>
              </a:rPr>
              <a:t>ancionada </a:t>
            </a:r>
            <a:r>
              <a:rPr lang="pt-BR" sz="1200" dirty="0">
                <a:solidFill>
                  <a:srgbClr val="003C8A"/>
                </a:solidFill>
              </a:rPr>
              <a:t>a Lei nº 9.317 que </a:t>
            </a:r>
            <a:r>
              <a:rPr lang="pt-BR" sz="1200" dirty="0" smtClean="0">
                <a:solidFill>
                  <a:srgbClr val="003C8A"/>
                </a:solidFill>
              </a:rPr>
              <a:t>dá tratamento </a:t>
            </a:r>
            <a:r>
              <a:rPr lang="pt-BR" sz="1200" dirty="0">
                <a:solidFill>
                  <a:srgbClr val="003C8A"/>
                </a:solidFill>
              </a:rPr>
              <a:t>diferenciado a empresas, definido como Simples </a:t>
            </a:r>
            <a:r>
              <a:rPr lang="pt-BR" sz="1200" dirty="0" smtClean="0">
                <a:solidFill>
                  <a:srgbClr val="003C8A"/>
                </a:solidFill>
              </a:rPr>
              <a:t>Federal</a:t>
            </a:r>
            <a:r>
              <a:rPr lang="pt-BR" sz="1200" dirty="0">
                <a:solidFill>
                  <a:srgbClr val="003C8A"/>
                </a:solidFill>
              </a:rPr>
              <a:t>.</a:t>
            </a:r>
          </a:p>
        </p:txBody>
      </p:sp>
      <p:sp>
        <p:nvSpPr>
          <p:cNvPr id="13" name="Retângulo 12"/>
          <p:cNvSpPr/>
          <p:nvPr/>
        </p:nvSpPr>
        <p:spPr>
          <a:xfrm>
            <a:off x="2615085" y="3717032"/>
            <a:ext cx="72008" cy="504056"/>
          </a:xfrm>
          <a:prstGeom prst="rect">
            <a:avLst/>
          </a:prstGeom>
          <a:solidFill>
            <a:srgbClr val="003C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Elipse 13"/>
          <p:cNvSpPr/>
          <p:nvPr/>
        </p:nvSpPr>
        <p:spPr>
          <a:xfrm>
            <a:off x="2536727" y="4155430"/>
            <a:ext cx="235074" cy="235074"/>
          </a:xfrm>
          <a:prstGeom prst="ellipse">
            <a:avLst/>
          </a:prstGeom>
          <a:solidFill>
            <a:srgbClr val="003C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/>
          <p:cNvSpPr/>
          <p:nvPr/>
        </p:nvSpPr>
        <p:spPr>
          <a:xfrm>
            <a:off x="1259632" y="4437112"/>
            <a:ext cx="316835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pt-BR" sz="1200" b="1" dirty="0" smtClean="0">
                <a:solidFill>
                  <a:srgbClr val="003C8A"/>
                </a:solidFill>
              </a:rPr>
              <a:t>14/06/2006 -</a:t>
            </a:r>
            <a:r>
              <a:rPr lang="pt-BR" sz="1200" dirty="0" smtClean="0">
                <a:solidFill>
                  <a:srgbClr val="003C8A"/>
                </a:solidFill>
              </a:rPr>
              <a:t> </a:t>
            </a:r>
            <a:r>
              <a:rPr lang="pt-BR" sz="1200" dirty="0">
                <a:solidFill>
                  <a:srgbClr val="003C8A"/>
                </a:solidFill>
              </a:rPr>
              <a:t>A</a:t>
            </a:r>
            <a:r>
              <a:rPr lang="pt-BR" sz="1200" dirty="0" smtClean="0">
                <a:solidFill>
                  <a:srgbClr val="003C8A"/>
                </a:solidFill>
              </a:rPr>
              <a:t> </a:t>
            </a:r>
            <a:r>
              <a:rPr lang="pt-BR" sz="1200" dirty="0">
                <a:solidFill>
                  <a:srgbClr val="003C8A"/>
                </a:solidFill>
              </a:rPr>
              <a:t>Lei 9.317 de 1996 foi revogada pela Lei Complementar nº 123 de 14 de dezembro de 2006, que instituiu o Regime Especial Unificado de Arrecadação de Tributos e Contribuições devidos pelas Microempresas e Empresas de Pequeno Porte – Simples </a:t>
            </a:r>
            <a:r>
              <a:rPr lang="pt-BR" sz="1200" dirty="0" smtClean="0">
                <a:solidFill>
                  <a:srgbClr val="003C8A"/>
                </a:solidFill>
              </a:rPr>
              <a:t>Nacional.</a:t>
            </a:r>
            <a:endParaRPr lang="pt-BR" sz="1200" dirty="0">
              <a:solidFill>
                <a:srgbClr val="003C8A"/>
              </a:solidFill>
            </a:endParaRPr>
          </a:p>
        </p:txBody>
      </p:sp>
      <p:sp>
        <p:nvSpPr>
          <p:cNvPr id="15" name="Retângulo 14"/>
          <p:cNvSpPr/>
          <p:nvPr/>
        </p:nvSpPr>
        <p:spPr>
          <a:xfrm>
            <a:off x="5260232" y="3212976"/>
            <a:ext cx="72008" cy="504056"/>
          </a:xfrm>
          <a:prstGeom prst="rect">
            <a:avLst/>
          </a:prstGeom>
          <a:solidFill>
            <a:srgbClr val="003C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Elipse 15"/>
          <p:cNvSpPr/>
          <p:nvPr/>
        </p:nvSpPr>
        <p:spPr>
          <a:xfrm>
            <a:off x="5181972" y="3088010"/>
            <a:ext cx="235074" cy="235074"/>
          </a:xfrm>
          <a:prstGeom prst="ellipse">
            <a:avLst/>
          </a:prstGeom>
          <a:solidFill>
            <a:srgbClr val="003C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Retângulo 16"/>
          <p:cNvSpPr/>
          <p:nvPr/>
        </p:nvSpPr>
        <p:spPr>
          <a:xfrm>
            <a:off x="4214564" y="2492896"/>
            <a:ext cx="23016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pt-BR" sz="1200" b="1" dirty="0">
                <a:solidFill>
                  <a:srgbClr val="003C8A"/>
                </a:solidFill>
              </a:rPr>
              <a:t>01/01/2007 - Entra em vigor o regime único de </a:t>
            </a:r>
            <a:r>
              <a:rPr lang="pt-BR" sz="1200" b="1" dirty="0" smtClean="0">
                <a:solidFill>
                  <a:srgbClr val="003C8A"/>
                </a:solidFill>
              </a:rPr>
              <a:t>arrecadação.</a:t>
            </a:r>
            <a:endParaRPr lang="pt-BR" sz="1200" b="1" dirty="0">
              <a:solidFill>
                <a:srgbClr val="003C8A"/>
              </a:solidFill>
            </a:endParaRPr>
          </a:p>
        </p:txBody>
      </p:sp>
      <p:sp>
        <p:nvSpPr>
          <p:cNvPr id="18" name="Retângulo 17"/>
          <p:cNvSpPr/>
          <p:nvPr/>
        </p:nvSpPr>
        <p:spPr>
          <a:xfrm>
            <a:off x="6863556" y="3717032"/>
            <a:ext cx="72008" cy="504056"/>
          </a:xfrm>
          <a:prstGeom prst="rect">
            <a:avLst/>
          </a:prstGeom>
          <a:solidFill>
            <a:srgbClr val="003C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Elipse 18"/>
          <p:cNvSpPr/>
          <p:nvPr/>
        </p:nvSpPr>
        <p:spPr>
          <a:xfrm>
            <a:off x="6785198" y="4155430"/>
            <a:ext cx="235074" cy="235074"/>
          </a:xfrm>
          <a:prstGeom prst="ellipse">
            <a:avLst/>
          </a:prstGeom>
          <a:solidFill>
            <a:srgbClr val="003C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Retângulo 19"/>
          <p:cNvSpPr/>
          <p:nvPr/>
        </p:nvSpPr>
        <p:spPr>
          <a:xfrm>
            <a:off x="5382344" y="4437112"/>
            <a:ext cx="32941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pt-BR" sz="1200" b="1" dirty="0">
                <a:solidFill>
                  <a:srgbClr val="003C8A"/>
                </a:solidFill>
              </a:rPr>
              <a:t>27/10/2016 - </a:t>
            </a:r>
            <a:r>
              <a:rPr lang="pt-BR" sz="1200" dirty="0">
                <a:solidFill>
                  <a:srgbClr val="003C8A"/>
                </a:solidFill>
              </a:rPr>
              <a:t>Foi sancionada a Lei Complementar nº </a:t>
            </a:r>
            <a:r>
              <a:rPr lang="pt-BR" sz="1200" dirty="0" smtClean="0">
                <a:solidFill>
                  <a:srgbClr val="003C8A"/>
                </a:solidFill>
              </a:rPr>
              <a:t>155/16 </a:t>
            </a:r>
            <a:r>
              <a:rPr lang="pt-BR" sz="1200" dirty="0">
                <a:solidFill>
                  <a:srgbClr val="003C8A"/>
                </a:solidFill>
              </a:rPr>
              <a:t>que amplia o prazo de parcelamento das dívidas tributárias de pequenas e microempresas, estabelecendo novos limites para o enquadramento no Simples </a:t>
            </a:r>
            <a:r>
              <a:rPr lang="pt-BR" sz="1200" dirty="0" smtClean="0">
                <a:solidFill>
                  <a:srgbClr val="003C8A"/>
                </a:solidFill>
              </a:rPr>
              <a:t>Nacional</a:t>
            </a:r>
            <a:r>
              <a:rPr lang="pt-BR" sz="1200" dirty="0">
                <a:solidFill>
                  <a:srgbClr val="003C8A"/>
                </a:solidFill>
              </a:rPr>
              <a:t> </a:t>
            </a:r>
            <a:r>
              <a:rPr lang="pt-BR" sz="1200" dirty="0" smtClean="0">
                <a:solidFill>
                  <a:srgbClr val="003C8A"/>
                </a:solidFill>
              </a:rPr>
              <a:t>(Crescer sem Medo).</a:t>
            </a:r>
            <a:endParaRPr lang="pt-BR" sz="1200" dirty="0">
              <a:solidFill>
                <a:srgbClr val="003C8A"/>
              </a:solidFill>
            </a:endParaRPr>
          </a:p>
        </p:txBody>
      </p:sp>
      <p:sp>
        <p:nvSpPr>
          <p:cNvPr id="24" name="Retângulo 23"/>
          <p:cNvSpPr/>
          <p:nvPr/>
        </p:nvSpPr>
        <p:spPr>
          <a:xfrm>
            <a:off x="6935564" y="1757422"/>
            <a:ext cx="2028924" cy="16885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pt-BR" sz="1400" b="1" dirty="0">
                <a:solidFill>
                  <a:schemeClr val="bg1"/>
                </a:solidFill>
              </a:rPr>
              <a:t>Ao</a:t>
            </a:r>
            <a:r>
              <a:rPr lang="pt-BR" sz="1400" dirty="0">
                <a:solidFill>
                  <a:schemeClr val="bg1"/>
                </a:solidFill>
              </a:rPr>
              <a:t> </a:t>
            </a:r>
            <a:r>
              <a:rPr lang="pt-BR" sz="1400" b="1" dirty="0">
                <a:solidFill>
                  <a:schemeClr val="bg1"/>
                </a:solidFill>
              </a:rPr>
              <a:t>longo dos últimos dez anos, foram feitas oito atualizações no texto da Lei 123/2006</a:t>
            </a:r>
            <a:r>
              <a:rPr lang="pt-BR" b="1" dirty="0">
                <a:solidFill>
                  <a:srgbClr val="FFC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28107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1677</TotalTime>
  <Words>1045</Words>
  <Application>Microsoft Office PowerPoint</Application>
  <PresentationFormat>Apresentação na tela (4:3)</PresentationFormat>
  <Paragraphs>199</Paragraphs>
  <Slides>18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18</vt:i4>
      </vt:variant>
    </vt:vector>
  </HeadingPairs>
  <TitlesOfParts>
    <vt:vector size="19" baseType="lpstr"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 Sistema CNDL</dc:title>
  <dc:creator>CNDL* Daniel</dc:creator>
  <cp:lastModifiedBy>CNDL* Superintendente </cp:lastModifiedBy>
  <cp:revision>144</cp:revision>
  <cp:lastPrinted>2016-02-12T17:44:23Z</cp:lastPrinted>
  <dcterms:created xsi:type="dcterms:W3CDTF">2016-02-12T14:01:01Z</dcterms:created>
  <dcterms:modified xsi:type="dcterms:W3CDTF">2017-05-09T14:11:52Z</dcterms:modified>
</cp:coreProperties>
</file>