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61" r:id="rId6"/>
    <p:sldId id="272" r:id="rId7"/>
    <p:sldId id="273" r:id="rId8"/>
    <p:sldId id="263" r:id="rId9"/>
    <p:sldId id="264" r:id="rId10"/>
    <p:sldId id="265" r:id="rId11"/>
    <p:sldId id="266" r:id="rId12"/>
    <p:sldId id="267" r:id="rId13"/>
    <p:sldId id="269" r:id="rId14"/>
    <p:sldId id="270" r:id="rId15"/>
    <p:sldId id="275" r:id="rId16"/>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102" d="100"/>
          <a:sy n="102" d="100"/>
        </p:scale>
        <p:origin x="120" y="3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E:\tabela%20senado.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w="25400">
          <a:noFill/>
        </a:ln>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pt-BR"/>
        </a:p>
      </c:txPr>
    </c:title>
    <c:autoTitleDeleted val="0"/>
    <c:plotArea>
      <c:layout/>
      <c:lineChart>
        <c:grouping val="standard"/>
        <c:varyColors val="0"/>
        <c:ser>
          <c:idx val="0"/>
          <c:order val="0"/>
          <c:tx>
            <c:strRef>
              <c:f>'F por órgão'!$A$2</c:f>
              <c:strCache>
                <c:ptCount val="1"/>
                <c:pt idx="0">
                  <c:v>MMA</c:v>
                </c:pt>
              </c:strCache>
            </c:strRef>
          </c:tx>
          <c:spPr>
            <a:ln w="28575" cap="rnd">
              <a:solidFill>
                <a:schemeClr val="accent1"/>
              </a:solidFill>
              <a:round/>
            </a:ln>
            <a:effectLst/>
          </c:spPr>
          <c:marker>
            <c:symbol val="none"/>
          </c:marker>
          <c:cat>
            <c:numRef>
              <c:f>'F por órgão'!$B$1:$J$1</c:f>
              <c:numCache>
                <c:formatCode>General</c:formatCode>
                <c:ptCount val="9"/>
                <c:pt idx="0">
                  <c:v>2010</c:v>
                </c:pt>
                <c:pt idx="1">
                  <c:v>2011</c:v>
                </c:pt>
                <c:pt idx="2">
                  <c:v>2012</c:v>
                </c:pt>
                <c:pt idx="3">
                  <c:v>2013</c:v>
                </c:pt>
                <c:pt idx="4">
                  <c:v>2014</c:v>
                </c:pt>
                <c:pt idx="5">
                  <c:v>2015</c:v>
                </c:pt>
                <c:pt idx="6">
                  <c:v>2016</c:v>
                </c:pt>
                <c:pt idx="7">
                  <c:v>2017</c:v>
                </c:pt>
                <c:pt idx="8">
                  <c:v>2018</c:v>
                </c:pt>
              </c:numCache>
            </c:numRef>
          </c:cat>
          <c:val>
            <c:numRef>
              <c:f>'F por órgão'!$B$2:$J$2</c:f>
              <c:numCache>
                <c:formatCode>#,##0</c:formatCode>
                <c:ptCount val="9"/>
                <c:pt idx="0">
                  <c:v>2043361839</c:v>
                </c:pt>
                <c:pt idx="1">
                  <c:v>2279686881</c:v>
                </c:pt>
                <c:pt idx="2">
                  <c:v>2458142848</c:v>
                </c:pt>
                <c:pt idx="3">
                  <c:v>2560161160</c:v>
                </c:pt>
                <c:pt idx="4">
                  <c:v>2761355461</c:v>
                </c:pt>
                <c:pt idx="5">
                  <c:v>2683142180</c:v>
                </c:pt>
                <c:pt idx="6">
                  <c:v>2441474663</c:v>
                </c:pt>
                <c:pt idx="7">
                  <c:v>2640187547</c:v>
                </c:pt>
                <c:pt idx="8">
                  <c:v>2471155683</c:v>
                </c:pt>
              </c:numCache>
            </c:numRef>
          </c:val>
          <c:smooth val="0"/>
          <c:extLst>
            <c:ext xmlns:c16="http://schemas.microsoft.com/office/drawing/2014/chart" uri="{C3380CC4-5D6E-409C-BE32-E72D297353CC}">
              <c16:uniqueId val="{00000000-11C7-4ADB-BBB9-AFF454DB01CD}"/>
            </c:ext>
          </c:extLst>
        </c:ser>
        <c:ser>
          <c:idx val="1"/>
          <c:order val="1"/>
          <c:tx>
            <c:strRef>
              <c:f>'F por órgão'!$A$3</c:f>
              <c:strCache>
                <c:ptCount val="1"/>
                <c:pt idx="0">
                  <c:v>MIN</c:v>
                </c:pt>
              </c:strCache>
            </c:strRef>
          </c:tx>
          <c:spPr>
            <a:ln w="28575" cap="rnd">
              <a:solidFill>
                <a:schemeClr val="accent2"/>
              </a:solidFill>
              <a:round/>
            </a:ln>
            <a:effectLst/>
          </c:spPr>
          <c:marker>
            <c:symbol val="none"/>
          </c:marker>
          <c:cat>
            <c:numRef>
              <c:f>'F por órgão'!$B$1:$J$1</c:f>
              <c:numCache>
                <c:formatCode>General</c:formatCode>
                <c:ptCount val="9"/>
                <c:pt idx="0">
                  <c:v>2010</c:v>
                </c:pt>
                <c:pt idx="1">
                  <c:v>2011</c:v>
                </c:pt>
                <c:pt idx="2">
                  <c:v>2012</c:v>
                </c:pt>
                <c:pt idx="3">
                  <c:v>2013</c:v>
                </c:pt>
                <c:pt idx="4">
                  <c:v>2014</c:v>
                </c:pt>
                <c:pt idx="5">
                  <c:v>2015</c:v>
                </c:pt>
                <c:pt idx="6">
                  <c:v>2016</c:v>
                </c:pt>
                <c:pt idx="7">
                  <c:v>2017</c:v>
                </c:pt>
                <c:pt idx="8">
                  <c:v>2018</c:v>
                </c:pt>
              </c:numCache>
            </c:numRef>
          </c:cat>
          <c:val>
            <c:numRef>
              <c:f>'F por órgão'!$B$3:$J$3</c:f>
              <c:numCache>
                <c:formatCode>#,##0</c:formatCode>
                <c:ptCount val="9"/>
                <c:pt idx="0">
                  <c:v>2822378247</c:v>
                </c:pt>
                <c:pt idx="1">
                  <c:v>2680893070</c:v>
                </c:pt>
                <c:pt idx="2">
                  <c:v>5513814684</c:v>
                </c:pt>
                <c:pt idx="3">
                  <c:v>4611357561</c:v>
                </c:pt>
                <c:pt idx="4">
                  <c:v>5521020461</c:v>
                </c:pt>
                <c:pt idx="5">
                  <c:v>4245231083</c:v>
                </c:pt>
                <c:pt idx="6">
                  <c:v>3652811463</c:v>
                </c:pt>
                <c:pt idx="7">
                  <c:v>2046099142</c:v>
                </c:pt>
                <c:pt idx="8">
                  <c:v>2147132257</c:v>
                </c:pt>
              </c:numCache>
            </c:numRef>
          </c:val>
          <c:smooth val="0"/>
          <c:extLst>
            <c:ext xmlns:c16="http://schemas.microsoft.com/office/drawing/2014/chart" uri="{C3380CC4-5D6E-409C-BE32-E72D297353CC}">
              <c16:uniqueId val="{00000001-11C7-4ADB-BBB9-AFF454DB01CD}"/>
            </c:ext>
          </c:extLst>
        </c:ser>
        <c:ser>
          <c:idx val="2"/>
          <c:order val="2"/>
          <c:tx>
            <c:strRef>
              <c:f>'F por órgão'!$A$4</c:f>
              <c:strCache>
                <c:ptCount val="1"/>
                <c:pt idx="0">
                  <c:v>MME</c:v>
                </c:pt>
              </c:strCache>
            </c:strRef>
          </c:tx>
          <c:spPr>
            <a:ln w="28575" cap="rnd">
              <a:solidFill>
                <a:schemeClr val="accent3"/>
              </a:solidFill>
              <a:round/>
            </a:ln>
            <a:effectLst/>
          </c:spPr>
          <c:marker>
            <c:symbol val="none"/>
          </c:marker>
          <c:cat>
            <c:numRef>
              <c:f>'F por órgão'!$B$1:$J$1</c:f>
              <c:numCache>
                <c:formatCode>General</c:formatCode>
                <c:ptCount val="9"/>
                <c:pt idx="0">
                  <c:v>2010</c:v>
                </c:pt>
                <c:pt idx="1">
                  <c:v>2011</c:v>
                </c:pt>
                <c:pt idx="2">
                  <c:v>2012</c:v>
                </c:pt>
                <c:pt idx="3">
                  <c:v>2013</c:v>
                </c:pt>
                <c:pt idx="4">
                  <c:v>2014</c:v>
                </c:pt>
                <c:pt idx="5">
                  <c:v>2015</c:v>
                </c:pt>
                <c:pt idx="6">
                  <c:v>2016</c:v>
                </c:pt>
                <c:pt idx="7">
                  <c:v>2017</c:v>
                </c:pt>
                <c:pt idx="8">
                  <c:v>2018</c:v>
                </c:pt>
              </c:numCache>
            </c:numRef>
          </c:cat>
          <c:val>
            <c:numRef>
              <c:f>'F por órgão'!$B$4:$J$4</c:f>
              <c:numCache>
                <c:formatCode>#,##0</c:formatCode>
                <c:ptCount val="9"/>
                <c:pt idx="0">
                  <c:v>10000000</c:v>
                </c:pt>
                <c:pt idx="1">
                  <c:v>10000000</c:v>
                </c:pt>
                <c:pt idx="2">
                  <c:v>5400000</c:v>
                </c:pt>
                <c:pt idx="3">
                  <c:v>2600000</c:v>
                </c:pt>
                <c:pt idx="4">
                  <c:v>5400000</c:v>
                </c:pt>
                <c:pt idx="5">
                  <c:v>27773040</c:v>
                </c:pt>
                <c:pt idx="6">
                  <c:v>25127680</c:v>
                </c:pt>
                <c:pt idx="7">
                  <c:v>25818926</c:v>
                </c:pt>
                <c:pt idx="8">
                  <c:v>31940143</c:v>
                </c:pt>
              </c:numCache>
            </c:numRef>
          </c:val>
          <c:smooth val="0"/>
          <c:extLst>
            <c:ext xmlns:c16="http://schemas.microsoft.com/office/drawing/2014/chart" uri="{C3380CC4-5D6E-409C-BE32-E72D297353CC}">
              <c16:uniqueId val="{00000002-11C7-4ADB-BBB9-AFF454DB01CD}"/>
            </c:ext>
          </c:extLst>
        </c:ser>
        <c:ser>
          <c:idx val="3"/>
          <c:order val="3"/>
          <c:tx>
            <c:strRef>
              <c:f>'F por órgão'!$A$5</c:f>
              <c:strCache>
                <c:ptCount val="1"/>
                <c:pt idx="0">
                  <c:v>OPERAÇÕES OFICIAIS CRÉDITO</c:v>
                </c:pt>
              </c:strCache>
            </c:strRef>
          </c:tx>
          <c:spPr>
            <a:ln w="28575" cap="rnd">
              <a:solidFill>
                <a:schemeClr val="accent4"/>
              </a:solidFill>
              <a:round/>
            </a:ln>
            <a:effectLst/>
          </c:spPr>
          <c:marker>
            <c:symbol val="none"/>
          </c:marker>
          <c:cat>
            <c:numRef>
              <c:f>'F por órgão'!$B$1:$J$1</c:f>
              <c:numCache>
                <c:formatCode>General</c:formatCode>
                <c:ptCount val="9"/>
                <c:pt idx="0">
                  <c:v>2010</c:v>
                </c:pt>
                <c:pt idx="1">
                  <c:v>2011</c:v>
                </c:pt>
                <c:pt idx="2">
                  <c:v>2012</c:v>
                </c:pt>
                <c:pt idx="3">
                  <c:v>2013</c:v>
                </c:pt>
                <c:pt idx="4">
                  <c:v>2014</c:v>
                </c:pt>
                <c:pt idx="5">
                  <c:v>2015</c:v>
                </c:pt>
                <c:pt idx="6">
                  <c:v>2016</c:v>
                </c:pt>
                <c:pt idx="7">
                  <c:v>2017</c:v>
                </c:pt>
                <c:pt idx="8">
                  <c:v>2018</c:v>
                </c:pt>
              </c:numCache>
            </c:numRef>
          </c:cat>
          <c:val>
            <c:numRef>
              <c:f>'F por órgão'!$B$5:$J$5</c:f>
              <c:numCache>
                <c:formatCode>#,##0</c:formatCode>
                <c:ptCount val="9"/>
                <c:pt idx="0" formatCode="General">
                  <c:v>0</c:v>
                </c:pt>
                <c:pt idx="1">
                  <c:v>200000000</c:v>
                </c:pt>
                <c:pt idx="2">
                  <c:v>480000000</c:v>
                </c:pt>
                <c:pt idx="3">
                  <c:v>360000000</c:v>
                </c:pt>
                <c:pt idx="4">
                  <c:v>360000000</c:v>
                </c:pt>
                <c:pt idx="5">
                  <c:v>360000000</c:v>
                </c:pt>
                <c:pt idx="6">
                  <c:v>360000000</c:v>
                </c:pt>
                <c:pt idx="7">
                  <c:v>23166881</c:v>
                </c:pt>
                <c:pt idx="8">
                  <c:v>202896574</c:v>
                </c:pt>
              </c:numCache>
            </c:numRef>
          </c:val>
          <c:smooth val="0"/>
          <c:extLst>
            <c:ext xmlns:c16="http://schemas.microsoft.com/office/drawing/2014/chart" uri="{C3380CC4-5D6E-409C-BE32-E72D297353CC}">
              <c16:uniqueId val="{00000003-11C7-4ADB-BBB9-AFF454DB01CD}"/>
            </c:ext>
          </c:extLst>
        </c:ser>
        <c:dLbls>
          <c:showLegendKey val="0"/>
          <c:showVal val="0"/>
          <c:showCatName val="0"/>
          <c:showSerName val="0"/>
          <c:showPercent val="0"/>
          <c:showBubbleSize val="0"/>
        </c:dLbls>
        <c:smooth val="0"/>
        <c:axId val="145842960"/>
        <c:axId val="1"/>
      </c:lineChart>
      <c:catAx>
        <c:axId val="145842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t-BR"/>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ln w="6350">
            <a:noFill/>
          </a:ln>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t-BR"/>
          </a:p>
        </c:txPr>
        <c:crossAx val="145842960"/>
        <c:crosses val="autoZero"/>
        <c:crossBetween val="between"/>
      </c:valAx>
      <c:spPr>
        <a:noFill/>
        <a:ln w="25400">
          <a:noFill/>
        </a:ln>
      </c:spPr>
    </c:plotArea>
    <c:legend>
      <c:legendPos val="b"/>
      <c:overlay val="0"/>
      <c:spPr>
        <a:noFill/>
        <a:ln w="25400">
          <a:noFill/>
        </a:ln>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t-BR"/>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pt-BR"/>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A1EFEF20-7219-464F-AFEF-F77F5B57FC84}" type="datetimeFigureOut">
              <a:rPr lang="pt-BR" smtClean="0"/>
              <a:t>14/05/2018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9BF5AB3-62A9-406D-A666-9ED758BD1524}" type="slidenum">
              <a:rPr lang="pt-BR" smtClean="0"/>
              <a:t>‹nº›</a:t>
            </a:fld>
            <a:endParaRPr lang="pt-BR"/>
          </a:p>
        </p:txBody>
      </p:sp>
    </p:spTree>
    <p:extLst>
      <p:ext uri="{BB962C8B-B14F-4D97-AF65-F5344CB8AC3E}">
        <p14:creationId xmlns:p14="http://schemas.microsoft.com/office/powerpoint/2010/main" val="1727242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A1EFEF20-7219-464F-AFEF-F77F5B57FC84}" type="datetimeFigureOut">
              <a:rPr lang="pt-BR" smtClean="0"/>
              <a:t>14/05/2018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9BF5AB3-62A9-406D-A666-9ED758BD1524}" type="slidenum">
              <a:rPr lang="pt-BR" smtClean="0"/>
              <a:t>‹nº›</a:t>
            </a:fld>
            <a:endParaRPr lang="pt-BR"/>
          </a:p>
        </p:txBody>
      </p:sp>
    </p:spTree>
    <p:extLst>
      <p:ext uri="{BB962C8B-B14F-4D97-AF65-F5344CB8AC3E}">
        <p14:creationId xmlns:p14="http://schemas.microsoft.com/office/powerpoint/2010/main" val="4162811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A1EFEF20-7219-464F-AFEF-F77F5B57FC84}" type="datetimeFigureOut">
              <a:rPr lang="pt-BR" smtClean="0"/>
              <a:t>14/05/2018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9BF5AB3-62A9-406D-A666-9ED758BD1524}" type="slidenum">
              <a:rPr lang="pt-BR" smtClean="0"/>
              <a:t>‹nº›</a:t>
            </a:fld>
            <a:endParaRPr lang="pt-BR"/>
          </a:p>
        </p:txBody>
      </p:sp>
    </p:spTree>
    <p:extLst>
      <p:ext uri="{BB962C8B-B14F-4D97-AF65-F5344CB8AC3E}">
        <p14:creationId xmlns:p14="http://schemas.microsoft.com/office/powerpoint/2010/main" val="728012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A1EFEF20-7219-464F-AFEF-F77F5B57FC84}" type="datetimeFigureOut">
              <a:rPr lang="pt-BR" smtClean="0"/>
              <a:t>14/05/2018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9BF5AB3-62A9-406D-A666-9ED758BD1524}" type="slidenum">
              <a:rPr lang="pt-BR" smtClean="0"/>
              <a:t>‹nº›</a:t>
            </a:fld>
            <a:endParaRPr lang="pt-BR"/>
          </a:p>
        </p:txBody>
      </p:sp>
    </p:spTree>
    <p:extLst>
      <p:ext uri="{BB962C8B-B14F-4D97-AF65-F5344CB8AC3E}">
        <p14:creationId xmlns:p14="http://schemas.microsoft.com/office/powerpoint/2010/main" val="3343490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Espaço Reservado para Data 3"/>
          <p:cNvSpPr>
            <a:spLocks noGrp="1"/>
          </p:cNvSpPr>
          <p:nvPr>
            <p:ph type="dt" sz="half" idx="10"/>
          </p:nvPr>
        </p:nvSpPr>
        <p:spPr/>
        <p:txBody>
          <a:bodyPr/>
          <a:lstStyle/>
          <a:p>
            <a:fld id="{A1EFEF20-7219-464F-AFEF-F77F5B57FC84}" type="datetimeFigureOut">
              <a:rPr lang="pt-BR" smtClean="0"/>
              <a:t>14/05/2018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9BF5AB3-62A9-406D-A666-9ED758BD1524}" type="slidenum">
              <a:rPr lang="pt-BR" smtClean="0"/>
              <a:t>‹nº›</a:t>
            </a:fld>
            <a:endParaRPr lang="pt-BR"/>
          </a:p>
        </p:txBody>
      </p:sp>
    </p:spTree>
    <p:extLst>
      <p:ext uri="{BB962C8B-B14F-4D97-AF65-F5344CB8AC3E}">
        <p14:creationId xmlns:p14="http://schemas.microsoft.com/office/powerpoint/2010/main" val="4008316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838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172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A1EFEF20-7219-464F-AFEF-F77F5B57FC84}" type="datetimeFigureOut">
              <a:rPr lang="pt-BR" smtClean="0"/>
              <a:t>14/05/2018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9BF5AB3-62A9-406D-A666-9ED758BD1524}" type="slidenum">
              <a:rPr lang="pt-BR" smtClean="0"/>
              <a:t>‹nº›</a:t>
            </a:fld>
            <a:endParaRPr lang="pt-BR"/>
          </a:p>
        </p:txBody>
      </p:sp>
    </p:spTree>
    <p:extLst>
      <p:ext uri="{BB962C8B-B14F-4D97-AF65-F5344CB8AC3E}">
        <p14:creationId xmlns:p14="http://schemas.microsoft.com/office/powerpoint/2010/main" val="1753417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A1EFEF20-7219-464F-AFEF-F77F5B57FC84}" type="datetimeFigureOut">
              <a:rPr lang="pt-BR" smtClean="0"/>
              <a:t>14/05/2018</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79BF5AB3-62A9-406D-A666-9ED758BD1524}" type="slidenum">
              <a:rPr lang="pt-BR" smtClean="0"/>
              <a:t>‹nº›</a:t>
            </a:fld>
            <a:endParaRPr lang="pt-BR"/>
          </a:p>
        </p:txBody>
      </p:sp>
    </p:spTree>
    <p:extLst>
      <p:ext uri="{BB962C8B-B14F-4D97-AF65-F5344CB8AC3E}">
        <p14:creationId xmlns:p14="http://schemas.microsoft.com/office/powerpoint/2010/main" val="3474433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A1EFEF20-7219-464F-AFEF-F77F5B57FC84}" type="datetimeFigureOut">
              <a:rPr lang="pt-BR" smtClean="0"/>
              <a:t>14/05/2018</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79BF5AB3-62A9-406D-A666-9ED758BD1524}" type="slidenum">
              <a:rPr lang="pt-BR" smtClean="0"/>
              <a:t>‹nº›</a:t>
            </a:fld>
            <a:endParaRPr lang="pt-BR"/>
          </a:p>
        </p:txBody>
      </p:sp>
    </p:spTree>
    <p:extLst>
      <p:ext uri="{BB962C8B-B14F-4D97-AF65-F5344CB8AC3E}">
        <p14:creationId xmlns:p14="http://schemas.microsoft.com/office/powerpoint/2010/main" val="1128466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A1EFEF20-7219-464F-AFEF-F77F5B57FC84}" type="datetimeFigureOut">
              <a:rPr lang="pt-BR" smtClean="0"/>
              <a:t>14/05/2018</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79BF5AB3-62A9-406D-A666-9ED758BD1524}" type="slidenum">
              <a:rPr lang="pt-BR" smtClean="0"/>
              <a:t>‹nº›</a:t>
            </a:fld>
            <a:endParaRPr lang="pt-BR"/>
          </a:p>
        </p:txBody>
      </p:sp>
    </p:spTree>
    <p:extLst>
      <p:ext uri="{BB962C8B-B14F-4D97-AF65-F5344CB8AC3E}">
        <p14:creationId xmlns:p14="http://schemas.microsoft.com/office/powerpoint/2010/main" val="2071578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A1EFEF20-7219-464F-AFEF-F77F5B57FC84}" type="datetimeFigureOut">
              <a:rPr lang="pt-BR" smtClean="0"/>
              <a:t>14/05/2018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9BF5AB3-62A9-406D-A666-9ED758BD1524}" type="slidenum">
              <a:rPr lang="pt-BR" smtClean="0"/>
              <a:t>‹nº›</a:t>
            </a:fld>
            <a:endParaRPr lang="pt-BR"/>
          </a:p>
        </p:txBody>
      </p:sp>
    </p:spTree>
    <p:extLst>
      <p:ext uri="{BB962C8B-B14F-4D97-AF65-F5344CB8AC3E}">
        <p14:creationId xmlns:p14="http://schemas.microsoft.com/office/powerpoint/2010/main" val="2277522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A1EFEF20-7219-464F-AFEF-F77F5B57FC84}" type="datetimeFigureOut">
              <a:rPr lang="pt-BR" smtClean="0"/>
              <a:t>14/05/2018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9BF5AB3-62A9-406D-A666-9ED758BD1524}" type="slidenum">
              <a:rPr lang="pt-BR" smtClean="0"/>
              <a:t>‹nº›</a:t>
            </a:fld>
            <a:endParaRPr lang="pt-BR"/>
          </a:p>
        </p:txBody>
      </p:sp>
    </p:spTree>
    <p:extLst>
      <p:ext uri="{BB962C8B-B14F-4D97-AF65-F5344CB8AC3E}">
        <p14:creationId xmlns:p14="http://schemas.microsoft.com/office/powerpoint/2010/main" val="658070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EFEF20-7219-464F-AFEF-F77F5B57FC84}" type="datetimeFigureOut">
              <a:rPr lang="pt-BR" smtClean="0"/>
              <a:t>14/05/2018</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BF5AB3-62A9-406D-A666-9ED758BD1524}" type="slidenum">
              <a:rPr lang="pt-BR" smtClean="0"/>
              <a:t>‹nº›</a:t>
            </a:fld>
            <a:endParaRPr lang="pt-BR"/>
          </a:p>
        </p:txBody>
      </p:sp>
    </p:spTree>
    <p:extLst>
      <p:ext uri="{BB962C8B-B14F-4D97-AF65-F5344CB8AC3E}">
        <p14:creationId xmlns:p14="http://schemas.microsoft.com/office/powerpoint/2010/main" val="677767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m 3"/>
          <p:cNvPicPr>
            <a:picLocks noChangeAspect="1"/>
          </p:cNvPicPr>
          <p:nvPr/>
        </p:nvPicPr>
        <p:blipFill rotWithShape="1">
          <a:blip r:embed="rId2"/>
          <a:srcRect l="3218" r="6686" b="-3"/>
          <a:stretch/>
        </p:blipFill>
        <p:spPr>
          <a:xfrm>
            <a:off x="7340960" y="4517577"/>
            <a:ext cx="2115455" cy="1890201"/>
          </a:xfrm>
          <a:prstGeom prst="rect">
            <a:avLst/>
          </a:prstGeom>
        </p:spPr>
      </p:pic>
      <p:sp>
        <p:nvSpPr>
          <p:cNvPr id="23" name="Rectangle 22">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19345" y="4521270"/>
            <a:ext cx="2115455" cy="1890204"/>
          </a:xfrm>
          <a:prstGeom prst="rect">
            <a:avLst/>
          </a:prstGeom>
          <a:solidFill>
            <a:srgbClr val="373A54"/>
          </a:solidFill>
          <a:ln>
            <a:solidFill>
              <a:srgbClr val="373A5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5" name="Rectangle 24">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21269"/>
            <a:ext cx="6720830" cy="1877811"/>
          </a:xfrm>
          <a:prstGeom prst="rect">
            <a:avLst/>
          </a:prstGeom>
          <a:solidFill>
            <a:srgbClr val="C8CACA">
              <a:alpha val="95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7" name="Rectangle 26">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50221"/>
            <a:ext cx="11272742" cy="3918123"/>
          </a:xfrm>
          <a:prstGeom prst="rect">
            <a:avLst/>
          </a:prstGeom>
          <a:solidFill>
            <a:srgbClr val="595959">
              <a:alpha val="95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ítulo 1"/>
          <p:cNvSpPr>
            <a:spLocks noGrp="1"/>
          </p:cNvSpPr>
          <p:nvPr>
            <p:ph type="ctrTitle"/>
          </p:nvPr>
        </p:nvSpPr>
        <p:spPr>
          <a:xfrm>
            <a:off x="1100669" y="1111086"/>
            <a:ext cx="10011831" cy="2623885"/>
          </a:xfrm>
        </p:spPr>
        <p:txBody>
          <a:bodyPr anchor="ctr">
            <a:normAutofit/>
          </a:bodyPr>
          <a:lstStyle/>
          <a:p>
            <a:pPr algn="l"/>
            <a:r>
              <a:rPr lang="pt-BR" dirty="0">
                <a:solidFill>
                  <a:srgbClr val="FFFFFF"/>
                </a:solidFill>
              </a:rPr>
              <a:t>Políticas ambientais: ameaças, desafios e oportunidades em tempos de retrocesso</a:t>
            </a:r>
            <a:endParaRPr lang="pt-BR">
              <a:solidFill>
                <a:srgbClr val="FFFFFF"/>
              </a:solidFill>
            </a:endParaRPr>
          </a:p>
        </p:txBody>
      </p:sp>
    </p:spTree>
    <p:extLst>
      <p:ext uri="{BB962C8B-B14F-4D97-AF65-F5344CB8AC3E}">
        <p14:creationId xmlns:p14="http://schemas.microsoft.com/office/powerpoint/2010/main" val="175917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15">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Espaço Reservado para Conteúdo 3"/>
          <p:cNvPicPr>
            <a:picLocks noGrp="1"/>
          </p:cNvPicPr>
          <p:nvPr>
            <p:ph idx="1"/>
          </p:nvPr>
        </p:nvPicPr>
        <p:blipFill>
          <a:blip r:embed="rId2"/>
          <a:stretch>
            <a:fillRect/>
          </a:stretch>
        </p:blipFill>
        <p:spPr>
          <a:xfrm>
            <a:off x="3811863" y="643467"/>
            <a:ext cx="4568273" cy="5571066"/>
          </a:xfrm>
          <a:prstGeom prst="rect">
            <a:avLst/>
          </a:prstGeom>
        </p:spPr>
      </p:pic>
    </p:spTree>
    <p:extLst>
      <p:ext uri="{BB962C8B-B14F-4D97-AF65-F5344CB8AC3E}">
        <p14:creationId xmlns:p14="http://schemas.microsoft.com/office/powerpoint/2010/main" val="40841112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ço Reservado para Conteúdo 2"/>
          <p:cNvSpPr>
            <a:spLocks noGrp="1"/>
          </p:cNvSpPr>
          <p:nvPr>
            <p:ph idx="1"/>
          </p:nvPr>
        </p:nvSpPr>
        <p:spPr>
          <a:xfrm>
            <a:off x="838200" y="931178"/>
            <a:ext cx="10515600" cy="4997984"/>
          </a:xfrm>
        </p:spPr>
        <p:txBody>
          <a:bodyPr>
            <a:normAutofit/>
          </a:bodyPr>
          <a:lstStyle/>
          <a:p>
            <a:r>
              <a:rPr lang="pt-BR" sz="2000" dirty="0"/>
              <a:t>“</a:t>
            </a:r>
            <a:r>
              <a:rPr lang="pt-BR" sz="2000" b="1" dirty="0"/>
              <a:t>Programa de Conservação e Uso Sustentável da Biodiversidade</a:t>
            </a:r>
            <a:r>
              <a:rPr lang="pt-BR" sz="2000" dirty="0"/>
              <a:t>”: perde 91% dos recursos a cargo do MMA, restando apenas R$ 7,3 milhões em 2018, frente aos R$ 77,9 milhões autorizados para 2017. Esta queda deveu-se à </a:t>
            </a:r>
            <a:r>
              <a:rPr lang="pt-BR" sz="2000" b="1" dirty="0"/>
              <a:t>extinção da ação de “Apoio à Conservação Ambiental e à Erradicação da Extrema Pobreza - BOLSA VERDE</a:t>
            </a:r>
            <a:r>
              <a:rPr lang="pt-BR" sz="2000" dirty="0"/>
              <a:t>”, que em 2017 teve orçamento de R$ 72,2 milhões e em 2018 desapareceu do orçamento de 2018.</a:t>
            </a:r>
          </a:p>
          <a:p>
            <a:r>
              <a:rPr lang="pt-BR" sz="2000" dirty="0"/>
              <a:t>Bolsa Verde: em 2016 chegou a atender 76 mil pessoas. Foi sendo progressivamente reduzido chegando ao final de 2017 com um público atendido de 48 mil pessoas em situação de extrema pobreza. Os beneficiários da Bolsa Verde eram residentes de Reservas Extrativistas (19,8 mil pessoas); ribeirinhos (4,8 mil pessoas) e assentados de Projetos de Assentamento (23,3 mil pessoas). R$ 300 reais a cada três meses.</a:t>
            </a:r>
          </a:p>
          <a:p>
            <a:r>
              <a:rPr lang="pt-BR" sz="2000" dirty="0"/>
              <a:t>“</a:t>
            </a:r>
            <a:r>
              <a:rPr lang="pt-BR" sz="2000" b="1" dirty="0"/>
              <a:t>Programa de Qualidade Ambiental</a:t>
            </a:r>
            <a:r>
              <a:rPr lang="pt-BR" sz="2000" dirty="0"/>
              <a:t>”: também perde 91% dos recursos, restando apenas R$ 10 milhões dos R$ 117,7 milhões aprovados em 2017. As ações mais prejudicadas foram a de “Apoio à Implementação de Instrumentos Estruturantes da Política Nacional de Resíduos Sólidos” e de “Apoio a Projetos de Desenvolvimento Sustentável Voltados à Qualidade Ambiental Urbana”.</a:t>
            </a:r>
          </a:p>
          <a:p>
            <a:endParaRPr lang="pt-BR" sz="1700" dirty="0"/>
          </a:p>
        </p:txBody>
      </p:sp>
    </p:spTree>
    <p:extLst>
      <p:ext uri="{BB962C8B-B14F-4D97-AF65-F5344CB8AC3E}">
        <p14:creationId xmlns:p14="http://schemas.microsoft.com/office/powerpoint/2010/main" val="23285350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32BBDD8-8D49-4D88-8935-FBC3DCA333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5314" y="2"/>
            <a:ext cx="7556686" cy="6857998"/>
          </a:xfrm>
          <a:prstGeom prst="rect">
            <a:avLst/>
          </a:prstGeom>
          <a:solidFill>
            <a:schemeClr val="tx1">
              <a:lumMod val="50000"/>
              <a:lumOff val="50000"/>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srgbClr val="FFFFFF"/>
              </a:solidFill>
              <a:latin typeface="Calibri" panose="020F0502020204030204"/>
            </a:endParaRPr>
          </a:p>
        </p:txBody>
      </p:sp>
      <p:pic>
        <p:nvPicPr>
          <p:cNvPr id="5" name="Espaço Reservado para Conteúdo 4" descr="Uma imagem contendo captura de tela&#10;&#10;Descrição gerada com muito alta confiança">
            <a:extLst>
              <a:ext uri="{FF2B5EF4-FFF2-40B4-BE49-F238E27FC236}">
                <a16:creationId xmlns:a16="http://schemas.microsoft.com/office/drawing/2014/main" id="{653E92CF-A385-43A0-8D60-4C01BB4FA1CF}"/>
              </a:ext>
            </a:extLst>
          </p:cNvPr>
          <p:cNvPicPr>
            <a:picLocks noGrp="1" noChangeAspect="1"/>
          </p:cNvPicPr>
          <p:nvPr>
            <p:ph idx="1"/>
          </p:nvPr>
        </p:nvPicPr>
        <p:blipFill>
          <a:blip r:embed="rId2"/>
          <a:stretch>
            <a:fillRect/>
          </a:stretch>
        </p:blipFill>
        <p:spPr>
          <a:xfrm>
            <a:off x="633999" y="778589"/>
            <a:ext cx="3684191" cy="5281994"/>
          </a:xfrm>
          <a:prstGeom prst="rect">
            <a:avLst/>
          </a:prstGeom>
        </p:spPr>
      </p:pic>
      <p:sp>
        <p:nvSpPr>
          <p:cNvPr id="4" name="Título 1">
            <a:extLst>
              <a:ext uri="{FF2B5EF4-FFF2-40B4-BE49-F238E27FC236}">
                <a16:creationId xmlns:a16="http://schemas.microsoft.com/office/drawing/2014/main" id="{F18EBC16-707C-491A-BBD5-37299B8F60C2}"/>
              </a:ext>
            </a:extLst>
          </p:cNvPr>
          <p:cNvSpPr>
            <a:spLocks noGrp="1"/>
          </p:cNvSpPr>
          <p:nvPr>
            <p:ph type="title"/>
          </p:nvPr>
        </p:nvSpPr>
        <p:spPr>
          <a:xfrm>
            <a:off x="5278781" y="620720"/>
            <a:ext cx="6157545" cy="5523515"/>
          </a:xfrm>
        </p:spPr>
        <p:txBody>
          <a:bodyPr vert="horz" lIns="91440" tIns="45720" rIns="91440" bIns="45720" rtlCol="0" anchor="ctr">
            <a:normAutofit/>
          </a:bodyPr>
          <a:lstStyle/>
          <a:p>
            <a:r>
              <a:rPr lang="en-US" sz="6000" b="1" kern="1200">
                <a:solidFill>
                  <a:schemeClr val="tx1"/>
                </a:solidFill>
                <a:latin typeface="+mj-lt"/>
                <a:ea typeface="+mj-ea"/>
                <a:cs typeface="+mj-cs"/>
              </a:rPr>
              <a:t>Políticas Ambientais: os desafios do financiamento pela via tributária</a:t>
            </a:r>
          </a:p>
        </p:txBody>
      </p:sp>
    </p:spTree>
    <p:extLst>
      <p:ext uri="{BB962C8B-B14F-4D97-AF65-F5344CB8AC3E}">
        <p14:creationId xmlns:p14="http://schemas.microsoft.com/office/powerpoint/2010/main" val="37883075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ítulo 1">
            <a:extLst>
              <a:ext uri="{FF2B5EF4-FFF2-40B4-BE49-F238E27FC236}">
                <a16:creationId xmlns:a16="http://schemas.microsoft.com/office/drawing/2014/main" id="{5AF8010E-E839-4381-94DF-E67D66120381}"/>
              </a:ext>
            </a:extLst>
          </p:cNvPr>
          <p:cNvSpPr>
            <a:spLocks noGrp="1"/>
          </p:cNvSpPr>
          <p:nvPr>
            <p:ph type="title"/>
          </p:nvPr>
        </p:nvSpPr>
        <p:spPr>
          <a:xfrm>
            <a:off x="838200" y="963877"/>
            <a:ext cx="3494362" cy="4930246"/>
          </a:xfrm>
        </p:spPr>
        <p:txBody>
          <a:bodyPr>
            <a:normAutofit/>
          </a:bodyPr>
          <a:lstStyle/>
          <a:p>
            <a:pPr algn="r"/>
            <a:br>
              <a:rPr lang="pt-BR" sz="3400" b="1">
                <a:solidFill>
                  <a:schemeClr val="accent1"/>
                </a:solidFill>
              </a:rPr>
            </a:br>
            <a:r>
              <a:rPr lang="pt-BR" sz="3400" b="1">
                <a:solidFill>
                  <a:schemeClr val="accent1"/>
                </a:solidFill>
              </a:rPr>
              <a:t>Elementos para se pensar uma “reforma tributária ambiental” ou “reforma fiscal ambiental” no contexto brasileiro</a:t>
            </a:r>
            <a:br>
              <a:rPr lang="pt-BR" sz="3400">
                <a:solidFill>
                  <a:schemeClr val="accent1"/>
                </a:solidFill>
              </a:rPr>
            </a:br>
            <a:endParaRPr lang="pt-BR" sz="3400">
              <a:solidFill>
                <a:schemeClr val="accent1"/>
              </a:solidFill>
            </a:endParaRPr>
          </a:p>
        </p:txBody>
      </p:sp>
      <p:sp>
        <p:nvSpPr>
          <p:cNvPr id="3" name="Espaço Reservado para Conteúdo 2">
            <a:extLst>
              <a:ext uri="{FF2B5EF4-FFF2-40B4-BE49-F238E27FC236}">
                <a16:creationId xmlns:a16="http://schemas.microsoft.com/office/drawing/2014/main" id="{CA838487-0BD0-4474-B6B3-CCB04F510F0C}"/>
              </a:ext>
            </a:extLst>
          </p:cNvPr>
          <p:cNvSpPr>
            <a:spLocks noGrp="1"/>
          </p:cNvSpPr>
          <p:nvPr>
            <p:ph idx="1"/>
          </p:nvPr>
        </p:nvSpPr>
        <p:spPr>
          <a:xfrm>
            <a:off x="4976031" y="963877"/>
            <a:ext cx="6377769" cy="4930246"/>
          </a:xfrm>
        </p:spPr>
        <p:txBody>
          <a:bodyPr anchor="ctr">
            <a:normAutofit/>
          </a:bodyPr>
          <a:lstStyle/>
          <a:p>
            <a:r>
              <a:rPr lang="pt-BR" sz="2400" dirty="0"/>
              <a:t>A tributação ambiental deve transitar no campo da </a:t>
            </a:r>
            <a:r>
              <a:rPr lang="pt-BR" sz="2400" dirty="0" err="1"/>
              <a:t>extrafiscalidade</a:t>
            </a:r>
            <a:r>
              <a:rPr lang="pt-BR" sz="2400" dirty="0"/>
              <a:t>; </a:t>
            </a:r>
          </a:p>
          <a:p>
            <a:r>
              <a:rPr lang="pt-BR" sz="2400" dirty="0"/>
              <a:t>Deve haver forte tributação sobre atividades e produtos de externalidades altas; chamada "tributação ambiental em sentido estrito"; </a:t>
            </a:r>
          </a:p>
          <a:p>
            <a:r>
              <a:rPr lang="pt-BR" sz="2400" dirty="0"/>
              <a:t>Há que se pensar a repartição de receitas em sintonia com a ideia de “duplo dividendo” com uma redistribuição da composição da carga tributária, aumento da participação dos tributos ambientalmente relacionados, redução dos tributos sobre consumo e trabalho e desoneração de atividades ou inovações com menor sobrecarga ambiental.</a:t>
            </a:r>
          </a:p>
          <a:p>
            <a:endParaRPr lang="pt-BR" sz="2400" dirty="0"/>
          </a:p>
          <a:p>
            <a:endParaRPr lang="pt-BR" sz="2400" dirty="0"/>
          </a:p>
        </p:txBody>
      </p:sp>
    </p:spTree>
    <p:extLst>
      <p:ext uri="{BB962C8B-B14F-4D97-AF65-F5344CB8AC3E}">
        <p14:creationId xmlns:p14="http://schemas.microsoft.com/office/powerpoint/2010/main" val="3617998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ítulo 1">
            <a:extLst>
              <a:ext uri="{FF2B5EF4-FFF2-40B4-BE49-F238E27FC236}">
                <a16:creationId xmlns:a16="http://schemas.microsoft.com/office/drawing/2014/main" id="{08525FCE-6B2A-4C18-AFB1-5CCCBE8BEC25}"/>
              </a:ext>
            </a:extLst>
          </p:cNvPr>
          <p:cNvSpPr>
            <a:spLocks noGrp="1"/>
          </p:cNvSpPr>
          <p:nvPr>
            <p:ph type="title"/>
          </p:nvPr>
        </p:nvSpPr>
        <p:spPr>
          <a:xfrm>
            <a:off x="838200" y="963877"/>
            <a:ext cx="3494362" cy="4930246"/>
          </a:xfrm>
        </p:spPr>
        <p:txBody>
          <a:bodyPr>
            <a:normAutofit/>
          </a:bodyPr>
          <a:lstStyle/>
          <a:p>
            <a:pPr algn="r"/>
            <a:br>
              <a:rPr lang="pt-BR" sz="3100" b="1">
                <a:solidFill>
                  <a:schemeClr val="accent1"/>
                </a:solidFill>
              </a:rPr>
            </a:br>
            <a:br>
              <a:rPr lang="pt-BR" sz="3100" b="1">
                <a:solidFill>
                  <a:schemeClr val="accent1"/>
                </a:solidFill>
              </a:rPr>
            </a:br>
            <a:r>
              <a:rPr lang="pt-BR" sz="3100" b="1">
                <a:solidFill>
                  <a:schemeClr val="accent1"/>
                </a:solidFill>
              </a:rPr>
              <a:t>Elementos para se pensar uma “reforma tributária ambiental” ou “reforma fiscal ambiental” no contexto brasileiro</a:t>
            </a:r>
            <a:br>
              <a:rPr lang="pt-BR" sz="3100">
                <a:solidFill>
                  <a:schemeClr val="accent1"/>
                </a:solidFill>
              </a:rPr>
            </a:br>
            <a:br>
              <a:rPr lang="pt-BR" sz="3100">
                <a:solidFill>
                  <a:schemeClr val="accent1"/>
                </a:solidFill>
              </a:rPr>
            </a:br>
            <a:endParaRPr lang="pt-BR" sz="3100">
              <a:solidFill>
                <a:schemeClr val="accent1"/>
              </a:solidFill>
            </a:endParaRPr>
          </a:p>
        </p:txBody>
      </p:sp>
      <p:sp>
        <p:nvSpPr>
          <p:cNvPr id="3" name="Espaço Reservado para Conteúdo 2">
            <a:extLst>
              <a:ext uri="{FF2B5EF4-FFF2-40B4-BE49-F238E27FC236}">
                <a16:creationId xmlns:a16="http://schemas.microsoft.com/office/drawing/2014/main" id="{703EF1E4-FEAD-43F7-9B76-8CEF404F98FD}"/>
              </a:ext>
            </a:extLst>
          </p:cNvPr>
          <p:cNvSpPr>
            <a:spLocks noGrp="1"/>
          </p:cNvSpPr>
          <p:nvPr>
            <p:ph idx="1"/>
          </p:nvPr>
        </p:nvSpPr>
        <p:spPr>
          <a:xfrm>
            <a:off x="4976031" y="963877"/>
            <a:ext cx="6377769" cy="4930246"/>
          </a:xfrm>
        </p:spPr>
        <p:txBody>
          <a:bodyPr anchor="ctr">
            <a:normAutofit/>
          </a:bodyPr>
          <a:lstStyle/>
          <a:p>
            <a:r>
              <a:rPr lang="pt-BR" sz="2400"/>
              <a:t>Há que se levar em conta, também, o contexto de subfinanciamento das políticas ambientais e socioambientais; e </a:t>
            </a:r>
          </a:p>
          <a:p>
            <a:r>
              <a:rPr lang="pt-BR" sz="2400"/>
              <a:t>Há que se repensar e reformular a política de incentivos fiscais, de forma não só a acenar com benefícios fiscais para atividades e setores que se quer incentivar (sanções premiadas), como para eliminar isenções em atividades e setores poluentes que geram elevados danos ambientais.</a:t>
            </a:r>
          </a:p>
          <a:p>
            <a:endParaRPr lang="pt-BR" sz="2400"/>
          </a:p>
        </p:txBody>
      </p:sp>
    </p:spTree>
    <p:extLst>
      <p:ext uri="{BB962C8B-B14F-4D97-AF65-F5344CB8AC3E}">
        <p14:creationId xmlns:p14="http://schemas.microsoft.com/office/powerpoint/2010/main" val="13691477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525FCE-6B2A-4C18-AFB1-5CCCBE8BEC25}"/>
              </a:ext>
            </a:extLst>
          </p:cNvPr>
          <p:cNvSpPr>
            <a:spLocks noGrp="1"/>
          </p:cNvSpPr>
          <p:nvPr>
            <p:ph type="title" idx="4294967295"/>
          </p:nvPr>
        </p:nvSpPr>
        <p:spPr>
          <a:xfrm>
            <a:off x="1828799" y="888112"/>
            <a:ext cx="8408709" cy="4930775"/>
          </a:xfrm>
        </p:spPr>
        <p:txBody>
          <a:bodyPr>
            <a:normAutofit/>
          </a:bodyPr>
          <a:lstStyle/>
          <a:p>
            <a:pPr algn="ctr"/>
            <a:br>
              <a:rPr lang="pt-BR" sz="3100" b="1" dirty="0">
                <a:solidFill>
                  <a:schemeClr val="accent1"/>
                </a:solidFill>
              </a:rPr>
            </a:br>
            <a:br>
              <a:rPr lang="pt-BR" sz="3100" b="1" dirty="0">
                <a:solidFill>
                  <a:schemeClr val="accent1"/>
                </a:solidFill>
              </a:rPr>
            </a:br>
            <a:r>
              <a:rPr lang="pt-BR" sz="3100" b="1" dirty="0">
                <a:solidFill>
                  <a:schemeClr val="accent1"/>
                </a:solidFill>
              </a:rPr>
              <a:t>Obrigada!</a:t>
            </a:r>
            <a:br>
              <a:rPr lang="pt-BR" sz="3100" b="1" dirty="0">
                <a:solidFill>
                  <a:schemeClr val="accent1"/>
                </a:solidFill>
              </a:rPr>
            </a:br>
            <a:br>
              <a:rPr lang="pt-BR" sz="3100" b="1" dirty="0">
                <a:solidFill>
                  <a:schemeClr val="accent1"/>
                </a:solidFill>
              </a:rPr>
            </a:br>
            <a:r>
              <a:rPr lang="pt-BR" sz="3100" b="1" dirty="0">
                <a:solidFill>
                  <a:schemeClr val="accent1"/>
                </a:solidFill>
              </a:rPr>
              <a:t>alessandra@inesc.org.br</a:t>
            </a:r>
            <a:br>
              <a:rPr lang="pt-BR" sz="3100" dirty="0">
                <a:solidFill>
                  <a:schemeClr val="accent1"/>
                </a:solidFill>
              </a:rPr>
            </a:br>
            <a:endParaRPr lang="pt-BR" sz="3100" dirty="0">
              <a:solidFill>
                <a:schemeClr val="accent1"/>
              </a:solidFill>
            </a:endParaRPr>
          </a:p>
        </p:txBody>
      </p:sp>
      <p:pic>
        <p:nvPicPr>
          <p:cNvPr id="6" name="Espaço Reservado para Conteúdo 5">
            <a:extLst>
              <a:ext uri="{FF2B5EF4-FFF2-40B4-BE49-F238E27FC236}">
                <a16:creationId xmlns:a16="http://schemas.microsoft.com/office/drawing/2014/main" id="{751F7040-10DB-4D67-87F1-F6FA45DD1FF8}"/>
              </a:ext>
            </a:extLst>
          </p:cNvPr>
          <p:cNvPicPr>
            <a:picLocks noGrp="1" noChangeAspect="1"/>
          </p:cNvPicPr>
          <p:nvPr>
            <p:ph idx="4294967295"/>
          </p:nvPr>
        </p:nvPicPr>
        <p:blipFill rotWithShape="1">
          <a:blip r:embed="rId2"/>
          <a:srcRect t="3482" r="-3" b="4497"/>
          <a:stretch/>
        </p:blipFill>
        <p:spPr>
          <a:xfrm>
            <a:off x="5362575" y="1250638"/>
            <a:ext cx="1466850" cy="1085850"/>
          </a:xfrm>
          <a:prstGeom prst="rect">
            <a:avLst/>
          </a:prstGeom>
        </p:spPr>
      </p:pic>
    </p:spTree>
    <p:extLst>
      <p:ext uri="{BB962C8B-B14F-4D97-AF65-F5344CB8AC3E}">
        <p14:creationId xmlns:p14="http://schemas.microsoft.com/office/powerpoint/2010/main" val="184672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ítulo 1"/>
          <p:cNvSpPr>
            <a:spLocks noGrp="1"/>
          </p:cNvSpPr>
          <p:nvPr>
            <p:ph type="title"/>
          </p:nvPr>
        </p:nvSpPr>
        <p:spPr>
          <a:xfrm>
            <a:off x="838200" y="963877"/>
            <a:ext cx="3494362" cy="4930246"/>
          </a:xfrm>
        </p:spPr>
        <p:txBody>
          <a:bodyPr>
            <a:normAutofit/>
          </a:bodyPr>
          <a:lstStyle/>
          <a:p>
            <a:pPr algn="r"/>
            <a:r>
              <a:rPr lang="pt-BR" sz="3700" b="1">
                <a:solidFill>
                  <a:schemeClr val="accent1"/>
                </a:solidFill>
              </a:rPr>
              <a:t>Reiteradas tentativas de enfraquecer instrumentos legais de proteção ambiental:</a:t>
            </a:r>
            <a:br>
              <a:rPr lang="pt-BR" sz="3700">
                <a:solidFill>
                  <a:schemeClr val="accent1"/>
                </a:solidFill>
              </a:rPr>
            </a:br>
            <a:br>
              <a:rPr lang="pt-BR" sz="3700" b="1">
                <a:solidFill>
                  <a:schemeClr val="accent1"/>
                </a:solidFill>
              </a:rPr>
            </a:br>
            <a:endParaRPr lang="pt-BR" sz="3700" b="1">
              <a:solidFill>
                <a:schemeClr val="accent1"/>
              </a:solidFill>
            </a:endParaRPr>
          </a:p>
        </p:txBody>
      </p:sp>
      <p:sp>
        <p:nvSpPr>
          <p:cNvPr id="3" name="Espaço Reservado para Conteúdo 2"/>
          <p:cNvSpPr>
            <a:spLocks noGrp="1"/>
          </p:cNvSpPr>
          <p:nvPr>
            <p:ph idx="1"/>
          </p:nvPr>
        </p:nvSpPr>
        <p:spPr>
          <a:xfrm>
            <a:off x="4976031" y="963877"/>
            <a:ext cx="6377769" cy="4930246"/>
          </a:xfrm>
        </p:spPr>
        <p:txBody>
          <a:bodyPr anchor="ctr">
            <a:normAutofit/>
          </a:bodyPr>
          <a:lstStyle/>
          <a:p>
            <a:pPr lvl="0"/>
            <a:r>
              <a:rPr lang="pt-BR" sz="2400" dirty="0"/>
              <a:t>Flexibilização do Licenciamento:  PL 3729/2004 (Mauro Pereira/PMDB-RS); PLS 447/2012 (Acir </a:t>
            </a:r>
            <a:r>
              <a:rPr lang="pt-BR" sz="2400"/>
              <a:t>Gurgacz</a:t>
            </a:r>
            <a:r>
              <a:rPr lang="pt-BR" sz="2400" dirty="0"/>
              <a:t> PDT-RO).</a:t>
            </a:r>
          </a:p>
          <a:p>
            <a:pPr lvl="0"/>
            <a:r>
              <a:rPr lang="pt-BR" sz="2400" dirty="0"/>
              <a:t>Redução de Áreas Protegidas e abertura para atividades de elevado impacto ambiental em </a:t>
            </a:r>
            <a:r>
              <a:rPr lang="pt-BR" sz="2400"/>
              <a:t>Ucs</a:t>
            </a:r>
            <a:r>
              <a:rPr lang="pt-BR" sz="2400" dirty="0"/>
              <a:t> e Terras Indígenas: PL 1610/1996 e vários outros que tentam liberar mineração em UCs onde hoje a atividade é proibida. </a:t>
            </a:r>
          </a:p>
          <a:p>
            <a:r>
              <a:rPr lang="pt-BR" sz="2400" dirty="0"/>
              <a:t>Medida Provisória 814/2017: emenda que libera o CAR para empreendimentos </a:t>
            </a:r>
            <a:r>
              <a:rPr lang="pt-BR" sz="2400" b="1" dirty="0"/>
              <a:t>de geração</a:t>
            </a:r>
            <a:r>
              <a:rPr lang="pt-BR" sz="2400" dirty="0"/>
              <a:t>, subestações, linhas de transmissão e distribuição de energia elétrica.</a:t>
            </a:r>
          </a:p>
          <a:p>
            <a:pPr lvl="0"/>
            <a:r>
              <a:rPr lang="pt-BR" sz="2400" dirty="0"/>
              <a:t>Tentativa de mudança da Lei de agrotóxicos.</a:t>
            </a:r>
          </a:p>
          <a:p>
            <a:endParaRPr lang="pt-BR" sz="2400" dirty="0"/>
          </a:p>
          <a:p>
            <a:endParaRPr lang="pt-BR" sz="2400" dirty="0"/>
          </a:p>
        </p:txBody>
      </p:sp>
    </p:spTree>
    <p:extLst>
      <p:ext uri="{BB962C8B-B14F-4D97-AF65-F5344CB8AC3E}">
        <p14:creationId xmlns:p14="http://schemas.microsoft.com/office/powerpoint/2010/main" val="1879923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ítulo 1"/>
          <p:cNvSpPr>
            <a:spLocks noGrp="1"/>
          </p:cNvSpPr>
          <p:nvPr>
            <p:ph type="title"/>
          </p:nvPr>
        </p:nvSpPr>
        <p:spPr>
          <a:xfrm>
            <a:off x="838200" y="963877"/>
            <a:ext cx="3494362" cy="4930246"/>
          </a:xfrm>
        </p:spPr>
        <p:txBody>
          <a:bodyPr>
            <a:normAutofit/>
          </a:bodyPr>
          <a:lstStyle/>
          <a:p>
            <a:pPr algn="r"/>
            <a:r>
              <a:rPr lang="pt-BR">
                <a:solidFill>
                  <a:schemeClr val="accent1"/>
                </a:solidFill>
              </a:rPr>
              <a:t>Desafios gigantes para as Políticas Ambientais</a:t>
            </a:r>
          </a:p>
        </p:txBody>
      </p:sp>
      <p:sp>
        <p:nvSpPr>
          <p:cNvPr id="3" name="Espaço Reservado para Conteúdo 2"/>
          <p:cNvSpPr>
            <a:spLocks noGrp="1"/>
          </p:cNvSpPr>
          <p:nvPr>
            <p:ph idx="1"/>
          </p:nvPr>
        </p:nvSpPr>
        <p:spPr>
          <a:xfrm>
            <a:off x="4976031" y="963877"/>
            <a:ext cx="6377769" cy="4930246"/>
          </a:xfrm>
        </p:spPr>
        <p:txBody>
          <a:bodyPr anchor="ctr">
            <a:normAutofit/>
          </a:bodyPr>
          <a:lstStyle/>
          <a:p>
            <a:r>
              <a:rPr lang="pt-BR" sz="2400" dirty="0"/>
              <a:t>Unidades de Conservação longe da consolidação territorial e da gestão eficiente e sustentável.</a:t>
            </a:r>
          </a:p>
          <a:p>
            <a:r>
              <a:rPr lang="pt-BR" sz="2400" dirty="0"/>
              <a:t>Políticas Socioambientais (direitos indígenas, quilombolas, comunidades tradicionais, extrativistas) sendo desmontadas.</a:t>
            </a:r>
          </a:p>
          <a:p>
            <a:r>
              <a:rPr lang="pt-BR" sz="2400" dirty="0"/>
              <a:t>Direitos territoriais ameaçados e interditados.</a:t>
            </a:r>
          </a:p>
          <a:p>
            <a:r>
              <a:rPr lang="pt-BR" sz="2400" dirty="0"/>
              <a:t>Desmatamento persistente apesar da queda.</a:t>
            </a:r>
          </a:p>
          <a:p>
            <a:r>
              <a:rPr lang="pt-BR" sz="2400" dirty="0"/>
              <a:t>Política Nacional de Resíduos Sólidos a passos lentos...</a:t>
            </a:r>
          </a:p>
          <a:p>
            <a:endParaRPr lang="pt-BR" sz="2400" dirty="0"/>
          </a:p>
        </p:txBody>
      </p:sp>
    </p:spTree>
    <p:extLst>
      <p:ext uri="{BB962C8B-B14F-4D97-AF65-F5344CB8AC3E}">
        <p14:creationId xmlns:p14="http://schemas.microsoft.com/office/powerpoint/2010/main" val="2293092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ítulo 1"/>
          <p:cNvSpPr>
            <a:spLocks noGrp="1"/>
          </p:cNvSpPr>
          <p:nvPr>
            <p:ph type="title"/>
          </p:nvPr>
        </p:nvSpPr>
        <p:spPr>
          <a:xfrm>
            <a:off x="838200" y="963877"/>
            <a:ext cx="3494362" cy="4930246"/>
          </a:xfrm>
        </p:spPr>
        <p:txBody>
          <a:bodyPr>
            <a:normAutofit/>
          </a:bodyPr>
          <a:lstStyle/>
          <a:p>
            <a:pPr algn="r"/>
            <a:r>
              <a:rPr lang="pt-BR" b="1" dirty="0">
                <a:solidFill>
                  <a:schemeClr val="accent1"/>
                </a:solidFill>
              </a:rPr>
              <a:t>Políticas Ambientais: os desafios do financiamento</a:t>
            </a:r>
          </a:p>
        </p:txBody>
      </p:sp>
      <p:sp>
        <p:nvSpPr>
          <p:cNvPr id="3" name="Espaço Reservado para Conteúdo 2"/>
          <p:cNvSpPr>
            <a:spLocks noGrp="1"/>
          </p:cNvSpPr>
          <p:nvPr>
            <p:ph idx="1"/>
          </p:nvPr>
        </p:nvSpPr>
        <p:spPr>
          <a:xfrm>
            <a:off x="4976031" y="963877"/>
            <a:ext cx="6377769" cy="4930246"/>
          </a:xfrm>
        </p:spPr>
        <p:txBody>
          <a:bodyPr anchor="ctr">
            <a:normAutofit/>
          </a:bodyPr>
          <a:lstStyle/>
          <a:p>
            <a:pPr marL="0" indent="0">
              <a:buNone/>
            </a:pPr>
            <a:r>
              <a:rPr lang="pt-BR" sz="3200" dirty="0"/>
              <a:t>Crise fiscal e Emenda Constitucional 95: impactos nas Políticas Ambientais:</a:t>
            </a:r>
          </a:p>
          <a:p>
            <a:endParaRPr lang="pt-BR" sz="2400" dirty="0"/>
          </a:p>
        </p:txBody>
      </p:sp>
    </p:spTree>
    <p:extLst>
      <p:ext uri="{BB962C8B-B14F-4D97-AF65-F5344CB8AC3E}">
        <p14:creationId xmlns:p14="http://schemas.microsoft.com/office/powerpoint/2010/main" val="904405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D7481200-3BB2-4CA3-9D54-1077F6F76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5992" y="0"/>
            <a:ext cx="4636008" cy="68580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p:cNvSpPr>
            <a:spLocks noGrp="1"/>
          </p:cNvSpPr>
          <p:nvPr>
            <p:ph type="title"/>
          </p:nvPr>
        </p:nvSpPr>
        <p:spPr>
          <a:xfrm>
            <a:off x="8199459" y="642938"/>
            <a:ext cx="3670808" cy="5502264"/>
          </a:xfrm>
        </p:spPr>
        <p:txBody>
          <a:bodyPr>
            <a:normAutofit/>
          </a:bodyPr>
          <a:lstStyle/>
          <a:p>
            <a:r>
              <a:rPr lang="pt-BR" sz="4100">
                <a:solidFill>
                  <a:srgbClr val="FFFFFF"/>
                </a:solidFill>
              </a:rPr>
              <a:t>Comportamento da Função Gestão Ambiental</a:t>
            </a:r>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3302391849"/>
              </p:ext>
            </p:extLst>
          </p:nvPr>
        </p:nvGraphicFramePr>
        <p:xfrm>
          <a:off x="642938" y="642938"/>
          <a:ext cx="6269037" cy="55721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98233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Imagem 1">
            <a:extLst>
              <a:ext uri="{FF2B5EF4-FFF2-40B4-BE49-F238E27FC236}">
                <a16:creationId xmlns:a16="http://schemas.microsoft.com/office/drawing/2014/main" id="{496E06D5-25F4-4995-9937-88B8B01D286B}"/>
              </a:ext>
            </a:extLst>
          </p:cNvPr>
          <p:cNvPicPr>
            <a:picLocks noChangeAspect="1"/>
          </p:cNvPicPr>
          <p:nvPr/>
        </p:nvPicPr>
        <p:blipFill>
          <a:blip r:embed="rId2"/>
          <a:stretch>
            <a:fillRect/>
          </a:stretch>
        </p:blipFill>
        <p:spPr>
          <a:xfrm>
            <a:off x="643467" y="1288881"/>
            <a:ext cx="10905066" cy="4280238"/>
          </a:xfrm>
          <a:prstGeom prst="rect">
            <a:avLst/>
          </a:prstGeom>
        </p:spPr>
      </p:pic>
    </p:spTree>
    <p:extLst>
      <p:ext uri="{BB962C8B-B14F-4D97-AF65-F5344CB8AC3E}">
        <p14:creationId xmlns:p14="http://schemas.microsoft.com/office/powerpoint/2010/main" val="3278802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Espaço Reservado para Conteúdo 3">
            <a:extLst>
              <a:ext uri="{FF2B5EF4-FFF2-40B4-BE49-F238E27FC236}">
                <a16:creationId xmlns:a16="http://schemas.microsoft.com/office/drawing/2014/main" id="{EE0CB64F-57B1-4F03-AC6E-7A0311BDE27D}"/>
              </a:ext>
            </a:extLst>
          </p:cNvPr>
          <p:cNvPicPr>
            <a:picLocks noGrp="1" noChangeAspect="1"/>
          </p:cNvPicPr>
          <p:nvPr>
            <p:ph idx="1"/>
          </p:nvPr>
        </p:nvPicPr>
        <p:blipFill>
          <a:blip r:embed="rId2"/>
          <a:stretch>
            <a:fillRect/>
          </a:stretch>
        </p:blipFill>
        <p:spPr>
          <a:xfrm>
            <a:off x="643467" y="1166198"/>
            <a:ext cx="10905066" cy="4525603"/>
          </a:xfrm>
          <a:prstGeom prst="rect">
            <a:avLst/>
          </a:prstGeom>
        </p:spPr>
      </p:pic>
    </p:spTree>
    <p:extLst>
      <p:ext uri="{BB962C8B-B14F-4D97-AF65-F5344CB8AC3E}">
        <p14:creationId xmlns:p14="http://schemas.microsoft.com/office/powerpoint/2010/main" val="2239972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ítulo 1"/>
          <p:cNvSpPr>
            <a:spLocks noGrp="1"/>
          </p:cNvSpPr>
          <p:nvPr>
            <p:ph type="title"/>
          </p:nvPr>
        </p:nvSpPr>
        <p:spPr>
          <a:xfrm>
            <a:off x="838200" y="963877"/>
            <a:ext cx="3494362" cy="4930246"/>
          </a:xfrm>
        </p:spPr>
        <p:txBody>
          <a:bodyPr>
            <a:normAutofit/>
          </a:bodyPr>
          <a:lstStyle/>
          <a:p>
            <a:pPr algn="r"/>
            <a:r>
              <a:rPr lang="pt-BR">
                <a:solidFill>
                  <a:schemeClr val="accent1"/>
                </a:solidFill>
              </a:rPr>
              <a:t>Orçamento para o Meio Ambiente (MMA)</a:t>
            </a:r>
          </a:p>
        </p:txBody>
      </p:sp>
      <p:sp>
        <p:nvSpPr>
          <p:cNvPr id="3" name="Espaço Reservado para Conteúdo 2"/>
          <p:cNvSpPr>
            <a:spLocks noGrp="1"/>
          </p:cNvSpPr>
          <p:nvPr>
            <p:ph idx="1"/>
          </p:nvPr>
        </p:nvSpPr>
        <p:spPr>
          <a:xfrm>
            <a:off x="4976031" y="963877"/>
            <a:ext cx="6377769" cy="4930246"/>
          </a:xfrm>
        </p:spPr>
        <p:txBody>
          <a:bodyPr anchor="ctr">
            <a:normAutofit/>
          </a:bodyPr>
          <a:lstStyle/>
          <a:p>
            <a:r>
              <a:rPr lang="pt-BR" sz="1900"/>
              <a:t>2018: corte de R$ 480,5 milhões (12%). Em termos globais, os recursos destinados à pasta passaram de R$ 3,97 bilhões em 2017 para R$ 3,49 bilhões em 2018.</a:t>
            </a:r>
          </a:p>
          <a:p>
            <a:r>
              <a:rPr lang="pt-BR" sz="1900" b="1"/>
              <a:t>Fake orçamento</a:t>
            </a:r>
            <a:r>
              <a:rPr lang="pt-BR" sz="1900"/>
              <a:t>: Reserva de Contingência (MMA) cresceu quase cinco vezes em três anos. R$ 88,2 milhões em 2016; R$ 337,5 milhões em 2017 e R$ 422,5 milhões em 2018.</a:t>
            </a:r>
          </a:p>
          <a:p>
            <a:pPr lvl="0"/>
            <a:r>
              <a:rPr lang="pt-BR" sz="1900"/>
              <a:t>Recursos oriundos de diversas fontes de recursos próprios e vinculados, incluindo boa parte das Doações de Entidades Internacionais ao Meio Ambiente: a quase totalidade dos R$ 142,7 milhões oriundos dos royalties do petróleo; boa parte dos R$ 72 milhões previstos na forma de CFURH e a totalidade dos R$ 6,7 milhões para a CFEM.</a:t>
            </a:r>
          </a:p>
          <a:p>
            <a:r>
              <a:rPr lang="pt-BR" sz="1900"/>
              <a:t>Reserva de contingência (só MMA) passa de R$ 93 milhões para R$ 208,9 milhões. Excluindo esta parte do seu orçamento, o órgão que tinha um recurso de R$ R$ 456,9 milhões em 2017 contará com apenas R$ 237,4 milhões em 2018, ou seja, encolhe 48%. </a:t>
            </a:r>
          </a:p>
          <a:p>
            <a:pPr lvl="0"/>
            <a:endParaRPr lang="pt-BR" sz="1900"/>
          </a:p>
          <a:p>
            <a:endParaRPr lang="pt-BR" sz="1900"/>
          </a:p>
        </p:txBody>
      </p:sp>
    </p:spTree>
    <p:extLst>
      <p:ext uri="{BB962C8B-B14F-4D97-AF65-F5344CB8AC3E}">
        <p14:creationId xmlns:p14="http://schemas.microsoft.com/office/powerpoint/2010/main" val="36510889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Espaço Reservado para Conteúdo 3"/>
          <p:cNvPicPr>
            <a:picLocks noGrp="1"/>
          </p:cNvPicPr>
          <p:nvPr>
            <p:ph idx="1"/>
          </p:nvPr>
        </p:nvPicPr>
        <p:blipFill rotWithShape="1">
          <a:blip r:embed="rId2"/>
          <a:srcRect b="31193"/>
          <a:stretch/>
        </p:blipFill>
        <p:spPr>
          <a:xfrm>
            <a:off x="20" y="10"/>
            <a:ext cx="12191980" cy="6857990"/>
          </a:xfrm>
          <a:prstGeom prst="rect">
            <a:avLst/>
          </a:prstGeom>
        </p:spPr>
      </p:pic>
    </p:spTree>
    <p:extLst>
      <p:ext uri="{BB962C8B-B14F-4D97-AF65-F5344CB8AC3E}">
        <p14:creationId xmlns:p14="http://schemas.microsoft.com/office/powerpoint/2010/main" val="641983794"/>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185</TotalTime>
  <Words>514</Words>
  <Application>Microsoft Office PowerPoint</Application>
  <PresentationFormat>Widescreen</PresentationFormat>
  <Paragraphs>33</Paragraphs>
  <Slides>15</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15</vt:i4>
      </vt:variant>
    </vt:vector>
  </HeadingPairs>
  <TitlesOfParts>
    <vt:vector size="19" baseType="lpstr">
      <vt:lpstr>Arial</vt:lpstr>
      <vt:lpstr>Calibri</vt:lpstr>
      <vt:lpstr>Calibri Light</vt:lpstr>
      <vt:lpstr>Tema do Office</vt:lpstr>
      <vt:lpstr>Políticas ambientais: ameaças, desafios e oportunidades em tempos de retrocesso</vt:lpstr>
      <vt:lpstr>Reiteradas tentativas de enfraquecer instrumentos legais de proteção ambiental:  </vt:lpstr>
      <vt:lpstr>Desafios gigantes para as Políticas Ambientais</vt:lpstr>
      <vt:lpstr>Políticas Ambientais: os desafios do financiamento</vt:lpstr>
      <vt:lpstr>Comportamento da Função Gestão Ambiental</vt:lpstr>
      <vt:lpstr>Apresentação do PowerPoint</vt:lpstr>
      <vt:lpstr>Apresentação do PowerPoint</vt:lpstr>
      <vt:lpstr>Orçamento para o Meio Ambiente (MMA)</vt:lpstr>
      <vt:lpstr>Apresentação do PowerPoint</vt:lpstr>
      <vt:lpstr>Apresentação do PowerPoint</vt:lpstr>
      <vt:lpstr>Apresentação do PowerPoint</vt:lpstr>
      <vt:lpstr>Políticas Ambientais: os desafios do financiamento pela via tributária</vt:lpstr>
      <vt:lpstr> Elementos para se pensar uma “reforma tributária ambiental” ou “reforma fiscal ambiental” no contexto brasileiro </vt:lpstr>
      <vt:lpstr>  Elementos para se pensar uma “reforma tributária ambiental” ou “reforma fiscal ambiental” no contexto brasileiro  </vt:lpstr>
      <vt:lpstr>  Obrigada!  alessandra@inesc.org.br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Políticas ambientais: ameaças, desafios e oportunidades</dc:title>
  <dc:creator>Alessandra Cardoso</dc:creator>
  <cp:lastModifiedBy>Alessandra Cardoso</cp:lastModifiedBy>
  <cp:revision>17</cp:revision>
  <dcterms:created xsi:type="dcterms:W3CDTF">2018-05-14T12:57:12Z</dcterms:created>
  <dcterms:modified xsi:type="dcterms:W3CDTF">2018-05-14T20:18:11Z</dcterms:modified>
</cp:coreProperties>
</file>