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5"/>
  </p:notesMasterIdLst>
  <p:sldIdLst>
    <p:sldId id="478" r:id="rId2"/>
    <p:sldId id="581" r:id="rId3"/>
    <p:sldId id="565" r:id="rId4"/>
    <p:sldId id="582" r:id="rId5"/>
    <p:sldId id="568" r:id="rId6"/>
    <p:sldId id="580" r:id="rId7"/>
    <p:sldId id="528" r:id="rId8"/>
    <p:sldId id="584" r:id="rId9"/>
    <p:sldId id="566" r:id="rId10"/>
    <p:sldId id="569" r:id="rId11"/>
    <p:sldId id="529" r:id="rId12"/>
    <p:sldId id="570" r:id="rId13"/>
    <p:sldId id="476" r:id="rId14"/>
    <p:sldId id="352" r:id="rId15"/>
    <p:sldId id="353" r:id="rId16"/>
    <p:sldId id="562" r:id="rId17"/>
    <p:sldId id="355" r:id="rId18"/>
    <p:sldId id="356" r:id="rId19"/>
    <p:sldId id="583" r:id="rId20"/>
    <p:sldId id="474" r:id="rId21"/>
    <p:sldId id="362" r:id="rId22"/>
    <p:sldId id="585" r:id="rId23"/>
    <p:sldId id="586" r:id="rId24"/>
  </p:sldIdLst>
  <p:sldSz cx="9906000" cy="6858000" type="A4"/>
  <p:notesSz cx="6858000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000000"/>
          </p15:clr>
        </p15:guide>
        <p15:guide id="2" pos="312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E08C"/>
    <a:srgbClr val="71FFB1"/>
    <a:srgbClr val="F5FC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9338" autoAdjust="0"/>
    <p:restoredTop sz="89349" autoAdjust="0"/>
  </p:normalViewPr>
  <p:slideViewPr>
    <p:cSldViewPr snapToGrid="0">
      <p:cViewPr>
        <p:scale>
          <a:sx n="90" d="100"/>
          <a:sy n="90" d="100"/>
        </p:scale>
        <p:origin x="-1710" y="-330"/>
      </p:cViewPr>
      <p:guideLst>
        <p:guide orient="horz" pos="2411"/>
        <p:guide pos="315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Refer&#234;ncias\20190404_Numeros_ministro_novo-10-04-2019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052021\Desktop\GEHER\GT%20RETOMADA\Apresentacao\Empreendimentos%20GT%20Retomada%20-%20SP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052021\Desktop\GEHER\GT%20RETOMADA\Apresentacao\Empreendimentos%20GT%20Retomada%20-%20SP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052021\Desktop\GEHER\GT%20RETOMADA\Apresentacao\Empreendimentos%20GT%20Retomada%20-%20SP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Refer&#234;ncias\OCIOSIDADE\C&#243;pia%20de%20ociosidade_20190321%20(003)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Refer&#234;ncias\OCIOSIDADE\C&#243;pia%20de%20ociosidade_20190321%20(003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Refer&#234;ncias\20190404_Numeros_ministro_novo-10-04-2019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2019-04-Diagn&#243;stico%20MCMC%20-%20REF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2019-04-Diagn&#243;stico%20MCMC%20-%20REF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2019-04-Diagn&#243;stico%20MCMC%20-%20REF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2019-04-Diagn&#243;stico%20MCMC%20-%20REF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2019-04-Diagn&#243;stico%20MCMC%20-%20REF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londrina\SNH$\Setores\DPH\02%20-%20Assessoria\02.4%20-%20Demandas%20Pontuais\2019-04-DIAGN&#211;STICO%20PMCMV\Refer&#234;ncias\20190404_Numeros_ministro_novo-%20AN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[20190404_Numeros_ministro_novo-10-04-2019.xlsx]Plan6!Tabela dinâmica3</c:name>
    <c:fmtId val="-1"/>
  </c:pivotSource>
  <c:chart>
    <c:autoTitleDeleted val="1"/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1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  <c:pivotFmt>
        <c:idx val="2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</c:dLbl>
      </c:pivotFmt>
    </c:pivotFmts>
    <c:plotArea>
      <c:layout>
        <c:manualLayout>
          <c:layoutTarget val="inner"/>
          <c:xMode val="edge"/>
          <c:yMode val="edge"/>
          <c:x val="3.9899189067024714E-2"/>
          <c:y val="5.5555555555555552E-2"/>
          <c:w val="0.9473786786635372"/>
          <c:h val="0.732523330417031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Plan6!$B$1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cat>
            <c:strRef>
              <c:f>Plan6!$A$2:$A$13</c:f>
              <c:strCach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strCache>
            </c:strRef>
          </c:cat>
          <c:val>
            <c:numRef>
              <c:f>Plan6!$B$2:$B$13</c:f>
              <c:numCache>
                <c:formatCode>General</c:formatCode>
                <c:ptCount val="11"/>
                <c:pt idx="0">
                  <c:v>5.2</c:v>
                </c:pt>
                <c:pt idx="1">
                  <c:v>6.68</c:v>
                </c:pt>
                <c:pt idx="2">
                  <c:v>12.65</c:v>
                </c:pt>
                <c:pt idx="3">
                  <c:v>14.73</c:v>
                </c:pt>
                <c:pt idx="4">
                  <c:v>14.66</c:v>
                </c:pt>
                <c:pt idx="5">
                  <c:v>16.690000000000001</c:v>
                </c:pt>
                <c:pt idx="6">
                  <c:v>24.54</c:v>
                </c:pt>
                <c:pt idx="7">
                  <c:v>6.91</c:v>
                </c:pt>
                <c:pt idx="8">
                  <c:v>3.54</c:v>
                </c:pt>
                <c:pt idx="9">
                  <c:v>4.6900000000000004</c:v>
                </c:pt>
                <c:pt idx="10">
                  <c:v>4.17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23390464"/>
        <c:axId val="110022016"/>
      </c:barChart>
      <c:catAx>
        <c:axId val="123390464"/>
        <c:scaling>
          <c:orientation val="minMax"/>
        </c:scaling>
        <c:delete val="0"/>
        <c:axPos val="b"/>
        <c:majorTickMark val="none"/>
        <c:minorTickMark val="none"/>
        <c:tickLblPos val="nextTo"/>
        <c:crossAx val="110022016"/>
        <c:crosses val="autoZero"/>
        <c:auto val="1"/>
        <c:lblAlgn val="ctr"/>
        <c:lblOffset val="100"/>
        <c:noMultiLvlLbl val="0"/>
      </c:catAx>
      <c:valAx>
        <c:axId val="1100220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233904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Planilha1!$L$3</c:f>
              <c:strCache>
                <c:ptCount val="1"/>
                <c:pt idx="0">
                  <c:v>PNHR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C49-4B8C-BBAE-1FC5FCE2B896}"/>
              </c:ext>
            </c:extLst>
          </c:dPt>
          <c:dPt>
            <c:idx val="2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C49-4B8C-BBAE-1FC5FCE2B89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Planilha1!$K$4:$K$6</c:f>
              <c:strCache>
                <c:ptCount val="3"/>
                <c:pt idx="0">
                  <c:v>Unidades Retomadas</c:v>
                </c:pt>
                <c:pt idx="1">
                  <c:v>Unidades com pedido de Aporte no MDR</c:v>
                </c:pt>
                <c:pt idx="2">
                  <c:v>Unidades em tratamento</c:v>
                </c:pt>
              </c:strCache>
              <c:extLst>
                <c:ext xmlns:c15="http://schemas.microsoft.com/office/drawing/2012/chart" uri="{02D57815-91ED-43cb-92C2-25804820EDAC}">
                  <c15:fullRef>
                    <c15:sqref>Planilha1!$K$4:$K$7</c15:sqref>
                  </c15:fullRef>
                </c:ext>
              </c:extLst>
            </c:strRef>
          </c:cat>
          <c:val>
            <c:numRef>
              <c:f>Planilha1!$L$4:$L$6</c:f>
              <c:numCache>
                <c:formatCode>General</c:formatCode>
                <c:ptCount val="3"/>
                <c:pt idx="0" formatCode="_-* #,##0_-;\-* #,##0_-;_-* &quot;-&quot;??_-;_-@_-">
                  <c:v>1664</c:v>
                </c:pt>
                <c:pt idx="2" formatCode="_-* #,##0_-;\-* #,##0_-;_-* &quot;-&quot;??_-;_-@_-">
                  <c:v>14787</c:v>
                </c:pt>
              </c:numCache>
              <c:extLst>
                <c:ext xmlns:c15="http://schemas.microsoft.com/office/drawing/2012/chart" uri="{02D57815-91ED-43cb-92C2-25804820EDAC}">
                  <c15:fullRef>
                    <c15:sqref>Planilha1!$L$4:$L$7</c15:sqref>
                  </c15:fullRef>
                </c:ext>
              </c:extLst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49-4B8C-BBAE-1FC5FCE2B896}"/>
            </c:ext>
            <c:ext xmlns:c15="http://schemas.microsoft.com/office/drawing/2012/chart" uri="{02D57815-91ED-43cb-92C2-25804820EDAC}">
              <c15:categoryFilterExceptions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8513166055115168E-2"/>
          <c:y val="2.1673945357765161E-2"/>
          <c:w val="0.77928325690209788"/>
          <c:h val="0.38905734596463648"/>
        </c:manualLayout>
      </c:layout>
      <c:overlay val="0"/>
      <c:txPr>
        <a:bodyPr/>
        <a:lstStyle/>
        <a:p>
          <a:pPr>
            <a:defRPr sz="1600"/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 dirty="0"/>
              <a:t>FDS – </a:t>
            </a:r>
            <a:r>
              <a:rPr lang="en-US" dirty="0" smtClean="0"/>
              <a:t>5.723 UH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Planilha1!$I$3</c:f>
              <c:strCache>
                <c:ptCount val="1"/>
                <c:pt idx="0">
                  <c:v>FDS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EB8B-4BDB-AC87-B895C54A54F9}"/>
              </c:ext>
            </c:extLst>
          </c:dPt>
          <c:dPt>
            <c:idx val="2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B8B-4BDB-AC87-B895C54A54F9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1FB6FB8B-4631-4E6A-87ED-C54759DB159D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delete val="1"/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Planilha1!$H$4:$H$6</c:f>
              <c:strCache>
                <c:ptCount val="3"/>
                <c:pt idx="0">
                  <c:v>Unidades Retomadas</c:v>
                </c:pt>
                <c:pt idx="1">
                  <c:v>Unidades com pedido de Aporte no MDR</c:v>
                </c:pt>
                <c:pt idx="2">
                  <c:v>Unidades em tratamento</c:v>
                </c:pt>
              </c:strCache>
            </c:strRef>
          </c:cat>
          <c:val>
            <c:numRef>
              <c:f>Planilha1!$I$4:$I$6</c:f>
              <c:numCache>
                <c:formatCode>_-* #,##0_-;\-* #,##0_-;_-* "-"??_-;_-@_-</c:formatCode>
                <c:ptCount val="3"/>
                <c:pt idx="0">
                  <c:v>451</c:v>
                </c:pt>
                <c:pt idx="1">
                  <c:v>533</c:v>
                </c:pt>
                <c:pt idx="2">
                  <c:v>4739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B8B-4BDB-AC87-B895C54A54F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920" b="1" i="0" u="none" strike="noStrike" kern="120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92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FAR – 28.047 UH</a:t>
            </a:r>
            <a:endParaRPr lang="en-US" sz="1920" b="1" i="0" u="none" strike="noStrike" kern="1200" baseline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Planilha1!$F$3</c:f>
              <c:strCache>
                <c:ptCount val="1"/>
                <c:pt idx="0">
                  <c:v>FAR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AAFB-4BF7-A77F-E2395764EC76}"/>
              </c:ext>
            </c:extLst>
          </c:dPt>
          <c:dPt>
            <c:idx val="2"/>
            <c:bubble3D val="0"/>
            <c:spPr>
              <a:solidFill>
                <a:srgbClr val="FF99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AFB-4BF7-A77F-E2395764EC76}"/>
              </c:ext>
            </c:extLst>
          </c:dPt>
          <c:dLbls>
            <c:dLbl>
              <c:idx val="0"/>
              <c:delete val="1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Planilha1!$E$4:$E$6</c:f>
              <c:strCache>
                <c:ptCount val="3"/>
                <c:pt idx="0">
                  <c:v>Unidades Retomadas</c:v>
                </c:pt>
                <c:pt idx="1">
                  <c:v>Unidades com pedido de Aporte no MDR</c:v>
                </c:pt>
                <c:pt idx="2">
                  <c:v>Unidades em tratamento</c:v>
                </c:pt>
              </c:strCache>
            </c:strRef>
          </c:cat>
          <c:val>
            <c:numRef>
              <c:f>Planilha1!$F$4:$F$6</c:f>
              <c:numCache>
                <c:formatCode>_-* #,##0_-;\-* #,##0_-;_-* "-"??_-;_-@_-</c:formatCode>
                <c:ptCount val="3"/>
                <c:pt idx="0">
                  <c:v>3845</c:v>
                </c:pt>
                <c:pt idx="1">
                  <c:v>4180</c:v>
                </c:pt>
                <c:pt idx="2">
                  <c:v>20022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FB-4BF7-A77F-E2395764EC7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invertIfNegative val="0"/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</c:dPt>
          <c:dLbls>
            <c:dLbl>
              <c:idx val="0"/>
              <c:layout>
                <c:manualLayout>
                  <c:x val="5.3293856402664749E-2"/>
                  <c:y val="-1.3452914798206279E-2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1050" b="1" i="0" u="none" strike="noStrike" kern="1200" baseline="0">
                      <a:solidFill>
                        <a:srgbClr val="000000"/>
                      </a:solidFill>
                      <a:latin typeface="Calibri" panose="020F0502020204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9940551472516719E-2"/>
                  <c:y val="8.2211307388111169E-17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1050" b="1" i="0" u="none" strike="noStrike" kern="1200" baseline="0">
                      <a:solidFill>
                        <a:srgbClr val="000000"/>
                      </a:solidFill>
                      <a:latin typeface="Calibri" panose="020F0502020204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8652849740932642"/>
                  <c:y val="-8.9686098654708519E-3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1050" b="1" i="0" u="none" strike="noStrike" kern="1200" baseline="0">
                      <a:solidFill>
                        <a:srgbClr val="000000"/>
                      </a:solidFill>
                      <a:latin typeface="Calibri" panose="020F0502020204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9837157660991858"/>
                  <c:y val="-8.9693160552240386E-3"/>
                </c:manualLayout>
              </c:layout>
              <c:spPr/>
              <c:txPr>
                <a:bodyPr/>
                <a:lstStyle/>
                <a:p>
                  <a:pPr algn="ctr" rtl="0">
                    <a:defRPr lang="en-US" sz="1050" b="1" i="0" u="none" strike="noStrike" kern="1200" baseline="0">
                      <a:solidFill>
                        <a:srgbClr val="000000"/>
                      </a:solidFill>
                      <a:latin typeface="Calibri" panose="020F0502020204030204" pitchFamily="34" charset="0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9903751668347156"/>
                  <c:y val="-8.9686098654708519E-3"/>
                </c:manualLayout>
              </c:layout>
              <c:spPr/>
              <c:txPr>
                <a:bodyPr/>
                <a:lstStyle/>
                <a:p>
                  <a:pPr>
                    <a:defRPr sz="1050"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nova!$L$3:$L$7</c:f>
              <c:strCache>
                <c:ptCount val="5"/>
                <c:pt idx="0">
                  <c:v>Sinistro</c:v>
                </c:pt>
                <c:pt idx="1">
                  <c:v>Sob ação judicial</c:v>
                </c:pt>
                <c:pt idx="2">
                  <c:v>Invadidas</c:v>
                </c:pt>
                <c:pt idx="3">
                  <c:v>Sem indicação de demanda</c:v>
                </c:pt>
                <c:pt idx="4">
                  <c:v>Total UH Ociosas</c:v>
                </c:pt>
              </c:strCache>
            </c:strRef>
          </c:cat>
          <c:val>
            <c:numRef>
              <c:f>nova!$M$3:$M$7</c:f>
              <c:numCache>
                <c:formatCode>General</c:formatCode>
                <c:ptCount val="5"/>
                <c:pt idx="0">
                  <c:v>185</c:v>
                </c:pt>
                <c:pt idx="1">
                  <c:v>1244</c:v>
                </c:pt>
                <c:pt idx="2">
                  <c:v>6662</c:v>
                </c:pt>
                <c:pt idx="3">
                  <c:v>7143</c:v>
                </c:pt>
                <c:pt idx="4">
                  <c:v>12206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127917568"/>
        <c:axId val="128611968"/>
        <c:axId val="0"/>
      </c:bar3DChart>
      <c:catAx>
        <c:axId val="12791756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pt-BR"/>
          </a:p>
        </c:txPr>
        <c:crossAx val="128611968"/>
        <c:crosses val="autoZero"/>
        <c:auto val="1"/>
        <c:lblAlgn val="ctr"/>
        <c:lblOffset val="100"/>
        <c:noMultiLvlLbl val="0"/>
      </c:catAx>
      <c:valAx>
        <c:axId val="1286119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79175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Calibri" panose="020F0502020204030204" pitchFamily="34" charset="0"/>
        </a:defRPr>
      </a:pPr>
      <a:endParaRPr lang="pt-BR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Plan6!$F$4</c:f>
              <c:strCache>
                <c:ptCount val="1"/>
                <c:pt idx="0">
                  <c:v>CENTRO-OESTE</c:v>
                </c:pt>
              </c:strCache>
            </c:strRef>
          </c:tx>
          <c:invertIfNegative val="0"/>
          <c:val>
            <c:numRef>
              <c:f>Plan6!$G$4</c:f>
              <c:numCache>
                <c:formatCode>0%</c:formatCode>
                <c:ptCount val="1"/>
                <c:pt idx="0">
                  <c:v>3.3262330001638536E-2</c:v>
                </c:pt>
              </c:numCache>
            </c:numRef>
          </c:val>
        </c:ser>
        <c:ser>
          <c:idx val="1"/>
          <c:order val="1"/>
          <c:tx>
            <c:strRef>
              <c:f>Plan6!$F$5</c:f>
              <c:strCache>
                <c:ptCount val="1"/>
                <c:pt idx="0">
                  <c:v>NORTE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val>
            <c:numRef>
              <c:f>Plan6!$G$5</c:f>
              <c:numCache>
                <c:formatCode>0%</c:formatCode>
                <c:ptCount val="1"/>
                <c:pt idx="0">
                  <c:v>0.33172210388333606</c:v>
                </c:pt>
              </c:numCache>
            </c:numRef>
          </c:val>
        </c:ser>
        <c:ser>
          <c:idx val="2"/>
          <c:order val="2"/>
          <c:tx>
            <c:strRef>
              <c:f>Plan6!$F$6</c:f>
              <c:strCache>
                <c:ptCount val="1"/>
                <c:pt idx="0">
                  <c:v>NORDESTE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val>
            <c:numRef>
              <c:f>Plan6!$G$6</c:f>
              <c:numCache>
                <c:formatCode>0%</c:formatCode>
                <c:ptCount val="1"/>
                <c:pt idx="0">
                  <c:v>0.32115353105030314</c:v>
                </c:pt>
              </c:numCache>
            </c:numRef>
          </c:val>
        </c:ser>
        <c:ser>
          <c:idx val="3"/>
          <c:order val="3"/>
          <c:tx>
            <c:strRef>
              <c:f>Plan6!$F$7</c:f>
              <c:strCache>
                <c:ptCount val="1"/>
                <c:pt idx="0">
                  <c:v>SUL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val>
            <c:numRef>
              <c:f>Plan6!$G$7</c:f>
              <c:numCache>
                <c:formatCode>0%</c:formatCode>
                <c:ptCount val="1"/>
                <c:pt idx="0">
                  <c:v>1.9088972636408325E-2</c:v>
                </c:pt>
              </c:numCache>
            </c:numRef>
          </c:val>
        </c:ser>
        <c:ser>
          <c:idx val="4"/>
          <c:order val="4"/>
          <c:tx>
            <c:strRef>
              <c:f>Plan6!$F$8</c:f>
              <c:strCache>
                <c:ptCount val="1"/>
                <c:pt idx="0">
                  <c:v>SUDESTE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val>
            <c:numRef>
              <c:f>Plan6!$G$8</c:f>
              <c:numCache>
                <c:formatCode>0%</c:formatCode>
                <c:ptCount val="1"/>
                <c:pt idx="0">
                  <c:v>0.29477306242831397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29479680"/>
        <c:axId val="128613696"/>
        <c:axId val="0"/>
      </c:bar3DChart>
      <c:catAx>
        <c:axId val="129479680"/>
        <c:scaling>
          <c:orientation val="minMax"/>
        </c:scaling>
        <c:delete val="1"/>
        <c:axPos val="l"/>
        <c:majorTickMark val="none"/>
        <c:minorTickMark val="none"/>
        <c:tickLblPos val="nextTo"/>
        <c:crossAx val="128613696"/>
        <c:crosses val="autoZero"/>
        <c:auto val="1"/>
        <c:lblAlgn val="ctr"/>
        <c:lblOffset val="100"/>
        <c:noMultiLvlLbl val="0"/>
      </c:catAx>
      <c:valAx>
        <c:axId val="128613696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12947968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[20190404_Numeros_ministro_novo-10-04-2019.xlsx]Plan1!Tabela dinâmica1</c:name>
    <c:fmtId val="-1"/>
  </c:pivotSource>
  <c:chart>
    <c:autoTitleDeleted val="1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  <c:pivotFmt>
        <c:idx val="8"/>
        <c:marker>
          <c:symbol val="none"/>
        </c:marker>
      </c:pivotFmt>
      <c:pivotFmt>
        <c:idx val="9"/>
        <c:marker>
          <c:symbol val="none"/>
        </c:marker>
      </c:pivotFmt>
      <c:pivotFmt>
        <c:idx val="10"/>
        <c:marker>
          <c:symbol val="none"/>
        </c:marker>
      </c:pivotFmt>
      <c:pivotFmt>
        <c:idx val="11"/>
        <c:marker>
          <c:symbol val="none"/>
        </c:marker>
      </c:pivotFmt>
      <c:pivotFmt>
        <c:idx val="12"/>
        <c:marker>
          <c:symbol val="none"/>
        </c:marker>
      </c:pivotFmt>
      <c:pivotFmt>
        <c:idx val="13"/>
        <c:marker>
          <c:symbol val="none"/>
        </c:marker>
      </c:pivotFmt>
      <c:pivotFmt>
        <c:idx val="14"/>
        <c:marker>
          <c:symbol val="none"/>
        </c:marker>
      </c:pivotFmt>
      <c:pivotFmt>
        <c:idx val="15"/>
        <c:marker>
          <c:symbol val="none"/>
        </c:marker>
      </c:pivotFmt>
      <c:pivotFmt>
        <c:idx val="16"/>
        <c:marker>
          <c:symbol val="none"/>
        </c:marker>
      </c:pivotFmt>
      <c:pivotFmt>
        <c:idx val="17"/>
        <c:marker>
          <c:symbol val="none"/>
        </c:marker>
      </c:pivotFmt>
      <c:pivotFmt>
        <c:idx val="18"/>
        <c:marker>
          <c:symbol val="none"/>
        </c:marker>
      </c:pivotFmt>
      <c:pivotFmt>
        <c:idx val="19"/>
        <c:marker>
          <c:symbol val="none"/>
        </c:marker>
      </c:pivotFmt>
      <c:pivotFmt>
        <c:idx val="20"/>
        <c:marker>
          <c:symbol val="none"/>
        </c:marker>
      </c:pivotFmt>
      <c:pivotFmt>
        <c:idx val="21"/>
        <c:marker>
          <c:symbol val="none"/>
        </c:marker>
      </c:pivotFmt>
      <c:pivotFmt>
        <c:idx val="22"/>
        <c:marker>
          <c:symbol val="none"/>
        </c:marker>
      </c:pivotFmt>
      <c:pivotFmt>
        <c:idx val="23"/>
        <c:marker>
          <c:symbol val="none"/>
        </c:marker>
      </c:pivotFmt>
      <c:pivotFmt>
        <c:idx val="24"/>
        <c:marker>
          <c:symbol val="none"/>
        </c:marker>
      </c:pivotFmt>
      <c:pivotFmt>
        <c:idx val="25"/>
        <c:marker>
          <c:symbol val="none"/>
        </c:marker>
      </c:pivotFmt>
      <c:pivotFmt>
        <c:idx val="26"/>
        <c:marker>
          <c:symbol val="none"/>
        </c:marker>
      </c:pivotFmt>
      <c:pivotFmt>
        <c:idx val="27"/>
        <c:marker>
          <c:symbol val="none"/>
        </c:marker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Plan1!$B$1:$B$2</c:f>
              <c:strCache>
                <c:ptCount val="1"/>
                <c:pt idx="0">
                  <c:v>Faixa 1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strRef>
              <c:f>Plan1!$A$3:$A$14</c:f>
              <c:strCach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strCache>
            </c:strRef>
          </c:cat>
          <c:val>
            <c:numRef>
              <c:f>Plan1!$B$3:$B$14</c:f>
              <c:numCache>
                <c:formatCode>General</c:formatCode>
                <c:ptCount val="11"/>
                <c:pt idx="0">
                  <c:v>147353</c:v>
                </c:pt>
                <c:pt idx="1">
                  <c:v>327370</c:v>
                </c:pt>
                <c:pt idx="2">
                  <c:v>103174</c:v>
                </c:pt>
                <c:pt idx="3">
                  <c:v>375557</c:v>
                </c:pt>
                <c:pt idx="4">
                  <c:v>483802</c:v>
                </c:pt>
                <c:pt idx="5">
                  <c:v>175481</c:v>
                </c:pt>
                <c:pt idx="6">
                  <c:v>22357</c:v>
                </c:pt>
                <c:pt idx="7">
                  <c:v>38734</c:v>
                </c:pt>
                <c:pt idx="8">
                  <c:v>26395</c:v>
                </c:pt>
                <c:pt idx="9">
                  <c:v>109271</c:v>
                </c:pt>
                <c:pt idx="10">
                  <c:v>379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Plan1!$C$1:$C$2</c:f>
              <c:strCache>
                <c:ptCount val="1"/>
                <c:pt idx="0">
                  <c:v>Faixa 1,5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strRef>
              <c:f>Plan1!$A$3:$A$14</c:f>
              <c:strCach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strCache>
            </c:strRef>
          </c:cat>
          <c:val>
            <c:numRef>
              <c:f>Plan1!$C$3:$C$14</c:f>
              <c:numCache>
                <c:formatCode>General</c:formatCode>
                <c:ptCount val="11"/>
                <c:pt idx="7">
                  <c:v>1176</c:v>
                </c:pt>
                <c:pt idx="8">
                  <c:v>70716</c:v>
                </c:pt>
                <c:pt idx="9">
                  <c:v>47038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Plan1!$D$1:$D$2</c:f>
              <c:strCache>
                <c:ptCount val="1"/>
                <c:pt idx="0">
                  <c:v>Faixa 2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strRef>
              <c:f>Plan1!$A$3:$A$14</c:f>
              <c:strCach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strCache>
            </c:strRef>
          </c:cat>
          <c:val>
            <c:numRef>
              <c:f>Plan1!$D$3:$D$14</c:f>
              <c:numCache>
                <c:formatCode>General</c:formatCode>
                <c:ptCount val="11"/>
                <c:pt idx="0">
                  <c:v>98593</c:v>
                </c:pt>
                <c:pt idx="1">
                  <c:v>277171</c:v>
                </c:pt>
                <c:pt idx="2">
                  <c:v>296707</c:v>
                </c:pt>
                <c:pt idx="3">
                  <c:v>307018</c:v>
                </c:pt>
                <c:pt idx="4">
                  <c:v>281744</c:v>
                </c:pt>
                <c:pt idx="5">
                  <c:v>330872</c:v>
                </c:pt>
                <c:pt idx="6">
                  <c:v>344737</c:v>
                </c:pt>
                <c:pt idx="7">
                  <c:v>281395</c:v>
                </c:pt>
                <c:pt idx="8">
                  <c:v>352307</c:v>
                </c:pt>
                <c:pt idx="9">
                  <c:v>325482</c:v>
                </c:pt>
                <c:pt idx="10">
                  <c:v>14948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Plan1!$E$1:$E$2</c:f>
              <c:strCache>
                <c:ptCount val="1"/>
                <c:pt idx="0">
                  <c:v>Faixa 3</c:v>
                </c:pt>
              </c:strCache>
            </c:strRef>
          </c:tx>
          <c:marker>
            <c:symbol val="none"/>
          </c:marker>
          <c:cat>
            <c:strRef>
              <c:f>Plan1!$A$3:$A$14</c:f>
              <c:strCach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strCache>
            </c:strRef>
          </c:cat>
          <c:val>
            <c:numRef>
              <c:f>Plan1!$E$3:$E$14</c:f>
              <c:numCache>
                <c:formatCode>General</c:formatCode>
                <c:ptCount val="11"/>
                <c:pt idx="0">
                  <c:v>43818</c:v>
                </c:pt>
                <c:pt idx="1">
                  <c:v>102805</c:v>
                </c:pt>
                <c:pt idx="2">
                  <c:v>77935</c:v>
                </c:pt>
                <c:pt idx="3">
                  <c:v>97711</c:v>
                </c:pt>
                <c:pt idx="4">
                  <c:v>93478</c:v>
                </c:pt>
                <c:pt idx="5">
                  <c:v>37930</c:v>
                </c:pt>
                <c:pt idx="6">
                  <c:v>40526</c:v>
                </c:pt>
                <c:pt idx="7">
                  <c:v>67739</c:v>
                </c:pt>
                <c:pt idx="8">
                  <c:v>48840</c:v>
                </c:pt>
                <c:pt idx="9">
                  <c:v>44941</c:v>
                </c:pt>
                <c:pt idx="10">
                  <c:v>477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271424"/>
        <c:axId val="110024896"/>
      </c:lineChart>
      <c:catAx>
        <c:axId val="127271424"/>
        <c:scaling>
          <c:orientation val="minMax"/>
        </c:scaling>
        <c:delete val="0"/>
        <c:axPos val="b"/>
        <c:majorTickMark val="none"/>
        <c:minorTickMark val="none"/>
        <c:tickLblPos val="nextTo"/>
        <c:crossAx val="110024896"/>
        <c:crosses val="autoZero"/>
        <c:auto val="1"/>
        <c:lblAlgn val="ctr"/>
        <c:lblOffset val="100"/>
        <c:noMultiLvlLbl val="0"/>
      </c:catAx>
      <c:valAx>
        <c:axId val="11002489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pt-BR" dirty="0" smtClean="0"/>
                  <a:t>Nº UH</a:t>
                </a:r>
                <a:endParaRPr lang="pt-BR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2727142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pt-BR"/>
          </a:p>
        </c:txPr>
      </c:dTable>
    </c:plotArea>
    <c:plotVisOnly val="1"/>
    <c:dispBlanksAs val="gap"/>
    <c:showDLblsOverMax val="0"/>
  </c:chart>
  <c:externalData r:id="rId1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Financiamento</c:v>
          </c:tx>
          <c:marker>
            <c:symbol val="none"/>
          </c:marker>
          <c:cat>
            <c:numRef>
              <c:f>Plan1!$B$8:$E$8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Plan1!$B$9:$E$9</c:f>
              <c:numCache>
                <c:formatCode>#,##0.0</c:formatCode>
                <c:ptCount val="4"/>
                <c:pt idx="0">
                  <c:v>51.875</c:v>
                </c:pt>
                <c:pt idx="1">
                  <c:v>51.875</c:v>
                </c:pt>
                <c:pt idx="2">
                  <c:v>51.875</c:v>
                </c:pt>
                <c:pt idx="3">
                  <c:v>51.875</c:v>
                </c:pt>
              </c:numCache>
            </c:numRef>
          </c:val>
          <c:smooth val="0"/>
        </c:ser>
        <c:ser>
          <c:idx val="1"/>
          <c:order val="1"/>
          <c:tx>
            <c:v>Desconto FGTS</c:v>
          </c:tx>
          <c:marker>
            <c:symbol val="none"/>
          </c:marker>
          <c:cat>
            <c:numRef>
              <c:f>Plan1!$B$8:$E$8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Plan1!$B$10:$E$10</c:f>
              <c:numCache>
                <c:formatCode>0.0</c:formatCode>
                <c:ptCount val="4"/>
                <c:pt idx="0">
                  <c:v>9</c:v>
                </c:pt>
                <c:pt idx="1">
                  <c:v>9</c:v>
                </c:pt>
                <c:pt idx="2">
                  <c:v>8</c:v>
                </c:pt>
                <c:pt idx="3">
                  <c:v>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412480"/>
        <c:axId val="115130368"/>
      </c:lineChart>
      <c:catAx>
        <c:axId val="12341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115130368"/>
        <c:crosses val="autoZero"/>
        <c:auto val="1"/>
        <c:lblAlgn val="ctr"/>
        <c:lblOffset val="100"/>
        <c:noMultiLvlLbl val="0"/>
      </c:catAx>
      <c:valAx>
        <c:axId val="115130368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1234124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</c:spPr>
          </c:dPt>
          <c:dPt>
            <c:idx val="1"/>
            <c:bubble3D val="0"/>
            <c:spPr>
              <a:solidFill>
                <a:schemeClr val="accent3"/>
              </a:solidFill>
            </c:spPr>
          </c:dPt>
          <c:dPt>
            <c:idx val="2"/>
            <c:bubble3D val="0"/>
            <c:spPr>
              <a:solidFill>
                <a:schemeClr val="accent2"/>
              </a:solidFill>
            </c:spPr>
          </c:dPt>
          <c:dPt>
            <c:idx val="3"/>
            <c:bubble3D val="0"/>
            <c:spPr>
              <a:solidFill>
                <a:schemeClr val="accent5"/>
              </a:solidFill>
            </c:spPr>
          </c:dPt>
          <c:dPt>
            <c:idx val="4"/>
            <c:bubble3D val="0"/>
            <c:spPr>
              <a:solidFill>
                <a:schemeClr val="accent4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'CARTEIRA ATIVA DIN'!$G$10:$G$14</c:f>
              <c:strCache>
                <c:ptCount val="5"/>
                <c:pt idx="0">
                  <c:v>CENTRO-OESTE</c:v>
                </c:pt>
                <c:pt idx="1">
                  <c:v>NORTE</c:v>
                </c:pt>
                <c:pt idx="2">
                  <c:v>NORDESTE</c:v>
                </c:pt>
                <c:pt idx="3">
                  <c:v>SUL</c:v>
                </c:pt>
                <c:pt idx="4">
                  <c:v>SUDESTE</c:v>
                </c:pt>
              </c:strCache>
            </c:strRef>
          </c:cat>
          <c:val>
            <c:numRef>
              <c:f>'CARTEIRA ATIVA DIN'!$H$10:$H$14</c:f>
              <c:numCache>
                <c:formatCode>General</c:formatCode>
                <c:ptCount val="5"/>
                <c:pt idx="0">
                  <c:v>29123</c:v>
                </c:pt>
                <c:pt idx="1">
                  <c:v>56710</c:v>
                </c:pt>
                <c:pt idx="2">
                  <c:v>142580</c:v>
                </c:pt>
                <c:pt idx="3">
                  <c:v>23924</c:v>
                </c:pt>
                <c:pt idx="4">
                  <c:v>82301</c:v>
                </c:pt>
              </c:numCache>
            </c:numRef>
          </c:val>
        </c:ser>
        <c:ser>
          <c:idx val="1"/>
          <c:order val="1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'CARTEIRA ATIVA DIN'!$G$10:$G$14</c:f>
              <c:strCache>
                <c:ptCount val="5"/>
                <c:pt idx="0">
                  <c:v>CENTRO-OESTE</c:v>
                </c:pt>
                <c:pt idx="1">
                  <c:v>NORTE</c:v>
                </c:pt>
                <c:pt idx="2">
                  <c:v>NORDESTE</c:v>
                </c:pt>
                <c:pt idx="3">
                  <c:v>SUL</c:v>
                </c:pt>
                <c:pt idx="4">
                  <c:v>SUDESTE</c:v>
                </c:pt>
              </c:strCache>
            </c:strRef>
          </c:cat>
          <c:val>
            <c:numRef>
              <c:f>'CARTEIRA ATIVA DIN'!$I$10:$I$14</c:f>
              <c:numCache>
                <c:formatCode>0%</c:formatCode>
                <c:ptCount val="5"/>
                <c:pt idx="0">
                  <c:v>8.7028370956077905E-2</c:v>
                </c:pt>
                <c:pt idx="1">
                  <c:v>0.16946670730759805</c:v>
                </c:pt>
                <c:pt idx="2">
                  <c:v>0.42607235281109734</c:v>
                </c:pt>
                <c:pt idx="3">
                  <c:v>7.1492179609010331E-2</c:v>
                </c:pt>
                <c:pt idx="4">
                  <c:v>0.24594038931621634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1.9519520743004792E-2"/>
          <c:y val="0.12135091515007834"/>
          <c:w val="0.94848906386701659"/>
          <c:h val="9.2976450860309132E-2"/>
        </c:manualLayout>
      </c:layout>
      <c:overlay val="0"/>
      <c:txPr>
        <a:bodyPr/>
        <a:lstStyle/>
        <a:p>
          <a:pPr>
            <a:defRPr sz="1100">
              <a:latin typeface="Calibri" panose="020F0502020204030204" pitchFamily="34" charset="0"/>
            </a:defRPr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'CONTRATAÇÃO-F1XDEFICIT MODALID'!$S$38</c:f>
              <c:strCache>
                <c:ptCount val="1"/>
                <c:pt idx="0">
                  <c:v>CENTRO OESTE</c:v>
                </c:pt>
              </c:strCache>
            </c:strRef>
          </c:tx>
          <c:invertIfNegative val="0"/>
          <c:cat>
            <c:strRef>
              <c:f>'CONTRATAÇÃO-F1XDEFICIT MODALID'!$U$37:$V$37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MODALID'!$U$38:$V$38</c:f>
              <c:numCache>
                <c:formatCode>0%</c:formatCode>
                <c:ptCount val="2"/>
                <c:pt idx="0">
                  <c:v>3.7784486762656756E-2</c:v>
                </c:pt>
                <c:pt idx="1">
                  <c:v>0.09</c:v>
                </c:pt>
              </c:numCache>
            </c:numRef>
          </c:val>
        </c:ser>
        <c:ser>
          <c:idx val="1"/>
          <c:order val="1"/>
          <c:tx>
            <c:strRef>
              <c:f>'CONTRATAÇÃO-F1XDEFICIT MODALID'!$S$39</c:f>
              <c:strCache>
                <c:ptCount val="1"/>
                <c:pt idx="0">
                  <c:v>NORDESTE</c:v>
                </c:pt>
              </c:strCache>
            </c:strRef>
          </c:tx>
          <c:invertIfNegative val="0"/>
          <c:cat>
            <c:strRef>
              <c:f>'CONTRATAÇÃO-F1XDEFICIT MODALID'!$U$37:$V$37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MODALID'!$U$39:$V$39</c:f>
              <c:numCache>
                <c:formatCode>0%</c:formatCode>
                <c:ptCount val="2"/>
                <c:pt idx="0">
                  <c:v>0.43282396655829075</c:v>
                </c:pt>
                <c:pt idx="1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'CONTRATAÇÃO-F1XDEFICIT MODALID'!$S$40</c:f>
              <c:strCache>
                <c:ptCount val="1"/>
                <c:pt idx="0">
                  <c:v>NORTE</c:v>
                </c:pt>
              </c:strCache>
            </c:strRef>
          </c:tx>
          <c:invertIfNegative val="0"/>
          <c:cat>
            <c:strRef>
              <c:f>'CONTRATAÇÃO-F1XDEFICIT MODALID'!$U$37:$V$37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MODALID'!$U$40:$V$40</c:f>
              <c:numCache>
                <c:formatCode>0%</c:formatCode>
                <c:ptCount val="2"/>
                <c:pt idx="0">
                  <c:v>0.1260520204366001</c:v>
                </c:pt>
                <c:pt idx="1">
                  <c:v>0.09</c:v>
                </c:pt>
              </c:numCache>
            </c:numRef>
          </c:val>
        </c:ser>
        <c:ser>
          <c:idx val="3"/>
          <c:order val="3"/>
          <c:tx>
            <c:strRef>
              <c:f>'CONTRATAÇÃO-F1XDEFICIT MODALID'!$S$41</c:f>
              <c:strCache>
                <c:ptCount val="1"/>
                <c:pt idx="0">
                  <c:v>SUDESTE</c:v>
                </c:pt>
              </c:strCache>
            </c:strRef>
          </c:tx>
          <c:invertIfNegative val="0"/>
          <c:cat>
            <c:strRef>
              <c:f>'CONTRATAÇÃO-F1XDEFICIT MODALID'!$U$37:$V$37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MODALID'!$U$41:$V$41</c:f>
              <c:numCache>
                <c:formatCode>0%</c:formatCode>
                <c:ptCount val="2"/>
                <c:pt idx="0">
                  <c:v>0.12024152345564329</c:v>
                </c:pt>
                <c:pt idx="1">
                  <c:v>0.44</c:v>
                </c:pt>
              </c:numCache>
            </c:numRef>
          </c:val>
        </c:ser>
        <c:ser>
          <c:idx val="4"/>
          <c:order val="4"/>
          <c:tx>
            <c:strRef>
              <c:f>'CONTRATAÇÃO-F1XDEFICIT MODALID'!$S$42</c:f>
              <c:strCache>
                <c:ptCount val="1"/>
                <c:pt idx="0">
                  <c:v>SUL</c:v>
                </c:pt>
              </c:strCache>
            </c:strRef>
          </c:tx>
          <c:invertIfNegative val="0"/>
          <c:cat>
            <c:strRef>
              <c:f>'CONTRATAÇÃO-F1XDEFICIT MODALID'!$U$37:$V$37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MODALID'!$U$42:$V$42</c:f>
              <c:numCache>
                <c:formatCode>0%</c:formatCode>
                <c:ptCount val="2"/>
                <c:pt idx="0">
                  <c:v>0.28309800278680908</c:v>
                </c:pt>
                <c:pt idx="1">
                  <c:v>0.12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28354816"/>
        <c:axId val="115132672"/>
        <c:axId val="0"/>
      </c:bar3DChart>
      <c:catAx>
        <c:axId val="128354816"/>
        <c:scaling>
          <c:orientation val="minMax"/>
        </c:scaling>
        <c:delete val="0"/>
        <c:axPos val="l"/>
        <c:majorTickMark val="none"/>
        <c:minorTickMark val="none"/>
        <c:tickLblPos val="nextTo"/>
        <c:crossAx val="115132672"/>
        <c:crosses val="autoZero"/>
        <c:auto val="1"/>
        <c:lblAlgn val="ctr"/>
        <c:lblOffset val="100"/>
        <c:noMultiLvlLbl val="0"/>
      </c:catAx>
      <c:valAx>
        <c:axId val="115132672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1283548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'CONTRATAÇÃO-F1XDEFICIT MODALID'!$I$38</c:f>
              <c:strCache>
                <c:ptCount val="1"/>
                <c:pt idx="0">
                  <c:v>CENTRO OESTE</c:v>
                </c:pt>
              </c:strCache>
            </c:strRef>
          </c:tx>
          <c:invertIfNegative val="0"/>
          <c:cat>
            <c:strRef>
              <c:f>'CONTRATAÇÃO-F1XDEFICIT MODALID'!$K$37:$L$37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MODALID'!$K$38:$L$38</c:f>
              <c:numCache>
                <c:formatCode>0%</c:formatCode>
                <c:ptCount val="2"/>
                <c:pt idx="0">
                  <c:v>0.17940099548029065</c:v>
                </c:pt>
                <c:pt idx="1">
                  <c:v>0.09</c:v>
                </c:pt>
              </c:numCache>
            </c:numRef>
          </c:val>
        </c:ser>
        <c:ser>
          <c:idx val="1"/>
          <c:order val="1"/>
          <c:tx>
            <c:strRef>
              <c:f>'CONTRATAÇÃO-F1XDEFICIT MODALID'!$I$39</c:f>
              <c:strCache>
                <c:ptCount val="1"/>
                <c:pt idx="0">
                  <c:v>NORDESTE</c:v>
                </c:pt>
              </c:strCache>
            </c:strRef>
          </c:tx>
          <c:invertIfNegative val="0"/>
          <c:cat>
            <c:strRef>
              <c:f>'CONTRATAÇÃO-F1XDEFICIT MODALID'!$K$37:$L$37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MODALID'!$K$39:$L$39</c:f>
              <c:numCache>
                <c:formatCode>0%</c:formatCode>
                <c:ptCount val="2"/>
                <c:pt idx="0">
                  <c:v>0.24354940213971052</c:v>
                </c:pt>
                <c:pt idx="1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'CONTRATAÇÃO-F1XDEFICIT MODALID'!$I$40</c:f>
              <c:strCache>
                <c:ptCount val="1"/>
                <c:pt idx="0">
                  <c:v>NORTE</c:v>
                </c:pt>
              </c:strCache>
            </c:strRef>
          </c:tx>
          <c:invertIfNegative val="0"/>
          <c:cat>
            <c:strRef>
              <c:f>'CONTRATAÇÃO-F1XDEFICIT MODALID'!$K$37:$L$37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MODALID'!$K$40:$L$40</c:f>
              <c:numCache>
                <c:formatCode>0%</c:formatCode>
                <c:ptCount val="2"/>
                <c:pt idx="0">
                  <c:v>9.083757652039591E-2</c:v>
                </c:pt>
                <c:pt idx="1">
                  <c:v>0.09</c:v>
                </c:pt>
              </c:numCache>
            </c:numRef>
          </c:val>
        </c:ser>
        <c:ser>
          <c:idx val="3"/>
          <c:order val="3"/>
          <c:tx>
            <c:strRef>
              <c:f>'CONTRATAÇÃO-F1XDEFICIT MODALID'!$I$41</c:f>
              <c:strCache>
                <c:ptCount val="1"/>
                <c:pt idx="0">
                  <c:v>SUDESTE</c:v>
                </c:pt>
              </c:strCache>
            </c:strRef>
          </c:tx>
          <c:invertIfNegative val="0"/>
          <c:cat>
            <c:strRef>
              <c:f>'CONTRATAÇÃO-F1XDEFICIT MODALID'!$K$37:$L$37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MODALID'!$K$41:$L$41</c:f>
              <c:numCache>
                <c:formatCode>0%</c:formatCode>
                <c:ptCount val="2"/>
                <c:pt idx="0">
                  <c:v>0.30327821957777906</c:v>
                </c:pt>
                <c:pt idx="1">
                  <c:v>0.44</c:v>
                </c:pt>
              </c:numCache>
            </c:numRef>
          </c:val>
        </c:ser>
        <c:ser>
          <c:idx val="4"/>
          <c:order val="4"/>
          <c:tx>
            <c:strRef>
              <c:f>'CONTRATAÇÃO-F1XDEFICIT MODALID'!$I$42</c:f>
              <c:strCache>
                <c:ptCount val="1"/>
                <c:pt idx="0">
                  <c:v>SUL</c:v>
                </c:pt>
              </c:strCache>
            </c:strRef>
          </c:tx>
          <c:invertIfNegative val="0"/>
          <c:cat>
            <c:strRef>
              <c:f>'CONTRATAÇÃO-F1XDEFICIT MODALID'!$K$37:$L$37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MODALID'!$K$42:$L$42</c:f>
              <c:numCache>
                <c:formatCode>0%</c:formatCode>
                <c:ptCount val="2"/>
                <c:pt idx="0">
                  <c:v>0.1829338062818239</c:v>
                </c:pt>
                <c:pt idx="1">
                  <c:v>0.12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28355840"/>
        <c:axId val="115134400"/>
        <c:axId val="0"/>
      </c:bar3DChart>
      <c:catAx>
        <c:axId val="128355840"/>
        <c:scaling>
          <c:orientation val="minMax"/>
        </c:scaling>
        <c:delete val="0"/>
        <c:axPos val="l"/>
        <c:majorTickMark val="none"/>
        <c:minorTickMark val="none"/>
        <c:tickLblPos val="nextTo"/>
        <c:crossAx val="115134400"/>
        <c:crosses val="autoZero"/>
        <c:auto val="1"/>
        <c:lblAlgn val="ctr"/>
        <c:lblOffset val="100"/>
        <c:noMultiLvlLbl val="0"/>
      </c:catAx>
      <c:valAx>
        <c:axId val="115134400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1283558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'CONTRATAÇÃO-F1XDEFICIT MODALID'!$D$38</c:f>
              <c:strCache>
                <c:ptCount val="1"/>
                <c:pt idx="0">
                  <c:v>CENTRO OESTE</c:v>
                </c:pt>
              </c:strCache>
            </c:strRef>
          </c:tx>
          <c:invertIfNegative val="0"/>
          <c:cat>
            <c:strRef>
              <c:f>'CONTRATAÇÃO-F1XDEFICIT MODALID'!$F$37:$G$37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MODALID'!$F$38:$G$38</c:f>
              <c:numCache>
                <c:formatCode>0%</c:formatCode>
                <c:ptCount val="2"/>
                <c:pt idx="0">
                  <c:v>7.8455315689000965E-2</c:v>
                </c:pt>
                <c:pt idx="1">
                  <c:v>0.09</c:v>
                </c:pt>
              </c:numCache>
            </c:numRef>
          </c:val>
        </c:ser>
        <c:ser>
          <c:idx val="1"/>
          <c:order val="1"/>
          <c:tx>
            <c:strRef>
              <c:f>'CONTRATAÇÃO-F1XDEFICIT MODALID'!$D$39</c:f>
              <c:strCache>
                <c:ptCount val="1"/>
                <c:pt idx="0">
                  <c:v>NORDESTE</c:v>
                </c:pt>
              </c:strCache>
            </c:strRef>
          </c:tx>
          <c:invertIfNegative val="0"/>
          <c:cat>
            <c:strRef>
              <c:f>'CONTRATAÇÃO-F1XDEFICIT MODALID'!$F$37:$G$37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MODALID'!$F$39:$G$39</c:f>
              <c:numCache>
                <c:formatCode>0%</c:formatCode>
                <c:ptCount val="2"/>
                <c:pt idx="0">
                  <c:v>0.39744010864697982</c:v>
                </c:pt>
                <c:pt idx="1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'CONTRATAÇÃO-F1XDEFICIT MODALID'!$D$40</c:f>
              <c:strCache>
                <c:ptCount val="1"/>
                <c:pt idx="0">
                  <c:v>NORTE</c:v>
                </c:pt>
              </c:strCache>
            </c:strRef>
          </c:tx>
          <c:invertIfNegative val="0"/>
          <c:cat>
            <c:strRef>
              <c:f>'CONTRATAÇÃO-F1XDEFICIT MODALID'!$F$37:$G$37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MODALID'!$F$40:$G$40</c:f>
              <c:numCache>
                <c:formatCode>0%</c:formatCode>
                <c:ptCount val="2"/>
                <c:pt idx="0">
                  <c:v>0.12681397445264075</c:v>
                </c:pt>
                <c:pt idx="1">
                  <c:v>0.09</c:v>
                </c:pt>
              </c:numCache>
            </c:numRef>
          </c:val>
        </c:ser>
        <c:ser>
          <c:idx val="3"/>
          <c:order val="3"/>
          <c:tx>
            <c:strRef>
              <c:f>'CONTRATAÇÃO-F1XDEFICIT MODALID'!$D$41</c:f>
              <c:strCache>
                <c:ptCount val="1"/>
                <c:pt idx="0">
                  <c:v>SUDESTE</c:v>
                </c:pt>
              </c:strCache>
            </c:strRef>
          </c:tx>
          <c:invertIfNegative val="0"/>
          <c:cat>
            <c:strRef>
              <c:f>'CONTRATAÇÃO-F1XDEFICIT MODALID'!$F$37:$G$37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MODALID'!$F$41:$G$41</c:f>
              <c:numCache>
                <c:formatCode>0%</c:formatCode>
                <c:ptCount val="2"/>
                <c:pt idx="0">
                  <c:v>0.3153612629916806</c:v>
                </c:pt>
                <c:pt idx="1">
                  <c:v>0.44</c:v>
                </c:pt>
              </c:numCache>
            </c:numRef>
          </c:val>
        </c:ser>
        <c:ser>
          <c:idx val="4"/>
          <c:order val="4"/>
          <c:tx>
            <c:strRef>
              <c:f>'CONTRATAÇÃO-F1XDEFICIT MODALID'!$D$42</c:f>
              <c:strCache>
                <c:ptCount val="1"/>
                <c:pt idx="0">
                  <c:v>SUL</c:v>
                </c:pt>
              </c:strCache>
            </c:strRef>
          </c:tx>
          <c:invertIfNegative val="0"/>
          <c:cat>
            <c:strRef>
              <c:f>'CONTRATAÇÃO-F1XDEFICIT MODALID'!$F$37:$G$37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MODALID'!$F$42:$G$42</c:f>
              <c:numCache>
                <c:formatCode>0%</c:formatCode>
                <c:ptCount val="2"/>
                <c:pt idx="0">
                  <c:v>8.1929338219697861E-2</c:v>
                </c:pt>
                <c:pt idx="1">
                  <c:v>0.12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28451072"/>
        <c:axId val="128803392"/>
        <c:axId val="0"/>
      </c:bar3DChart>
      <c:catAx>
        <c:axId val="128451072"/>
        <c:scaling>
          <c:orientation val="minMax"/>
        </c:scaling>
        <c:delete val="0"/>
        <c:axPos val="l"/>
        <c:majorTickMark val="none"/>
        <c:minorTickMark val="none"/>
        <c:tickLblPos val="nextTo"/>
        <c:crossAx val="128803392"/>
        <c:crosses val="autoZero"/>
        <c:auto val="1"/>
        <c:lblAlgn val="ctr"/>
        <c:lblOffset val="100"/>
        <c:noMultiLvlLbl val="0"/>
      </c:catAx>
      <c:valAx>
        <c:axId val="128803392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12845107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'CONTRATAÇÃO-F1XDEFICIT MODALID'!$N$38</c:f>
              <c:strCache>
                <c:ptCount val="1"/>
                <c:pt idx="0">
                  <c:v>CENTRO OESTE</c:v>
                </c:pt>
              </c:strCache>
            </c:strRef>
          </c:tx>
          <c:invertIfNegative val="0"/>
          <c:cat>
            <c:strRef>
              <c:f>'CONTRATAÇÃO-F1XDEFICIT MODALID'!$P$37:$Q$37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MODALID'!$P$38:$Q$38</c:f>
              <c:numCache>
                <c:formatCode>0%</c:formatCode>
                <c:ptCount val="2"/>
                <c:pt idx="0">
                  <c:v>8.9755191322326427E-2</c:v>
                </c:pt>
                <c:pt idx="1">
                  <c:v>0.09</c:v>
                </c:pt>
              </c:numCache>
            </c:numRef>
          </c:val>
        </c:ser>
        <c:ser>
          <c:idx val="1"/>
          <c:order val="1"/>
          <c:tx>
            <c:strRef>
              <c:f>'CONTRATAÇÃO-F1XDEFICIT MODALID'!$N$39</c:f>
              <c:strCache>
                <c:ptCount val="1"/>
                <c:pt idx="0">
                  <c:v>NORDESTE</c:v>
                </c:pt>
              </c:strCache>
            </c:strRef>
          </c:tx>
          <c:invertIfNegative val="0"/>
          <c:cat>
            <c:strRef>
              <c:f>'CONTRATAÇÃO-F1XDEFICIT MODALID'!$P$37:$Q$37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MODALID'!$P$39:$Q$39</c:f>
              <c:numCache>
                <c:formatCode>0%</c:formatCode>
                <c:ptCount val="2"/>
                <c:pt idx="0">
                  <c:v>0.55754052677313992</c:v>
                </c:pt>
                <c:pt idx="1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'CONTRATAÇÃO-F1XDEFICIT MODALID'!$N$40</c:f>
              <c:strCache>
                <c:ptCount val="1"/>
                <c:pt idx="0">
                  <c:v>NORTE</c:v>
                </c:pt>
              </c:strCache>
            </c:strRef>
          </c:tx>
          <c:invertIfNegative val="0"/>
          <c:cat>
            <c:strRef>
              <c:f>'CONTRATAÇÃO-F1XDEFICIT MODALID'!$P$37:$Q$37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MODALID'!$P$40:$Q$40</c:f>
              <c:numCache>
                <c:formatCode>0%</c:formatCode>
                <c:ptCount val="2"/>
                <c:pt idx="0">
                  <c:v>0.14092829532855902</c:v>
                </c:pt>
                <c:pt idx="1">
                  <c:v>0.09</c:v>
                </c:pt>
              </c:numCache>
            </c:numRef>
          </c:val>
        </c:ser>
        <c:ser>
          <c:idx val="3"/>
          <c:order val="3"/>
          <c:tx>
            <c:strRef>
              <c:f>'CONTRATAÇÃO-F1XDEFICIT MODALID'!$N$41</c:f>
              <c:strCache>
                <c:ptCount val="1"/>
                <c:pt idx="0">
                  <c:v>SUDESTE</c:v>
                </c:pt>
              </c:strCache>
            </c:strRef>
          </c:tx>
          <c:invertIfNegative val="0"/>
          <c:cat>
            <c:strRef>
              <c:f>'CONTRATAÇÃO-F1XDEFICIT MODALID'!$P$37:$Q$37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MODALID'!$P$41:$Q$41</c:f>
              <c:numCache>
                <c:formatCode>0%</c:formatCode>
                <c:ptCount val="2"/>
                <c:pt idx="0">
                  <c:v>0.12536481586911574</c:v>
                </c:pt>
                <c:pt idx="1">
                  <c:v>0.44</c:v>
                </c:pt>
              </c:numCache>
            </c:numRef>
          </c:val>
        </c:ser>
        <c:ser>
          <c:idx val="4"/>
          <c:order val="4"/>
          <c:tx>
            <c:strRef>
              <c:f>'CONTRATAÇÃO-F1XDEFICIT MODALID'!$N$42</c:f>
              <c:strCache>
                <c:ptCount val="1"/>
                <c:pt idx="0">
                  <c:v>SUL</c:v>
                </c:pt>
              </c:strCache>
            </c:strRef>
          </c:tx>
          <c:invertIfNegative val="0"/>
          <c:cat>
            <c:strRef>
              <c:f>'CONTRATAÇÃO-F1XDEFICIT MODALID'!$P$37:$Q$37</c:f>
              <c:strCache>
                <c:ptCount val="2"/>
                <c:pt idx="0">
                  <c:v>% UH</c:v>
                </c:pt>
                <c:pt idx="1">
                  <c:v>% DH</c:v>
                </c:pt>
              </c:strCache>
            </c:strRef>
          </c:cat>
          <c:val>
            <c:numRef>
              <c:f>'CONTRATAÇÃO-F1XDEFICIT MODALID'!$P$42:$Q$42</c:f>
              <c:numCache>
                <c:formatCode>0%</c:formatCode>
                <c:ptCount val="2"/>
                <c:pt idx="0">
                  <c:v>8.6411170706858845E-2</c:v>
                </c:pt>
                <c:pt idx="1">
                  <c:v>0.12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28452096"/>
        <c:axId val="128806272"/>
        <c:axId val="0"/>
      </c:bar3DChart>
      <c:catAx>
        <c:axId val="128452096"/>
        <c:scaling>
          <c:orientation val="minMax"/>
        </c:scaling>
        <c:delete val="0"/>
        <c:axPos val="l"/>
        <c:majorTickMark val="none"/>
        <c:minorTickMark val="none"/>
        <c:tickLblPos val="nextTo"/>
        <c:crossAx val="128806272"/>
        <c:crosses val="autoZero"/>
        <c:auto val="1"/>
        <c:lblAlgn val="ctr"/>
        <c:lblOffset val="100"/>
        <c:noMultiLvlLbl val="0"/>
      </c:catAx>
      <c:valAx>
        <c:axId val="128806272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12845209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'DISTRIB REGIONAL FGTS DINAMICA'!$H$3</c:f>
              <c:strCache>
                <c:ptCount val="1"/>
                <c:pt idx="0">
                  <c:v>CENTRO OESTE</c:v>
                </c:pt>
              </c:strCache>
            </c:strRef>
          </c:tx>
          <c:invertIfNegative val="0"/>
          <c:val>
            <c:numRef>
              <c:f>'DISTRIB REGIONAL FGTS DINAMICA'!$I$3</c:f>
              <c:numCache>
                <c:formatCode>0%</c:formatCode>
                <c:ptCount val="1"/>
                <c:pt idx="0">
                  <c:v>0.13246099404683101</c:v>
                </c:pt>
              </c:numCache>
            </c:numRef>
          </c:val>
        </c:ser>
        <c:ser>
          <c:idx val="1"/>
          <c:order val="1"/>
          <c:tx>
            <c:strRef>
              <c:f>'DISTRIB REGIONAL FGTS DINAMICA'!$H$4</c:f>
              <c:strCache>
                <c:ptCount val="1"/>
                <c:pt idx="0">
                  <c:v>NORDESTE</c:v>
                </c:pt>
              </c:strCache>
            </c:strRef>
          </c:tx>
          <c:invertIfNegative val="0"/>
          <c:val>
            <c:numRef>
              <c:f>'DISTRIB REGIONAL FGTS DINAMICA'!$I$4</c:f>
              <c:numCache>
                <c:formatCode>0%</c:formatCode>
                <c:ptCount val="1"/>
                <c:pt idx="0">
                  <c:v>0.18865528482104682</c:v>
                </c:pt>
              </c:numCache>
            </c:numRef>
          </c:val>
        </c:ser>
        <c:ser>
          <c:idx val="2"/>
          <c:order val="2"/>
          <c:tx>
            <c:strRef>
              <c:f>'DISTRIB REGIONAL FGTS DINAMICA'!$H$5</c:f>
              <c:strCache>
                <c:ptCount val="1"/>
                <c:pt idx="0">
                  <c:v>NORTE</c:v>
                </c:pt>
              </c:strCache>
            </c:strRef>
          </c:tx>
          <c:invertIfNegative val="0"/>
          <c:val>
            <c:numRef>
              <c:f>'DISTRIB REGIONAL FGTS DINAMICA'!$I$5</c:f>
              <c:numCache>
                <c:formatCode>0%</c:formatCode>
                <c:ptCount val="1"/>
                <c:pt idx="0">
                  <c:v>3.5740445738915667E-2</c:v>
                </c:pt>
              </c:numCache>
            </c:numRef>
          </c:val>
        </c:ser>
        <c:ser>
          <c:idx val="3"/>
          <c:order val="3"/>
          <c:tx>
            <c:strRef>
              <c:f>'DISTRIB REGIONAL FGTS DINAMICA'!$H$6</c:f>
              <c:strCache>
                <c:ptCount val="1"/>
                <c:pt idx="0">
                  <c:v>SUDESTE</c:v>
                </c:pt>
              </c:strCache>
            </c:strRef>
          </c:tx>
          <c:invertIfNegative val="0"/>
          <c:val>
            <c:numRef>
              <c:f>'DISTRIB REGIONAL FGTS DINAMICA'!$I$6</c:f>
              <c:numCache>
                <c:formatCode>0%</c:formatCode>
                <c:ptCount val="1"/>
                <c:pt idx="0">
                  <c:v>0.42007794679694332</c:v>
                </c:pt>
              </c:numCache>
            </c:numRef>
          </c:val>
        </c:ser>
        <c:ser>
          <c:idx val="4"/>
          <c:order val="4"/>
          <c:tx>
            <c:strRef>
              <c:f>'DISTRIB REGIONAL FGTS DINAMICA'!$H$7</c:f>
              <c:strCache>
                <c:ptCount val="1"/>
                <c:pt idx="0">
                  <c:v>SUL</c:v>
                </c:pt>
              </c:strCache>
            </c:strRef>
          </c:tx>
          <c:invertIfNegative val="0"/>
          <c:val>
            <c:numRef>
              <c:f>'DISTRIB REGIONAL FGTS DINAMICA'!$I$7</c:f>
              <c:numCache>
                <c:formatCode>0%</c:formatCode>
                <c:ptCount val="1"/>
                <c:pt idx="0">
                  <c:v>0.22306532859626316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128453120"/>
        <c:axId val="128606208"/>
        <c:axId val="0"/>
      </c:bar3DChart>
      <c:catAx>
        <c:axId val="128453120"/>
        <c:scaling>
          <c:orientation val="minMax"/>
        </c:scaling>
        <c:delete val="1"/>
        <c:axPos val="l"/>
        <c:majorTickMark val="none"/>
        <c:minorTickMark val="none"/>
        <c:tickLblPos val="nextTo"/>
        <c:crossAx val="128606208"/>
        <c:crosses val="autoZero"/>
        <c:auto val="1"/>
        <c:lblAlgn val="ctr"/>
        <c:lblOffset val="100"/>
        <c:noMultiLvlLbl val="0"/>
      </c:catAx>
      <c:valAx>
        <c:axId val="12860620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2845312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5.2878394650830565E-2"/>
          <c:y val="0.89047061221607482"/>
          <c:w val="0.89999997733556447"/>
          <c:h val="0.1085307385146569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41363" y="744538"/>
            <a:ext cx="53752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715154"/>
            <a:ext cx="548640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2" tIns="91422" rIns="91422" bIns="91422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2930661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aseline="0" dirty="0" smtClean="0"/>
              <a:t> tirar </a:t>
            </a:r>
            <a:r>
              <a:rPr lang="pt-BR" baseline="0" smtClean="0"/>
              <a:t>o déficit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3245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41363" y="744538"/>
            <a:ext cx="5376862" cy="3722687"/>
          </a:xfrm>
          <a:ln/>
        </p:spPr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9" y="4715483"/>
            <a:ext cx="5485805" cy="446600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014090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41363" y="744538"/>
            <a:ext cx="5376862" cy="3722687"/>
          </a:xfrm>
          <a:ln/>
        </p:spPr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9" y="4715483"/>
            <a:ext cx="5485805" cy="446600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840864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5032111" y="1535113"/>
            <a:ext cx="437859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5032111" y="2174875"/>
            <a:ext cx="437859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72971" y="273051"/>
            <a:ext cx="5537729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95300" y="1435101"/>
            <a:ext cx="3259006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690018" y="-594518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70512" y="2085976"/>
            <a:ext cx="5851525" cy="222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830262" y="-60323"/>
            <a:ext cx="5851525" cy="652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Em branco">
    <p:bg>
      <p:bgPr>
        <a:gradFill flip="none" rotWithShape="1">
          <a:gsLst>
            <a:gs pos="0">
              <a:srgbClr val="EAEAEA"/>
            </a:gs>
            <a:gs pos="0">
              <a:schemeClr val="bg1">
                <a:lumMod val="95000"/>
              </a:schemeClr>
            </a:gs>
            <a:gs pos="0">
              <a:schemeClr val="bg1"/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26" y="6277320"/>
            <a:ext cx="2535455" cy="518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242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5" r:id="rId3"/>
    <p:sldLayoutId id="2147483656" r:id="rId4"/>
    <p:sldLayoutId id="2147483657" r:id="rId5"/>
    <p:sldLayoutId id="2147483658" r:id="rId6"/>
    <p:sldLayoutId id="2147483661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chart" Target="../charts/chart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2044700"/>
            <a:ext cx="9906000" cy="28321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Ministério do Desenvolvimento Regional</a:t>
            </a:r>
          </a:p>
          <a:p>
            <a:pPr algn="ctr"/>
            <a:r>
              <a:rPr lang="pt-BR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Secretaria </a:t>
            </a:r>
            <a:r>
              <a:rPr lang="pt-BR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Nacional de </a:t>
            </a:r>
            <a:r>
              <a:rPr lang="pt-BR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Habitação</a:t>
            </a:r>
          </a:p>
          <a:p>
            <a:pPr algn="ctr"/>
            <a:endParaRPr lang="pt-BR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DESDOBRAMENTOS DO PROGRAMA MINHA CASA MINHA VIDA (MCMV) </a:t>
            </a:r>
          </a:p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PARA OS PRÓXIMOS 4 ANOS</a:t>
            </a:r>
          </a:p>
          <a:p>
            <a:pPr algn="ctr"/>
            <a:endParaRPr lang="pt-BR" sz="2000" b="1" dirty="0" smtClean="0">
              <a:solidFill>
                <a:schemeClr val="bg1"/>
              </a:solidFill>
            </a:endParaRPr>
          </a:p>
          <a:p>
            <a:pPr algn="ctr"/>
            <a:r>
              <a:rPr lang="pt-BR" sz="2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Comissão </a:t>
            </a:r>
            <a:r>
              <a:rPr lang="pt-BR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de Ciência, Tecnologia, Inovação, Comunicação e Informática do Senado Federal</a:t>
            </a:r>
            <a:endParaRPr lang="pt-BR" sz="36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915696" y="4876800"/>
            <a:ext cx="22429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Brasília, 22 de maio de 2019</a:t>
            </a:r>
            <a:endParaRPr lang="pt-BR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0" y="4381500"/>
            <a:ext cx="9906000" cy="457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6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1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5067964" y="1820732"/>
            <a:ext cx="4572000" cy="2743200"/>
            <a:chOff x="5306583" y="2225836"/>
            <a:chExt cx="4572000" cy="2743200"/>
          </a:xfrm>
        </p:grpSpPr>
        <p:graphicFrame>
          <p:nvGraphicFramePr>
            <p:cNvPr id="15" name="Gráfico 1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117352646"/>
                </p:ext>
              </p:extLst>
            </p:nvPr>
          </p:nvGraphicFramePr>
          <p:xfrm>
            <a:off x="5306583" y="2225836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6" name="Retângulo 15"/>
            <p:cNvSpPr/>
            <p:nvPr/>
          </p:nvSpPr>
          <p:spPr>
            <a:xfrm>
              <a:off x="5518171" y="2419132"/>
              <a:ext cx="4079733" cy="9017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7" name="Retângulo 6"/>
          <p:cNvSpPr/>
          <p:nvPr/>
        </p:nvSpPr>
        <p:spPr>
          <a:xfrm>
            <a:off x="5089236" y="-1"/>
            <a:ext cx="4816764" cy="11545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0" y="4996872"/>
            <a:ext cx="9906000" cy="18611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" name="Grupo 4"/>
          <p:cNvGrpSpPr/>
          <p:nvPr/>
        </p:nvGrpSpPr>
        <p:grpSpPr>
          <a:xfrm>
            <a:off x="5160772" y="124683"/>
            <a:ext cx="4635500" cy="2156718"/>
            <a:chOff x="5160772" y="2261414"/>
            <a:chExt cx="4635500" cy="2743200"/>
          </a:xfrm>
        </p:grpSpPr>
        <p:graphicFrame>
          <p:nvGraphicFramePr>
            <p:cNvPr id="13" name="Gráfico 1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0302449"/>
                </p:ext>
              </p:extLst>
            </p:nvPr>
          </p:nvGraphicFramePr>
          <p:xfrm>
            <a:off x="5160772" y="2261414"/>
            <a:ext cx="46355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4" name="Retângulo 3"/>
            <p:cNvSpPr/>
            <p:nvPr/>
          </p:nvSpPr>
          <p:spPr>
            <a:xfrm>
              <a:off x="5208328" y="2292192"/>
              <a:ext cx="4291272" cy="11114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" name="Grupo 2"/>
          <p:cNvGrpSpPr/>
          <p:nvPr/>
        </p:nvGrpSpPr>
        <p:grpSpPr>
          <a:xfrm>
            <a:off x="111579" y="1014530"/>
            <a:ext cx="4574721" cy="2743200"/>
            <a:chOff x="149367" y="2241798"/>
            <a:chExt cx="4574721" cy="2743200"/>
          </a:xfrm>
        </p:grpSpPr>
        <p:graphicFrame>
          <p:nvGraphicFramePr>
            <p:cNvPr id="12" name="Gráfico 1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663128876"/>
                </p:ext>
              </p:extLst>
            </p:nvPr>
          </p:nvGraphicFramePr>
          <p:xfrm>
            <a:off x="149367" y="2241798"/>
            <a:ext cx="4574721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2" name="Retângulo 1"/>
            <p:cNvSpPr/>
            <p:nvPr/>
          </p:nvSpPr>
          <p:spPr>
            <a:xfrm>
              <a:off x="265190" y="2292192"/>
              <a:ext cx="4421110" cy="10987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0" name="CaixaDeTexto 9"/>
          <p:cNvSpPr txBox="1"/>
          <p:nvPr/>
        </p:nvSpPr>
        <p:spPr>
          <a:xfrm>
            <a:off x="265190" y="1380816"/>
            <a:ext cx="48955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Faixa 1 – MCMV-Empresas (FAR)</a:t>
            </a:r>
          </a:p>
          <a:p>
            <a:r>
              <a:rPr lang="pt-BR" b="1" dirty="0" smtClean="0">
                <a:latin typeface="Calibri" panose="020F0502020204030204" pitchFamily="34" charset="0"/>
              </a:rPr>
              <a:t>1.357.792 UH contratadas na modalidade</a:t>
            </a:r>
          </a:p>
          <a:p>
            <a:endParaRPr lang="pt-BR" sz="1200" b="1" dirty="0">
              <a:latin typeface="Calibri" panose="020F0502020204030204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425457" y="168074"/>
            <a:ext cx="3718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Faixa 1 – MCMV-Entidades Urbanas (FDS)</a:t>
            </a:r>
          </a:p>
          <a:p>
            <a:r>
              <a:rPr lang="pt-BR" sz="1200" b="1" dirty="0" smtClean="0">
                <a:latin typeface="Calibri" panose="020F0502020204030204" pitchFamily="34" charset="0"/>
              </a:rPr>
              <a:t>69.916 </a:t>
            </a:r>
            <a:r>
              <a:rPr lang="pt-BR" sz="1200" b="1" dirty="0">
                <a:latin typeface="Calibri" panose="020F0502020204030204" pitchFamily="34" charset="0"/>
              </a:rPr>
              <a:t>UH contratadas na modalidade</a:t>
            </a:r>
          </a:p>
        </p:txBody>
      </p:sp>
      <p:grpSp>
        <p:nvGrpSpPr>
          <p:cNvPr id="17" name="Grupo 16"/>
          <p:cNvGrpSpPr/>
          <p:nvPr/>
        </p:nvGrpSpPr>
        <p:grpSpPr>
          <a:xfrm>
            <a:off x="263667" y="3514595"/>
            <a:ext cx="4572000" cy="2743200"/>
            <a:chOff x="365267" y="2354263"/>
            <a:chExt cx="4572000" cy="2743200"/>
          </a:xfrm>
        </p:grpSpPr>
        <p:graphicFrame>
          <p:nvGraphicFramePr>
            <p:cNvPr id="18" name="Gráfico 1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11602455"/>
                </p:ext>
              </p:extLst>
            </p:nvPr>
          </p:nvGraphicFramePr>
          <p:xfrm>
            <a:off x="365267" y="2354263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19" name="Retângulo 18"/>
            <p:cNvSpPr/>
            <p:nvPr/>
          </p:nvSpPr>
          <p:spPr>
            <a:xfrm>
              <a:off x="365267" y="2501900"/>
              <a:ext cx="4079733" cy="9017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0" name="CaixaDeTexto 19"/>
          <p:cNvSpPr txBox="1"/>
          <p:nvPr/>
        </p:nvSpPr>
        <p:spPr>
          <a:xfrm>
            <a:off x="396610" y="4000936"/>
            <a:ext cx="48955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Faixa 1 – MCMV-Oferta Pública (OGU)</a:t>
            </a:r>
          </a:p>
          <a:p>
            <a:r>
              <a:rPr lang="pt-BR" b="1" dirty="0" smtClean="0">
                <a:latin typeface="Calibri" panose="020F0502020204030204" pitchFamily="34" charset="0"/>
              </a:rPr>
              <a:t>166.865  </a:t>
            </a:r>
            <a:r>
              <a:rPr lang="pt-BR" b="1" dirty="0">
                <a:latin typeface="Calibri" panose="020F0502020204030204" pitchFamily="34" charset="0"/>
              </a:rPr>
              <a:t>UH contratadas na </a:t>
            </a:r>
            <a:r>
              <a:rPr lang="pt-BR" b="1" dirty="0" smtClean="0">
                <a:latin typeface="Calibri" panose="020F0502020204030204" pitchFamily="34" charset="0"/>
              </a:rPr>
              <a:t>modalidade</a:t>
            </a:r>
            <a:endParaRPr lang="pt-BR" b="1" dirty="0">
              <a:latin typeface="Calibri" panose="020F0502020204030204" pitchFamily="34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5408690" y="2269630"/>
            <a:ext cx="4895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Faixa 1 – MCMV-Entidades Rurais (OGU)</a:t>
            </a:r>
          </a:p>
          <a:p>
            <a:r>
              <a:rPr lang="pt-BR" sz="1200" b="1" dirty="0" smtClean="0">
                <a:latin typeface="Calibri" panose="020F0502020204030204" pitchFamily="34" charset="0"/>
              </a:rPr>
              <a:t>215.300  </a:t>
            </a:r>
            <a:r>
              <a:rPr lang="pt-BR" sz="1200" b="1" dirty="0">
                <a:latin typeface="Calibri" panose="020F0502020204030204" pitchFamily="34" charset="0"/>
              </a:rPr>
              <a:t>UH contratadas na modalidade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379490" y="165835"/>
            <a:ext cx="5538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DISTRIBUIÇÃO TERRITORIAL </a:t>
            </a:r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dos investimentos</a:t>
            </a:r>
          </a:p>
          <a:p>
            <a:r>
              <a:rPr lang="pt-BR" sz="2000" dirty="0">
                <a:solidFill>
                  <a:schemeClr val="tx1"/>
                </a:solidFill>
                <a:latin typeface="Calibri" pitchFamily="34" charset="0"/>
              </a:rPr>
              <a:t>Programa entre </a:t>
            </a:r>
            <a:r>
              <a:rPr lang="pt-BR" sz="2000" dirty="0" smtClean="0">
                <a:solidFill>
                  <a:schemeClr val="tx1"/>
                </a:solidFill>
                <a:latin typeface="Calibri" pitchFamily="34" charset="0"/>
              </a:rPr>
              <a:t>2009-2018</a:t>
            </a:r>
            <a:endParaRPr lang="pt-BR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5568490" y="4693474"/>
            <a:ext cx="4499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i="1" dirty="0" smtClean="0">
                <a:latin typeface="Calibri" panose="020F0502020204030204" pitchFamily="34" charset="0"/>
              </a:rPr>
              <a:t>Faixas 1,5 a 3</a:t>
            </a:r>
          </a:p>
          <a:p>
            <a:r>
              <a:rPr lang="pt-BR" sz="1200" b="1" dirty="0" smtClean="0">
                <a:latin typeface="Calibri" panose="020F0502020204030204" pitchFamily="34" charset="0"/>
              </a:rPr>
              <a:t>3.686.104 UH contratadas</a:t>
            </a:r>
            <a:endParaRPr lang="pt-BR" sz="1200" b="1" dirty="0">
              <a:latin typeface="Calibri" panose="020F0502020204030204" pitchFamily="34" charset="0"/>
            </a:endParaRPr>
          </a:p>
        </p:txBody>
      </p:sp>
      <p:graphicFrame>
        <p:nvGraphicFramePr>
          <p:cNvPr id="25" name="Gráfico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9945227"/>
              </p:ext>
            </p:extLst>
          </p:nvPr>
        </p:nvGraphicFramePr>
        <p:xfrm>
          <a:off x="5276595" y="4802908"/>
          <a:ext cx="4223005" cy="1828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72408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11" y="5580096"/>
            <a:ext cx="5617797" cy="497151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0" y="5258124"/>
            <a:ext cx="9906000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800" b="1" dirty="0" smtClean="0">
                <a:latin typeface="Calibri" panose="020F0502020204030204" pitchFamily="34" charset="0"/>
              </a:rPr>
              <a:t>50.221 UH </a:t>
            </a:r>
            <a:r>
              <a:rPr lang="pt-BR" sz="1800" dirty="0" smtClean="0">
                <a:latin typeface="Calibri" panose="020F0502020204030204" pitchFamily="34" charset="0"/>
              </a:rPr>
              <a:t>nas diversas modalidades e regiões do país;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800" dirty="0" smtClean="0">
                <a:latin typeface="Calibri" panose="020F0502020204030204" pitchFamily="34" charset="0"/>
              </a:rPr>
              <a:t>Criado GT para </a:t>
            </a:r>
            <a:r>
              <a:rPr lang="pt-BR" sz="1800" u="sng" dirty="0" smtClean="0">
                <a:latin typeface="Calibri" panose="020F0502020204030204" pitchFamily="34" charset="0"/>
              </a:rPr>
              <a:t>casos críticos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800" dirty="0" smtClean="0">
                <a:latin typeface="Calibri" panose="020F0502020204030204" pitchFamily="34" charset="0"/>
              </a:rPr>
              <a:t>Os </a:t>
            </a:r>
            <a:r>
              <a:rPr lang="pt-BR" sz="1800" u="sng" dirty="0" smtClean="0">
                <a:latin typeface="Calibri" panose="020F0502020204030204" pitchFamily="34" charset="0"/>
              </a:rPr>
              <a:t>casos críticos </a:t>
            </a:r>
            <a:r>
              <a:rPr lang="pt-BR" sz="1800" dirty="0" smtClean="0">
                <a:latin typeface="Calibri" panose="020F0502020204030204" pitchFamily="34" charset="0"/>
              </a:rPr>
              <a:t>em análise correspondem a </a:t>
            </a:r>
            <a:r>
              <a:rPr lang="pt-BR" sz="1800" b="1" u="sng" dirty="0" smtClean="0">
                <a:latin typeface="Calibri" panose="020F0502020204030204" pitchFamily="34" charset="0"/>
              </a:rPr>
              <a:t>3% da Carteira Total PMCMV</a:t>
            </a:r>
            <a:r>
              <a:rPr lang="pt-BR" sz="1800" dirty="0" smtClean="0">
                <a:latin typeface="Calibri" panose="020F0502020204030204" pitchFamily="34" charset="0"/>
              </a:rPr>
              <a:t> e a </a:t>
            </a:r>
            <a:r>
              <a:rPr lang="pt-BR" sz="1800" b="1" u="sng" dirty="0" smtClean="0">
                <a:latin typeface="Calibri" panose="020F0502020204030204" pitchFamily="34" charset="0"/>
              </a:rPr>
              <a:t>15% da Carteira Ativa</a:t>
            </a:r>
            <a:r>
              <a:rPr lang="pt-BR" sz="18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sz="1800" dirty="0" smtClean="0">
                <a:latin typeface="Calibri" panose="020F0502020204030204" pitchFamily="34" charset="0"/>
              </a:rPr>
              <a:t>Entre os </a:t>
            </a:r>
            <a:r>
              <a:rPr lang="pt-BR" sz="1800" u="sng" dirty="0" smtClean="0">
                <a:latin typeface="Calibri" panose="020F0502020204030204" pitchFamily="34" charset="0"/>
              </a:rPr>
              <a:t>casos críticos </a:t>
            </a:r>
            <a:r>
              <a:rPr lang="pt-BR" sz="1800" dirty="0" smtClean="0">
                <a:latin typeface="Calibri" panose="020F0502020204030204" pitchFamily="34" charset="0"/>
              </a:rPr>
              <a:t>destacados </a:t>
            </a:r>
            <a:r>
              <a:rPr lang="pt-BR" sz="1800" b="1" dirty="0" smtClean="0">
                <a:latin typeface="Calibri" panose="020F0502020204030204" pitchFamily="34" charset="0"/>
              </a:rPr>
              <a:t>4.809 UH </a:t>
            </a:r>
            <a:r>
              <a:rPr lang="pt-BR" sz="1800" dirty="0" smtClean="0">
                <a:latin typeface="Calibri" panose="020F0502020204030204" pitchFamily="34" charset="0"/>
              </a:rPr>
              <a:t>(9,5%) </a:t>
            </a:r>
            <a:r>
              <a:rPr lang="pt-BR" sz="1800" b="1" dirty="0" smtClean="0">
                <a:latin typeface="Calibri" panose="020F0502020204030204" pitchFamily="34" charset="0"/>
              </a:rPr>
              <a:t>já foram retomadas</a:t>
            </a:r>
            <a:r>
              <a:rPr lang="pt-BR" sz="1800" dirty="0" smtClean="0">
                <a:latin typeface="Calibri" panose="020F0502020204030204" pitchFamily="34" charset="0"/>
              </a:rPr>
              <a:t> </a:t>
            </a:r>
            <a:r>
              <a:rPr lang="pt-BR" sz="1800" u="sng" dirty="0" smtClean="0">
                <a:latin typeface="Calibri" panose="020F0502020204030204" pitchFamily="34" charset="0"/>
              </a:rPr>
              <a:t>sem aporte adicional da União</a:t>
            </a:r>
            <a:r>
              <a:rPr lang="pt-BR" sz="1400" dirty="0" smtClean="0">
                <a:latin typeface="Calibri" panose="020F0502020204030204" pitchFamily="34" charset="0"/>
              </a:rPr>
              <a:t>.</a:t>
            </a:r>
            <a:endParaRPr lang="pt-BR" sz="1400" dirty="0">
              <a:latin typeface="Calibri" panose="020F0502020204030204" pitchFamily="34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65267" y="140645"/>
            <a:ext cx="636697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Carteira Ativa Faixa 1 - </a:t>
            </a:r>
            <a:r>
              <a:rPr lang="pt-BR" sz="2000" b="1" i="1" u="sng" dirty="0" smtClean="0">
                <a:solidFill>
                  <a:schemeClr val="tx1"/>
                </a:solidFill>
                <a:latin typeface="Calibri" pitchFamily="34" charset="0"/>
              </a:rPr>
              <a:t>Obras Paralisadas</a:t>
            </a:r>
          </a:p>
          <a:p>
            <a:endParaRPr lang="pt-BR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graphicFrame>
        <p:nvGraphicFramePr>
          <p:cNvPr id="15" name="Gráfico 14">
            <a:extLst>
              <a:ext uri="{FF2B5EF4-FFF2-40B4-BE49-F238E27FC236}">
                <a16:creationId xmlns:lc="http://schemas.openxmlformats.org/drawingml/2006/lockedCanvas" xmlns="" xmlns:xdr="http://schemas.openxmlformats.org/drawingml/2006/spreadsheetDrawing" xmlns:a16="http://schemas.microsoft.com/office/drawing/2014/main" id="{DBF0E11A-FBDA-4A93-8E82-8B8ECAC4DA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099260"/>
              </p:ext>
            </p:extLst>
          </p:nvPr>
        </p:nvGraphicFramePr>
        <p:xfrm>
          <a:off x="6786172" y="1638925"/>
          <a:ext cx="2952327" cy="3694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:lc="http://schemas.openxmlformats.org/drawingml/2006/lockedCanvas" xmlns="" xmlns:xdr="http://schemas.openxmlformats.org/drawingml/2006/spreadsheetDrawing" xmlns:a16="http://schemas.microsoft.com/office/drawing/2014/main" id="{1B28752E-9FD3-451A-BA57-7BEDFB8E63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492267"/>
              </p:ext>
            </p:extLst>
          </p:nvPr>
        </p:nvGraphicFramePr>
        <p:xfrm>
          <a:off x="3654331" y="1286693"/>
          <a:ext cx="3024336" cy="404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lc="http://schemas.openxmlformats.org/drawingml/2006/lockedCanvas" xmlns="" xmlns:xdr="http://schemas.openxmlformats.org/drawingml/2006/spreadsheetDrawing" xmlns:a16="http://schemas.microsoft.com/office/drawing/2014/main" id="{01457BD7-3644-4AD1-B7B4-97D2924F0C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6310514"/>
              </p:ext>
            </p:extLst>
          </p:nvPr>
        </p:nvGraphicFramePr>
        <p:xfrm>
          <a:off x="594499" y="1243196"/>
          <a:ext cx="3131840" cy="4017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Retângulo 17"/>
          <p:cNvSpPr/>
          <p:nvPr/>
        </p:nvSpPr>
        <p:spPr>
          <a:xfrm>
            <a:off x="7273166" y="1337329"/>
            <a:ext cx="2069797" cy="3877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lang="en-US" sz="1920" b="1" i="0" u="none" strike="noStrike" kern="120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prstClr val="black"/>
                </a:solidFill>
              </a:rPr>
              <a:t>PNHR – 16.451 UH</a:t>
            </a:r>
          </a:p>
        </p:txBody>
      </p:sp>
    </p:spTree>
    <p:extLst>
      <p:ext uri="{BB962C8B-B14F-4D97-AF65-F5344CB8AC3E}">
        <p14:creationId xmlns:p14="http://schemas.microsoft.com/office/powerpoint/2010/main" val="45506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365267" y="216845"/>
            <a:ext cx="8013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r>
              <a:rPr lang="pt-BR" sz="2400" b="1" dirty="0" smtClean="0">
                <a:solidFill>
                  <a:schemeClr val="tx1"/>
                </a:solidFill>
                <a:latin typeface="Calibri" pitchFamily="34" charset="0"/>
              </a:rPr>
              <a:t>Carteira Ativa Faixa 1</a:t>
            </a:r>
          </a:p>
          <a:p>
            <a:r>
              <a:rPr lang="pt-BR" sz="1800" dirty="0" smtClean="0">
                <a:solidFill>
                  <a:schemeClr val="tx1"/>
                </a:solidFill>
                <a:latin typeface="Calibri" pitchFamily="34" charset="0"/>
              </a:rPr>
              <a:t>Modalidades </a:t>
            </a:r>
            <a:r>
              <a:rPr lang="pt-BR" sz="1800" dirty="0">
                <a:solidFill>
                  <a:schemeClr val="tx1"/>
                </a:solidFill>
                <a:latin typeface="Calibri" pitchFamily="34" charset="0"/>
              </a:rPr>
              <a:t>Empresas, Entidades Urbanas e Entidades Rurais </a:t>
            </a:r>
            <a:endParaRPr lang="pt-BR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9605791"/>
              </p:ext>
            </p:extLst>
          </p:nvPr>
        </p:nvGraphicFramePr>
        <p:xfrm>
          <a:off x="316256" y="2397487"/>
          <a:ext cx="4289425" cy="2832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4775952" y="2759437"/>
            <a:ext cx="8034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dirty="0" smtClean="0">
                <a:latin typeface="Calibri" panose="020F0502020204030204" pitchFamily="34" charset="0"/>
              </a:rPr>
              <a:t>100%</a:t>
            </a:r>
            <a:endParaRPr lang="pt-BR" dirty="0">
              <a:latin typeface="Calibri" panose="020F05020202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912352" y="3203788"/>
            <a:ext cx="712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dirty="0" smtClean="0">
                <a:latin typeface="Calibri" panose="020F0502020204030204" pitchFamily="34" charset="0"/>
              </a:rPr>
              <a:t>59%</a:t>
            </a:r>
            <a:endParaRPr lang="pt-BR" dirty="0">
              <a:latin typeface="Calibri" panose="020F0502020204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817860" y="3681106"/>
            <a:ext cx="712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dirty="0" smtClean="0">
                <a:latin typeface="Calibri" panose="020F0502020204030204" pitchFamily="34" charset="0"/>
              </a:rPr>
              <a:t>55%</a:t>
            </a:r>
            <a:endParaRPr lang="pt-BR" dirty="0">
              <a:latin typeface="Calibri" panose="020F050202020403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917746" y="4178276"/>
            <a:ext cx="712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dirty="0" smtClean="0">
                <a:latin typeface="Calibri" panose="020F0502020204030204" pitchFamily="34" charset="0"/>
              </a:rPr>
              <a:t>10%</a:t>
            </a:r>
            <a:endParaRPr lang="pt-BR" dirty="0">
              <a:latin typeface="Calibri" panose="020F050202020403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689146" y="4610464"/>
            <a:ext cx="6206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pt-BR" dirty="0" smtClean="0">
                <a:latin typeface="Calibri" panose="020F0502020204030204" pitchFamily="34" charset="0"/>
              </a:rPr>
              <a:t>2%</a:t>
            </a:r>
            <a:endParaRPr lang="pt-BR" dirty="0">
              <a:latin typeface="Calibri" panose="020F0502020204030204" pitchFamily="34" charset="0"/>
            </a:endParaRP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1123917"/>
              </p:ext>
            </p:extLst>
          </p:nvPr>
        </p:nvGraphicFramePr>
        <p:xfrm>
          <a:off x="5310908" y="2689317"/>
          <a:ext cx="4506377" cy="1854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302108" y="1996177"/>
            <a:ext cx="4895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i="1" dirty="0">
                <a:latin typeface="Calibri" panose="020F0502020204030204" pitchFamily="34" charset="0"/>
              </a:rPr>
              <a:t>Unidades Habitacionais Ociosas</a:t>
            </a:r>
          </a:p>
          <a:p>
            <a:r>
              <a:rPr lang="pt-BR" sz="1800" b="1" i="1" dirty="0">
                <a:latin typeface="Calibri" panose="020F0502020204030204" pitchFamily="34" charset="0"/>
              </a:rPr>
              <a:t>Motivação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5672048" y="2026955"/>
            <a:ext cx="4895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i="1" dirty="0">
                <a:latin typeface="Calibri" panose="020F0502020204030204" pitchFamily="34" charset="0"/>
              </a:rPr>
              <a:t>Unidades Habitacionais Ociosas</a:t>
            </a:r>
          </a:p>
          <a:p>
            <a:r>
              <a:rPr lang="pt-BR" sz="1800" b="1" i="1" dirty="0">
                <a:latin typeface="Calibri" panose="020F0502020204030204" pitchFamily="34" charset="0"/>
              </a:rPr>
              <a:t>Distribuição territorial</a:t>
            </a:r>
          </a:p>
        </p:txBody>
      </p:sp>
    </p:spTree>
    <p:extLst>
      <p:ext uri="{BB962C8B-B14F-4D97-AF65-F5344CB8AC3E}">
        <p14:creationId xmlns:p14="http://schemas.microsoft.com/office/powerpoint/2010/main" val="413765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365267" y="216845"/>
            <a:ext cx="742760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PLANO DE AÇÃO HABITAÇÃO SOCIAL </a:t>
            </a:r>
          </a:p>
          <a:p>
            <a:r>
              <a:rPr lang="pt-BR" sz="2000" b="1" i="1" dirty="0" smtClean="0">
                <a:solidFill>
                  <a:schemeClr val="tx1"/>
                </a:solidFill>
                <a:latin typeface="Calibri" pitchFamily="34" charset="0"/>
              </a:rPr>
              <a:t>Déficit Habitacional Total </a:t>
            </a:r>
          </a:p>
          <a:p>
            <a:r>
              <a:rPr lang="pt-BR" altLang="pt-BR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6,35 </a:t>
            </a:r>
            <a:r>
              <a:rPr lang="pt-BR" alt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milhões de domicílios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08000" y="6215202"/>
            <a:ext cx="5464973" cy="277605"/>
          </a:xfrm>
          <a:prstGeom prst="rect">
            <a:avLst/>
          </a:prstGeom>
          <a:noFill/>
        </p:spPr>
        <p:txBody>
          <a:bodyPr wrap="square" lIns="107280" tIns="53640" rIns="107280" bIns="53640" rtlCol="0">
            <a:spAutoFit/>
          </a:bodyPr>
          <a:lstStyle/>
          <a:p>
            <a:r>
              <a:rPr lang="pt-B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Fonte: Déficit Habitacional 2015 | Fundação João Pinheiro</a:t>
            </a:r>
          </a:p>
        </p:txBody>
      </p:sp>
      <p:pic>
        <p:nvPicPr>
          <p:cNvPr id="8" name="Imagem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1871330"/>
            <a:ext cx="6743790" cy="4263656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508000" y="1266474"/>
            <a:ext cx="9034292" cy="7620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105591" tIns="54907" rIns="105591" bIns="54907" anchor="ctr"/>
          <a:lstStyle>
            <a:defPPr>
              <a:defRPr lang="pt-BR"/>
            </a:defPPr>
            <a:lvl1pPr algn="ctr">
              <a:lnSpc>
                <a:spcPct val="110000"/>
              </a:lnSpc>
              <a:buClr>
                <a:srgbClr val="00000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ea typeface="MS PGothic" pitchFamily="34" charset="-128"/>
              </a:defRPr>
            </a:lvl1pPr>
          </a:lstStyle>
          <a:p>
            <a:r>
              <a:rPr lang="pt-BR" sz="1500" dirty="0"/>
              <a:t>Todos os componentes vem caindo ou se mantendo, enquanto o ônus excessivo com aluguel aumentou </a:t>
            </a:r>
            <a:r>
              <a:rPr lang="pt-BR" sz="1500" dirty="0" smtClean="0"/>
              <a:t>consideravelmente - 65</a:t>
            </a:r>
            <a:r>
              <a:rPr lang="pt-BR" sz="1500" dirty="0"/>
              <a:t>% entre os anos de 2009 a </a:t>
            </a:r>
            <a:r>
              <a:rPr lang="pt-BR" sz="1500" dirty="0" smtClean="0"/>
              <a:t>2015</a:t>
            </a:r>
          </a:p>
          <a:p>
            <a:endParaRPr lang="pt-BR" sz="1500" dirty="0"/>
          </a:p>
        </p:txBody>
      </p:sp>
      <p:sp>
        <p:nvSpPr>
          <p:cNvPr id="11" name="Retângulo 10"/>
          <p:cNvSpPr/>
          <p:nvPr/>
        </p:nvSpPr>
        <p:spPr>
          <a:xfrm>
            <a:off x="7400652" y="2138351"/>
            <a:ext cx="2290501" cy="28446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73966" tIns="36983" rIns="73966" bIns="36983">
            <a:spAutoFit/>
          </a:bodyPr>
          <a:lstStyle/>
          <a:p>
            <a:r>
              <a:rPr lang="pt-BR" sz="1500" dirty="0">
                <a:latin typeface="Calibri" panose="020F0502020204030204" pitchFamily="34" charset="0"/>
              </a:rPr>
              <a:t>Apesar dos dados do déficit habitacional serem referentes ao ano de 2015, sua escala e distribuição territorial têm se mantido constantes nas últimas duas décadas, desde o início da sua apuração, por isso a relevância da sua utilização como indicador para as políticas habitacionais.</a:t>
            </a:r>
          </a:p>
        </p:txBody>
      </p:sp>
    </p:spTree>
    <p:extLst>
      <p:ext uri="{BB962C8B-B14F-4D97-AF65-F5344CB8AC3E}">
        <p14:creationId xmlns:p14="http://schemas.microsoft.com/office/powerpoint/2010/main" val="2228444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40" y="1858737"/>
            <a:ext cx="4062519" cy="4091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CaixaDeTexto 38"/>
          <p:cNvSpPr txBox="1"/>
          <p:nvPr/>
        </p:nvSpPr>
        <p:spPr>
          <a:xfrm>
            <a:off x="-6123" y="6545979"/>
            <a:ext cx="5464973" cy="277605"/>
          </a:xfrm>
          <a:prstGeom prst="rect">
            <a:avLst/>
          </a:prstGeom>
          <a:noFill/>
        </p:spPr>
        <p:txBody>
          <a:bodyPr wrap="square" lIns="107280" tIns="53640" rIns="107280" bIns="53640" rtlCol="0">
            <a:spAutoFit/>
          </a:bodyPr>
          <a:lstStyle/>
          <a:p>
            <a:r>
              <a:rPr lang="pt-B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Fonte: Déficit Habitacional 2015 | Fundação João Pinheiro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169" y="1850691"/>
            <a:ext cx="4040073" cy="412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2807610" y="1434133"/>
            <a:ext cx="1844540" cy="320910"/>
          </a:xfrm>
          <a:prstGeom prst="rect">
            <a:avLst/>
          </a:prstGeom>
          <a:noFill/>
        </p:spPr>
        <p:txBody>
          <a:bodyPr wrap="square" lIns="73966" tIns="36983" rIns="73966" bIns="36983" rtlCol="0">
            <a:spAutoFit/>
          </a:bodyPr>
          <a:lstStyle/>
          <a:p>
            <a:r>
              <a:rPr lang="pt-B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DÉFICIT ABSOLUTO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7995379" y="1444463"/>
            <a:ext cx="1671614" cy="567131"/>
          </a:xfrm>
          <a:prstGeom prst="rect">
            <a:avLst/>
          </a:prstGeom>
          <a:noFill/>
        </p:spPr>
        <p:txBody>
          <a:bodyPr wrap="square" lIns="73966" tIns="36983" rIns="73966" bIns="36983" rtlCol="0">
            <a:spAutoFit/>
          </a:bodyPr>
          <a:lstStyle/>
          <a:p>
            <a:r>
              <a:rPr lang="pt-B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DÉFICIT RELATIVO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559988" y="4738131"/>
            <a:ext cx="934848" cy="444020"/>
          </a:xfrm>
          <a:prstGeom prst="rect">
            <a:avLst/>
          </a:prstGeom>
          <a:noFill/>
        </p:spPr>
        <p:txBody>
          <a:bodyPr wrap="none" lIns="73966" tIns="36983" rIns="73966" bIns="36983" rtlCol="0">
            <a:spAutoFit/>
          </a:bodyPr>
          <a:lstStyle/>
          <a:p>
            <a:r>
              <a:rPr lang="en-US" sz="13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SUDESTE</a:t>
            </a:r>
            <a:endParaRPr lang="pt-BR" sz="1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39%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612740" y="5754668"/>
            <a:ext cx="482801" cy="444020"/>
          </a:xfrm>
          <a:prstGeom prst="rect">
            <a:avLst/>
          </a:prstGeom>
          <a:noFill/>
        </p:spPr>
        <p:txBody>
          <a:bodyPr wrap="none" lIns="73966" tIns="36983" rIns="73966" bIns="36983" rtlCol="0">
            <a:spAutoFit/>
          </a:bodyPr>
          <a:lstStyle/>
          <a:p>
            <a:r>
              <a:rPr lang="en-US" sz="1300" b="1" dirty="0">
                <a:solidFill>
                  <a:schemeClr val="tx1"/>
                </a:solidFill>
              </a:rPr>
              <a:t>SUL</a:t>
            </a:r>
            <a:endParaRPr lang="pt-BR" sz="1300" dirty="0">
              <a:solidFill>
                <a:schemeClr val="tx1"/>
              </a:solidFill>
            </a:endParaRPr>
          </a:p>
          <a:p>
            <a:r>
              <a:rPr lang="en-US" sz="1100" dirty="0" smtClean="0">
                <a:solidFill>
                  <a:schemeClr val="tx1"/>
                </a:solidFill>
              </a:rPr>
              <a:t>12%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4172913" y="3044374"/>
            <a:ext cx="1074310" cy="444020"/>
          </a:xfrm>
          <a:prstGeom prst="rect">
            <a:avLst/>
          </a:prstGeom>
          <a:noFill/>
        </p:spPr>
        <p:txBody>
          <a:bodyPr wrap="none" lIns="73966" tIns="36983" rIns="73966" bIns="36983" rtlCol="0">
            <a:spAutoFit/>
          </a:bodyPr>
          <a:lstStyle/>
          <a:p>
            <a:r>
              <a:rPr lang="en-US" sz="13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NORDESTE</a:t>
            </a:r>
            <a:endParaRPr lang="pt-B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31%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208272" y="1628681"/>
            <a:ext cx="732870" cy="444020"/>
          </a:xfrm>
          <a:prstGeom prst="rect">
            <a:avLst/>
          </a:prstGeom>
          <a:noFill/>
        </p:spPr>
        <p:txBody>
          <a:bodyPr wrap="none" lIns="73966" tIns="36983" rIns="73966" bIns="36983" rtlCol="0">
            <a:spAutoFit/>
          </a:bodyPr>
          <a:lstStyle/>
          <a:p>
            <a:r>
              <a:rPr lang="en-US" sz="1300" b="1" dirty="0">
                <a:solidFill>
                  <a:schemeClr val="tx1"/>
                </a:solidFill>
              </a:rPr>
              <a:t>NORTE</a:t>
            </a:r>
            <a:endParaRPr lang="pt-BR" dirty="0" smtClean="0">
              <a:solidFill>
                <a:schemeClr val="tx1"/>
              </a:solidFill>
            </a:endParaRPr>
          </a:p>
          <a:p>
            <a:r>
              <a:rPr lang="en-US" sz="1100" dirty="0" smtClean="0">
                <a:solidFill>
                  <a:schemeClr val="tx1"/>
                </a:solidFill>
              </a:rPr>
              <a:t>10%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495362" y="3822141"/>
            <a:ext cx="1473457" cy="444020"/>
          </a:xfrm>
          <a:prstGeom prst="rect">
            <a:avLst/>
          </a:prstGeom>
          <a:noFill/>
        </p:spPr>
        <p:txBody>
          <a:bodyPr wrap="none" lIns="73966" tIns="36983" rIns="73966" bIns="36983" rtlCol="0">
            <a:spAutoFit/>
          </a:bodyPr>
          <a:lstStyle/>
          <a:p>
            <a:r>
              <a:rPr lang="en-US" sz="1300" b="1" dirty="0">
                <a:solidFill>
                  <a:schemeClr val="tx1"/>
                </a:solidFill>
              </a:rPr>
              <a:t>CENTRO-OESTE</a:t>
            </a:r>
            <a:endParaRPr lang="pt-BR" dirty="0" smtClean="0">
              <a:solidFill>
                <a:schemeClr val="tx1"/>
              </a:solidFill>
            </a:endParaRPr>
          </a:p>
          <a:p>
            <a:r>
              <a:rPr lang="en-US" sz="1100" dirty="0" smtClean="0">
                <a:solidFill>
                  <a:schemeClr val="tx1"/>
                </a:solidFill>
              </a:rPr>
              <a:t>8%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977799" y="207952"/>
            <a:ext cx="4543704" cy="12288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73966" tIns="36983" rIns="73966" bIns="36983" rtlCol="0">
            <a:spAutoFit/>
          </a:bodyPr>
          <a:lstStyle/>
          <a:p>
            <a:r>
              <a:rPr lang="pt-BR" sz="1500" dirty="0">
                <a:latin typeface="Arial Narrow" pitchFamily="34" charset="0"/>
              </a:rPr>
              <a:t>Em </a:t>
            </a:r>
            <a:r>
              <a:rPr lang="pt-BR" sz="1500" u="sng" dirty="0">
                <a:latin typeface="Arial Narrow" pitchFamily="34" charset="0"/>
              </a:rPr>
              <a:t>números absolutos o déficit habitacional </a:t>
            </a:r>
            <a:r>
              <a:rPr lang="pt-BR" sz="1500" dirty="0">
                <a:latin typeface="Arial Narrow" pitchFamily="34" charset="0"/>
              </a:rPr>
              <a:t>se concentra nas </a:t>
            </a:r>
            <a:r>
              <a:rPr lang="pt-BR" sz="1500" u="sng" dirty="0">
                <a:latin typeface="Arial Narrow" pitchFamily="34" charset="0"/>
              </a:rPr>
              <a:t>Regiões Sudeste (39%) e Nordeste (31%</a:t>
            </a:r>
            <a:r>
              <a:rPr lang="pt-BR" sz="1500" dirty="0">
                <a:latin typeface="Arial Narrow" pitchFamily="34" charset="0"/>
              </a:rPr>
              <a:t>), porém se analisado em </a:t>
            </a:r>
            <a:r>
              <a:rPr lang="pt-BR" sz="1500" u="sng" dirty="0">
                <a:latin typeface="Arial Narrow" pitchFamily="34" charset="0"/>
              </a:rPr>
              <a:t>termos relativos (domicílios em situação de déficit em relação ao total de domicílios existentes</a:t>
            </a:r>
            <a:r>
              <a:rPr lang="pt-BR" sz="1500" dirty="0">
                <a:latin typeface="Arial Narrow" pitchFamily="34" charset="0"/>
              </a:rPr>
              <a:t>), essa concentração de desloca para a </a:t>
            </a:r>
            <a:r>
              <a:rPr lang="pt-BR" sz="1500" u="sng" dirty="0">
                <a:latin typeface="Arial Narrow" pitchFamily="34" charset="0"/>
              </a:rPr>
              <a:t>Região Norte.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365268" y="216845"/>
            <a:ext cx="45257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HABITAÇÃO SOCIAL – AGENDA FUTURA</a:t>
            </a:r>
          </a:p>
          <a:p>
            <a:r>
              <a:rPr lang="pt-BR" sz="2000" b="1" i="1" dirty="0" smtClean="0">
                <a:solidFill>
                  <a:schemeClr val="tx1"/>
                </a:solidFill>
                <a:latin typeface="Calibri" pitchFamily="34" charset="0"/>
              </a:rPr>
              <a:t>Déficit Habitacional Total </a:t>
            </a:r>
            <a:endParaRPr lang="pt-BR" sz="2000" b="1" i="1" dirty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pt-BR" altLang="pt-BR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87,7% do déficit é urbano</a:t>
            </a:r>
            <a:endParaRPr lang="pt-BR" altLang="pt-BR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85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/>
          <p:cNvSpPr txBox="1"/>
          <p:nvPr/>
        </p:nvSpPr>
        <p:spPr>
          <a:xfrm>
            <a:off x="-6123" y="6545979"/>
            <a:ext cx="5464973" cy="277605"/>
          </a:xfrm>
          <a:prstGeom prst="rect">
            <a:avLst/>
          </a:prstGeom>
          <a:noFill/>
        </p:spPr>
        <p:txBody>
          <a:bodyPr wrap="square" lIns="107280" tIns="53640" rIns="107280" bIns="53640" rtlCol="0">
            <a:spAutoFit/>
          </a:bodyPr>
          <a:lstStyle/>
          <a:p>
            <a:r>
              <a:rPr lang="pt-B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Fonte: Déficit Habitacional 2015 | Fundação João Pinheiro</a:t>
            </a:r>
          </a:p>
        </p:txBody>
      </p:sp>
      <p:pic>
        <p:nvPicPr>
          <p:cNvPr id="9" name="Imagem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371599"/>
            <a:ext cx="7985051" cy="4107266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390643" y="5478865"/>
            <a:ext cx="9130860" cy="6594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73966" tIns="36983" rIns="73966" bIns="36983">
            <a:spAutoFit/>
          </a:bodyPr>
          <a:lstStyle>
            <a:defPPr>
              <a:defRPr lang="pt-BR"/>
            </a:defPPr>
            <a:lvl1pPr marL="285750" indent="-285750">
              <a:buFont typeface="Wingdings" pitchFamily="2" charset="2"/>
              <a:buChar char="§"/>
              <a:defRPr sz="1800">
                <a:latin typeface="Arial Narrow" pitchFamily="34" charset="0"/>
              </a:defRPr>
            </a:lvl1pPr>
          </a:lstStyle>
          <a:p>
            <a:pPr marL="0" indent="0" algn="ctr">
              <a:buNone/>
            </a:pPr>
            <a:r>
              <a:rPr lang="pt-BR" sz="1900" dirty="0"/>
              <a:t>As </a:t>
            </a:r>
            <a:r>
              <a:rPr lang="pt-BR" sz="1900" u="sng" dirty="0"/>
              <a:t>habitações inadequadas</a:t>
            </a:r>
            <a:r>
              <a:rPr lang="pt-BR" sz="1900" dirty="0"/>
              <a:t> não proporcionam condições desejáveis de moradia, o que não implica, contudo, </a:t>
            </a:r>
            <a:r>
              <a:rPr lang="pt-BR" sz="1900" u="sng" dirty="0"/>
              <a:t>necessidade de construção de novas unidades</a:t>
            </a:r>
            <a:r>
              <a:rPr lang="pt-BR" sz="1900" dirty="0"/>
              <a:t>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365267" y="216845"/>
            <a:ext cx="742760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HABITAÇÃO SOCIAL – AGENDA FUTURA</a:t>
            </a:r>
          </a:p>
          <a:p>
            <a:r>
              <a:rPr lang="pt-BR" sz="2000" b="1" i="1" dirty="0" smtClean="0">
                <a:solidFill>
                  <a:schemeClr val="tx1"/>
                </a:solidFill>
                <a:latin typeface="Calibri" pitchFamily="34" charset="0"/>
              </a:rPr>
              <a:t>Inadequação de domicílios/ carência de infraestrutura</a:t>
            </a:r>
          </a:p>
          <a:p>
            <a:r>
              <a:rPr lang="pt-BR" altLang="pt-B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7,22 </a:t>
            </a:r>
            <a:r>
              <a:rPr lang="pt-BR" alt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milhões de domicílios </a:t>
            </a:r>
          </a:p>
          <a:p>
            <a:endParaRPr lang="pt-BR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pt-BR" altLang="pt-BR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48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-6123" y="0"/>
            <a:ext cx="991212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1365758" y="4428352"/>
            <a:ext cx="8379203" cy="967240"/>
          </a:xfrm>
          <a:prstGeom prst="rect">
            <a:avLst/>
          </a:prstGeom>
        </p:spPr>
        <p:txBody>
          <a:bodyPr wrap="square" lIns="73966" tIns="36983" rIns="73966" bIns="36983">
            <a:spAutoFit/>
          </a:bodyPr>
          <a:lstStyle/>
          <a:p>
            <a:pPr algn="r">
              <a:defRPr/>
            </a:pPr>
            <a:r>
              <a:rPr lang="pt-BR" altLang="pt-BR" sz="2900" b="1" dirty="0">
                <a:solidFill>
                  <a:schemeClr val="bg1"/>
                </a:solidFill>
              </a:rPr>
              <a:t>PLANO DE AÇÃO</a:t>
            </a:r>
          </a:p>
          <a:p>
            <a:pPr algn="r">
              <a:defRPr/>
            </a:pPr>
            <a:r>
              <a:rPr lang="pt-BR" altLang="pt-BR" sz="2900" b="1" dirty="0">
                <a:solidFill>
                  <a:schemeClr val="bg1"/>
                </a:solidFill>
              </a:rPr>
              <a:t>Habitação Social – Agenda Futura</a:t>
            </a: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25" y="2388804"/>
            <a:ext cx="3787527" cy="3922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72"/>
          <a:stretch/>
        </p:blipFill>
        <p:spPr bwMode="auto">
          <a:xfrm>
            <a:off x="5641722" y="2374711"/>
            <a:ext cx="3824637" cy="385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521708" y="1782093"/>
            <a:ext cx="3733272" cy="536353"/>
          </a:xfrm>
          <a:prstGeom prst="rect">
            <a:avLst/>
          </a:prstGeom>
          <a:noFill/>
        </p:spPr>
        <p:txBody>
          <a:bodyPr wrap="square" lIns="73966" tIns="36983" rIns="73966" bIns="36983" rtlCol="0">
            <a:spAutoFit/>
          </a:bodyPr>
          <a:lstStyle/>
          <a:p>
            <a:pPr algn="ctr"/>
            <a:r>
              <a:rPr lang="pt-BR" sz="1500" dirty="0">
                <a:latin typeface="Arial Narrow" panose="020B0606020202030204" pitchFamily="34" charset="0"/>
              </a:rPr>
              <a:t>Domicílios urbanos duráveis com ao menos um tipo de carência de infraestrutura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5815154" y="1782093"/>
            <a:ext cx="3676976" cy="536353"/>
          </a:xfrm>
          <a:prstGeom prst="rect">
            <a:avLst/>
          </a:prstGeom>
          <a:noFill/>
        </p:spPr>
        <p:txBody>
          <a:bodyPr wrap="square" lIns="73966" tIns="36983" rIns="73966" bIns="36983" rtlCol="0">
            <a:spAutoFit/>
          </a:bodyPr>
          <a:lstStyle/>
          <a:p>
            <a:pPr algn="ctr"/>
            <a:r>
              <a:rPr lang="pt-BR" sz="1500" dirty="0">
                <a:latin typeface="Arial Narrow" panose="020B0606020202030204" pitchFamily="34" charset="0"/>
              </a:rPr>
              <a:t>% de domicílios urbanos duráveis com ao menos um tipo de carência de infraestrutura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61039" y="1042334"/>
            <a:ext cx="9633520" cy="749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5591" tIns="54907" rIns="105591" bIns="54907" anchor="ctr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10000"/>
              </a:lnSpc>
              <a:buClr>
                <a:srgbClr val="000000"/>
              </a:buClr>
            </a:pPr>
            <a:r>
              <a:rPr lang="pt-BR" altLang="pt-B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Carência de Infraestrutura</a:t>
            </a:r>
          </a:p>
          <a:p>
            <a:pPr eaLnBrk="1" hangingPunct="1">
              <a:lnSpc>
                <a:spcPct val="110000"/>
              </a:lnSpc>
              <a:buClr>
                <a:srgbClr val="000000"/>
              </a:buClr>
            </a:pPr>
            <a:r>
              <a:rPr lang="pt-BR" alt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7,22 milhões de domicílios 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-6123" y="6545979"/>
            <a:ext cx="5464973" cy="277605"/>
          </a:xfrm>
          <a:prstGeom prst="rect">
            <a:avLst/>
          </a:prstGeom>
          <a:noFill/>
        </p:spPr>
        <p:txBody>
          <a:bodyPr wrap="square" lIns="107280" tIns="53640" rIns="107280" bIns="53640" rtlCol="0">
            <a:spAutoFit/>
          </a:bodyPr>
          <a:lstStyle/>
          <a:p>
            <a:r>
              <a:rPr lang="pt-B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Fonte: Déficit Habitacional 2015 | Fundação João Pinheiro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5555360" y="188275"/>
            <a:ext cx="4189602" cy="12288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73966" tIns="36983" rIns="73966" bIns="36983" rtlCol="0">
            <a:spAutoFit/>
          </a:bodyPr>
          <a:lstStyle/>
          <a:p>
            <a:r>
              <a:rPr lang="pt-BR" sz="1500" dirty="0">
                <a:latin typeface="Arial Narrow" pitchFamily="34" charset="0"/>
              </a:rPr>
              <a:t>Considerando o componente </a:t>
            </a:r>
            <a:r>
              <a:rPr lang="pt-BR" sz="1500" u="sng" dirty="0">
                <a:latin typeface="Arial Narrow" pitchFamily="34" charset="0"/>
              </a:rPr>
              <a:t>carência de infraestrutura</a:t>
            </a:r>
            <a:r>
              <a:rPr lang="pt-BR" sz="1500" dirty="0">
                <a:latin typeface="Arial Narrow" pitchFamily="34" charset="0"/>
              </a:rPr>
              <a:t>, os </a:t>
            </a:r>
            <a:r>
              <a:rPr lang="pt-BR" sz="1500" u="sng" dirty="0">
                <a:latin typeface="Arial Narrow" pitchFamily="34" charset="0"/>
              </a:rPr>
              <a:t>domicílios inadequados em números absolutos </a:t>
            </a:r>
            <a:r>
              <a:rPr lang="pt-BR" sz="1500" dirty="0">
                <a:latin typeface="Arial Narrow" pitchFamily="34" charset="0"/>
              </a:rPr>
              <a:t>se concentram nas </a:t>
            </a:r>
            <a:r>
              <a:rPr lang="pt-BR" sz="1500" u="sng" dirty="0">
                <a:latin typeface="Arial Narrow" pitchFamily="34" charset="0"/>
              </a:rPr>
              <a:t>Regiões Nordeste e Sudeste</a:t>
            </a:r>
            <a:r>
              <a:rPr lang="pt-BR" sz="1500" dirty="0">
                <a:latin typeface="Arial Narrow" pitchFamily="34" charset="0"/>
              </a:rPr>
              <a:t>, porém se analisado em </a:t>
            </a:r>
            <a:r>
              <a:rPr lang="pt-BR" sz="1500" u="sng" dirty="0">
                <a:latin typeface="Arial Narrow" pitchFamily="34" charset="0"/>
              </a:rPr>
              <a:t>termos relativos</a:t>
            </a:r>
            <a:r>
              <a:rPr lang="pt-BR" sz="1500" dirty="0">
                <a:latin typeface="Arial Narrow" pitchFamily="34" charset="0"/>
              </a:rPr>
              <a:t>, essa concentração de desloca para as </a:t>
            </a:r>
            <a:r>
              <a:rPr lang="pt-BR" sz="1500" u="sng" dirty="0">
                <a:latin typeface="Arial Narrow" pitchFamily="34" charset="0"/>
              </a:rPr>
              <a:t>Regiões Norte e Centro-Oeste</a:t>
            </a:r>
            <a:r>
              <a:rPr lang="pt-BR" sz="1500" dirty="0">
                <a:latin typeface="Arial Narrow" pitchFamily="34" charset="0"/>
              </a:rPr>
              <a:t>.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365267" y="216845"/>
            <a:ext cx="45846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PLANO DE AÇÃO HABITAÇÃO SOCIAL </a:t>
            </a:r>
          </a:p>
          <a:p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Inadequação de domicílios</a:t>
            </a:r>
            <a:endParaRPr lang="pt-BR" altLang="pt-BR" sz="1800" i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0034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81" y="1434133"/>
            <a:ext cx="4417885" cy="4537433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505687" y="5972361"/>
            <a:ext cx="3733272" cy="305521"/>
          </a:xfrm>
          <a:prstGeom prst="rect">
            <a:avLst/>
          </a:prstGeom>
          <a:noFill/>
        </p:spPr>
        <p:txBody>
          <a:bodyPr wrap="square" lIns="73966" tIns="36983" rIns="73966" bIns="36983" rtlCol="0">
            <a:spAutoFit/>
          </a:bodyPr>
          <a:lstStyle/>
          <a:p>
            <a:pPr algn="ctr"/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Pessoas em Aglomerados Subnormais</a:t>
            </a:r>
          </a:p>
        </p:txBody>
      </p:sp>
      <p:sp>
        <p:nvSpPr>
          <p:cNvPr id="7" name="CaixaDeTexto 1"/>
          <p:cNvSpPr txBox="1">
            <a:spLocks noChangeArrowheads="1"/>
          </p:cNvSpPr>
          <p:nvPr/>
        </p:nvSpPr>
        <p:spPr bwMode="auto">
          <a:xfrm>
            <a:off x="4751715" y="2455742"/>
            <a:ext cx="4959122" cy="327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3966" tIns="36983" rIns="73966" bIns="36983">
            <a:spAutoFit/>
          </a:bodyPr>
          <a:lstStyle>
            <a:lvl1pPr marL="285750" indent="-285750" eaLnBrk="0" hangingPunct="0"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1pPr>
            <a:lvl2pPr marL="1028700" eaLnBrk="0" hangingPunct="0"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2pPr>
            <a:lvl3pPr eaLnBrk="0" hangingPunct="0"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3pPr>
            <a:lvl4pPr eaLnBrk="0" hangingPunct="0"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4pPr>
            <a:lvl5pPr eaLnBrk="0" hangingPunct="0"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0" indent="0" eaLnBrk="1" hangingPunct="1">
              <a:spcBef>
                <a:spcPts val="485"/>
              </a:spcBef>
              <a:defRPr/>
            </a:pPr>
            <a:r>
              <a:rPr lang="pt-BR" altLang="pt-B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Regiões Metropolitanas</a:t>
            </a:r>
            <a:r>
              <a:rPr lang="pt-BR" altLang="pt-B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 abrigam </a:t>
            </a:r>
            <a:r>
              <a:rPr lang="pt-BR" altLang="pt-B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88,6%</a:t>
            </a:r>
            <a:r>
              <a:rPr lang="pt-BR" altLang="pt-B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 dos domicílios em </a:t>
            </a:r>
            <a:r>
              <a:rPr lang="pt-BR" altLang="pt-BR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Aglomerados Subnormais</a:t>
            </a:r>
          </a:p>
          <a:p>
            <a:pPr marL="0" indent="0" eaLnBrk="1" hangingPunct="1">
              <a:spcBef>
                <a:spcPts val="485"/>
              </a:spcBef>
              <a:defRPr/>
            </a:pPr>
            <a:endParaRPr lang="pt-BR" altLang="pt-B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pPr marL="0" indent="0" eaLnBrk="1" hangingPunct="1">
              <a:spcBef>
                <a:spcPts val="485"/>
              </a:spcBef>
              <a:defRPr/>
            </a:pPr>
            <a:r>
              <a:rPr lang="pt-BR" altLang="pt-BR" sz="1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Nordeste: </a:t>
            </a:r>
            <a:r>
              <a:rPr lang="pt-BR" altLang="pt-BR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52 dos 70 municípios com aglomerados subnormais se concentravam em RM</a:t>
            </a:r>
          </a:p>
          <a:p>
            <a:pPr marL="0" indent="0" eaLnBrk="1" hangingPunct="1">
              <a:spcBef>
                <a:spcPts val="485"/>
              </a:spcBef>
              <a:defRPr/>
            </a:pPr>
            <a:r>
              <a:rPr lang="pt-BR" altLang="pt-BR" sz="1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Sudeste: </a:t>
            </a:r>
            <a:r>
              <a:rPr lang="pt-BR" altLang="pt-BR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reúne quase a metade dos municípios do país com aglomerados (145), mais da metade dos quais em RM</a:t>
            </a:r>
          </a:p>
          <a:p>
            <a:pPr marL="0" indent="0" eaLnBrk="1" hangingPunct="1">
              <a:spcBef>
                <a:spcPts val="485"/>
              </a:spcBef>
              <a:defRPr/>
            </a:pPr>
            <a:r>
              <a:rPr lang="pt-BR" altLang="pt-BR" sz="1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Sul:</a:t>
            </a:r>
            <a:r>
              <a:rPr lang="pt-BR" altLang="pt-BR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 padrões  semelhantes  à  Região  Sudeste, 51  municípios  com  aglomerados subnormais, dos quais 38 em RM</a:t>
            </a:r>
          </a:p>
          <a:p>
            <a:pPr marL="0" indent="0" eaLnBrk="1" hangingPunct="1">
              <a:spcBef>
                <a:spcPts val="485"/>
              </a:spcBef>
              <a:defRPr/>
            </a:pPr>
            <a:r>
              <a:rPr lang="pt-BR" altLang="pt-BR" sz="13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Centro-Oeste: </a:t>
            </a:r>
            <a:r>
              <a:rPr lang="pt-BR" altLang="pt-BR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somente 9 municípios com aglomerados subnormais, 8 em RM ou na RIDE/DF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-6123" y="6545979"/>
            <a:ext cx="5464973" cy="277605"/>
          </a:xfrm>
          <a:prstGeom prst="rect">
            <a:avLst/>
          </a:prstGeom>
          <a:noFill/>
        </p:spPr>
        <p:txBody>
          <a:bodyPr wrap="square" lIns="107280" tIns="53640" rIns="107280" bIns="53640" rtlCol="0">
            <a:spAutoFit/>
          </a:bodyPr>
          <a:lstStyle/>
          <a:p>
            <a:r>
              <a:rPr lang="pt-B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Fonte: Censo 2010 | IBGE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65267" y="216845"/>
            <a:ext cx="74276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PLANO DE AÇÃO HABITAÇÃO SOCIAL </a:t>
            </a:r>
          </a:p>
          <a:p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Aglomerados subnormais</a:t>
            </a:r>
            <a:endParaRPr lang="pt-BR" sz="2000" i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11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-6123" y="6545979"/>
            <a:ext cx="5464973" cy="277605"/>
          </a:xfrm>
          <a:prstGeom prst="rect">
            <a:avLst/>
          </a:prstGeom>
          <a:noFill/>
        </p:spPr>
        <p:txBody>
          <a:bodyPr wrap="square" lIns="107280" tIns="53640" rIns="107280" bIns="53640" rtlCol="0">
            <a:spAutoFit/>
          </a:bodyPr>
          <a:lstStyle/>
          <a:p>
            <a:r>
              <a:rPr lang="pt-BR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Fonte: Estudo Demanda Futura - UFF, 2016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84496" y="935416"/>
            <a:ext cx="9130860" cy="95185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73966" tIns="36983" rIns="73966" bIns="36983">
            <a:spAutoFit/>
          </a:bodyPr>
          <a:lstStyle>
            <a:defPPr>
              <a:defRPr lang="pt-BR"/>
            </a:defPPr>
            <a:lvl1pPr marL="285750" indent="-285750">
              <a:buFont typeface="Wingdings" pitchFamily="2" charset="2"/>
              <a:buChar char="§"/>
              <a:defRPr sz="1800">
                <a:latin typeface="Arial Narrow" pitchFamily="34" charset="0"/>
              </a:defRPr>
            </a:lvl1pPr>
          </a:lstStyle>
          <a:p>
            <a:pPr marL="0" indent="0">
              <a:buNone/>
            </a:pPr>
            <a:r>
              <a:rPr lang="pt-BR" sz="1900" dirty="0"/>
              <a:t>Para além do </a:t>
            </a:r>
            <a:r>
              <a:rPr lang="pt-BR" sz="1900" u="sng" dirty="0"/>
              <a:t>déficit habitacional</a:t>
            </a:r>
            <a:r>
              <a:rPr lang="pt-BR" sz="1900" dirty="0"/>
              <a:t>, o qual retrata</a:t>
            </a:r>
            <a:r>
              <a:rPr lang="pt-BR" sz="1900" u="sng" dirty="0"/>
              <a:t> o passivo das deficiências do estoque de moradias existente</a:t>
            </a:r>
            <a:r>
              <a:rPr lang="pt-BR" sz="1900" dirty="0"/>
              <a:t>, faz parte do equacionamento do problema habitacional tratar a </a:t>
            </a:r>
            <a:r>
              <a:rPr lang="pt-BR" sz="1900" u="sng" dirty="0"/>
              <a:t>demanda futura por moradias</a:t>
            </a:r>
            <a:r>
              <a:rPr lang="pt-BR" sz="1900" dirty="0"/>
              <a:t>, estimada do ponto de vista da </a:t>
            </a:r>
            <a:r>
              <a:rPr lang="pt-BR" sz="1900" u="sng" dirty="0"/>
              <a:t>projeção demográfica</a:t>
            </a:r>
            <a:r>
              <a:rPr lang="pt-BR" sz="1900" dirty="0"/>
              <a:t>:</a:t>
            </a:r>
          </a:p>
        </p:txBody>
      </p:sp>
      <p:pic>
        <p:nvPicPr>
          <p:cNvPr id="10" name="Imagem 9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72"/>
          <a:stretch/>
        </p:blipFill>
        <p:spPr bwMode="auto">
          <a:xfrm>
            <a:off x="2159888" y="2618585"/>
            <a:ext cx="5580077" cy="2303387"/>
          </a:xfrm>
          <a:prstGeom prst="rect">
            <a:avLst/>
          </a:prstGeom>
          <a:noFill/>
          <a:ln w="9525" cap="flat" cmpd="sng" algn="ctr">
            <a:solidFill>
              <a:sysClr val="window" lastClr="FFFFFF">
                <a:lumMod val="75000"/>
              </a:sysClr>
            </a:solidFill>
            <a:prstDash val="solid"/>
            <a:round/>
            <a:headEnd type="none" w="med" len="med"/>
            <a:tailEnd type="none" w="med" len="med"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Retângulo 10"/>
          <p:cNvSpPr/>
          <p:nvPr/>
        </p:nvSpPr>
        <p:spPr>
          <a:xfrm>
            <a:off x="2159887" y="2182208"/>
            <a:ext cx="5580077" cy="413000"/>
          </a:xfrm>
          <a:prstGeom prst="rect">
            <a:avLst/>
          </a:prstGeom>
          <a:noFill/>
          <a:ln>
            <a:noFill/>
          </a:ln>
        </p:spPr>
        <p:txBody>
          <a:bodyPr lIns="105591" tIns="54907" rIns="105591" bIns="54907" anchor="ctr"/>
          <a:lstStyle/>
          <a:p>
            <a:pPr algn="ctr">
              <a:lnSpc>
                <a:spcPct val="110000"/>
              </a:lnSpc>
              <a:tabLst>
                <a:tab pos="0" algn="l"/>
                <a:tab pos="362124" algn="l"/>
                <a:tab pos="725533" algn="l"/>
                <a:tab pos="1088941" algn="l"/>
                <a:tab pos="1452350" algn="l"/>
                <a:tab pos="1815758" algn="l"/>
                <a:tab pos="2179167" algn="l"/>
                <a:tab pos="2542575" algn="l"/>
                <a:tab pos="2905984" algn="l"/>
                <a:tab pos="3269392" algn="l"/>
                <a:tab pos="3632801" algn="l"/>
                <a:tab pos="3996209" algn="l"/>
                <a:tab pos="4359618" algn="l"/>
                <a:tab pos="4723026" algn="l"/>
                <a:tab pos="5086434" algn="l"/>
                <a:tab pos="5449842" algn="l"/>
                <a:tab pos="5813251" algn="l"/>
                <a:tab pos="6176659" algn="l"/>
                <a:tab pos="6540068" algn="l"/>
                <a:tab pos="6903476" algn="l"/>
                <a:tab pos="7266885" algn="l"/>
              </a:tabLst>
            </a:pPr>
            <a:r>
              <a:rPr lang="pt-BR" sz="1300" b="1" dirty="0"/>
              <a:t>DEMANDA DE DOMICÍLIOS 2010 A 2040</a:t>
            </a:r>
            <a:endParaRPr lang="pt-BR" sz="1300" b="1" dirty="0">
              <a:latin typeface="Arial Narrow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84496" y="5171330"/>
            <a:ext cx="9130860" cy="95185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73966" tIns="36983" rIns="73966" bIns="36983">
            <a:spAutoFit/>
          </a:bodyPr>
          <a:lstStyle>
            <a:defPPr>
              <a:defRPr lang="pt-BR"/>
            </a:defPPr>
            <a:lvl1pPr marL="285750" indent="-285750">
              <a:buFont typeface="Wingdings" pitchFamily="2" charset="2"/>
              <a:buChar char="§"/>
              <a:defRPr sz="1800">
                <a:latin typeface="Arial Narrow" pitchFamily="34" charset="0"/>
              </a:defRPr>
            </a:lvl1pPr>
          </a:lstStyle>
          <a:p>
            <a:pPr marL="0" indent="0">
              <a:buNone/>
            </a:pPr>
            <a:r>
              <a:rPr lang="pt-BR" sz="1900" dirty="0"/>
              <a:t>Estima-se que será necessário construir cerca de </a:t>
            </a:r>
            <a:r>
              <a:rPr lang="pt-BR" sz="1900" b="1" dirty="0"/>
              <a:t>1,235 milhão de unidades habitacionais por ano </a:t>
            </a:r>
            <a:r>
              <a:rPr lang="pt-BR" sz="1900" dirty="0"/>
              <a:t>entre 2019 e 2030, considerando uma gradativa redução do déficit habitacional até 2030 e as tendências demográficas e de formação de famílias no período.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65267" y="216845"/>
            <a:ext cx="74276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PLANO DE AÇÃO HABITAÇÃO SOCIAL </a:t>
            </a:r>
          </a:p>
          <a:p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Demanda futura por moradias</a:t>
            </a:r>
            <a:endParaRPr lang="pt-BR" sz="2000" i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2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474451" y="501981"/>
            <a:ext cx="5538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latin typeface="Calibri" pitchFamily="34" charset="0"/>
              </a:rPr>
              <a:t>PLANO DE AÇÃO DA HABITAÇÃO</a:t>
            </a:r>
          </a:p>
          <a:p>
            <a:r>
              <a:rPr lang="pt-BR" sz="2000" i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Status da elaboração</a:t>
            </a:r>
          </a:p>
          <a:p>
            <a:endParaRPr lang="pt-BR" sz="2000" b="1" dirty="0">
              <a:latin typeface="Calibri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24288" y="1373664"/>
            <a:ext cx="9506308" cy="4484428"/>
          </a:xfrm>
          <a:prstGeom prst="rect">
            <a:avLst/>
          </a:prstGeom>
        </p:spPr>
        <p:txBody>
          <a:bodyPr wrap="square" lIns="143378" tIns="71689" rIns="143378" bIns="71689">
            <a:spAutoFit/>
          </a:bodyPr>
          <a:lstStyle/>
          <a:p>
            <a:pPr marL="355600" indent="-3556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Elaborada a primeira visão geral do plano de ação com indicação da necessidade de novas formas de atendimento habitacional e de revisão dos programas e ações existentes</a:t>
            </a:r>
          </a:p>
          <a:p>
            <a:pPr marL="355600" indent="-3556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Próximos passos:</a:t>
            </a:r>
          </a:p>
          <a:p>
            <a:pPr marL="1077913" indent="-36195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tabLst>
                <a:tab pos="1077913" algn="l"/>
              </a:tabLst>
            </a:pP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Promoção de </a:t>
            </a:r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escuta dos principais atores envolvidos na execução da política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habitacional (CAIXA</a:t>
            </a:r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, CBIC, ABRAINC, ABC, Movimentos Sociais, academia, especialistas no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tema)</a:t>
            </a:r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</a:endParaRPr>
          </a:p>
          <a:p>
            <a:pPr marL="1365250" lvl="2" indent="-28575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1º Seminário com a CAIXA será realizado nos dias 13 e </a:t>
            </a: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14/03</a:t>
            </a:r>
          </a:p>
          <a:p>
            <a:pPr marL="1079500" indent="-3556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Detalhamento dos novos produtos</a:t>
            </a:r>
          </a:p>
          <a:p>
            <a:pPr marL="1079500" indent="-3556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Revisão dos produtos existentes</a:t>
            </a:r>
          </a:p>
          <a:p>
            <a:pPr marL="1079500" indent="-3556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Indicadores</a:t>
            </a:r>
          </a:p>
          <a:p>
            <a:pPr marL="1433513" lvl="6" indent="-3556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Tratativas com a Fundação João Pinheiro para atualização do Déficit Habitacional</a:t>
            </a:r>
          </a:p>
          <a:p>
            <a:pPr marL="1433513" lvl="6" indent="-3556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Tratativas com o IBGE para recuperação da pesquisa de dados necessários ao calculo do Déficit</a:t>
            </a:r>
          </a:p>
          <a:p>
            <a:pPr marL="1079500" indent="-3556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Proposição de cenários para o estabelecimento de metas e indicadores</a:t>
            </a:r>
          </a:p>
          <a:p>
            <a:pPr marL="1079500" indent="-3556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Compatibilização da agenda da habitação com a agenda do desenvolvimento regional e urbano</a:t>
            </a:r>
          </a:p>
        </p:txBody>
      </p:sp>
    </p:spTree>
    <p:extLst>
      <p:ext uri="{BB962C8B-B14F-4D97-AF65-F5344CB8AC3E}">
        <p14:creationId xmlns:p14="http://schemas.microsoft.com/office/powerpoint/2010/main" val="75060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79512" y="447700"/>
            <a:ext cx="9108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endParaRPr lang="pt-BR" sz="2000" b="1" dirty="0" smtClean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  <a:p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Resultados </a:t>
            </a:r>
            <a:r>
              <a:rPr lang="pt-BR" sz="2000" i="1" dirty="0">
                <a:latin typeface="Calibri" pitchFamily="34" charset="0"/>
              </a:rPr>
              <a:t>globais </a:t>
            </a:r>
            <a:r>
              <a:rPr lang="pt-BR" sz="2000" i="1" dirty="0" smtClean="0">
                <a:latin typeface="Calibri" pitchFamily="34" charset="0"/>
              </a:rPr>
              <a:t>2009-2018  </a:t>
            </a:r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desagregados por modalidade de atendimento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902253"/>
              </p:ext>
            </p:extLst>
          </p:nvPr>
        </p:nvGraphicFramePr>
        <p:xfrm>
          <a:off x="251520" y="1922149"/>
          <a:ext cx="9375081" cy="3162661"/>
        </p:xfrm>
        <a:graphic>
          <a:graphicData uri="http://schemas.openxmlformats.org/drawingml/2006/table">
            <a:tbl>
              <a:tblPr/>
              <a:tblGrid>
                <a:gridCol w="1421652"/>
                <a:gridCol w="2270742"/>
                <a:gridCol w="1024075"/>
                <a:gridCol w="1024075"/>
                <a:gridCol w="940135"/>
                <a:gridCol w="1266875"/>
                <a:gridCol w="1427527"/>
              </a:tblGrid>
              <a:tr h="549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Faixa de Renda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Ação Orçamentária/ Modalidade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Fundo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Contratadas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Concluidas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Entregues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Valor Contratado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5959"/>
                    </a:solidFill>
                  </a:tcPr>
                </a:tc>
              </a:tr>
              <a:tr h="280900">
                <a:tc rowSpan="4">
                  <a:txBody>
                    <a:bodyPr/>
                    <a:lstStyle/>
                    <a:p>
                      <a:pPr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Faixa 1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00CY - Entidades Urbanas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FDS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69.916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19.888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19.888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09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00AF - Empresas 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FAR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1.357.792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1.128.263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1.102.885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77,6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09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0E64 - Oferta Pública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OGU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166.865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124.928 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111.221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3,3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09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00CX - Entidades Rurais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OGU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215.300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160.250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160.250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0900">
                <a:tc gridSpan="3">
                  <a:txBody>
                    <a:bodyPr/>
                    <a:lstStyle/>
                    <a:p>
                      <a:pPr marR="0" algn="l" rtl="0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                                                         T</a:t>
                      </a:r>
                      <a:r>
                        <a:rPr lang="pt-BR" sz="16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sym typeface="Arial"/>
                        </a:rPr>
                        <a:t>otal </a:t>
                      </a:r>
                      <a:r>
                        <a:rPr lang="pt-BR" sz="16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sym typeface="Arial"/>
                        </a:rPr>
                        <a:t>Faixa 1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1.809.873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1.433.329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1.394.244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85,2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</a:tr>
              <a:tr h="2809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sym typeface="Arial"/>
                        </a:rPr>
                        <a:t>Faixa 1,5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OGU-FGTS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118.930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56.415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33.840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09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sym typeface="Arial"/>
                        </a:rPr>
                        <a:t>Faixa 2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OGU-FGTS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2.910.974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2.568.058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2.273.472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295,5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1528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sym typeface="Arial"/>
                        </a:rPr>
                        <a:t>Faixa 3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FGTS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656.200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520.288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387.889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62,5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503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sym typeface="Arial"/>
                        </a:rPr>
                        <a:t>                                                                           Total </a:t>
                      </a:r>
                      <a:r>
                        <a:rPr lang="pt-BR" sz="16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sym typeface="Arial"/>
                        </a:rPr>
                        <a:t>MCMV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5.495.977 </a:t>
                      </a: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4.578.090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4.089.445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458,0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</a:tr>
            </a:tbl>
          </a:graphicData>
        </a:graphic>
      </p:graphicFrame>
      <p:sp>
        <p:nvSpPr>
          <p:cNvPr id="10" name="Retângulo 9"/>
          <p:cNvSpPr/>
          <p:nvPr/>
        </p:nvSpPr>
        <p:spPr>
          <a:xfrm>
            <a:off x="7998419" y="1398885"/>
            <a:ext cx="15975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>
                <a:latin typeface="Calibri" pitchFamily="34" charset="0"/>
              </a:rPr>
              <a:t>(em R$ bilhões)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7006856" y="4765714"/>
            <a:ext cx="2589090" cy="3240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79510" y="5257690"/>
            <a:ext cx="491943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000" dirty="0">
                <a:latin typeface="Calibri" panose="020F0502020204030204" pitchFamily="34" charset="0"/>
              </a:rPr>
              <a:t>Fonte: Relatório executivo – MDR (Data extração: 04/04/19) </a:t>
            </a:r>
          </a:p>
        </p:txBody>
      </p:sp>
    </p:spTree>
    <p:extLst>
      <p:ext uri="{BB962C8B-B14F-4D97-AF65-F5344CB8AC3E}">
        <p14:creationId xmlns:p14="http://schemas.microsoft.com/office/powerpoint/2010/main" val="3142135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365267" y="216845"/>
            <a:ext cx="74276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PLANO DE AÇÃO HABITAÇÃO SOCIAL</a:t>
            </a:r>
          </a:p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Vetores para Novos Produtos </a:t>
            </a:r>
          </a:p>
          <a:p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Estratégias de ação/ linhas programáticas</a:t>
            </a:r>
            <a:endParaRPr lang="pt-BR" sz="2000" i="1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3" name="Imagem 2"/>
          <p:cNvPicPr/>
          <p:nvPr/>
        </p:nvPicPr>
        <p:blipFill rotWithShape="1">
          <a:blip r:embed="rId2"/>
          <a:srcRect l="54393" t="11392" r="11784" b="53797"/>
          <a:stretch/>
        </p:blipFill>
        <p:spPr bwMode="auto">
          <a:xfrm>
            <a:off x="365267" y="1803400"/>
            <a:ext cx="8940800" cy="3098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047607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161756"/>
            <a:ext cx="5617797" cy="497151"/>
          </a:xfrm>
          <a:prstGeom prst="rect">
            <a:avLst/>
          </a:prstGeom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379333"/>
              </p:ext>
            </p:extLst>
          </p:nvPr>
        </p:nvGraphicFramePr>
        <p:xfrm>
          <a:off x="14104" y="1085978"/>
          <a:ext cx="9891895" cy="57720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7705"/>
                <a:gridCol w="1804182"/>
                <a:gridCol w="1761763"/>
                <a:gridCol w="1711570"/>
                <a:gridCol w="535175"/>
                <a:gridCol w="1803475"/>
                <a:gridCol w="1778025"/>
              </a:tblGrid>
              <a:tr h="43652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(PA) PROMOVER O ACESSO À MORADIA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(fazer frente ao déficit habitacional)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(PM) PROMOVER A MELHORIA DAS CONDIÇÕES DE MORADIA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(fazer frente à inadequação habitacional e os aglomerados subnormais)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365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Promoção </a:t>
                      </a:r>
                      <a:r>
                        <a:rPr lang="pt-BR" sz="1000" dirty="0">
                          <a:effectLst/>
                        </a:rPr>
                        <a:t>para alienação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Promoção </a:t>
                      </a:r>
                      <a:r>
                        <a:rPr lang="pt-BR" sz="1000" dirty="0">
                          <a:effectLst/>
                        </a:rPr>
                        <a:t>para utilização sem alienação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Melhoria </a:t>
                      </a:r>
                      <a:r>
                        <a:rPr lang="pt-BR" sz="1000" dirty="0">
                          <a:effectLst/>
                        </a:rPr>
                        <a:t>Habitacional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Urbanização </a:t>
                      </a:r>
                      <a:r>
                        <a:rPr lang="pt-BR" sz="1000" dirty="0">
                          <a:effectLst/>
                        </a:rPr>
                        <a:t>de assentamentos precários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Regularização </a:t>
                      </a:r>
                      <a:r>
                        <a:rPr lang="pt-BR" sz="1000" dirty="0">
                          <a:effectLst/>
                        </a:rPr>
                        <a:t>Fundiária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449488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BAIXA E MÉDIA RENDAS</a:t>
                      </a:r>
                    </a:p>
                  </a:txBody>
                  <a:tcPr marL="48855" marR="48855" marT="0" marB="0" vert="vert27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Promoção </a:t>
                      </a:r>
                      <a:r>
                        <a:rPr lang="pt-BR" sz="1000" dirty="0">
                          <a:effectLst/>
                        </a:rPr>
                        <a:t>Financiada de unidades habitacionais em áreas urbanas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Promoção </a:t>
                      </a:r>
                      <a:r>
                        <a:rPr lang="pt-BR" sz="1000" dirty="0">
                          <a:effectLst/>
                        </a:rPr>
                        <a:t>Financiada de lotes urbanizados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Promoção </a:t>
                      </a:r>
                      <a:r>
                        <a:rPr lang="pt-BR" sz="1000" dirty="0">
                          <a:effectLst/>
                        </a:rPr>
                        <a:t>Financiada em áreas rurais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Locação </a:t>
                      </a:r>
                      <a:r>
                        <a:rPr lang="pt-BR" sz="1000" dirty="0">
                          <a:effectLst/>
                        </a:rPr>
                        <a:t>Social Financiada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PPP-Patrocinada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Melhoria </a:t>
                      </a:r>
                      <a:r>
                        <a:rPr lang="pt-BR" sz="1000" dirty="0">
                          <a:effectLst/>
                        </a:rPr>
                        <a:t>Financiada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MÉDIO/ALTO DESENVOLV. INSTITUCIONAL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vert="vert27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Urbanização </a:t>
                      </a:r>
                      <a:r>
                        <a:rPr lang="pt-BR" sz="1000" dirty="0">
                          <a:effectLst/>
                        </a:rPr>
                        <a:t>Financiada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Apoio </a:t>
                      </a:r>
                      <a:r>
                        <a:rPr lang="pt-BR" sz="1000" dirty="0">
                          <a:effectLst/>
                        </a:rPr>
                        <a:t>à Regularização Fundiária em áreas urbanas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449488">
                <a:tc>
                  <a:txBody>
                    <a:bodyPr/>
                    <a:lstStyle/>
                    <a:p>
                      <a:pPr marL="71755" marR="71755" algn="ctr" defTabSz="1433779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BAIXÍSSIMA RENDA</a:t>
                      </a:r>
                    </a:p>
                  </a:txBody>
                  <a:tcPr marL="48855" marR="48855" marT="0" marB="0" vert="vert27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Promoção </a:t>
                      </a:r>
                      <a:r>
                        <a:rPr lang="pt-BR" sz="1000" dirty="0">
                          <a:effectLst/>
                        </a:rPr>
                        <a:t>Assistida de unidades habitacionais em áreas urbanas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Promoção </a:t>
                      </a:r>
                      <a:r>
                        <a:rPr lang="pt-BR" sz="1000" dirty="0">
                          <a:effectLst/>
                        </a:rPr>
                        <a:t>Assistida de lotes urbanizados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Promoção </a:t>
                      </a:r>
                      <a:r>
                        <a:rPr lang="pt-BR" sz="1000" dirty="0">
                          <a:effectLst/>
                        </a:rPr>
                        <a:t>Assistida em áreas rurais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Serviço </a:t>
                      </a:r>
                      <a:r>
                        <a:rPr lang="pt-BR" sz="1000" dirty="0">
                          <a:effectLst/>
                        </a:rPr>
                        <a:t>de Moradia Social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Melhoria </a:t>
                      </a:r>
                      <a:r>
                        <a:rPr lang="pt-BR" sz="1000" dirty="0">
                          <a:effectLst/>
                        </a:rPr>
                        <a:t>Assistida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BAIXO DESENVOLVIMENTO INSTITUCIONAL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vert="vert27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Urbanização </a:t>
                      </a:r>
                      <a:r>
                        <a:rPr lang="pt-BR" sz="1000" dirty="0">
                          <a:effectLst/>
                        </a:rPr>
                        <a:t>Assistida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REURB </a:t>
                      </a:r>
                      <a:r>
                        <a:rPr lang="pt-BR" sz="1000" dirty="0">
                          <a:effectLst/>
                        </a:rPr>
                        <a:t>Amazônia Urbana Legal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 smtClean="0">
                          <a:effectLst/>
                        </a:rPr>
                        <a:t>Desenvolvimento </a:t>
                      </a:r>
                      <a:r>
                        <a:rPr lang="pt-BR" sz="1000" dirty="0">
                          <a:effectLst/>
                        </a:rPr>
                        <a:t>Institucional em Regularização Fundiária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55" marR="48855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65267" y="216845"/>
            <a:ext cx="74276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PLANO DE AÇÃO - HABITAÇÃO SOCIAL </a:t>
            </a:r>
          </a:p>
          <a:p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Novos Produtos em Estudo</a:t>
            </a:r>
          </a:p>
          <a:p>
            <a:endParaRPr lang="pt-BR" sz="20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88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736599" y="1206855"/>
            <a:ext cx="8805691" cy="3768007"/>
          </a:xfrm>
          <a:prstGeom prst="rect">
            <a:avLst/>
          </a:prstGeom>
          <a:noFill/>
        </p:spPr>
        <p:txBody>
          <a:bodyPr wrap="square" lIns="73966" tIns="36983" rIns="73966" bIns="36983">
            <a:spAutoFit/>
          </a:bodyPr>
          <a:lstStyle/>
          <a:p>
            <a:r>
              <a:rPr lang="pt-BR" sz="2000" b="1" dirty="0" smtClean="0">
                <a:latin typeface="Calibri" panose="020F0502020204030204" pitchFamily="34" charset="0"/>
              </a:rPr>
              <a:t>CIDADES INTELIGENTES</a:t>
            </a:r>
          </a:p>
          <a:p>
            <a:r>
              <a:rPr lang="pt-BR" sz="1600" dirty="0" smtClean="0"/>
              <a:t>Integração do PMCMV ao conceito de Cidade Inteligente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 smtClean="0"/>
              <a:t>Viabilização do uso de Tecnologias </a:t>
            </a:r>
            <a:r>
              <a:rPr lang="pt-BR" sz="1600" dirty="0"/>
              <a:t>de Informação e Comunicação </a:t>
            </a:r>
            <a:r>
              <a:rPr lang="pt-BR" sz="1600" dirty="0" smtClean="0"/>
              <a:t>nos empreendimentos;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 smtClean="0"/>
              <a:t>Integração dos empreendimentos com serviços </a:t>
            </a:r>
            <a:r>
              <a:rPr lang="pt-BR" sz="1600" dirty="0"/>
              <a:t>urbanos </a:t>
            </a:r>
            <a:endParaRPr lang="pt-B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 smtClean="0"/>
              <a:t>Geração de </a:t>
            </a:r>
            <a:r>
              <a:rPr lang="pt-BR" sz="1600" dirty="0"/>
              <a:t>empregos e </a:t>
            </a:r>
            <a:r>
              <a:rPr lang="pt-BR" sz="1600" dirty="0" smtClean="0"/>
              <a:t>redução das </a:t>
            </a:r>
            <a:r>
              <a:rPr lang="pt-BR" sz="1600" dirty="0"/>
              <a:t>desigualdades. </a:t>
            </a:r>
            <a:endParaRPr lang="pt-BR" sz="1600" dirty="0">
              <a:latin typeface="Calibri" panose="020F0502020204030204" pitchFamily="34" charset="0"/>
            </a:endParaRPr>
          </a:p>
          <a:p>
            <a:endParaRPr lang="pt-BR" sz="2000" dirty="0" smtClean="0">
              <a:latin typeface="Calibri" panose="020F0502020204030204" pitchFamily="34" charset="0"/>
            </a:endParaRPr>
          </a:p>
          <a:p>
            <a:r>
              <a:rPr lang="pt-BR" sz="2000" b="1" dirty="0" smtClean="0">
                <a:latin typeface="Calibri" panose="020F0502020204030204" pitchFamily="34" charset="0"/>
              </a:rPr>
              <a:t>BIM - </a:t>
            </a:r>
            <a:r>
              <a:rPr lang="pt-BR" sz="2000" b="1" dirty="0" err="1">
                <a:latin typeface="Calibri" panose="020F0502020204030204" pitchFamily="34" charset="0"/>
              </a:rPr>
              <a:t>Building</a:t>
            </a:r>
            <a:r>
              <a:rPr lang="pt-BR" sz="2000" b="1" dirty="0">
                <a:latin typeface="Calibri" panose="020F0502020204030204" pitchFamily="34" charset="0"/>
              </a:rPr>
              <a:t> </a:t>
            </a:r>
            <a:r>
              <a:rPr lang="pt-BR" sz="2000" b="1" dirty="0" err="1">
                <a:latin typeface="Calibri" panose="020F0502020204030204" pitchFamily="34" charset="0"/>
              </a:rPr>
              <a:t>Information</a:t>
            </a:r>
            <a:r>
              <a:rPr lang="pt-BR" sz="2000" b="1" dirty="0">
                <a:latin typeface="Calibri" panose="020F0502020204030204" pitchFamily="34" charset="0"/>
              </a:rPr>
              <a:t> </a:t>
            </a:r>
            <a:r>
              <a:rPr lang="pt-BR" sz="2000" b="1" dirty="0" err="1">
                <a:latin typeface="Calibri" panose="020F0502020204030204" pitchFamily="34" charset="0"/>
              </a:rPr>
              <a:t>Modeling</a:t>
            </a:r>
            <a:r>
              <a:rPr lang="pt-BR" sz="2000" b="1" dirty="0">
                <a:latin typeface="Calibri" panose="020F0502020204030204" pitchFamily="34" charset="0"/>
              </a:rPr>
              <a:t> (BIM</a:t>
            </a:r>
            <a:r>
              <a:rPr lang="pt-BR" sz="2000" b="1" dirty="0" smtClean="0">
                <a:latin typeface="Calibri" panose="020F050202020403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1600" dirty="0"/>
              <a:t>SNH integra o </a:t>
            </a:r>
            <a:r>
              <a:rPr lang="pt-BR" altLang="pt-BR" sz="1600" dirty="0" smtClean="0"/>
              <a:t>Grupo Gestor e </a:t>
            </a:r>
            <a:r>
              <a:rPr lang="pt-BR" altLang="pt-BR" sz="1600" dirty="0"/>
              <a:t>o Comitê Estratégico de </a:t>
            </a:r>
            <a:r>
              <a:rPr lang="pt-BR" altLang="pt-BR" sz="1600" dirty="0" smtClean="0"/>
              <a:t>Implementação do BIM na construção civil</a:t>
            </a:r>
            <a:endParaRPr lang="pt-BR" altLang="pt-BR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altLang="pt-BR" sz="1600" dirty="0"/>
          </a:p>
          <a:p>
            <a:r>
              <a:rPr lang="pt-BR" sz="2000" b="1" dirty="0" smtClean="0">
                <a:latin typeface="Calibri" panose="020F0502020204030204" pitchFamily="34" charset="0"/>
              </a:rPr>
              <a:t>CTECH – Comitê Nacional de Desenvolvimento Tecnológico da Habitação</a:t>
            </a:r>
            <a:endParaRPr lang="pt-BR" sz="2000" b="1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1600" dirty="0"/>
              <a:t>SNH </a:t>
            </a:r>
            <a:r>
              <a:rPr lang="pt-BR" altLang="pt-BR" sz="1600" dirty="0" smtClean="0"/>
              <a:t>coordena </a:t>
            </a:r>
            <a:r>
              <a:rPr lang="pt-BR" altLang="pt-BR" sz="1600" dirty="0"/>
              <a:t>o Comitê  </a:t>
            </a:r>
            <a:r>
              <a:rPr lang="pt-BR" altLang="pt-BR" sz="1600" dirty="0" smtClean="0"/>
              <a:t>que objetiva </a:t>
            </a:r>
            <a:r>
              <a:rPr lang="pt-BR" altLang="pt-BR" sz="1600" dirty="0"/>
              <a:t>acompanhar e incentivar as atividades referentes à inovação tecnológica no setor de habitação e propiciar uma maior articulação das ações governamentais nesse </a:t>
            </a:r>
            <a:r>
              <a:rPr lang="pt-BR" altLang="pt-BR" sz="1600" dirty="0" smtClean="0"/>
              <a:t>âmbito.</a:t>
            </a:r>
            <a:endParaRPr lang="pt-BR" sz="2000" b="1" dirty="0">
              <a:latin typeface="Calibri" panose="020F050202020403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65267" y="140645"/>
            <a:ext cx="636697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r>
              <a:rPr lang="pt-BR" sz="2000" i="1" dirty="0">
                <a:solidFill>
                  <a:schemeClr val="tx1"/>
                </a:solidFill>
                <a:latin typeface="Calibri" pitchFamily="34" charset="0"/>
              </a:rPr>
              <a:t>A</a:t>
            </a:r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ções convergentes à pauta da </a:t>
            </a:r>
            <a:r>
              <a:rPr lang="pt-BR" sz="2000" i="1" dirty="0">
                <a:solidFill>
                  <a:schemeClr val="tx1"/>
                </a:solidFill>
                <a:latin typeface="Calibri" pitchFamily="34" charset="0"/>
              </a:rPr>
              <a:t>CCT</a:t>
            </a:r>
          </a:p>
          <a:p>
            <a:endParaRPr lang="pt-BR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885631" y="3246968"/>
            <a:ext cx="184731" cy="5970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  <a:buSzPct val="100000"/>
            </a:pPr>
            <a:endParaRPr lang="pt-BR" altLang="pt-BR" sz="1600" b="1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MS PGothic" pitchFamily="34" charset="-128"/>
            </a:endParaRPr>
          </a:p>
          <a:p>
            <a:pPr algn="just">
              <a:spcBef>
                <a:spcPct val="20000"/>
              </a:spcBef>
              <a:buSzPct val="100000"/>
            </a:pPr>
            <a:endParaRPr lang="pt-BR" altLang="pt-BR" b="1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9706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tângulo 31"/>
          <p:cNvSpPr/>
          <p:nvPr/>
        </p:nvSpPr>
        <p:spPr>
          <a:xfrm>
            <a:off x="0" y="2714937"/>
            <a:ext cx="9906000" cy="414306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736599" y="1206855"/>
            <a:ext cx="8805691" cy="382465"/>
          </a:xfrm>
          <a:prstGeom prst="rect">
            <a:avLst/>
          </a:prstGeom>
          <a:noFill/>
        </p:spPr>
        <p:txBody>
          <a:bodyPr wrap="square" lIns="73966" tIns="36983" rIns="73966" bIns="36983">
            <a:spAutoFit/>
          </a:bodyPr>
          <a:lstStyle/>
          <a:p>
            <a:r>
              <a:rPr lang="pt-BR" sz="2000" b="1" dirty="0" smtClean="0">
                <a:latin typeface="Calibri" panose="020F0502020204030204" pitchFamily="34" charset="0"/>
              </a:rPr>
              <a:t>Projeto de Cooperação Técnica : </a:t>
            </a:r>
            <a:r>
              <a:rPr lang="pt-BR" sz="2000" b="1" dirty="0">
                <a:latin typeface="Calibri" panose="020F0502020204030204" pitchFamily="34" charset="0"/>
              </a:rPr>
              <a:t>SNH/MDR + </a:t>
            </a:r>
            <a:r>
              <a:rPr lang="pt-BR" sz="2000" b="1" dirty="0" smtClean="0">
                <a:latin typeface="Calibri" panose="020F0502020204030204" pitchFamily="34" charset="0"/>
              </a:rPr>
              <a:t>GIZ/Alemanha</a:t>
            </a:r>
            <a:endParaRPr lang="pt-BR" sz="2000" b="1" dirty="0">
              <a:latin typeface="Calibri" panose="020F050202020403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65267" y="140645"/>
            <a:ext cx="636697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r>
              <a:rPr lang="pt-BR" sz="2000" i="1" dirty="0">
                <a:solidFill>
                  <a:schemeClr val="tx1"/>
                </a:solidFill>
                <a:latin typeface="Calibri" pitchFamily="34" charset="0"/>
              </a:rPr>
              <a:t>A</a:t>
            </a:r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ções convergentes à pauta da </a:t>
            </a:r>
            <a:r>
              <a:rPr lang="pt-BR" sz="2000" i="1" dirty="0">
                <a:solidFill>
                  <a:schemeClr val="tx1"/>
                </a:solidFill>
                <a:latin typeface="Calibri" pitchFamily="34" charset="0"/>
              </a:rPr>
              <a:t>CCT</a:t>
            </a:r>
          </a:p>
          <a:p>
            <a:endParaRPr lang="pt-BR" sz="18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731115" y="1657187"/>
            <a:ext cx="8552585" cy="68709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>
                <a:alpha val="74997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0" tIns="72000" rIns="72000" bIns="720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spcBef>
                <a:spcPct val="20000"/>
              </a:spcBef>
              <a:buSzPct val="100000"/>
            </a:pPr>
            <a:r>
              <a:rPr lang="pt-BR" altLang="pt-BR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MS PGothic" pitchFamily="34" charset="-128"/>
              </a:rPr>
              <a:t>OBJETIVO:</a:t>
            </a:r>
          </a:p>
          <a:p>
            <a:pPr algn="just">
              <a:spcBef>
                <a:spcPct val="20000"/>
              </a:spcBef>
              <a:buSzPct val="100000"/>
            </a:pPr>
            <a:r>
              <a:rPr lang="pt-BR" altLang="pt-BR" sz="1600" dirty="0" smtClean="0">
                <a:latin typeface="Calibri" pitchFamily="34" charset="0"/>
                <a:ea typeface="MS PGothic" pitchFamily="34" charset="-128"/>
              </a:rPr>
              <a:t>Melhoria da </a:t>
            </a:r>
            <a:r>
              <a:rPr lang="pt-BR" altLang="pt-BR" sz="1600" b="1" dirty="0">
                <a:latin typeface="Calibri" pitchFamily="34" charset="0"/>
                <a:ea typeface="MS PGothic" pitchFamily="34" charset="-128"/>
              </a:rPr>
              <a:t>eficiência energética </a:t>
            </a:r>
            <a:r>
              <a:rPr lang="pt-BR" altLang="pt-BR" sz="1600" dirty="0" smtClean="0">
                <a:latin typeface="Calibri" pitchFamily="34" charset="0"/>
                <a:ea typeface="MS PGothic" pitchFamily="34" charset="-128"/>
              </a:rPr>
              <a:t>nas </a:t>
            </a:r>
            <a:r>
              <a:rPr lang="pt-BR" altLang="pt-BR" sz="1600" dirty="0" err="1" smtClean="0">
                <a:latin typeface="Calibri" pitchFamily="34" charset="0"/>
                <a:ea typeface="MS PGothic" pitchFamily="34" charset="-128"/>
              </a:rPr>
              <a:t>UHs</a:t>
            </a:r>
            <a:r>
              <a:rPr lang="pt-BR" altLang="pt-BR" sz="1600" dirty="0" smtClean="0">
                <a:latin typeface="Calibri" pitchFamily="34" charset="0"/>
                <a:ea typeface="MS PGothic" pitchFamily="34" charset="-128"/>
              </a:rPr>
              <a:t> produzidas por meio do </a:t>
            </a:r>
            <a:r>
              <a:rPr lang="pt-BR" altLang="pt-BR" sz="1600" b="1" dirty="0" smtClean="0">
                <a:latin typeface="Calibri" pitchFamily="34" charset="0"/>
                <a:ea typeface="MS PGothic" pitchFamily="34" charset="-128"/>
              </a:rPr>
              <a:t>PMCMV</a:t>
            </a:r>
            <a:endParaRPr lang="pt-BR" altLang="pt-BR" sz="1600" dirty="0" smtClean="0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731114" y="2897832"/>
            <a:ext cx="836208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pt-BR" altLang="pt-BR" b="1" dirty="0" smtClean="0">
                <a:solidFill>
                  <a:schemeClr val="tx1"/>
                </a:solidFill>
                <a:latin typeface="Calibri" charset="0"/>
              </a:rPr>
              <a:t>1. PROJETO PILOTO</a:t>
            </a:r>
          </a:p>
          <a:p>
            <a:pPr>
              <a:spcAft>
                <a:spcPts val="300"/>
              </a:spcAft>
            </a:pPr>
            <a:endParaRPr lang="pt-BR" altLang="pt-BR" b="1" dirty="0" smtClean="0">
              <a:solidFill>
                <a:schemeClr val="tx1"/>
              </a:solidFill>
              <a:latin typeface="Calibri" charset="0"/>
            </a:endParaRPr>
          </a:p>
          <a:p>
            <a:pPr>
              <a:spcAft>
                <a:spcPts val="300"/>
              </a:spcAft>
            </a:pPr>
            <a:endParaRPr lang="pt-BR" altLang="pt-BR" b="1" dirty="0">
              <a:solidFill>
                <a:schemeClr val="tx1"/>
              </a:solidFill>
              <a:latin typeface="Calibri" charset="0"/>
            </a:endParaRPr>
          </a:p>
          <a:p>
            <a:pPr>
              <a:spcAft>
                <a:spcPts val="300"/>
              </a:spcAft>
            </a:pPr>
            <a:endParaRPr lang="pt-BR" altLang="pt-BR" b="1" dirty="0" smtClean="0">
              <a:solidFill>
                <a:schemeClr val="tx1"/>
              </a:solidFill>
              <a:latin typeface="Calibri" charset="0"/>
            </a:endParaRPr>
          </a:p>
          <a:p>
            <a:pPr>
              <a:spcAft>
                <a:spcPts val="300"/>
              </a:spcAft>
            </a:pPr>
            <a:r>
              <a:rPr lang="pt-BR" altLang="pt-BR" b="1" dirty="0" smtClean="0">
                <a:solidFill>
                  <a:schemeClr val="tx1"/>
                </a:solidFill>
                <a:latin typeface="Calibri" charset="0"/>
              </a:rPr>
              <a:t>2. GESTÃO EFICIENTE</a:t>
            </a:r>
          </a:p>
          <a:p>
            <a:pPr>
              <a:spcAft>
                <a:spcPts val="300"/>
              </a:spcAft>
            </a:pPr>
            <a:endParaRPr lang="pt-BR" altLang="pt-BR" b="1" dirty="0">
              <a:solidFill>
                <a:schemeClr val="tx1"/>
              </a:solidFill>
              <a:latin typeface="Calibri" charset="0"/>
            </a:endParaRPr>
          </a:p>
          <a:p>
            <a:pPr>
              <a:spcAft>
                <a:spcPts val="300"/>
              </a:spcAft>
            </a:pPr>
            <a:endParaRPr lang="pt-BR" altLang="pt-BR" b="1" dirty="0" smtClean="0">
              <a:solidFill>
                <a:schemeClr val="tx1"/>
              </a:solidFill>
              <a:latin typeface="Calibri" charset="0"/>
            </a:endParaRPr>
          </a:p>
          <a:p>
            <a:pPr>
              <a:spcAft>
                <a:spcPts val="300"/>
              </a:spcAft>
            </a:pPr>
            <a:endParaRPr lang="pt-BR" altLang="pt-BR" b="1" dirty="0">
              <a:solidFill>
                <a:schemeClr val="tx1"/>
              </a:solidFill>
              <a:latin typeface="Calibri" charset="0"/>
            </a:endParaRPr>
          </a:p>
          <a:p>
            <a:pPr>
              <a:spcAft>
                <a:spcPts val="300"/>
              </a:spcAft>
            </a:pPr>
            <a:endParaRPr lang="pt-BR" altLang="pt-BR" b="1" dirty="0" smtClean="0">
              <a:solidFill>
                <a:schemeClr val="tx1"/>
              </a:solidFill>
              <a:latin typeface="Calibri" charset="0"/>
            </a:endParaRPr>
          </a:p>
          <a:p>
            <a:pPr>
              <a:spcAft>
                <a:spcPts val="300"/>
              </a:spcAft>
            </a:pPr>
            <a:endParaRPr lang="pt-BR" altLang="pt-BR" b="1" dirty="0" smtClean="0">
              <a:solidFill>
                <a:schemeClr val="tx1"/>
              </a:solidFill>
              <a:latin typeface="Calibri" charset="0"/>
            </a:endParaRPr>
          </a:p>
          <a:p>
            <a:pPr>
              <a:spcAft>
                <a:spcPts val="300"/>
              </a:spcAft>
            </a:pPr>
            <a:r>
              <a:rPr lang="pt-BR" altLang="pt-BR" b="1" dirty="0" smtClean="0">
                <a:solidFill>
                  <a:schemeClr val="tx1"/>
                </a:solidFill>
                <a:latin typeface="Calibri" charset="0"/>
              </a:rPr>
              <a:t>3.  CRÉDITOS DE CARBONO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pt-BR" altLang="pt-BR" dirty="0" smtClean="0">
              <a:solidFill>
                <a:schemeClr val="tx1"/>
              </a:solidFill>
              <a:latin typeface="Calibri" charset="0"/>
            </a:endParaRPr>
          </a:p>
          <a:p>
            <a:pPr>
              <a:spcAft>
                <a:spcPts val="300"/>
              </a:spcAft>
            </a:pPr>
            <a:endParaRPr lang="pt-BR" altLang="pt-BR" dirty="0">
              <a:solidFill>
                <a:schemeClr val="tx1"/>
              </a:solidFill>
              <a:latin typeface="Calibri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38508" y="2431360"/>
            <a:ext cx="43011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20000"/>
              </a:spcBef>
              <a:buSzPct val="100000"/>
            </a:pPr>
            <a:r>
              <a:rPr lang="pt-BR" altLang="pt-BR" sz="1600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MS PGothic" pitchFamily="34" charset="-128"/>
              </a:rPr>
              <a:t>OPORTUNIDADES DAS AÇÕES EM ANDAMENTO</a:t>
            </a:r>
            <a:r>
              <a:rPr lang="pt-BR" altLang="pt-BR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ea typeface="MS PGothic" pitchFamily="34" charset="-128"/>
              </a:rPr>
              <a:t>:</a:t>
            </a:r>
            <a:endParaRPr lang="pt-BR" altLang="pt-BR" b="1" dirty="0">
              <a:solidFill>
                <a:schemeClr val="accent1">
                  <a:lumMod val="75000"/>
                </a:schemeClr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086100" y="2846114"/>
            <a:ext cx="6007100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Calibri" panose="020F0502020204030204" pitchFamily="34" charset="0"/>
              </a:rPr>
              <a:t>Estabelecimento de parcerias com o Setor da Construção Civil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Calibri" panose="020F0502020204030204" pitchFamily="34" charset="0"/>
              </a:rPr>
              <a:t>Construção e divulgação de ”</a:t>
            </a:r>
            <a:r>
              <a:rPr lang="pt-BR" dirty="0" err="1">
                <a:latin typeface="Calibri" panose="020F0502020204030204" pitchFamily="34" charset="0"/>
              </a:rPr>
              <a:t>Casa+Energia</a:t>
            </a:r>
            <a:r>
              <a:rPr lang="pt-BR" dirty="0">
                <a:latin typeface="Calibri" panose="020F0502020204030204" pitchFamily="34" charset="0"/>
              </a:rPr>
              <a:t>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Calibri" panose="020F0502020204030204" pitchFamily="34" charset="0"/>
              </a:rPr>
              <a:t>Integração de soluções inovadoras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Calibri" panose="020F0502020204030204" pitchFamily="34" charset="0"/>
              </a:rPr>
              <a:t>Replicação das </a:t>
            </a:r>
            <a:r>
              <a:rPr lang="pt-BR" dirty="0" smtClean="0">
                <a:latin typeface="Calibri" panose="020F0502020204030204" pitchFamily="34" charset="0"/>
              </a:rPr>
              <a:t>experiências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Calibri" panose="020F0502020204030204" pitchFamily="34" charset="0"/>
            </a:endParaRP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chemeClr val="tx1"/>
                </a:solidFill>
                <a:latin typeface="Calibri" charset="0"/>
              </a:rPr>
              <a:t>Otimização de processos e normativas com foco em Eficiência Energética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chemeClr val="tx1"/>
                </a:solidFill>
                <a:latin typeface="Calibri" charset="0"/>
              </a:rPr>
              <a:t>Sistematização do passivo (Mapa de Tipologias e Sist. Construtivos)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chemeClr val="tx1"/>
                </a:solidFill>
                <a:latin typeface="Calibri" charset="0"/>
              </a:rPr>
              <a:t>Análise de desempenho energético resultante de alterações de parâmetros técnicos / redução de consumo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chemeClr val="tx1"/>
                </a:solidFill>
                <a:latin typeface="Calibri" charset="0"/>
              </a:rPr>
              <a:t>Aplicação de processos e normas </a:t>
            </a:r>
            <a:r>
              <a:rPr lang="pt-BR" altLang="pt-BR" dirty="0" smtClean="0">
                <a:solidFill>
                  <a:schemeClr val="tx1"/>
                </a:solidFill>
                <a:latin typeface="Calibri" charset="0"/>
              </a:rPr>
              <a:t>otimizadas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pt-BR" altLang="pt-BR" dirty="0">
              <a:solidFill>
                <a:schemeClr val="tx1"/>
              </a:solidFill>
              <a:latin typeface="Calibri" charset="0"/>
            </a:endParaRP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chemeClr val="tx1"/>
                </a:solidFill>
                <a:latin typeface="Calibri" charset="0"/>
              </a:rPr>
              <a:t>Quantificação do impacto de emissões de GEE nos programas da SNH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chemeClr val="tx1"/>
                </a:solidFill>
                <a:latin typeface="Calibri" charset="0"/>
              </a:rPr>
              <a:t>Ferramenta de redução das emissões pela melhoria de Eficiência Energética na construção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chemeClr val="tx1"/>
                </a:solidFill>
                <a:latin typeface="Calibri" charset="0"/>
              </a:rPr>
              <a:t>Engajamento para fontes de financiamento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pt-BR" altLang="pt-BR" dirty="0">
                <a:solidFill>
                  <a:schemeClr val="tx1"/>
                </a:solidFill>
                <a:latin typeface="Calibri" charset="0"/>
              </a:rPr>
              <a:t>Potencial de </a:t>
            </a:r>
            <a:r>
              <a:rPr lang="pt-BR" altLang="pt-BR" dirty="0" err="1">
                <a:solidFill>
                  <a:schemeClr val="tx1"/>
                </a:solidFill>
                <a:latin typeface="Calibri" charset="0"/>
              </a:rPr>
              <a:t>upscaling</a:t>
            </a:r>
            <a:r>
              <a:rPr lang="pt-BR" altLang="pt-BR" dirty="0">
                <a:solidFill>
                  <a:schemeClr val="tx1"/>
                </a:solidFill>
                <a:latin typeface="Calibri" charset="0"/>
              </a:rPr>
              <a:t> de todo o projeto</a:t>
            </a:r>
          </a:p>
          <a:p>
            <a:pPr marL="28575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pt-BR" altLang="pt-BR" dirty="0" smtClean="0">
              <a:solidFill>
                <a:schemeClr val="tx1"/>
              </a:solidFill>
              <a:latin typeface="Calibri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934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365267" y="216845"/>
            <a:ext cx="5538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endParaRPr lang="pt-BR" sz="2000" b="1" dirty="0" smtClean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  <a:p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Histórico orçamento do Programa entre 2009-2019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91911" y="4641758"/>
            <a:ext cx="8621486" cy="628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lIns="73966" tIns="36983" rIns="73966" bIns="36983">
            <a:spAutoFit/>
          </a:bodyPr>
          <a:lstStyle>
            <a:defPPr>
              <a:defRPr lang="pt-BR"/>
            </a:defPPr>
            <a:lvl1pPr marL="285750" indent="-285750">
              <a:buFont typeface="Wingdings" pitchFamily="2" charset="2"/>
              <a:buChar char="§"/>
              <a:defRPr sz="1800">
                <a:latin typeface="Arial Narrow" pitchFamily="34" charset="0"/>
              </a:defRPr>
            </a:lvl1pPr>
          </a:lstStyle>
          <a:p>
            <a:pPr marL="0" indent="0" algn="ctr">
              <a:buNone/>
            </a:pPr>
            <a:r>
              <a:rPr lang="pt-BR" dirty="0" smtClean="0">
                <a:latin typeface="Calibri" panose="020F0502020204030204" pitchFamily="34" charset="0"/>
              </a:rPr>
              <a:t>A representatividade da participação do </a:t>
            </a:r>
            <a:r>
              <a:rPr lang="pt-BR" i="1" dirty="0" smtClean="0">
                <a:latin typeface="Calibri" panose="020F0502020204030204" pitchFamily="34" charset="0"/>
              </a:rPr>
              <a:t>Minha Casa, Minha Vida</a:t>
            </a:r>
            <a:r>
              <a:rPr lang="pt-BR" dirty="0" smtClean="0">
                <a:latin typeface="Calibri" panose="020F0502020204030204" pitchFamily="34" charset="0"/>
              </a:rPr>
              <a:t> na produção habitacional brasileira demonstra sua importância como alicerce do mercado imobiliário brasileiro. </a:t>
            </a:r>
          </a:p>
        </p:txBody>
      </p:sp>
      <p:sp>
        <p:nvSpPr>
          <p:cNvPr id="4" name="Retângulo 3"/>
          <p:cNvSpPr/>
          <p:nvPr/>
        </p:nvSpPr>
        <p:spPr>
          <a:xfrm>
            <a:off x="6932428" y="2710792"/>
            <a:ext cx="235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Dado: Dotação orçamentária LOA</a:t>
            </a:r>
          </a:p>
          <a:p>
            <a:pPr algn="r"/>
            <a:r>
              <a:rPr lang="pt-BR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rPr>
              <a:t>Fonte: SIAFI/SNH</a:t>
            </a: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6808590"/>
              </p:ext>
            </p:extLst>
          </p:nvPr>
        </p:nvGraphicFramePr>
        <p:xfrm>
          <a:off x="510041" y="2039110"/>
          <a:ext cx="8984343" cy="2428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tângulo 1"/>
          <p:cNvSpPr/>
          <p:nvPr/>
        </p:nvSpPr>
        <p:spPr>
          <a:xfrm>
            <a:off x="7890599" y="1611412"/>
            <a:ext cx="134524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chemeClr val="tx1"/>
                </a:solidFill>
                <a:latin typeface="Calibri" pitchFamily="34" charset="0"/>
              </a:rPr>
              <a:t>(em R$ bilhões)</a:t>
            </a:r>
          </a:p>
        </p:txBody>
      </p:sp>
    </p:spTree>
    <p:extLst>
      <p:ext uri="{BB962C8B-B14F-4D97-AF65-F5344CB8AC3E}">
        <p14:creationId xmlns:p14="http://schemas.microsoft.com/office/powerpoint/2010/main" val="189390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216024" y="613341"/>
            <a:ext cx="6660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endParaRPr lang="pt-BR" sz="2000" i="1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Histórico orçamento do Programa entre 2009-2019 - </a:t>
            </a:r>
            <a:r>
              <a:rPr lang="pt-BR" sz="2000" b="1" i="1" dirty="0" smtClean="0">
                <a:solidFill>
                  <a:schemeClr val="tx1"/>
                </a:solidFill>
                <a:latin typeface="Calibri" pitchFamily="34" charset="0"/>
              </a:rPr>
              <a:t>FGTS</a:t>
            </a:r>
          </a:p>
        </p:txBody>
      </p:sp>
      <p:sp>
        <p:nvSpPr>
          <p:cNvPr id="8" name="Retângulo 7"/>
          <p:cNvSpPr/>
          <p:nvPr/>
        </p:nvSpPr>
        <p:spPr>
          <a:xfrm>
            <a:off x="7739856" y="1489348"/>
            <a:ext cx="14847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latin typeface="Calibri" pitchFamily="34" charset="0"/>
              </a:rPr>
              <a:t>(em R$ bilhões)</a:t>
            </a:r>
          </a:p>
        </p:txBody>
      </p:sp>
      <p:pic>
        <p:nvPicPr>
          <p:cNvPr id="9" name="Imagem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1693178"/>
            <a:ext cx="9144000" cy="2955022"/>
          </a:xfrm>
          <a:prstGeom prst="rect">
            <a:avLst/>
          </a:prstGeom>
          <a:noFill/>
        </p:spPr>
      </p:pic>
      <p:sp>
        <p:nvSpPr>
          <p:cNvPr id="10" name="CaixaDeTexto 9"/>
          <p:cNvSpPr txBox="1"/>
          <p:nvPr/>
        </p:nvSpPr>
        <p:spPr>
          <a:xfrm>
            <a:off x="467545" y="4981651"/>
            <a:ext cx="9144000" cy="63887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lIns="73966" tIns="36983" rIns="73966" bIns="36983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Font typeface="Wingdings" pitchFamily="2" charset="2"/>
              <a:buNone/>
              <a:defRPr sz="1800">
                <a:latin typeface="Calibri" panose="020F0502020204030204" pitchFamily="34" charset="0"/>
              </a:defRPr>
            </a:lvl1pPr>
          </a:lstStyle>
          <a:p>
            <a:r>
              <a:rPr lang="pt-BR" dirty="0"/>
              <a:t>O </a:t>
            </a:r>
            <a:r>
              <a:rPr lang="pt-BR" b="1" dirty="0"/>
              <a:t>FGTS</a:t>
            </a:r>
            <a:r>
              <a:rPr lang="pt-BR" dirty="0"/>
              <a:t> tem sido o grande </a:t>
            </a:r>
            <a:r>
              <a:rPr lang="pt-BR" dirty="0" err="1"/>
              <a:t>lastreador</a:t>
            </a:r>
            <a:r>
              <a:rPr lang="pt-BR" dirty="0"/>
              <a:t> dos investimentos em políticas de desenvolvimento urbano no Brasil, além de ser uma das fontes que alicerçam o mercado imobiliário brasileiro.</a:t>
            </a:r>
          </a:p>
        </p:txBody>
      </p:sp>
    </p:spTree>
    <p:extLst>
      <p:ext uri="{BB962C8B-B14F-4D97-AF65-F5344CB8AC3E}">
        <p14:creationId xmlns:p14="http://schemas.microsoft.com/office/powerpoint/2010/main" val="3306108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1049789" y="5175144"/>
            <a:ext cx="73672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000" dirty="0">
                <a:latin typeface="Calibri" panose="020F0502020204030204" pitchFamily="34" charset="0"/>
              </a:rPr>
              <a:t>Fonte: Relatório </a:t>
            </a:r>
            <a:r>
              <a:rPr lang="pt-BR" sz="1000" dirty="0" smtClean="0">
                <a:latin typeface="Calibri" panose="020F0502020204030204" pitchFamily="34" charset="0"/>
              </a:rPr>
              <a:t>executivo – MDR (Data extração: 04/04/19) </a:t>
            </a:r>
          </a:p>
          <a:p>
            <a:pPr algn="just"/>
            <a:r>
              <a:rPr lang="pt-BR" sz="1000" dirty="0" smtClean="0">
                <a:latin typeface="Calibri" panose="020F0502020204030204" pitchFamily="34" charset="0"/>
              </a:rPr>
              <a:t>* Os dados consideram os </a:t>
            </a:r>
            <a:r>
              <a:rPr lang="pt-BR" sz="1000" dirty="0" err="1" smtClean="0">
                <a:latin typeface="Calibri" panose="020F0502020204030204" pitchFamily="34" charset="0"/>
              </a:rPr>
              <a:t>distratos</a:t>
            </a:r>
            <a:r>
              <a:rPr lang="pt-BR" sz="1000" dirty="0" smtClean="0">
                <a:latin typeface="Calibri" panose="020F0502020204030204" pitchFamily="34" charset="0"/>
              </a:rPr>
              <a:t> de operações (informação ainda não incluída no SISHAB).</a:t>
            </a:r>
            <a:endParaRPr lang="pt-BR" sz="1000" dirty="0">
              <a:latin typeface="Calibri" panose="020F0502020204030204" pitchFamily="34" charset="0"/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6203166"/>
              </p:ext>
            </p:extLst>
          </p:nvPr>
        </p:nvGraphicFramePr>
        <p:xfrm>
          <a:off x="238266" y="1622706"/>
          <a:ext cx="9210533" cy="3552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65267" y="216845"/>
            <a:ext cx="5538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r>
              <a:rPr lang="pt-BR" sz="2000" i="1" dirty="0" smtClean="0">
                <a:solidFill>
                  <a:schemeClr val="tx1"/>
                </a:solidFill>
                <a:latin typeface="Calibri" pitchFamily="34" charset="0"/>
              </a:rPr>
              <a:t>Histórico contratação de unidades habitacionais no Programa entre 2009-2019</a:t>
            </a:r>
          </a:p>
        </p:txBody>
      </p:sp>
      <p:cxnSp>
        <p:nvCxnSpPr>
          <p:cNvPr id="3" name="Conector reto 2"/>
          <p:cNvCxnSpPr/>
          <p:nvPr/>
        </p:nvCxnSpPr>
        <p:spPr>
          <a:xfrm>
            <a:off x="4593265" y="1424763"/>
            <a:ext cx="0" cy="2764465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19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365267" y="216845"/>
            <a:ext cx="9324833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Orçamento FGTS 2019 -2022</a:t>
            </a:r>
          </a:p>
          <a:p>
            <a:r>
              <a:rPr lang="pt-BR" sz="2000" b="1" dirty="0">
                <a:solidFill>
                  <a:schemeClr val="tx1"/>
                </a:solidFill>
                <a:latin typeface="Calibri" pitchFamily="34" charset="0"/>
              </a:rPr>
              <a:t>(em R$ bilhões)</a:t>
            </a:r>
          </a:p>
          <a:p>
            <a:endParaRPr lang="pt-BR" sz="24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339980"/>
              </p:ext>
            </p:extLst>
          </p:nvPr>
        </p:nvGraphicFramePr>
        <p:xfrm>
          <a:off x="685801" y="3965985"/>
          <a:ext cx="8394698" cy="1457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8710"/>
                <a:gridCol w="1301750"/>
                <a:gridCol w="1398554"/>
                <a:gridCol w="1229032"/>
                <a:gridCol w="1186652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Calibri" panose="020F0502020204030204" pitchFamily="34" charset="0"/>
                        </a:rPr>
                        <a:t>Discriminação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28575" marB="28575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  <a:endParaRPr lang="pt-BR" sz="1600" b="1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  <a:endParaRPr lang="pt-BR" sz="1600" b="1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  <a:endParaRPr lang="pt-BR" sz="1600" b="1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  <a:endParaRPr lang="pt-BR" sz="1600" b="1" i="0" u="none" strike="noStrike" dirty="0">
                        <a:solidFill>
                          <a:srgbClr val="22222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28575" marB="28575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  <a:latin typeface="Calibri" panose="020F0502020204030204" pitchFamily="34" charset="0"/>
                        </a:rPr>
                        <a:t>Habitação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Calibri" panose="020F0502020204030204" pitchFamily="34" charset="0"/>
                        </a:rPr>
                        <a:t>66,1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Calibri" panose="020F0502020204030204" pitchFamily="34" charset="0"/>
                        </a:rPr>
                        <a:t>65,9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Calibri" panose="020F0502020204030204" pitchFamily="34" charset="0"/>
                        </a:rPr>
                        <a:t>63,9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Calibri" panose="020F0502020204030204" pitchFamily="34" charset="0"/>
                        </a:rPr>
                        <a:t>63,4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 smtClean="0">
                          <a:effectLst/>
                          <a:latin typeface="Calibri" panose="020F0502020204030204" pitchFamily="34" charset="0"/>
                        </a:rPr>
                        <a:t>Financiamento</a:t>
                      </a:r>
                      <a:r>
                        <a:rPr lang="pt-BR" sz="1600" b="1" u="none" strike="noStrike" baseline="0" dirty="0" smtClean="0">
                          <a:effectLst/>
                          <a:latin typeface="Calibri" panose="020F0502020204030204" pitchFamily="34" charset="0"/>
                        </a:rPr>
                        <a:t> pessoa física/ jurídica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28575" marB="28575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</a:rPr>
                        <a:t>51,9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</a:rPr>
                        <a:t>51,9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</a:rPr>
                        <a:t>51,9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</a:rPr>
                        <a:t>51,9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 smtClean="0">
                          <a:effectLst/>
                          <a:latin typeface="Calibri" panose="020F0502020204030204" pitchFamily="34" charset="0"/>
                        </a:rPr>
                        <a:t>Descontos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28575" marB="28575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</a:rPr>
                        <a:t>9,0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</a:rPr>
                        <a:t>9,0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</a:rPr>
                        <a:t>8,0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</a:rPr>
                        <a:t>8,0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 smtClean="0">
                          <a:effectLst/>
                          <a:latin typeface="Calibri" panose="020F0502020204030204" pitchFamily="34" charset="0"/>
                        </a:rPr>
                        <a:t>Pró-Moradia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28575" marB="28575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Calibri" panose="020F0502020204030204" pitchFamily="34" charset="0"/>
                        </a:rPr>
                        <a:t>0,5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Calibri" panose="020F0502020204030204" pitchFamily="34" charset="0"/>
                        </a:rPr>
                        <a:t>0,5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Calibri" panose="020F0502020204030204" pitchFamily="34" charset="0"/>
                        </a:rPr>
                        <a:t>0,5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Calibri" panose="020F0502020204030204" pitchFamily="34" charset="0"/>
                        </a:rPr>
                        <a:t>0,5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5565014"/>
              </p:ext>
            </p:extLst>
          </p:nvPr>
        </p:nvGraphicFramePr>
        <p:xfrm>
          <a:off x="2193995" y="1333500"/>
          <a:ext cx="6061005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43223" y="5544573"/>
            <a:ext cx="456118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itchFamily="18" charset="0"/>
              </a:rPr>
              <a:t>Fonte: Resolução CGFGTS</a:t>
            </a:r>
            <a:r>
              <a:rPr kumimoji="0" lang="pt-BR" altLang="pt-BR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itchFamily="18" charset="0"/>
              </a:rPr>
              <a:t> n° 903, de 13 de novembro de 2018</a:t>
            </a:r>
            <a:r>
              <a:rPr kumimoji="0" lang="pt-BR" altLang="pt-B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itchFamily="18" charset="0"/>
              </a:rPr>
              <a:t>.</a:t>
            </a:r>
            <a:endParaRPr kumimoji="0" lang="pt-BR" alt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041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aixaDeTexto 15"/>
          <p:cNvSpPr txBox="1"/>
          <p:nvPr/>
        </p:nvSpPr>
        <p:spPr>
          <a:xfrm>
            <a:off x="251521" y="571535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</p:txBody>
      </p:sp>
      <p:graphicFrame>
        <p:nvGraphicFramePr>
          <p:cNvPr id="17" name="Gráfico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4019945"/>
              </p:ext>
            </p:extLst>
          </p:nvPr>
        </p:nvGraphicFramePr>
        <p:xfrm>
          <a:off x="280865" y="2409194"/>
          <a:ext cx="3681699" cy="2809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CaixaDeTexto 17"/>
          <p:cNvSpPr txBox="1"/>
          <p:nvPr/>
        </p:nvSpPr>
        <p:spPr>
          <a:xfrm>
            <a:off x="251521" y="2021939"/>
            <a:ext cx="3960439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latin typeface="Calibri" panose="020F0502020204030204" pitchFamily="34" charset="0"/>
              </a:rPr>
              <a:t>334.638 UH (20% da Carteira PMCMV Total) </a:t>
            </a:r>
            <a:r>
              <a:rPr lang="pt-BR" sz="1600" dirty="0" smtClean="0">
                <a:latin typeface="Calibri" panose="020F0502020204030204" pitchFamily="34" charset="0"/>
              </a:rPr>
              <a:t>nas diversas modalidades e regiões do país.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4679504" y="1212569"/>
            <a:ext cx="44621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i="1" dirty="0" smtClean="0">
              <a:latin typeface="Calibri" pitchFamily="34" charset="0"/>
            </a:endParaRPr>
          </a:p>
          <a:p>
            <a:r>
              <a:rPr lang="pt-BR" sz="2000" b="1" i="1" dirty="0">
                <a:latin typeface="Calibri" pitchFamily="34" charset="0"/>
              </a:rPr>
              <a:t>Contratações FGTS 2019 - até 30 de abril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216024" y="513882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1000" dirty="0">
                <a:latin typeface="Calibri" panose="020F0502020204030204" pitchFamily="34" charset="0"/>
              </a:rPr>
              <a:t>Fonte: Relatório executivo – MDR (Data extração: </a:t>
            </a:r>
            <a:r>
              <a:rPr lang="pt-BR" sz="1000" dirty="0" smtClean="0">
                <a:latin typeface="Calibri" panose="020F0502020204030204" pitchFamily="34" charset="0"/>
              </a:rPr>
              <a:t>04/04/19)</a:t>
            </a:r>
            <a:endParaRPr lang="pt-BR" sz="1000" dirty="0"/>
          </a:p>
        </p:txBody>
      </p:sp>
      <p:graphicFrame>
        <p:nvGraphicFramePr>
          <p:cNvPr id="21" name="Tabe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077511"/>
              </p:ext>
            </p:extLst>
          </p:nvPr>
        </p:nvGraphicFramePr>
        <p:xfrm>
          <a:off x="4788024" y="2051685"/>
          <a:ext cx="4914776" cy="1159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8159"/>
                <a:gridCol w="678298"/>
                <a:gridCol w="1096513"/>
                <a:gridCol w="1188444"/>
                <a:gridCol w="1293362"/>
              </a:tblGrid>
              <a:tr h="187277">
                <a:tc>
                  <a:txBody>
                    <a:bodyPr/>
                    <a:lstStyle/>
                    <a:p>
                      <a:pPr algn="l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u="none" strike="noStrike" dirty="0">
                          <a:effectLst/>
                        </a:rPr>
                        <a:t>UH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OGU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FGTS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Financiamento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8727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Faixa  1,5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9.870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43.826.180,49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399.052.067,90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843.888.958,95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27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Faixa 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66.477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167.033.148,45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1.547.029.097,10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6.991.011.750,96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27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Faixa 3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11.289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0,00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1.582.302.878,87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727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87.636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210.859.328,94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1.946.081.165,00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u="none" strike="noStrike" dirty="0">
                          <a:effectLst/>
                        </a:rPr>
                        <a:t>9.417.203.588,78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39829">
                <a:tc gridSpan="2">
                  <a:txBody>
                    <a:bodyPr/>
                    <a:lstStyle/>
                    <a:p>
                      <a:pPr algn="ctr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11,6 bilhões em 2019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268662" y="1509489"/>
            <a:ext cx="32383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i="1" dirty="0">
                <a:latin typeface="Calibri" pitchFamily="34" charset="0"/>
              </a:rPr>
              <a:t>Carteira </a:t>
            </a:r>
            <a:r>
              <a:rPr lang="pt-BR" sz="2000" b="1" i="1" dirty="0" smtClean="0">
                <a:latin typeface="Calibri" pitchFamily="34" charset="0"/>
              </a:rPr>
              <a:t>Ativa </a:t>
            </a:r>
            <a:r>
              <a:rPr lang="pt-BR" sz="2000" b="1" i="1" dirty="0">
                <a:latin typeface="Calibri" pitchFamily="34" charset="0"/>
              </a:rPr>
              <a:t>2019 – </a:t>
            </a:r>
            <a:r>
              <a:rPr lang="pt-BR" sz="2000" b="1" i="1" dirty="0" smtClean="0">
                <a:latin typeface="Calibri" pitchFamily="34" charset="0"/>
              </a:rPr>
              <a:t>Faixa 1</a:t>
            </a:r>
            <a:endParaRPr lang="pt-BR" b="1" i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3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474451" y="501981"/>
            <a:ext cx="55381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latin typeface="Calibri" pitchFamily="34" charset="0"/>
              </a:rPr>
              <a:t>BALANÇO DOS PROGRAMAS EM ANDAMENTO</a:t>
            </a:r>
          </a:p>
          <a:p>
            <a:r>
              <a:rPr lang="pt-BR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Minha Casa, Minha Vida – </a:t>
            </a:r>
            <a:r>
              <a:rPr lang="pt-BR" sz="2000" b="1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Carteira</a:t>
            </a:r>
            <a:r>
              <a:rPr lang="pt-BR" sz="2000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pt-BR" sz="2000" b="1" i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TOTAL</a:t>
            </a:r>
            <a:endParaRPr lang="pt-BR" sz="2000" b="1" i="1" dirty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3" name="TextBox 10"/>
          <p:cNvSpPr txBox="1"/>
          <p:nvPr/>
        </p:nvSpPr>
        <p:spPr>
          <a:xfrm>
            <a:off x="242666" y="1923177"/>
            <a:ext cx="14292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Helvetica"/>
              </a:rPr>
              <a:t>Resultados </a:t>
            </a:r>
            <a:r>
              <a:rPr lang="pt-BR" sz="16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Helvetica"/>
              </a:rPr>
              <a:t>Alcançados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Helvetica"/>
              </a:rPr>
              <a:t>2009-2018</a:t>
            </a:r>
            <a:endParaRPr lang="pt-BR" sz="1600" b="1" i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Helvetica"/>
            </a:endParaRPr>
          </a:p>
        </p:txBody>
      </p:sp>
      <p:sp>
        <p:nvSpPr>
          <p:cNvPr id="14" name="TextBox 15"/>
          <p:cNvSpPr txBox="1"/>
          <p:nvPr/>
        </p:nvSpPr>
        <p:spPr>
          <a:xfrm>
            <a:off x="1884972" y="1449359"/>
            <a:ext cx="773799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fontAlgn="base">
              <a:spcBef>
                <a:spcPts val="300"/>
              </a:spcBef>
              <a:spcAft>
                <a:spcPts val="300"/>
              </a:spcAft>
              <a:buSzPct val="100000"/>
            </a:pPr>
            <a:r>
              <a:rPr lang="pt-BR" sz="1600" b="1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5,5 milhões </a:t>
            </a:r>
            <a:r>
              <a:rPr lang="pt-BR" sz="1600" b="1" dirty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de unidades contratadas </a:t>
            </a:r>
            <a:r>
              <a:rPr lang="pt-BR" sz="1600" dirty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em </a:t>
            </a:r>
            <a:r>
              <a:rPr lang="pt-BR" sz="1600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97% dos municípios brasileiros</a:t>
            </a:r>
          </a:p>
          <a:p>
            <a:pPr marL="0" lvl="1" fontAlgn="base">
              <a:spcBef>
                <a:spcPts val="300"/>
              </a:spcBef>
              <a:spcAft>
                <a:spcPts val="300"/>
              </a:spcAft>
              <a:buSzPct val="100000"/>
            </a:pPr>
            <a:r>
              <a:rPr lang="pt-BR" sz="1600" b="1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R$ 445 bilhões em investimentos </a:t>
            </a:r>
            <a:r>
              <a:rPr lang="pt-BR" sz="1600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(valor contratado)</a:t>
            </a:r>
            <a:endParaRPr lang="pt-BR" sz="1600" dirty="0">
              <a:solidFill>
                <a:prstClr val="black"/>
              </a:solidFill>
              <a:latin typeface="Calibri" panose="020F0502020204030204" pitchFamily="34" charset="0"/>
              <a:cs typeface="Helvetica"/>
            </a:endParaRPr>
          </a:p>
          <a:p>
            <a:pPr marL="0" lvl="1" fontAlgn="base">
              <a:spcBef>
                <a:spcPts val="300"/>
              </a:spcBef>
              <a:spcAft>
                <a:spcPts val="300"/>
              </a:spcAft>
              <a:buSzPct val="100000"/>
            </a:pPr>
            <a:r>
              <a:rPr lang="pt-BR" sz="1600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Cerca de </a:t>
            </a:r>
            <a:r>
              <a:rPr lang="pt-BR" sz="1600" b="1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15 milhões de pessoas já residem em uma moradia </a:t>
            </a:r>
            <a:r>
              <a:rPr lang="pt-BR" sz="1600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financiada pelo programa</a:t>
            </a:r>
            <a:endParaRPr lang="pt-BR" sz="1600" dirty="0">
              <a:solidFill>
                <a:prstClr val="black"/>
              </a:solidFill>
              <a:latin typeface="Calibri" panose="020F0502020204030204" pitchFamily="34" charset="0"/>
              <a:cs typeface="Helvetica"/>
            </a:endParaRPr>
          </a:p>
          <a:p>
            <a:pPr marL="0" lvl="1" fontAlgn="base">
              <a:spcBef>
                <a:spcPts val="300"/>
              </a:spcBef>
              <a:spcAft>
                <a:spcPts val="300"/>
              </a:spcAft>
              <a:buSzPct val="100000"/>
            </a:pPr>
            <a:r>
              <a:rPr lang="pt-BR" sz="1600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Aproximadamente </a:t>
            </a:r>
            <a:r>
              <a:rPr lang="pt-BR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Helvetica"/>
              </a:rPr>
              <a:t>9,5 milhões </a:t>
            </a:r>
            <a:r>
              <a:rPr lang="pt-BR" sz="1600" b="1" dirty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de empregos gerados </a:t>
            </a:r>
            <a:r>
              <a:rPr lang="pt-BR" sz="1600" dirty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- diretos e </a:t>
            </a:r>
            <a:r>
              <a:rPr lang="pt-BR" sz="1600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indiretos</a:t>
            </a:r>
          </a:p>
          <a:p>
            <a:pPr marL="0" lvl="1" fontAlgn="base">
              <a:spcBef>
                <a:spcPts val="300"/>
              </a:spcBef>
              <a:spcAft>
                <a:spcPts val="300"/>
              </a:spcAft>
              <a:buSzPct val="100000"/>
            </a:pPr>
            <a:r>
              <a:rPr lang="pt-BR" sz="1600" b="1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Arrecadação gerada de R$ 90,9 bilhões</a:t>
            </a:r>
            <a:r>
              <a:rPr lang="pt-BR" sz="1600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 em impostos nas três esferas de governo (74% para a esfera federal)</a:t>
            </a:r>
          </a:p>
        </p:txBody>
      </p:sp>
      <p:cxnSp>
        <p:nvCxnSpPr>
          <p:cNvPr id="15" name="Straight Connector 3"/>
          <p:cNvCxnSpPr/>
          <p:nvPr/>
        </p:nvCxnSpPr>
        <p:spPr>
          <a:xfrm>
            <a:off x="1674200" y="1436379"/>
            <a:ext cx="0" cy="1789421"/>
          </a:xfrm>
          <a:prstGeom prst="line">
            <a:avLst/>
          </a:prstGeom>
          <a:ln w="19050" cmpd="sng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0"/>
          <p:cNvSpPr txBox="1"/>
          <p:nvPr/>
        </p:nvSpPr>
        <p:spPr>
          <a:xfrm>
            <a:off x="228892" y="3650587"/>
            <a:ext cx="14292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Helvetica"/>
              </a:rPr>
              <a:t>Resultados </a:t>
            </a:r>
            <a:r>
              <a:rPr lang="pt-BR" sz="16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Helvetica"/>
              </a:rPr>
              <a:t>Alcançados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Helvetica"/>
              </a:rPr>
              <a:t>2018</a:t>
            </a:r>
          </a:p>
        </p:txBody>
      </p:sp>
      <p:sp>
        <p:nvSpPr>
          <p:cNvPr id="17" name="TextBox 15"/>
          <p:cNvSpPr txBox="1"/>
          <p:nvPr/>
        </p:nvSpPr>
        <p:spPr>
          <a:xfrm>
            <a:off x="1896598" y="3622091"/>
            <a:ext cx="716292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fontAlgn="base">
              <a:spcBef>
                <a:spcPts val="300"/>
              </a:spcBef>
              <a:spcAft>
                <a:spcPts val="300"/>
              </a:spcAft>
              <a:buSzPct val="100000"/>
            </a:pPr>
            <a:r>
              <a:rPr lang="pt-BR" sz="1600" b="1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527 mil unidades </a:t>
            </a:r>
            <a:r>
              <a:rPr lang="pt-BR" sz="1600" b="1" dirty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contratadas </a:t>
            </a:r>
            <a:r>
              <a:rPr lang="pt-BR" sz="1600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em todos os estados brasileiros</a:t>
            </a:r>
            <a:endParaRPr lang="pt-BR" sz="1600" dirty="0">
              <a:solidFill>
                <a:prstClr val="black"/>
              </a:solidFill>
              <a:latin typeface="Calibri" panose="020F0502020204030204" pitchFamily="34" charset="0"/>
              <a:cs typeface="Helvetica"/>
            </a:endParaRPr>
          </a:p>
          <a:p>
            <a:pPr marL="0" lvl="1" fontAlgn="base">
              <a:spcBef>
                <a:spcPts val="300"/>
              </a:spcBef>
              <a:spcAft>
                <a:spcPts val="300"/>
              </a:spcAft>
              <a:buSzPct val="100000"/>
            </a:pPr>
            <a:r>
              <a:rPr lang="pt-BR" sz="1600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Cerca de </a:t>
            </a:r>
            <a:r>
              <a:rPr lang="pt-BR" sz="1600" b="1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200 mil unidades entregues </a:t>
            </a:r>
            <a:r>
              <a:rPr lang="pt-BR" sz="1600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no ano</a:t>
            </a:r>
            <a:endParaRPr lang="pt-BR" sz="1600" dirty="0">
              <a:solidFill>
                <a:prstClr val="black"/>
              </a:solidFill>
              <a:latin typeface="Calibri" panose="020F0502020204030204" pitchFamily="34" charset="0"/>
              <a:cs typeface="Helvetica"/>
            </a:endParaRPr>
          </a:p>
          <a:p>
            <a:pPr marL="0" lvl="1" fontAlgn="base">
              <a:spcBef>
                <a:spcPts val="300"/>
              </a:spcBef>
              <a:spcAft>
                <a:spcPts val="300"/>
              </a:spcAft>
              <a:buSzPct val="100000"/>
            </a:pPr>
            <a:r>
              <a:rPr lang="pt-BR" sz="1600" b="1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Investimentos superiores a R$ 60 bilhões </a:t>
            </a:r>
            <a:r>
              <a:rPr lang="pt-BR" sz="1600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</a:rPr>
              <a:t>(OGU + FGTS + valor de financiamento)</a:t>
            </a:r>
          </a:p>
        </p:txBody>
      </p:sp>
      <p:cxnSp>
        <p:nvCxnSpPr>
          <p:cNvPr id="18" name="Straight Connector 3"/>
          <p:cNvCxnSpPr/>
          <p:nvPr/>
        </p:nvCxnSpPr>
        <p:spPr>
          <a:xfrm>
            <a:off x="1675816" y="3485213"/>
            <a:ext cx="1331" cy="1258640"/>
          </a:xfrm>
          <a:prstGeom prst="line">
            <a:avLst/>
          </a:prstGeom>
          <a:ln w="19050" cmpd="sng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0"/>
          <p:cNvSpPr txBox="1"/>
          <p:nvPr/>
        </p:nvSpPr>
        <p:spPr>
          <a:xfrm>
            <a:off x="228888" y="4964157"/>
            <a:ext cx="14292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Helvetica"/>
              </a:rPr>
              <a:t>Resultados </a:t>
            </a:r>
            <a:r>
              <a:rPr lang="pt-BR" sz="1600" b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Helvetica"/>
              </a:rPr>
              <a:t>Estimados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Helvetica"/>
              </a:rPr>
              <a:t>2019</a:t>
            </a:r>
          </a:p>
        </p:txBody>
      </p:sp>
      <p:cxnSp>
        <p:nvCxnSpPr>
          <p:cNvPr id="21" name="Straight Connector 3"/>
          <p:cNvCxnSpPr/>
          <p:nvPr/>
        </p:nvCxnSpPr>
        <p:spPr>
          <a:xfrm>
            <a:off x="1677147" y="4981126"/>
            <a:ext cx="1335" cy="797057"/>
          </a:xfrm>
          <a:prstGeom prst="line">
            <a:avLst/>
          </a:prstGeom>
          <a:ln w="19050" cmpd="sng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tângulo 22"/>
          <p:cNvSpPr/>
          <p:nvPr/>
        </p:nvSpPr>
        <p:spPr>
          <a:xfrm>
            <a:off x="1884972" y="5034638"/>
            <a:ext cx="69651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600" b="1" dirty="0">
                <a:solidFill>
                  <a:schemeClr val="tx1"/>
                </a:solidFill>
                <a:latin typeface="Calibri" panose="020F0502020204030204" pitchFamily="34" charset="0"/>
                <a:cs typeface="Helvetica"/>
                <a:sym typeface="Wingdings" panose="05000000000000000000" pitchFamily="2" charset="2"/>
              </a:rPr>
              <a:t>101.776 </a:t>
            </a:r>
            <a:r>
              <a:rPr lang="pt-BR" sz="1600" b="1" dirty="0" smtClean="0">
                <a:solidFill>
                  <a:schemeClr val="tx1"/>
                </a:solidFill>
                <a:latin typeface="Calibri" panose="020F0502020204030204" pitchFamily="34" charset="0"/>
                <a:cs typeface="Helvetica"/>
                <a:sym typeface="Wingdings" panose="05000000000000000000" pitchFamily="2" charset="2"/>
              </a:rPr>
              <a:t>unidades </a:t>
            </a:r>
            <a:r>
              <a:rPr lang="pt-BR" sz="1600" dirty="0" smtClean="0">
                <a:solidFill>
                  <a:schemeClr val="tx1"/>
                </a:solidFill>
                <a:latin typeface="Calibri" panose="020F0502020204030204" pitchFamily="34" charset="0"/>
                <a:cs typeface="Helvetica"/>
                <a:sym typeface="Wingdings" panose="05000000000000000000" pitchFamily="2" charset="2"/>
              </a:rPr>
              <a:t>a serem </a:t>
            </a:r>
            <a:r>
              <a:rPr lang="pt-BR" sz="1600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  <a:sym typeface="Wingdings" panose="05000000000000000000" pitchFamily="2" charset="2"/>
              </a:rPr>
              <a:t>entregues em 2019*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i="1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  <a:sym typeface="Wingdings" panose="05000000000000000000" pitchFamily="2" charset="2"/>
              </a:rPr>
              <a:t>*considera </a:t>
            </a:r>
            <a:r>
              <a:rPr lang="pt-BR" i="1" dirty="0">
                <a:solidFill>
                  <a:prstClr val="black"/>
                </a:solidFill>
                <a:latin typeface="Calibri" panose="020F0502020204030204" pitchFamily="34" charset="0"/>
                <a:cs typeface="Helvetica"/>
                <a:sym typeface="Wingdings" panose="05000000000000000000" pitchFamily="2" charset="2"/>
              </a:rPr>
              <a:t>apenas empreendimentos com % execução superior a 80</a:t>
            </a:r>
            <a:r>
              <a:rPr lang="pt-BR" i="1" dirty="0" smtClean="0">
                <a:solidFill>
                  <a:prstClr val="black"/>
                </a:solidFill>
                <a:latin typeface="Calibri" panose="020F0502020204030204" pitchFamily="34" charset="0"/>
                <a:cs typeface="Helvetica"/>
                <a:sym typeface="Wingdings" panose="05000000000000000000" pitchFamily="2" charset="2"/>
              </a:rPr>
              <a:t>%</a:t>
            </a:r>
            <a:endParaRPr lang="pt-BR" i="1" dirty="0">
              <a:solidFill>
                <a:prstClr val="black"/>
              </a:solidFill>
              <a:latin typeface="Calibri" panose="020F0502020204030204" pitchFamily="34" charset="0"/>
              <a:cs typeface="Helvetica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9540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14639" y="1364045"/>
            <a:ext cx="37791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0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Impactos econômicos</a:t>
            </a:r>
            <a:endParaRPr lang="pt-BR" sz="2400" b="1" i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Conector reto 13"/>
          <p:cNvCxnSpPr/>
          <p:nvPr/>
        </p:nvCxnSpPr>
        <p:spPr>
          <a:xfrm>
            <a:off x="365267" y="2235828"/>
            <a:ext cx="9127076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365267" y="216845"/>
            <a:ext cx="55381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MINHA CASA, MINHA VIDA</a:t>
            </a:r>
          </a:p>
          <a:p>
            <a:endParaRPr lang="pt-BR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Resultados globais</a:t>
            </a:r>
          </a:p>
        </p:txBody>
      </p:sp>
      <p:sp>
        <p:nvSpPr>
          <p:cNvPr id="4" name="Retângulo 3"/>
          <p:cNvSpPr/>
          <p:nvPr/>
        </p:nvSpPr>
        <p:spPr>
          <a:xfrm>
            <a:off x="383921" y="2439836"/>
            <a:ext cx="9108422" cy="3373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b="1" i="1" dirty="0">
                <a:latin typeface="Calibri" panose="020F0502020204030204" pitchFamily="34" charset="0"/>
              </a:rPr>
              <a:t>GERAÇÃO DE EMPREGOS</a:t>
            </a:r>
            <a:r>
              <a:rPr lang="pt-BR" sz="1800" dirty="0">
                <a:latin typeface="Calibri" panose="020F0502020204030204" pitchFamily="34" charset="0"/>
              </a:rPr>
              <a:t>: Gera 22 </a:t>
            </a:r>
            <a:r>
              <a:rPr lang="pt-BR" sz="1800" dirty="0" smtClean="0">
                <a:latin typeface="Calibri" panose="020F0502020204030204" pitchFamily="34" charset="0"/>
              </a:rPr>
              <a:t>empregos </a:t>
            </a:r>
            <a:r>
              <a:rPr lang="pt-BR" sz="1800" dirty="0">
                <a:latin typeface="Calibri" panose="020F0502020204030204" pitchFamily="34" charset="0"/>
              </a:rPr>
              <a:t>diretos e indiretos para cada R$ 1 milhão </a:t>
            </a:r>
            <a:r>
              <a:rPr lang="pt-BR" sz="1800" dirty="0" smtClean="0">
                <a:latin typeface="Calibri" panose="020F0502020204030204" pitchFamily="34" charset="0"/>
              </a:rPr>
              <a:t>em investimentos;</a:t>
            </a:r>
            <a:endParaRPr lang="pt-BR" sz="1800" dirty="0">
              <a:latin typeface="Calibri" panose="020F0502020204030204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b="1" i="1" dirty="0">
                <a:latin typeface="Calibri" panose="020F0502020204030204" pitchFamily="34" charset="0"/>
              </a:rPr>
              <a:t>GERAÇÃO DE RENDA</a:t>
            </a:r>
            <a:r>
              <a:rPr lang="pt-BR" sz="1800" dirty="0">
                <a:latin typeface="Calibri" panose="020F0502020204030204" pitchFamily="34" charset="0"/>
              </a:rPr>
              <a:t>: Gera renda de R$ 1,812 milhão a cada R$ 1 milhão de investimentos;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b="1" i="1" dirty="0">
                <a:latin typeface="Calibri" panose="020F0502020204030204" pitchFamily="34" charset="0"/>
              </a:rPr>
              <a:t>RETORNO TRIBUTÁRIO</a:t>
            </a:r>
            <a:r>
              <a:rPr lang="pt-BR" sz="1800" dirty="0">
                <a:latin typeface="Calibri" panose="020F0502020204030204" pitchFamily="34" charset="0"/>
              </a:rPr>
              <a:t>: </a:t>
            </a:r>
            <a:r>
              <a:rPr lang="pt-BR" sz="1800" dirty="0" smtClean="0">
                <a:latin typeface="Calibri" panose="020F0502020204030204" pitchFamily="34" charset="0"/>
              </a:rPr>
              <a:t>Gera arrecadação de 25,8% sobre o valor de obras e serviços, 19% desses destinados à União;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b="1" i="1" dirty="0" smtClean="0">
                <a:latin typeface="Calibri" panose="020F0502020204030204" pitchFamily="34" charset="0"/>
              </a:rPr>
              <a:t>EXPRESSIVA REPRESENTATIVIDADE </a:t>
            </a:r>
            <a:r>
              <a:rPr lang="pt-BR" sz="1800" b="1" i="1" dirty="0">
                <a:latin typeface="Calibri" panose="020F0502020204030204" pitchFamily="34" charset="0"/>
              </a:rPr>
              <a:t>NO MERCADO IMOBILIÁRIO RESIDENCIAL</a:t>
            </a:r>
            <a:r>
              <a:rPr lang="pt-BR" sz="1800" dirty="0">
                <a:latin typeface="Calibri" panose="020F0502020204030204" pitchFamily="34" charset="0"/>
              </a:rPr>
              <a:t>: </a:t>
            </a:r>
            <a:r>
              <a:rPr lang="pt-BR" sz="1800" dirty="0" smtClean="0">
                <a:latin typeface="Calibri" panose="020F0502020204030204" pitchFamily="34" charset="0"/>
              </a:rPr>
              <a:t>responsável por mais da metade das UH produzidas pelo mercado imobiliário no país (mesmo em períodos de restrição fiscal). </a:t>
            </a:r>
            <a:endParaRPr lang="pt-BR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29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5121</TotalTime>
  <Words>1946</Words>
  <Application>Microsoft Office PowerPoint</Application>
  <PresentationFormat>Papel A4 (210 x 297 mm)</PresentationFormat>
  <Paragraphs>373</Paragraphs>
  <Slides>23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Giuliana de Abreu Correa</dc:creator>
  <cp:lastModifiedBy>Celso Toshito Matsuda</cp:lastModifiedBy>
  <cp:revision>304</cp:revision>
  <cp:lastPrinted>2019-05-08T14:54:56Z</cp:lastPrinted>
  <dcterms:modified xsi:type="dcterms:W3CDTF">2019-05-22T11:52:30Z</dcterms:modified>
</cp:coreProperties>
</file>