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17582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7846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437bc77d0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3437bc77d04_0_0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3437bc77d04_0_0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9059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a8dbafd097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ga8dbafd097_0_14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a8dbafd097_0_14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75323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46b8c149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346b8c1494f_0_0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346b8c1494f_0_0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6993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46a85adaf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g346a85adafc_0_2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346a85adafc_0_2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6101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46a85adaf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g346a85adafc_0_6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346a85adafc_0_6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015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46a85adafc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g346a85adafc_0_32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346a85adafc_0_32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8320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46a85adaf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g346a85adafc_0_45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346a85adafc_0_45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893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46a85adafc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g346a85adafc_0_55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346a85adafc_0_55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670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38843"/>
            <a:ext cx="12193262" cy="63191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83" name="Google Shape;8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90" name="Google Shape;9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10509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25114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32" name="Google Shape;32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40" name="Google Shape;4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50" name="Google Shape;50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56" name="Google Shape;56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68" name="Google Shape;6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76" name="Google Shape;7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/>
          <p:nvPr/>
        </p:nvSpPr>
        <p:spPr>
          <a:xfrm>
            <a:off x="783771" y="984738"/>
            <a:ext cx="11022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9D1730"/>
                </a:solidFill>
              </a:rPr>
              <a:t>A sonegação é uma prática comum?</a:t>
            </a: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00"/>
              </a:highlight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2125" y="1712188"/>
            <a:ext cx="5927758" cy="5014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/>
        </p:nvSpPr>
        <p:spPr>
          <a:xfrm>
            <a:off x="783771" y="984738"/>
            <a:ext cx="11022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9D1730"/>
                </a:solidFill>
              </a:rPr>
              <a:t>Concentração da dívida ativa no âmbito da PGFN</a:t>
            </a: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8" name="Google Shape;10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2925" y="2140663"/>
            <a:ext cx="6943725" cy="3276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5"/>
          <p:cNvSpPr txBox="1"/>
          <p:nvPr/>
        </p:nvSpPr>
        <p:spPr>
          <a:xfrm>
            <a:off x="377500" y="6019100"/>
            <a:ext cx="10580700" cy="2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*Informações extraídas do Anuário PGFN 2024. Disponível em: &lt;https://www.gov.br/pgfn/pt-br/acesso-a-informacao/institucional/pgfn-em-numeros/anuario-da-pgfn-2024-imp-15_04-lu-final.pdf&gt;.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8273650" y="2191625"/>
            <a:ext cx="3533100" cy="22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500"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Grande devedor é aquele que deve montante igual ou superior a R$ 15 milhões.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/>
        </p:nvSpPr>
        <p:spPr>
          <a:xfrm>
            <a:off x="783771" y="984738"/>
            <a:ext cx="11022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9D1730"/>
                </a:solidFill>
              </a:rPr>
              <a:t>Classificação de comportamento (OCDE)</a:t>
            </a:r>
            <a:endParaRPr sz="2400" b="1" i="1">
              <a:solidFill>
                <a:srgbClr val="9D173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 txBox="1"/>
          <p:nvPr/>
        </p:nvSpPr>
        <p:spPr>
          <a:xfrm>
            <a:off x="377500" y="6019100"/>
            <a:ext cx="10580700" cy="2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*Informações extraídas do relatório OCDE “Compliance Risk Management: Managing and Improving Tax Compliance”. Disponível em: &lt;https://www.oecd.org/content/dam/oecd/en/topics/policy-issues/tax-administration/compliance-risk-management-managing-and-improving-tax-compliance.pdf&gt;.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8" name="Google Shape;11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975" y="2089713"/>
            <a:ext cx="6638925" cy="290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/>
          <p:nvPr/>
        </p:nvSpPr>
        <p:spPr>
          <a:xfrm>
            <a:off x="7623500" y="2217900"/>
            <a:ext cx="39009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Desengajados: são aqueles que, de forma dolosa, escolhem não pagar o tributo.</a:t>
            </a:r>
            <a:endParaRPr sz="2400" b="1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Para eles, a OCDE recomenda a utilização de medidas legais mais rigorosas.</a:t>
            </a:r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/>
        </p:nvSpPr>
        <p:spPr>
          <a:xfrm>
            <a:off x="783771" y="984738"/>
            <a:ext cx="11022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9D1730"/>
                </a:solidFill>
              </a:rPr>
              <a:t>Quem é o devedor contumaz (PLP 164/2022)?</a:t>
            </a: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1900"/>
              <a:buChar char="➢"/>
            </a:pPr>
            <a:r>
              <a:rPr lang="pt-BR" sz="1900" b="1">
                <a:solidFill>
                  <a:srgbClr val="BF9000"/>
                </a:solidFill>
              </a:rPr>
              <a:t>Fixação de critérios objetivos (uniformização em âmbito nacional);</a:t>
            </a:r>
            <a:endParaRPr sz="1900" b="1">
              <a:solidFill>
                <a:srgbClr val="BF9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1900"/>
              <a:buChar char="➢"/>
            </a:pPr>
            <a:r>
              <a:rPr lang="pt-BR" sz="1900" b="1">
                <a:solidFill>
                  <a:srgbClr val="BF9000"/>
                </a:solidFill>
              </a:rPr>
              <a:t>Inadimplemento tributário como estratégia empresarial;</a:t>
            </a:r>
            <a:endParaRPr sz="1900" b="1">
              <a:solidFill>
                <a:srgbClr val="BF9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1900"/>
              <a:buChar char="➢"/>
            </a:pPr>
            <a:r>
              <a:rPr lang="pt-BR" sz="1900" b="1">
                <a:solidFill>
                  <a:srgbClr val="BF9000"/>
                </a:solidFill>
              </a:rPr>
              <a:t>Ausência de pagamento de forma dolosa e reiterada.</a:t>
            </a: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1900"/>
              <a:buChar char="➢"/>
            </a:pPr>
            <a:r>
              <a:rPr lang="pt-BR" sz="1900" b="1">
                <a:solidFill>
                  <a:srgbClr val="BF9000"/>
                </a:solidFill>
              </a:rPr>
              <a:t>Garantia do devido processo legal.</a:t>
            </a: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00"/>
              </a:highlight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7"/>
          <p:cNvSpPr/>
          <p:nvPr/>
        </p:nvSpPr>
        <p:spPr>
          <a:xfrm>
            <a:off x="1401000" y="2008450"/>
            <a:ext cx="2244000" cy="9123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REITERADO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4974000" y="2008450"/>
            <a:ext cx="2244000" cy="9123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SUBSTANCIAL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8547000" y="2008450"/>
            <a:ext cx="2244000" cy="9123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INJUSTIFICADO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4089625" y="2296475"/>
            <a:ext cx="403500" cy="293700"/>
          </a:xfrm>
          <a:prstGeom prst="mathPlus">
            <a:avLst>
              <a:gd name="adj1" fmla="val 23520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A61C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7"/>
          <p:cNvSpPr/>
          <p:nvPr/>
        </p:nvSpPr>
        <p:spPr>
          <a:xfrm>
            <a:off x="7680750" y="2317750"/>
            <a:ext cx="403500" cy="293700"/>
          </a:xfrm>
          <a:prstGeom prst="mathPlus">
            <a:avLst>
              <a:gd name="adj1" fmla="val 23520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A61C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/>
        </p:nvSpPr>
        <p:spPr>
          <a:xfrm>
            <a:off x="783771" y="984738"/>
            <a:ext cx="11022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9D1730"/>
                </a:solidFill>
              </a:rPr>
              <a:t>Inadimplemento reiterado e substancial</a:t>
            </a: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8"/>
          <p:cNvSpPr/>
          <p:nvPr/>
        </p:nvSpPr>
        <p:spPr>
          <a:xfrm>
            <a:off x="981550" y="3034725"/>
            <a:ext cx="2447400" cy="21966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Dívida em </a:t>
            </a:r>
            <a:r>
              <a:rPr lang="pt-BR" sz="22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situação irregular</a:t>
            </a: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em período igual ou superior a 1 ano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8"/>
          <p:cNvSpPr/>
          <p:nvPr/>
        </p:nvSpPr>
        <p:spPr>
          <a:xfrm>
            <a:off x="4974000" y="2459375"/>
            <a:ext cx="3121500" cy="11688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Valor igual ou superior a R$ 15 milhões 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8"/>
          <p:cNvSpPr/>
          <p:nvPr/>
        </p:nvSpPr>
        <p:spPr>
          <a:xfrm>
            <a:off x="4974000" y="4133025"/>
            <a:ext cx="3121500" cy="21966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Montante superior a 30% do faturamento, desde que o débito seja igual ou superior a R$ 1 milhão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0" name="Google Shape;140;p18"/>
          <p:cNvCxnSpPr>
            <a:stCxn id="137" idx="3"/>
            <a:endCxn id="138" idx="1"/>
          </p:cNvCxnSpPr>
          <p:nvPr/>
        </p:nvCxnSpPr>
        <p:spPr>
          <a:xfrm rot="10800000" flipH="1">
            <a:off x="3428950" y="3043725"/>
            <a:ext cx="1545000" cy="1089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" name="Google Shape;141;p18"/>
          <p:cNvCxnSpPr>
            <a:stCxn id="137" idx="3"/>
            <a:endCxn id="139" idx="1"/>
          </p:cNvCxnSpPr>
          <p:nvPr/>
        </p:nvCxnSpPr>
        <p:spPr>
          <a:xfrm>
            <a:off x="3428950" y="4133025"/>
            <a:ext cx="1545000" cy="1098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2" name="Google Shape;142;p18"/>
          <p:cNvSpPr/>
          <p:nvPr/>
        </p:nvSpPr>
        <p:spPr>
          <a:xfrm>
            <a:off x="9175450" y="2925650"/>
            <a:ext cx="2391000" cy="2453700"/>
          </a:xfrm>
          <a:prstGeom prst="roundRect">
            <a:avLst>
              <a:gd name="adj" fmla="val 16667"/>
            </a:avLst>
          </a:prstGeom>
          <a:solidFill>
            <a:srgbClr val="BF9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Abrangência: 0,095% das pessoas inscritas em dívida ativa!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3" name="Google Shape;143;p18"/>
          <p:cNvCxnSpPr>
            <a:stCxn id="138" idx="0"/>
            <a:endCxn id="142" idx="0"/>
          </p:cNvCxnSpPr>
          <p:nvPr/>
        </p:nvCxnSpPr>
        <p:spPr>
          <a:xfrm rot="-5400000" flipH="1">
            <a:off x="8219700" y="774425"/>
            <a:ext cx="466200" cy="3836100"/>
          </a:xfrm>
          <a:prstGeom prst="curvedConnector3">
            <a:avLst>
              <a:gd name="adj1" fmla="val -9342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"/>
          <p:cNvSpPr txBox="1"/>
          <p:nvPr/>
        </p:nvSpPr>
        <p:spPr>
          <a:xfrm>
            <a:off x="783771" y="984738"/>
            <a:ext cx="11022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9D1730"/>
                </a:solidFill>
              </a:rPr>
              <a:t>Inadimplemento injustificado</a:t>
            </a: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900" b="1">
              <a:solidFill>
                <a:srgbClr val="BF9000"/>
              </a:solidFill>
            </a:endParaRPr>
          </a:p>
          <a:p>
            <a:pPr marL="457200" lvl="0" indent="-349250" algn="just" rtl="0"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1900"/>
              <a:buChar char="➢"/>
            </a:pPr>
            <a:r>
              <a:rPr lang="pt-BR" sz="1900" b="1">
                <a:solidFill>
                  <a:srgbClr val="BF9000"/>
                </a:solidFill>
              </a:rPr>
              <a:t>Permite distinguir os contribuintes em dificuldade financeira daqueles que não estão efetuando o pagamento de tributos como estratégia empresarial.</a:t>
            </a:r>
            <a:endParaRPr sz="2400" b="1" i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9"/>
          <p:cNvSpPr/>
          <p:nvPr/>
        </p:nvSpPr>
        <p:spPr>
          <a:xfrm>
            <a:off x="2607150" y="2278225"/>
            <a:ext cx="2447400" cy="21966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Circunstâncias externas (crise financeira ou calamidade pública)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9"/>
          <p:cNvSpPr/>
          <p:nvPr/>
        </p:nvSpPr>
        <p:spPr>
          <a:xfrm>
            <a:off x="7193850" y="2278225"/>
            <a:ext cx="2391000" cy="21966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Regularidade contábil e ausência de elementos fraudulentos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9"/>
          <p:cNvSpPr/>
          <p:nvPr/>
        </p:nvSpPr>
        <p:spPr>
          <a:xfrm>
            <a:off x="5919750" y="3145900"/>
            <a:ext cx="408900" cy="356400"/>
          </a:xfrm>
          <a:prstGeom prst="mathPlus">
            <a:avLst>
              <a:gd name="adj1" fmla="val 23520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 txBox="1"/>
          <p:nvPr/>
        </p:nvSpPr>
        <p:spPr>
          <a:xfrm>
            <a:off x="783771" y="984738"/>
            <a:ext cx="11022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9D1730"/>
                </a:solidFill>
              </a:rPr>
              <a:t>Sanções aplicadas</a:t>
            </a: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rgbClr val="BF900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0"/>
          <p:cNvSpPr/>
          <p:nvPr/>
        </p:nvSpPr>
        <p:spPr>
          <a:xfrm>
            <a:off x="509900" y="2348925"/>
            <a:ext cx="2447400" cy="14262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Impedimento de fruição de benefícios fiscais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0"/>
          <p:cNvSpPr/>
          <p:nvPr/>
        </p:nvSpPr>
        <p:spPr>
          <a:xfrm>
            <a:off x="3408325" y="2061975"/>
            <a:ext cx="2391000" cy="20001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Impedimento de formalização de vínculos com a Administração Pública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0"/>
          <p:cNvSpPr/>
          <p:nvPr/>
        </p:nvSpPr>
        <p:spPr>
          <a:xfrm>
            <a:off x="6381525" y="2061975"/>
            <a:ext cx="2510700" cy="20001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Possibilidade de requerer a falência/liquidação do devedor 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20"/>
          <p:cNvSpPr/>
          <p:nvPr/>
        </p:nvSpPr>
        <p:spPr>
          <a:xfrm>
            <a:off x="9386200" y="2061975"/>
            <a:ext cx="2510700" cy="2000100"/>
          </a:xfrm>
          <a:prstGeom prst="roundRect">
            <a:avLst>
              <a:gd name="adj" fmla="val 16667"/>
            </a:avLst>
          </a:prstGeom>
          <a:solidFill>
            <a:srgbClr val="BF9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Cancelamento da inscrição no cadastro de contribuintes do ente tributante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3" name="Google Shape;163;p20"/>
          <p:cNvCxnSpPr>
            <a:endCxn id="164" idx="0"/>
          </p:cNvCxnSpPr>
          <p:nvPr/>
        </p:nvCxnSpPr>
        <p:spPr>
          <a:xfrm>
            <a:off x="10641400" y="4061950"/>
            <a:ext cx="0" cy="1086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4" name="Google Shape;164;p20"/>
          <p:cNvSpPr/>
          <p:nvPr/>
        </p:nvSpPr>
        <p:spPr>
          <a:xfrm>
            <a:off x="9386050" y="5147950"/>
            <a:ext cx="2510700" cy="1034100"/>
          </a:xfrm>
          <a:prstGeom prst="roundRect">
            <a:avLst>
              <a:gd name="adj" fmla="val 16667"/>
            </a:avLst>
          </a:prstGeom>
          <a:solidFill>
            <a:srgbClr val="BF9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9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Somente em caso de FRAUDE (art. 8º)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/>
          <p:nvPr/>
        </p:nvSpPr>
        <p:spPr>
          <a:xfrm>
            <a:off x="783771" y="984738"/>
            <a:ext cx="11022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solidFill>
                  <a:srgbClr val="9D1730"/>
                </a:solidFill>
              </a:rPr>
              <a:t>Retorno à situação de regularidade</a:t>
            </a:r>
            <a:endParaRPr sz="2400" b="1" i="1" dirty="0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1" dirty="0">
              <a:solidFill>
                <a:srgbClr val="9D17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solidFill>
                <a:srgbClr val="BF9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solidFill>
                <a:srgbClr val="BF900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900" b="1" dirty="0">
              <a:solidFill>
                <a:srgbClr val="BF900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2400" b="1" i="1" dirty="0">
              <a:solidFill>
                <a:srgbClr val="9D173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1"/>
          <p:cNvSpPr/>
          <p:nvPr/>
        </p:nvSpPr>
        <p:spPr>
          <a:xfrm>
            <a:off x="2523988" y="2303150"/>
            <a:ext cx="2073600" cy="10839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Pagamento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1"/>
          <p:cNvSpPr/>
          <p:nvPr/>
        </p:nvSpPr>
        <p:spPr>
          <a:xfrm>
            <a:off x="2523988" y="4070425"/>
            <a:ext cx="2073600" cy="1083900"/>
          </a:xfrm>
          <a:prstGeom prst="roundRect">
            <a:avLst>
              <a:gd name="adj" fmla="val 16667"/>
            </a:avLst>
          </a:prstGeom>
          <a:solidFill>
            <a:srgbClr val="A61C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Negociação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1"/>
          <p:cNvSpPr/>
          <p:nvPr/>
        </p:nvSpPr>
        <p:spPr>
          <a:xfrm>
            <a:off x="7594413" y="2303150"/>
            <a:ext cx="2073600" cy="1083900"/>
          </a:xfrm>
          <a:prstGeom prst="roundRect">
            <a:avLst>
              <a:gd name="adj" fmla="val 16667"/>
            </a:avLst>
          </a:prstGeom>
          <a:solidFill>
            <a:srgbClr val="BF9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Encerra o procedimento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1"/>
          <p:cNvSpPr/>
          <p:nvPr/>
        </p:nvSpPr>
        <p:spPr>
          <a:xfrm>
            <a:off x="7594413" y="4070425"/>
            <a:ext cx="2073600" cy="1083900"/>
          </a:xfrm>
          <a:prstGeom prst="roundRect">
            <a:avLst>
              <a:gd name="adj" fmla="val 16667"/>
            </a:avLst>
          </a:prstGeom>
          <a:solidFill>
            <a:srgbClr val="BF9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Suspende o procedimento</a:t>
            </a:r>
            <a:endParaRPr sz="21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5" name="Google Shape;175;p21"/>
          <p:cNvCxnSpPr>
            <a:stCxn id="171" idx="3"/>
            <a:endCxn id="173" idx="1"/>
          </p:cNvCxnSpPr>
          <p:nvPr/>
        </p:nvCxnSpPr>
        <p:spPr>
          <a:xfrm>
            <a:off x="4597588" y="2845100"/>
            <a:ext cx="29967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6" name="Google Shape;176;p21"/>
          <p:cNvCxnSpPr>
            <a:stCxn id="172" idx="3"/>
            <a:endCxn id="174" idx="1"/>
          </p:cNvCxnSpPr>
          <p:nvPr/>
        </p:nvCxnSpPr>
        <p:spPr>
          <a:xfrm>
            <a:off x="4597588" y="4612375"/>
            <a:ext cx="29967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7" name="Google Shape;177;p21"/>
          <p:cNvSpPr txBox="1"/>
          <p:nvPr/>
        </p:nvSpPr>
        <p:spPr>
          <a:xfrm>
            <a:off x="251675" y="5473825"/>
            <a:ext cx="11700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just" rtl="0"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1900"/>
              <a:buChar char="➢"/>
            </a:pPr>
            <a:r>
              <a:rPr lang="pt-BR" sz="1900" b="1">
                <a:solidFill>
                  <a:srgbClr val="BF9000"/>
                </a:solidFill>
              </a:rPr>
              <a:t>Revisão das medidas: a </a:t>
            </a:r>
            <a:r>
              <a:rPr lang="pt-BR" sz="1900" b="1" u="sng">
                <a:solidFill>
                  <a:srgbClr val="BF9000"/>
                </a:solidFill>
              </a:rPr>
              <a:t>garantia integral</a:t>
            </a:r>
            <a:r>
              <a:rPr lang="pt-BR" sz="1900" b="1">
                <a:solidFill>
                  <a:srgbClr val="BF9000"/>
                </a:solidFill>
              </a:rPr>
              <a:t> da dívida também assegura a revisão das eventuais sanções aplicadas.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371</Words>
  <Application>Microsoft Office PowerPoint</Application>
  <PresentationFormat>Widescreen</PresentationFormat>
  <Paragraphs>117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Mila Kothe</dc:creator>
  <cp:lastModifiedBy>Caroline de Araújo Ribeiro</cp:lastModifiedBy>
  <cp:revision>2</cp:revision>
  <dcterms:modified xsi:type="dcterms:W3CDTF">2025-04-01T11:51:39Z</dcterms:modified>
</cp:coreProperties>
</file>