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9" r:id="rId6"/>
    <p:sldId id="268" r:id="rId7"/>
    <p:sldId id="270" r:id="rId8"/>
    <p:sldId id="271" r:id="rId9"/>
    <p:sldId id="272" r:id="rId10"/>
    <p:sldId id="273" r:id="rId11"/>
    <p:sldId id="274" r:id="rId12"/>
    <p:sldId id="275" r:id="rId13"/>
    <p:sldId id="276" r:id="rId14"/>
    <p:sldId id="277" r:id="rId15"/>
    <p:sldId id="279" r:id="rId16"/>
    <p:sldId id="280" r:id="rId17"/>
    <p:sldId id="267" r:id="rId18"/>
  </p:sldIdLst>
  <p:sldSz cx="18288000" cy="10287000"/>
  <p:notesSz cx="6858000" cy="9144000"/>
  <p:embeddedFontLst>
    <p:embeddedFont>
      <p:font typeface="Public Sans" panose="020B0604020202020204" charset="0"/>
      <p:bold r:id="rId20"/>
      <p:boldItalic r:id="rId21"/>
    </p:embeddedFont>
    <p:embeddedFont>
      <p:font typeface="Public Sans Black" panose="020B0604020202020204" charset="0"/>
      <p:bold r:id="rId22"/>
      <p:boldItalic r:id="rId23"/>
    </p:embeddedFont>
    <p:embeddedFont>
      <p:font typeface="Public Sans Medium"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J7bmbVk/VWwXnB+Kc+RbJcKw/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4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21FAC4-6D04-49FC-9C8C-D1CBB0435B76}">
  <a:tblStyle styleId="{4D21FAC4-6D04-49FC-9C8C-D1CBB0435B7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14" autoAdjust="0"/>
    <p:restoredTop sz="91404" autoAdjust="0"/>
  </p:normalViewPr>
  <p:slideViewPr>
    <p:cSldViewPr snapToGrid="0">
      <p:cViewPr varScale="1">
        <p:scale>
          <a:sx n="39" d="100"/>
          <a:sy n="39" d="100"/>
        </p:scale>
        <p:origin x="128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1" name="Google Shape;101;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2" name="Google Shape;102;p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05" name="Google Shape;105;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4032528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1" name="Google Shape;101;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2" name="Google Shape;102;p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05" name="Google Shape;105;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2128571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1" name="Google Shape;101;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2" name="Google Shape;102;p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05" name="Google Shape;105;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1275344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1" name="Google Shape;101;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2" name="Google Shape;102;p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05" name="Google Shape;105;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406910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1" name="Google Shape;101;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2" name="Google Shape;102;p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05" name="Google Shape;105;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1417262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1" name="Google Shape;101;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2" name="Google Shape;102;p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05" name="Google Shape;105;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741080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1" name="Google Shape;101;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2" name="Google Shape;102;p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05" name="Google Shape;105;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2267660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2: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1" name="Google Shape;101;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2" name="Google Shape;102;p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05" name="Google Shape;105;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p3: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9" name="Google Shape;149;p4: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61" name="Google Shape;161;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62" name="Google Shape;162;p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5</a:t>
            </a:r>
            <a:endParaRPr dirty="0"/>
          </a:p>
        </p:txBody>
      </p:sp>
      <p:sp>
        <p:nvSpPr>
          <p:cNvPr id="164" name="Google Shape;164;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65" name="Google Shape;165;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846116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1" name="Google Shape;101;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2" name="Google Shape;102;p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05" name="Google Shape;105;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2686681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1" name="Google Shape;101;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2" name="Google Shape;102;p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05" name="Google Shape;105;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1892981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1" name="Google Shape;101;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2" name="Google Shape;102;p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05" name="Google Shape;105;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3941745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1" name="Google Shape;101;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2" name="Google Shape;102;p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05" name="Google Shape;105;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1661706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
          <p:cNvSpPr>
            <a:spLocks noGrp="1"/>
          </p:cNvSpPr>
          <p:nvPr>
            <p:ph type="pic" idx="2"/>
          </p:nvPr>
        </p:nvSpPr>
        <p:spPr>
          <a:xfrm>
            <a:off x="1792288" y="612775"/>
            <a:ext cx="5486400" cy="4114800"/>
          </a:xfrm>
          <a:prstGeom prst="rect">
            <a:avLst/>
          </a:prstGeom>
          <a:noFill/>
          <a:ln>
            <a:noFill/>
          </a:ln>
        </p:spPr>
      </p:sp>
      <p:sp>
        <p:nvSpPr>
          <p:cNvPr id="68" name="Google Shape;68;p2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1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0.jpg"/><Relationship Id="rId17" Type="http://schemas.microsoft.com/office/2007/relationships/hdphoto" Target="../media/hdphoto3.wdp"/><Relationship Id="rId2" Type="http://schemas.openxmlformats.org/officeDocument/2006/relationships/notesSlide" Target="../notesSlides/notesSlide2.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2.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hyperlink" Target="http://www.fonif.org.br/"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1"/>
          <p:cNvGrpSpPr/>
          <p:nvPr/>
        </p:nvGrpSpPr>
        <p:grpSpPr>
          <a:xfrm>
            <a:off x="6151144" y="8493274"/>
            <a:ext cx="5381869" cy="1793726"/>
            <a:chOff x="0" y="-47625"/>
            <a:chExt cx="1417447" cy="472422"/>
          </a:xfrm>
        </p:grpSpPr>
        <p:sp>
          <p:nvSpPr>
            <p:cNvPr id="89" name="Google Shape;89;p1"/>
            <p:cNvSpPr/>
            <p:nvPr/>
          </p:nvSpPr>
          <p:spPr>
            <a:xfrm>
              <a:off x="0" y="0"/>
              <a:ext cx="1417447" cy="424797"/>
            </a:xfrm>
            <a:custGeom>
              <a:avLst/>
              <a:gdLst/>
              <a:ahLst/>
              <a:cxnLst/>
              <a:rect l="l" t="t" r="r" b="b"/>
              <a:pathLst>
                <a:path w="1417447" h="424797" extrusionOk="0">
                  <a:moveTo>
                    <a:pt x="0" y="0"/>
                  </a:moveTo>
                  <a:lnTo>
                    <a:pt x="1417447" y="0"/>
                  </a:lnTo>
                  <a:lnTo>
                    <a:pt x="1417447" y="424797"/>
                  </a:lnTo>
                  <a:lnTo>
                    <a:pt x="0" y="424797"/>
                  </a:lnTo>
                  <a:close/>
                </a:path>
              </a:pathLst>
            </a:custGeom>
            <a:solidFill>
              <a:srgbClr val="BA1222"/>
            </a:solidFill>
            <a:ln>
              <a:noFill/>
            </a:ln>
          </p:spPr>
          <p:txBody>
            <a:bodyPr/>
            <a:lstStyle/>
            <a:p>
              <a:endParaRPr lang="pt-BR" dirty="0"/>
            </a:p>
          </p:txBody>
        </p:sp>
        <p:sp>
          <p:nvSpPr>
            <p:cNvPr id="90" name="Google Shape;90;p1"/>
            <p:cNvSpPr txBox="1"/>
            <p:nvPr/>
          </p:nvSpPr>
          <p:spPr>
            <a:xfrm>
              <a:off x="0" y="-47625"/>
              <a:ext cx="1417447" cy="472422"/>
            </a:xfrm>
            <a:prstGeom prst="rect">
              <a:avLst/>
            </a:prstGeom>
            <a:noFill/>
            <a:ln>
              <a:noFill/>
            </a:ln>
          </p:spPr>
          <p:txBody>
            <a:bodyPr spcFirstLastPara="1" wrap="square" lIns="50800" tIns="50800" rIns="50800" bIns="50800" anchor="ctr" anchorCtr="0">
              <a:noAutofit/>
            </a:bodyPr>
            <a:lstStyle/>
            <a:p>
              <a:pPr marL="0" marR="0" lvl="0" indent="0" algn="ctr" rtl="0">
                <a:lnSpc>
                  <a:spcPct val="135277"/>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grpSp>
        <p:nvGrpSpPr>
          <p:cNvPr id="91" name="Google Shape;91;p1"/>
          <p:cNvGrpSpPr/>
          <p:nvPr/>
        </p:nvGrpSpPr>
        <p:grpSpPr>
          <a:xfrm>
            <a:off x="655027" y="572995"/>
            <a:ext cx="16846062" cy="8907555"/>
            <a:chOff x="0" y="-38100"/>
            <a:chExt cx="4436823" cy="2346023"/>
          </a:xfrm>
        </p:grpSpPr>
        <p:sp>
          <p:nvSpPr>
            <p:cNvPr id="92" name="Google Shape;92;p1"/>
            <p:cNvSpPr/>
            <p:nvPr/>
          </p:nvSpPr>
          <p:spPr>
            <a:xfrm>
              <a:off x="0" y="0"/>
              <a:ext cx="4436823" cy="2307923"/>
            </a:xfrm>
            <a:custGeom>
              <a:avLst/>
              <a:gdLst/>
              <a:ahLst/>
              <a:cxnLst/>
              <a:rect l="l" t="t" r="r" b="b"/>
              <a:pathLst>
                <a:path w="4436823" h="2307923" extrusionOk="0">
                  <a:moveTo>
                    <a:pt x="0" y="0"/>
                  </a:moveTo>
                  <a:lnTo>
                    <a:pt x="4436823" y="0"/>
                  </a:lnTo>
                  <a:lnTo>
                    <a:pt x="4436823" y="2307923"/>
                  </a:lnTo>
                  <a:lnTo>
                    <a:pt x="0" y="2307923"/>
                  </a:lnTo>
                  <a:close/>
                </a:path>
              </a:pathLst>
            </a:custGeom>
            <a:solidFill>
              <a:srgbClr val="000000">
                <a:alpha val="0"/>
              </a:srgbClr>
            </a:solidFill>
            <a:ln w="57150" cap="sq" cmpd="sng">
              <a:solidFill>
                <a:srgbClr val="BA1222"/>
              </a:solidFill>
              <a:prstDash val="solid"/>
              <a:miter lim="8000"/>
              <a:headEnd type="none" w="sm" len="sm"/>
              <a:tailEnd type="none" w="sm" len="sm"/>
            </a:ln>
          </p:spPr>
          <p:txBody>
            <a:bodyPr/>
            <a:lstStyle/>
            <a:p>
              <a:endParaRPr lang="pt-BR" dirty="0"/>
            </a:p>
          </p:txBody>
        </p:sp>
        <p:sp>
          <p:nvSpPr>
            <p:cNvPr id="93" name="Google Shape;93;p1"/>
            <p:cNvSpPr txBox="1"/>
            <p:nvPr/>
          </p:nvSpPr>
          <p:spPr>
            <a:xfrm>
              <a:off x="0" y="-38100"/>
              <a:ext cx="4436823" cy="2346023"/>
            </a:xfrm>
            <a:prstGeom prst="rect">
              <a:avLst/>
            </a:prstGeom>
            <a:noFill/>
            <a:ln>
              <a:noFill/>
            </a:ln>
          </p:spPr>
          <p:txBody>
            <a:bodyPr spcFirstLastPara="1" wrap="square" lIns="50800" tIns="50800" rIns="50800" bIns="50800" anchor="ctr" anchorCtr="0">
              <a:noAutofit/>
            </a:bodyPr>
            <a:lstStyle/>
            <a:p>
              <a:pPr marL="0" marR="0" lvl="0" indent="0" algn="ctr" rtl="0">
                <a:lnSpc>
                  <a:spcPct val="106611"/>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
        <p:nvSpPr>
          <p:cNvPr id="94" name="Google Shape;94;p1"/>
          <p:cNvSpPr/>
          <p:nvPr/>
        </p:nvSpPr>
        <p:spPr>
          <a:xfrm>
            <a:off x="6909507" y="9081481"/>
            <a:ext cx="3865144" cy="798139"/>
          </a:xfrm>
          <a:custGeom>
            <a:avLst/>
            <a:gdLst/>
            <a:ahLst/>
            <a:cxnLst/>
            <a:rect l="l" t="t" r="r" b="b"/>
            <a:pathLst>
              <a:path w="3865144" h="798139" extrusionOk="0">
                <a:moveTo>
                  <a:pt x="0" y="0"/>
                </a:moveTo>
                <a:lnTo>
                  <a:pt x="3865143" y="0"/>
                </a:lnTo>
                <a:lnTo>
                  <a:pt x="3865143" y="798138"/>
                </a:lnTo>
                <a:lnTo>
                  <a:pt x="0" y="798138"/>
                </a:lnTo>
                <a:lnTo>
                  <a:pt x="0" y="0"/>
                </a:lnTo>
                <a:close/>
              </a:path>
            </a:pathLst>
          </a:custGeom>
          <a:blipFill rotWithShape="1">
            <a:blip r:embed="rId3">
              <a:alphaModFix/>
            </a:blip>
            <a:stretch>
              <a:fillRect/>
            </a:stretch>
          </a:blipFill>
          <a:ln>
            <a:noFill/>
          </a:ln>
        </p:spPr>
        <p:txBody>
          <a:bodyPr/>
          <a:lstStyle/>
          <a:p>
            <a:endParaRPr lang="pt-BR" dirty="0"/>
          </a:p>
        </p:txBody>
      </p:sp>
      <p:sp>
        <p:nvSpPr>
          <p:cNvPr id="95" name="Google Shape;95;p1"/>
          <p:cNvSpPr txBox="1"/>
          <p:nvPr/>
        </p:nvSpPr>
        <p:spPr>
          <a:xfrm>
            <a:off x="2716180" y="6439648"/>
            <a:ext cx="13361297" cy="1654556"/>
          </a:xfrm>
          <a:prstGeom prst="rect">
            <a:avLst/>
          </a:prstGeom>
          <a:noFill/>
          <a:ln>
            <a:noFill/>
          </a:ln>
        </p:spPr>
        <p:txBody>
          <a:bodyPr spcFirstLastPara="1" wrap="square" lIns="0" tIns="0" rIns="0" bIns="0" anchor="t" anchorCtr="0">
            <a:spAutoFit/>
          </a:bodyPr>
          <a:lstStyle/>
          <a:p>
            <a:pPr marL="0" marR="0" lvl="0" indent="0" algn="ctr" rtl="0">
              <a:lnSpc>
                <a:spcPct val="168000"/>
              </a:lnSpc>
              <a:spcBef>
                <a:spcPts val="0"/>
              </a:spcBef>
              <a:spcAft>
                <a:spcPts val="0"/>
              </a:spcAft>
              <a:buNone/>
            </a:pPr>
            <a:r>
              <a:rPr lang="en-US" sz="3200" dirty="0">
                <a:solidFill>
                  <a:srgbClr val="222221"/>
                </a:solidFill>
                <a:latin typeface="Public Sans Medium"/>
                <a:ea typeface="Public Sans Medium"/>
                <a:cs typeface="Public Sans Medium"/>
                <a:sym typeface="Public Sans Medium"/>
              </a:rPr>
              <a:t>Dr. Vanderlei José Vianna, </a:t>
            </a:r>
            <a:r>
              <a:rPr lang="en-US" sz="3200" dirty="0" err="1">
                <a:solidFill>
                  <a:srgbClr val="222221"/>
                </a:solidFill>
                <a:latin typeface="Public Sans Medium"/>
                <a:ea typeface="Public Sans Medium"/>
                <a:cs typeface="Public Sans Medium"/>
                <a:sym typeface="Public Sans Medium"/>
              </a:rPr>
              <a:t>Advogado</a:t>
            </a:r>
            <a:r>
              <a:rPr lang="en-US" sz="3200" dirty="0">
                <a:solidFill>
                  <a:srgbClr val="222221"/>
                </a:solidFill>
                <a:latin typeface="Public Sans Medium"/>
                <a:ea typeface="Public Sans Medium"/>
                <a:cs typeface="Public Sans Medium"/>
                <a:sym typeface="Public Sans Medium"/>
              </a:rPr>
              <a:t>, Mestre </a:t>
            </a:r>
            <a:r>
              <a:rPr lang="en-US" sz="3200" dirty="0" err="1">
                <a:solidFill>
                  <a:srgbClr val="222221"/>
                </a:solidFill>
                <a:latin typeface="Public Sans Medium"/>
                <a:ea typeface="Public Sans Medium"/>
                <a:cs typeface="Public Sans Medium"/>
                <a:sym typeface="Public Sans Medium"/>
              </a:rPr>
              <a:t>em</a:t>
            </a:r>
            <a:r>
              <a:rPr lang="en-US" sz="3200" dirty="0">
                <a:solidFill>
                  <a:srgbClr val="222221"/>
                </a:solidFill>
                <a:latin typeface="Public Sans Medium"/>
                <a:ea typeface="Public Sans Medium"/>
                <a:cs typeface="Public Sans Medium"/>
                <a:sym typeface="Public Sans Medium"/>
              </a:rPr>
              <a:t> </a:t>
            </a:r>
            <a:r>
              <a:rPr lang="en-US" sz="3200" dirty="0" err="1">
                <a:solidFill>
                  <a:srgbClr val="222221"/>
                </a:solidFill>
                <a:latin typeface="Public Sans Medium"/>
                <a:ea typeface="Public Sans Medium"/>
                <a:cs typeface="Public Sans Medium"/>
                <a:sym typeface="Public Sans Medium"/>
              </a:rPr>
              <a:t>Direito</a:t>
            </a:r>
            <a:r>
              <a:rPr lang="en-US" sz="3200" dirty="0">
                <a:solidFill>
                  <a:srgbClr val="222221"/>
                </a:solidFill>
                <a:latin typeface="Public Sans Medium"/>
                <a:ea typeface="Public Sans Medium"/>
                <a:cs typeface="Public Sans Medium"/>
                <a:sym typeface="Public Sans Medium"/>
              </a:rPr>
              <a:t> </a:t>
            </a:r>
            <a:r>
              <a:rPr lang="en-US" sz="3200" dirty="0" err="1">
                <a:solidFill>
                  <a:srgbClr val="222221"/>
                </a:solidFill>
                <a:latin typeface="Public Sans Medium"/>
                <a:ea typeface="Public Sans Medium"/>
                <a:cs typeface="Public Sans Medium"/>
                <a:sym typeface="Public Sans Medium"/>
              </a:rPr>
              <a:t>Tributário</a:t>
            </a:r>
            <a:endParaRPr lang="en-US" sz="3200" b="0" i="0" u="none" strike="noStrike" cap="none" dirty="0">
              <a:solidFill>
                <a:srgbClr val="222221"/>
              </a:solidFill>
              <a:latin typeface="Public Sans Medium"/>
              <a:ea typeface="Public Sans Medium"/>
              <a:cs typeface="Public Sans Medium"/>
              <a:sym typeface="Public Sans Medium"/>
            </a:endParaRPr>
          </a:p>
          <a:p>
            <a:pPr marL="0" marR="0" lvl="0" indent="0" algn="ctr" rtl="0">
              <a:lnSpc>
                <a:spcPct val="168000"/>
              </a:lnSpc>
              <a:spcBef>
                <a:spcPts val="0"/>
              </a:spcBef>
              <a:spcAft>
                <a:spcPts val="0"/>
              </a:spcAft>
              <a:buNone/>
            </a:pPr>
            <a:r>
              <a:rPr lang="en-US" sz="3200" b="0" i="0" u="none" strike="noStrike" cap="none" dirty="0">
                <a:solidFill>
                  <a:srgbClr val="222221"/>
                </a:solidFill>
                <a:latin typeface="Public Sans Medium"/>
                <a:ea typeface="Public Sans Medium"/>
                <a:cs typeface="Public Sans Medium"/>
                <a:sym typeface="Public Sans Medium"/>
              </a:rPr>
              <a:t>12/09/2024</a:t>
            </a:r>
            <a:endParaRPr dirty="0"/>
          </a:p>
        </p:txBody>
      </p:sp>
      <p:sp>
        <p:nvSpPr>
          <p:cNvPr id="96" name="Google Shape;96;p1"/>
          <p:cNvSpPr txBox="1"/>
          <p:nvPr/>
        </p:nvSpPr>
        <p:spPr>
          <a:xfrm>
            <a:off x="2150075" y="5228534"/>
            <a:ext cx="14556259" cy="1499513"/>
          </a:xfrm>
          <a:prstGeom prst="rect">
            <a:avLst/>
          </a:prstGeom>
          <a:noFill/>
          <a:ln>
            <a:noFill/>
          </a:ln>
        </p:spPr>
        <p:txBody>
          <a:bodyPr spcFirstLastPara="1" wrap="square" lIns="0" tIns="0" rIns="0" bIns="0" anchor="t" anchorCtr="0">
            <a:spAutoFit/>
          </a:bodyPr>
          <a:lstStyle/>
          <a:p>
            <a:pPr marL="0" marR="0" lvl="0" indent="0" algn="ctr" rtl="0">
              <a:lnSpc>
                <a:spcPct val="168000"/>
              </a:lnSpc>
              <a:spcBef>
                <a:spcPts val="0"/>
              </a:spcBef>
              <a:spcAft>
                <a:spcPts val="0"/>
              </a:spcAft>
              <a:buNone/>
            </a:pPr>
            <a:r>
              <a:rPr lang="en-US" sz="4400" b="1" dirty="0" err="1">
                <a:solidFill>
                  <a:srgbClr val="222221"/>
                </a:solidFill>
                <a:latin typeface="Public Sans"/>
                <a:sym typeface="Public Sans"/>
              </a:rPr>
              <a:t>Indevida</a:t>
            </a:r>
            <a:r>
              <a:rPr lang="en-US" sz="4400" b="1" dirty="0">
                <a:solidFill>
                  <a:srgbClr val="222221"/>
                </a:solidFill>
                <a:latin typeface="Public Sans"/>
                <a:sym typeface="Public Sans"/>
              </a:rPr>
              <a:t> </a:t>
            </a:r>
            <a:r>
              <a:rPr lang="en-US" sz="4400" b="1" dirty="0" err="1">
                <a:solidFill>
                  <a:srgbClr val="222221"/>
                </a:solidFill>
                <a:latin typeface="Public Sans"/>
                <a:sym typeface="Public Sans"/>
              </a:rPr>
              <a:t>proibição</a:t>
            </a:r>
            <a:r>
              <a:rPr lang="en-US" sz="4400" b="1" dirty="0">
                <a:solidFill>
                  <a:srgbClr val="222221"/>
                </a:solidFill>
                <a:latin typeface="Public Sans"/>
                <a:sym typeface="Public Sans"/>
              </a:rPr>
              <a:t> de </a:t>
            </a:r>
            <a:r>
              <a:rPr lang="en-US" sz="4400" b="1" dirty="0" err="1">
                <a:solidFill>
                  <a:srgbClr val="222221"/>
                </a:solidFill>
                <a:latin typeface="Public Sans"/>
                <a:sym typeface="Public Sans"/>
              </a:rPr>
              <a:t>apropriação</a:t>
            </a:r>
            <a:r>
              <a:rPr lang="en-US" sz="4400" b="1" dirty="0">
                <a:solidFill>
                  <a:srgbClr val="222221"/>
                </a:solidFill>
                <a:latin typeface="Public Sans"/>
                <a:sym typeface="Public Sans"/>
              </a:rPr>
              <a:t> de </a:t>
            </a:r>
            <a:r>
              <a:rPr lang="en-US" sz="4400" b="1" dirty="0" err="1">
                <a:solidFill>
                  <a:srgbClr val="222221"/>
                </a:solidFill>
                <a:latin typeface="Public Sans"/>
                <a:sym typeface="Public Sans"/>
              </a:rPr>
              <a:t>crédito</a:t>
            </a:r>
            <a:endParaRPr lang="en-US" sz="4400" b="1" dirty="0">
              <a:solidFill>
                <a:srgbClr val="222221"/>
              </a:solidFill>
              <a:latin typeface="Public Sans"/>
              <a:sym typeface="Public Sans"/>
            </a:endParaRPr>
          </a:p>
          <a:p>
            <a:pPr marL="0" marR="0" lvl="0" indent="0" algn="ctr" rtl="0">
              <a:lnSpc>
                <a:spcPct val="168000"/>
              </a:lnSpc>
              <a:spcBef>
                <a:spcPts val="0"/>
              </a:spcBef>
              <a:spcAft>
                <a:spcPts val="0"/>
              </a:spcAft>
              <a:buNone/>
            </a:pPr>
            <a:endParaRPr dirty="0"/>
          </a:p>
        </p:txBody>
      </p:sp>
      <p:sp>
        <p:nvSpPr>
          <p:cNvPr id="97" name="Google Shape;97;p1"/>
          <p:cNvSpPr txBox="1"/>
          <p:nvPr/>
        </p:nvSpPr>
        <p:spPr>
          <a:xfrm>
            <a:off x="3028225" y="1318172"/>
            <a:ext cx="12099664" cy="1698927"/>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US" sz="6000" b="0" i="0" u="none" strike="noStrike" cap="none" dirty="0" err="1">
                <a:solidFill>
                  <a:srgbClr val="222221"/>
                </a:solidFill>
                <a:latin typeface="Public Sans Black"/>
                <a:ea typeface="Public Sans Black"/>
                <a:cs typeface="Public Sans Black"/>
                <a:sym typeface="Public Sans Black"/>
              </a:rPr>
              <a:t>Audiência</a:t>
            </a:r>
            <a:r>
              <a:rPr lang="en-US" sz="6000" b="0" i="0" u="none" strike="noStrike" cap="none" dirty="0">
                <a:solidFill>
                  <a:srgbClr val="222221"/>
                </a:solidFill>
                <a:latin typeface="Public Sans Black"/>
                <a:ea typeface="Public Sans Black"/>
                <a:cs typeface="Public Sans Black"/>
                <a:sym typeface="Public Sans Black"/>
              </a:rPr>
              <a:t> </a:t>
            </a:r>
            <a:r>
              <a:rPr lang="en-US" sz="6000" b="0" i="0" u="none" strike="noStrike" cap="none" dirty="0" err="1">
                <a:solidFill>
                  <a:srgbClr val="222221"/>
                </a:solidFill>
                <a:latin typeface="Public Sans Black"/>
                <a:ea typeface="Public Sans Black"/>
                <a:cs typeface="Public Sans Black"/>
                <a:sym typeface="Public Sans Black"/>
              </a:rPr>
              <a:t>Pública</a:t>
            </a:r>
            <a:endParaRPr lang="en-US" sz="6000" b="0" i="0" u="none" strike="noStrike" cap="none" dirty="0">
              <a:solidFill>
                <a:srgbClr val="222221"/>
              </a:solidFill>
              <a:latin typeface="Public Sans Black"/>
              <a:ea typeface="Public Sans Black"/>
              <a:cs typeface="Public Sans Black"/>
              <a:sym typeface="Public Sans Black"/>
            </a:endParaRPr>
          </a:p>
          <a:p>
            <a:pPr marL="0" marR="0" lvl="0" indent="0" algn="ctr" rtl="0">
              <a:lnSpc>
                <a:spcPct val="120002"/>
              </a:lnSpc>
              <a:spcBef>
                <a:spcPts val="0"/>
              </a:spcBef>
              <a:spcAft>
                <a:spcPts val="0"/>
              </a:spcAft>
              <a:buNone/>
            </a:pPr>
            <a:r>
              <a:rPr lang="en-US" sz="3200" dirty="0" err="1">
                <a:solidFill>
                  <a:srgbClr val="222221"/>
                </a:solidFill>
                <a:latin typeface="Public Sans Black"/>
                <a:sym typeface="Public Sans Black"/>
              </a:rPr>
              <a:t>Senado</a:t>
            </a:r>
            <a:r>
              <a:rPr lang="en-US" sz="3200" dirty="0">
                <a:solidFill>
                  <a:srgbClr val="222221"/>
                </a:solidFill>
                <a:latin typeface="Public Sans Black"/>
                <a:sym typeface="Public Sans Black"/>
              </a:rPr>
              <a:t> Federal </a:t>
            </a:r>
            <a:endParaRPr sz="3200" dirty="0"/>
          </a:p>
        </p:txBody>
      </p:sp>
      <p:sp>
        <p:nvSpPr>
          <p:cNvPr id="98" name="Google Shape;98;p1"/>
          <p:cNvSpPr txBox="1"/>
          <p:nvPr/>
        </p:nvSpPr>
        <p:spPr>
          <a:xfrm>
            <a:off x="2851285" y="3017099"/>
            <a:ext cx="12585430" cy="184785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000" b="1" i="0" u="none" strike="noStrike" cap="none" dirty="0">
                <a:solidFill>
                  <a:srgbClr val="BA1222"/>
                </a:solidFill>
                <a:latin typeface="Public Sans"/>
                <a:ea typeface="Public Sans"/>
                <a:cs typeface="Public Sans"/>
                <a:sym typeface="Public Sans"/>
              </a:rPr>
              <a:t>PLP 68/2024 </a:t>
            </a:r>
            <a:endParaRPr dirty="0"/>
          </a:p>
          <a:p>
            <a:pPr marL="0" marR="0" lvl="0" indent="0" algn="ctr" rtl="0">
              <a:lnSpc>
                <a:spcPct val="120000"/>
              </a:lnSpc>
              <a:spcBef>
                <a:spcPts val="0"/>
              </a:spcBef>
              <a:spcAft>
                <a:spcPts val="0"/>
              </a:spcAft>
              <a:buNone/>
            </a:pPr>
            <a:r>
              <a:rPr lang="en-US" sz="6000" b="1" i="0" u="none" strike="noStrike" cap="none" dirty="0" err="1">
                <a:solidFill>
                  <a:srgbClr val="BA1222"/>
                </a:solidFill>
                <a:latin typeface="Public Sans"/>
                <a:ea typeface="Public Sans"/>
                <a:cs typeface="Public Sans"/>
                <a:sym typeface="Public Sans"/>
              </a:rPr>
              <a:t>Entidades</a:t>
            </a:r>
            <a:r>
              <a:rPr lang="en-US" sz="6000" b="1" i="0" u="none" strike="noStrike" cap="none" dirty="0">
                <a:solidFill>
                  <a:srgbClr val="BA1222"/>
                </a:solidFill>
                <a:latin typeface="Public Sans"/>
                <a:ea typeface="Public Sans"/>
                <a:cs typeface="Public Sans"/>
                <a:sym typeface="Public Sans"/>
              </a:rPr>
              <a:t> </a:t>
            </a:r>
            <a:r>
              <a:rPr lang="en-US" sz="6000" b="1" i="0" u="none" strike="noStrike" cap="none" dirty="0" err="1">
                <a:solidFill>
                  <a:srgbClr val="BA1222"/>
                </a:solidFill>
                <a:latin typeface="Public Sans"/>
                <a:ea typeface="Public Sans"/>
                <a:cs typeface="Public Sans"/>
                <a:sym typeface="Public Sans"/>
              </a:rPr>
              <a:t>Imunes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pSp>
        <p:nvGrpSpPr>
          <p:cNvPr id="107" name="Google Shape;107;p2"/>
          <p:cNvGrpSpPr/>
          <p:nvPr/>
        </p:nvGrpSpPr>
        <p:grpSpPr>
          <a:xfrm>
            <a:off x="244050" y="162025"/>
            <a:ext cx="17553161" cy="9857979"/>
            <a:chOff x="0" y="-38100"/>
            <a:chExt cx="5086251" cy="2596323"/>
          </a:xfrm>
        </p:grpSpPr>
        <p:sp>
          <p:nvSpPr>
            <p:cNvPr id="108" name="Google Shape;108;p2"/>
            <p:cNvSpPr/>
            <p:nvPr/>
          </p:nvSpPr>
          <p:spPr>
            <a:xfrm>
              <a:off x="0" y="0"/>
              <a:ext cx="5086251" cy="2558223"/>
            </a:xfrm>
            <a:custGeom>
              <a:avLst/>
              <a:gdLst/>
              <a:ahLst/>
              <a:cxnLst/>
              <a:rect l="l" t="t" r="r" b="b"/>
              <a:pathLst>
                <a:path w="5086251" h="2558223" extrusionOk="0">
                  <a:moveTo>
                    <a:pt x="0" y="0"/>
                  </a:moveTo>
                  <a:lnTo>
                    <a:pt x="5086251" y="0"/>
                  </a:lnTo>
                  <a:lnTo>
                    <a:pt x="5086251" y="2558223"/>
                  </a:lnTo>
                  <a:lnTo>
                    <a:pt x="0" y="2558223"/>
                  </a:lnTo>
                  <a:close/>
                </a:path>
              </a:pathLst>
            </a:custGeom>
            <a:solidFill>
              <a:srgbClr val="000000">
                <a:alpha val="0"/>
              </a:srgbClr>
            </a:solidFill>
            <a:ln w="57150" cap="sq" cmpd="sng">
              <a:solidFill>
                <a:srgbClr val="BA1222"/>
              </a:solidFill>
              <a:prstDash val="solid"/>
              <a:miter lim="8000"/>
              <a:headEnd type="none" w="sm" len="sm"/>
              <a:tailEnd type="none" w="sm" len="sm"/>
            </a:ln>
          </p:spPr>
          <p:txBody>
            <a:bodyPr/>
            <a:lstStyle/>
            <a:p>
              <a:endParaRPr lang="pt-BR"/>
            </a:p>
          </p:txBody>
        </p:sp>
        <p:sp>
          <p:nvSpPr>
            <p:cNvPr id="109" name="Google Shape;109;p2"/>
            <p:cNvSpPr txBox="1"/>
            <p:nvPr/>
          </p:nvSpPr>
          <p:spPr>
            <a:xfrm>
              <a:off x="0" y="-38100"/>
              <a:ext cx="5086251" cy="2596323"/>
            </a:xfrm>
            <a:prstGeom prst="rect">
              <a:avLst/>
            </a:prstGeom>
            <a:noFill/>
            <a:ln>
              <a:noFill/>
            </a:ln>
          </p:spPr>
          <p:txBody>
            <a:bodyPr spcFirstLastPara="1" wrap="square" lIns="50800" tIns="50800" rIns="50800" bIns="50800" anchor="ctr" anchorCtr="0">
              <a:noAutofit/>
            </a:bodyPr>
            <a:lstStyle/>
            <a:p>
              <a:pPr marL="0" marR="0" lvl="0" indent="0" algn="ctr" rtl="0">
                <a:lnSpc>
                  <a:spcPct val="10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6" name="Google Shape;126;p2"/>
          <p:cNvSpPr txBox="1"/>
          <p:nvPr/>
        </p:nvSpPr>
        <p:spPr>
          <a:xfrm>
            <a:off x="1094011" y="1363991"/>
            <a:ext cx="16132628" cy="5745163"/>
          </a:xfrm>
          <a:prstGeom prst="rect">
            <a:avLst/>
          </a:prstGeom>
          <a:noFill/>
          <a:ln>
            <a:noFill/>
          </a:ln>
        </p:spPr>
        <p:txBody>
          <a:bodyPr spcFirstLastPara="1" wrap="square" lIns="0" tIns="0" rIns="0" bIns="0" anchor="t" anchorCtr="0">
            <a:spAutoFit/>
          </a:bodyPr>
          <a:lstStyle/>
          <a:p>
            <a:pPr algn="just">
              <a:lnSpc>
                <a:spcPct val="150000"/>
              </a:lnSpc>
              <a:spcAft>
                <a:spcPts val="800"/>
              </a:spcAft>
            </a:pPr>
            <a:endParaRPr lang="pt-BR" sz="4800" kern="100" dirty="0">
              <a:effectLst/>
              <a:latin typeface="Arial" panose="020B06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pt-BR" sz="4800" kern="100" dirty="0">
                <a:effectLst/>
                <a:latin typeface="Arial" panose="020B0604020202020204" pitchFamily="34" charset="0"/>
                <a:ea typeface="Aptos" panose="020B0004020202020204" pitchFamily="34" charset="0"/>
                <a:cs typeface="Times New Roman" panose="02020603050405020304" pitchFamily="18" charset="0"/>
              </a:rPr>
              <a:t>É uma imprec</a:t>
            </a:r>
            <a:r>
              <a:rPr lang="pt-BR" sz="4800" kern="100" dirty="0">
                <a:latin typeface="Arial" panose="020B0604020202020204" pitchFamily="34" charset="0"/>
                <a:ea typeface="Aptos" panose="020B0004020202020204" pitchFamily="34" charset="0"/>
                <a:cs typeface="Times New Roman" panose="02020603050405020304" pitchFamily="18" charset="0"/>
              </a:rPr>
              <a:t>isão</a:t>
            </a:r>
            <a:r>
              <a:rPr lang="pt-BR" sz="4800" kern="100" dirty="0">
                <a:effectLst/>
                <a:latin typeface="Arial" panose="020B0604020202020204" pitchFamily="34" charset="0"/>
                <a:ea typeface="Aptos" panose="020B0004020202020204" pitchFamily="34" charset="0"/>
                <a:cs typeface="Times New Roman" panose="02020603050405020304" pitchFamily="18" charset="0"/>
              </a:rPr>
              <a:t> do projeto de complementar (PLP 68/2024) que chegou ao Senado, não ter utilizado essa condição determinada pela CF e não prever a anulação da questão do crédito na operação anterior.</a:t>
            </a:r>
            <a:endParaRPr lang="pt-BR" sz="48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27" name="Google Shape;127;p2"/>
          <p:cNvGrpSpPr/>
          <p:nvPr/>
        </p:nvGrpSpPr>
        <p:grpSpPr>
          <a:xfrm>
            <a:off x="14740863" y="8969422"/>
            <a:ext cx="3557536" cy="1317578"/>
            <a:chOff x="0" y="-47625"/>
            <a:chExt cx="1417447" cy="524969"/>
          </a:xfrm>
        </p:grpSpPr>
        <p:sp>
          <p:nvSpPr>
            <p:cNvPr id="128" name="Google Shape;128;p2"/>
            <p:cNvSpPr/>
            <p:nvPr/>
          </p:nvSpPr>
          <p:spPr>
            <a:xfrm>
              <a:off x="0" y="0"/>
              <a:ext cx="1417447" cy="477344"/>
            </a:xfrm>
            <a:custGeom>
              <a:avLst/>
              <a:gdLst/>
              <a:ahLst/>
              <a:cxnLst/>
              <a:rect l="l" t="t" r="r" b="b"/>
              <a:pathLst>
                <a:path w="1417447" h="477344" extrusionOk="0">
                  <a:moveTo>
                    <a:pt x="0" y="0"/>
                  </a:moveTo>
                  <a:lnTo>
                    <a:pt x="1417447" y="0"/>
                  </a:lnTo>
                  <a:lnTo>
                    <a:pt x="1417447" y="477344"/>
                  </a:lnTo>
                  <a:lnTo>
                    <a:pt x="0" y="477344"/>
                  </a:lnTo>
                  <a:close/>
                </a:path>
              </a:pathLst>
            </a:custGeom>
            <a:solidFill>
              <a:srgbClr val="BA1222"/>
            </a:solidFill>
            <a:ln>
              <a:noFill/>
            </a:ln>
          </p:spPr>
          <p:txBody>
            <a:bodyPr/>
            <a:lstStyle/>
            <a:p>
              <a:endParaRPr lang="pt-BR"/>
            </a:p>
          </p:txBody>
        </p:sp>
        <p:sp>
          <p:nvSpPr>
            <p:cNvPr id="129" name="Google Shape;129;p2"/>
            <p:cNvSpPr txBox="1"/>
            <p:nvPr/>
          </p:nvSpPr>
          <p:spPr>
            <a:xfrm>
              <a:off x="0" y="-47625"/>
              <a:ext cx="1417447" cy="524969"/>
            </a:xfrm>
            <a:prstGeom prst="rect">
              <a:avLst/>
            </a:prstGeom>
            <a:noFill/>
            <a:ln>
              <a:noFill/>
            </a:ln>
          </p:spPr>
          <p:txBody>
            <a:bodyPr spcFirstLastPara="1" wrap="square" lIns="50800" tIns="50800" rIns="50800" bIns="50800" anchor="ctr" anchorCtr="0">
              <a:noAutofit/>
            </a:bodyPr>
            <a:lstStyle/>
            <a:p>
              <a:pPr marL="0" marR="0" lvl="0" indent="0" algn="ctr" rtl="0">
                <a:lnSpc>
                  <a:spcPct val="135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0" name="Google Shape;130;p2"/>
          <p:cNvSpPr/>
          <p:nvPr/>
        </p:nvSpPr>
        <p:spPr>
          <a:xfrm>
            <a:off x="15242157" y="9490125"/>
            <a:ext cx="2554947" cy="527588"/>
          </a:xfrm>
          <a:custGeom>
            <a:avLst/>
            <a:gdLst/>
            <a:ahLst/>
            <a:cxnLst/>
            <a:rect l="l" t="t" r="r" b="b"/>
            <a:pathLst>
              <a:path w="2554947" h="527588" extrusionOk="0">
                <a:moveTo>
                  <a:pt x="0" y="0"/>
                </a:moveTo>
                <a:lnTo>
                  <a:pt x="2554947" y="0"/>
                </a:lnTo>
                <a:lnTo>
                  <a:pt x="2554947" y="527587"/>
                </a:lnTo>
                <a:lnTo>
                  <a:pt x="0" y="527587"/>
                </a:lnTo>
                <a:lnTo>
                  <a:pt x="0" y="0"/>
                </a:lnTo>
                <a:close/>
              </a:path>
            </a:pathLst>
          </a:custGeom>
          <a:blipFill rotWithShape="1">
            <a:blip r:embed="rId3">
              <a:alphaModFix/>
            </a:blip>
            <a:stretch>
              <a:fillRect/>
            </a:stretch>
          </a:blipFill>
          <a:ln>
            <a:noFill/>
          </a:ln>
        </p:spPr>
        <p:txBody>
          <a:bodyPr/>
          <a:lstStyle/>
          <a:p>
            <a:endParaRPr lang="pt-BR"/>
          </a:p>
        </p:txBody>
      </p:sp>
    </p:spTree>
    <p:extLst>
      <p:ext uri="{BB962C8B-B14F-4D97-AF65-F5344CB8AC3E}">
        <p14:creationId xmlns:p14="http://schemas.microsoft.com/office/powerpoint/2010/main" val="2948409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pSp>
        <p:nvGrpSpPr>
          <p:cNvPr id="107" name="Google Shape;107;p2"/>
          <p:cNvGrpSpPr/>
          <p:nvPr/>
        </p:nvGrpSpPr>
        <p:grpSpPr>
          <a:xfrm>
            <a:off x="244050" y="162025"/>
            <a:ext cx="17553161" cy="9857979"/>
            <a:chOff x="0" y="-38100"/>
            <a:chExt cx="5086251" cy="2596323"/>
          </a:xfrm>
        </p:grpSpPr>
        <p:sp>
          <p:nvSpPr>
            <p:cNvPr id="108" name="Google Shape;108;p2"/>
            <p:cNvSpPr/>
            <p:nvPr/>
          </p:nvSpPr>
          <p:spPr>
            <a:xfrm>
              <a:off x="0" y="0"/>
              <a:ext cx="5086251" cy="2558223"/>
            </a:xfrm>
            <a:custGeom>
              <a:avLst/>
              <a:gdLst/>
              <a:ahLst/>
              <a:cxnLst/>
              <a:rect l="l" t="t" r="r" b="b"/>
              <a:pathLst>
                <a:path w="5086251" h="2558223" extrusionOk="0">
                  <a:moveTo>
                    <a:pt x="0" y="0"/>
                  </a:moveTo>
                  <a:lnTo>
                    <a:pt x="5086251" y="0"/>
                  </a:lnTo>
                  <a:lnTo>
                    <a:pt x="5086251" y="2558223"/>
                  </a:lnTo>
                  <a:lnTo>
                    <a:pt x="0" y="2558223"/>
                  </a:lnTo>
                  <a:close/>
                </a:path>
              </a:pathLst>
            </a:custGeom>
            <a:solidFill>
              <a:srgbClr val="000000">
                <a:alpha val="0"/>
              </a:srgbClr>
            </a:solidFill>
            <a:ln w="57150" cap="sq" cmpd="sng">
              <a:solidFill>
                <a:srgbClr val="BA1222"/>
              </a:solidFill>
              <a:prstDash val="solid"/>
              <a:miter lim="8000"/>
              <a:headEnd type="none" w="sm" len="sm"/>
              <a:tailEnd type="none" w="sm" len="sm"/>
            </a:ln>
          </p:spPr>
          <p:txBody>
            <a:bodyPr/>
            <a:lstStyle/>
            <a:p>
              <a:endParaRPr lang="pt-BR"/>
            </a:p>
          </p:txBody>
        </p:sp>
        <p:sp>
          <p:nvSpPr>
            <p:cNvPr id="109" name="Google Shape;109;p2"/>
            <p:cNvSpPr txBox="1"/>
            <p:nvPr/>
          </p:nvSpPr>
          <p:spPr>
            <a:xfrm>
              <a:off x="0" y="-38100"/>
              <a:ext cx="5086251" cy="2596323"/>
            </a:xfrm>
            <a:prstGeom prst="rect">
              <a:avLst/>
            </a:prstGeom>
            <a:noFill/>
            <a:ln>
              <a:noFill/>
            </a:ln>
          </p:spPr>
          <p:txBody>
            <a:bodyPr spcFirstLastPara="1" wrap="square" lIns="50800" tIns="50800" rIns="50800" bIns="50800" anchor="ctr" anchorCtr="0">
              <a:noAutofit/>
            </a:bodyPr>
            <a:lstStyle/>
            <a:p>
              <a:pPr marL="0" marR="0" lvl="0" indent="0" algn="ctr" rtl="0">
                <a:lnSpc>
                  <a:spcPct val="10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6" name="Google Shape;126;p2"/>
          <p:cNvSpPr txBox="1"/>
          <p:nvPr/>
        </p:nvSpPr>
        <p:spPr>
          <a:xfrm>
            <a:off x="1094011" y="1363991"/>
            <a:ext cx="16132628" cy="8227893"/>
          </a:xfrm>
          <a:prstGeom prst="rect">
            <a:avLst/>
          </a:prstGeom>
          <a:noFill/>
          <a:ln>
            <a:noFill/>
          </a:ln>
        </p:spPr>
        <p:txBody>
          <a:bodyPr spcFirstLastPara="1" wrap="square" lIns="0" tIns="0" rIns="0" bIns="0" anchor="t" anchorCtr="0">
            <a:spAutoFit/>
          </a:bodyPr>
          <a:lstStyle/>
          <a:p>
            <a:pPr algn="just">
              <a:lnSpc>
                <a:spcPct val="150000"/>
              </a:lnSpc>
              <a:spcAft>
                <a:spcPts val="800"/>
              </a:spcAft>
            </a:pPr>
            <a:r>
              <a:rPr lang="pt-BR" sz="4400" dirty="0">
                <a:effectLst/>
                <a:latin typeface="Arial" panose="020B0604020202020204" pitchFamily="34" charset="0"/>
                <a:ea typeface="Aptos" panose="020B0004020202020204" pitchFamily="34" charset="0"/>
              </a:rPr>
              <a:t>Exemplo: uma entidade imune no meio de uma cadeia de consumo. Uma universidade confessional. Essa universidade confessional compra vários insumos, desde uma simples caixa de giz, um quadro negro antigo, uma moderna lousa virtual ou qualquer outra tecnologia assistiva para auxiliar alunos com deficiência, seja o material que for. Como o serviço dela é imune, aquele imposto que foi pago na etapa anterior não dá crédito.</a:t>
            </a:r>
            <a:endParaRPr lang="pt-BR" sz="4400" kern="100" dirty="0">
              <a:effectLst/>
              <a:latin typeface="Arial" panose="020B0604020202020204" pitchFamily="34" charset="0"/>
              <a:ea typeface="Aptos" panose="020B0004020202020204" pitchFamily="34" charset="0"/>
              <a:cs typeface="Times New Roman" panose="02020603050405020304" pitchFamily="18" charset="0"/>
            </a:endParaRPr>
          </a:p>
        </p:txBody>
      </p:sp>
      <p:grpSp>
        <p:nvGrpSpPr>
          <p:cNvPr id="127" name="Google Shape;127;p2"/>
          <p:cNvGrpSpPr/>
          <p:nvPr/>
        </p:nvGrpSpPr>
        <p:grpSpPr>
          <a:xfrm>
            <a:off x="14740863" y="8969422"/>
            <a:ext cx="3557536" cy="1317578"/>
            <a:chOff x="0" y="-47625"/>
            <a:chExt cx="1417447" cy="524969"/>
          </a:xfrm>
        </p:grpSpPr>
        <p:sp>
          <p:nvSpPr>
            <p:cNvPr id="128" name="Google Shape;128;p2"/>
            <p:cNvSpPr/>
            <p:nvPr/>
          </p:nvSpPr>
          <p:spPr>
            <a:xfrm>
              <a:off x="0" y="0"/>
              <a:ext cx="1417447" cy="477344"/>
            </a:xfrm>
            <a:custGeom>
              <a:avLst/>
              <a:gdLst/>
              <a:ahLst/>
              <a:cxnLst/>
              <a:rect l="l" t="t" r="r" b="b"/>
              <a:pathLst>
                <a:path w="1417447" h="477344" extrusionOk="0">
                  <a:moveTo>
                    <a:pt x="0" y="0"/>
                  </a:moveTo>
                  <a:lnTo>
                    <a:pt x="1417447" y="0"/>
                  </a:lnTo>
                  <a:lnTo>
                    <a:pt x="1417447" y="477344"/>
                  </a:lnTo>
                  <a:lnTo>
                    <a:pt x="0" y="477344"/>
                  </a:lnTo>
                  <a:close/>
                </a:path>
              </a:pathLst>
            </a:custGeom>
            <a:solidFill>
              <a:srgbClr val="BA1222"/>
            </a:solidFill>
            <a:ln>
              <a:noFill/>
            </a:ln>
          </p:spPr>
          <p:txBody>
            <a:bodyPr/>
            <a:lstStyle/>
            <a:p>
              <a:endParaRPr lang="pt-BR"/>
            </a:p>
          </p:txBody>
        </p:sp>
        <p:sp>
          <p:nvSpPr>
            <p:cNvPr id="129" name="Google Shape;129;p2"/>
            <p:cNvSpPr txBox="1"/>
            <p:nvPr/>
          </p:nvSpPr>
          <p:spPr>
            <a:xfrm>
              <a:off x="0" y="-47625"/>
              <a:ext cx="1417447" cy="524969"/>
            </a:xfrm>
            <a:prstGeom prst="rect">
              <a:avLst/>
            </a:prstGeom>
            <a:noFill/>
            <a:ln>
              <a:noFill/>
            </a:ln>
          </p:spPr>
          <p:txBody>
            <a:bodyPr spcFirstLastPara="1" wrap="square" lIns="50800" tIns="50800" rIns="50800" bIns="50800" anchor="ctr" anchorCtr="0">
              <a:noAutofit/>
            </a:bodyPr>
            <a:lstStyle/>
            <a:p>
              <a:pPr marL="0" marR="0" lvl="0" indent="0" algn="ctr" rtl="0">
                <a:lnSpc>
                  <a:spcPct val="135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0" name="Google Shape;130;p2"/>
          <p:cNvSpPr/>
          <p:nvPr/>
        </p:nvSpPr>
        <p:spPr>
          <a:xfrm>
            <a:off x="15242157" y="9490125"/>
            <a:ext cx="2554947" cy="527588"/>
          </a:xfrm>
          <a:custGeom>
            <a:avLst/>
            <a:gdLst/>
            <a:ahLst/>
            <a:cxnLst/>
            <a:rect l="l" t="t" r="r" b="b"/>
            <a:pathLst>
              <a:path w="2554947" h="527588" extrusionOk="0">
                <a:moveTo>
                  <a:pt x="0" y="0"/>
                </a:moveTo>
                <a:lnTo>
                  <a:pt x="2554947" y="0"/>
                </a:lnTo>
                <a:lnTo>
                  <a:pt x="2554947" y="527587"/>
                </a:lnTo>
                <a:lnTo>
                  <a:pt x="0" y="527587"/>
                </a:lnTo>
                <a:lnTo>
                  <a:pt x="0" y="0"/>
                </a:lnTo>
                <a:close/>
              </a:path>
            </a:pathLst>
          </a:custGeom>
          <a:blipFill rotWithShape="1">
            <a:blip r:embed="rId3">
              <a:alphaModFix/>
            </a:blip>
            <a:stretch>
              <a:fillRect/>
            </a:stretch>
          </a:blipFill>
          <a:ln>
            <a:noFill/>
          </a:ln>
        </p:spPr>
        <p:txBody>
          <a:bodyPr/>
          <a:lstStyle/>
          <a:p>
            <a:endParaRPr lang="pt-BR"/>
          </a:p>
        </p:txBody>
      </p:sp>
    </p:spTree>
    <p:extLst>
      <p:ext uri="{BB962C8B-B14F-4D97-AF65-F5344CB8AC3E}">
        <p14:creationId xmlns:p14="http://schemas.microsoft.com/office/powerpoint/2010/main" val="2131006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pSp>
        <p:nvGrpSpPr>
          <p:cNvPr id="107" name="Google Shape;107;p2"/>
          <p:cNvGrpSpPr/>
          <p:nvPr/>
        </p:nvGrpSpPr>
        <p:grpSpPr>
          <a:xfrm>
            <a:off x="244050" y="162025"/>
            <a:ext cx="17553161" cy="9857979"/>
            <a:chOff x="0" y="-38100"/>
            <a:chExt cx="5086251" cy="2596323"/>
          </a:xfrm>
        </p:grpSpPr>
        <p:sp>
          <p:nvSpPr>
            <p:cNvPr id="108" name="Google Shape;108;p2"/>
            <p:cNvSpPr/>
            <p:nvPr/>
          </p:nvSpPr>
          <p:spPr>
            <a:xfrm>
              <a:off x="0" y="0"/>
              <a:ext cx="5086251" cy="2558223"/>
            </a:xfrm>
            <a:custGeom>
              <a:avLst/>
              <a:gdLst/>
              <a:ahLst/>
              <a:cxnLst/>
              <a:rect l="l" t="t" r="r" b="b"/>
              <a:pathLst>
                <a:path w="5086251" h="2558223" extrusionOk="0">
                  <a:moveTo>
                    <a:pt x="0" y="0"/>
                  </a:moveTo>
                  <a:lnTo>
                    <a:pt x="5086251" y="0"/>
                  </a:lnTo>
                  <a:lnTo>
                    <a:pt x="5086251" y="2558223"/>
                  </a:lnTo>
                  <a:lnTo>
                    <a:pt x="0" y="2558223"/>
                  </a:lnTo>
                  <a:close/>
                </a:path>
              </a:pathLst>
            </a:custGeom>
            <a:solidFill>
              <a:srgbClr val="000000">
                <a:alpha val="0"/>
              </a:srgbClr>
            </a:solidFill>
            <a:ln w="57150" cap="sq" cmpd="sng">
              <a:solidFill>
                <a:srgbClr val="BA1222"/>
              </a:solidFill>
              <a:prstDash val="solid"/>
              <a:miter lim="8000"/>
              <a:headEnd type="none" w="sm" len="sm"/>
              <a:tailEnd type="none" w="sm" len="sm"/>
            </a:ln>
          </p:spPr>
          <p:txBody>
            <a:bodyPr/>
            <a:lstStyle/>
            <a:p>
              <a:endParaRPr lang="pt-BR"/>
            </a:p>
          </p:txBody>
        </p:sp>
        <p:sp>
          <p:nvSpPr>
            <p:cNvPr id="109" name="Google Shape;109;p2"/>
            <p:cNvSpPr txBox="1"/>
            <p:nvPr/>
          </p:nvSpPr>
          <p:spPr>
            <a:xfrm>
              <a:off x="0" y="-38100"/>
              <a:ext cx="5086251" cy="2596323"/>
            </a:xfrm>
            <a:prstGeom prst="rect">
              <a:avLst/>
            </a:prstGeom>
            <a:noFill/>
            <a:ln>
              <a:noFill/>
            </a:ln>
          </p:spPr>
          <p:txBody>
            <a:bodyPr spcFirstLastPara="1" wrap="square" lIns="50800" tIns="50800" rIns="50800" bIns="50800" anchor="ctr" anchorCtr="0">
              <a:noAutofit/>
            </a:bodyPr>
            <a:lstStyle/>
            <a:p>
              <a:pPr marL="0" marR="0" lvl="0" indent="0" algn="ctr" rtl="0">
                <a:lnSpc>
                  <a:spcPct val="10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6" name="Google Shape;126;p2"/>
          <p:cNvSpPr txBox="1"/>
          <p:nvPr/>
        </p:nvSpPr>
        <p:spPr>
          <a:xfrm>
            <a:off x="1094011" y="1363991"/>
            <a:ext cx="16132628" cy="7212231"/>
          </a:xfrm>
          <a:prstGeom prst="rect">
            <a:avLst/>
          </a:prstGeom>
          <a:noFill/>
          <a:ln>
            <a:noFill/>
          </a:ln>
        </p:spPr>
        <p:txBody>
          <a:bodyPr spcFirstLastPara="1" wrap="square" lIns="0" tIns="0" rIns="0" bIns="0" anchor="t" anchorCtr="0">
            <a:spAutoFit/>
          </a:bodyPr>
          <a:lstStyle/>
          <a:p>
            <a:pPr algn="just">
              <a:lnSpc>
                <a:spcPct val="150000"/>
              </a:lnSpc>
              <a:spcAft>
                <a:spcPts val="800"/>
              </a:spcAft>
            </a:pPr>
            <a:r>
              <a:rPr lang="pt-BR" sz="4400" dirty="0">
                <a:effectLst/>
                <a:latin typeface="Arial" panose="020B0604020202020204" pitchFamily="34" charset="0"/>
                <a:ea typeface="Aptos" panose="020B0004020202020204" pitchFamily="34" charset="0"/>
              </a:rPr>
              <a:t>Ora, se não dá crédito já fica evidente que o aluno vai ter no preço que ele está pagando o imposto que a universidade pagou na aquisição e que ela não conseguirá se creditar. Ou seja, a universidade pagou o imposto sobre cada aquisição sua. Como a saída dela não é tributada, aquele imposto se torna custo para a universidade. E a universidade, é claro, será obrigada a recuperar isso </a:t>
            </a:r>
            <a:r>
              <a:rPr lang="pt-BR" sz="4400" dirty="0">
                <a:latin typeface="Arial" panose="020B0604020202020204" pitchFamily="34" charset="0"/>
                <a:ea typeface="Aptos" panose="020B0004020202020204" pitchFamily="34" charset="0"/>
              </a:rPr>
              <a:t>no a</a:t>
            </a:r>
            <a:r>
              <a:rPr lang="pt-BR" sz="4400" dirty="0">
                <a:effectLst/>
                <a:latin typeface="Arial" panose="020B0604020202020204" pitchFamily="34" charset="0"/>
                <a:ea typeface="Aptos" panose="020B0004020202020204" pitchFamily="34" charset="0"/>
              </a:rPr>
              <a:t>umento de mensalidade.</a:t>
            </a:r>
            <a:endParaRPr lang="pt-BR" sz="4400" kern="100" dirty="0">
              <a:effectLst/>
              <a:latin typeface="Arial" panose="020B0604020202020204" pitchFamily="34" charset="0"/>
              <a:ea typeface="Aptos" panose="020B0004020202020204" pitchFamily="34" charset="0"/>
              <a:cs typeface="Times New Roman" panose="02020603050405020304" pitchFamily="18" charset="0"/>
            </a:endParaRPr>
          </a:p>
        </p:txBody>
      </p:sp>
      <p:grpSp>
        <p:nvGrpSpPr>
          <p:cNvPr id="127" name="Google Shape;127;p2"/>
          <p:cNvGrpSpPr/>
          <p:nvPr/>
        </p:nvGrpSpPr>
        <p:grpSpPr>
          <a:xfrm>
            <a:off x="14740863" y="8969422"/>
            <a:ext cx="3557536" cy="1317578"/>
            <a:chOff x="0" y="-47625"/>
            <a:chExt cx="1417447" cy="524969"/>
          </a:xfrm>
        </p:grpSpPr>
        <p:sp>
          <p:nvSpPr>
            <p:cNvPr id="128" name="Google Shape;128;p2"/>
            <p:cNvSpPr/>
            <p:nvPr/>
          </p:nvSpPr>
          <p:spPr>
            <a:xfrm>
              <a:off x="0" y="0"/>
              <a:ext cx="1417447" cy="477344"/>
            </a:xfrm>
            <a:custGeom>
              <a:avLst/>
              <a:gdLst/>
              <a:ahLst/>
              <a:cxnLst/>
              <a:rect l="l" t="t" r="r" b="b"/>
              <a:pathLst>
                <a:path w="1417447" h="477344" extrusionOk="0">
                  <a:moveTo>
                    <a:pt x="0" y="0"/>
                  </a:moveTo>
                  <a:lnTo>
                    <a:pt x="1417447" y="0"/>
                  </a:lnTo>
                  <a:lnTo>
                    <a:pt x="1417447" y="477344"/>
                  </a:lnTo>
                  <a:lnTo>
                    <a:pt x="0" y="477344"/>
                  </a:lnTo>
                  <a:close/>
                </a:path>
              </a:pathLst>
            </a:custGeom>
            <a:solidFill>
              <a:srgbClr val="BA1222"/>
            </a:solidFill>
            <a:ln>
              <a:noFill/>
            </a:ln>
          </p:spPr>
          <p:txBody>
            <a:bodyPr/>
            <a:lstStyle/>
            <a:p>
              <a:endParaRPr lang="pt-BR"/>
            </a:p>
          </p:txBody>
        </p:sp>
        <p:sp>
          <p:nvSpPr>
            <p:cNvPr id="129" name="Google Shape;129;p2"/>
            <p:cNvSpPr txBox="1"/>
            <p:nvPr/>
          </p:nvSpPr>
          <p:spPr>
            <a:xfrm>
              <a:off x="0" y="-47625"/>
              <a:ext cx="1417447" cy="524969"/>
            </a:xfrm>
            <a:prstGeom prst="rect">
              <a:avLst/>
            </a:prstGeom>
            <a:noFill/>
            <a:ln>
              <a:noFill/>
            </a:ln>
          </p:spPr>
          <p:txBody>
            <a:bodyPr spcFirstLastPara="1" wrap="square" lIns="50800" tIns="50800" rIns="50800" bIns="50800" anchor="ctr" anchorCtr="0">
              <a:noAutofit/>
            </a:bodyPr>
            <a:lstStyle/>
            <a:p>
              <a:pPr marL="0" marR="0" lvl="0" indent="0" algn="ctr" rtl="0">
                <a:lnSpc>
                  <a:spcPct val="135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0" name="Google Shape;130;p2"/>
          <p:cNvSpPr/>
          <p:nvPr/>
        </p:nvSpPr>
        <p:spPr>
          <a:xfrm>
            <a:off x="15242157" y="9490125"/>
            <a:ext cx="2554947" cy="527588"/>
          </a:xfrm>
          <a:custGeom>
            <a:avLst/>
            <a:gdLst/>
            <a:ahLst/>
            <a:cxnLst/>
            <a:rect l="l" t="t" r="r" b="b"/>
            <a:pathLst>
              <a:path w="2554947" h="527588" extrusionOk="0">
                <a:moveTo>
                  <a:pt x="0" y="0"/>
                </a:moveTo>
                <a:lnTo>
                  <a:pt x="2554947" y="0"/>
                </a:lnTo>
                <a:lnTo>
                  <a:pt x="2554947" y="527587"/>
                </a:lnTo>
                <a:lnTo>
                  <a:pt x="0" y="527587"/>
                </a:lnTo>
                <a:lnTo>
                  <a:pt x="0" y="0"/>
                </a:lnTo>
                <a:close/>
              </a:path>
            </a:pathLst>
          </a:custGeom>
          <a:blipFill rotWithShape="1">
            <a:blip r:embed="rId3">
              <a:alphaModFix/>
            </a:blip>
            <a:stretch>
              <a:fillRect/>
            </a:stretch>
          </a:blipFill>
          <a:ln>
            <a:noFill/>
          </a:ln>
        </p:spPr>
        <p:txBody>
          <a:bodyPr/>
          <a:lstStyle/>
          <a:p>
            <a:endParaRPr lang="pt-BR"/>
          </a:p>
        </p:txBody>
      </p:sp>
    </p:spTree>
    <p:extLst>
      <p:ext uri="{BB962C8B-B14F-4D97-AF65-F5344CB8AC3E}">
        <p14:creationId xmlns:p14="http://schemas.microsoft.com/office/powerpoint/2010/main" val="3817085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pSp>
        <p:nvGrpSpPr>
          <p:cNvPr id="107" name="Google Shape;107;p2"/>
          <p:cNvGrpSpPr/>
          <p:nvPr/>
        </p:nvGrpSpPr>
        <p:grpSpPr>
          <a:xfrm>
            <a:off x="244050" y="162025"/>
            <a:ext cx="17553161" cy="9857979"/>
            <a:chOff x="0" y="-38100"/>
            <a:chExt cx="5086251" cy="2596323"/>
          </a:xfrm>
        </p:grpSpPr>
        <p:sp>
          <p:nvSpPr>
            <p:cNvPr id="108" name="Google Shape;108;p2"/>
            <p:cNvSpPr/>
            <p:nvPr/>
          </p:nvSpPr>
          <p:spPr>
            <a:xfrm>
              <a:off x="0" y="0"/>
              <a:ext cx="5086251" cy="2558223"/>
            </a:xfrm>
            <a:custGeom>
              <a:avLst/>
              <a:gdLst/>
              <a:ahLst/>
              <a:cxnLst/>
              <a:rect l="l" t="t" r="r" b="b"/>
              <a:pathLst>
                <a:path w="5086251" h="2558223" extrusionOk="0">
                  <a:moveTo>
                    <a:pt x="0" y="0"/>
                  </a:moveTo>
                  <a:lnTo>
                    <a:pt x="5086251" y="0"/>
                  </a:lnTo>
                  <a:lnTo>
                    <a:pt x="5086251" y="2558223"/>
                  </a:lnTo>
                  <a:lnTo>
                    <a:pt x="0" y="2558223"/>
                  </a:lnTo>
                  <a:close/>
                </a:path>
              </a:pathLst>
            </a:custGeom>
            <a:solidFill>
              <a:srgbClr val="000000">
                <a:alpha val="0"/>
              </a:srgbClr>
            </a:solidFill>
            <a:ln w="57150" cap="sq" cmpd="sng">
              <a:solidFill>
                <a:srgbClr val="BA1222"/>
              </a:solidFill>
              <a:prstDash val="solid"/>
              <a:miter lim="8000"/>
              <a:headEnd type="none" w="sm" len="sm"/>
              <a:tailEnd type="none" w="sm" len="sm"/>
            </a:ln>
          </p:spPr>
          <p:txBody>
            <a:bodyPr/>
            <a:lstStyle/>
            <a:p>
              <a:endParaRPr lang="pt-BR"/>
            </a:p>
          </p:txBody>
        </p:sp>
        <p:sp>
          <p:nvSpPr>
            <p:cNvPr id="109" name="Google Shape;109;p2"/>
            <p:cNvSpPr txBox="1"/>
            <p:nvPr/>
          </p:nvSpPr>
          <p:spPr>
            <a:xfrm>
              <a:off x="0" y="-38100"/>
              <a:ext cx="5086251" cy="2596323"/>
            </a:xfrm>
            <a:prstGeom prst="rect">
              <a:avLst/>
            </a:prstGeom>
            <a:noFill/>
            <a:ln>
              <a:noFill/>
            </a:ln>
          </p:spPr>
          <p:txBody>
            <a:bodyPr spcFirstLastPara="1" wrap="square" lIns="50800" tIns="50800" rIns="50800" bIns="50800" anchor="ctr" anchorCtr="0">
              <a:noAutofit/>
            </a:bodyPr>
            <a:lstStyle/>
            <a:p>
              <a:pPr marL="0" marR="0" lvl="0" indent="0" algn="ctr" rtl="0">
                <a:lnSpc>
                  <a:spcPct val="10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6" name="Google Shape;126;p2"/>
          <p:cNvSpPr txBox="1"/>
          <p:nvPr/>
        </p:nvSpPr>
        <p:spPr>
          <a:xfrm>
            <a:off x="1094011" y="1363991"/>
            <a:ext cx="16132628" cy="13008689"/>
          </a:xfrm>
          <a:prstGeom prst="rect">
            <a:avLst/>
          </a:prstGeom>
          <a:noFill/>
          <a:ln>
            <a:noFill/>
          </a:ln>
        </p:spPr>
        <p:txBody>
          <a:bodyPr spcFirstLastPara="1" wrap="square" lIns="0" tIns="0" rIns="0" bIns="0" anchor="t" anchorCtr="0">
            <a:spAutoFit/>
          </a:bodyPr>
          <a:lstStyle/>
          <a:p>
            <a:pPr algn="just">
              <a:lnSpc>
                <a:spcPct val="150000"/>
              </a:lnSpc>
              <a:spcAft>
                <a:spcPts val="800"/>
              </a:spcAft>
            </a:pPr>
            <a:endParaRPr lang="pt-BR" sz="4400" kern="100" dirty="0">
              <a:effectLst/>
              <a:latin typeface="Arial" panose="020B06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pt-BR" sz="4400" kern="100" dirty="0">
                <a:effectLst/>
                <a:latin typeface="Arial" panose="020B0604020202020204" pitchFamily="34" charset="0"/>
                <a:ea typeface="Aptos" panose="020B0004020202020204" pitchFamily="34" charset="0"/>
                <a:cs typeface="Times New Roman" panose="02020603050405020304" pitchFamily="18" charset="0"/>
              </a:rPr>
              <a:t>Portanto, na prática, a operação da universidade não está acobertada pela imunidade, como quis o constituinte originário, e nem mesmo o constituinte derivado que promulgou a PEC 132/2023. Uma parte da tributação aconteceu nas etapas anteriores. </a:t>
            </a:r>
            <a:endParaRPr lang="pt-BR" sz="4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endParaRPr lang="pt-BR" sz="4400" dirty="0">
              <a:latin typeface="Arial" panose="020B0604020202020204" pitchFamily="34" charset="0"/>
              <a:ea typeface="Aptos" panose="020B0004020202020204" pitchFamily="34" charset="0"/>
            </a:endParaRPr>
          </a:p>
          <a:p>
            <a:pPr algn="just">
              <a:lnSpc>
                <a:spcPct val="150000"/>
              </a:lnSpc>
              <a:spcAft>
                <a:spcPts val="800"/>
              </a:spcAft>
            </a:pPr>
            <a:endParaRPr lang="pt-BR" sz="4400" kern="100" dirty="0">
              <a:effectLst/>
              <a:latin typeface="Arial" panose="020B06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endParaRPr lang="pt-BR" sz="4400" kern="100" dirty="0">
              <a:latin typeface="Arial" panose="020B06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endParaRPr lang="pt-BR" sz="4400" kern="100" dirty="0">
              <a:effectLst/>
              <a:latin typeface="Arial" panose="020B06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endParaRPr lang="pt-BR" sz="4400" kern="100" dirty="0">
              <a:effectLst/>
              <a:latin typeface="Arial" panose="020B06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endParaRPr lang="pt-BR" sz="4400" kern="100" dirty="0">
              <a:effectLst/>
              <a:latin typeface="Arial" panose="020B0604020202020204" pitchFamily="34" charset="0"/>
              <a:ea typeface="Aptos" panose="020B0004020202020204" pitchFamily="34" charset="0"/>
              <a:cs typeface="Times New Roman" panose="02020603050405020304" pitchFamily="18" charset="0"/>
            </a:endParaRPr>
          </a:p>
        </p:txBody>
      </p:sp>
      <p:grpSp>
        <p:nvGrpSpPr>
          <p:cNvPr id="127" name="Google Shape;127;p2"/>
          <p:cNvGrpSpPr/>
          <p:nvPr/>
        </p:nvGrpSpPr>
        <p:grpSpPr>
          <a:xfrm>
            <a:off x="14740863" y="8969422"/>
            <a:ext cx="3557536" cy="1317578"/>
            <a:chOff x="0" y="-47625"/>
            <a:chExt cx="1417447" cy="524969"/>
          </a:xfrm>
        </p:grpSpPr>
        <p:sp>
          <p:nvSpPr>
            <p:cNvPr id="128" name="Google Shape;128;p2"/>
            <p:cNvSpPr/>
            <p:nvPr/>
          </p:nvSpPr>
          <p:spPr>
            <a:xfrm>
              <a:off x="0" y="0"/>
              <a:ext cx="1417447" cy="477344"/>
            </a:xfrm>
            <a:custGeom>
              <a:avLst/>
              <a:gdLst/>
              <a:ahLst/>
              <a:cxnLst/>
              <a:rect l="l" t="t" r="r" b="b"/>
              <a:pathLst>
                <a:path w="1417447" h="477344" extrusionOk="0">
                  <a:moveTo>
                    <a:pt x="0" y="0"/>
                  </a:moveTo>
                  <a:lnTo>
                    <a:pt x="1417447" y="0"/>
                  </a:lnTo>
                  <a:lnTo>
                    <a:pt x="1417447" y="477344"/>
                  </a:lnTo>
                  <a:lnTo>
                    <a:pt x="0" y="477344"/>
                  </a:lnTo>
                  <a:close/>
                </a:path>
              </a:pathLst>
            </a:custGeom>
            <a:solidFill>
              <a:srgbClr val="BA1222"/>
            </a:solidFill>
            <a:ln>
              <a:noFill/>
            </a:ln>
          </p:spPr>
          <p:txBody>
            <a:bodyPr/>
            <a:lstStyle/>
            <a:p>
              <a:endParaRPr lang="pt-BR"/>
            </a:p>
          </p:txBody>
        </p:sp>
        <p:sp>
          <p:nvSpPr>
            <p:cNvPr id="129" name="Google Shape;129;p2"/>
            <p:cNvSpPr txBox="1"/>
            <p:nvPr/>
          </p:nvSpPr>
          <p:spPr>
            <a:xfrm>
              <a:off x="0" y="-47625"/>
              <a:ext cx="1417447" cy="524969"/>
            </a:xfrm>
            <a:prstGeom prst="rect">
              <a:avLst/>
            </a:prstGeom>
            <a:noFill/>
            <a:ln>
              <a:noFill/>
            </a:ln>
          </p:spPr>
          <p:txBody>
            <a:bodyPr spcFirstLastPara="1" wrap="square" lIns="50800" tIns="50800" rIns="50800" bIns="50800" anchor="ctr" anchorCtr="0">
              <a:noAutofit/>
            </a:bodyPr>
            <a:lstStyle/>
            <a:p>
              <a:pPr marL="0" marR="0" lvl="0" indent="0" algn="ctr" rtl="0">
                <a:lnSpc>
                  <a:spcPct val="135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0" name="Google Shape;130;p2"/>
          <p:cNvSpPr/>
          <p:nvPr/>
        </p:nvSpPr>
        <p:spPr>
          <a:xfrm>
            <a:off x="15242157" y="9490125"/>
            <a:ext cx="2554947" cy="527588"/>
          </a:xfrm>
          <a:custGeom>
            <a:avLst/>
            <a:gdLst/>
            <a:ahLst/>
            <a:cxnLst/>
            <a:rect l="l" t="t" r="r" b="b"/>
            <a:pathLst>
              <a:path w="2554947" h="527588" extrusionOk="0">
                <a:moveTo>
                  <a:pt x="0" y="0"/>
                </a:moveTo>
                <a:lnTo>
                  <a:pt x="2554947" y="0"/>
                </a:lnTo>
                <a:lnTo>
                  <a:pt x="2554947" y="527587"/>
                </a:lnTo>
                <a:lnTo>
                  <a:pt x="0" y="527587"/>
                </a:lnTo>
                <a:lnTo>
                  <a:pt x="0" y="0"/>
                </a:lnTo>
                <a:close/>
              </a:path>
            </a:pathLst>
          </a:custGeom>
          <a:blipFill rotWithShape="1">
            <a:blip r:embed="rId3">
              <a:alphaModFix/>
            </a:blip>
            <a:stretch>
              <a:fillRect/>
            </a:stretch>
          </a:blipFill>
          <a:ln>
            <a:noFill/>
          </a:ln>
        </p:spPr>
        <p:txBody>
          <a:bodyPr/>
          <a:lstStyle/>
          <a:p>
            <a:endParaRPr lang="pt-BR"/>
          </a:p>
        </p:txBody>
      </p:sp>
    </p:spTree>
    <p:extLst>
      <p:ext uri="{BB962C8B-B14F-4D97-AF65-F5344CB8AC3E}">
        <p14:creationId xmlns:p14="http://schemas.microsoft.com/office/powerpoint/2010/main" val="4139723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pSp>
        <p:nvGrpSpPr>
          <p:cNvPr id="107" name="Google Shape;107;p2"/>
          <p:cNvGrpSpPr/>
          <p:nvPr/>
        </p:nvGrpSpPr>
        <p:grpSpPr>
          <a:xfrm>
            <a:off x="244050" y="162025"/>
            <a:ext cx="17553161" cy="9857979"/>
            <a:chOff x="0" y="-38100"/>
            <a:chExt cx="5086251" cy="2596323"/>
          </a:xfrm>
        </p:grpSpPr>
        <p:sp>
          <p:nvSpPr>
            <p:cNvPr id="108" name="Google Shape;108;p2"/>
            <p:cNvSpPr/>
            <p:nvPr/>
          </p:nvSpPr>
          <p:spPr>
            <a:xfrm>
              <a:off x="0" y="0"/>
              <a:ext cx="5086251" cy="2558223"/>
            </a:xfrm>
            <a:custGeom>
              <a:avLst/>
              <a:gdLst/>
              <a:ahLst/>
              <a:cxnLst/>
              <a:rect l="l" t="t" r="r" b="b"/>
              <a:pathLst>
                <a:path w="5086251" h="2558223" extrusionOk="0">
                  <a:moveTo>
                    <a:pt x="0" y="0"/>
                  </a:moveTo>
                  <a:lnTo>
                    <a:pt x="5086251" y="0"/>
                  </a:lnTo>
                  <a:lnTo>
                    <a:pt x="5086251" y="2558223"/>
                  </a:lnTo>
                  <a:lnTo>
                    <a:pt x="0" y="2558223"/>
                  </a:lnTo>
                  <a:close/>
                </a:path>
              </a:pathLst>
            </a:custGeom>
            <a:solidFill>
              <a:srgbClr val="000000">
                <a:alpha val="0"/>
              </a:srgbClr>
            </a:solidFill>
            <a:ln w="57150" cap="sq" cmpd="sng">
              <a:solidFill>
                <a:srgbClr val="BA1222"/>
              </a:solidFill>
              <a:prstDash val="solid"/>
              <a:miter lim="8000"/>
              <a:headEnd type="none" w="sm" len="sm"/>
              <a:tailEnd type="none" w="sm" len="sm"/>
            </a:ln>
          </p:spPr>
          <p:txBody>
            <a:bodyPr/>
            <a:lstStyle/>
            <a:p>
              <a:endParaRPr lang="pt-BR"/>
            </a:p>
          </p:txBody>
        </p:sp>
        <p:sp>
          <p:nvSpPr>
            <p:cNvPr id="109" name="Google Shape;109;p2"/>
            <p:cNvSpPr txBox="1"/>
            <p:nvPr/>
          </p:nvSpPr>
          <p:spPr>
            <a:xfrm>
              <a:off x="0" y="-38100"/>
              <a:ext cx="5086251" cy="2596323"/>
            </a:xfrm>
            <a:prstGeom prst="rect">
              <a:avLst/>
            </a:prstGeom>
            <a:noFill/>
            <a:ln>
              <a:noFill/>
            </a:ln>
          </p:spPr>
          <p:txBody>
            <a:bodyPr spcFirstLastPara="1" wrap="square" lIns="50800" tIns="50800" rIns="50800" bIns="50800" anchor="ctr" anchorCtr="0">
              <a:noAutofit/>
            </a:bodyPr>
            <a:lstStyle/>
            <a:p>
              <a:pPr marL="0" marR="0" lvl="0" indent="0" algn="ctr" rtl="0">
                <a:lnSpc>
                  <a:spcPct val="10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6" name="Google Shape;126;p2"/>
          <p:cNvSpPr txBox="1"/>
          <p:nvPr/>
        </p:nvSpPr>
        <p:spPr>
          <a:xfrm>
            <a:off x="1094011" y="1363991"/>
            <a:ext cx="16132628" cy="8710077"/>
          </a:xfrm>
          <a:prstGeom prst="rect">
            <a:avLst/>
          </a:prstGeom>
          <a:noFill/>
          <a:ln>
            <a:noFill/>
          </a:ln>
        </p:spPr>
        <p:txBody>
          <a:bodyPr spcFirstLastPara="1" wrap="square" lIns="0" tIns="0" rIns="0" bIns="0" anchor="t" anchorCtr="0">
            <a:spAutoFit/>
          </a:bodyPr>
          <a:lstStyle/>
          <a:p>
            <a:pPr algn="just">
              <a:lnSpc>
                <a:spcPct val="150000"/>
              </a:lnSpc>
              <a:spcAft>
                <a:spcPts val="800"/>
              </a:spcAft>
            </a:pPr>
            <a:r>
              <a:rPr lang="pt-BR" sz="4000" kern="100" dirty="0">
                <a:effectLst/>
                <a:latin typeface="Arial" panose="020B0604020202020204" pitchFamily="34" charset="0"/>
                <a:ea typeface="Aptos" panose="020B0004020202020204" pitchFamily="34" charset="0"/>
                <a:cs typeface="Times New Roman" panose="02020603050405020304" pitchFamily="18" charset="0"/>
              </a:rPr>
              <a:t>Comenta o professor Luis Eduardo </a:t>
            </a:r>
            <a:r>
              <a:rPr lang="pt-BR" sz="4000" kern="100" dirty="0" err="1">
                <a:latin typeface="Arial" panose="020B0604020202020204" pitchFamily="34" charset="0"/>
                <a:ea typeface="Aptos" panose="020B0004020202020204" pitchFamily="34" charset="0"/>
                <a:cs typeface="Times New Roman" panose="02020603050405020304" pitchFamily="18" charset="0"/>
              </a:rPr>
              <a:t>Schoueri</a:t>
            </a:r>
            <a:r>
              <a:rPr lang="pt-BR" sz="4000" kern="100" dirty="0">
                <a:latin typeface="Arial" panose="020B0604020202020204" pitchFamily="34" charset="0"/>
                <a:ea typeface="Aptos" panose="020B0004020202020204" pitchFamily="34" charset="0"/>
                <a:cs typeface="Times New Roman" panose="02020603050405020304" pitchFamily="18" charset="0"/>
              </a:rPr>
              <a:t>: </a:t>
            </a:r>
          </a:p>
          <a:p>
            <a:pPr algn="just">
              <a:lnSpc>
                <a:spcPct val="150000"/>
              </a:lnSpc>
              <a:spcAft>
                <a:spcPts val="800"/>
              </a:spcAft>
            </a:pPr>
            <a:r>
              <a:rPr lang="pt-BR" sz="4000" kern="100" dirty="0">
                <a:effectLst/>
                <a:latin typeface="Arial" panose="020B0604020202020204" pitchFamily="34" charset="0"/>
                <a:ea typeface="Aptos" panose="020B0004020202020204" pitchFamily="34" charset="0"/>
                <a:cs typeface="Times New Roman" panose="02020603050405020304" pitchFamily="18" charset="0"/>
              </a:rPr>
              <a:t>“</a:t>
            </a:r>
            <a:r>
              <a:rPr lang="pt-BR" sz="4000" i="1" kern="100" dirty="0">
                <a:effectLst/>
                <a:latin typeface="Arial" panose="020B0604020202020204" pitchFamily="34" charset="0"/>
                <a:ea typeface="Aptos" panose="020B0004020202020204" pitchFamily="34" charset="0"/>
                <a:cs typeface="Times New Roman" panose="02020603050405020304" pitchFamily="18" charset="0"/>
              </a:rPr>
              <a:t>Para piorar a situação: se a universidade imune presta, por exemplo, cursos de línguas para uma empresa, a operação dela é imune e a empresa que está na etapa seguinte não tem crédito sobre aquele insumo utilizado pela universidade. É dizer: esse é um paradoxo. Se eu tiver uma entidade imune no meio da cadeia produtiva eu posso ter maior tributação do que eu teria se não houvesse imunidade. Este é um erro </a:t>
            </a:r>
            <a:r>
              <a:rPr lang="pt-BR" sz="4000" i="1" kern="100" dirty="0">
                <a:latin typeface="Arial" panose="020B0604020202020204" pitchFamily="34" charset="0"/>
                <a:ea typeface="Aptos" panose="020B0004020202020204" pitchFamily="34" charset="0"/>
                <a:cs typeface="Times New Roman" panose="02020603050405020304" pitchFamily="18" charset="0"/>
              </a:rPr>
              <a:t>que precisa ser ajustado</a:t>
            </a:r>
            <a:r>
              <a:rPr lang="pt-BR" sz="4000" i="1" kern="100" dirty="0">
                <a:effectLst/>
                <a:latin typeface="Arial" panose="020B0604020202020204" pitchFamily="34" charset="0"/>
                <a:ea typeface="Aptos" panose="020B0004020202020204" pitchFamily="34" charset="0"/>
                <a:cs typeface="Times New Roman" panose="02020603050405020304" pitchFamily="18" charset="0"/>
              </a:rPr>
              <a:t>.</a:t>
            </a:r>
            <a:r>
              <a:rPr lang="pt-BR" sz="4000" kern="100" dirty="0">
                <a:effectLst/>
                <a:latin typeface="Arial" panose="020B0604020202020204" pitchFamily="34" charset="0"/>
                <a:ea typeface="Aptos" panose="020B0004020202020204" pitchFamily="34" charset="0"/>
                <a:cs typeface="Times New Roman" panose="02020603050405020304" pitchFamily="18" charset="0"/>
              </a:rPr>
              <a:t>” </a:t>
            </a:r>
            <a:endParaRPr lang="pt-BR" sz="4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endParaRPr lang="pt-BR" sz="4400" kern="100" dirty="0">
              <a:effectLst/>
              <a:latin typeface="Arial" panose="020B0604020202020204" pitchFamily="34" charset="0"/>
              <a:ea typeface="Aptos" panose="020B0004020202020204" pitchFamily="34" charset="0"/>
              <a:cs typeface="Times New Roman" panose="02020603050405020304" pitchFamily="18" charset="0"/>
            </a:endParaRPr>
          </a:p>
        </p:txBody>
      </p:sp>
      <p:grpSp>
        <p:nvGrpSpPr>
          <p:cNvPr id="127" name="Google Shape;127;p2"/>
          <p:cNvGrpSpPr/>
          <p:nvPr/>
        </p:nvGrpSpPr>
        <p:grpSpPr>
          <a:xfrm>
            <a:off x="14740863" y="8969422"/>
            <a:ext cx="3557536" cy="1317578"/>
            <a:chOff x="0" y="-47625"/>
            <a:chExt cx="1417447" cy="524969"/>
          </a:xfrm>
        </p:grpSpPr>
        <p:sp>
          <p:nvSpPr>
            <p:cNvPr id="128" name="Google Shape;128;p2"/>
            <p:cNvSpPr/>
            <p:nvPr/>
          </p:nvSpPr>
          <p:spPr>
            <a:xfrm>
              <a:off x="0" y="0"/>
              <a:ext cx="1417447" cy="477344"/>
            </a:xfrm>
            <a:custGeom>
              <a:avLst/>
              <a:gdLst/>
              <a:ahLst/>
              <a:cxnLst/>
              <a:rect l="l" t="t" r="r" b="b"/>
              <a:pathLst>
                <a:path w="1417447" h="477344" extrusionOk="0">
                  <a:moveTo>
                    <a:pt x="0" y="0"/>
                  </a:moveTo>
                  <a:lnTo>
                    <a:pt x="1417447" y="0"/>
                  </a:lnTo>
                  <a:lnTo>
                    <a:pt x="1417447" y="477344"/>
                  </a:lnTo>
                  <a:lnTo>
                    <a:pt x="0" y="477344"/>
                  </a:lnTo>
                  <a:close/>
                </a:path>
              </a:pathLst>
            </a:custGeom>
            <a:solidFill>
              <a:srgbClr val="BA1222"/>
            </a:solidFill>
            <a:ln>
              <a:noFill/>
            </a:ln>
          </p:spPr>
          <p:txBody>
            <a:bodyPr/>
            <a:lstStyle/>
            <a:p>
              <a:endParaRPr lang="pt-BR"/>
            </a:p>
          </p:txBody>
        </p:sp>
        <p:sp>
          <p:nvSpPr>
            <p:cNvPr id="129" name="Google Shape;129;p2"/>
            <p:cNvSpPr txBox="1"/>
            <p:nvPr/>
          </p:nvSpPr>
          <p:spPr>
            <a:xfrm>
              <a:off x="0" y="-47625"/>
              <a:ext cx="1417447" cy="524969"/>
            </a:xfrm>
            <a:prstGeom prst="rect">
              <a:avLst/>
            </a:prstGeom>
            <a:noFill/>
            <a:ln>
              <a:noFill/>
            </a:ln>
          </p:spPr>
          <p:txBody>
            <a:bodyPr spcFirstLastPara="1" wrap="square" lIns="50800" tIns="50800" rIns="50800" bIns="50800" anchor="ctr" anchorCtr="0">
              <a:noAutofit/>
            </a:bodyPr>
            <a:lstStyle/>
            <a:p>
              <a:pPr marL="0" marR="0" lvl="0" indent="0" algn="ctr" rtl="0">
                <a:lnSpc>
                  <a:spcPct val="135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0" name="Google Shape;130;p2"/>
          <p:cNvSpPr/>
          <p:nvPr/>
        </p:nvSpPr>
        <p:spPr>
          <a:xfrm>
            <a:off x="15242157" y="9490125"/>
            <a:ext cx="2554947" cy="527588"/>
          </a:xfrm>
          <a:custGeom>
            <a:avLst/>
            <a:gdLst/>
            <a:ahLst/>
            <a:cxnLst/>
            <a:rect l="l" t="t" r="r" b="b"/>
            <a:pathLst>
              <a:path w="2554947" h="527588" extrusionOk="0">
                <a:moveTo>
                  <a:pt x="0" y="0"/>
                </a:moveTo>
                <a:lnTo>
                  <a:pt x="2554947" y="0"/>
                </a:lnTo>
                <a:lnTo>
                  <a:pt x="2554947" y="527587"/>
                </a:lnTo>
                <a:lnTo>
                  <a:pt x="0" y="527587"/>
                </a:lnTo>
                <a:lnTo>
                  <a:pt x="0" y="0"/>
                </a:lnTo>
                <a:close/>
              </a:path>
            </a:pathLst>
          </a:custGeom>
          <a:blipFill rotWithShape="1">
            <a:blip r:embed="rId3">
              <a:alphaModFix/>
            </a:blip>
            <a:stretch>
              <a:fillRect/>
            </a:stretch>
          </a:blipFill>
          <a:ln>
            <a:noFill/>
          </a:ln>
        </p:spPr>
        <p:txBody>
          <a:bodyPr/>
          <a:lstStyle/>
          <a:p>
            <a:endParaRPr lang="pt-BR"/>
          </a:p>
        </p:txBody>
      </p:sp>
    </p:spTree>
    <p:extLst>
      <p:ext uri="{BB962C8B-B14F-4D97-AF65-F5344CB8AC3E}">
        <p14:creationId xmlns:p14="http://schemas.microsoft.com/office/powerpoint/2010/main" val="1123602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pSp>
        <p:nvGrpSpPr>
          <p:cNvPr id="107" name="Google Shape;107;p2"/>
          <p:cNvGrpSpPr/>
          <p:nvPr/>
        </p:nvGrpSpPr>
        <p:grpSpPr>
          <a:xfrm>
            <a:off x="244050" y="162025"/>
            <a:ext cx="17553161" cy="9857979"/>
            <a:chOff x="0" y="-38100"/>
            <a:chExt cx="5086251" cy="2596323"/>
          </a:xfrm>
        </p:grpSpPr>
        <p:sp>
          <p:nvSpPr>
            <p:cNvPr id="108" name="Google Shape;108;p2"/>
            <p:cNvSpPr/>
            <p:nvPr/>
          </p:nvSpPr>
          <p:spPr>
            <a:xfrm>
              <a:off x="0" y="0"/>
              <a:ext cx="5086251" cy="2558223"/>
            </a:xfrm>
            <a:custGeom>
              <a:avLst/>
              <a:gdLst/>
              <a:ahLst/>
              <a:cxnLst/>
              <a:rect l="l" t="t" r="r" b="b"/>
              <a:pathLst>
                <a:path w="5086251" h="2558223" extrusionOk="0">
                  <a:moveTo>
                    <a:pt x="0" y="0"/>
                  </a:moveTo>
                  <a:lnTo>
                    <a:pt x="5086251" y="0"/>
                  </a:lnTo>
                  <a:lnTo>
                    <a:pt x="5086251" y="2558223"/>
                  </a:lnTo>
                  <a:lnTo>
                    <a:pt x="0" y="2558223"/>
                  </a:lnTo>
                  <a:close/>
                </a:path>
              </a:pathLst>
            </a:custGeom>
            <a:solidFill>
              <a:srgbClr val="000000">
                <a:alpha val="0"/>
              </a:srgbClr>
            </a:solidFill>
            <a:ln w="57150" cap="sq" cmpd="sng">
              <a:solidFill>
                <a:srgbClr val="BA1222"/>
              </a:solidFill>
              <a:prstDash val="solid"/>
              <a:miter lim="8000"/>
              <a:headEnd type="none" w="sm" len="sm"/>
              <a:tailEnd type="none" w="sm" len="sm"/>
            </a:ln>
          </p:spPr>
          <p:txBody>
            <a:bodyPr/>
            <a:lstStyle/>
            <a:p>
              <a:endParaRPr lang="pt-BR"/>
            </a:p>
          </p:txBody>
        </p:sp>
        <p:sp>
          <p:nvSpPr>
            <p:cNvPr id="109" name="Google Shape;109;p2"/>
            <p:cNvSpPr txBox="1"/>
            <p:nvPr/>
          </p:nvSpPr>
          <p:spPr>
            <a:xfrm>
              <a:off x="0" y="-38100"/>
              <a:ext cx="5086251" cy="2596323"/>
            </a:xfrm>
            <a:prstGeom prst="rect">
              <a:avLst/>
            </a:prstGeom>
            <a:noFill/>
            <a:ln>
              <a:noFill/>
            </a:ln>
          </p:spPr>
          <p:txBody>
            <a:bodyPr spcFirstLastPara="1" wrap="square" lIns="50800" tIns="50800" rIns="50800" bIns="50800" anchor="ctr" anchorCtr="0">
              <a:noAutofit/>
            </a:bodyPr>
            <a:lstStyle/>
            <a:p>
              <a:pPr marL="0" marR="0" lvl="0" indent="0" algn="ctr" rtl="0">
                <a:lnSpc>
                  <a:spcPct val="10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6" name="Google Shape;126;p2"/>
          <p:cNvSpPr txBox="1"/>
          <p:nvPr/>
        </p:nvSpPr>
        <p:spPr>
          <a:xfrm>
            <a:off x="1094011" y="1363991"/>
            <a:ext cx="16132628" cy="11674991"/>
          </a:xfrm>
          <a:prstGeom prst="rect">
            <a:avLst/>
          </a:prstGeom>
          <a:noFill/>
          <a:ln>
            <a:noFill/>
          </a:ln>
        </p:spPr>
        <p:txBody>
          <a:bodyPr spcFirstLastPara="1" wrap="square" lIns="0" tIns="0" rIns="0" bIns="0" anchor="t" anchorCtr="0">
            <a:spAutoFit/>
          </a:bodyPr>
          <a:lstStyle/>
          <a:p>
            <a:pPr algn="just"/>
            <a:r>
              <a:rPr lang="pt-BR" sz="3600" b="0" i="0" u="none" strike="noStrike" baseline="0" dirty="0">
                <a:latin typeface="GentiumBasic"/>
              </a:rPr>
              <a:t>Sugestão de emenda:</a:t>
            </a:r>
          </a:p>
          <a:p>
            <a:pPr algn="just"/>
            <a:endParaRPr lang="pt-BR" sz="3600" dirty="0">
              <a:latin typeface="GentiumBasic"/>
            </a:endParaRPr>
          </a:p>
          <a:p>
            <a:pPr algn="just"/>
            <a:r>
              <a:rPr lang="pt-BR" sz="3600" b="1" i="0" u="none" strike="noStrike" baseline="0" dirty="0">
                <a:latin typeface="GentiumBasic-Bold"/>
              </a:rPr>
              <a:t>Art. 31. </a:t>
            </a:r>
            <a:r>
              <a:rPr lang="pt-BR" sz="3600" b="0" i="1" u="none" strike="noStrike" baseline="0" dirty="0">
                <a:latin typeface="GentiumBasic-Italic"/>
              </a:rPr>
              <a:t>As operações imunes, isentas ou sujeitas a alíquota zero não permitirão a apropriação de crédito para utilização nas operações subsequentes.</a:t>
            </a:r>
          </a:p>
          <a:p>
            <a:pPr algn="just"/>
            <a:endParaRPr lang="pt-BR" sz="3600" b="0" i="1" u="none" strike="noStrike" baseline="0" dirty="0">
              <a:latin typeface="GentiumBasic-Italic"/>
            </a:endParaRPr>
          </a:p>
          <a:p>
            <a:pPr algn="just"/>
            <a:r>
              <a:rPr lang="pt-BR" sz="3600" b="1" i="0" u="none" strike="noStrike" baseline="0" dirty="0">
                <a:latin typeface="GentiumBasic-Bold"/>
              </a:rPr>
              <a:t>§ 1º </a:t>
            </a:r>
            <a:r>
              <a:rPr lang="pt-BR" sz="3600" b="0" i="1" u="none" strike="noStrike" baseline="0" dirty="0">
                <a:latin typeface="GentiumBasic-Italic"/>
              </a:rPr>
              <a:t>Nas hipóteses de diferimento ou suspensão, o creditamento será admitido somente no momento do efetivo pagamento.</a:t>
            </a:r>
          </a:p>
          <a:p>
            <a:pPr algn="just"/>
            <a:endParaRPr lang="pt-BR" sz="3600" b="1" i="0" u="none" strike="noStrike" baseline="0" dirty="0">
              <a:latin typeface="GentiumBasic-Bold"/>
            </a:endParaRPr>
          </a:p>
          <a:p>
            <a:pPr algn="just"/>
            <a:r>
              <a:rPr lang="pt-BR" sz="3600" b="1" i="0" u="none" strike="noStrike" baseline="0" dirty="0">
                <a:latin typeface="GentiumBasic-Bold"/>
              </a:rPr>
              <a:t>§ 2º </a:t>
            </a:r>
            <a:r>
              <a:rPr lang="pt-BR" sz="3600" b="1" i="1" u="none" strike="noStrike" baseline="0" dirty="0">
                <a:latin typeface="GentiumBasic-BoldItalic"/>
              </a:rPr>
              <a:t>Em relação às organizações mencionadas nas alíneas “b’ e 'c', do inciso VI, do art. 150 da CF, a imunidade aos impostos CBS e IBS não se aplica o caput, e não acarretará a anulação dos seus respectivos créditos relativos às operações anteriores, devendo os mesmos serem devolvidos automaticamente após a efetuação do recolhimento dos respectivos tributos na aquisição de bens e serviços. </a:t>
            </a:r>
            <a:r>
              <a:rPr lang="pt-BR" sz="3600" b="0" i="0" u="none" strike="noStrike" baseline="0" dirty="0">
                <a:latin typeface="GentiumBasic"/>
              </a:rPr>
              <a:t>”</a:t>
            </a:r>
            <a:endParaRPr lang="pt-BR" sz="3600" kern="100" dirty="0">
              <a:effectLst/>
              <a:latin typeface="Arial" panose="020B06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endParaRPr lang="pt-BR" sz="4400" kern="100" dirty="0">
              <a:latin typeface="Arial" panose="020B06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endParaRPr lang="pt-BR" sz="4400" kern="100" dirty="0">
              <a:effectLst/>
              <a:latin typeface="Arial" panose="020B06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endParaRPr lang="pt-BR" sz="4400" kern="100" dirty="0">
              <a:effectLst/>
              <a:latin typeface="Arial" panose="020B06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endParaRPr lang="pt-BR" sz="4400" kern="100" dirty="0">
              <a:effectLst/>
              <a:latin typeface="Arial" panose="020B0604020202020204" pitchFamily="34" charset="0"/>
              <a:ea typeface="Aptos" panose="020B0004020202020204" pitchFamily="34" charset="0"/>
              <a:cs typeface="Times New Roman" panose="02020603050405020304" pitchFamily="18" charset="0"/>
            </a:endParaRPr>
          </a:p>
        </p:txBody>
      </p:sp>
      <p:grpSp>
        <p:nvGrpSpPr>
          <p:cNvPr id="127" name="Google Shape;127;p2"/>
          <p:cNvGrpSpPr/>
          <p:nvPr/>
        </p:nvGrpSpPr>
        <p:grpSpPr>
          <a:xfrm>
            <a:off x="14740863" y="8969422"/>
            <a:ext cx="3557536" cy="1317578"/>
            <a:chOff x="0" y="-47625"/>
            <a:chExt cx="1417447" cy="524969"/>
          </a:xfrm>
        </p:grpSpPr>
        <p:sp>
          <p:nvSpPr>
            <p:cNvPr id="128" name="Google Shape;128;p2"/>
            <p:cNvSpPr/>
            <p:nvPr/>
          </p:nvSpPr>
          <p:spPr>
            <a:xfrm>
              <a:off x="0" y="0"/>
              <a:ext cx="1417447" cy="477344"/>
            </a:xfrm>
            <a:custGeom>
              <a:avLst/>
              <a:gdLst/>
              <a:ahLst/>
              <a:cxnLst/>
              <a:rect l="l" t="t" r="r" b="b"/>
              <a:pathLst>
                <a:path w="1417447" h="477344" extrusionOk="0">
                  <a:moveTo>
                    <a:pt x="0" y="0"/>
                  </a:moveTo>
                  <a:lnTo>
                    <a:pt x="1417447" y="0"/>
                  </a:lnTo>
                  <a:lnTo>
                    <a:pt x="1417447" y="477344"/>
                  </a:lnTo>
                  <a:lnTo>
                    <a:pt x="0" y="477344"/>
                  </a:lnTo>
                  <a:close/>
                </a:path>
              </a:pathLst>
            </a:custGeom>
            <a:solidFill>
              <a:srgbClr val="BA1222"/>
            </a:solidFill>
            <a:ln>
              <a:noFill/>
            </a:ln>
          </p:spPr>
          <p:txBody>
            <a:bodyPr/>
            <a:lstStyle/>
            <a:p>
              <a:endParaRPr lang="pt-BR"/>
            </a:p>
          </p:txBody>
        </p:sp>
        <p:sp>
          <p:nvSpPr>
            <p:cNvPr id="129" name="Google Shape;129;p2"/>
            <p:cNvSpPr txBox="1"/>
            <p:nvPr/>
          </p:nvSpPr>
          <p:spPr>
            <a:xfrm>
              <a:off x="0" y="-47625"/>
              <a:ext cx="1417447" cy="524969"/>
            </a:xfrm>
            <a:prstGeom prst="rect">
              <a:avLst/>
            </a:prstGeom>
            <a:noFill/>
            <a:ln>
              <a:noFill/>
            </a:ln>
          </p:spPr>
          <p:txBody>
            <a:bodyPr spcFirstLastPara="1" wrap="square" lIns="50800" tIns="50800" rIns="50800" bIns="50800" anchor="ctr" anchorCtr="0">
              <a:noAutofit/>
            </a:bodyPr>
            <a:lstStyle/>
            <a:p>
              <a:pPr marL="0" marR="0" lvl="0" indent="0" algn="ctr" rtl="0">
                <a:lnSpc>
                  <a:spcPct val="135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0" name="Google Shape;130;p2"/>
          <p:cNvSpPr/>
          <p:nvPr/>
        </p:nvSpPr>
        <p:spPr>
          <a:xfrm>
            <a:off x="15242157" y="9490125"/>
            <a:ext cx="2554947" cy="527588"/>
          </a:xfrm>
          <a:custGeom>
            <a:avLst/>
            <a:gdLst/>
            <a:ahLst/>
            <a:cxnLst/>
            <a:rect l="l" t="t" r="r" b="b"/>
            <a:pathLst>
              <a:path w="2554947" h="527588" extrusionOk="0">
                <a:moveTo>
                  <a:pt x="0" y="0"/>
                </a:moveTo>
                <a:lnTo>
                  <a:pt x="2554947" y="0"/>
                </a:lnTo>
                <a:lnTo>
                  <a:pt x="2554947" y="527587"/>
                </a:lnTo>
                <a:lnTo>
                  <a:pt x="0" y="527587"/>
                </a:lnTo>
                <a:lnTo>
                  <a:pt x="0" y="0"/>
                </a:lnTo>
                <a:close/>
              </a:path>
            </a:pathLst>
          </a:custGeom>
          <a:blipFill rotWithShape="1">
            <a:blip r:embed="rId3">
              <a:alphaModFix/>
            </a:blip>
            <a:stretch>
              <a:fillRect/>
            </a:stretch>
          </a:blipFill>
          <a:ln>
            <a:noFill/>
          </a:ln>
        </p:spPr>
        <p:txBody>
          <a:bodyPr/>
          <a:lstStyle/>
          <a:p>
            <a:endParaRPr lang="pt-BR"/>
          </a:p>
        </p:txBody>
      </p:sp>
    </p:spTree>
    <p:extLst>
      <p:ext uri="{BB962C8B-B14F-4D97-AF65-F5344CB8AC3E}">
        <p14:creationId xmlns:p14="http://schemas.microsoft.com/office/powerpoint/2010/main" val="2781112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pSp>
        <p:nvGrpSpPr>
          <p:cNvPr id="107" name="Google Shape;107;p2"/>
          <p:cNvGrpSpPr/>
          <p:nvPr/>
        </p:nvGrpSpPr>
        <p:grpSpPr>
          <a:xfrm>
            <a:off x="244050" y="162025"/>
            <a:ext cx="17553161" cy="9857979"/>
            <a:chOff x="0" y="-38100"/>
            <a:chExt cx="5086251" cy="2596323"/>
          </a:xfrm>
        </p:grpSpPr>
        <p:sp>
          <p:nvSpPr>
            <p:cNvPr id="108" name="Google Shape;108;p2"/>
            <p:cNvSpPr/>
            <p:nvPr/>
          </p:nvSpPr>
          <p:spPr>
            <a:xfrm>
              <a:off x="0" y="0"/>
              <a:ext cx="5086251" cy="2558223"/>
            </a:xfrm>
            <a:custGeom>
              <a:avLst/>
              <a:gdLst/>
              <a:ahLst/>
              <a:cxnLst/>
              <a:rect l="l" t="t" r="r" b="b"/>
              <a:pathLst>
                <a:path w="5086251" h="2558223" extrusionOk="0">
                  <a:moveTo>
                    <a:pt x="0" y="0"/>
                  </a:moveTo>
                  <a:lnTo>
                    <a:pt x="5086251" y="0"/>
                  </a:lnTo>
                  <a:lnTo>
                    <a:pt x="5086251" y="2558223"/>
                  </a:lnTo>
                  <a:lnTo>
                    <a:pt x="0" y="2558223"/>
                  </a:lnTo>
                  <a:close/>
                </a:path>
              </a:pathLst>
            </a:custGeom>
            <a:solidFill>
              <a:srgbClr val="000000">
                <a:alpha val="0"/>
              </a:srgbClr>
            </a:solidFill>
            <a:ln w="57150" cap="sq" cmpd="sng">
              <a:solidFill>
                <a:srgbClr val="BA1222"/>
              </a:solidFill>
              <a:prstDash val="solid"/>
              <a:miter lim="8000"/>
              <a:headEnd type="none" w="sm" len="sm"/>
              <a:tailEnd type="none" w="sm" len="sm"/>
            </a:ln>
          </p:spPr>
          <p:txBody>
            <a:bodyPr/>
            <a:lstStyle/>
            <a:p>
              <a:endParaRPr lang="pt-BR"/>
            </a:p>
          </p:txBody>
        </p:sp>
        <p:sp>
          <p:nvSpPr>
            <p:cNvPr id="109" name="Google Shape;109;p2"/>
            <p:cNvSpPr txBox="1"/>
            <p:nvPr/>
          </p:nvSpPr>
          <p:spPr>
            <a:xfrm>
              <a:off x="0" y="-38100"/>
              <a:ext cx="5086251" cy="2596323"/>
            </a:xfrm>
            <a:prstGeom prst="rect">
              <a:avLst/>
            </a:prstGeom>
            <a:noFill/>
            <a:ln>
              <a:noFill/>
            </a:ln>
          </p:spPr>
          <p:txBody>
            <a:bodyPr spcFirstLastPara="1" wrap="square" lIns="50800" tIns="50800" rIns="50800" bIns="50800" anchor="ctr" anchorCtr="0">
              <a:noAutofit/>
            </a:bodyPr>
            <a:lstStyle/>
            <a:p>
              <a:pPr marL="0" marR="0" lvl="0" indent="0" algn="ctr" rtl="0">
                <a:lnSpc>
                  <a:spcPct val="10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6" name="Google Shape;126;p2"/>
          <p:cNvSpPr txBox="1"/>
          <p:nvPr/>
        </p:nvSpPr>
        <p:spPr>
          <a:xfrm>
            <a:off x="1094011" y="1363991"/>
            <a:ext cx="14148146" cy="6093976"/>
          </a:xfrm>
          <a:prstGeom prst="rect">
            <a:avLst/>
          </a:prstGeom>
          <a:noFill/>
          <a:ln>
            <a:noFill/>
          </a:ln>
        </p:spPr>
        <p:txBody>
          <a:bodyPr spcFirstLastPara="1" wrap="square" lIns="0" tIns="0" rIns="0" bIns="0" anchor="t" anchorCtr="0">
            <a:spAutoFit/>
          </a:bodyPr>
          <a:lstStyle/>
          <a:p>
            <a:pPr algn="just"/>
            <a:r>
              <a:rPr lang="pt-BR" sz="3600" i="0" u="none" strike="noStrike" baseline="0" dirty="0">
                <a:latin typeface="GentiumBasic"/>
              </a:rPr>
              <a:t>Quem são as </a:t>
            </a:r>
            <a:r>
              <a:rPr lang="pt-BR" sz="3600" i="1" u="none" strike="noStrike" baseline="0" dirty="0">
                <a:latin typeface="GentiumBasic-BoldItalic"/>
              </a:rPr>
              <a:t>organizações mencionadas nas alíneas “b’ e 'c', do inciso VI, do art. 150 da CF?</a:t>
            </a:r>
          </a:p>
          <a:p>
            <a:pPr algn="just"/>
            <a:endParaRPr lang="pt-BR" sz="3600" i="1" dirty="0">
              <a:latin typeface="GentiumBasic-BoldItalic"/>
            </a:endParaRPr>
          </a:p>
          <a:p>
            <a:pPr algn="just"/>
            <a:endParaRPr lang="pt-BR" sz="3600" i="1" dirty="0">
              <a:latin typeface="GentiumBasic-BoldItalic"/>
            </a:endParaRPr>
          </a:p>
          <a:p>
            <a:pPr algn="just"/>
            <a:r>
              <a:rPr lang="pt-BR" sz="3600" i="1" dirty="0">
                <a:latin typeface="GentiumBasic-BoldItalic"/>
              </a:rPr>
              <a:t>1 – Entidades religiosas;</a:t>
            </a:r>
          </a:p>
          <a:p>
            <a:pPr algn="just"/>
            <a:r>
              <a:rPr lang="pt-BR" sz="3600" i="1" dirty="0">
                <a:latin typeface="GentiumBasic-BoldItalic"/>
              </a:rPr>
              <a:t>2 – Templos de qualquer culto;</a:t>
            </a:r>
          </a:p>
          <a:p>
            <a:pPr algn="just"/>
            <a:r>
              <a:rPr lang="pt-BR" sz="3600" i="1" dirty="0">
                <a:latin typeface="GentiumBasic-BoldItalic"/>
              </a:rPr>
              <a:t>3 – Organizações assistenciais; </a:t>
            </a:r>
          </a:p>
          <a:p>
            <a:pPr algn="just"/>
            <a:r>
              <a:rPr lang="pt-BR" sz="3600" i="1" dirty="0">
                <a:latin typeface="GentiumBasic-BoldItalic"/>
              </a:rPr>
              <a:t>4 – Hospitais e Santas Casas de Misericórdia;</a:t>
            </a:r>
          </a:p>
          <a:p>
            <a:pPr algn="just"/>
            <a:r>
              <a:rPr lang="pt-BR" sz="3600" i="1" dirty="0">
                <a:latin typeface="GentiumBasic-BoldItalic"/>
              </a:rPr>
              <a:t>6 – Escolas e Universidades Católicas e Evangélicas;</a:t>
            </a:r>
          </a:p>
          <a:p>
            <a:pPr algn="just"/>
            <a:r>
              <a:rPr lang="pt-BR" sz="3600" i="1" dirty="0">
                <a:latin typeface="GentiumBasic-BoldItalic"/>
              </a:rPr>
              <a:t>7 – Sindicatos (todos)</a:t>
            </a:r>
          </a:p>
          <a:p>
            <a:pPr algn="just"/>
            <a:r>
              <a:rPr lang="pt-BR" sz="3600" i="1" dirty="0">
                <a:latin typeface="GentiumBasic-BoldItalic"/>
              </a:rPr>
              <a:t>8 – Partidos Políticos (todos)</a:t>
            </a:r>
          </a:p>
        </p:txBody>
      </p:sp>
      <p:grpSp>
        <p:nvGrpSpPr>
          <p:cNvPr id="127" name="Google Shape;127;p2"/>
          <p:cNvGrpSpPr/>
          <p:nvPr/>
        </p:nvGrpSpPr>
        <p:grpSpPr>
          <a:xfrm>
            <a:off x="14740863" y="8969422"/>
            <a:ext cx="3557536" cy="1317578"/>
            <a:chOff x="0" y="-47625"/>
            <a:chExt cx="1417447" cy="524969"/>
          </a:xfrm>
        </p:grpSpPr>
        <p:sp>
          <p:nvSpPr>
            <p:cNvPr id="128" name="Google Shape;128;p2"/>
            <p:cNvSpPr/>
            <p:nvPr/>
          </p:nvSpPr>
          <p:spPr>
            <a:xfrm>
              <a:off x="0" y="0"/>
              <a:ext cx="1417447" cy="477344"/>
            </a:xfrm>
            <a:custGeom>
              <a:avLst/>
              <a:gdLst/>
              <a:ahLst/>
              <a:cxnLst/>
              <a:rect l="l" t="t" r="r" b="b"/>
              <a:pathLst>
                <a:path w="1417447" h="477344" extrusionOk="0">
                  <a:moveTo>
                    <a:pt x="0" y="0"/>
                  </a:moveTo>
                  <a:lnTo>
                    <a:pt x="1417447" y="0"/>
                  </a:lnTo>
                  <a:lnTo>
                    <a:pt x="1417447" y="477344"/>
                  </a:lnTo>
                  <a:lnTo>
                    <a:pt x="0" y="477344"/>
                  </a:lnTo>
                  <a:close/>
                </a:path>
              </a:pathLst>
            </a:custGeom>
            <a:solidFill>
              <a:srgbClr val="BA1222"/>
            </a:solidFill>
            <a:ln>
              <a:noFill/>
            </a:ln>
          </p:spPr>
          <p:txBody>
            <a:bodyPr/>
            <a:lstStyle/>
            <a:p>
              <a:endParaRPr lang="pt-BR"/>
            </a:p>
          </p:txBody>
        </p:sp>
        <p:sp>
          <p:nvSpPr>
            <p:cNvPr id="129" name="Google Shape;129;p2"/>
            <p:cNvSpPr txBox="1"/>
            <p:nvPr/>
          </p:nvSpPr>
          <p:spPr>
            <a:xfrm>
              <a:off x="0" y="-47625"/>
              <a:ext cx="1417447" cy="524969"/>
            </a:xfrm>
            <a:prstGeom prst="rect">
              <a:avLst/>
            </a:prstGeom>
            <a:noFill/>
            <a:ln>
              <a:noFill/>
            </a:ln>
          </p:spPr>
          <p:txBody>
            <a:bodyPr spcFirstLastPara="1" wrap="square" lIns="50800" tIns="50800" rIns="50800" bIns="50800" anchor="ctr" anchorCtr="0">
              <a:noAutofit/>
            </a:bodyPr>
            <a:lstStyle/>
            <a:p>
              <a:pPr marL="0" marR="0" lvl="0" indent="0" algn="ctr" rtl="0">
                <a:lnSpc>
                  <a:spcPct val="135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0" name="Google Shape;130;p2"/>
          <p:cNvSpPr/>
          <p:nvPr/>
        </p:nvSpPr>
        <p:spPr>
          <a:xfrm>
            <a:off x="15242157" y="9490125"/>
            <a:ext cx="2554947" cy="527588"/>
          </a:xfrm>
          <a:custGeom>
            <a:avLst/>
            <a:gdLst/>
            <a:ahLst/>
            <a:cxnLst/>
            <a:rect l="l" t="t" r="r" b="b"/>
            <a:pathLst>
              <a:path w="2554947" h="527588" extrusionOk="0">
                <a:moveTo>
                  <a:pt x="0" y="0"/>
                </a:moveTo>
                <a:lnTo>
                  <a:pt x="2554947" y="0"/>
                </a:lnTo>
                <a:lnTo>
                  <a:pt x="2554947" y="527587"/>
                </a:lnTo>
                <a:lnTo>
                  <a:pt x="0" y="527587"/>
                </a:lnTo>
                <a:lnTo>
                  <a:pt x="0" y="0"/>
                </a:lnTo>
                <a:close/>
              </a:path>
            </a:pathLst>
          </a:custGeom>
          <a:blipFill rotWithShape="1">
            <a:blip r:embed="rId3">
              <a:alphaModFix/>
            </a:blip>
            <a:stretch>
              <a:fillRect/>
            </a:stretch>
          </a:blipFill>
          <a:ln>
            <a:noFill/>
          </a:ln>
        </p:spPr>
        <p:txBody>
          <a:bodyPr/>
          <a:lstStyle/>
          <a:p>
            <a:endParaRPr lang="pt-BR"/>
          </a:p>
        </p:txBody>
      </p:sp>
    </p:spTree>
    <p:extLst>
      <p:ext uri="{BB962C8B-B14F-4D97-AF65-F5344CB8AC3E}">
        <p14:creationId xmlns:p14="http://schemas.microsoft.com/office/powerpoint/2010/main" val="821363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12"/>
          <p:cNvPicPr preferRelativeResize="0"/>
          <p:nvPr/>
        </p:nvPicPr>
        <p:blipFill rotWithShape="1">
          <a:blip r:embed="rId3">
            <a:alphaModFix/>
          </a:blip>
          <a:srcRect l="26446" r="14300"/>
          <a:stretch/>
        </p:blipFill>
        <p:spPr>
          <a:xfrm>
            <a:off x="9144000" y="2510"/>
            <a:ext cx="9144000" cy="10281980"/>
          </a:xfrm>
          <a:prstGeom prst="rect">
            <a:avLst/>
          </a:prstGeom>
          <a:noFill/>
          <a:ln>
            <a:noFill/>
          </a:ln>
        </p:spPr>
      </p:pic>
      <p:sp>
        <p:nvSpPr>
          <p:cNvPr id="241" name="Google Shape;241;p12"/>
          <p:cNvSpPr/>
          <p:nvPr/>
        </p:nvSpPr>
        <p:spPr>
          <a:xfrm>
            <a:off x="1425202" y="1822116"/>
            <a:ext cx="4154961" cy="857985"/>
          </a:xfrm>
          <a:custGeom>
            <a:avLst/>
            <a:gdLst/>
            <a:ahLst/>
            <a:cxnLst/>
            <a:rect l="l" t="t" r="r" b="b"/>
            <a:pathLst>
              <a:path w="4154961" h="857985" extrusionOk="0">
                <a:moveTo>
                  <a:pt x="0" y="0"/>
                </a:moveTo>
                <a:lnTo>
                  <a:pt x="4154961" y="0"/>
                </a:lnTo>
                <a:lnTo>
                  <a:pt x="4154961" y="857985"/>
                </a:lnTo>
                <a:lnTo>
                  <a:pt x="0" y="857985"/>
                </a:lnTo>
                <a:lnTo>
                  <a:pt x="0" y="0"/>
                </a:lnTo>
                <a:close/>
              </a:path>
            </a:pathLst>
          </a:custGeom>
          <a:blipFill rotWithShape="1">
            <a:blip r:embed="rId4">
              <a:alphaModFix/>
            </a:blip>
            <a:stretch>
              <a:fillRect/>
            </a:stretch>
          </a:blipFill>
          <a:ln>
            <a:noFill/>
          </a:ln>
        </p:spPr>
        <p:txBody>
          <a:bodyPr/>
          <a:lstStyle/>
          <a:p>
            <a:endParaRPr lang="pt-BR"/>
          </a:p>
        </p:txBody>
      </p:sp>
      <p:sp>
        <p:nvSpPr>
          <p:cNvPr id="242" name="Google Shape;242;p12"/>
          <p:cNvSpPr txBox="1"/>
          <p:nvPr/>
        </p:nvSpPr>
        <p:spPr>
          <a:xfrm>
            <a:off x="1028700" y="4053970"/>
            <a:ext cx="5755200" cy="1466400"/>
          </a:xfrm>
          <a:prstGeom prst="rect">
            <a:avLst/>
          </a:prstGeom>
          <a:noFill/>
          <a:ln>
            <a:noFill/>
          </a:ln>
        </p:spPr>
        <p:txBody>
          <a:bodyPr spcFirstLastPara="1" wrap="square" lIns="0" tIns="0" rIns="0" bIns="0" anchor="t" anchorCtr="0">
            <a:spAutoFit/>
          </a:bodyPr>
          <a:lstStyle/>
          <a:p>
            <a:pPr marL="0" marR="0" lvl="0" indent="0" algn="ctr" rtl="0">
              <a:lnSpc>
                <a:spcPct val="139995"/>
              </a:lnSpc>
              <a:spcBef>
                <a:spcPts val="0"/>
              </a:spcBef>
              <a:spcAft>
                <a:spcPts val="0"/>
              </a:spcAft>
              <a:buNone/>
            </a:pPr>
            <a:r>
              <a:rPr lang="en-US" sz="9526" b="1" i="0" u="none" strike="noStrike" cap="none" dirty="0">
                <a:solidFill>
                  <a:srgbClr val="BA1222"/>
                </a:solidFill>
              </a:rPr>
              <a:t>Obrigado</a:t>
            </a:r>
            <a:r>
              <a:rPr lang="en-US" sz="9526" b="0" i="0" u="none" strike="noStrike" cap="none" dirty="0">
                <a:solidFill>
                  <a:srgbClr val="BA1222"/>
                </a:solidFill>
                <a:latin typeface="Arial"/>
                <a:ea typeface="Arial"/>
                <a:cs typeface="Arial"/>
                <a:sym typeface="Arial"/>
              </a:rPr>
              <a:t>.</a:t>
            </a:r>
            <a:endParaRPr dirty="0"/>
          </a:p>
        </p:txBody>
      </p:sp>
      <p:grpSp>
        <p:nvGrpSpPr>
          <p:cNvPr id="243" name="Google Shape;243;p12"/>
          <p:cNvGrpSpPr/>
          <p:nvPr/>
        </p:nvGrpSpPr>
        <p:grpSpPr>
          <a:xfrm>
            <a:off x="-402901" y="6462027"/>
            <a:ext cx="10812752" cy="2928473"/>
            <a:chOff x="0" y="-337464"/>
            <a:chExt cx="14417003" cy="3904630"/>
          </a:xfrm>
        </p:grpSpPr>
        <p:grpSp>
          <p:nvGrpSpPr>
            <p:cNvPr id="244" name="Google Shape;244;p12"/>
            <p:cNvGrpSpPr/>
            <p:nvPr/>
          </p:nvGrpSpPr>
          <p:grpSpPr>
            <a:xfrm>
              <a:off x="6133957" y="753021"/>
              <a:ext cx="3575094" cy="1020661"/>
              <a:chOff x="0" y="-47625"/>
              <a:chExt cx="706191" cy="201612"/>
            </a:xfrm>
          </p:grpSpPr>
          <p:sp>
            <p:nvSpPr>
              <p:cNvPr id="245" name="Google Shape;245;p12"/>
              <p:cNvSpPr/>
              <p:nvPr/>
            </p:nvSpPr>
            <p:spPr>
              <a:xfrm>
                <a:off x="0" y="0"/>
                <a:ext cx="706191" cy="153987"/>
              </a:xfrm>
              <a:custGeom>
                <a:avLst/>
                <a:gdLst/>
                <a:ahLst/>
                <a:cxnLst/>
                <a:rect l="l" t="t" r="r" b="b"/>
                <a:pathLst>
                  <a:path w="706191" h="153987" extrusionOk="0">
                    <a:moveTo>
                      <a:pt x="0" y="0"/>
                    </a:moveTo>
                    <a:lnTo>
                      <a:pt x="706191" y="0"/>
                    </a:lnTo>
                    <a:lnTo>
                      <a:pt x="706191" y="153987"/>
                    </a:lnTo>
                    <a:lnTo>
                      <a:pt x="0" y="153987"/>
                    </a:lnTo>
                    <a:close/>
                  </a:path>
                </a:pathLst>
              </a:custGeom>
              <a:solidFill>
                <a:srgbClr val="BA1222"/>
              </a:solidFill>
              <a:ln>
                <a:noFill/>
              </a:ln>
            </p:spPr>
            <p:txBody>
              <a:bodyPr/>
              <a:lstStyle/>
              <a:p>
                <a:endParaRPr lang="pt-BR"/>
              </a:p>
            </p:txBody>
          </p:sp>
          <p:sp>
            <p:nvSpPr>
              <p:cNvPr id="246" name="Google Shape;246;p12"/>
              <p:cNvSpPr txBox="1"/>
              <p:nvPr/>
            </p:nvSpPr>
            <p:spPr>
              <a:xfrm>
                <a:off x="0" y="-47625"/>
                <a:ext cx="706191" cy="201612"/>
              </a:xfrm>
              <a:prstGeom prst="rect">
                <a:avLst/>
              </a:prstGeom>
              <a:noFill/>
              <a:ln>
                <a:noFill/>
              </a:ln>
            </p:spPr>
            <p:txBody>
              <a:bodyPr spcFirstLastPara="1" wrap="square" lIns="50800" tIns="50800" rIns="50800" bIns="50800" anchor="ctr" anchorCtr="0">
                <a:noAutofit/>
              </a:bodyPr>
              <a:lstStyle/>
              <a:p>
                <a:pPr marL="0" marR="0" lvl="0" indent="0" algn="ctr" rtl="0">
                  <a:lnSpc>
                    <a:spcPct val="135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47" name="Google Shape;247;p12"/>
            <p:cNvSpPr txBox="1"/>
            <p:nvPr/>
          </p:nvSpPr>
          <p:spPr>
            <a:xfrm>
              <a:off x="1863077" y="-337464"/>
              <a:ext cx="12553926" cy="2760133"/>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None/>
              </a:pPr>
              <a:r>
                <a:rPr lang="en-US" sz="3999" b="0" i="0" u="none" strike="noStrike" cap="none" dirty="0">
                  <a:solidFill>
                    <a:srgbClr val="000000"/>
                  </a:solidFill>
                  <a:latin typeface="Arial"/>
                  <a:ea typeface="Arial"/>
                  <a:cs typeface="Arial"/>
                  <a:sym typeface="Arial"/>
                </a:rPr>
                <a:t>Unidos </a:t>
              </a:r>
              <a:r>
                <a:rPr lang="en-US" sz="3999" b="0" i="0" u="none" strike="noStrike" cap="none" dirty="0" err="1">
                  <a:solidFill>
                    <a:srgbClr val="000000"/>
                  </a:solidFill>
                  <a:latin typeface="Arial"/>
                  <a:ea typeface="Arial"/>
                  <a:cs typeface="Arial"/>
                  <a:sym typeface="Arial"/>
                </a:rPr>
                <a:t>por</a:t>
              </a:r>
              <a:r>
                <a:rPr lang="en-US" sz="3999" b="0" i="0" u="none" strike="noStrike" cap="none" dirty="0">
                  <a:solidFill>
                    <a:srgbClr val="000000"/>
                  </a:solidFill>
                  <a:latin typeface="Arial"/>
                  <a:ea typeface="Arial"/>
                  <a:cs typeface="Arial"/>
                  <a:sym typeface="Arial"/>
                </a:rPr>
                <a:t> </a:t>
              </a:r>
              <a:r>
                <a:rPr lang="en-US" sz="3999" b="0" i="0" u="none" strike="noStrike" cap="none" dirty="0" err="1">
                  <a:solidFill>
                    <a:srgbClr val="000000"/>
                  </a:solidFill>
                  <a:latin typeface="Arial"/>
                  <a:ea typeface="Arial"/>
                  <a:cs typeface="Arial"/>
                  <a:sym typeface="Arial"/>
                </a:rPr>
                <a:t>uma</a:t>
              </a:r>
              <a:r>
                <a:rPr lang="en-US" sz="3999" b="0" i="0" u="none" strike="noStrike" cap="none" dirty="0">
                  <a:solidFill>
                    <a:srgbClr val="000000"/>
                  </a:solidFill>
                  <a:latin typeface="Arial"/>
                  <a:ea typeface="Arial"/>
                  <a:cs typeface="Arial"/>
                  <a:sym typeface="Arial"/>
                </a:rPr>
                <a:t> causa </a:t>
              </a:r>
              <a:r>
                <a:rPr lang="en-US" sz="3999" b="0" i="0" u="none" strike="noStrike" cap="none" dirty="0" err="1">
                  <a:solidFill>
                    <a:srgbClr val="000000"/>
                  </a:solidFill>
                  <a:latin typeface="Arial"/>
                  <a:ea typeface="Arial"/>
                  <a:cs typeface="Arial"/>
                  <a:sym typeface="Arial"/>
                </a:rPr>
                <a:t>comum</a:t>
              </a:r>
              <a:r>
                <a:rPr lang="en-US" sz="3999" b="0" i="0" u="none" strike="noStrike" cap="none" dirty="0">
                  <a:solidFill>
                    <a:srgbClr val="000000"/>
                  </a:solidFill>
                  <a:latin typeface="Arial"/>
                  <a:ea typeface="Arial"/>
                  <a:cs typeface="Arial"/>
                  <a:sym typeface="Arial"/>
                </a:rPr>
                <a:t>, </a:t>
              </a:r>
              <a:endParaRPr dirty="0"/>
            </a:p>
            <a:p>
              <a:pPr marL="0" marR="0" lvl="0" indent="0" algn="l" rtl="0">
                <a:lnSpc>
                  <a:spcPct val="140010"/>
                </a:lnSpc>
                <a:spcBef>
                  <a:spcPts val="0"/>
                </a:spcBef>
                <a:spcAft>
                  <a:spcPts val="0"/>
                </a:spcAft>
                <a:buNone/>
              </a:pPr>
              <a:r>
                <a:rPr lang="en-US" sz="3999" b="0" i="0" u="none" strike="noStrike" cap="none" dirty="0" err="1">
                  <a:solidFill>
                    <a:srgbClr val="000000"/>
                  </a:solidFill>
                  <a:latin typeface="Arial"/>
                  <a:ea typeface="Arial"/>
                  <a:cs typeface="Arial"/>
                  <a:sym typeface="Arial"/>
                </a:rPr>
                <a:t>em</a:t>
              </a:r>
              <a:r>
                <a:rPr lang="en-US" sz="3999" b="0" i="0" u="none" strike="noStrike" cap="none" dirty="0">
                  <a:solidFill>
                    <a:srgbClr val="000000"/>
                  </a:solidFill>
                  <a:latin typeface="Arial"/>
                  <a:ea typeface="Arial"/>
                  <a:cs typeface="Arial"/>
                  <a:sym typeface="Arial"/>
                </a:rPr>
                <a:t> </a:t>
              </a:r>
              <a:r>
                <a:rPr lang="en-US" sz="3999" b="0" i="0" u="none" strike="noStrike" cap="none" dirty="0" err="1">
                  <a:solidFill>
                    <a:srgbClr val="000000"/>
                  </a:solidFill>
                  <a:latin typeface="Arial"/>
                  <a:ea typeface="Arial"/>
                  <a:cs typeface="Arial"/>
                  <a:sym typeface="Arial"/>
                </a:rPr>
                <a:t>defesa</a:t>
              </a:r>
              <a:r>
                <a:rPr lang="en-US" sz="3999" b="0" i="0" u="none" strike="noStrike" cap="none" dirty="0">
                  <a:solidFill>
                    <a:srgbClr val="000000"/>
                  </a:solidFill>
                  <a:latin typeface="Arial"/>
                  <a:ea typeface="Arial"/>
                  <a:cs typeface="Arial"/>
                  <a:sym typeface="Arial"/>
                </a:rPr>
                <a:t> da  </a:t>
              </a:r>
              <a:r>
                <a:rPr lang="en-US" sz="3999" b="0" i="0" u="none" strike="noStrike" cap="none" dirty="0" err="1">
                  <a:solidFill>
                    <a:srgbClr val="FFFFFF"/>
                  </a:solidFill>
                  <a:latin typeface="Arial"/>
                  <a:ea typeface="Arial"/>
                  <a:cs typeface="Arial"/>
                  <a:sym typeface="Arial"/>
                </a:rPr>
                <a:t>filantropia</a:t>
              </a:r>
              <a:r>
                <a:rPr lang="en-US" sz="3999" b="0" i="0" u="none" strike="noStrike" cap="none" dirty="0">
                  <a:solidFill>
                    <a:srgbClr val="FFFFFF"/>
                  </a:solidFill>
                  <a:latin typeface="Arial"/>
                  <a:ea typeface="Arial"/>
                  <a:cs typeface="Arial"/>
                  <a:sym typeface="Arial"/>
                </a:rPr>
                <a:t>. </a:t>
              </a:r>
              <a:endParaRPr dirty="0"/>
            </a:p>
            <a:p>
              <a:pPr marL="0" marR="0" lvl="0" indent="0" algn="l" rtl="0">
                <a:lnSpc>
                  <a:spcPct val="140010"/>
                </a:lnSpc>
                <a:spcBef>
                  <a:spcPts val="0"/>
                </a:spcBef>
                <a:spcAft>
                  <a:spcPts val="0"/>
                </a:spcAft>
                <a:buNone/>
              </a:pPr>
              <a:endParaRPr sz="3999" b="0" i="0" u="none" strike="noStrike" cap="none" dirty="0">
                <a:solidFill>
                  <a:srgbClr val="FFFFFF"/>
                </a:solidFill>
                <a:latin typeface="Arial"/>
                <a:ea typeface="Arial"/>
                <a:cs typeface="Arial"/>
                <a:sym typeface="Arial"/>
              </a:endParaRPr>
            </a:p>
          </p:txBody>
        </p:sp>
        <p:sp>
          <p:nvSpPr>
            <p:cNvPr id="248" name="Google Shape;248;p12"/>
            <p:cNvSpPr txBox="1"/>
            <p:nvPr/>
          </p:nvSpPr>
          <p:spPr>
            <a:xfrm>
              <a:off x="0" y="2617258"/>
              <a:ext cx="7673479" cy="632161"/>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US" sz="2802" b="0" i="0" u="none" strike="noStrike" cap="none">
                  <a:solidFill>
                    <a:srgbClr val="222221"/>
                  </a:solidFill>
                  <a:latin typeface="Public Sans"/>
                  <a:ea typeface="Public Sans"/>
                  <a:cs typeface="Public Sans"/>
                  <a:sym typeface="Public Sans"/>
                </a:rPr>
                <a:t>www.fonif.org.br</a:t>
              </a:r>
              <a:endParaRPr/>
            </a:p>
          </p:txBody>
        </p:sp>
        <p:sp>
          <p:nvSpPr>
            <p:cNvPr id="249" name="Google Shape;249;p12"/>
            <p:cNvSpPr txBox="1"/>
            <p:nvPr/>
          </p:nvSpPr>
          <p:spPr>
            <a:xfrm>
              <a:off x="4903505" y="2617258"/>
              <a:ext cx="7673479" cy="632161"/>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US" sz="2802" b="0" i="0" u="none" strike="noStrike" cap="none">
                  <a:solidFill>
                    <a:srgbClr val="222221"/>
                  </a:solidFill>
                  <a:latin typeface="Public Sans"/>
                  <a:ea typeface="Public Sans"/>
                  <a:cs typeface="Public Sans"/>
                  <a:sym typeface="Public Sans"/>
                </a:rPr>
                <a:t>fonif@fonif.org.br</a:t>
              </a:r>
              <a:endParaRPr/>
            </a:p>
          </p:txBody>
        </p:sp>
        <p:sp>
          <p:nvSpPr>
            <p:cNvPr id="250" name="Google Shape;250;p12"/>
            <p:cNvSpPr txBox="1"/>
            <p:nvPr/>
          </p:nvSpPr>
          <p:spPr>
            <a:xfrm>
              <a:off x="6133957" y="1843617"/>
              <a:ext cx="290413" cy="1723549"/>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6000" b="0" i="0" u="none" strike="noStrike" cap="none" dirty="0">
                  <a:solidFill>
                    <a:srgbClr val="BA1222"/>
                  </a:solidFill>
                  <a:latin typeface="Arial"/>
                  <a:ea typeface="Arial"/>
                  <a:cs typeface="Arial"/>
                  <a:sym typeface="Arial"/>
                </a:rPr>
                <a:t>.</a:t>
              </a:r>
              <a:endParaRPr sz="6000"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pSp>
        <p:nvGrpSpPr>
          <p:cNvPr id="107" name="Google Shape;107;p2"/>
          <p:cNvGrpSpPr/>
          <p:nvPr/>
        </p:nvGrpSpPr>
        <p:grpSpPr>
          <a:xfrm>
            <a:off x="244050" y="162025"/>
            <a:ext cx="17553161" cy="9857979"/>
            <a:chOff x="0" y="-38100"/>
            <a:chExt cx="5086251" cy="2596323"/>
          </a:xfrm>
        </p:grpSpPr>
        <p:sp>
          <p:nvSpPr>
            <p:cNvPr id="108" name="Google Shape;108;p2"/>
            <p:cNvSpPr/>
            <p:nvPr/>
          </p:nvSpPr>
          <p:spPr>
            <a:xfrm>
              <a:off x="0" y="0"/>
              <a:ext cx="5086251" cy="2558223"/>
            </a:xfrm>
            <a:custGeom>
              <a:avLst/>
              <a:gdLst/>
              <a:ahLst/>
              <a:cxnLst/>
              <a:rect l="l" t="t" r="r" b="b"/>
              <a:pathLst>
                <a:path w="5086251" h="2558223" extrusionOk="0">
                  <a:moveTo>
                    <a:pt x="0" y="0"/>
                  </a:moveTo>
                  <a:lnTo>
                    <a:pt x="5086251" y="0"/>
                  </a:lnTo>
                  <a:lnTo>
                    <a:pt x="5086251" y="2558223"/>
                  </a:lnTo>
                  <a:lnTo>
                    <a:pt x="0" y="2558223"/>
                  </a:lnTo>
                  <a:close/>
                </a:path>
              </a:pathLst>
            </a:custGeom>
            <a:solidFill>
              <a:srgbClr val="000000">
                <a:alpha val="0"/>
              </a:srgbClr>
            </a:solidFill>
            <a:ln w="57150" cap="sq" cmpd="sng">
              <a:solidFill>
                <a:srgbClr val="BA1222"/>
              </a:solidFill>
              <a:prstDash val="solid"/>
              <a:miter lim="8000"/>
              <a:headEnd type="none" w="sm" len="sm"/>
              <a:tailEnd type="none" w="sm" len="sm"/>
            </a:ln>
          </p:spPr>
          <p:txBody>
            <a:bodyPr/>
            <a:lstStyle/>
            <a:p>
              <a:endParaRPr lang="pt-BR"/>
            </a:p>
          </p:txBody>
        </p:sp>
        <p:sp>
          <p:nvSpPr>
            <p:cNvPr id="109" name="Google Shape;109;p2"/>
            <p:cNvSpPr txBox="1"/>
            <p:nvPr/>
          </p:nvSpPr>
          <p:spPr>
            <a:xfrm>
              <a:off x="0" y="-38100"/>
              <a:ext cx="5086251" cy="2596323"/>
            </a:xfrm>
            <a:prstGeom prst="rect">
              <a:avLst/>
            </a:prstGeom>
            <a:noFill/>
            <a:ln>
              <a:noFill/>
            </a:ln>
          </p:spPr>
          <p:txBody>
            <a:bodyPr spcFirstLastPara="1" wrap="square" lIns="50800" tIns="50800" rIns="50800" bIns="50800" anchor="ctr" anchorCtr="0">
              <a:noAutofit/>
            </a:bodyPr>
            <a:lstStyle/>
            <a:p>
              <a:pPr marL="0" marR="0" lvl="0" indent="0" algn="ctr" rtl="0">
                <a:lnSpc>
                  <a:spcPct val="10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0" name="Google Shape;110;p2" descr="Logotipo  Descrição gerada automaticamente com confiança média"/>
          <p:cNvSpPr>
            <a:spLocks noChangeAspect="1"/>
          </p:cNvSpPr>
          <p:nvPr/>
        </p:nvSpPr>
        <p:spPr>
          <a:xfrm>
            <a:off x="1535332" y="2800537"/>
            <a:ext cx="2160000" cy="1257906"/>
          </a:xfrm>
          <a:custGeom>
            <a:avLst/>
            <a:gdLst/>
            <a:ahLst/>
            <a:cxnLst/>
            <a:rect l="l" t="t" r="r" b="b"/>
            <a:pathLst>
              <a:path w="1620000" h="943431" extrusionOk="0">
                <a:moveTo>
                  <a:pt x="0" y="0"/>
                </a:moveTo>
                <a:lnTo>
                  <a:pt x="1620000" y="0"/>
                </a:lnTo>
                <a:lnTo>
                  <a:pt x="1620000" y="943431"/>
                </a:lnTo>
                <a:lnTo>
                  <a:pt x="0" y="943431"/>
                </a:lnTo>
                <a:lnTo>
                  <a:pt x="0" y="0"/>
                </a:lnTo>
                <a:close/>
              </a:path>
            </a:pathLst>
          </a:custGeom>
          <a:blipFill rotWithShape="1">
            <a:blip r:embed="rId3">
              <a:alphaModFix/>
            </a:blip>
            <a:stretch>
              <a:fillRect b="-3124"/>
            </a:stretch>
          </a:blipFill>
          <a:ln>
            <a:noFill/>
          </a:ln>
        </p:spPr>
        <p:txBody>
          <a:bodyPr/>
          <a:lstStyle/>
          <a:p>
            <a:r>
              <a:rPr lang="pt-BR" dirty="0"/>
              <a:t>certos</a:t>
            </a:r>
          </a:p>
        </p:txBody>
      </p:sp>
      <p:sp>
        <p:nvSpPr>
          <p:cNvPr id="111" name="Google Shape;111;p2" descr="Imagem em preto e branco  Descrição gerada automaticamente com confiança média"/>
          <p:cNvSpPr>
            <a:spLocks noChangeAspect="1"/>
          </p:cNvSpPr>
          <p:nvPr/>
        </p:nvSpPr>
        <p:spPr>
          <a:xfrm>
            <a:off x="1277699" y="5874888"/>
            <a:ext cx="1872000" cy="799560"/>
          </a:xfrm>
          <a:custGeom>
            <a:avLst/>
            <a:gdLst/>
            <a:ahLst/>
            <a:cxnLst/>
            <a:rect l="l" t="t" r="r" b="b"/>
            <a:pathLst>
              <a:path w="1660520" h="709234" extrusionOk="0">
                <a:moveTo>
                  <a:pt x="0" y="0"/>
                </a:moveTo>
                <a:lnTo>
                  <a:pt x="1660520" y="0"/>
                </a:lnTo>
                <a:lnTo>
                  <a:pt x="1660520" y="709234"/>
                </a:lnTo>
                <a:lnTo>
                  <a:pt x="0" y="709234"/>
                </a:lnTo>
                <a:lnTo>
                  <a:pt x="0" y="0"/>
                </a:lnTo>
                <a:close/>
              </a:path>
            </a:pathLst>
          </a:custGeom>
          <a:blipFill rotWithShape="1">
            <a:blip r:embed="rId4">
              <a:alphaModFix/>
            </a:blip>
            <a:stretch>
              <a:fillRect r="-191"/>
            </a:stretch>
          </a:blipFill>
          <a:ln>
            <a:noFill/>
          </a:ln>
        </p:spPr>
        <p:txBody>
          <a:bodyPr/>
          <a:lstStyle/>
          <a:p>
            <a:endParaRPr lang="pt-BR" dirty="0"/>
          </a:p>
        </p:txBody>
      </p:sp>
      <p:sp>
        <p:nvSpPr>
          <p:cNvPr id="112" name="Google Shape;112;p2" descr="Desenho de uma placa  Descrição gerada automaticamente com confiança média"/>
          <p:cNvSpPr>
            <a:spLocks noChangeAspect="1"/>
          </p:cNvSpPr>
          <p:nvPr/>
        </p:nvSpPr>
        <p:spPr>
          <a:xfrm>
            <a:off x="4705245" y="3373262"/>
            <a:ext cx="2664000" cy="798747"/>
          </a:xfrm>
          <a:custGeom>
            <a:avLst/>
            <a:gdLst/>
            <a:ahLst/>
            <a:cxnLst/>
            <a:rect l="l" t="t" r="r" b="b"/>
            <a:pathLst>
              <a:path w="2124000" h="636837" extrusionOk="0">
                <a:moveTo>
                  <a:pt x="0" y="0"/>
                </a:moveTo>
                <a:lnTo>
                  <a:pt x="2124000" y="0"/>
                </a:lnTo>
                <a:lnTo>
                  <a:pt x="2124000" y="636837"/>
                </a:lnTo>
                <a:lnTo>
                  <a:pt x="0" y="636837"/>
                </a:lnTo>
                <a:lnTo>
                  <a:pt x="0" y="0"/>
                </a:lnTo>
                <a:close/>
              </a:path>
            </a:pathLst>
          </a:custGeom>
          <a:blipFill rotWithShape="1">
            <a:blip r:embed="rId5">
              <a:alphaModFix/>
            </a:blip>
            <a:stretch>
              <a:fillRect r="-352"/>
            </a:stretch>
          </a:blipFill>
          <a:ln>
            <a:noFill/>
          </a:ln>
        </p:spPr>
        <p:txBody>
          <a:bodyPr/>
          <a:lstStyle/>
          <a:p>
            <a:endParaRPr lang="pt-BR" dirty="0"/>
          </a:p>
        </p:txBody>
      </p:sp>
      <p:sp>
        <p:nvSpPr>
          <p:cNvPr id="114" name="Google Shape;114;p2" descr="Logotipo  Descrição gerada automaticamente"/>
          <p:cNvSpPr/>
          <p:nvPr/>
        </p:nvSpPr>
        <p:spPr>
          <a:xfrm>
            <a:off x="3379691" y="7628329"/>
            <a:ext cx="1944000" cy="1065099"/>
          </a:xfrm>
          <a:custGeom>
            <a:avLst/>
            <a:gdLst/>
            <a:ahLst/>
            <a:cxnLst/>
            <a:rect l="l" t="t" r="r" b="b"/>
            <a:pathLst>
              <a:path w="1944000" h="1065099" extrusionOk="0">
                <a:moveTo>
                  <a:pt x="0" y="0"/>
                </a:moveTo>
                <a:lnTo>
                  <a:pt x="1944000" y="0"/>
                </a:lnTo>
                <a:lnTo>
                  <a:pt x="1944000" y="1065099"/>
                </a:lnTo>
                <a:lnTo>
                  <a:pt x="0" y="1065099"/>
                </a:lnTo>
                <a:lnTo>
                  <a:pt x="0" y="0"/>
                </a:lnTo>
                <a:close/>
              </a:path>
            </a:pathLst>
          </a:custGeom>
          <a:blipFill rotWithShape="1">
            <a:blip r:embed="rId6">
              <a:alphaModFix/>
            </a:blip>
            <a:stretch>
              <a:fillRect t="-44664" r="-348" b="-38485"/>
            </a:stretch>
          </a:blipFill>
          <a:ln>
            <a:noFill/>
          </a:ln>
        </p:spPr>
        <p:txBody>
          <a:bodyPr/>
          <a:lstStyle/>
          <a:p>
            <a:endParaRPr lang="pt-BR"/>
          </a:p>
        </p:txBody>
      </p:sp>
      <p:sp>
        <p:nvSpPr>
          <p:cNvPr id="115" name="Google Shape;115;p2" descr="Desenho de personagem de desenhos animados com texto preto sobre fundo branco  Descrição gerada automaticamente com confiança média"/>
          <p:cNvSpPr>
            <a:spLocks noChangeAspect="1"/>
          </p:cNvSpPr>
          <p:nvPr/>
        </p:nvSpPr>
        <p:spPr>
          <a:xfrm>
            <a:off x="10962445" y="3278259"/>
            <a:ext cx="2448000" cy="789826"/>
          </a:xfrm>
          <a:custGeom>
            <a:avLst/>
            <a:gdLst/>
            <a:ahLst/>
            <a:cxnLst/>
            <a:rect l="l" t="t" r="r" b="b"/>
            <a:pathLst>
              <a:path w="1944000" h="627216" extrusionOk="0">
                <a:moveTo>
                  <a:pt x="0" y="0"/>
                </a:moveTo>
                <a:lnTo>
                  <a:pt x="1944000" y="0"/>
                </a:lnTo>
                <a:lnTo>
                  <a:pt x="1944000" y="627216"/>
                </a:lnTo>
                <a:lnTo>
                  <a:pt x="0" y="627216"/>
                </a:lnTo>
                <a:lnTo>
                  <a:pt x="0" y="0"/>
                </a:lnTo>
                <a:close/>
              </a:path>
            </a:pathLst>
          </a:custGeom>
          <a:blipFill rotWithShape="1">
            <a:blip r:embed="rId7">
              <a:alphaModFix/>
            </a:blip>
            <a:stretch>
              <a:fillRect b="-608"/>
            </a:stretch>
          </a:blipFill>
          <a:ln>
            <a:noFill/>
          </a:ln>
        </p:spPr>
        <p:txBody>
          <a:bodyPr/>
          <a:lstStyle/>
          <a:p>
            <a:endParaRPr lang="pt-BR"/>
          </a:p>
        </p:txBody>
      </p:sp>
      <p:sp>
        <p:nvSpPr>
          <p:cNvPr id="116" name="Google Shape;116;p2" descr="Logotipo, nome da empresa  Descrição gerada automaticamente"/>
          <p:cNvSpPr/>
          <p:nvPr/>
        </p:nvSpPr>
        <p:spPr>
          <a:xfrm>
            <a:off x="13424526" y="5187099"/>
            <a:ext cx="2016000" cy="1136468"/>
          </a:xfrm>
          <a:custGeom>
            <a:avLst/>
            <a:gdLst/>
            <a:ahLst/>
            <a:cxnLst/>
            <a:rect l="l" t="t" r="r" b="b"/>
            <a:pathLst>
              <a:path w="2016000" h="1136468" extrusionOk="0">
                <a:moveTo>
                  <a:pt x="0" y="0"/>
                </a:moveTo>
                <a:lnTo>
                  <a:pt x="2016000" y="0"/>
                </a:lnTo>
                <a:lnTo>
                  <a:pt x="2016000" y="1136468"/>
                </a:lnTo>
                <a:lnTo>
                  <a:pt x="0" y="1136468"/>
                </a:lnTo>
                <a:lnTo>
                  <a:pt x="0" y="0"/>
                </a:lnTo>
                <a:close/>
              </a:path>
            </a:pathLst>
          </a:custGeom>
          <a:blipFill rotWithShape="1">
            <a:blip r:embed="rId8">
              <a:alphaModFix/>
            </a:blip>
            <a:stretch>
              <a:fillRect b="-262"/>
            </a:stretch>
          </a:blipFill>
          <a:ln>
            <a:noFill/>
          </a:ln>
        </p:spPr>
        <p:txBody>
          <a:bodyPr/>
          <a:lstStyle/>
          <a:p>
            <a:endParaRPr lang="pt-BR" dirty="0"/>
          </a:p>
        </p:txBody>
      </p:sp>
      <p:sp>
        <p:nvSpPr>
          <p:cNvPr id="118" name="Google Shape;118;p2" descr="Desenho de personagem de desenho animado  Descrição gerada automaticamente com confiança média"/>
          <p:cNvSpPr/>
          <p:nvPr/>
        </p:nvSpPr>
        <p:spPr>
          <a:xfrm>
            <a:off x="9302153" y="5486733"/>
            <a:ext cx="1548000" cy="973339"/>
          </a:xfrm>
          <a:custGeom>
            <a:avLst/>
            <a:gdLst/>
            <a:ahLst/>
            <a:cxnLst/>
            <a:rect l="l" t="t" r="r" b="b"/>
            <a:pathLst>
              <a:path w="1548000" h="973339" extrusionOk="0">
                <a:moveTo>
                  <a:pt x="0" y="0"/>
                </a:moveTo>
                <a:lnTo>
                  <a:pt x="1548000" y="0"/>
                </a:lnTo>
                <a:lnTo>
                  <a:pt x="1548000" y="973339"/>
                </a:lnTo>
                <a:lnTo>
                  <a:pt x="0" y="973339"/>
                </a:lnTo>
                <a:lnTo>
                  <a:pt x="0" y="0"/>
                </a:lnTo>
                <a:close/>
              </a:path>
            </a:pathLst>
          </a:custGeom>
          <a:blipFill rotWithShape="1">
            <a:blip r:embed="rId9">
              <a:alphaModFix/>
            </a:blip>
            <a:stretch>
              <a:fillRect r="-724"/>
            </a:stretch>
          </a:blipFill>
          <a:ln>
            <a:noFill/>
          </a:ln>
        </p:spPr>
        <p:txBody>
          <a:bodyPr/>
          <a:lstStyle/>
          <a:p>
            <a:endParaRPr lang="pt-BR"/>
          </a:p>
        </p:txBody>
      </p:sp>
      <p:sp>
        <p:nvSpPr>
          <p:cNvPr id="119" name="Google Shape;119;p2" descr="Uma imagem contendo Logotipo  Descrição gerada automaticamente"/>
          <p:cNvSpPr/>
          <p:nvPr/>
        </p:nvSpPr>
        <p:spPr>
          <a:xfrm>
            <a:off x="4597245" y="5807688"/>
            <a:ext cx="2880000" cy="880953"/>
          </a:xfrm>
          <a:custGeom>
            <a:avLst/>
            <a:gdLst/>
            <a:ahLst/>
            <a:cxnLst/>
            <a:rect l="l" t="t" r="r" b="b"/>
            <a:pathLst>
              <a:path w="2880000" h="880953" extrusionOk="0">
                <a:moveTo>
                  <a:pt x="0" y="0"/>
                </a:moveTo>
                <a:lnTo>
                  <a:pt x="2880000" y="0"/>
                </a:lnTo>
                <a:lnTo>
                  <a:pt x="2880000" y="880953"/>
                </a:lnTo>
                <a:lnTo>
                  <a:pt x="0" y="880953"/>
                </a:lnTo>
                <a:lnTo>
                  <a:pt x="0" y="0"/>
                </a:lnTo>
                <a:close/>
              </a:path>
            </a:pathLst>
          </a:custGeom>
          <a:blipFill rotWithShape="1">
            <a:blip r:embed="rId10">
              <a:alphaModFix/>
              <a:extLst>
                <a:ext uri="{BEBA8EAE-BF5A-486C-A8C5-ECC9F3942E4B}">
                  <a14:imgProps xmlns:a14="http://schemas.microsoft.com/office/drawing/2010/main">
                    <a14:imgLayer r:embed="rId11">
                      <a14:imgEffect>
                        <a14:sharpenSoften amount="25000"/>
                      </a14:imgEffect>
                    </a14:imgLayer>
                  </a14:imgProps>
                </a:ext>
              </a:extLst>
            </a:blip>
            <a:stretch>
              <a:fillRect l="-8826" t="-22732" r="-7766" b="-25624"/>
            </a:stretch>
          </a:blipFill>
          <a:ln>
            <a:noFill/>
          </a:ln>
        </p:spPr>
        <p:txBody>
          <a:bodyPr/>
          <a:lstStyle/>
          <a:p>
            <a:endParaRPr lang="pt-BR" dirty="0"/>
          </a:p>
        </p:txBody>
      </p:sp>
      <p:sp>
        <p:nvSpPr>
          <p:cNvPr id="120" name="Google Shape;120;p2" descr="SEMERJ"/>
          <p:cNvSpPr/>
          <p:nvPr/>
        </p:nvSpPr>
        <p:spPr>
          <a:xfrm>
            <a:off x="7394153" y="7676927"/>
            <a:ext cx="1908000" cy="642731"/>
          </a:xfrm>
          <a:custGeom>
            <a:avLst/>
            <a:gdLst/>
            <a:ahLst/>
            <a:cxnLst/>
            <a:rect l="l" t="t" r="r" b="b"/>
            <a:pathLst>
              <a:path w="1908000" h="642731" extrusionOk="0">
                <a:moveTo>
                  <a:pt x="0" y="0"/>
                </a:moveTo>
                <a:lnTo>
                  <a:pt x="1908000" y="0"/>
                </a:lnTo>
                <a:lnTo>
                  <a:pt x="1908000" y="642731"/>
                </a:lnTo>
                <a:lnTo>
                  <a:pt x="0" y="642731"/>
                </a:lnTo>
                <a:lnTo>
                  <a:pt x="0" y="0"/>
                </a:lnTo>
                <a:close/>
              </a:path>
            </a:pathLst>
          </a:custGeom>
          <a:blipFill rotWithShape="1">
            <a:blip r:embed="rId12">
              <a:alphaModFix/>
            </a:blip>
            <a:stretch>
              <a:fillRect b="-32696"/>
            </a:stretch>
          </a:blipFill>
          <a:ln>
            <a:noFill/>
          </a:ln>
        </p:spPr>
        <p:txBody>
          <a:bodyPr/>
          <a:lstStyle/>
          <a:p>
            <a:endParaRPr lang="pt-BR"/>
          </a:p>
        </p:txBody>
      </p:sp>
      <p:sp>
        <p:nvSpPr>
          <p:cNvPr id="122" name="Google Shape;122;p2" descr="Logotipo, nome da empresa  Descrição gerada automaticamente"/>
          <p:cNvSpPr>
            <a:spLocks noChangeAspect="1"/>
          </p:cNvSpPr>
          <p:nvPr/>
        </p:nvSpPr>
        <p:spPr>
          <a:xfrm>
            <a:off x="8481578" y="2681394"/>
            <a:ext cx="1656000" cy="1516936"/>
          </a:xfrm>
          <a:custGeom>
            <a:avLst/>
            <a:gdLst/>
            <a:ahLst/>
            <a:cxnLst/>
            <a:rect l="l" t="t" r="r" b="b"/>
            <a:pathLst>
              <a:path w="1260000" h="1187166" extrusionOk="0">
                <a:moveTo>
                  <a:pt x="0" y="0"/>
                </a:moveTo>
                <a:lnTo>
                  <a:pt x="1260000" y="0"/>
                </a:lnTo>
                <a:lnTo>
                  <a:pt x="1260000" y="1187166"/>
                </a:lnTo>
                <a:lnTo>
                  <a:pt x="0" y="1187166"/>
                </a:lnTo>
                <a:lnTo>
                  <a:pt x="0" y="0"/>
                </a:lnTo>
                <a:close/>
              </a:path>
            </a:pathLst>
          </a:custGeom>
          <a:blipFill rotWithShape="1">
            <a:blip r:embed="rId13">
              <a:alphaModFix/>
              <a:extLst>
                <a:ext uri="{BEBA8EAE-BF5A-486C-A8C5-ECC9F3942E4B}">
                  <a14:imgProps xmlns:a14="http://schemas.microsoft.com/office/drawing/2010/main">
                    <a14:imgLayer r:embed="rId14">
                      <a14:imgEffect>
                        <a14:sharpenSoften amount="50000"/>
                      </a14:imgEffect>
                    </a14:imgLayer>
                  </a14:imgProps>
                </a:ext>
              </a:extLst>
            </a:blip>
            <a:stretch>
              <a:fillRect b="-6134"/>
            </a:stretch>
          </a:blipFill>
          <a:ln>
            <a:noFill/>
          </a:ln>
        </p:spPr>
        <p:txBody>
          <a:bodyPr/>
          <a:lstStyle/>
          <a:p>
            <a:endParaRPr lang="pt-BR" dirty="0"/>
          </a:p>
        </p:txBody>
      </p:sp>
      <p:sp>
        <p:nvSpPr>
          <p:cNvPr id="123" name="Google Shape;123;p2" descr="Logotipo  Descrição gerada automaticamente"/>
          <p:cNvSpPr>
            <a:spLocks noChangeAspect="1"/>
          </p:cNvSpPr>
          <p:nvPr/>
        </p:nvSpPr>
        <p:spPr>
          <a:xfrm>
            <a:off x="14054526" y="3343994"/>
            <a:ext cx="2772000" cy="463429"/>
          </a:xfrm>
          <a:custGeom>
            <a:avLst/>
            <a:gdLst/>
            <a:ahLst/>
            <a:cxnLst/>
            <a:rect l="l" t="t" r="r" b="b"/>
            <a:pathLst>
              <a:path w="2268000" h="388262" extrusionOk="0">
                <a:moveTo>
                  <a:pt x="0" y="0"/>
                </a:moveTo>
                <a:lnTo>
                  <a:pt x="2268000" y="0"/>
                </a:lnTo>
                <a:lnTo>
                  <a:pt x="2268000" y="388262"/>
                </a:lnTo>
                <a:lnTo>
                  <a:pt x="0" y="388262"/>
                </a:lnTo>
                <a:lnTo>
                  <a:pt x="0" y="0"/>
                </a:lnTo>
                <a:close/>
              </a:path>
            </a:pathLst>
          </a:custGeom>
          <a:blipFill rotWithShape="1">
            <a:blip r:embed="rId15">
              <a:alphaModFix/>
            </a:blip>
            <a:stretch>
              <a:fillRect b="-1250"/>
            </a:stretch>
          </a:blipFill>
          <a:ln>
            <a:noFill/>
          </a:ln>
        </p:spPr>
        <p:txBody>
          <a:bodyPr/>
          <a:lstStyle/>
          <a:p>
            <a:endParaRPr lang="pt-BR"/>
          </a:p>
        </p:txBody>
      </p:sp>
      <p:sp>
        <p:nvSpPr>
          <p:cNvPr id="124" name="Google Shape;124;p2"/>
          <p:cNvSpPr>
            <a:spLocks noChangeAspect="1"/>
          </p:cNvSpPr>
          <p:nvPr/>
        </p:nvSpPr>
        <p:spPr>
          <a:xfrm>
            <a:off x="11372615" y="7410218"/>
            <a:ext cx="2556000" cy="1150968"/>
          </a:xfrm>
          <a:custGeom>
            <a:avLst/>
            <a:gdLst/>
            <a:ahLst/>
            <a:cxnLst/>
            <a:rect l="l" t="t" r="r" b="b"/>
            <a:pathLst>
              <a:path w="2412000" h="1086124" extrusionOk="0">
                <a:moveTo>
                  <a:pt x="0" y="0"/>
                </a:moveTo>
                <a:lnTo>
                  <a:pt x="2412000" y="0"/>
                </a:lnTo>
                <a:lnTo>
                  <a:pt x="2412000" y="1086124"/>
                </a:lnTo>
                <a:lnTo>
                  <a:pt x="0" y="1086124"/>
                </a:lnTo>
                <a:lnTo>
                  <a:pt x="0" y="0"/>
                </a:lnTo>
                <a:close/>
              </a:path>
            </a:pathLst>
          </a:custGeom>
          <a:blipFill rotWithShape="1">
            <a:blip r:embed="rId16">
              <a:alphaModFix/>
              <a:extLst>
                <a:ext uri="{BEBA8EAE-BF5A-486C-A8C5-ECC9F3942E4B}">
                  <a14:imgProps xmlns:a14="http://schemas.microsoft.com/office/drawing/2010/main">
                    <a14:imgLayer r:embed="rId17">
                      <a14:imgEffect>
                        <a14:sharpenSoften amount="25000"/>
                      </a14:imgEffect>
                    </a14:imgLayer>
                  </a14:imgProps>
                </a:ext>
              </a:extLst>
            </a:blip>
            <a:stretch>
              <a:fillRect/>
            </a:stretch>
          </a:blipFill>
          <a:ln>
            <a:noFill/>
          </a:ln>
        </p:spPr>
        <p:txBody>
          <a:bodyPr/>
          <a:lstStyle/>
          <a:p>
            <a:endParaRPr lang="pt-BR" dirty="0"/>
          </a:p>
        </p:txBody>
      </p:sp>
      <p:sp>
        <p:nvSpPr>
          <p:cNvPr id="126" name="Google Shape;126;p2"/>
          <p:cNvSpPr txBox="1"/>
          <p:nvPr/>
        </p:nvSpPr>
        <p:spPr>
          <a:xfrm>
            <a:off x="1730948" y="743140"/>
            <a:ext cx="14826223" cy="92333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5000" i="0" u="none" strike="noStrike" cap="none" dirty="0" err="1">
                <a:solidFill>
                  <a:srgbClr val="000000"/>
                </a:solidFill>
                <a:latin typeface="Public Sans" panose="020B0604020202020204" charset="0"/>
                <a:ea typeface="Public Sans Black"/>
                <a:cs typeface="Public Sans Black"/>
                <a:sym typeface="Public Sans Black"/>
              </a:rPr>
              <a:t>Entidades</a:t>
            </a:r>
            <a:r>
              <a:rPr lang="en-US" sz="5000" i="0" u="none" strike="noStrike" cap="none" dirty="0">
                <a:solidFill>
                  <a:srgbClr val="000000"/>
                </a:solidFill>
                <a:latin typeface="Public Sans" panose="020B0604020202020204" charset="0"/>
                <a:ea typeface="Public Sans Black"/>
                <a:cs typeface="Public Sans Black"/>
                <a:sym typeface="Public Sans Black"/>
              </a:rPr>
              <a:t> </a:t>
            </a:r>
            <a:r>
              <a:rPr lang="en-US" sz="5000" i="0" u="none" strike="noStrike" cap="none" dirty="0" err="1">
                <a:solidFill>
                  <a:srgbClr val="000000"/>
                </a:solidFill>
                <a:latin typeface="Public Sans" panose="020B0604020202020204" charset="0"/>
                <a:ea typeface="Public Sans Black"/>
                <a:cs typeface="Public Sans Black"/>
                <a:sym typeface="Public Sans Black"/>
              </a:rPr>
              <a:t>representativas</a:t>
            </a:r>
            <a:r>
              <a:rPr lang="en-US" sz="5000" i="0" u="none" strike="noStrike" cap="none" dirty="0">
                <a:solidFill>
                  <a:srgbClr val="000000"/>
                </a:solidFill>
                <a:latin typeface="Public Sans" panose="020B0604020202020204" charset="0"/>
                <a:ea typeface="Public Sans Black"/>
                <a:cs typeface="Public Sans Black"/>
                <a:sym typeface="Public Sans Black"/>
              </a:rPr>
              <a:t> do Fonif</a:t>
            </a:r>
            <a:r>
              <a:rPr lang="en-US" sz="5000" dirty="0">
                <a:latin typeface="Public Sans" panose="020B0604020202020204" charset="0"/>
                <a:ea typeface="Public Sans Black"/>
                <a:cs typeface="Public Sans Black"/>
                <a:sym typeface="Public Sans Black"/>
              </a:rPr>
              <a:t> </a:t>
            </a:r>
            <a:r>
              <a:rPr lang="en-US" sz="5000" i="0" u="none" strike="noStrike" cap="none" dirty="0">
                <a:solidFill>
                  <a:srgbClr val="000000"/>
                </a:solidFill>
                <a:latin typeface="Public Sans" panose="020B0604020202020204" charset="0"/>
                <a:ea typeface="Public Sans Black"/>
                <a:cs typeface="Public Sans Black"/>
                <a:sym typeface="Public Sans Black"/>
              </a:rPr>
              <a:t>e </a:t>
            </a:r>
            <a:r>
              <a:rPr lang="en-US" sz="5000" dirty="0" err="1">
                <a:latin typeface="Public Sans" panose="020B0604020202020204" charset="0"/>
                <a:ea typeface="Public Sans Black"/>
                <a:cs typeface="Public Sans Black"/>
                <a:sym typeface="Public Sans Black"/>
              </a:rPr>
              <a:t>P</a:t>
            </a:r>
            <a:r>
              <a:rPr lang="en-US" sz="5000" i="0" u="none" strike="noStrike" cap="none" dirty="0" err="1">
                <a:solidFill>
                  <a:srgbClr val="000000"/>
                </a:solidFill>
                <a:latin typeface="Public Sans" panose="020B0604020202020204" charset="0"/>
                <a:ea typeface="Public Sans Black"/>
                <a:cs typeface="Public Sans Black"/>
                <a:sym typeface="Public Sans Black"/>
              </a:rPr>
              <a:t>arceiros</a:t>
            </a:r>
            <a:endParaRPr dirty="0">
              <a:latin typeface="Public Sans" panose="020B0604020202020204" charset="0"/>
            </a:endParaRPr>
          </a:p>
        </p:txBody>
      </p:sp>
      <p:grpSp>
        <p:nvGrpSpPr>
          <p:cNvPr id="127" name="Google Shape;127;p2"/>
          <p:cNvGrpSpPr/>
          <p:nvPr/>
        </p:nvGrpSpPr>
        <p:grpSpPr>
          <a:xfrm>
            <a:off x="14740863" y="8969422"/>
            <a:ext cx="3557536" cy="1317578"/>
            <a:chOff x="0" y="-47625"/>
            <a:chExt cx="1417447" cy="524969"/>
          </a:xfrm>
        </p:grpSpPr>
        <p:sp>
          <p:nvSpPr>
            <p:cNvPr id="128" name="Google Shape;128;p2"/>
            <p:cNvSpPr/>
            <p:nvPr/>
          </p:nvSpPr>
          <p:spPr>
            <a:xfrm>
              <a:off x="0" y="0"/>
              <a:ext cx="1417447" cy="477344"/>
            </a:xfrm>
            <a:custGeom>
              <a:avLst/>
              <a:gdLst/>
              <a:ahLst/>
              <a:cxnLst/>
              <a:rect l="l" t="t" r="r" b="b"/>
              <a:pathLst>
                <a:path w="1417447" h="477344" extrusionOk="0">
                  <a:moveTo>
                    <a:pt x="0" y="0"/>
                  </a:moveTo>
                  <a:lnTo>
                    <a:pt x="1417447" y="0"/>
                  </a:lnTo>
                  <a:lnTo>
                    <a:pt x="1417447" y="477344"/>
                  </a:lnTo>
                  <a:lnTo>
                    <a:pt x="0" y="477344"/>
                  </a:lnTo>
                  <a:close/>
                </a:path>
              </a:pathLst>
            </a:custGeom>
            <a:solidFill>
              <a:srgbClr val="BA1222"/>
            </a:solidFill>
            <a:ln>
              <a:noFill/>
            </a:ln>
          </p:spPr>
          <p:txBody>
            <a:bodyPr/>
            <a:lstStyle/>
            <a:p>
              <a:endParaRPr lang="pt-BR"/>
            </a:p>
          </p:txBody>
        </p:sp>
        <p:sp>
          <p:nvSpPr>
            <p:cNvPr id="129" name="Google Shape;129;p2"/>
            <p:cNvSpPr txBox="1"/>
            <p:nvPr/>
          </p:nvSpPr>
          <p:spPr>
            <a:xfrm>
              <a:off x="0" y="-47625"/>
              <a:ext cx="1417447" cy="524969"/>
            </a:xfrm>
            <a:prstGeom prst="rect">
              <a:avLst/>
            </a:prstGeom>
            <a:noFill/>
            <a:ln>
              <a:noFill/>
            </a:ln>
          </p:spPr>
          <p:txBody>
            <a:bodyPr spcFirstLastPara="1" wrap="square" lIns="50800" tIns="50800" rIns="50800" bIns="50800" anchor="ctr" anchorCtr="0">
              <a:noAutofit/>
            </a:bodyPr>
            <a:lstStyle/>
            <a:p>
              <a:pPr marL="0" marR="0" lvl="0" indent="0" algn="ctr" rtl="0">
                <a:lnSpc>
                  <a:spcPct val="135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0" name="Google Shape;130;p2"/>
          <p:cNvSpPr/>
          <p:nvPr/>
        </p:nvSpPr>
        <p:spPr>
          <a:xfrm>
            <a:off x="15242157" y="9490125"/>
            <a:ext cx="2554947" cy="527588"/>
          </a:xfrm>
          <a:custGeom>
            <a:avLst/>
            <a:gdLst/>
            <a:ahLst/>
            <a:cxnLst/>
            <a:rect l="l" t="t" r="r" b="b"/>
            <a:pathLst>
              <a:path w="2554947" h="527588" extrusionOk="0">
                <a:moveTo>
                  <a:pt x="0" y="0"/>
                </a:moveTo>
                <a:lnTo>
                  <a:pt x="2554947" y="0"/>
                </a:lnTo>
                <a:lnTo>
                  <a:pt x="2554947" y="527587"/>
                </a:lnTo>
                <a:lnTo>
                  <a:pt x="0" y="527587"/>
                </a:lnTo>
                <a:lnTo>
                  <a:pt x="0" y="0"/>
                </a:lnTo>
                <a:close/>
              </a:path>
            </a:pathLst>
          </a:custGeom>
          <a:blipFill rotWithShape="1">
            <a:blip r:embed="rId18">
              <a:alphaModFix/>
            </a:blip>
            <a:stretch>
              <a:fillRect/>
            </a:stretch>
          </a:blipFill>
          <a:ln>
            <a:noFill/>
          </a:ln>
        </p:spPr>
        <p:txBody>
          <a:bodyPr/>
          <a:lstStyle/>
          <a:p>
            <a:endParaRPr lang="pt-B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BFB"/>
        </a:solidFill>
        <a:effectLst/>
      </p:bgPr>
    </p:bg>
    <p:spTree>
      <p:nvGrpSpPr>
        <p:cNvPr id="1" name="Shape 134"/>
        <p:cNvGrpSpPr/>
        <p:nvPr/>
      </p:nvGrpSpPr>
      <p:grpSpPr>
        <a:xfrm>
          <a:off x="0" y="0"/>
          <a:ext cx="0" cy="0"/>
          <a:chOff x="0" y="0"/>
          <a:chExt cx="0" cy="0"/>
        </a:xfrm>
      </p:grpSpPr>
      <p:grpSp>
        <p:nvGrpSpPr>
          <p:cNvPr id="135" name="Google Shape;135;p3"/>
          <p:cNvGrpSpPr/>
          <p:nvPr/>
        </p:nvGrpSpPr>
        <p:grpSpPr>
          <a:xfrm>
            <a:off x="701619" y="4166673"/>
            <a:ext cx="4579544" cy="828104"/>
            <a:chOff x="0" y="-38100"/>
            <a:chExt cx="1219326" cy="218100"/>
          </a:xfrm>
        </p:grpSpPr>
        <p:sp>
          <p:nvSpPr>
            <p:cNvPr id="136" name="Google Shape;136;p3"/>
            <p:cNvSpPr/>
            <p:nvPr/>
          </p:nvSpPr>
          <p:spPr>
            <a:xfrm>
              <a:off x="0" y="0"/>
              <a:ext cx="1193582" cy="179983"/>
            </a:xfrm>
            <a:custGeom>
              <a:avLst/>
              <a:gdLst/>
              <a:ahLst/>
              <a:cxnLst/>
              <a:rect l="l" t="t" r="r" b="b"/>
              <a:pathLst>
                <a:path w="1193582" h="179983" extrusionOk="0">
                  <a:moveTo>
                    <a:pt x="0" y="0"/>
                  </a:moveTo>
                  <a:lnTo>
                    <a:pt x="1193582" y="0"/>
                  </a:lnTo>
                  <a:lnTo>
                    <a:pt x="1193582" y="179983"/>
                  </a:lnTo>
                  <a:lnTo>
                    <a:pt x="0" y="179983"/>
                  </a:lnTo>
                  <a:close/>
                </a:path>
              </a:pathLst>
            </a:custGeom>
            <a:solidFill>
              <a:srgbClr val="BA1222"/>
            </a:solidFill>
            <a:ln>
              <a:noFill/>
            </a:ln>
          </p:spPr>
          <p:txBody>
            <a:bodyPr/>
            <a:lstStyle/>
            <a:p>
              <a:endParaRPr lang="pt-BR"/>
            </a:p>
          </p:txBody>
        </p:sp>
        <p:sp>
          <p:nvSpPr>
            <p:cNvPr id="137" name="Google Shape;137;p3"/>
            <p:cNvSpPr txBox="1"/>
            <p:nvPr/>
          </p:nvSpPr>
          <p:spPr>
            <a:xfrm>
              <a:off x="25626" y="-38100"/>
              <a:ext cx="1193700" cy="218100"/>
            </a:xfrm>
            <a:prstGeom prst="rect">
              <a:avLst/>
            </a:prstGeom>
            <a:noFill/>
            <a:ln>
              <a:noFill/>
            </a:ln>
          </p:spPr>
          <p:txBody>
            <a:bodyPr spcFirstLastPara="1" wrap="square" lIns="50800" tIns="50800" rIns="50800" bIns="50800" anchor="ctr" anchorCtr="0">
              <a:noAutofit/>
            </a:bodyPr>
            <a:lstStyle/>
            <a:p>
              <a:pPr marL="0" marR="0" lvl="0" indent="0" algn="ctr" rtl="0">
                <a:lnSpc>
                  <a:spcPct val="10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9" name="Google Shape;139;p3"/>
          <p:cNvSpPr txBox="1"/>
          <p:nvPr/>
        </p:nvSpPr>
        <p:spPr>
          <a:xfrm>
            <a:off x="1472837" y="5177103"/>
            <a:ext cx="5757600" cy="129300"/>
          </a:xfrm>
          <a:prstGeom prst="rect">
            <a:avLst/>
          </a:prstGeom>
          <a:noFill/>
          <a:ln>
            <a:noFill/>
          </a:ln>
        </p:spPr>
        <p:txBody>
          <a:bodyPr spcFirstLastPara="1" wrap="square" lIns="0" tIns="0" rIns="0" bIns="0" anchor="t" anchorCtr="0">
            <a:spAutoFit/>
          </a:bodyPr>
          <a:lstStyle/>
          <a:p>
            <a:pPr marL="0" marR="0" lvl="0" indent="0" algn="l" rtl="0">
              <a:lnSpc>
                <a:spcPct val="60000"/>
              </a:lnSpc>
              <a:spcBef>
                <a:spcPts val="0"/>
              </a:spcBef>
              <a:spcAft>
                <a:spcPts val="0"/>
              </a:spcAft>
              <a:buNone/>
            </a:pPr>
            <a:endParaRPr/>
          </a:p>
        </p:txBody>
      </p:sp>
      <p:sp>
        <p:nvSpPr>
          <p:cNvPr id="140" name="Google Shape;140;p3"/>
          <p:cNvSpPr/>
          <p:nvPr/>
        </p:nvSpPr>
        <p:spPr>
          <a:xfrm>
            <a:off x="15200071" y="568911"/>
            <a:ext cx="2376005" cy="1214880"/>
          </a:xfrm>
          <a:custGeom>
            <a:avLst/>
            <a:gdLst/>
            <a:ahLst/>
            <a:cxnLst/>
            <a:rect l="l" t="t" r="r" b="b"/>
            <a:pathLst>
              <a:path w="2376005" h="1214880" extrusionOk="0">
                <a:moveTo>
                  <a:pt x="0" y="0"/>
                </a:moveTo>
                <a:lnTo>
                  <a:pt x="2376005" y="0"/>
                </a:lnTo>
                <a:lnTo>
                  <a:pt x="2376005" y="1214880"/>
                </a:lnTo>
                <a:lnTo>
                  <a:pt x="0" y="1214880"/>
                </a:lnTo>
                <a:lnTo>
                  <a:pt x="0" y="0"/>
                </a:lnTo>
                <a:close/>
              </a:path>
            </a:pathLst>
          </a:custGeom>
          <a:blipFill rotWithShape="1">
            <a:blip r:embed="rId3">
              <a:alphaModFix/>
            </a:blip>
            <a:stretch>
              <a:fillRect/>
            </a:stretch>
          </a:blipFill>
          <a:ln>
            <a:noFill/>
          </a:ln>
        </p:spPr>
        <p:txBody>
          <a:bodyPr/>
          <a:lstStyle/>
          <a:p>
            <a:endParaRPr lang="pt-BR"/>
          </a:p>
        </p:txBody>
      </p:sp>
      <p:sp>
        <p:nvSpPr>
          <p:cNvPr id="142" name="Google Shape;142;p3"/>
          <p:cNvSpPr txBox="1"/>
          <p:nvPr/>
        </p:nvSpPr>
        <p:spPr>
          <a:xfrm>
            <a:off x="781841" y="3190724"/>
            <a:ext cx="6935100" cy="4831131"/>
          </a:xfrm>
          <a:prstGeom prst="rect">
            <a:avLst/>
          </a:prstGeom>
          <a:noFill/>
          <a:ln>
            <a:noFill/>
          </a:ln>
        </p:spPr>
        <p:txBody>
          <a:bodyPr spcFirstLastPara="1" wrap="square" lIns="0" tIns="0" rIns="0" bIns="0" anchor="t" anchorCtr="0">
            <a:spAutoFit/>
          </a:bodyPr>
          <a:lstStyle/>
          <a:p>
            <a:pPr marL="0" marR="0" lvl="0" indent="0" algn="l" rtl="0">
              <a:lnSpc>
                <a:spcPct val="157014"/>
              </a:lnSpc>
              <a:spcBef>
                <a:spcPts val="0"/>
              </a:spcBef>
              <a:spcAft>
                <a:spcPts val="0"/>
              </a:spcAft>
              <a:buNone/>
            </a:pPr>
            <a:r>
              <a:rPr lang="en-US" sz="3999" b="0" i="0" u="none" strike="noStrike" cap="none" dirty="0">
                <a:solidFill>
                  <a:srgbClr val="000000"/>
                </a:solidFill>
                <a:latin typeface="Public Sans"/>
                <a:ea typeface="Public Sans"/>
                <a:cs typeface="Public Sans"/>
                <a:sym typeface="Public Sans"/>
              </a:rPr>
              <a:t>Mais de </a:t>
            </a:r>
            <a:endParaRPr dirty="0"/>
          </a:p>
          <a:p>
            <a:pPr marL="0" marR="0" lvl="0" indent="0" algn="l" rtl="0">
              <a:lnSpc>
                <a:spcPct val="157014"/>
              </a:lnSpc>
              <a:spcBef>
                <a:spcPts val="0"/>
              </a:spcBef>
              <a:spcAft>
                <a:spcPts val="0"/>
              </a:spcAft>
              <a:buNone/>
            </a:pPr>
            <a:r>
              <a:rPr lang="en-US" sz="3999" b="1" i="0" u="none" strike="noStrike" cap="none" dirty="0">
                <a:solidFill>
                  <a:srgbClr val="FFFFFF"/>
                </a:solidFill>
                <a:latin typeface="Public Sans"/>
                <a:ea typeface="Public Sans"/>
                <a:cs typeface="Public Sans"/>
                <a:sym typeface="Public Sans"/>
              </a:rPr>
              <a:t>10 mil </a:t>
            </a:r>
            <a:r>
              <a:rPr lang="en-US" sz="3999" b="1" i="0" u="none" strike="noStrike" cap="none" dirty="0" err="1">
                <a:solidFill>
                  <a:srgbClr val="FFFFFF"/>
                </a:solidFill>
                <a:latin typeface="Public Sans"/>
                <a:ea typeface="Public Sans"/>
                <a:cs typeface="Public Sans"/>
                <a:sym typeface="Public Sans"/>
              </a:rPr>
              <a:t>Instituições</a:t>
            </a:r>
            <a:r>
              <a:rPr lang="en-US" sz="3999" b="0" i="0" u="none" strike="noStrike" cap="none" dirty="0">
                <a:solidFill>
                  <a:srgbClr val="000000"/>
                </a:solidFill>
                <a:latin typeface="Public Sans"/>
                <a:ea typeface="Public Sans"/>
                <a:cs typeface="Public Sans"/>
                <a:sym typeface="Public Sans"/>
              </a:rPr>
              <a:t> </a:t>
            </a:r>
            <a:r>
              <a:rPr lang="pt-BR" sz="3999" b="0" i="0" u="none" strike="noStrike" cap="none" dirty="0">
                <a:solidFill>
                  <a:srgbClr val="000000"/>
                </a:solidFill>
                <a:latin typeface="Public Sans"/>
                <a:ea typeface="Public Sans"/>
                <a:cs typeface="Public Sans"/>
                <a:sym typeface="Public Sans"/>
              </a:rPr>
              <a:t>filantrópicas</a:t>
            </a:r>
            <a:r>
              <a:rPr lang="en-US" sz="3999" b="0" i="0" u="none" strike="noStrike" cap="none" dirty="0">
                <a:solidFill>
                  <a:srgbClr val="000000"/>
                </a:solidFill>
                <a:latin typeface="Public Sans"/>
                <a:ea typeface="Public Sans"/>
                <a:cs typeface="Public Sans"/>
                <a:sym typeface="Public Sans"/>
              </a:rPr>
              <a:t> e </a:t>
            </a:r>
            <a:endParaRPr dirty="0"/>
          </a:p>
          <a:p>
            <a:pPr marL="0" marR="0" lvl="0" indent="0" algn="l" rtl="0">
              <a:lnSpc>
                <a:spcPct val="157014"/>
              </a:lnSpc>
              <a:spcBef>
                <a:spcPts val="0"/>
              </a:spcBef>
              <a:spcAft>
                <a:spcPts val="0"/>
              </a:spcAft>
              <a:buNone/>
            </a:pPr>
            <a:r>
              <a:rPr lang="en-US" sz="3999" b="1" i="0" u="none" strike="noStrike" cap="none" dirty="0">
                <a:solidFill>
                  <a:schemeClr val="dk1"/>
                </a:solidFill>
                <a:latin typeface="Public Sans"/>
                <a:ea typeface="Public Sans"/>
                <a:cs typeface="Public Sans"/>
                <a:sym typeface="Public Sans"/>
              </a:rPr>
              <a:t>27 mil </a:t>
            </a:r>
            <a:r>
              <a:rPr lang="en-US" sz="3999" b="1" i="0" u="none" strike="noStrike" cap="none" dirty="0" err="1">
                <a:solidFill>
                  <a:schemeClr val="dk1"/>
                </a:solidFill>
                <a:latin typeface="Public Sans"/>
                <a:ea typeface="Public Sans"/>
                <a:cs typeface="Public Sans"/>
                <a:sym typeface="Public Sans"/>
              </a:rPr>
              <a:t>estabelecimentos</a:t>
            </a:r>
            <a:r>
              <a:rPr lang="en-US" sz="3999" b="0" i="0" u="none" strike="noStrike" cap="none" dirty="0">
                <a:solidFill>
                  <a:schemeClr val="dk1"/>
                </a:solidFill>
                <a:latin typeface="Public Sans"/>
                <a:ea typeface="Public Sans"/>
                <a:cs typeface="Public Sans"/>
                <a:sym typeface="Public Sans"/>
              </a:rPr>
              <a:t> </a:t>
            </a:r>
            <a:r>
              <a:rPr lang="en-US" sz="3999" b="0" i="0" u="none" strike="noStrike" cap="none" dirty="0" err="1">
                <a:solidFill>
                  <a:srgbClr val="000000"/>
                </a:solidFill>
                <a:latin typeface="Public Sans"/>
                <a:ea typeface="Public Sans"/>
                <a:cs typeface="Public Sans"/>
                <a:sym typeface="Public Sans"/>
              </a:rPr>
              <a:t>relacionados</a:t>
            </a:r>
            <a:r>
              <a:rPr lang="en-US" sz="3999" b="0" i="0" u="none" strike="noStrike" cap="none" dirty="0">
                <a:solidFill>
                  <a:srgbClr val="000000"/>
                </a:solidFill>
                <a:latin typeface="Public Sans"/>
                <a:ea typeface="Public Sans"/>
                <a:cs typeface="Public Sans"/>
                <a:sym typeface="Public Sans"/>
              </a:rPr>
              <a:t> (</a:t>
            </a:r>
            <a:r>
              <a:rPr lang="en-US" sz="3999" b="0" i="0" u="none" strike="noStrike" cap="none" dirty="0" err="1">
                <a:solidFill>
                  <a:srgbClr val="000000"/>
                </a:solidFill>
                <a:latin typeface="Public Sans"/>
                <a:ea typeface="Public Sans"/>
                <a:cs typeface="Public Sans"/>
                <a:sym typeface="Public Sans"/>
              </a:rPr>
              <a:t>matriz</a:t>
            </a:r>
            <a:r>
              <a:rPr lang="en-US" sz="3999" b="0" i="0" u="none" strike="noStrike" cap="none" dirty="0">
                <a:solidFill>
                  <a:srgbClr val="000000"/>
                </a:solidFill>
                <a:latin typeface="Public Sans"/>
                <a:ea typeface="Public Sans"/>
                <a:cs typeface="Public Sans"/>
                <a:sym typeface="Public Sans"/>
              </a:rPr>
              <a:t> e filial)</a:t>
            </a:r>
            <a:endParaRPr dirty="0"/>
          </a:p>
        </p:txBody>
      </p:sp>
      <p:pic>
        <p:nvPicPr>
          <p:cNvPr id="9" name="Imagem 8">
            <a:extLst>
              <a:ext uri="{FF2B5EF4-FFF2-40B4-BE49-F238E27FC236}">
                <a16:creationId xmlns:a16="http://schemas.microsoft.com/office/drawing/2014/main" id="{784276B1-6126-0035-E6C3-DEBCDA3C0A59}"/>
              </a:ext>
            </a:extLst>
          </p:cNvPr>
          <p:cNvPicPr>
            <a:picLocks noChangeAspect="1"/>
          </p:cNvPicPr>
          <p:nvPr/>
        </p:nvPicPr>
        <p:blipFill>
          <a:blip r:embed="rId4"/>
          <a:stretch>
            <a:fillRect/>
          </a:stretch>
        </p:blipFill>
        <p:spPr>
          <a:xfrm>
            <a:off x="6257555" y="674744"/>
            <a:ext cx="12406435" cy="8937511"/>
          </a:xfrm>
          <a:prstGeom prst="rect">
            <a:avLst/>
          </a:prstGeom>
        </p:spPr>
      </p:pic>
      <p:pic>
        <p:nvPicPr>
          <p:cNvPr id="11" name="Imagem 10">
            <a:extLst>
              <a:ext uri="{FF2B5EF4-FFF2-40B4-BE49-F238E27FC236}">
                <a16:creationId xmlns:a16="http://schemas.microsoft.com/office/drawing/2014/main" id="{9E05BC0C-0D37-E564-449B-3038A66A25F6}"/>
              </a:ext>
            </a:extLst>
          </p:cNvPr>
          <p:cNvPicPr>
            <a:picLocks noChangeAspect="1"/>
          </p:cNvPicPr>
          <p:nvPr/>
        </p:nvPicPr>
        <p:blipFill>
          <a:blip r:embed="rId5"/>
          <a:stretch>
            <a:fillRect/>
          </a:stretch>
        </p:blipFill>
        <p:spPr>
          <a:xfrm>
            <a:off x="6051091" y="1782104"/>
            <a:ext cx="3409950" cy="12287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4" name="Google Shape;154;p4"/>
          <p:cNvSpPr/>
          <p:nvPr/>
        </p:nvSpPr>
        <p:spPr>
          <a:xfrm>
            <a:off x="-1" y="0"/>
            <a:ext cx="18288001" cy="10287000"/>
          </a:xfrm>
          <a:custGeom>
            <a:avLst/>
            <a:gdLst/>
            <a:ahLst/>
            <a:cxnLst/>
            <a:rect l="l" t="t" r="r" b="b"/>
            <a:pathLst>
              <a:path w="18280599" h="10287000" extrusionOk="0">
                <a:moveTo>
                  <a:pt x="0" y="0"/>
                </a:moveTo>
                <a:lnTo>
                  <a:pt x="18280599" y="0"/>
                </a:lnTo>
                <a:lnTo>
                  <a:pt x="18280599" y="10287000"/>
                </a:lnTo>
                <a:lnTo>
                  <a:pt x="0" y="10287000"/>
                </a:lnTo>
                <a:lnTo>
                  <a:pt x="0" y="0"/>
                </a:lnTo>
                <a:close/>
              </a:path>
            </a:pathLst>
          </a:custGeom>
          <a:blipFill rotWithShape="1">
            <a:blip r:embed="rId3">
              <a:alphaModFix/>
            </a:blip>
            <a:stretch>
              <a:fillRect/>
            </a:stretch>
          </a:blipFill>
          <a:ln>
            <a:noFill/>
          </a:ln>
        </p:spPr>
        <p:txBody>
          <a:bodyPr/>
          <a:lstStyle/>
          <a:p>
            <a:endParaRPr lang="pt-BR"/>
          </a:p>
        </p:txBody>
      </p:sp>
      <p:sp>
        <p:nvSpPr>
          <p:cNvPr id="155" name="Google Shape;155;p4"/>
          <p:cNvSpPr/>
          <p:nvPr/>
        </p:nvSpPr>
        <p:spPr>
          <a:xfrm>
            <a:off x="7548575" y="6813325"/>
            <a:ext cx="8506475" cy="2746116"/>
          </a:xfrm>
          <a:custGeom>
            <a:avLst/>
            <a:gdLst/>
            <a:ahLst/>
            <a:cxnLst/>
            <a:rect l="l" t="t" r="r" b="b"/>
            <a:pathLst>
              <a:path w="11341967" h="3661488" extrusionOk="0">
                <a:moveTo>
                  <a:pt x="0" y="0"/>
                </a:moveTo>
                <a:lnTo>
                  <a:pt x="11341967" y="0"/>
                </a:lnTo>
                <a:lnTo>
                  <a:pt x="11341967" y="3661488"/>
                </a:lnTo>
                <a:lnTo>
                  <a:pt x="0" y="3661488"/>
                </a:lnTo>
                <a:close/>
              </a:path>
            </a:pathLst>
          </a:custGeom>
          <a:solidFill>
            <a:srgbClr val="292449"/>
          </a:solidFill>
          <a:ln>
            <a:noFill/>
          </a:ln>
        </p:spPr>
        <p:txBody>
          <a:bodyPr/>
          <a:lstStyle/>
          <a:p>
            <a:endParaRPr lang="pt-BR"/>
          </a:p>
        </p:txBody>
      </p:sp>
      <p:sp>
        <p:nvSpPr>
          <p:cNvPr id="156" name="Google Shape;156;p4"/>
          <p:cNvSpPr txBox="1"/>
          <p:nvPr/>
        </p:nvSpPr>
        <p:spPr>
          <a:xfrm>
            <a:off x="1194415" y="1424362"/>
            <a:ext cx="11089481" cy="4067175"/>
          </a:xfrm>
          <a:prstGeom prst="rect">
            <a:avLst/>
          </a:prstGeom>
          <a:noFill/>
          <a:ln>
            <a:noFill/>
          </a:ln>
        </p:spPr>
        <p:txBody>
          <a:bodyPr spcFirstLastPara="1" wrap="square" lIns="0" tIns="0" rIns="0" bIns="0" anchor="t" anchorCtr="0">
            <a:spAutoFit/>
          </a:bodyPr>
          <a:lstStyle/>
          <a:p>
            <a:pPr marL="0" marR="0" lvl="0" indent="0" algn="l" rtl="0">
              <a:lnSpc>
                <a:spcPct val="135008"/>
              </a:lnSpc>
              <a:spcBef>
                <a:spcPts val="0"/>
              </a:spcBef>
              <a:spcAft>
                <a:spcPts val="0"/>
              </a:spcAft>
              <a:buNone/>
            </a:pPr>
            <a:r>
              <a:rPr lang="en-US" sz="3999" b="1" i="0" u="none" strike="noStrike" cap="none" dirty="0">
                <a:solidFill>
                  <a:srgbClr val="FFFFFF"/>
                </a:solidFill>
                <a:latin typeface="Public Sans"/>
                <a:ea typeface="Public Sans"/>
                <a:cs typeface="Public Sans"/>
                <a:sym typeface="Public Sans"/>
              </a:rPr>
              <a:t>A </a:t>
            </a:r>
            <a:r>
              <a:rPr lang="en-US" sz="3999" b="1" i="0" u="none" strike="noStrike" cap="none" dirty="0" err="1">
                <a:solidFill>
                  <a:srgbClr val="FFFFFF"/>
                </a:solidFill>
                <a:latin typeface="Public Sans"/>
                <a:ea typeface="Public Sans"/>
                <a:cs typeface="Public Sans"/>
                <a:sym typeface="Public Sans"/>
              </a:rPr>
              <a:t>imunidade</a:t>
            </a:r>
            <a:r>
              <a:rPr lang="en-US" sz="3999" b="1" i="0" u="none" strike="noStrike" cap="none" dirty="0">
                <a:solidFill>
                  <a:srgbClr val="FFFFFF"/>
                </a:solidFill>
                <a:latin typeface="Public Sans"/>
                <a:ea typeface="Public Sans"/>
                <a:cs typeface="Public Sans"/>
                <a:sym typeface="Public Sans"/>
              </a:rPr>
              <a:t> </a:t>
            </a:r>
            <a:r>
              <a:rPr lang="en-US" sz="3999" b="1" i="0" u="none" strike="noStrike" cap="none" dirty="0" err="1">
                <a:solidFill>
                  <a:srgbClr val="FFFFFF"/>
                </a:solidFill>
                <a:latin typeface="Public Sans"/>
                <a:ea typeface="Public Sans"/>
                <a:cs typeface="Public Sans"/>
                <a:sym typeface="Public Sans"/>
              </a:rPr>
              <a:t>às</a:t>
            </a:r>
            <a:r>
              <a:rPr lang="en-US" sz="3999" b="1" i="0" u="none" strike="noStrike" cap="none" dirty="0">
                <a:solidFill>
                  <a:srgbClr val="FFFFFF"/>
                </a:solidFill>
                <a:latin typeface="Public Sans"/>
                <a:ea typeface="Public Sans"/>
                <a:cs typeface="Public Sans"/>
                <a:sym typeface="Public Sans"/>
              </a:rPr>
              <a:t> </a:t>
            </a:r>
            <a:r>
              <a:rPr lang="en-US" sz="3999" b="1" i="0" u="none" strike="noStrike" cap="none" dirty="0" err="1">
                <a:solidFill>
                  <a:srgbClr val="FFFFFF"/>
                </a:solidFill>
                <a:latin typeface="Public Sans"/>
                <a:ea typeface="Public Sans"/>
                <a:cs typeface="Public Sans"/>
                <a:sym typeface="Public Sans"/>
              </a:rPr>
              <a:t>filantrópicas</a:t>
            </a:r>
            <a:r>
              <a:rPr lang="en-US" sz="3999" b="1" i="0" u="none" strike="noStrike" cap="none" dirty="0">
                <a:solidFill>
                  <a:srgbClr val="FFFFFF"/>
                </a:solidFill>
                <a:latin typeface="Public Sans"/>
                <a:ea typeface="Public Sans"/>
                <a:cs typeface="Public Sans"/>
                <a:sym typeface="Public Sans"/>
              </a:rPr>
              <a:t> </a:t>
            </a:r>
            <a:r>
              <a:rPr lang="en-US" sz="3999" b="1" i="0" u="none" strike="noStrike" cap="none" dirty="0" err="1">
                <a:solidFill>
                  <a:srgbClr val="FFFFFF"/>
                </a:solidFill>
                <a:latin typeface="Public Sans"/>
                <a:ea typeface="Public Sans"/>
                <a:cs typeface="Public Sans"/>
                <a:sym typeface="Public Sans"/>
              </a:rPr>
              <a:t>representou</a:t>
            </a:r>
            <a:r>
              <a:rPr lang="en-US" sz="3999" b="1" i="0" u="none" strike="noStrike" cap="none" dirty="0">
                <a:solidFill>
                  <a:srgbClr val="FFFFFF"/>
                </a:solidFill>
                <a:latin typeface="Public Sans"/>
                <a:ea typeface="Public Sans"/>
                <a:cs typeface="Public Sans"/>
                <a:sym typeface="Public Sans"/>
              </a:rPr>
              <a:t> </a:t>
            </a:r>
            <a:endParaRPr dirty="0"/>
          </a:p>
          <a:p>
            <a:pPr marL="0" marR="0" lvl="0" indent="0" algn="l" rtl="0">
              <a:lnSpc>
                <a:spcPct val="135008"/>
              </a:lnSpc>
              <a:spcBef>
                <a:spcPts val="0"/>
              </a:spcBef>
              <a:spcAft>
                <a:spcPts val="0"/>
              </a:spcAft>
              <a:buNone/>
            </a:pPr>
            <a:r>
              <a:rPr lang="en-US" sz="3999" b="1" i="0" u="none" strike="noStrike" cap="none" dirty="0">
                <a:solidFill>
                  <a:srgbClr val="FFFFFF"/>
                </a:solidFill>
                <a:latin typeface="Public Sans"/>
                <a:ea typeface="Public Sans"/>
                <a:cs typeface="Public Sans"/>
                <a:sym typeface="Public Sans"/>
              </a:rPr>
              <a:t>4,3% do total de </a:t>
            </a:r>
            <a:r>
              <a:rPr lang="en-US" sz="3999" b="1" i="0" u="none" strike="noStrike" cap="none" dirty="0" err="1">
                <a:solidFill>
                  <a:srgbClr val="FFFFFF"/>
                </a:solidFill>
                <a:latin typeface="Public Sans"/>
                <a:ea typeface="Public Sans"/>
                <a:cs typeface="Public Sans"/>
                <a:sym typeface="Public Sans"/>
              </a:rPr>
              <a:t>gastos</a:t>
            </a:r>
            <a:r>
              <a:rPr lang="en-US" sz="3999" b="1" i="0" u="none" strike="noStrike" cap="none" dirty="0">
                <a:solidFill>
                  <a:srgbClr val="FFFFFF"/>
                </a:solidFill>
                <a:latin typeface="Public Sans"/>
                <a:ea typeface="Public Sans"/>
                <a:cs typeface="Public Sans"/>
                <a:sym typeface="Public Sans"/>
              </a:rPr>
              <a:t> </a:t>
            </a:r>
            <a:r>
              <a:rPr lang="en-US" sz="3999" b="1" i="0" u="none" strike="noStrike" cap="none" dirty="0" err="1">
                <a:solidFill>
                  <a:srgbClr val="FFFFFF"/>
                </a:solidFill>
                <a:latin typeface="Public Sans"/>
                <a:ea typeface="Public Sans"/>
                <a:cs typeface="Public Sans"/>
                <a:sym typeface="Public Sans"/>
              </a:rPr>
              <a:t>tributários</a:t>
            </a:r>
            <a:r>
              <a:rPr lang="en-US" sz="3999" b="1" i="0" u="none" strike="noStrike" cap="none" dirty="0">
                <a:solidFill>
                  <a:srgbClr val="FFFFFF"/>
                </a:solidFill>
                <a:latin typeface="Public Sans"/>
                <a:ea typeface="Public Sans"/>
                <a:cs typeface="Public Sans"/>
                <a:sym typeface="Public Sans"/>
              </a:rPr>
              <a:t> </a:t>
            </a:r>
            <a:r>
              <a:rPr lang="en-US" sz="3999" b="1" i="0" u="none" strike="noStrike" cap="none" dirty="0" err="1">
                <a:solidFill>
                  <a:srgbClr val="FFFFFF"/>
                </a:solidFill>
                <a:latin typeface="Public Sans"/>
                <a:ea typeface="Public Sans"/>
                <a:cs typeface="Public Sans"/>
                <a:sym typeface="Public Sans"/>
              </a:rPr>
              <a:t>classificados</a:t>
            </a:r>
            <a:r>
              <a:rPr lang="en-US" sz="3999" b="1" i="0" u="none" strike="noStrike" cap="none" dirty="0">
                <a:solidFill>
                  <a:srgbClr val="FFFFFF"/>
                </a:solidFill>
                <a:latin typeface="Public Sans"/>
                <a:ea typeface="Public Sans"/>
                <a:cs typeface="Public Sans"/>
                <a:sym typeface="Public Sans"/>
              </a:rPr>
              <a:t> pela </a:t>
            </a:r>
            <a:r>
              <a:rPr lang="en-US" sz="3999" b="1" i="0" u="none" strike="noStrike" cap="none" dirty="0" err="1">
                <a:solidFill>
                  <a:srgbClr val="FFFFFF"/>
                </a:solidFill>
                <a:latin typeface="Public Sans"/>
                <a:ea typeface="Public Sans"/>
                <a:cs typeface="Public Sans"/>
                <a:sym typeface="Public Sans"/>
              </a:rPr>
              <a:t>Receita</a:t>
            </a:r>
            <a:r>
              <a:rPr lang="en-US" sz="3999" b="1" i="0" u="none" strike="noStrike" cap="none" dirty="0">
                <a:solidFill>
                  <a:srgbClr val="FFFFFF"/>
                </a:solidFill>
                <a:latin typeface="Public Sans"/>
                <a:ea typeface="Public Sans"/>
                <a:cs typeface="Public Sans"/>
                <a:sym typeface="Public Sans"/>
              </a:rPr>
              <a:t> Federal. </a:t>
            </a:r>
            <a:endParaRPr dirty="0"/>
          </a:p>
          <a:p>
            <a:pPr marL="0" marR="0" lvl="0" indent="0" algn="l" rtl="0">
              <a:lnSpc>
                <a:spcPct val="135008"/>
              </a:lnSpc>
              <a:spcBef>
                <a:spcPts val="0"/>
              </a:spcBef>
              <a:spcAft>
                <a:spcPts val="0"/>
              </a:spcAft>
              <a:buNone/>
            </a:pPr>
            <a:endParaRPr sz="3999" b="1" i="0" u="none" strike="noStrike" cap="none" dirty="0">
              <a:solidFill>
                <a:srgbClr val="FFFFFF"/>
              </a:solidFill>
              <a:latin typeface="Public Sans"/>
              <a:ea typeface="Public Sans"/>
              <a:cs typeface="Public Sans"/>
              <a:sym typeface="Public Sans"/>
            </a:endParaRPr>
          </a:p>
          <a:p>
            <a:pPr marL="0" marR="0" lvl="0" indent="0" algn="l" rtl="0">
              <a:lnSpc>
                <a:spcPct val="135000"/>
              </a:lnSpc>
              <a:spcBef>
                <a:spcPts val="0"/>
              </a:spcBef>
              <a:spcAft>
                <a:spcPts val="0"/>
              </a:spcAft>
              <a:buNone/>
            </a:pPr>
            <a:r>
              <a:rPr lang="en-US" sz="4000" b="0" i="0" u="none" strike="noStrike" cap="none" dirty="0">
                <a:solidFill>
                  <a:srgbClr val="FFFFFF"/>
                </a:solidFill>
                <a:latin typeface="Public Sans"/>
                <a:ea typeface="Public Sans"/>
                <a:cs typeface="Public Sans"/>
                <a:sym typeface="Public Sans"/>
              </a:rPr>
              <a:t>Como </a:t>
            </a:r>
            <a:r>
              <a:rPr lang="en-US" sz="4000" b="0" i="0" u="none" strike="noStrike" cap="none" dirty="0" err="1">
                <a:solidFill>
                  <a:srgbClr val="FFFFFF"/>
                </a:solidFill>
                <a:latin typeface="Public Sans"/>
                <a:ea typeface="Public Sans"/>
                <a:cs typeface="Public Sans"/>
                <a:sym typeface="Public Sans"/>
              </a:rPr>
              <a:t>contrapartida</a:t>
            </a:r>
            <a:r>
              <a:rPr lang="en-US" sz="4000" b="0" i="0" u="none" strike="noStrike" cap="none" dirty="0">
                <a:solidFill>
                  <a:srgbClr val="FFFFFF"/>
                </a:solidFill>
                <a:latin typeface="Public Sans"/>
                <a:ea typeface="Public Sans"/>
                <a:cs typeface="Public Sans"/>
                <a:sym typeface="Public Sans"/>
              </a:rPr>
              <a:t>, as </a:t>
            </a:r>
            <a:r>
              <a:rPr lang="en-US" sz="4000" b="0" i="0" u="none" strike="noStrike" cap="none" dirty="0" err="1">
                <a:solidFill>
                  <a:srgbClr val="FFFFFF"/>
                </a:solidFill>
                <a:latin typeface="Public Sans"/>
                <a:ea typeface="Public Sans"/>
                <a:cs typeface="Public Sans"/>
                <a:sym typeface="Public Sans"/>
              </a:rPr>
              <a:t>instituições</a:t>
            </a:r>
            <a:r>
              <a:rPr lang="en-US" sz="4000" b="0" i="0" u="none" strike="noStrike" cap="none" dirty="0">
                <a:solidFill>
                  <a:srgbClr val="FFFFFF"/>
                </a:solidFill>
                <a:latin typeface="Public Sans"/>
                <a:ea typeface="Public Sans"/>
                <a:cs typeface="Public Sans"/>
                <a:sym typeface="Public Sans"/>
              </a:rPr>
              <a:t> </a:t>
            </a:r>
            <a:r>
              <a:rPr lang="en-US" sz="4000" b="0" i="0" u="none" strike="noStrike" cap="none" dirty="0" err="1">
                <a:solidFill>
                  <a:srgbClr val="FFFFFF"/>
                </a:solidFill>
                <a:latin typeface="Public Sans"/>
                <a:ea typeface="Public Sans"/>
                <a:cs typeface="Public Sans"/>
                <a:sym typeface="Public Sans"/>
              </a:rPr>
              <a:t>entregaram</a:t>
            </a:r>
            <a:r>
              <a:rPr lang="en-US" sz="4000" b="0" i="0" u="none" strike="noStrike" cap="none" dirty="0">
                <a:solidFill>
                  <a:srgbClr val="FFFFFF"/>
                </a:solidFill>
                <a:latin typeface="Public Sans"/>
                <a:ea typeface="Public Sans"/>
                <a:cs typeface="Public Sans"/>
                <a:sym typeface="Public Sans"/>
              </a:rPr>
              <a:t> à </a:t>
            </a:r>
            <a:r>
              <a:rPr lang="en-US" sz="4000" b="0" i="0" u="none" strike="noStrike" cap="none" dirty="0" err="1">
                <a:solidFill>
                  <a:srgbClr val="FFFFFF"/>
                </a:solidFill>
                <a:latin typeface="Public Sans"/>
                <a:ea typeface="Public Sans"/>
                <a:cs typeface="Public Sans"/>
                <a:sym typeface="Public Sans"/>
              </a:rPr>
              <a:t>sociedade</a:t>
            </a:r>
            <a:r>
              <a:rPr lang="en-US" sz="4000" b="0" i="0" u="none" strike="noStrike" cap="none" dirty="0">
                <a:solidFill>
                  <a:srgbClr val="FFFFFF"/>
                </a:solidFill>
                <a:latin typeface="Public Sans"/>
                <a:ea typeface="Public Sans"/>
                <a:cs typeface="Public Sans"/>
                <a:sym typeface="Public Sans"/>
              </a:rPr>
              <a:t>:</a:t>
            </a:r>
            <a:endParaRPr dirty="0"/>
          </a:p>
        </p:txBody>
      </p:sp>
      <p:sp>
        <p:nvSpPr>
          <p:cNvPr id="157" name="Google Shape;157;p4"/>
          <p:cNvSpPr txBox="1"/>
          <p:nvPr/>
        </p:nvSpPr>
        <p:spPr>
          <a:xfrm>
            <a:off x="1194415" y="7918213"/>
            <a:ext cx="16064885" cy="1562100"/>
          </a:xfrm>
          <a:prstGeom prst="rect">
            <a:avLst/>
          </a:prstGeom>
          <a:noFill/>
          <a:ln>
            <a:noFill/>
          </a:ln>
        </p:spPr>
        <p:txBody>
          <a:bodyPr spcFirstLastPara="1" wrap="square" lIns="0" tIns="0" rIns="0" bIns="0" anchor="t" anchorCtr="0">
            <a:spAutoFit/>
          </a:bodyPr>
          <a:lstStyle/>
          <a:p>
            <a:pPr marL="0" marR="0" lvl="0" indent="0" algn="l" rtl="0">
              <a:lnSpc>
                <a:spcPct val="53913"/>
              </a:lnSpc>
              <a:spcBef>
                <a:spcPts val="0"/>
              </a:spcBef>
              <a:spcAft>
                <a:spcPts val="0"/>
              </a:spcAft>
              <a:buNone/>
            </a:pPr>
            <a:r>
              <a:rPr lang="en-US" sz="17250" b="1" i="0" u="none" strike="noStrike" cap="none" dirty="0">
                <a:solidFill>
                  <a:srgbClr val="FFFFFF"/>
                </a:solidFill>
                <a:latin typeface="Public Sans"/>
                <a:ea typeface="Public Sans"/>
                <a:cs typeface="Public Sans"/>
                <a:sym typeface="Public Sans"/>
              </a:rPr>
              <a:t>R$1 =  R$9,79</a:t>
            </a:r>
            <a:endParaRPr dirty="0"/>
          </a:p>
        </p:txBody>
      </p:sp>
      <p:sp>
        <p:nvSpPr>
          <p:cNvPr id="158" name="Google Shape;158;p4"/>
          <p:cNvSpPr/>
          <p:nvPr/>
        </p:nvSpPr>
        <p:spPr>
          <a:xfrm>
            <a:off x="14968423" y="517984"/>
            <a:ext cx="2424352" cy="1497005"/>
          </a:xfrm>
          <a:custGeom>
            <a:avLst/>
            <a:gdLst/>
            <a:ahLst/>
            <a:cxnLst/>
            <a:rect l="l" t="t" r="r" b="b"/>
            <a:pathLst>
              <a:path w="2424352" h="1497005" extrusionOk="0">
                <a:moveTo>
                  <a:pt x="0" y="0"/>
                </a:moveTo>
                <a:lnTo>
                  <a:pt x="2424352" y="0"/>
                </a:lnTo>
                <a:lnTo>
                  <a:pt x="2424352" y="1497005"/>
                </a:lnTo>
                <a:lnTo>
                  <a:pt x="0" y="1497005"/>
                </a:lnTo>
                <a:lnTo>
                  <a:pt x="0" y="0"/>
                </a:lnTo>
                <a:close/>
              </a:path>
            </a:pathLst>
          </a:custGeom>
          <a:blipFill rotWithShape="1">
            <a:blip r:embed="rId4">
              <a:alphaModFix/>
            </a:blip>
            <a:stretch>
              <a:fillRect/>
            </a:stretch>
          </a:blipFill>
          <a:ln>
            <a:noFill/>
          </a:ln>
        </p:spPr>
        <p:txBody>
          <a:bodyPr/>
          <a:lstStyle/>
          <a:p>
            <a:endParaRPr lang="pt-B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5"/>
          <p:cNvSpPr>
            <a:spLocks noChangeAspect="1"/>
          </p:cNvSpPr>
          <p:nvPr/>
        </p:nvSpPr>
        <p:spPr>
          <a:xfrm>
            <a:off x="8934825" y="2659233"/>
            <a:ext cx="2016000" cy="1629599"/>
          </a:xfrm>
          <a:custGeom>
            <a:avLst/>
            <a:gdLst/>
            <a:ahLst/>
            <a:cxnLst/>
            <a:rect l="l" t="t" r="r" b="b"/>
            <a:pathLst>
              <a:path w="2161700" h="1747373" extrusionOk="0">
                <a:moveTo>
                  <a:pt x="0" y="0"/>
                </a:moveTo>
                <a:lnTo>
                  <a:pt x="2161700" y="0"/>
                </a:lnTo>
                <a:lnTo>
                  <a:pt x="2161700" y="1747373"/>
                </a:lnTo>
                <a:lnTo>
                  <a:pt x="0" y="1747373"/>
                </a:lnTo>
                <a:lnTo>
                  <a:pt x="0" y="0"/>
                </a:lnTo>
                <a:close/>
              </a:path>
            </a:pathLst>
          </a:custGeom>
          <a:blipFill rotWithShape="1">
            <a:blip r:embed="rId3">
              <a:alphaModFix/>
            </a:blip>
            <a:stretch>
              <a:fillRect/>
            </a:stretch>
          </a:blipFill>
          <a:ln>
            <a:noFill/>
          </a:ln>
        </p:spPr>
        <p:txBody>
          <a:bodyPr/>
          <a:lstStyle/>
          <a:p>
            <a:endParaRPr lang="pt-BR" dirty="0"/>
          </a:p>
        </p:txBody>
      </p:sp>
      <p:sp>
        <p:nvSpPr>
          <p:cNvPr id="169" name="Google Shape;169;p5"/>
          <p:cNvSpPr>
            <a:spLocks noChangeAspect="1"/>
          </p:cNvSpPr>
          <p:nvPr/>
        </p:nvSpPr>
        <p:spPr>
          <a:xfrm>
            <a:off x="1591865" y="2613939"/>
            <a:ext cx="1656000" cy="1748467"/>
          </a:xfrm>
          <a:custGeom>
            <a:avLst/>
            <a:gdLst/>
            <a:ahLst/>
            <a:cxnLst/>
            <a:rect l="l" t="t" r="r" b="b"/>
            <a:pathLst>
              <a:path w="1757889" h="1856045" extrusionOk="0">
                <a:moveTo>
                  <a:pt x="0" y="0"/>
                </a:moveTo>
                <a:lnTo>
                  <a:pt x="1757889" y="0"/>
                </a:lnTo>
                <a:lnTo>
                  <a:pt x="1757889" y="1856045"/>
                </a:lnTo>
                <a:lnTo>
                  <a:pt x="0" y="1856045"/>
                </a:lnTo>
                <a:lnTo>
                  <a:pt x="0" y="0"/>
                </a:lnTo>
                <a:close/>
              </a:path>
            </a:pathLst>
          </a:custGeom>
          <a:blipFill rotWithShape="1">
            <a:blip r:embed="rId4">
              <a:alphaModFix/>
            </a:blip>
            <a:stretch>
              <a:fillRect/>
            </a:stretch>
          </a:blipFill>
          <a:ln>
            <a:noFill/>
          </a:ln>
        </p:spPr>
        <p:txBody>
          <a:bodyPr/>
          <a:lstStyle/>
          <a:p>
            <a:endParaRPr lang="pt-BR"/>
          </a:p>
        </p:txBody>
      </p:sp>
      <p:sp>
        <p:nvSpPr>
          <p:cNvPr id="171" name="Google Shape;171;p5"/>
          <p:cNvSpPr/>
          <p:nvPr/>
        </p:nvSpPr>
        <p:spPr>
          <a:xfrm>
            <a:off x="1209791" y="4737809"/>
            <a:ext cx="3587496" cy="2015936"/>
          </a:xfrm>
          <a:custGeom>
            <a:avLst/>
            <a:gdLst/>
            <a:ahLst/>
            <a:cxnLst/>
            <a:rect l="l" t="t" r="r" b="b"/>
            <a:pathLst>
              <a:path w="4783328" h="3228764" extrusionOk="0">
                <a:moveTo>
                  <a:pt x="0" y="0"/>
                </a:moveTo>
                <a:lnTo>
                  <a:pt x="4783328" y="0"/>
                </a:lnTo>
                <a:lnTo>
                  <a:pt x="4783328" y="3228764"/>
                </a:lnTo>
                <a:lnTo>
                  <a:pt x="0" y="3228764"/>
                </a:lnTo>
                <a:close/>
              </a:path>
            </a:pathLst>
          </a:custGeom>
          <a:solidFill>
            <a:srgbClr val="292449"/>
          </a:solidFill>
          <a:ln>
            <a:noFill/>
          </a:ln>
        </p:spPr>
        <p:txBody>
          <a:bodyPr/>
          <a:lstStyle/>
          <a:p>
            <a:endParaRPr lang="pt-BR"/>
          </a:p>
        </p:txBody>
      </p:sp>
      <p:sp>
        <p:nvSpPr>
          <p:cNvPr id="172" name="Google Shape;172;p5"/>
          <p:cNvSpPr/>
          <p:nvPr/>
        </p:nvSpPr>
        <p:spPr>
          <a:xfrm>
            <a:off x="8461288" y="4603026"/>
            <a:ext cx="3589200" cy="2016000"/>
          </a:xfrm>
          <a:custGeom>
            <a:avLst/>
            <a:gdLst/>
            <a:ahLst/>
            <a:cxnLst/>
            <a:rect l="l" t="t" r="r" b="b"/>
            <a:pathLst>
              <a:path w="4544249" h="3215568" extrusionOk="0">
                <a:moveTo>
                  <a:pt x="0" y="0"/>
                </a:moveTo>
                <a:lnTo>
                  <a:pt x="4544249" y="0"/>
                </a:lnTo>
                <a:lnTo>
                  <a:pt x="4544249" y="3215568"/>
                </a:lnTo>
                <a:lnTo>
                  <a:pt x="0" y="3215568"/>
                </a:lnTo>
                <a:close/>
              </a:path>
            </a:pathLst>
          </a:custGeom>
          <a:solidFill>
            <a:srgbClr val="292449"/>
          </a:solidFill>
          <a:ln>
            <a:noFill/>
          </a:ln>
        </p:spPr>
        <p:txBody>
          <a:bodyPr/>
          <a:lstStyle/>
          <a:p>
            <a:endParaRPr lang="pt-BR" dirty="0"/>
          </a:p>
        </p:txBody>
      </p:sp>
      <p:sp>
        <p:nvSpPr>
          <p:cNvPr id="173" name="Google Shape;173;p5"/>
          <p:cNvSpPr/>
          <p:nvPr/>
        </p:nvSpPr>
        <p:spPr>
          <a:xfrm>
            <a:off x="14024225" y="920821"/>
            <a:ext cx="3453944" cy="713227"/>
          </a:xfrm>
          <a:custGeom>
            <a:avLst/>
            <a:gdLst/>
            <a:ahLst/>
            <a:cxnLst/>
            <a:rect l="l" t="t" r="r" b="b"/>
            <a:pathLst>
              <a:path w="3453944" h="713227" extrusionOk="0">
                <a:moveTo>
                  <a:pt x="0" y="0"/>
                </a:moveTo>
                <a:lnTo>
                  <a:pt x="3453944" y="0"/>
                </a:lnTo>
                <a:lnTo>
                  <a:pt x="3453944" y="713227"/>
                </a:lnTo>
                <a:lnTo>
                  <a:pt x="0" y="713227"/>
                </a:lnTo>
                <a:lnTo>
                  <a:pt x="0" y="0"/>
                </a:lnTo>
                <a:close/>
              </a:path>
            </a:pathLst>
          </a:custGeom>
          <a:blipFill rotWithShape="1">
            <a:blip r:embed="rId5">
              <a:alphaModFix/>
            </a:blip>
            <a:stretch>
              <a:fillRect/>
            </a:stretch>
          </a:blipFill>
          <a:ln>
            <a:noFill/>
          </a:ln>
        </p:spPr>
        <p:txBody>
          <a:bodyPr/>
          <a:lstStyle/>
          <a:p>
            <a:endParaRPr lang="pt-BR"/>
          </a:p>
        </p:txBody>
      </p:sp>
      <p:sp>
        <p:nvSpPr>
          <p:cNvPr id="174" name="Google Shape;174;p5"/>
          <p:cNvSpPr txBox="1"/>
          <p:nvPr/>
        </p:nvSpPr>
        <p:spPr>
          <a:xfrm>
            <a:off x="1591865" y="974918"/>
            <a:ext cx="9686109" cy="76944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5000" b="1" dirty="0" err="1">
                <a:solidFill>
                  <a:srgbClr val="BA1222"/>
                </a:solidFill>
                <a:latin typeface="Public Sans"/>
                <a:ea typeface="Public Sans"/>
                <a:cs typeface="Public Sans"/>
                <a:sym typeface="Public Sans"/>
              </a:rPr>
              <a:t>Educação</a:t>
            </a:r>
            <a:r>
              <a:rPr lang="en-US" sz="5000" b="1" dirty="0">
                <a:solidFill>
                  <a:srgbClr val="BA1222"/>
                </a:solidFill>
                <a:latin typeface="Public Sans"/>
                <a:ea typeface="Public Sans"/>
                <a:cs typeface="Public Sans"/>
                <a:sym typeface="Public Sans"/>
              </a:rPr>
              <a:t> e </a:t>
            </a:r>
            <a:r>
              <a:rPr lang="en-US" sz="5000" b="1" dirty="0" err="1">
                <a:solidFill>
                  <a:srgbClr val="BA1222"/>
                </a:solidFill>
                <a:latin typeface="Public Sans"/>
                <a:ea typeface="Public Sans"/>
                <a:cs typeface="Public Sans"/>
                <a:sym typeface="Public Sans"/>
              </a:rPr>
              <a:t>Assistência</a:t>
            </a:r>
            <a:r>
              <a:rPr lang="en-US" sz="5000" b="1" dirty="0">
                <a:solidFill>
                  <a:srgbClr val="BA1222"/>
                </a:solidFill>
                <a:latin typeface="Public Sans"/>
                <a:ea typeface="Public Sans"/>
                <a:cs typeface="Public Sans"/>
                <a:sym typeface="Public Sans"/>
              </a:rPr>
              <a:t> Social</a:t>
            </a:r>
            <a:endParaRPr sz="5000" dirty="0"/>
          </a:p>
        </p:txBody>
      </p:sp>
      <p:sp>
        <p:nvSpPr>
          <p:cNvPr id="177" name="Google Shape;177;p5"/>
          <p:cNvSpPr txBox="1"/>
          <p:nvPr/>
        </p:nvSpPr>
        <p:spPr>
          <a:xfrm>
            <a:off x="1209791" y="5206332"/>
            <a:ext cx="3205422" cy="141269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algn="ctr">
              <a:lnSpc>
                <a:spcPct val="85000"/>
              </a:lnSpc>
              <a:defRPr sz="6600">
                <a:solidFill>
                  <a:srgbClr val="FFFFFF"/>
                </a:solidFill>
                <a:latin typeface="Public Sans" panose="020B0604020202020204" charset="0"/>
              </a:defRPr>
            </a:lvl1pPr>
          </a:lstStyle>
          <a:p>
            <a:r>
              <a:rPr lang="en-US" sz="5400" dirty="0"/>
              <a:t>778</a:t>
            </a:r>
            <a:endParaRPr sz="5400" dirty="0"/>
          </a:p>
          <a:p>
            <a:r>
              <a:rPr lang="en-US" sz="5400" dirty="0"/>
              <a:t>mil</a:t>
            </a:r>
            <a:endParaRPr sz="5400" dirty="0"/>
          </a:p>
        </p:txBody>
      </p:sp>
      <p:sp>
        <p:nvSpPr>
          <p:cNvPr id="178" name="Google Shape;178;p5"/>
          <p:cNvSpPr txBox="1"/>
          <p:nvPr/>
        </p:nvSpPr>
        <p:spPr>
          <a:xfrm>
            <a:off x="1244212" y="7247413"/>
            <a:ext cx="3473400" cy="215443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pt-BR" sz="2800" b="1" dirty="0">
                <a:solidFill>
                  <a:srgbClr val="BA1222"/>
                </a:solidFill>
                <a:latin typeface="Public Sans"/>
                <a:ea typeface="Public Sans"/>
                <a:cs typeface="Public Sans"/>
                <a:sym typeface="Public Sans"/>
              </a:rPr>
              <a:t>BOLSAS DE ESTUDO</a:t>
            </a:r>
            <a:r>
              <a:rPr lang="pt-BR" sz="2800" b="1" i="0" u="none" strike="noStrike" cap="none" dirty="0">
                <a:solidFill>
                  <a:srgbClr val="BA1222"/>
                </a:solidFill>
                <a:latin typeface="Public Sans"/>
                <a:ea typeface="Public Sans"/>
                <a:cs typeface="Public Sans"/>
                <a:sym typeface="Public Sans"/>
              </a:rPr>
              <a:t> </a:t>
            </a:r>
          </a:p>
          <a:p>
            <a:pPr marL="0" marR="0" lvl="0" indent="0" algn="ctr" rtl="0">
              <a:spcBef>
                <a:spcPts val="0"/>
              </a:spcBef>
              <a:spcAft>
                <a:spcPts val="0"/>
              </a:spcAft>
              <a:buNone/>
            </a:pPr>
            <a:endParaRPr lang="pt-BR" sz="2800" b="1" dirty="0">
              <a:solidFill>
                <a:srgbClr val="BA1222"/>
              </a:solidFill>
              <a:latin typeface="Public Sans"/>
              <a:ea typeface="Public Sans"/>
              <a:cs typeface="Public Sans"/>
              <a:sym typeface="Public Sans"/>
            </a:endParaRPr>
          </a:p>
          <a:p>
            <a:pPr marL="0" marR="0" lvl="0" indent="0" algn="ctr" rtl="0">
              <a:spcBef>
                <a:spcPts val="0"/>
              </a:spcBef>
              <a:spcAft>
                <a:spcPts val="0"/>
              </a:spcAft>
              <a:buNone/>
            </a:pPr>
            <a:r>
              <a:rPr lang="pt-BR" sz="2800" b="1" i="0" u="none" strike="noStrike" cap="none" dirty="0">
                <a:solidFill>
                  <a:srgbClr val="BA1222"/>
                </a:solidFill>
                <a:latin typeface="Public Sans"/>
                <a:ea typeface="Public Sans"/>
                <a:cs typeface="Public Sans"/>
                <a:sym typeface="Public Sans"/>
              </a:rPr>
              <a:t>Educação Básica e Ensino Superior </a:t>
            </a:r>
            <a:endParaRPr lang="pt-BR" sz="2800" dirty="0"/>
          </a:p>
        </p:txBody>
      </p:sp>
      <p:sp>
        <p:nvSpPr>
          <p:cNvPr id="179" name="Google Shape;179;p5"/>
          <p:cNvSpPr txBox="1"/>
          <p:nvPr/>
        </p:nvSpPr>
        <p:spPr>
          <a:xfrm>
            <a:off x="8669718" y="4904679"/>
            <a:ext cx="3380770" cy="1412694"/>
          </a:xfrm>
          <a:prstGeom prst="rect">
            <a:avLst/>
          </a:prstGeom>
          <a:noFill/>
          <a:ln>
            <a:noFill/>
          </a:ln>
        </p:spPr>
        <p:txBody>
          <a:bodyPr spcFirstLastPara="1" wrap="square" lIns="0" tIns="0" rIns="0" bIns="0" anchor="t" anchorCtr="0">
            <a:spAutoFit/>
          </a:bodyPr>
          <a:lstStyle/>
          <a:p>
            <a:pPr marL="0" lvl="0" indent="0" algn="ctr">
              <a:lnSpc>
                <a:spcPct val="85000"/>
              </a:lnSpc>
              <a:buFont typeface="Arial"/>
              <a:buNone/>
            </a:pPr>
            <a:r>
              <a:rPr lang="en-US" sz="5400" dirty="0">
                <a:solidFill>
                  <a:srgbClr val="FFFFFF"/>
                </a:solidFill>
                <a:latin typeface="Public Sans" panose="020B0604020202020204" charset="0"/>
              </a:rPr>
              <a:t>625</a:t>
            </a:r>
            <a:endParaRPr sz="5400" dirty="0">
              <a:solidFill>
                <a:srgbClr val="FFFFFF"/>
              </a:solidFill>
              <a:latin typeface="Public Sans" panose="020B0604020202020204" charset="0"/>
            </a:endParaRPr>
          </a:p>
          <a:p>
            <a:pPr marL="0" lvl="0" indent="0" algn="ctr">
              <a:lnSpc>
                <a:spcPct val="85000"/>
              </a:lnSpc>
              <a:buFont typeface="Arial"/>
              <a:buNone/>
            </a:pPr>
            <a:r>
              <a:rPr lang="en-US" sz="5400" dirty="0">
                <a:solidFill>
                  <a:srgbClr val="FFFFFF"/>
                </a:solidFill>
                <a:latin typeface="Public Sans" panose="020B0604020202020204" charset="0"/>
              </a:rPr>
              <a:t>mil</a:t>
            </a:r>
            <a:endParaRPr sz="5400" dirty="0">
              <a:solidFill>
                <a:srgbClr val="FFFFFF"/>
              </a:solidFill>
              <a:latin typeface="Public Sans" panose="020B0604020202020204" charset="0"/>
            </a:endParaRPr>
          </a:p>
        </p:txBody>
      </p:sp>
      <p:sp>
        <p:nvSpPr>
          <p:cNvPr id="180" name="Google Shape;180;p5"/>
          <p:cNvSpPr txBox="1"/>
          <p:nvPr/>
        </p:nvSpPr>
        <p:spPr>
          <a:xfrm>
            <a:off x="8461288" y="7247413"/>
            <a:ext cx="4254600" cy="142192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indent="0" algn="ctr">
              <a:lnSpc>
                <a:spcPct val="110003"/>
              </a:lnSpc>
              <a:buNone/>
              <a:defRPr sz="2800" b="1">
                <a:solidFill>
                  <a:srgbClr val="BA1222"/>
                </a:solidFill>
                <a:latin typeface="Public Sans"/>
                <a:ea typeface="Public Sans"/>
                <a:cs typeface="Public Sans"/>
              </a:defRPr>
            </a:lvl1pPr>
          </a:lstStyle>
          <a:p>
            <a:r>
              <a:rPr lang="pt-BR" dirty="0">
                <a:sym typeface="Public Sans"/>
              </a:rPr>
              <a:t>vagas para pessoas em situação de vulnerabilidade social</a:t>
            </a:r>
            <a:endParaRPr lang="pt-BR" dirty="0"/>
          </a:p>
        </p:txBody>
      </p:sp>
      <p:sp>
        <p:nvSpPr>
          <p:cNvPr id="181" name="Google Shape;181;p5"/>
          <p:cNvSpPr txBox="1"/>
          <p:nvPr/>
        </p:nvSpPr>
        <p:spPr>
          <a:xfrm>
            <a:off x="13214394" y="8792451"/>
            <a:ext cx="4263775" cy="609398"/>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1800" i="0" u="none" strike="noStrike" cap="none" dirty="0">
                <a:solidFill>
                  <a:srgbClr val="000000"/>
                </a:solidFill>
                <a:latin typeface="Public Sans"/>
                <a:ea typeface="Public Sans"/>
                <a:cs typeface="Public Sans"/>
                <a:sym typeface="Public Sans"/>
              </a:rPr>
              <a:t>Dados: </a:t>
            </a:r>
            <a:r>
              <a:rPr lang="en-US" sz="1800" i="0" u="none" strike="noStrike" cap="none" dirty="0" err="1">
                <a:solidFill>
                  <a:srgbClr val="000000"/>
                </a:solidFill>
                <a:latin typeface="Public Sans"/>
                <a:ea typeface="Public Sans"/>
                <a:cs typeface="Public Sans"/>
                <a:sym typeface="Public Sans"/>
              </a:rPr>
              <a:t>pesquisa</a:t>
            </a:r>
            <a:r>
              <a:rPr lang="en-US" sz="1800" i="0" u="none" strike="noStrike" cap="none" dirty="0">
                <a:solidFill>
                  <a:srgbClr val="000000"/>
                </a:solidFill>
                <a:latin typeface="Public Sans"/>
                <a:ea typeface="Public Sans"/>
                <a:cs typeface="Public Sans"/>
                <a:sym typeface="Public Sans"/>
              </a:rPr>
              <a:t> “A </a:t>
            </a:r>
            <a:r>
              <a:rPr lang="en-US" sz="1800" i="0" u="none" strike="noStrike" cap="none" dirty="0" err="1">
                <a:solidFill>
                  <a:srgbClr val="000000"/>
                </a:solidFill>
                <a:latin typeface="Public Sans"/>
                <a:ea typeface="Public Sans"/>
                <a:cs typeface="Public Sans"/>
                <a:sym typeface="Public Sans"/>
              </a:rPr>
              <a:t>contrapartida</a:t>
            </a:r>
            <a:endParaRPr sz="1800" i="0" u="none" strike="noStrike" cap="none" dirty="0">
              <a:solidFill>
                <a:srgbClr val="000000"/>
              </a:solidFill>
              <a:latin typeface="Public Sans"/>
              <a:ea typeface="Public Sans"/>
              <a:cs typeface="Public Sans"/>
              <a:sym typeface="Public Sans"/>
            </a:endParaRPr>
          </a:p>
          <a:p>
            <a:pPr marL="0" marR="0" lvl="0" indent="0" algn="l" rtl="0">
              <a:lnSpc>
                <a:spcPct val="110000"/>
              </a:lnSpc>
              <a:spcBef>
                <a:spcPts val="0"/>
              </a:spcBef>
              <a:spcAft>
                <a:spcPts val="0"/>
              </a:spcAft>
              <a:buNone/>
            </a:pPr>
            <a:r>
              <a:rPr lang="en-US" sz="1800" i="0" u="none" strike="noStrike" cap="none" dirty="0">
                <a:solidFill>
                  <a:srgbClr val="000000"/>
                </a:solidFill>
                <a:latin typeface="Public Sans"/>
                <a:ea typeface="Public Sans"/>
                <a:cs typeface="Public Sans"/>
                <a:sym typeface="Public Sans"/>
              </a:rPr>
              <a:t> do </a:t>
            </a:r>
            <a:r>
              <a:rPr lang="en-US" sz="1800" i="0" u="none" strike="noStrike" cap="none" dirty="0" err="1">
                <a:solidFill>
                  <a:srgbClr val="000000"/>
                </a:solidFill>
                <a:latin typeface="Public Sans"/>
                <a:ea typeface="Public Sans"/>
                <a:cs typeface="Public Sans"/>
                <a:sym typeface="Public Sans"/>
              </a:rPr>
              <a:t>setor</a:t>
            </a:r>
            <a:r>
              <a:rPr lang="en-US" sz="1800" i="0" u="none" strike="noStrike" cap="none" dirty="0">
                <a:solidFill>
                  <a:srgbClr val="000000"/>
                </a:solidFill>
                <a:latin typeface="Public Sans"/>
                <a:ea typeface="Public Sans"/>
                <a:cs typeface="Public Sans"/>
                <a:sym typeface="Public Sans"/>
              </a:rPr>
              <a:t> </a:t>
            </a:r>
            <a:r>
              <a:rPr lang="en-US" sz="1800" i="0" u="none" strike="noStrike" cap="none" dirty="0" err="1">
                <a:solidFill>
                  <a:srgbClr val="000000"/>
                </a:solidFill>
                <a:latin typeface="Public Sans"/>
                <a:ea typeface="Public Sans"/>
                <a:cs typeface="Public Sans"/>
                <a:sym typeface="Public Sans"/>
              </a:rPr>
              <a:t>filantrópico</a:t>
            </a:r>
            <a:r>
              <a:rPr lang="en-US" sz="1800" i="0" u="none" strike="noStrike" cap="none" dirty="0">
                <a:solidFill>
                  <a:srgbClr val="000000"/>
                </a:solidFill>
                <a:latin typeface="Public Sans"/>
                <a:ea typeface="Public Sans"/>
                <a:cs typeface="Public Sans"/>
                <a:sym typeface="Public Sans"/>
              </a:rPr>
              <a:t> no Brasil”</a:t>
            </a:r>
            <a:endParaRPr sz="1800" dirty="0"/>
          </a:p>
        </p:txBody>
      </p:sp>
    </p:spTree>
    <p:extLst>
      <p:ext uri="{BB962C8B-B14F-4D97-AF65-F5344CB8AC3E}">
        <p14:creationId xmlns:p14="http://schemas.microsoft.com/office/powerpoint/2010/main" val="2336663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pSp>
        <p:nvGrpSpPr>
          <p:cNvPr id="107" name="Google Shape;107;p2"/>
          <p:cNvGrpSpPr/>
          <p:nvPr/>
        </p:nvGrpSpPr>
        <p:grpSpPr>
          <a:xfrm>
            <a:off x="244050" y="162025"/>
            <a:ext cx="17553161" cy="9857979"/>
            <a:chOff x="0" y="-38100"/>
            <a:chExt cx="5086251" cy="2596323"/>
          </a:xfrm>
        </p:grpSpPr>
        <p:sp>
          <p:nvSpPr>
            <p:cNvPr id="108" name="Google Shape;108;p2"/>
            <p:cNvSpPr/>
            <p:nvPr/>
          </p:nvSpPr>
          <p:spPr>
            <a:xfrm>
              <a:off x="0" y="0"/>
              <a:ext cx="5086251" cy="2558223"/>
            </a:xfrm>
            <a:custGeom>
              <a:avLst/>
              <a:gdLst/>
              <a:ahLst/>
              <a:cxnLst/>
              <a:rect l="l" t="t" r="r" b="b"/>
              <a:pathLst>
                <a:path w="5086251" h="2558223" extrusionOk="0">
                  <a:moveTo>
                    <a:pt x="0" y="0"/>
                  </a:moveTo>
                  <a:lnTo>
                    <a:pt x="5086251" y="0"/>
                  </a:lnTo>
                  <a:lnTo>
                    <a:pt x="5086251" y="2558223"/>
                  </a:lnTo>
                  <a:lnTo>
                    <a:pt x="0" y="2558223"/>
                  </a:lnTo>
                  <a:close/>
                </a:path>
              </a:pathLst>
            </a:custGeom>
            <a:solidFill>
              <a:srgbClr val="000000">
                <a:alpha val="0"/>
              </a:srgbClr>
            </a:solidFill>
            <a:ln w="57150" cap="sq" cmpd="sng">
              <a:solidFill>
                <a:srgbClr val="BA1222"/>
              </a:solidFill>
              <a:prstDash val="solid"/>
              <a:miter lim="8000"/>
              <a:headEnd type="none" w="sm" len="sm"/>
              <a:tailEnd type="none" w="sm" len="sm"/>
            </a:ln>
          </p:spPr>
          <p:txBody>
            <a:bodyPr/>
            <a:lstStyle/>
            <a:p>
              <a:endParaRPr lang="pt-BR"/>
            </a:p>
          </p:txBody>
        </p:sp>
        <p:sp>
          <p:nvSpPr>
            <p:cNvPr id="109" name="Google Shape;109;p2"/>
            <p:cNvSpPr txBox="1"/>
            <p:nvPr/>
          </p:nvSpPr>
          <p:spPr>
            <a:xfrm>
              <a:off x="0" y="-38100"/>
              <a:ext cx="5086251" cy="2596323"/>
            </a:xfrm>
            <a:prstGeom prst="rect">
              <a:avLst/>
            </a:prstGeom>
            <a:noFill/>
            <a:ln>
              <a:noFill/>
            </a:ln>
          </p:spPr>
          <p:txBody>
            <a:bodyPr spcFirstLastPara="1" wrap="square" lIns="50800" tIns="50800" rIns="50800" bIns="50800" anchor="ctr" anchorCtr="0">
              <a:noAutofit/>
            </a:bodyPr>
            <a:lstStyle/>
            <a:p>
              <a:pPr marL="0" marR="0" lvl="0" indent="0" algn="ctr" rtl="0">
                <a:lnSpc>
                  <a:spcPct val="10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6" name="Google Shape;126;p2"/>
          <p:cNvSpPr txBox="1"/>
          <p:nvPr/>
        </p:nvSpPr>
        <p:spPr>
          <a:xfrm>
            <a:off x="1094011" y="1363991"/>
            <a:ext cx="16132628" cy="8919365"/>
          </a:xfrm>
          <a:prstGeom prst="rect">
            <a:avLst/>
          </a:prstGeom>
          <a:noFill/>
          <a:ln>
            <a:noFill/>
          </a:ln>
        </p:spPr>
        <p:txBody>
          <a:bodyPr spcFirstLastPara="1" wrap="square" lIns="0" tIns="0" rIns="0" bIns="0" anchor="t" anchorCtr="0">
            <a:spAutoFit/>
          </a:bodyPr>
          <a:lstStyle/>
          <a:p>
            <a:pPr algn="just">
              <a:lnSpc>
                <a:spcPct val="150000"/>
              </a:lnSpc>
              <a:spcAft>
                <a:spcPts val="800"/>
              </a:spcAft>
            </a:pPr>
            <a:r>
              <a:rPr lang="pt-BR" sz="3600" kern="100" dirty="0">
                <a:effectLst/>
                <a:latin typeface="Arial" panose="020B0604020202020204" pitchFamily="34" charset="0"/>
                <a:ea typeface="Aptos" panose="020B0004020202020204" pitchFamily="34" charset="0"/>
                <a:cs typeface="Times New Roman" panose="02020603050405020304" pitchFamily="18" charset="0"/>
              </a:rPr>
              <a:t>1 – Estão matriculados 2.559.861 de alunos na educação filantrópica; </a:t>
            </a:r>
            <a:endParaRPr lang="pt-BR" sz="36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pt-BR" sz="3600" kern="100" dirty="0">
                <a:effectLst/>
                <a:latin typeface="Arial" panose="020B0604020202020204" pitchFamily="34" charset="0"/>
                <a:ea typeface="Aptos" panose="020B0004020202020204" pitchFamily="34" charset="0"/>
                <a:cs typeface="Times New Roman" panose="02020603050405020304" pitchFamily="18" charset="0"/>
              </a:rPr>
              <a:t>2 – 18% do total de alunos da rede privada básica;</a:t>
            </a:r>
          </a:p>
          <a:p>
            <a:pPr algn="just">
              <a:lnSpc>
                <a:spcPct val="150000"/>
              </a:lnSpc>
              <a:spcAft>
                <a:spcPts val="800"/>
              </a:spcAft>
            </a:pPr>
            <a:r>
              <a:rPr lang="pt-BR" sz="3600" kern="100" dirty="0">
                <a:latin typeface="Arial" panose="020B0604020202020204" pitchFamily="34" charset="0"/>
                <a:ea typeface="Aptos" panose="020B0004020202020204" pitchFamily="34" charset="0"/>
                <a:cs typeface="Times New Roman" panose="02020603050405020304" pitchFamily="18" charset="0"/>
              </a:rPr>
              <a:t>3 – 12% do total de alunos do superior;</a:t>
            </a:r>
            <a:endParaRPr lang="pt-BR" sz="3600" kern="100" dirty="0">
              <a:effectLst/>
              <a:latin typeface="Arial" panose="020B06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pt-BR" sz="3600" kern="100" dirty="0">
                <a:solidFill>
                  <a:srgbClr val="FF0000"/>
                </a:solidFill>
                <a:latin typeface="Arial" panose="020B0604020202020204" pitchFamily="34" charset="0"/>
                <a:ea typeface="Aptos" panose="020B0004020202020204" pitchFamily="34" charset="0"/>
                <a:cs typeface="Times New Roman" panose="02020603050405020304" pitchFamily="18" charset="0"/>
              </a:rPr>
              <a:t>4</a:t>
            </a:r>
            <a:r>
              <a:rPr lang="pt-BR" sz="36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 – São 778 mil bolsas de estudo;</a:t>
            </a:r>
            <a:endParaRPr lang="pt-BR" sz="36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pt-BR" sz="3600" kern="100" dirty="0">
                <a:latin typeface="Arial" panose="020B0604020202020204" pitchFamily="34" charset="0"/>
                <a:ea typeface="Aptos" panose="020B0004020202020204" pitchFamily="34" charset="0"/>
                <a:cs typeface="Times New Roman" panose="02020603050405020304" pitchFamily="18" charset="0"/>
              </a:rPr>
              <a:t>5</a:t>
            </a:r>
            <a:r>
              <a:rPr lang="pt-BR" sz="3600" kern="100" dirty="0">
                <a:effectLst/>
                <a:latin typeface="Arial" panose="020B0604020202020204" pitchFamily="34" charset="0"/>
                <a:ea typeface="Aptos" panose="020B0004020202020204" pitchFamily="34" charset="0"/>
                <a:cs typeface="Times New Roman" panose="02020603050405020304" pitchFamily="18" charset="0"/>
              </a:rPr>
              <a:t> - A Lei Complementar 187/2021 regulamenta a concessão de bolsas; </a:t>
            </a:r>
            <a:endParaRPr lang="pt-BR" sz="36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pt-BR" sz="3600" kern="100" dirty="0">
                <a:latin typeface="Arial" panose="020B0604020202020204" pitchFamily="34" charset="0"/>
                <a:ea typeface="Aptos" panose="020B0004020202020204" pitchFamily="34" charset="0"/>
                <a:cs typeface="Times New Roman" panose="02020603050405020304" pitchFamily="18" charset="0"/>
              </a:rPr>
              <a:t>6</a:t>
            </a:r>
            <a:r>
              <a:rPr lang="pt-BR" sz="3600" kern="100" dirty="0">
                <a:effectLst/>
                <a:latin typeface="Arial" panose="020B0604020202020204" pitchFamily="34" charset="0"/>
                <a:ea typeface="Aptos" panose="020B0004020202020204" pitchFamily="34" charset="0"/>
                <a:cs typeface="Times New Roman" panose="02020603050405020304" pitchFamily="18" charset="0"/>
              </a:rPr>
              <a:t> - A cada cinco alunos pagantes a lei torna obrigatório uma bolsa integral;</a:t>
            </a:r>
            <a:endParaRPr lang="pt-BR" sz="36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pt-BR" sz="3600" kern="100" dirty="0">
                <a:solidFill>
                  <a:srgbClr val="FF0000"/>
                </a:solidFill>
                <a:latin typeface="Arial" panose="020B0604020202020204" pitchFamily="34" charset="0"/>
                <a:ea typeface="Aptos" panose="020B0004020202020204" pitchFamily="34" charset="0"/>
                <a:cs typeface="Times New Roman" panose="02020603050405020304" pitchFamily="18" charset="0"/>
              </a:rPr>
              <a:t>7</a:t>
            </a:r>
            <a:r>
              <a:rPr lang="pt-BR" sz="36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 – A cada um real de benefício fiscal, o setor educacional devolve R$ 4,96;</a:t>
            </a:r>
          </a:p>
          <a:p>
            <a:pPr algn="ctr">
              <a:lnSpc>
                <a:spcPct val="150000"/>
              </a:lnSpc>
              <a:spcAft>
                <a:spcPts val="800"/>
              </a:spcAft>
            </a:pPr>
            <a:r>
              <a:rPr lang="pt-BR" sz="2800" kern="100" dirty="0">
                <a:effectLst/>
                <a:latin typeface="Arial" panose="020B0604020202020204" pitchFamily="34" charset="0"/>
                <a:ea typeface="Aptos" panose="020B0004020202020204" pitchFamily="34" charset="0"/>
                <a:cs typeface="Times New Roman" panose="02020603050405020304" pitchFamily="18" charset="0"/>
              </a:rPr>
              <a:t>Os números são oficiais fornecidos pelo Ministério da Educação.</a:t>
            </a:r>
            <a:endParaRPr lang="pt-BR" sz="2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50000"/>
              </a:lnSpc>
              <a:spcAft>
                <a:spcPts val="800"/>
              </a:spcAft>
            </a:pPr>
            <a:r>
              <a:rPr lang="pt-BR" sz="2800" kern="100" dirty="0">
                <a:effectLst/>
                <a:latin typeface="Arial" panose="020B0604020202020204" pitchFamily="34" charset="0"/>
                <a:ea typeface="Aptos" panose="020B0004020202020204" pitchFamily="34" charset="0"/>
                <a:cs typeface="Times New Roman" panose="02020603050405020304" pitchFamily="18" charset="0"/>
              </a:rPr>
              <a:t>A pesquisa pode ser consultada no site do Fonif </a:t>
            </a:r>
            <a:r>
              <a:rPr lang="pt-BR" sz="2800" u="sng" kern="100"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3"/>
              </a:rPr>
              <a:t>www.fonif.org.br</a:t>
            </a:r>
            <a:endParaRPr lang="pt-BR"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rtl="0">
              <a:lnSpc>
                <a:spcPct val="120000"/>
              </a:lnSpc>
              <a:spcBef>
                <a:spcPts val="0"/>
              </a:spcBef>
              <a:spcAft>
                <a:spcPts val="0"/>
              </a:spcAft>
              <a:buNone/>
            </a:pPr>
            <a:endParaRPr lang="pt-BR" sz="4800" dirty="0">
              <a:latin typeface="Public Sans" panose="020B0604020202020204" charset="0"/>
            </a:endParaRPr>
          </a:p>
        </p:txBody>
      </p:sp>
      <p:grpSp>
        <p:nvGrpSpPr>
          <p:cNvPr id="127" name="Google Shape;127;p2"/>
          <p:cNvGrpSpPr/>
          <p:nvPr/>
        </p:nvGrpSpPr>
        <p:grpSpPr>
          <a:xfrm>
            <a:off x="14740863" y="8969422"/>
            <a:ext cx="3557536" cy="1317578"/>
            <a:chOff x="0" y="-47625"/>
            <a:chExt cx="1417447" cy="524969"/>
          </a:xfrm>
        </p:grpSpPr>
        <p:sp>
          <p:nvSpPr>
            <p:cNvPr id="128" name="Google Shape;128;p2"/>
            <p:cNvSpPr/>
            <p:nvPr/>
          </p:nvSpPr>
          <p:spPr>
            <a:xfrm>
              <a:off x="0" y="0"/>
              <a:ext cx="1417447" cy="477344"/>
            </a:xfrm>
            <a:custGeom>
              <a:avLst/>
              <a:gdLst/>
              <a:ahLst/>
              <a:cxnLst/>
              <a:rect l="l" t="t" r="r" b="b"/>
              <a:pathLst>
                <a:path w="1417447" h="477344" extrusionOk="0">
                  <a:moveTo>
                    <a:pt x="0" y="0"/>
                  </a:moveTo>
                  <a:lnTo>
                    <a:pt x="1417447" y="0"/>
                  </a:lnTo>
                  <a:lnTo>
                    <a:pt x="1417447" y="477344"/>
                  </a:lnTo>
                  <a:lnTo>
                    <a:pt x="0" y="477344"/>
                  </a:lnTo>
                  <a:close/>
                </a:path>
              </a:pathLst>
            </a:custGeom>
            <a:solidFill>
              <a:srgbClr val="BA1222"/>
            </a:solidFill>
            <a:ln>
              <a:noFill/>
            </a:ln>
          </p:spPr>
          <p:txBody>
            <a:bodyPr/>
            <a:lstStyle/>
            <a:p>
              <a:endParaRPr lang="pt-BR"/>
            </a:p>
          </p:txBody>
        </p:sp>
        <p:sp>
          <p:nvSpPr>
            <p:cNvPr id="129" name="Google Shape;129;p2"/>
            <p:cNvSpPr txBox="1"/>
            <p:nvPr/>
          </p:nvSpPr>
          <p:spPr>
            <a:xfrm>
              <a:off x="0" y="-47625"/>
              <a:ext cx="1417447" cy="524969"/>
            </a:xfrm>
            <a:prstGeom prst="rect">
              <a:avLst/>
            </a:prstGeom>
            <a:noFill/>
            <a:ln>
              <a:noFill/>
            </a:ln>
          </p:spPr>
          <p:txBody>
            <a:bodyPr spcFirstLastPara="1" wrap="square" lIns="50800" tIns="50800" rIns="50800" bIns="50800" anchor="ctr" anchorCtr="0">
              <a:noAutofit/>
            </a:bodyPr>
            <a:lstStyle/>
            <a:p>
              <a:pPr marL="0" marR="0" lvl="0" indent="0" algn="ctr" rtl="0">
                <a:lnSpc>
                  <a:spcPct val="135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0" name="Google Shape;130;p2"/>
          <p:cNvSpPr/>
          <p:nvPr/>
        </p:nvSpPr>
        <p:spPr>
          <a:xfrm>
            <a:off x="15242157" y="9490125"/>
            <a:ext cx="2554947" cy="527588"/>
          </a:xfrm>
          <a:custGeom>
            <a:avLst/>
            <a:gdLst/>
            <a:ahLst/>
            <a:cxnLst/>
            <a:rect l="l" t="t" r="r" b="b"/>
            <a:pathLst>
              <a:path w="2554947" h="527588" extrusionOk="0">
                <a:moveTo>
                  <a:pt x="0" y="0"/>
                </a:moveTo>
                <a:lnTo>
                  <a:pt x="2554947" y="0"/>
                </a:lnTo>
                <a:lnTo>
                  <a:pt x="2554947" y="527587"/>
                </a:lnTo>
                <a:lnTo>
                  <a:pt x="0" y="527587"/>
                </a:lnTo>
                <a:lnTo>
                  <a:pt x="0" y="0"/>
                </a:lnTo>
                <a:close/>
              </a:path>
            </a:pathLst>
          </a:custGeom>
          <a:blipFill rotWithShape="1">
            <a:blip r:embed="rId4">
              <a:alphaModFix/>
            </a:blip>
            <a:stretch>
              <a:fillRect/>
            </a:stretch>
          </a:blipFill>
          <a:ln>
            <a:noFill/>
          </a:ln>
        </p:spPr>
        <p:txBody>
          <a:bodyPr/>
          <a:lstStyle/>
          <a:p>
            <a:endParaRPr lang="pt-BR"/>
          </a:p>
        </p:txBody>
      </p:sp>
    </p:spTree>
    <p:extLst>
      <p:ext uri="{BB962C8B-B14F-4D97-AF65-F5344CB8AC3E}">
        <p14:creationId xmlns:p14="http://schemas.microsoft.com/office/powerpoint/2010/main" val="682083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pSp>
        <p:nvGrpSpPr>
          <p:cNvPr id="107" name="Google Shape;107;p2"/>
          <p:cNvGrpSpPr/>
          <p:nvPr/>
        </p:nvGrpSpPr>
        <p:grpSpPr>
          <a:xfrm>
            <a:off x="244050" y="162025"/>
            <a:ext cx="17553161" cy="9857979"/>
            <a:chOff x="0" y="-38100"/>
            <a:chExt cx="5086251" cy="2596323"/>
          </a:xfrm>
        </p:grpSpPr>
        <p:sp>
          <p:nvSpPr>
            <p:cNvPr id="108" name="Google Shape;108;p2"/>
            <p:cNvSpPr/>
            <p:nvPr/>
          </p:nvSpPr>
          <p:spPr>
            <a:xfrm>
              <a:off x="0" y="0"/>
              <a:ext cx="5086251" cy="2558223"/>
            </a:xfrm>
            <a:custGeom>
              <a:avLst/>
              <a:gdLst/>
              <a:ahLst/>
              <a:cxnLst/>
              <a:rect l="l" t="t" r="r" b="b"/>
              <a:pathLst>
                <a:path w="5086251" h="2558223" extrusionOk="0">
                  <a:moveTo>
                    <a:pt x="0" y="0"/>
                  </a:moveTo>
                  <a:lnTo>
                    <a:pt x="5086251" y="0"/>
                  </a:lnTo>
                  <a:lnTo>
                    <a:pt x="5086251" y="2558223"/>
                  </a:lnTo>
                  <a:lnTo>
                    <a:pt x="0" y="2558223"/>
                  </a:lnTo>
                  <a:close/>
                </a:path>
              </a:pathLst>
            </a:custGeom>
            <a:solidFill>
              <a:srgbClr val="000000">
                <a:alpha val="0"/>
              </a:srgbClr>
            </a:solidFill>
            <a:ln w="57150" cap="sq" cmpd="sng">
              <a:solidFill>
                <a:srgbClr val="BA1222"/>
              </a:solidFill>
              <a:prstDash val="solid"/>
              <a:miter lim="8000"/>
              <a:headEnd type="none" w="sm" len="sm"/>
              <a:tailEnd type="none" w="sm" len="sm"/>
            </a:ln>
          </p:spPr>
          <p:txBody>
            <a:bodyPr/>
            <a:lstStyle/>
            <a:p>
              <a:endParaRPr lang="pt-BR"/>
            </a:p>
          </p:txBody>
        </p:sp>
        <p:sp>
          <p:nvSpPr>
            <p:cNvPr id="109" name="Google Shape;109;p2"/>
            <p:cNvSpPr txBox="1"/>
            <p:nvPr/>
          </p:nvSpPr>
          <p:spPr>
            <a:xfrm>
              <a:off x="0" y="-38100"/>
              <a:ext cx="5086251" cy="2596323"/>
            </a:xfrm>
            <a:prstGeom prst="rect">
              <a:avLst/>
            </a:prstGeom>
            <a:noFill/>
            <a:ln>
              <a:noFill/>
            </a:ln>
          </p:spPr>
          <p:txBody>
            <a:bodyPr spcFirstLastPara="1" wrap="square" lIns="50800" tIns="50800" rIns="50800" bIns="50800" anchor="ctr" anchorCtr="0">
              <a:noAutofit/>
            </a:bodyPr>
            <a:lstStyle/>
            <a:p>
              <a:pPr marL="0" marR="0" lvl="0" indent="0" algn="ctr" rtl="0">
                <a:lnSpc>
                  <a:spcPct val="10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6" name="Google Shape;126;p2"/>
          <p:cNvSpPr txBox="1"/>
          <p:nvPr/>
        </p:nvSpPr>
        <p:spPr>
          <a:xfrm>
            <a:off x="1094011" y="1363991"/>
            <a:ext cx="16132628" cy="5554341"/>
          </a:xfrm>
          <a:prstGeom prst="rect">
            <a:avLst/>
          </a:prstGeom>
          <a:noFill/>
          <a:ln>
            <a:noFill/>
          </a:ln>
        </p:spPr>
        <p:txBody>
          <a:bodyPr spcFirstLastPara="1" wrap="square" lIns="0" tIns="0" rIns="0" bIns="0" anchor="t" anchorCtr="0">
            <a:spAutoFit/>
          </a:bodyPr>
          <a:lstStyle/>
          <a:p>
            <a:pPr algn="just">
              <a:lnSpc>
                <a:spcPct val="150000"/>
              </a:lnSpc>
              <a:spcAft>
                <a:spcPts val="800"/>
              </a:spcAft>
            </a:pPr>
            <a:r>
              <a:rPr lang="pt-BR" sz="3600" kern="100" dirty="0">
                <a:effectLst/>
                <a:latin typeface="Arial" panose="020B0604020202020204" pitchFamily="34" charset="0"/>
                <a:ea typeface="Aptos" panose="020B0004020202020204" pitchFamily="34" charset="0"/>
                <a:cs typeface="Times New Roman" panose="02020603050405020304" pitchFamily="18" charset="0"/>
              </a:rPr>
              <a:t>1 – Na </a:t>
            </a:r>
            <a:r>
              <a:rPr lang="pt-BR" sz="3600" kern="100" dirty="0">
                <a:latin typeface="Arial" panose="020B0604020202020204" pitchFamily="34" charset="0"/>
                <a:ea typeface="Aptos" panose="020B0004020202020204" pitchFamily="34" charset="0"/>
                <a:cs typeface="Times New Roman" panose="02020603050405020304" pitchFamily="18" charset="0"/>
              </a:rPr>
              <a:t>assistência social são 8.193 entidades</a:t>
            </a:r>
            <a:r>
              <a:rPr lang="pt-BR" sz="3600" kern="100" dirty="0">
                <a:effectLst/>
                <a:latin typeface="Arial" panose="020B0604020202020204" pitchFamily="34" charset="0"/>
                <a:ea typeface="Aptos" panose="020B0004020202020204" pitchFamily="34" charset="0"/>
                <a:cs typeface="Times New Roman" panose="02020603050405020304" pitchFamily="18" charset="0"/>
              </a:rPr>
              <a:t>; </a:t>
            </a:r>
            <a:endParaRPr lang="pt-BR" sz="36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pt-BR" sz="36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2 – </a:t>
            </a:r>
            <a:r>
              <a:rPr lang="pt-BR" sz="3600" kern="100" dirty="0">
                <a:solidFill>
                  <a:srgbClr val="FF0000"/>
                </a:solidFill>
                <a:latin typeface="Arial" panose="020B0604020202020204" pitchFamily="34" charset="0"/>
                <a:ea typeface="Aptos" panose="020B0004020202020204" pitchFamily="34" charset="0"/>
                <a:cs typeface="Times New Roman" panose="02020603050405020304" pitchFamily="18" charset="0"/>
              </a:rPr>
              <a:t>São 625 mil vagas ofertadas;</a:t>
            </a:r>
          </a:p>
          <a:p>
            <a:pPr algn="just">
              <a:lnSpc>
                <a:spcPct val="150000"/>
              </a:lnSpc>
              <a:spcAft>
                <a:spcPts val="800"/>
              </a:spcAft>
            </a:pPr>
            <a:r>
              <a:rPr lang="pt-BR" sz="3600" kern="100" dirty="0">
                <a:effectLst/>
                <a:latin typeface="Arial" panose="020B0604020202020204" pitchFamily="34" charset="0"/>
                <a:ea typeface="Aptos" panose="020B0004020202020204" pitchFamily="34" charset="0"/>
                <a:cs typeface="Times New Roman" panose="02020603050405020304" pitchFamily="18" charset="0"/>
              </a:rPr>
              <a:t>3 – São 74.083 va</a:t>
            </a:r>
            <a:r>
              <a:rPr lang="pt-BR" sz="3600" kern="100" dirty="0">
                <a:latin typeface="Arial" panose="020B0604020202020204" pitchFamily="34" charset="0"/>
                <a:ea typeface="Aptos" panose="020B0004020202020204" pitchFamily="34" charset="0"/>
                <a:cs typeface="Times New Roman" panose="02020603050405020304" pitchFamily="18" charset="0"/>
              </a:rPr>
              <a:t>gas Centros de Referência para Pessoas com Deficiência;</a:t>
            </a:r>
          </a:p>
          <a:p>
            <a:pPr algn="just">
              <a:lnSpc>
                <a:spcPct val="150000"/>
              </a:lnSpc>
              <a:spcAft>
                <a:spcPts val="800"/>
              </a:spcAft>
            </a:pPr>
            <a:r>
              <a:rPr lang="pt-BR" sz="3600" kern="100" dirty="0">
                <a:latin typeface="Arial" panose="020B0604020202020204" pitchFamily="34" charset="0"/>
                <a:ea typeface="Aptos" panose="020B0004020202020204" pitchFamily="34" charset="0"/>
                <a:cs typeface="Times New Roman" panose="02020603050405020304" pitchFamily="18" charset="0"/>
              </a:rPr>
              <a:t>4 – São entidades com 100% de gratuidade na prestação de serviços;</a:t>
            </a:r>
          </a:p>
          <a:p>
            <a:pPr algn="just">
              <a:lnSpc>
                <a:spcPct val="150000"/>
              </a:lnSpc>
              <a:spcAft>
                <a:spcPts val="800"/>
              </a:spcAft>
            </a:pPr>
            <a:r>
              <a:rPr lang="pt-BR" sz="3600" kern="100" dirty="0">
                <a:solidFill>
                  <a:srgbClr val="FF0000"/>
                </a:solidFill>
                <a:latin typeface="Arial" panose="020B0604020202020204" pitchFamily="34" charset="0"/>
                <a:ea typeface="Aptos" panose="020B0004020202020204" pitchFamily="34" charset="0"/>
                <a:cs typeface="Times New Roman" panose="02020603050405020304" pitchFamily="18" charset="0"/>
              </a:rPr>
              <a:t>5 – Cada um real em benefício fiscal, devolve R$ 12,75 em contrapartida;</a:t>
            </a:r>
          </a:p>
          <a:p>
            <a:pPr marL="0" marR="0" lvl="0" indent="0" algn="l" rtl="0">
              <a:lnSpc>
                <a:spcPct val="120000"/>
              </a:lnSpc>
              <a:spcBef>
                <a:spcPts val="0"/>
              </a:spcBef>
              <a:spcAft>
                <a:spcPts val="0"/>
              </a:spcAft>
              <a:buNone/>
            </a:pPr>
            <a:endParaRPr lang="pt-BR" sz="4800" dirty="0">
              <a:latin typeface="Public Sans" panose="020B0604020202020204" charset="0"/>
            </a:endParaRPr>
          </a:p>
        </p:txBody>
      </p:sp>
      <p:grpSp>
        <p:nvGrpSpPr>
          <p:cNvPr id="127" name="Google Shape;127;p2"/>
          <p:cNvGrpSpPr/>
          <p:nvPr/>
        </p:nvGrpSpPr>
        <p:grpSpPr>
          <a:xfrm>
            <a:off x="14740863" y="8969422"/>
            <a:ext cx="3557536" cy="1317578"/>
            <a:chOff x="0" y="-47625"/>
            <a:chExt cx="1417447" cy="524969"/>
          </a:xfrm>
        </p:grpSpPr>
        <p:sp>
          <p:nvSpPr>
            <p:cNvPr id="128" name="Google Shape;128;p2"/>
            <p:cNvSpPr/>
            <p:nvPr/>
          </p:nvSpPr>
          <p:spPr>
            <a:xfrm>
              <a:off x="0" y="0"/>
              <a:ext cx="1417447" cy="477344"/>
            </a:xfrm>
            <a:custGeom>
              <a:avLst/>
              <a:gdLst/>
              <a:ahLst/>
              <a:cxnLst/>
              <a:rect l="l" t="t" r="r" b="b"/>
              <a:pathLst>
                <a:path w="1417447" h="477344" extrusionOk="0">
                  <a:moveTo>
                    <a:pt x="0" y="0"/>
                  </a:moveTo>
                  <a:lnTo>
                    <a:pt x="1417447" y="0"/>
                  </a:lnTo>
                  <a:lnTo>
                    <a:pt x="1417447" y="477344"/>
                  </a:lnTo>
                  <a:lnTo>
                    <a:pt x="0" y="477344"/>
                  </a:lnTo>
                  <a:close/>
                </a:path>
              </a:pathLst>
            </a:custGeom>
            <a:solidFill>
              <a:srgbClr val="BA1222"/>
            </a:solidFill>
            <a:ln>
              <a:noFill/>
            </a:ln>
          </p:spPr>
          <p:txBody>
            <a:bodyPr/>
            <a:lstStyle/>
            <a:p>
              <a:endParaRPr lang="pt-BR"/>
            </a:p>
          </p:txBody>
        </p:sp>
        <p:sp>
          <p:nvSpPr>
            <p:cNvPr id="129" name="Google Shape;129;p2"/>
            <p:cNvSpPr txBox="1"/>
            <p:nvPr/>
          </p:nvSpPr>
          <p:spPr>
            <a:xfrm>
              <a:off x="0" y="-47625"/>
              <a:ext cx="1417447" cy="524969"/>
            </a:xfrm>
            <a:prstGeom prst="rect">
              <a:avLst/>
            </a:prstGeom>
            <a:noFill/>
            <a:ln>
              <a:noFill/>
            </a:ln>
          </p:spPr>
          <p:txBody>
            <a:bodyPr spcFirstLastPara="1" wrap="square" lIns="50800" tIns="50800" rIns="50800" bIns="50800" anchor="ctr" anchorCtr="0">
              <a:noAutofit/>
            </a:bodyPr>
            <a:lstStyle/>
            <a:p>
              <a:pPr marL="0" marR="0" lvl="0" indent="0" algn="ctr" rtl="0">
                <a:lnSpc>
                  <a:spcPct val="135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0" name="Google Shape;130;p2"/>
          <p:cNvSpPr/>
          <p:nvPr/>
        </p:nvSpPr>
        <p:spPr>
          <a:xfrm>
            <a:off x="15242157" y="9490125"/>
            <a:ext cx="2554947" cy="527588"/>
          </a:xfrm>
          <a:custGeom>
            <a:avLst/>
            <a:gdLst/>
            <a:ahLst/>
            <a:cxnLst/>
            <a:rect l="l" t="t" r="r" b="b"/>
            <a:pathLst>
              <a:path w="2554947" h="527588" extrusionOk="0">
                <a:moveTo>
                  <a:pt x="0" y="0"/>
                </a:moveTo>
                <a:lnTo>
                  <a:pt x="2554947" y="0"/>
                </a:lnTo>
                <a:lnTo>
                  <a:pt x="2554947" y="527587"/>
                </a:lnTo>
                <a:lnTo>
                  <a:pt x="0" y="527587"/>
                </a:lnTo>
                <a:lnTo>
                  <a:pt x="0" y="0"/>
                </a:lnTo>
                <a:close/>
              </a:path>
            </a:pathLst>
          </a:custGeom>
          <a:blipFill rotWithShape="1">
            <a:blip r:embed="rId3">
              <a:alphaModFix/>
            </a:blip>
            <a:stretch>
              <a:fillRect/>
            </a:stretch>
          </a:blipFill>
          <a:ln>
            <a:noFill/>
          </a:ln>
        </p:spPr>
        <p:txBody>
          <a:bodyPr/>
          <a:lstStyle/>
          <a:p>
            <a:endParaRPr lang="pt-BR"/>
          </a:p>
        </p:txBody>
      </p:sp>
    </p:spTree>
    <p:extLst>
      <p:ext uri="{BB962C8B-B14F-4D97-AF65-F5344CB8AC3E}">
        <p14:creationId xmlns:p14="http://schemas.microsoft.com/office/powerpoint/2010/main" val="2953862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pSp>
        <p:nvGrpSpPr>
          <p:cNvPr id="107" name="Google Shape;107;p2"/>
          <p:cNvGrpSpPr/>
          <p:nvPr/>
        </p:nvGrpSpPr>
        <p:grpSpPr>
          <a:xfrm>
            <a:off x="244050" y="162025"/>
            <a:ext cx="17553161" cy="9857979"/>
            <a:chOff x="0" y="-38100"/>
            <a:chExt cx="5086251" cy="2596323"/>
          </a:xfrm>
        </p:grpSpPr>
        <p:sp>
          <p:nvSpPr>
            <p:cNvPr id="108" name="Google Shape;108;p2"/>
            <p:cNvSpPr/>
            <p:nvPr/>
          </p:nvSpPr>
          <p:spPr>
            <a:xfrm>
              <a:off x="0" y="0"/>
              <a:ext cx="5086251" cy="2558223"/>
            </a:xfrm>
            <a:custGeom>
              <a:avLst/>
              <a:gdLst/>
              <a:ahLst/>
              <a:cxnLst/>
              <a:rect l="l" t="t" r="r" b="b"/>
              <a:pathLst>
                <a:path w="5086251" h="2558223" extrusionOk="0">
                  <a:moveTo>
                    <a:pt x="0" y="0"/>
                  </a:moveTo>
                  <a:lnTo>
                    <a:pt x="5086251" y="0"/>
                  </a:lnTo>
                  <a:lnTo>
                    <a:pt x="5086251" y="2558223"/>
                  </a:lnTo>
                  <a:lnTo>
                    <a:pt x="0" y="2558223"/>
                  </a:lnTo>
                  <a:close/>
                </a:path>
              </a:pathLst>
            </a:custGeom>
            <a:solidFill>
              <a:srgbClr val="000000">
                <a:alpha val="0"/>
              </a:srgbClr>
            </a:solidFill>
            <a:ln w="57150" cap="sq" cmpd="sng">
              <a:solidFill>
                <a:srgbClr val="BA1222"/>
              </a:solidFill>
              <a:prstDash val="solid"/>
              <a:miter lim="8000"/>
              <a:headEnd type="none" w="sm" len="sm"/>
              <a:tailEnd type="none" w="sm" len="sm"/>
            </a:ln>
          </p:spPr>
          <p:txBody>
            <a:bodyPr/>
            <a:lstStyle/>
            <a:p>
              <a:endParaRPr lang="pt-BR"/>
            </a:p>
          </p:txBody>
        </p:sp>
        <p:sp>
          <p:nvSpPr>
            <p:cNvPr id="109" name="Google Shape;109;p2"/>
            <p:cNvSpPr txBox="1"/>
            <p:nvPr/>
          </p:nvSpPr>
          <p:spPr>
            <a:xfrm>
              <a:off x="0" y="-38100"/>
              <a:ext cx="5086251" cy="2596323"/>
            </a:xfrm>
            <a:prstGeom prst="rect">
              <a:avLst/>
            </a:prstGeom>
            <a:noFill/>
            <a:ln>
              <a:noFill/>
            </a:ln>
          </p:spPr>
          <p:txBody>
            <a:bodyPr spcFirstLastPara="1" wrap="square" lIns="50800" tIns="50800" rIns="50800" bIns="50800" anchor="ctr" anchorCtr="0">
              <a:noAutofit/>
            </a:bodyPr>
            <a:lstStyle/>
            <a:p>
              <a:pPr marL="0" marR="0" lvl="0" indent="0" algn="ctr" rtl="0">
                <a:lnSpc>
                  <a:spcPct val="10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6" name="Google Shape;126;p2"/>
          <p:cNvSpPr txBox="1"/>
          <p:nvPr/>
        </p:nvSpPr>
        <p:spPr>
          <a:xfrm>
            <a:off x="1094011" y="1363991"/>
            <a:ext cx="16132628" cy="7926272"/>
          </a:xfrm>
          <a:prstGeom prst="rect">
            <a:avLst/>
          </a:prstGeom>
          <a:noFill/>
          <a:ln>
            <a:noFill/>
          </a:ln>
        </p:spPr>
        <p:txBody>
          <a:bodyPr spcFirstLastPara="1" wrap="square" lIns="0" tIns="0" rIns="0" bIns="0" anchor="t" anchorCtr="0">
            <a:spAutoFit/>
          </a:bodyPr>
          <a:lstStyle/>
          <a:p>
            <a:pPr algn="just">
              <a:lnSpc>
                <a:spcPct val="150000"/>
              </a:lnSpc>
              <a:spcAft>
                <a:spcPts val="800"/>
              </a:spcAft>
            </a:pPr>
            <a:r>
              <a:rPr lang="pt-BR" sz="2800" b="1"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Constituição Federal após Emenda Constitucional 132/2023</a:t>
            </a:r>
          </a:p>
          <a:p>
            <a:pPr>
              <a:lnSpc>
                <a:spcPct val="107000"/>
              </a:lnSpc>
              <a:spcAft>
                <a:spcPts val="800"/>
              </a:spcAft>
            </a:pPr>
            <a:r>
              <a:rPr lang="pt-BR" sz="2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p>
          <a:p>
            <a:pPr algn="just">
              <a:lnSpc>
                <a:spcPct val="107000"/>
              </a:lnSpc>
              <a:spcAft>
                <a:spcPts val="800"/>
              </a:spcAft>
            </a:pPr>
            <a:r>
              <a:rPr lang="pt-BR" sz="2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Art. 156-A. Lei complementar instituirá imposto sobre bens e serviços de competência compartilhada entre Estados, Distrito Federal e Municípios</a:t>
            </a:r>
            <a:endParaRPr lang="pt-BR" sz="2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pt-BR" sz="2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 </a:t>
            </a:r>
            <a:endParaRPr lang="pt-BR" sz="2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pt-BR" sz="2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 7º A isenção e a imunidade:</a:t>
            </a:r>
            <a:endParaRPr lang="pt-BR" sz="2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pt-BR" sz="2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 </a:t>
            </a:r>
            <a:endParaRPr lang="pt-BR" sz="2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pt-BR" sz="2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I - não implicarão crédito para compensação com o montante devido nas operações seguintes;</a:t>
            </a:r>
            <a:endParaRPr lang="pt-BR" sz="2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pt-BR" sz="2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 </a:t>
            </a:r>
            <a:endParaRPr lang="pt-BR" sz="2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pt-BR" sz="2800"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II - acarretarão a anulação do crédito relativo às operações anteriores, </a:t>
            </a:r>
            <a:r>
              <a:rPr lang="pt-BR" sz="28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salvo, na hipótese da imunidade, inclusive em relação ao inciso XI do § 1º, quando determinado em contrário em lei complementar.</a:t>
            </a:r>
            <a:endParaRPr lang="pt-BR" sz="2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pt-BR"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rtl="0">
              <a:lnSpc>
                <a:spcPct val="120000"/>
              </a:lnSpc>
              <a:spcBef>
                <a:spcPts val="0"/>
              </a:spcBef>
              <a:spcAft>
                <a:spcPts val="0"/>
              </a:spcAft>
              <a:buNone/>
            </a:pPr>
            <a:endParaRPr lang="pt-BR" sz="4800" dirty="0">
              <a:latin typeface="Public Sans" panose="020B0604020202020204" charset="0"/>
            </a:endParaRPr>
          </a:p>
        </p:txBody>
      </p:sp>
      <p:grpSp>
        <p:nvGrpSpPr>
          <p:cNvPr id="127" name="Google Shape;127;p2"/>
          <p:cNvGrpSpPr/>
          <p:nvPr/>
        </p:nvGrpSpPr>
        <p:grpSpPr>
          <a:xfrm>
            <a:off x="14740863" y="8969422"/>
            <a:ext cx="3557536" cy="1317578"/>
            <a:chOff x="0" y="-47625"/>
            <a:chExt cx="1417447" cy="524969"/>
          </a:xfrm>
        </p:grpSpPr>
        <p:sp>
          <p:nvSpPr>
            <p:cNvPr id="128" name="Google Shape;128;p2"/>
            <p:cNvSpPr/>
            <p:nvPr/>
          </p:nvSpPr>
          <p:spPr>
            <a:xfrm>
              <a:off x="0" y="0"/>
              <a:ext cx="1417447" cy="477344"/>
            </a:xfrm>
            <a:custGeom>
              <a:avLst/>
              <a:gdLst/>
              <a:ahLst/>
              <a:cxnLst/>
              <a:rect l="l" t="t" r="r" b="b"/>
              <a:pathLst>
                <a:path w="1417447" h="477344" extrusionOk="0">
                  <a:moveTo>
                    <a:pt x="0" y="0"/>
                  </a:moveTo>
                  <a:lnTo>
                    <a:pt x="1417447" y="0"/>
                  </a:lnTo>
                  <a:lnTo>
                    <a:pt x="1417447" y="477344"/>
                  </a:lnTo>
                  <a:lnTo>
                    <a:pt x="0" y="477344"/>
                  </a:lnTo>
                  <a:close/>
                </a:path>
              </a:pathLst>
            </a:custGeom>
            <a:solidFill>
              <a:srgbClr val="BA1222"/>
            </a:solidFill>
            <a:ln>
              <a:noFill/>
            </a:ln>
          </p:spPr>
          <p:txBody>
            <a:bodyPr/>
            <a:lstStyle/>
            <a:p>
              <a:endParaRPr lang="pt-BR"/>
            </a:p>
          </p:txBody>
        </p:sp>
        <p:sp>
          <p:nvSpPr>
            <p:cNvPr id="129" name="Google Shape;129;p2"/>
            <p:cNvSpPr txBox="1"/>
            <p:nvPr/>
          </p:nvSpPr>
          <p:spPr>
            <a:xfrm>
              <a:off x="0" y="-47625"/>
              <a:ext cx="1417447" cy="524969"/>
            </a:xfrm>
            <a:prstGeom prst="rect">
              <a:avLst/>
            </a:prstGeom>
            <a:noFill/>
            <a:ln>
              <a:noFill/>
            </a:ln>
          </p:spPr>
          <p:txBody>
            <a:bodyPr spcFirstLastPara="1" wrap="square" lIns="50800" tIns="50800" rIns="50800" bIns="50800" anchor="ctr" anchorCtr="0">
              <a:noAutofit/>
            </a:bodyPr>
            <a:lstStyle/>
            <a:p>
              <a:pPr marL="0" marR="0" lvl="0" indent="0" algn="ctr" rtl="0">
                <a:lnSpc>
                  <a:spcPct val="135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0" name="Google Shape;130;p2"/>
          <p:cNvSpPr/>
          <p:nvPr/>
        </p:nvSpPr>
        <p:spPr>
          <a:xfrm>
            <a:off x="15242157" y="9490125"/>
            <a:ext cx="2554947" cy="527588"/>
          </a:xfrm>
          <a:custGeom>
            <a:avLst/>
            <a:gdLst/>
            <a:ahLst/>
            <a:cxnLst/>
            <a:rect l="l" t="t" r="r" b="b"/>
            <a:pathLst>
              <a:path w="2554947" h="527588" extrusionOk="0">
                <a:moveTo>
                  <a:pt x="0" y="0"/>
                </a:moveTo>
                <a:lnTo>
                  <a:pt x="2554947" y="0"/>
                </a:lnTo>
                <a:lnTo>
                  <a:pt x="2554947" y="527587"/>
                </a:lnTo>
                <a:lnTo>
                  <a:pt x="0" y="527587"/>
                </a:lnTo>
                <a:lnTo>
                  <a:pt x="0" y="0"/>
                </a:lnTo>
                <a:close/>
              </a:path>
            </a:pathLst>
          </a:custGeom>
          <a:blipFill rotWithShape="1">
            <a:blip r:embed="rId3">
              <a:alphaModFix/>
            </a:blip>
            <a:stretch>
              <a:fillRect/>
            </a:stretch>
          </a:blipFill>
          <a:ln>
            <a:noFill/>
          </a:ln>
        </p:spPr>
        <p:txBody>
          <a:bodyPr/>
          <a:lstStyle/>
          <a:p>
            <a:endParaRPr lang="pt-BR"/>
          </a:p>
        </p:txBody>
      </p:sp>
    </p:spTree>
    <p:extLst>
      <p:ext uri="{BB962C8B-B14F-4D97-AF65-F5344CB8AC3E}">
        <p14:creationId xmlns:p14="http://schemas.microsoft.com/office/powerpoint/2010/main" val="2812300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pSp>
        <p:nvGrpSpPr>
          <p:cNvPr id="107" name="Google Shape;107;p2"/>
          <p:cNvGrpSpPr/>
          <p:nvPr/>
        </p:nvGrpSpPr>
        <p:grpSpPr>
          <a:xfrm>
            <a:off x="244050" y="162025"/>
            <a:ext cx="17553161" cy="9857979"/>
            <a:chOff x="0" y="-38100"/>
            <a:chExt cx="5086251" cy="2596323"/>
          </a:xfrm>
        </p:grpSpPr>
        <p:sp>
          <p:nvSpPr>
            <p:cNvPr id="108" name="Google Shape;108;p2"/>
            <p:cNvSpPr/>
            <p:nvPr/>
          </p:nvSpPr>
          <p:spPr>
            <a:xfrm>
              <a:off x="0" y="0"/>
              <a:ext cx="5086251" cy="2558223"/>
            </a:xfrm>
            <a:custGeom>
              <a:avLst/>
              <a:gdLst/>
              <a:ahLst/>
              <a:cxnLst/>
              <a:rect l="l" t="t" r="r" b="b"/>
              <a:pathLst>
                <a:path w="5086251" h="2558223" extrusionOk="0">
                  <a:moveTo>
                    <a:pt x="0" y="0"/>
                  </a:moveTo>
                  <a:lnTo>
                    <a:pt x="5086251" y="0"/>
                  </a:lnTo>
                  <a:lnTo>
                    <a:pt x="5086251" y="2558223"/>
                  </a:lnTo>
                  <a:lnTo>
                    <a:pt x="0" y="2558223"/>
                  </a:lnTo>
                  <a:close/>
                </a:path>
              </a:pathLst>
            </a:custGeom>
            <a:solidFill>
              <a:srgbClr val="000000">
                <a:alpha val="0"/>
              </a:srgbClr>
            </a:solidFill>
            <a:ln w="57150" cap="sq" cmpd="sng">
              <a:solidFill>
                <a:srgbClr val="BA1222"/>
              </a:solidFill>
              <a:prstDash val="solid"/>
              <a:miter lim="8000"/>
              <a:headEnd type="none" w="sm" len="sm"/>
              <a:tailEnd type="none" w="sm" len="sm"/>
            </a:ln>
          </p:spPr>
          <p:txBody>
            <a:bodyPr/>
            <a:lstStyle/>
            <a:p>
              <a:endParaRPr lang="pt-BR"/>
            </a:p>
          </p:txBody>
        </p:sp>
        <p:sp>
          <p:nvSpPr>
            <p:cNvPr id="109" name="Google Shape;109;p2"/>
            <p:cNvSpPr txBox="1"/>
            <p:nvPr/>
          </p:nvSpPr>
          <p:spPr>
            <a:xfrm>
              <a:off x="0" y="-38100"/>
              <a:ext cx="5086251" cy="2596323"/>
            </a:xfrm>
            <a:prstGeom prst="rect">
              <a:avLst/>
            </a:prstGeom>
            <a:noFill/>
            <a:ln>
              <a:noFill/>
            </a:ln>
          </p:spPr>
          <p:txBody>
            <a:bodyPr spcFirstLastPara="1" wrap="square" lIns="50800" tIns="50800" rIns="50800" bIns="50800" anchor="ctr" anchorCtr="0">
              <a:noAutofit/>
            </a:bodyPr>
            <a:lstStyle/>
            <a:p>
              <a:pPr marL="0" marR="0" lvl="0" indent="0" algn="ctr" rtl="0">
                <a:lnSpc>
                  <a:spcPct val="10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6" name="Google Shape;126;p2"/>
          <p:cNvSpPr txBox="1"/>
          <p:nvPr/>
        </p:nvSpPr>
        <p:spPr>
          <a:xfrm>
            <a:off x="1094011" y="1363991"/>
            <a:ext cx="16132628" cy="5745163"/>
          </a:xfrm>
          <a:prstGeom prst="rect">
            <a:avLst/>
          </a:prstGeom>
          <a:noFill/>
          <a:ln>
            <a:noFill/>
          </a:ln>
        </p:spPr>
        <p:txBody>
          <a:bodyPr spcFirstLastPara="1" wrap="square" lIns="0" tIns="0" rIns="0" bIns="0" anchor="t" anchorCtr="0">
            <a:spAutoFit/>
          </a:bodyPr>
          <a:lstStyle/>
          <a:p>
            <a:pPr algn="just">
              <a:lnSpc>
                <a:spcPct val="150000"/>
              </a:lnSpc>
              <a:spcAft>
                <a:spcPts val="800"/>
              </a:spcAft>
            </a:pPr>
            <a:endParaRPr lang="pt-BR" sz="4800" kern="100" dirty="0">
              <a:effectLst/>
              <a:latin typeface="Arial" panose="020B06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pt-BR" sz="4800" kern="100" dirty="0">
                <a:effectLst/>
                <a:latin typeface="Arial" panose="020B0604020202020204" pitchFamily="34" charset="0"/>
                <a:ea typeface="Aptos" panose="020B0004020202020204" pitchFamily="34" charset="0"/>
                <a:cs typeface="Times New Roman" panose="02020603050405020304" pitchFamily="18" charset="0"/>
              </a:rPr>
              <a:t>Há que se insistir nesta </a:t>
            </a:r>
            <a:r>
              <a:rPr lang="pt-BR" sz="48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condição</a:t>
            </a:r>
            <a:r>
              <a:rPr lang="pt-BR" sz="4800" kern="100" dirty="0">
                <a:effectLst/>
                <a:latin typeface="Arial" panose="020B0604020202020204" pitchFamily="34" charset="0"/>
                <a:ea typeface="Aptos" panose="020B0004020202020204" pitchFamily="34" charset="0"/>
                <a:cs typeface="Times New Roman" panose="02020603050405020304" pitchFamily="18" charset="0"/>
              </a:rPr>
              <a:t> do inciso II, que diz “salvo, </a:t>
            </a:r>
            <a:r>
              <a:rPr lang="pt-BR" sz="4800" b="1" kern="100" dirty="0">
                <a:effectLst/>
                <a:latin typeface="Arial" panose="020B0604020202020204" pitchFamily="34" charset="0"/>
                <a:ea typeface="Aptos" panose="020B0004020202020204" pitchFamily="34" charset="0"/>
                <a:cs typeface="Times New Roman" panose="02020603050405020304" pitchFamily="18" charset="0"/>
              </a:rPr>
              <a:t>na hipótese da imunidade</a:t>
            </a:r>
            <a:r>
              <a:rPr lang="pt-BR" sz="4800" kern="100" dirty="0">
                <a:effectLst/>
                <a:latin typeface="Arial" panose="020B0604020202020204" pitchFamily="34" charset="0"/>
                <a:ea typeface="Aptos" panose="020B0004020202020204" pitchFamily="34" charset="0"/>
                <a:cs typeface="Times New Roman" panose="02020603050405020304" pitchFamily="18" charset="0"/>
              </a:rPr>
              <a:t>, inclusive em relação ao inciso XI do § 1º, </a:t>
            </a:r>
            <a:r>
              <a:rPr lang="pt-BR" sz="4800" b="1" kern="100" dirty="0">
                <a:effectLst/>
                <a:latin typeface="Arial" panose="020B0604020202020204" pitchFamily="34" charset="0"/>
                <a:ea typeface="Aptos" panose="020B0004020202020204" pitchFamily="34" charset="0"/>
                <a:cs typeface="Times New Roman" panose="02020603050405020304" pitchFamily="18" charset="0"/>
              </a:rPr>
              <a:t>quando determinado em contrário em lei complementar</a:t>
            </a:r>
            <a:r>
              <a:rPr lang="pt-BR" sz="4800" kern="100" dirty="0">
                <a:effectLst/>
                <a:latin typeface="Arial" panose="020B0604020202020204" pitchFamily="34" charset="0"/>
                <a:ea typeface="Aptos" panose="020B0004020202020204" pitchFamily="34" charset="0"/>
                <a:cs typeface="Times New Roman" panose="02020603050405020304" pitchFamily="18" charset="0"/>
              </a:rPr>
              <a:t>.”</a:t>
            </a:r>
            <a:endParaRPr lang="pt-BR" sz="48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27" name="Google Shape;127;p2"/>
          <p:cNvGrpSpPr/>
          <p:nvPr/>
        </p:nvGrpSpPr>
        <p:grpSpPr>
          <a:xfrm>
            <a:off x="14740863" y="8969422"/>
            <a:ext cx="3557536" cy="1317578"/>
            <a:chOff x="0" y="-47625"/>
            <a:chExt cx="1417447" cy="524969"/>
          </a:xfrm>
        </p:grpSpPr>
        <p:sp>
          <p:nvSpPr>
            <p:cNvPr id="128" name="Google Shape;128;p2"/>
            <p:cNvSpPr/>
            <p:nvPr/>
          </p:nvSpPr>
          <p:spPr>
            <a:xfrm>
              <a:off x="0" y="0"/>
              <a:ext cx="1417447" cy="477344"/>
            </a:xfrm>
            <a:custGeom>
              <a:avLst/>
              <a:gdLst/>
              <a:ahLst/>
              <a:cxnLst/>
              <a:rect l="l" t="t" r="r" b="b"/>
              <a:pathLst>
                <a:path w="1417447" h="477344" extrusionOk="0">
                  <a:moveTo>
                    <a:pt x="0" y="0"/>
                  </a:moveTo>
                  <a:lnTo>
                    <a:pt x="1417447" y="0"/>
                  </a:lnTo>
                  <a:lnTo>
                    <a:pt x="1417447" y="477344"/>
                  </a:lnTo>
                  <a:lnTo>
                    <a:pt x="0" y="477344"/>
                  </a:lnTo>
                  <a:close/>
                </a:path>
              </a:pathLst>
            </a:custGeom>
            <a:solidFill>
              <a:srgbClr val="BA1222"/>
            </a:solidFill>
            <a:ln>
              <a:noFill/>
            </a:ln>
          </p:spPr>
          <p:txBody>
            <a:bodyPr/>
            <a:lstStyle/>
            <a:p>
              <a:endParaRPr lang="pt-BR"/>
            </a:p>
          </p:txBody>
        </p:sp>
        <p:sp>
          <p:nvSpPr>
            <p:cNvPr id="129" name="Google Shape;129;p2"/>
            <p:cNvSpPr txBox="1"/>
            <p:nvPr/>
          </p:nvSpPr>
          <p:spPr>
            <a:xfrm>
              <a:off x="0" y="-47625"/>
              <a:ext cx="1417447" cy="524969"/>
            </a:xfrm>
            <a:prstGeom prst="rect">
              <a:avLst/>
            </a:prstGeom>
            <a:noFill/>
            <a:ln>
              <a:noFill/>
            </a:ln>
          </p:spPr>
          <p:txBody>
            <a:bodyPr spcFirstLastPara="1" wrap="square" lIns="50800" tIns="50800" rIns="50800" bIns="50800" anchor="ctr" anchorCtr="0">
              <a:noAutofit/>
            </a:bodyPr>
            <a:lstStyle/>
            <a:p>
              <a:pPr marL="0" marR="0" lvl="0" indent="0" algn="ctr" rtl="0">
                <a:lnSpc>
                  <a:spcPct val="135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0" name="Google Shape;130;p2"/>
          <p:cNvSpPr/>
          <p:nvPr/>
        </p:nvSpPr>
        <p:spPr>
          <a:xfrm>
            <a:off x="15242157" y="9490125"/>
            <a:ext cx="2554947" cy="527588"/>
          </a:xfrm>
          <a:custGeom>
            <a:avLst/>
            <a:gdLst/>
            <a:ahLst/>
            <a:cxnLst/>
            <a:rect l="l" t="t" r="r" b="b"/>
            <a:pathLst>
              <a:path w="2554947" h="527588" extrusionOk="0">
                <a:moveTo>
                  <a:pt x="0" y="0"/>
                </a:moveTo>
                <a:lnTo>
                  <a:pt x="2554947" y="0"/>
                </a:lnTo>
                <a:lnTo>
                  <a:pt x="2554947" y="527587"/>
                </a:lnTo>
                <a:lnTo>
                  <a:pt x="0" y="527587"/>
                </a:lnTo>
                <a:lnTo>
                  <a:pt x="0" y="0"/>
                </a:lnTo>
                <a:close/>
              </a:path>
            </a:pathLst>
          </a:custGeom>
          <a:blipFill rotWithShape="1">
            <a:blip r:embed="rId3">
              <a:alphaModFix/>
            </a:blip>
            <a:stretch>
              <a:fillRect/>
            </a:stretch>
          </a:blipFill>
          <a:ln>
            <a:noFill/>
          </a:ln>
        </p:spPr>
        <p:txBody>
          <a:bodyPr/>
          <a:lstStyle/>
          <a:p>
            <a:endParaRPr lang="pt-BR"/>
          </a:p>
        </p:txBody>
      </p:sp>
    </p:spTree>
    <p:extLst>
      <p:ext uri="{BB962C8B-B14F-4D97-AF65-F5344CB8AC3E}">
        <p14:creationId xmlns:p14="http://schemas.microsoft.com/office/powerpoint/2010/main" val="143773506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TotalTime>
  <Words>1010</Words>
  <Application>Microsoft Office PowerPoint</Application>
  <PresentationFormat>Personalizar</PresentationFormat>
  <Paragraphs>118</Paragraphs>
  <Slides>17</Slides>
  <Notes>17</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17</vt:i4>
      </vt:variant>
    </vt:vector>
  </HeadingPairs>
  <TitlesOfParts>
    <vt:vector size="28" baseType="lpstr">
      <vt:lpstr>Public Sans Medium</vt:lpstr>
      <vt:lpstr>Arial</vt:lpstr>
      <vt:lpstr>Calibri</vt:lpstr>
      <vt:lpstr>GentiumBasic-BoldItalic</vt:lpstr>
      <vt:lpstr>GentiumBasic-Italic</vt:lpstr>
      <vt:lpstr>Aptos</vt:lpstr>
      <vt:lpstr>GentiumBasic</vt:lpstr>
      <vt:lpstr>Public Sans Black</vt:lpstr>
      <vt:lpstr>Public Sans</vt:lpstr>
      <vt:lpstr>GentiumBasic-Bold</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DSA - Vanderlei José Vianna</dc:creator>
  <cp:lastModifiedBy>DSA - Vanderlei José Vianna</cp:lastModifiedBy>
  <cp:revision>25</cp:revision>
  <dcterms:created xsi:type="dcterms:W3CDTF">2006-08-16T00:00:00Z</dcterms:created>
  <dcterms:modified xsi:type="dcterms:W3CDTF">2024-09-11T17:32:29Z</dcterms:modified>
</cp:coreProperties>
</file>