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0" r:id="rId2"/>
  </p:sldMasterIdLst>
  <p:sldIdLst>
    <p:sldId id="268" r:id="rId3"/>
    <p:sldId id="286" r:id="rId4"/>
    <p:sldId id="297" r:id="rId5"/>
    <p:sldId id="289" r:id="rId6"/>
    <p:sldId id="258" r:id="rId7"/>
    <p:sldId id="296" r:id="rId8"/>
    <p:sldId id="312" r:id="rId9"/>
    <p:sldId id="272" r:id="rId10"/>
    <p:sldId id="305" r:id="rId11"/>
    <p:sldId id="301" r:id="rId12"/>
    <p:sldId id="303" r:id="rId13"/>
    <p:sldId id="311" r:id="rId14"/>
    <p:sldId id="299" r:id="rId15"/>
    <p:sldId id="308" r:id="rId16"/>
    <p:sldId id="309" r:id="rId17"/>
    <p:sldId id="306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0"/>
          </p:nvPr>
        </p:nvSpPr>
        <p:spPr>
          <a:xfrm>
            <a:off x="9256787" y="6376968"/>
            <a:ext cx="2844800" cy="4272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7590B0-1598-7D44-93F1-D038C10176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1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52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1674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2950" y="987426"/>
            <a:ext cx="617222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1674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46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1674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2950" y="987426"/>
            <a:ext cx="617222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1674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347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5163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419" y="1825625"/>
            <a:ext cx="10515163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35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5585" y="365125"/>
            <a:ext cx="2627996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419" y="365125"/>
            <a:ext cx="773472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75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1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6787" y="6376968"/>
            <a:ext cx="2844800" cy="4272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7590B0-1598-7D44-93F1-D038C10176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7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45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398" y="3602038"/>
            <a:ext cx="9143206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76053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5163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419" y="1825625"/>
            <a:ext cx="105151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83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2067" y="1709739"/>
            <a:ext cx="10515163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2067" y="4589464"/>
            <a:ext cx="1051516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4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5163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419" y="1825625"/>
            <a:ext cx="51813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21" y="1825625"/>
            <a:ext cx="5181361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57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007" y="365126"/>
            <a:ext cx="10515163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0007" y="1681163"/>
            <a:ext cx="515754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40007" y="2505075"/>
            <a:ext cx="5157543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20" y="1681163"/>
            <a:ext cx="518295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20" y="2505075"/>
            <a:ext cx="518295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98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5163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419" y="6356351"/>
            <a:ext cx="2742327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065" y="6356351"/>
            <a:ext cx="411587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72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 userDrawn="1"/>
        </p:nvGrpSpPr>
        <p:grpSpPr>
          <a:xfrm>
            <a:off x="0" y="78823"/>
            <a:ext cx="9027081" cy="852372"/>
            <a:chOff x="0" y="78823"/>
            <a:chExt cx="8865703" cy="852372"/>
          </a:xfrm>
        </p:grpSpPr>
        <p:sp>
          <p:nvSpPr>
            <p:cNvPr id="10" name="Triângulo retângulo 9"/>
            <p:cNvSpPr/>
            <p:nvPr userDrawn="1"/>
          </p:nvSpPr>
          <p:spPr>
            <a:xfrm>
              <a:off x="8335616" y="78823"/>
              <a:ext cx="530087" cy="852372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/>
            </a:p>
          </p:txBody>
        </p:sp>
        <p:sp>
          <p:nvSpPr>
            <p:cNvPr id="11" name="Retângulo 10"/>
            <p:cNvSpPr/>
            <p:nvPr userDrawn="1"/>
          </p:nvSpPr>
          <p:spPr>
            <a:xfrm>
              <a:off x="0" y="78823"/>
              <a:ext cx="8335616" cy="8523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/>
            </a:p>
          </p:txBody>
        </p:sp>
      </p:grp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3E2A1CBF-A24F-4EC3-BA68-5E0A7D23F3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0"/>
            <a:ext cx="12192000" cy="139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3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5665062F-FEAB-45DD-826B-ADD68A45B8D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" y="6303962"/>
            <a:ext cx="12192000" cy="554038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321124" y="6465580"/>
            <a:ext cx="2742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2A7BF7-1F01-4D93-B87D-CB0FD69771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80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F97130ED-FEFA-0EA4-72BE-ED2574296D2C}"/>
              </a:ext>
            </a:extLst>
          </p:cNvPr>
          <p:cNvSpPr txBox="1"/>
          <p:nvPr/>
        </p:nvSpPr>
        <p:spPr>
          <a:xfrm>
            <a:off x="323555" y="2053876"/>
            <a:ext cx="116695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b="1" cap="small" dirty="0">
                <a:latin typeface="Arial Nova" panose="020B0504020202020204" pitchFamily="34" charset="0"/>
                <a:cs typeface="Arial" panose="020B0604020202020204" pitchFamily="34" charset="0"/>
              </a:rPr>
              <a:t>Contribuições da Indústria ao aperfeiçoamento da Lei do Bem</a:t>
            </a:r>
          </a:p>
          <a:p>
            <a:pPr algn="r"/>
            <a:endParaRPr lang="pt-BR" sz="2000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algn="r"/>
            <a:endParaRPr lang="pt-BR" sz="2000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000" dirty="0">
                <a:latin typeface="Arial Nova" panose="020B0504020202020204" pitchFamily="34" charset="0"/>
                <a:cs typeface="Arial" panose="020B0604020202020204" pitchFamily="34" charset="0"/>
              </a:rPr>
              <a:t>Audiência Pública na </a:t>
            </a:r>
            <a:r>
              <a:rPr lang="pt-BR" sz="2000" b="0" i="0" u="none" strike="noStrike" baseline="0" dirty="0">
                <a:latin typeface="Arial Nova" panose="020B0504020202020204" pitchFamily="34" charset="0"/>
              </a:rPr>
              <a:t>Comissão de Ciência, Tecnologia, Inovação e Informática </a:t>
            </a:r>
            <a:r>
              <a:rPr lang="pt-BR" sz="2000" dirty="0">
                <a:latin typeface="Arial Nova" panose="020B0504020202020204" pitchFamily="34" charset="0"/>
                <a:cs typeface="Arial" panose="020B0604020202020204" pitchFamily="34" charset="0"/>
              </a:rPr>
              <a:t>do Senado com o objetivo “</a:t>
            </a:r>
            <a:r>
              <a:rPr lang="pt-BR" sz="2000" i="1" u="none" strike="noStrike" baseline="0" dirty="0">
                <a:latin typeface="Arial Nova" panose="020B0504020202020204" pitchFamily="34" charset="0"/>
              </a:rPr>
              <a:t>debater a Lei do Bem para aperfeiçoar a legislação vigente em favor de um ambiente mais favorável à PD&amp;I em nosso país”</a:t>
            </a:r>
            <a:endParaRPr lang="pt-BR" sz="2000" dirty="0"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72C9E4C-3194-C956-5BBD-F50ADBBEE334}"/>
              </a:ext>
            </a:extLst>
          </p:cNvPr>
          <p:cNvSpPr txBox="1"/>
          <p:nvPr/>
        </p:nvSpPr>
        <p:spPr>
          <a:xfrm>
            <a:off x="2447778" y="4997738"/>
            <a:ext cx="96297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latin typeface="Arial Nova" panose="020B0504020202020204" pitchFamily="34" charset="0"/>
                <a:cs typeface="Arial" panose="020B0604020202020204" pitchFamily="34" charset="0"/>
              </a:rPr>
              <a:t>_____________________________________________</a:t>
            </a:r>
          </a:p>
          <a:p>
            <a:pPr algn="r"/>
            <a:r>
              <a:rPr lang="pt-BR" b="1" dirty="0" err="1">
                <a:latin typeface="Arial Nova" panose="020B0504020202020204" pitchFamily="34" charset="0"/>
                <a:cs typeface="Arial" panose="020B0604020202020204" pitchFamily="34" charset="0"/>
              </a:rPr>
              <a:t>Antonio</a:t>
            </a:r>
            <a:r>
              <a:rPr lang="pt-BR" b="1" dirty="0">
                <a:latin typeface="Arial Nova" panose="020B0504020202020204" pitchFamily="34" charset="0"/>
                <a:cs typeface="Arial" panose="020B0604020202020204" pitchFamily="34" charset="0"/>
              </a:rPr>
              <a:t> Carlos Teixeira Álvares</a:t>
            </a:r>
          </a:p>
          <a:p>
            <a:pPr algn="r"/>
            <a:r>
              <a:rPr lang="pt-BR" dirty="0">
                <a:latin typeface="Arial Nova" panose="020B0504020202020204" pitchFamily="34" charset="0"/>
                <a:cs typeface="Arial" panose="020B0604020202020204" pitchFamily="34" charset="0"/>
              </a:rPr>
              <a:t>Diretor Titular do </a:t>
            </a:r>
            <a:r>
              <a:rPr lang="pt-BR" dirty="0" err="1">
                <a:latin typeface="Arial Nova" panose="020B0504020202020204" pitchFamily="34" charset="0"/>
                <a:cs typeface="Arial" panose="020B0604020202020204" pitchFamily="34" charset="0"/>
              </a:rPr>
              <a:t>Decomtec</a:t>
            </a:r>
            <a:endParaRPr lang="pt-BR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dirty="0">
                <a:latin typeface="Arial Nova" panose="020B0504020202020204" pitchFamily="34" charset="0"/>
                <a:cs typeface="Arial" panose="020B0604020202020204" pitchFamily="34" charset="0"/>
              </a:rPr>
              <a:t>Departamento de Competitividade e Tecnologia da FIESP</a:t>
            </a:r>
          </a:p>
          <a:p>
            <a:pPr algn="r"/>
            <a:endParaRPr lang="pt-BR" b="1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b="1" dirty="0">
                <a:latin typeface="Arial Nova" panose="020B0504020202020204" pitchFamily="34" charset="0"/>
                <a:cs typeface="Arial" panose="020B0604020202020204" pitchFamily="34" charset="0"/>
              </a:rPr>
              <a:t>Agosto de 2023</a:t>
            </a:r>
          </a:p>
        </p:txBody>
      </p:sp>
    </p:spTree>
    <p:extLst>
      <p:ext uri="{BB962C8B-B14F-4D97-AF65-F5344CB8AC3E}">
        <p14:creationId xmlns:p14="http://schemas.microsoft.com/office/powerpoint/2010/main" val="649738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10</a:t>
            </a:fld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CA95836-C67B-3B8A-CC3C-D7CF7370774D}"/>
              </a:ext>
            </a:extLst>
          </p:cNvPr>
          <p:cNvSpPr txBox="1"/>
          <p:nvPr/>
        </p:nvSpPr>
        <p:spPr>
          <a:xfrm>
            <a:off x="98472" y="120057"/>
            <a:ext cx="11964978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latin typeface="Arial Nova" panose="020B0504020202020204" pitchFamily="34" charset="0"/>
              </a:rPr>
              <a:t>Propostas para aperfeiçoamento da Lei do Bem (Lei 11.196/2005)</a:t>
            </a:r>
          </a:p>
          <a:p>
            <a:pPr algn="just"/>
            <a:endParaRPr lang="pt-BR" sz="2400" b="1" dirty="0">
              <a:latin typeface="Arial Nova" panose="020B0504020202020204" pitchFamily="34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os pesquisadores sem dedicação exclusiva no cômputo de incremento de pesquisadores, conforme comprovação das horas proporcionais desempenhadas pelo pesquisador em atividades de inovação tecnológica desenvolvida pelo empregador.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também como dispêndio, os benefícios aos pesquisadores e os acordos de convenção coletiva desde que a empresa possa comprovar tais despesas.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as atividades de coordenação e acompanhamento administrativo e financeiro quando estiverem diretamente relacionadas ao projeto incentivado.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os custos com estruturas próprias para ensaios e testes de protótipos. Atualmente, o incentivo está restrito apenas à contratação de terceiros.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72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11</a:t>
            </a:fld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CA95836-C67B-3B8A-CC3C-D7CF7370774D}"/>
              </a:ext>
            </a:extLst>
          </p:cNvPr>
          <p:cNvSpPr txBox="1"/>
          <p:nvPr/>
        </p:nvSpPr>
        <p:spPr>
          <a:xfrm>
            <a:off x="98472" y="120057"/>
            <a:ext cx="11964978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latin typeface="Arial Nova" panose="020B0504020202020204" pitchFamily="34" charset="0"/>
              </a:rPr>
              <a:t>Propostas para aperfeiçoamento da Lei do Bem (Lei 11.196/2005)</a:t>
            </a:r>
          </a:p>
          <a:p>
            <a:pPr algn="just"/>
            <a:endParaRPr lang="pt-BR" sz="2400" b="1" dirty="0">
              <a:latin typeface="Arial Nova" panose="020B0504020202020204" pitchFamily="34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a declaração de admissibilidade da patente e não, somente, a concessão da patente. O incentivo sobre a patente é o mais difícil de ser usufruído.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Permitir que as despesas da área responsável pela atividade de patenteamento possam usufruir dos mesmos incentivos, ainda que as atividades não estejam associadas a um projeto incentivado pela Lei do Bem.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Permitir a fruição de incentivos fiscais por grupos de empresas que desenvolvam projetos de inovação de forma cooperada ou para contratação de serviços de P&amp;D junto a empresas de qualquer natureza. Frequentemente, as empresas buscam a encomenda e contratação de P&amp;D para ter alta eficiência em pesquisa ou quando há parcerias em projetos específicos. Deve-se definir mecanismos para evitar a duplicidade do lançamento de gastos, pela empresa contratante e pela contratada.</a:t>
            </a:r>
          </a:p>
        </p:txBody>
      </p:sp>
    </p:spTree>
    <p:extLst>
      <p:ext uri="{BB962C8B-B14F-4D97-AF65-F5344CB8AC3E}">
        <p14:creationId xmlns:p14="http://schemas.microsoft.com/office/powerpoint/2010/main" val="2679121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12</a:t>
            </a:fld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CA95836-C67B-3B8A-CC3C-D7CF7370774D}"/>
              </a:ext>
            </a:extLst>
          </p:cNvPr>
          <p:cNvSpPr txBox="1"/>
          <p:nvPr/>
        </p:nvSpPr>
        <p:spPr>
          <a:xfrm>
            <a:off x="98472" y="120057"/>
            <a:ext cx="11964978" cy="6181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latin typeface="Arial Nova" panose="020B0504020202020204" pitchFamily="34" charset="0"/>
              </a:rPr>
              <a:t>Propostas para aperfeiçoamento da Lei do Bem (Lei 11.196/2005)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dirty="0">
              <a:latin typeface="Arial Nova" panose="020B0504020202020204" pitchFamily="34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Aprovar o PL 4944/2020, Substitutivo do Relator Dep. Vitor Lippi, por promover importantes aprimoramentos na Lei do Bem, faltando incluir os seguintes aspectos:</a:t>
            </a:r>
          </a:p>
          <a:p>
            <a:pPr marL="8001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Aplicação dos mecanismos de incentivos da Lei do Bem a empresas optantes pelo Lucro Presumido.</a:t>
            </a:r>
          </a:p>
          <a:p>
            <a:pPr marL="8001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Apresentação de apenas uma Certidão Negativa de Débito por ano, válida no último dia útil do ano-calendário da opção do contribuinte.</a:t>
            </a:r>
          </a:p>
          <a:p>
            <a:pPr marL="8001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Permissão para transferência de área de máquinas, equipamentos e aparelhos beneficiados pelo incentivo de IPI, depois de dois anos de uso exclusivo em P&amp;D.</a:t>
            </a:r>
          </a:p>
          <a:p>
            <a:pPr marL="800100" lvl="1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Ressalva quanto aos gastos com especialistas externos ou empresas certificadoras com o fim de comprovar as informações prestadas pelas empresas beneficiárias da Lei do Bem: permitir dedução desses gastos e, se houver obrigatoriedade de contratação de especialista externo, restringir apenas aos casos de grandes montantes de renúncia fiscal, a ser definido em regulamento.</a:t>
            </a:r>
          </a:p>
        </p:txBody>
      </p:sp>
    </p:spTree>
    <p:extLst>
      <p:ext uri="{BB962C8B-B14F-4D97-AF65-F5344CB8AC3E}">
        <p14:creationId xmlns:p14="http://schemas.microsoft.com/office/powerpoint/2010/main" val="705654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34C9E4F3-44C5-F981-A5A8-1C792E6D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13</a:t>
            </a:fld>
            <a:endParaRPr lang="pt-BR"/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xmlns="" id="{6D9EC778-46EC-E954-E1B7-073F9264F59B}"/>
              </a:ext>
            </a:extLst>
          </p:cNvPr>
          <p:cNvGraphicFramePr>
            <a:graphicFrameLocks noGrp="1"/>
          </p:cNvGraphicFramePr>
          <p:nvPr/>
        </p:nvGraphicFramePr>
        <p:xfrm>
          <a:off x="1499261" y="998004"/>
          <a:ext cx="9051235" cy="253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0904">
                  <a:extLst>
                    <a:ext uri="{9D8B030D-6E8A-4147-A177-3AD203B41FA5}">
                      <a16:colId xmlns:a16="http://schemas.microsoft.com/office/drawing/2014/main" xmlns="" val="2040319578"/>
                    </a:ext>
                  </a:extLst>
                </a:gridCol>
                <a:gridCol w="8110331">
                  <a:extLst>
                    <a:ext uri="{9D8B030D-6E8A-4147-A177-3AD203B41FA5}">
                      <a16:colId xmlns:a16="http://schemas.microsoft.com/office/drawing/2014/main" xmlns="" val="1761558385"/>
                    </a:ext>
                  </a:extLst>
                </a:gridCol>
              </a:tblGrid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Uso da Lei da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3609681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Propostas para aperfeiçoamento da Lei do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9930949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Anexos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103276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6CD0D43-90C3-5F34-6653-F6F1EB78163A}"/>
              </a:ext>
            </a:extLst>
          </p:cNvPr>
          <p:cNvSpPr txBox="1"/>
          <p:nvPr/>
        </p:nvSpPr>
        <p:spPr>
          <a:xfrm>
            <a:off x="101598" y="200150"/>
            <a:ext cx="1184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rial Nova" panose="020B0504020202020204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13968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7D9D9C7F-9520-38BA-E0FD-6A8838AC0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14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9AB07704-0C2D-D3A3-C99E-BFE467AB3EFE}"/>
              </a:ext>
            </a:extLst>
          </p:cNvPr>
          <p:cNvSpPr txBox="1"/>
          <p:nvPr/>
        </p:nvSpPr>
        <p:spPr>
          <a:xfrm>
            <a:off x="98472" y="56270"/>
            <a:ext cx="11964977" cy="2565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 Nova" panose="020B0504020202020204" pitchFamily="34" charset="0"/>
                <a:cs typeface="Arial" panose="020B0604020202020204" pitchFamily="34" charset="0"/>
              </a:rPr>
              <a:t>Efeito econômico da aplicação de incentivos da Lei do Bem a empresas do Lucro Presumido</a:t>
            </a:r>
          </a:p>
          <a:p>
            <a:endParaRPr lang="pt-BR" sz="2000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mecanismo da dedução dos dispêndios em P&amp;D gera </a:t>
            </a: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estímulo equivalente a </a:t>
            </a:r>
            <a:r>
              <a:rPr lang="pt-BR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31,3% </a:t>
            </a: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dispêndios em P&amp;D realizados pela empresa.</a:t>
            </a:r>
            <a:endParaRPr lang="pt-BR" sz="1800" dirty="0">
              <a:effectLst/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exemplo, supondo dois cenários para apuração do lucro líquido para incidência do IRPJ e da CSLL de uma empresa industrial optante pelo regime do Lucro Presumido, sendo os seguintes cenários: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Cenário A: sem a aplicação dos incentivos propostos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Cenário B: com a aplicação da dedução dos dispêndios em P&amp;D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97ABA044-56CE-2B0D-3D6E-4165E93039C8}"/>
              </a:ext>
            </a:extLst>
          </p:cNvPr>
          <p:cNvGraphicFramePr>
            <a:graphicFrameLocks noGrp="1"/>
          </p:cNvGraphicFramePr>
          <p:nvPr/>
        </p:nvGraphicFramePr>
        <p:xfrm>
          <a:off x="142619" y="2609344"/>
          <a:ext cx="6530656" cy="3169920"/>
        </p:xfrm>
        <a:graphic>
          <a:graphicData uri="http://schemas.openxmlformats.org/drawingml/2006/table">
            <a:tbl>
              <a:tblPr firstRow="1" firstCol="1" bandRow="1"/>
              <a:tblGrid>
                <a:gridCol w="3576441">
                  <a:extLst>
                    <a:ext uri="{9D8B030D-6E8A-4147-A177-3AD203B41FA5}">
                      <a16:colId xmlns:a16="http://schemas.microsoft.com/office/drawing/2014/main" xmlns="" val="2315855095"/>
                    </a:ext>
                  </a:extLst>
                </a:gridCol>
                <a:gridCol w="1448972">
                  <a:extLst>
                    <a:ext uri="{9D8B030D-6E8A-4147-A177-3AD203B41FA5}">
                      <a16:colId xmlns:a16="http://schemas.microsoft.com/office/drawing/2014/main" xmlns="" val="781024449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xmlns="" val="3899873522"/>
                    </a:ext>
                  </a:extLst>
                </a:gridCol>
              </a:tblGrid>
              <a:tr h="99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Parâmetros</a:t>
                      </a:r>
                      <a:endParaRPr lang="pt-BR" sz="160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Cenário A</a:t>
                      </a:r>
                      <a:endParaRPr lang="pt-BR" sz="160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 incentivo</a:t>
                      </a:r>
                      <a:endParaRPr lang="pt-BR" sz="160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Cenário B</a:t>
                      </a:r>
                      <a:endParaRPr lang="pt-BR" sz="16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 incentivo em P&amp;D</a:t>
                      </a:r>
                      <a:endParaRPr lang="pt-BR" sz="16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33085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Receita Bruta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8248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x% presumido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79472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Dispêndio em P&amp;D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(parâmetros da PINTEC 2017)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98511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Lucro Líquido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(base de cálculo para o IRPJ e CSLL)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100x8%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6,31</a:t>
                      </a: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(100x8%)-1,69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62272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958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IRPJ (15% + adicionais)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205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958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CSLL (9% + adicionais)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1535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IRPJ + CSLL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2,52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257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958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 % da Receita Bruta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3667119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B4139286-680A-89E6-783A-8AC9963AF702}"/>
              </a:ext>
            </a:extLst>
          </p:cNvPr>
          <p:cNvSpPr txBox="1"/>
          <p:nvPr/>
        </p:nvSpPr>
        <p:spPr>
          <a:xfrm>
            <a:off x="142619" y="5842608"/>
            <a:ext cx="6530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Arial Nova" panose="020B0504020202020204" pitchFamily="34" charset="0"/>
              </a:rPr>
              <a:t>Elaboração: FIESP/</a:t>
            </a:r>
            <a:r>
              <a:rPr lang="pt-BR" sz="1100" dirty="0" err="1">
                <a:latin typeface="Arial Nova" panose="020B0504020202020204" pitchFamily="34" charset="0"/>
              </a:rPr>
              <a:t>Decomtec</a:t>
            </a:r>
            <a:r>
              <a:rPr lang="pt-BR" sz="1100" dirty="0">
                <a:latin typeface="Arial Nova" panose="020B0504020202020204" pitchFamily="34" charset="0"/>
              </a:rPr>
              <a:t>. Baseado em parâmetros de dados da Receita Federal do Brasil e em dados da Pesquisa de Inovação Tecnológica – PINTEC do IBGE.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DE2987A-AB64-76E7-43A7-2052793C7E29}"/>
              </a:ext>
            </a:extLst>
          </p:cNvPr>
          <p:cNvSpPr txBox="1"/>
          <p:nvPr/>
        </p:nvSpPr>
        <p:spPr>
          <a:xfrm>
            <a:off x="86347" y="5248731"/>
            <a:ext cx="849600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pt-BR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=&gt; 1,99 - 2,52 = -0,53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71B1A104-B54D-61A0-A4AE-9C9507B0E2F4}"/>
              </a:ext>
            </a:extLst>
          </p:cNvPr>
          <p:cNvSpPr txBox="1"/>
          <p:nvPr/>
        </p:nvSpPr>
        <p:spPr>
          <a:xfrm>
            <a:off x="8675250" y="4079180"/>
            <a:ext cx="3360247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Em % do dispêndio em P&amp;D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0,53 / 1,69 = 31,3%</a:t>
            </a:r>
          </a:p>
          <a:p>
            <a:endParaRPr lang="pt-BR" b="1" dirty="0">
              <a:solidFill>
                <a:srgbClr val="FF0000"/>
              </a:solidFill>
              <a:latin typeface="Arial Nova" panose="020B0504020202020204" pitchFamily="34" charset="0"/>
            </a:endParaRPr>
          </a:p>
          <a:p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Em % da Receita Bruta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 0,53 / 100 = 0,53%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92B56DE2-63B9-501F-5DE7-93C23E6D6AD4}"/>
              </a:ext>
            </a:extLst>
          </p:cNvPr>
          <p:cNvSpPr txBox="1"/>
          <p:nvPr/>
        </p:nvSpPr>
        <p:spPr>
          <a:xfrm>
            <a:off x="6813950" y="2718873"/>
            <a:ext cx="52494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é um valor muito próximo aos incentivos estabelecidos pela Lei do Bem para as empresas do Lucro Real.</a:t>
            </a:r>
            <a:endParaRPr lang="pt-BR" sz="2000" dirty="0"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378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9E5369B6-DCD6-E803-3225-EF64EAE20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15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A8E2B257-6632-791B-AA11-C744FEA8BB8F}"/>
              </a:ext>
            </a:extLst>
          </p:cNvPr>
          <p:cNvSpPr txBox="1"/>
          <p:nvPr/>
        </p:nvSpPr>
        <p:spPr>
          <a:xfrm>
            <a:off x="98472" y="70339"/>
            <a:ext cx="1196497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 Nova" panose="020B0504020202020204" pitchFamily="34" charset="0"/>
                <a:cs typeface="Arial" panose="020B0604020202020204" pitchFamily="34" charset="0"/>
              </a:rPr>
              <a:t>Impacto fiscal da aplicação de incentivos da Lei do Bem a empresas do Lucro Presumido</a:t>
            </a:r>
          </a:p>
          <a:p>
            <a:endParaRPr lang="pt-BR" sz="2000" b="1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 arrecadação tributária federal, o efeito potencial da medida é de </a:t>
            </a: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redução de </a:t>
            </a:r>
            <a:r>
              <a:rPr lang="pt-BR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R$ 0,46 bilhão</a:t>
            </a:r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equivalente a 0,02% da arrecadação tributária federal total (2021) ou a 0,18% da receita com o IRPJ e a CSLL.</a:t>
            </a:r>
            <a:endParaRPr lang="pt-BR" sz="2000" b="1" dirty="0"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70631906-4C8D-E31D-AED0-E67BAA17B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99791"/>
              </p:ext>
            </p:extLst>
          </p:nvPr>
        </p:nvGraphicFramePr>
        <p:xfrm>
          <a:off x="278029" y="1941341"/>
          <a:ext cx="11546263" cy="2391952"/>
        </p:xfrm>
        <a:graphic>
          <a:graphicData uri="http://schemas.openxmlformats.org/drawingml/2006/table">
            <a:tbl>
              <a:tblPr firstRow="1" firstCol="1" bandRow="1"/>
              <a:tblGrid>
                <a:gridCol w="6221245">
                  <a:extLst>
                    <a:ext uri="{9D8B030D-6E8A-4147-A177-3AD203B41FA5}">
                      <a16:colId xmlns:a16="http://schemas.microsoft.com/office/drawing/2014/main" xmlns="" val="560116069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xmlns="" val="1668598896"/>
                    </a:ext>
                  </a:extLst>
                </a:gridCol>
                <a:gridCol w="1167618">
                  <a:extLst>
                    <a:ext uri="{9D8B030D-6E8A-4147-A177-3AD203B41FA5}">
                      <a16:colId xmlns:a16="http://schemas.microsoft.com/office/drawing/2014/main" xmlns="" val="2680039261"/>
                    </a:ext>
                  </a:extLst>
                </a:gridCol>
                <a:gridCol w="292252">
                  <a:extLst>
                    <a:ext uri="{9D8B030D-6E8A-4147-A177-3AD203B41FA5}">
                      <a16:colId xmlns:a16="http://schemas.microsoft.com/office/drawing/2014/main" xmlns="" val="1650769143"/>
                    </a:ext>
                  </a:extLst>
                </a:gridCol>
                <a:gridCol w="1341731">
                  <a:extLst>
                    <a:ext uri="{9D8B030D-6E8A-4147-A177-3AD203B41FA5}">
                      <a16:colId xmlns:a16="http://schemas.microsoft.com/office/drawing/2014/main" xmlns="" val="61349218"/>
                    </a:ext>
                  </a:extLst>
                </a:gridCol>
                <a:gridCol w="1341731">
                  <a:extLst>
                    <a:ext uri="{9D8B030D-6E8A-4147-A177-3AD203B41FA5}">
                      <a16:colId xmlns:a16="http://schemas.microsoft.com/office/drawing/2014/main" xmlns="" val="238569101"/>
                    </a:ext>
                  </a:extLst>
                </a:gridCol>
              </a:tblGrid>
              <a:tr h="27461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Estimativa de Impacto Fiscal da medida proposta – </a:t>
                      </a: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Indústria de Transformação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0244441"/>
                  </a:ext>
                </a:extLst>
              </a:tr>
              <a:tr h="1103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40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Impacto Fiscal Atual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bilhão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Impacto Fiscal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Estimado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bilhão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Receita Tributária Federal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bilhão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IRPJ + CSLL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bilhão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8336227"/>
                  </a:ext>
                </a:extLst>
              </a:tr>
              <a:tr h="690187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Incentivos da Lei do Bem para empresas industriais do Lucro Presumido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R$ 0,0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-R$ 0,46 </a:t>
                      </a: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R$ 1.942,4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R$ 249,6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9416278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Estimativa e elaboração: FIESP/</a:t>
                      </a:r>
                      <a:r>
                        <a:rPr lang="pt-BR" sz="1400" dirty="0" err="1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Decomtec</a:t>
                      </a:r>
                      <a:r>
                        <a:rPr lang="pt-BR" sz="1400" dirty="0"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9794864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26C6C1A-ABAE-34F3-4263-3170F215349A}"/>
              </a:ext>
            </a:extLst>
          </p:cNvPr>
          <p:cNvSpPr txBox="1"/>
          <p:nvPr/>
        </p:nvSpPr>
        <p:spPr>
          <a:xfrm>
            <a:off x="7585401" y="4175327"/>
            <a:ext cx="4238891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Em % do Total da Receita Federal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0,46 / 1.942,4 = 0,02%</a:t>
            </a:r>
          </a:p>
          <a:p>
            <a:endParaRPr lang="pt-BR" b="1" dirty="0">
              <a:solidFill>
                <a:srgbClr val="FF0000"/>
              </a:solidFill>
              <a:latin typeface="Arial Nova" panose="020B0504020202020204" pitchFamily="34" charset="0"/>
            </a:endParaRPr>
          </a:p>
          <a:p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Em % da Receita com IRPJ+CSLL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FF0000"/>
                </a:solidFill>
                <a:latin typeface="Arial Nova" panose="020B0504020202020204" pitchFamily="34" charset="0"/>
              </a:rPr>
              <a:t> 0,46 / 249,6 = 0,18%</a:t>
            </a:r>
          </a:p>
        </p:txBody>
      </p:sp>
    </p:spTree>
    <p:extLst>
      <p:ext uri="{BB962C8B-B14F-4D97-AF65-F5344CB8AC3E}">
        <p14:creationId xmlns:p14="http://schemas.microsoft.com/office/powerpoint/2010/main" val="13152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BE9F1CE-A84F-AE2A-2936-5F8BD19F2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16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498933D6-AAA3-8AC3-6ED0-ED07DEAB4B45}"/>
              </a:ext>
            </a:extLst>
          </p:cNvPr>
          <p:cNvSpPr txBox="1"/>
          <p:nvPr/>
        </p:nvSpPr>
        <p:spPr>
          <a:xfrm>
            <a:off x="297637" y="196806"/>
            <a:ext cx="115967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 viabilidade para aplicação dos mecanismos de incentivos da Lei do Bem pelas empresas optantes do Lucro Presumido, contrariando alegações quanto </a:t>
            </a:r>
            <a:r>
              <a:rPr lang="pt-BR" sz="20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impossibilidade por motivo operacional.</a:t>
            </a:r>
            <a:endParaRPr lang="pt-BR" sz="2000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53A182C4-6EA4-758B-2379-5BA16FB45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263" y="1764218"/>
            <a:ext cx="9121774" cy="432435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E7C736ED-B909-B5C6-858C-55A702115A87}"/>
              </a:ext>
            </a:extLst>
          </p:cNvPr>
          <p:cNvSpPr txBox="1"/>
          <p:nvPr/>
        </p:nvSpPr>
        <p:spPr>
          <a:xfrm>
            <a:off x="2256839" y="1094163"/>
            <a:ext cx="7856621" cy="67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Proposta de cálculo para aplicação de incentivos da Lei do Bem a empresas de lucro presumido</a:t>
            </a:r>
            <a:endParaRPr lang="pt-B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0BAD154B-5615-5FFF-A7E1-3A23FE267208}"/>
              </a:ext>
            </a:extLst>
          </p:cNvPr>
          <p:cNvSpPr txBox="1"/>
          <p:nvPr/>
        </p:nvSpPr>
        <p:spPr>
          <a:xfrm>
            <a:off x="1624263" y="5950068"/>
            <a:ext cx="60939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Elaboração: FIESP/</a:t>
            </a:r>
            <a:r>
              <a:rPr lang="pt-BR" sz="1200" dirty="0" err="1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Decomtec</a:t>
            </a:r>
            <a:r>
              <a:rPr lang="pt-BR" sz="12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5320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34C9E4F3-44C5-F981-A5A8-1C792E6D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2</a:t>
            </a:fld>
            <a:endParaRPr lang="pt-BR"/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xmlns="" id="{6D9EC778-46EC-E954-E1B7-073F9264F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195811"/>
              </p:ext>
            </p:extLst>
          </p:nvPr>
        </p:nvGraphicFramePr>
        <p:xfrm>
          <a:off x="1499261" y="998004"/>
          <a:ext cx="9051235" cy="253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0904">
                  <a:extLst>
                    <a:ext uri="{9D8B030D-6E8A-4147-A177-3AD203B41FA5}">
                      <a16:colId xmlns:a16="http://schemas.microsoft.com/office/drawing/2014/main" xmlns="" val="2040319578"/>
                    </a:ext>
                  </a:extLst>
                </a:gridCol>
                <a:gridCol w="8110331">
                  <a:extLst>
                    <a:ext uri="{9D8B030D-6E8A-4147-A177-3AD203B41FA5}">
                      <a16:colId xmlns:a16="http://schemas.microsoft.com/office/drawing/2014/main" xmlns="" val="1761558385"/>
                    </a:ext>
                  </a:extLst>
                </a:gridCol>
              </a:tblGrid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Uso da Lei da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3609681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Propostas para aperfeiçoamento da Lei do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9930949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Anexos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103276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6CD0D43-90C3-5F34-6653-F6F1EB78163A}"/>
              </a:ext>
            </a:extLst>
          </p:cNvPr>
          <p:cNvSpPr txBox="1"/>
          <p:nvPr/>
        </p:nvSpPr>
        <p:spPr>
          <a:xfrm>
            <a:off x="101598" y="200150"/>
            <a:ext cx="1184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rial Nova" panose="020B0504020202020204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545202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34C9E4F3-44C5-F981-A5A8-1C792E6D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3</a:t>
            </a:fld>
            <a:endParaRPr lang="pt-BR"/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xmlns="" id="{6D9EC778-46EC-E954-E1B7-073F9264F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934274"/>
              </p:ext>
            </p:extLst>
          </p:nvPr>
        </p:nvGraphicFramePr>
        <p:xfrm>
          <a:off x="1499261" y="998004"/>
          <a:ext cx="9051235" cy="253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0904">
                  <a:extLst>
                    <a:ext uri="{9D8B030D-6E8A-4147-A177-3AD203B41FA5}">
                      <a16:colId xmlns:a16="http://schemas.microsoft.com/office/drawing/2014/main" xmlns="" val="2040319578"/>
                    </a:ext>
                  </a:extLst>
                </a:gridCol>
                <a:gridCol w="8110331">
                  <a:extLst>
                    <a:ext uri="{9D8B030D-6E8A-4147-A177-3AD203B41FA5}">
                      <a16:colId xmlns:a16="http://schemas.microsoft.com/office/drawing/2014/main" xmlns="" val="1761558385"/>
                    </a:ext>
                  </a:extLst>
                </a:gridCol>
              </a:tblGrid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Uso da Lei da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3609681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Propostas para aperfeiçoamento da Lei do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9930949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Anexos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103276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6CD0D43-90C3-5F34-6653-F6F1EB78163A}"/>
              </a:ext>
            </a:extLst>
          </p:cNvPr>
          <p:cNvSpPr txBox="1"/>
          <p:nvPr/>
        </p:nvSpPr>
        <p:spPr>
          <a:xfrm>
            <a:off x="101598" y="200150"/>
            <a:ext cx="1184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rial Nova" panose="020B0504020202020204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417569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5F69220-8645-B0FF-152D-C17FAC6C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4</a:t>
            </a:fld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5D99BBCB-8428-01EF-99BF-ECF236648E2B}"/>
              </a:ext>
            </a:extLst>
          </p:cNvPr>
          <p:cNvSpPr txBox="1"/>
          <p:nvPr/>
        </p:nvSpPr>
        <p:spPr>
          <a:xfrm>
            <a:off x="8481391" y="2287954"/>
            <a:ext cx="3313044" cy="147732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1800" b="1" i="0" u="none" strike="noStrike" baseline="0" dirty="0">
                <a:latin typeface="Arial Nova" panose="020B0504020202020204" pitchFamily="34" charset="0"/>
              </a:rPr>
              <a:t>Ainda assim, somente 1,3% das empresas aptas a utilizar a Lei do Bem a utilizam.</a:t>
            </a:r>
          </a:p>
          <a:p>
            <a:pPr algn="ctr"/>
            <a:r>
              <a:rPr lang="pt-BR" b="1" dirty="0">
                <a:latin typeface="Arial Nova" panose="020B0504020202020204" pitchFamily="34" charset="0"/>
              </a:rPr>
              <a:t>E</a:t>
            </a:r>
            <a:r>
              <a:rPr lang="pt-BR" sz="1800" b="1" i="0" u="none" strike="noStrike" baseline="0" dirty="0">
                <a:latin typeface="Arial Nova" panose="020B0504020202020204" pitchFamily="34" charset="0"/>
              </a:rPr>
              <a:t>m 2020, foram 2.564 mil empresas.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3D2AAE79-9892-B537-F6AC-C3E8754B4BE9}"/>
              </a:ext>
            </a:extLst>
          </p:cNvPr>
          <p:cNvSpPr txBox="1"/>
          <p:nvPr/>
        </p:nvSpPr>
        <p:spPr>
          <a:xfrm>
            <a:off x="347154" y="280154"/>
            <a:ext cx="11273489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2000" b="1" dirty="0">
                <a:latin typeface="Arial Nova" panose="020B0504020202020204" pitchFamily="34" charset="0"/>
              </a:rPr>
              <a:t>O número de empresas que utilizam a Lei do Bem é crescente desde 2008.</a:t>
            </a:r>
            <a:endParaRPr lang="pt-BR" sz="2000" b="1" i="0" u="none" strike="noStrike" baseline="0" dirty="0">
              <a:latin typeface="Arial Nova" panose="020B05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pt-BR" sz="2000" b="1" dirty="0">
              <a:latin typeface="Arial Nova" panose="020B05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0AE51ECA-7AA2-7171-F5BE-DFCEBFDCDC8F}"/>
              </a:ext>
            </a:extLst>
          </p:cNvPr>
          <p:cNvSpPr txBox="1"/>
          <p:nvPr/>
        </p:nvSpPr>
        <p:spPr>
          <a:xfrm>
            <a:off x="548555" y="5468714"/>
            <a:ext cx="6816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Arial Nova" panose="020B0504020202020204" pitchFamily="34" charset="0"/>
              </a:rPr>
              <a:t>Fonte: MCTI. Elaboração: FIESP/</a:t>
            </a:r>
            <a:r>
              <a:rPr lang="pt-BR" sz="1100" dirty="0" err="1">
                <a:latin typeface="Arial Nova" panose="020B0504020202020204" pitchFamily="34" charset="0"/>
              </a:rPr>
              <a:t>Decomtec</a:t>
            </a:r>
            <a:r>
              <a:rPr lang="pt-BR" sz="1100" dirty="0">
                <a:latin typeface="Arial Nova" panose="020B0504020202020204" pitchFamily="34" charset="0"/>
              </a:rPr>
              <a:t>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155F16BF-1096-081B-B742-F0C58AAA9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555" y="1064984"/>
            <a:ext cx="7814606" cy="420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139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>
            <a:extLst>
              <a:ext uri="{FF2B5EF4-FFF2-40B4-BE49-F238E27FC236}">
                <a16:creationId xmlns:a16="http://schemas.microsoft.com/office/drawing/2014/main" xmlns="" id="{E4D05D05-EB7B-4D7B-6A06-B4A5578A8437}"/>
              </a:ext>
            </a:extLst>
          </p:cNvPr>
          <p:cNvGrpSpPr/>
          <p:nvPr/>
        </p:nvGrpSpPr>
        <p:grpSpPr>
          <a:xfrm>
            <a:off x="349205" y="2163163"/>
            <a:ext cx="6038342" cy="2948400"/>
            <a:chOff x="349205" y="2163163"/>
            <a:chExt cx="6038342" cy="2948400"/>
          </a:xfrm>
        </p:grpSpPr>
        <p:pic>
          <p:nvPicPr>
            <p:cNvPr id="21" name="Imagem 20">
              <a:extLst>
                <a:ext uri="{FF2B5EF4-FFF2-40B4-BE49-F238E27FC236}">
                  <a16:creationId xmlns:a16="http://schemas.microsoft.com/office/drawing/2014/main" xmlns="" id="{486BFEC2-E0EA-030C-EF83-BDCFB5BA09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37218" y="2163163"/>
              <a:ext cx="2850329" cy="2948391"/>
            </a:xfrm>
            <a:prstGeom prst="rect">
              <a:avLst/>
            </a:prstGeom>
          </p:spPr>
        </p:pic>
        <p:pic>
          <p:nvPicPr>
            <p:cNvPr id="7" name="Imagem 6">
              <a:extLst>
                <a:ext uri="{FF2B5EF4-FFF2-40B4-BE49-F238E27FC236}">
                  <a16:creationId xmlns:a16="http://schemas.microsoft.com/office/drawing/2014/main" xmlns="" id="{3C64A731-A8AE-875E-AFC3-94E4A59B6B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9205" y="2163163"/>
              <a:ext cx="3203362" cy="2948400"/>
            </a:xfrm>
            <a:prstGeom prst="rect">
              <a:avLst/>
            </a:prstGeom>
          </p:spPr>
        </p:pic>
      </p:grp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5</a:t>
            </a:fld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5F9C9E3-F9FA-DC53-D7C6-8A2CFA3514B6}"/>
              </a:ext>
            </a:extLst>
          </p:cNvPr>
          <p:cNvSpPr txBox="1"/>
          <p:nvPr/>
        </p:nvSpPr>
        <p:spPr>
          <a:xfrm>
            <a:off x="358259" y="5285474"/>
            <a:ext cx="107218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Arial Nova" panose="020B0504020202020204" pitchFamily="34" charset="0"/>
              </a:rPr>
              <a:t>Fonte: Extração especial da Pesquisa Industrial Anual – PIA e da Pesquisa de Inovação Tecnológica – PINTEC. IBGE. Elaboração: FIESP/</a:t>
            </a:r>
            <a:r>
              <a:rPr lang="pt-BR" sz="1100" dirty="0" err="1">
                <a:latin typeface="Arial Nova" panose="020B0504020202020204" pitchFamily="34" charset="0"/>
              </a:rPr>
              <a:t>Decomtec</a:t>
            </a:r>
            <a:r>
              <a:rPr lang="pt-BR" sz="1100" dirty="0">
                <a:latin typeface="Arial Nova" panose="020B0504020202020204" pitchFamily="34" charset="0"/>
              </a:rPr>
              <a:t>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84D74A06-FECC-C2C0-E33D-ECC901D65267}"/>
              </a:ext>
            </a:extLst>
          </p:cNvPr>
          <p:cNvSpPr txBox="1"/>
          <p:nvPr/>
        </p:nvSpPr>
        <p:spPr>
          <a:xfrm>
            <a:off x="212034" y="233052"/>
            <a:ext cx="11690553" cy="742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</a:pPr>
            <a:r>
              <a:rPr lang="pt-BR" sz="2000" b="1" dirty="0">
                <a:latin typeface="Arial Nova" panose="020B0504020202020204" pitchFamily="34" charset="0"/>
              </a:rPr>
              <a:t>A indústria responde por 70% dos dispêndios em P&amp;D e as grandes empresas são responsáveis por 78% do P&amp;D industrial.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38F27546-723E-616E-9D0F-F3C22FA21BD4}"/>
              </a:ext>
            </a:extLst>
          </p:cNvPr>
          <p:cNvSpPr txBox="1"/>
          <p:nvPr/>
        </p:nvSpPr>
        <p:spPr>
          <a:xfrm>
            <a:off x="212034" y="1302733"/>
            <a:ext cx="11979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37% </a:t>
            </a:r>
            <a:r>
              <a:rPr lang="pt-BR" sz="1800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 </a:t>
            </a:r>
            <a:r>
              <a:rPr lang="pt-BR" sz="18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pt-BR" b="1" dirty="0"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randes empresas industriais </a:t>
            </a:r>
            <a:r>
              <a:rPr lang="pt-BR" dirty="0"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realizam atividade interna de P&amp;D, sendo que </a:t>
            </a:r>
            <a:r>
              <a:rPr lang="pt-BR" b="1" dirty="0"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90% de forma contínua.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xmlns="" id="{A845A89A-6A5F-4504-519D-34ED12499902}"/>
              </a:ext>
            </a:extLst>
          </p:cNvPr>
          <p:cNvSpPr/>
          <p:nvPr/>
        </p:nvSpPr>
        <p:spPr>
          <a:xfrm>
            <a:off x="3875704" y="2491408"/>
            <a:ext cx="2173356" cy="81832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A52187AA-CD5F-035A-08F0-7BDB292FE1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8480" y="2163163"/>
            <a:ext cx="4905287" cy="294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9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97390C36-9373-AFDB-51AF-19EE0D077F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7879"/>
          <a:stretch/>
        </p:blipFill>
        <p:spPr>
          <a:xfrm>
            <a:off x="347041" y="1625722"/>
            <a:ext cx="9353550" cy="2154597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xmlns="" id="{47509190-70D1-E838-237C-5B99E1BA7F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5431"/>
          <a:stretch/>
        </p:blipFill>
        <p:spPr>
          <a:xfrm>
            <a:off x="347041" y="4653144"/>
            <a:ext cx="9353550" cy="1015663"/>
          </a:xfrm>
          <a:prstGeom prst="rect">
            <a:avLst/>
          </a:prstGeom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7F5899B6-DABA-9191-C307-7ADFC7832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6</a:t>
            </a:fld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D1A6D0BB-6F88-3769-00D0-E973914974B1}"/>
              </a:ext>
            </a:extLst>
          </p:cNvPr>
          <p:cNvSpPr txBox="1"/>
          <p:nvPr/>
        </p:nvSpPr>
        <p:spPr>
          <a:xfrm>
            <a:off x="229720" y="133029"/>
            <a:ext cx="1173255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pt-BR" sz="2000" b="1" dirty="0">
                <a:latin typeface="Arial Nova" panose="020B0504020202020204" pitchFamily="34" charset="0"/>
              </a:rPr>
              <a:t>Os principais motivos para que a empresa não tenha conseguido usufruir de incentivos previstos na Lei do Bem ou os motivos por que a empresa não tentou utilizar os incentivos da Lei do Bem se resumem a insegurança jurídica e burocracia.</a:t>
            </a:r>
          </a:p>
        </p:txBody>
      </p:sp>
      <p:sp>
        <p:nvSpPr>
          <p:cNvPr id="9" name="Chave Direita 8">
            <a:extLst>
              <a:ext uri="{FF2B5EF4-FFF2-40B4-BE49-F238E27FC236}">
                <a16:creationId xmlns:a16="http://schemas.microsoft.com/office/drawing/2014/main" xmlns="" id="{1E351FCB-7DE4-D8C4-C9F0-6789ECB6AB05}"/>
              </a:ext>
            </a:extLst>
          </p:cNvPr>
          <p:cNvSpPr/>
          <p:nvPr/>
        </p:nvSpPr>
        <p:spPr>
          <a:xfrm>
            <a:off x="8958470" y="1960837"/>
            <a:ext cx="570551" cy="1895535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7D36A428-9771-24FC-61D1-7CE7DBE3D84D}"/>
              </a:ext>
            </a:extLst>
          </p:cNvPr>
          <p:cNvSpPr/>
          <p:nvPr/>
        </p:nvSpPr>
        <p:spPr>
          <a:xfrm>
            <a:off x="9679417" y="2517325"/>
            <a:ext cx="873936" cy="83488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42DB4F23-4820-4775-BE67-87D4C073A82C}"/>
              </a:ext>
            </a:extLst>
          </p:cNvPr>
          <p:cNvSpPr txBox="1"/>
          <p:nvPr/>
        </p:nvSpPr>
        <p:spPr>
          <a:xfrm>
            <a:off x="10576414" y="2517325"/>
            <a:ext cx="23055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i="0" u="none" strike="noStrike" dirty="0">
                <a:solidFill>
                  <a:srgbClr val="C00000"/>
                </a:solidFill>
                <a:effectLst/>
                <a:latin typeface="Arial Nova" panose="020B0504020202020204" pitchFamily="34" charset="0"/>
              </a:rPr>
              <a:t>Insegurança jurídica/</a:t>
            </a:r>
          </a:p>
          <a:p>
            <a:r>
              <a:rPr lang="pt-BR" sz="1800" b="1" i="0" u="none" strike="noStrike" dirty="0">
                <a:solidFill>
                  <a:srgbClr val="C00000"/>
                </a:solidFill>
                <a:effectLst/>
                <a:latin typeface="Arial Nova" panose="020B0504020202020204" pitchFamily="34" charset="0"/>
              </a:rPr>
              <a:t>burocracia</a:t>
            </a:r>
            <a:r>
              <a:rPr lang="pt-BR" b="1" dirty="0">
                <a:solidFill>
                  <a:srgbClr val="C00000"/>
                </a:solidFill>
                <a:latin typeface="Arial Nova" panose="020B0504020202020204" pitchFamily="34" charset="0"/>
              </a:rPr>
              <a:t> 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xmlns="" id="{89A59FDC-AE13-25F0-A110-AC72E91F21F9}"/>
              </a:ext>
            </a:extLst>
          </p:cNvPr>
          <p:cNvSpPr/>
          <p:nvPr/>
        </p:nvSpPr>
        <p:spPr>
          <a:xfrm>
            <a:off x="357398" y="5089992"/>
            <a:ext cx="9475715" cy="578816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6AC3AE01-DD0F-6CD2-C142-184B3933958F}"/>
              </a:ext>
            </a:extLst>
          </p:cNvPr>
          <p:cNvSpPr txBox="1"/>
          <p:nvPr/>
        </p:nvSpPr>
        <p:spPr>
          <a:xfrm>
            <a:off x="3233531" y="3115127"/>
            <a:ext cx="6467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latin typeface="Arial Nova" panose="020B0504020202020204" pitchFamily="34" charset="0"/>
              </a:rPr>
              <a:t>.</a:t>
            </a:r>
            <a:endParaRPr lang="pt-BR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7C1C2928-A50E-0AA5-1BC9-5D2B1034445B}"/>
              </a:ext>
            </a:extLst>
          </p:cNvPr>
          <p:cNvSpPr txBox="1"/>
          <p:nvPr/>
        </p:nvSpPr>
        <p:spPr>
          <a:xfrm>
            <a:off x="595937" y="5805584"/>
            <a:ext cx="668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Arial Nova" panose="020B0504020202020204" pitchFamily="34" charset="0"/>
              </a:rPr>
              <a:t>Fonte: FIESP/</a:t>
            </a:r>
            <a:r>
              <a:rPr lang="pt-BR" sz="1100" dirty="0" err="1">
                <a:latin typeface="Arial Nova" panose="020B0504020202020204" pitchFamily="34" charset="0"/>
              </a:rPr>
              <a:t>Decomtec</a:t>
            </a:r>
            <a:r>
              <a:rPr lang="pt-BR" sz="1100" dirty="0">
                <a:latin typeface="Arial Nova" panose="020B0504020202020204" pitchFamily="34" charset="0"/>
              </a:rPr>
              <a:t> – Pesquisa sobre Inovação, 2023.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03A316A-FF91-6E68-8C14-6F729F3A51BD}"/>
              </a:ext>
            </a:extLst>
          </p:cNvPr>
          <p:cNvSpPr txBox="1"/>
          <p:nvPr/>
        </p:nvSpPr>
        <p:spPr>
          <a:xfrm>
            <a:off x="595937" y="3924918"/>
            <a:ext cx="668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Arial Nova" panose="020B0504020202020204" pitchFamily="34" charset="0"/>
              </a:rPr>
              <a:t>Fonte: FIESP/</a:t>
            </a:r>
            <a:r>
              <a:rPr lang="pt-BR" sz="1100" dirty="0" err="1">
                <a:latin typeface="Arial Nova" panose="020B0504020202020204" pitchFamily="34" charset="0"/>
              </a:rPr>
              <a:t>Decomtec</a:t>
            </a:r>
            <a:r>
              <a:rPr lang="pt-BR" sz="1100" dirty="0">
                <a:latin typeface="Arial Nova" panose="020B0504020202020204" pitchFamily="34" charset="0"/>
              </a:rPr>
              <a:t> – Pesquisa sobre a Lei do Bem, 2012.</a:t>
            </a:r>
          </a:p>
        </p:txBody>
      </p:sp>
    </p:spTree>
    <p:extLst>
      <p:ext uri="{BB962C8B-B14F-4D97-AF65-F5344CB8AC3E}">
        <p14:creationId xmlns:p14="http://schemas.microsoft.com/office/powerpoint/2010/main" val="987356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34C9E4F3-44C5-F981-A5A8-1C792E6D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7</a:t>
            </a:fld>
            <a:endParaRPr lang="pt-BR"/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xmlns="" id="{6D9EC778-46EC-E954-E1B7-073F9264F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305115"/>
              </p:ext>
            </p:extLst>
          </p:nvPr>
        </p:nvGraphicFramePr>
        <p:xfrm>
          <a:off x="1499261" y="998004"/>
          <a:ext cx="9051235" cy="253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0904">
                  <a:extLst>
                    <a:ext uri="{9D8B030D-6E8A-4147-A177-3AD203B41FA5}">
                      <a16:colId xmlns:a16="http://schemas.microsoft.com/office/drawing/2014/main" xmlns="" val="2040319578"/>
                    </a:ext>
                  </a:extLst>
                </a:gridCol>
                <a:gridCol w="8110331">
                  <a:extLst>
                    <a:ext uri="{9D8B030D-6E8A-4147-A177-3AD203B41FA5}">
                      <a16:colId xmlns:a16="http://schemas.microsoft.com/office/drawing/2014/main" xmlns="" val="1761558385"/>
                    </a:ext>
                  </a:extLst>
                </a:gridCol>
              </a:tblGrid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Uso da Lei da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3609681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Propostas para aperfeiçoamento da Lei do Bem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9930949"/>
                  </a:ext>
                </a:extLst>
              </a:tr>
              <a:tr h="84467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bg1"/>
                          </a:solidFill>
                          <a:latin typeface="Arial Nova" panose="020B0504020202020204" pitchFamily="34" charset="0"/>
                        </a:rPr>
                        <a:t>Anexos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103276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6CD0D43-90C3-5F34-6653-F6F1EB78163A}"/>
              </a:ext>
            </a:extLst>
          </p:cNvPr>
          <p:cNvSpPr txBox="1"/>
          <p:nvPr/>
        </p:nvSpPr>
        <p:spPr>
          <a:xfrm>
            <a:off x="101598" y="200150"/>
            <a:ext cx="11846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rial Nova" panose="020B0504020202020204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248229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8</a:t>
            </a:fld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CA95836-C67B-3B8A-CC3C-D7CF7370774D}"/>
              </a:ext>
            </a:extLst>
          </p:cNvPr>
          <p:cNvSpPr txBox="1"/>
          <p:nvPr/>
        </p:nvSpPr>
        <p:spPr>
          <a:xfrm>
            <a:off x="98472" y="120057"/>
            <a:ext cx="11860917" cy="516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latin typeface="Arial Nova" panose="020B0504020202020204" pitchFamily="34" charset="0"/>
              </a:rPr>
              <a:t>Propostas para aperfeiçoamento da Lei do Bem (Lei 11.196/2005)</a:t>
            </a:r>
          </a:p>
          <a:p>
            <a:pPr algn="just"/>
            <a:endParaRPr lang="pt-BR" sz="2400" b="1" dirty="0">
              <a:latin typeface="Arial Nova" panose="020B0504020202020204" pitchFamily="34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Permitir a aplicação dos mecanismos de incentivos da Lei do Bem pelas empresas optantes pelo Lucro Presumido:</a:t>
            </a:r>
          </a:p>
          <a:p>
            <a:pPr marL="80010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latin typeface="Arial Nova" panose="020B0504020202020204" pitchFamily="34" charset="0"/>
              </a:rPr>
              <a:t>A simulação realizada pela FIESP demonstra que a proposta </a:t>
            </a:r>
            <a:r>
              <a:rPr lang="pt-BR" sz="2000" b="1" dirty="0">
                <a:latin typeface="Arial Nova" panose="020B0504020202020204" pitchFamily="34" charset="0"/>
              </a:rPr>
              <a:t>geraria um estímulo equivalente a 31,3% dos dispêndios em P&amp;D </a:t>
            </a:r>
            <a:r>
              <a:rPr lang="pt-BR" sz="2000" dirty="0">
                <a:latin typeface="Arial Nova" panose="020B0504020202020204" pitchFamily="34" charset="0"/>
              </a:rPr>
              <a:t>realizados pela empresa ou </a:t>
            </a:r>
            <a:r>
              <a:rPr lang="pt-BR" sz="2000" b="1" dirty="0">
                <a:latin typeface="Arial Nova" panose="020B0504020202020204" pitchFamily="34" charset="0"/>
              </a:rPr>
              <a:t>0,53% da receita bruta</a:t>
            </a:r>
            <a:r>
              <a:rPr lang="pt-BR" sz="2000" dirty="0">
                <a:latin typeface="Arial Nova" panose="020B0504020202020204" pitchFamily="34" charset="0"/>
              </a:rPr>
              <a:t>.</a:t>
            </a:r>
          </a:p>
          <a:p>
            <a:pPr marL="80010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latin typeface="Arial Nova" panose="020B0504020202020204" pitchFamily="34" charset="0"/>
              </a:rPr>
              <a:t>O </a:t>
            </a:r>
            <a:r>
              <a:rPr lang="pt-BR" sz="2000" b="1" dirty="0">
                <a:latin typeface="Arial Nova" panose="020B0504020202020204" pitchFamily="34" charset="0"/>
              </a:rPr>
              <a:t>impacto fiscal </a:t>
            </a:r>
            <a:r>
              <a:rPr lang="pt-BR" sz="2000" dirty="0">
                <a:latin typeface="Arial Nova" panose="020B0504020202020204" pitchFamily="34" charset="0"/>
              </a:rPr>
              <a:t>da medida seria uma redução de R$ 0,46 bilhão da arrecadação tributária federal, equivalente a </a:t>
            </a:r>
            <a:r>
              <a:rPr lang="pt-BR" sz="2000" b="1" dirty="0">
                <a:latin typeface="Arial Nova" panose="020B0504020202020204" pitchFamily="34" charset="0"/>
              </a:rPr>
              <a:t>0,02% da arrecadação tributária federal total </a:t>
            </a:r>
            <a:r>
              <a:rPr lang="pt-BR" sz="2000" dirty="0">
                <a:latin typeface="Arial Nova" panose="020B0504020202020204" pitchFamily="34" charset="0"/>
              </a:rPr>
              <a:t>(2021).</a:t>
            </a:r>
          </a:p>
          <a:p>
            <a:pPr marL="80010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latin typeface="Arial Nova" panose="020B0504020202020204" pitchFamily="34" charset="0"/>
              </a:rPr>
              <a:t>Haveria também importantes efeitos no encadeamento econômico promovidos pela realização das atividades de P&amp;D que não foram mensurados, como o </a:t>
            </a:r>
            <a:r>
              <a:rPr lang="pt-BR" sz="2000" b="1" dirty="0">
                <a:latin typeface="Arial Nova" panose="020B0504020202020204" pitchFamily="34" charset="0"/>
              </a:rPr>
              <a:t>aumento da produtividade</a:t>
            </a:r>
            <a:r>
              <a:rPr lang="pt-BR" sz="2000" dirty="0">
                <a:latin typeface="Arial Nova" panose="020B0504020202020204" pitchFamily="34" charset="0"/>
              </a:rPr>
              <a:t>, o emprego de trabalhadores com </a:t>
            </a:r>
            <a:r>
              <a:rPr lang="pt-BR" sz="2000" b="1" dirty="0">
                <a:latin typeface="Arial Nova" panose="020B0504020202020204" pitchFamily="34" charset="0"/>
              </a:rPr>
              <a:t>maior qualificação</a:t>
            </a:r>
            <a:r>
              <a:rPr lang="pt-BR" sz="2000" dirty="0">
                <a:latin typeface="Arial Nova" panose="020B0504020202020204" pitchFamily="34" charset="0"/>
              </a:rPr>
              <a:t>, maior massa salarial, demanda por </a:t>
            </a:r>
            <a:r>
              <a:rPr lang="pt-BR" sz="2000" b="1" dirty="0">
                <a:latin typeface="Arial Nova" panose="020B0504020202020204" pitchFamily="34" charset="0"/>
              </a:rPr>
              <a:t>equipamentos mais sofisticados</a:t>
            </a:r>
            <a:r>
              <a:rPr lang="pt-BR" sz="2000" dirty="0">
                <a:latin typeface="Arial Nova" panose="020B0504020202020204" pitchFamily="34" charset="0"/>
              </a:rPr>
              <a:t>, uso do ecossistema de ciência e tecnologia (</a:t>
            </a:r>
            <a:r>
              <a:rPr lang="pt-BR" sz="2000" dirty="0" err="1">
                <a:latin typeface="Arial Nova" panose="020B0504020202020204" pitchFamily="34" charset="0"/>
              </a:rPr>
              <a:t>ICTs</a:t>
            </a:r>
            <a:r>
              <a:rPr lang="pt-BR" sz="2000" dirty="0">
                <a:latin typeface="Arial Nova" panose="020B0504020202020204" pitchFamily="34" charset="0"/>
              </a:rPr>
              <a:t>, Universidades, cooperações internacionais, etc.), entre outros.</a:t>
            </a:r>
          </a:p>
          <a:p>
            <a:pPr marL="80010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latin typeface="Arial Nova" panose="020B0504020202020204" pitchFamily="34" charset="0"/>
              </a:rPr>
              <a:t>Ver </a:t>
            </a:r>
            <a:r>
              <a:rPr lang="pt-BR" sz="2000" b="1" dirty="0">
                <a:latin typeface="Arial Nova" panose="020B0504020202020204" pitchFamily="34" charset="0"/>
              </a:rPr>
              <a:t>Anexos </a:t>
            </a:r>
            <a:r>
              <a:rPr lang="pt-BR" sz="2000" dirty="0">
                <a:latin typeface="Arial Nova" panose="020B0504020202020204" pitchFamily="34" charset="0"/>
              </a:rPr>
              <a:t>para mais detalhes desta simulação.</a:t>
            </a:r>
            <a:endParaRPr lang="pt-BR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CD70179-F8AA-8EB8-5445-BCFE15BB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A7BF7-1F01-4D93-B87D-CB0FD6977142}" type="slidenum">
              <a:rPr lang="pt-BR" smtClean="0"/>
              <a:t>9</a:t>
            </a:fld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CA95836-C67B-3B8A-CC3C-D7CF7370774D}"/>
              </a:ext>
            </a:extLst>
          </p:cNvPr>
          <p:cNvSpPr txBox="1"/>
          <p:nvPr/>
        </p:nvSpPr>
        <p:spPr>
          <a:xfrm>
            <a:off x="98472" y="120057"/>
            <a:ext cx="1196497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latin typeface="Arial Nova" panose="020B0504020202020204" pitchFamily="34" charset="0"/>
              </a:rPr>
              <a:t>Propostas para aperfeiçoamento da Lei do Bem (Lei 11.196/2005)</a:t>
            </a:r>
          </a:p>
          <a:p>
            <a:pPr algn="just"/>
            <a:endParaRPr lang="pt-BR" sz="2400" b="1" dirty="0">
              <a:latin typeface="Arial Nova" panose="020B0504020202020204" pitchFamily="34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Estender o usufruto dos benefícios da Lei do Bem para períodos de apuração subsequentes, quando houver prejuízo ou exceder o valor do lucro real. No formato atual, não é possível carregar o benefício não exaurido num período de apuração para outros períodos.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Flexibilizar a exigência de que as máquinas, equipamentos e aparelhos sejam de uso exclusivo da P&amp;D, permitindo que o equipamento beneficiado pelo incentivo de IPI possa ser transferido de área depois de dois anos de uso exclusivo em P&amp;D.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Nova" panose="020B0504020202020204" pitchFamily="34" charset="0"/>
              </a:rPr>
              <a:t>Considerar apenas uma Certidão Negativa de Débito por ano, válida no último dia útil do ano-calendário da opção do contribuinte.</a:t>
            </a: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604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a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5336</TotalTime>
  <Words>1500</Words>
  <Application>Microsoft Office PowerPoint</Application>
  <PresentationFormat>Widescreen</PresentationFormat>
  <Paragraphs>173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25" baseType="lpstr">
      <vt:lpstr>Arial</vt:lpstr>
      <vt:lpstr>Arial Nova</vt:lpstr>
      <vt:lpstr>Calibri</vt:lpstr>
      <vt:lpstr>Calibri Light</vt:lpstr>
      <vt:lpstr>Courier New</vt:lpstr>
      <vt:lpstr>Symbol</vt:lpstr>
      <vt:lpstr>Times New Roman</vt:lpstr>
      <vt:lpstr>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K Vasconcelos</dc:creator>
  <cp:lastModifiedBy>Felipe Luiz da Silva</cp:lastModifiedBy>
  <cp:revision>120</cp:revision>
  <dcterms:created xsi:type="dcterms:W3CDTF">2023-04-18T20:59:50Z</dcterms:created>
  <dcterms:modified xsi:type="dcterms:W3CDTF">2023-08-02T13:37:28Z</dcterms:modified>
</cp:coreProperties>
</file>