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handoutMasterIdLst>
    <p:handoutMasterId r:id="rId10"/>
  </p:handoutMasterIdLst>
  <p:sldIdLst>
    <p:sldId id="807" r:id="rId5"/>
    <p:sldId id="803" r:id="rId6"/>
    <p:sldId id="806" r:id="rId7"/>
    <p:sldId id="804" r:id="rId8"/>
  </p:sldIdLst>
  <p:sldSz cx="12192000" cy="6858000"/>
  <p:notesSz cx="6797675" cy="9926638"/>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E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6000" autoAdjust="0"/>
  </p:normalViewPr>
  <p:slideViewPr>
    <p:cSldViewPr>
      <p:cViewPr varScale="1">
        <p:scale>
          <a:sx n="73" d="100"/>
          <a:sy n="73" d="100"/>
        </p:scale>
        <p:origin x="-906" y="-102"/>
      </p:cViewPr>
      <p:guideLst>
        <p:guide orient="horz" pos="2160"/>
        <p:guide pos="3840"/>
      </p:guideLst>
    </p:cSldViewPr>
  </p:slideViewPr>
  <p:notesTextViewPr>
    <p:cViewPr>
      <p:scale>
        <a:sx n="3" d="2"/>
        <a:sy n="3" d="2"/>
      </p:scale>
      <p:origin x="0" y="0"/>
    </p:cViewPr>
  </p:notesTextViewPr>
  <p:sorterViewPr>
    <p:cViewPr>
      <p:scale>
        <a:sx n="166" d="100"/>
        <a:sy n="1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2946275" cy="49667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pt-BR" dirty="0"/>
          </a:p>
        </p:txBody>
      </p:sp>
      <p:sp>
        <p:nvSpPr>
          <p:cNvPr id="3" name="Espaço Reservado para Data 2"/>
          <p:cNvSpPr>
            <a:spLocks noGrp="1"/>
          </p:cNvSpPr>
          <p:nvPr>
            <p:ph type="dt" sz="quarter" idx="1"/>
          </p:nvPr>
        </p:nvSpPr>
        <p:spPr>
          <a:xfrm>
            <a:off x="3849862" y="0"/>
            <a:ext cx="2946275" cy="49667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631F54B-8EFD-4475-9E2B-4CDB2D7B06AC}" type="datetimeFigureOut">
              <a:rPr lang="pt-BR"/>
              <a:pPr>
                <a:defRPr/>
              </a:pPr>
              <a:t>11/11/2021</a:t>
            </a:fld>
            <a:endParaRPr lang="pt-BR" dirty="0"/>
          </a:p>
        </p:txBody>
      </p:sp>
      <p:sp>
        <p:nvSpPr>
          <p:cNvPr id="4" name="Espaço Reservado para Rodapé 3"/>
          <p:cNvSpPr>
            <a:spLocks noGrp="1"/>
          </p:cNvSpPr>
          <p:nvPr>
            <p:ph type="ftr" sz="quarter" idx="2"/>
          </p:nvPr>
        </p:nvSpPr>
        <p:spPr>
          <a:xfrm>
            <a:off x="2" y="9428272"/>
            <a:ext cx="2946275" cy="49667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pt-BR" dirty="0"/>
          </a:p>
        </p:txBody>
      </p:sp>
      <p:sp>
        <p:nvSpPr>
          <p:cNvPr id="5" name="Espaço Reservado para Número de Slide 4"/>
          <p:cNvSpPr>
            <a:spLocks noGrp="1"/>
          </p:cNvSpPr>
          <p:nvPr>
            <p:ph type="sldNum" sz="quarter" idx="3"/>
          </p:nvPr>
        </p:nvSpPr>
        <p:spPr>
          <a:xfrm>
            <a:off x="3849862" y="9428272"/>
            <a:ext cx="2946275" cy="49667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007C6E4-8936-46BA-8373-4A01FEA2A190}" type="slidenum">
              <a:rPr lang="pt-BR" altLang="pt-BR"/>
              <a:pPr>
                <a:defRPr/>
              </a:pPr>
              <a:t>‹nº›</a:t>
            </a:fld>
            <a:endParaRPr lang="pt-BR" altLang="pt-BR" dirty="0"/>
          </a:p>
        </p:txBody>
      </p:sp>
    </p:spTree>
    <p:extLst>
      <p:ext uri="{BB962C8B-B14F-4D97-AF65-F5344CB8AC3E}">
        <p14:creationId xmlns:p14="http://schemas.microsoft.com/office/powerpoint/2010/main" xmlns="" val="409573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0"/>
            <a:ext cx="2946275" cy="49667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pt-BR" dirty="0"/>
          </a:p>
        </p:txBody>
      </p:sp>
      <p:sp>
        <p:nvSpPr>
          <p:cNvPr id="3" name="Espaço Reservado para Data 2"/>
          <p:cNvSpPr>
            <a:spLocks noGrp="1"/>
          </p:cNvSpPr>
          <p:nvPr>
            <p:ph type="dt" idx="1"/>
          </p:nvPr>
        </p:nvSpPr>
        <p:spPr>
          <a:xfrm>
            <a:off x="3849862" y="0"/>
            <a:ext cx="2946275" cy="49667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8562F43-760E-4D27-BD9E-75D9E2B942A0}" type="datetimeFigureOut">
              <a:rPr lang="pt-BR"/>
              <a:pPr>
                <a:defRPr/>
              </a:pPr>
              <a:t>11/11/2021</a:t>
            </a:fld>
            <a:endParaRPr lang="pt-BR" dirty="0"/>
          </a:p>
        </p:txBody>
      </p:sp>
      <p:sp>
        <p:nvSpPr>
          <p:cNvPr id="4" name="Espaço Reservado para Imagem de Slide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78845" y="4715843"/>
            <a:ext cx="5439988" cy="4464953"/>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2" y="9428272"/>
            <a:ext cx="2946275" cy="49667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pt-BR" dirty="0"/>
          </a:p>
        </p:txBody>
      </p:sp>
      <p:sp>
        <p:nvSpPr>
          <p:cNvPr id="7" name="Espaço Reservado para Número de Slide 6"/>
          <p:cNvSpPr>
            <a:spLocks noGrp="1"/>
          </p:cNvSpPr>
          <p:nvPr>
            <p:ph type="sldNum" sz="quarter" idx="5"/>
          </p:nvPr>
        </p:nvSpPr>
        <p:spPr>
          <a:xfrm>
            <a:off x="3849862" y="9428272"/>
            <a:ext cx="2946275" cy="49667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3427918-6E5F-4692-A02D-4A683D5CE0C5}" type="slidenum">
              <a:rPr lang="pt-BR" altLang="pt-BR"/>
              <a:pPr>
                <a:defRPr/>
              </a:pPr>
              <a:t>‹nº›</a:t>
            </a:fld>
            <a:endParaRPr lang="pt-BR" altLang="pt-BR" dirty="0"/>
          </a:p>
        </p:txBody>
      </p:sp>
    </p:spTree>
    <p:extLst>
      <p:ext uri="{BB962C8B-B14F-4D97-AF65-F5344CB8AC3E}">
        <p14:creationId xmlns:p14="http://schemas.microsoft.com/office/powerpoint/2010/main" xmlns="" val="2565746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4925" y="765175"/>
            <a:ext cx="6677025" cy="3756025"/>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a:xfrm>
            <a:off x="889051" y="4750233"/>
            <a:ext cx="4815020" cy="4520379"/>
          </a:xfrm>
          <a:solidFill>
            <a:srgbClr val="FFFFFF"/>
          </a:solidFill>
          <a:ln>
            <a:solidFill>
              <a:srgbClr val="000000"/>
            </a:solidFill>
            <a:miter lim="800000"/>
          </a:ln>
        </p:spPr>
        <p:txBody>
          <a:bodyPr lIns="88195" tIns="44099" rIns="88195" bIns="44099"/>
          <a:lstStyle/>
          <a:p>
            <a:pPr marL="236538" indent="-236538" algn="l" defTabSz="946150">
              <a:buFont typeface="Arial" panose="020B0604020202020204" pitchFamily="34" charset="0"/>
              <a:buChar char="•"/>
            </a:pPr>
            <a:endParaRPr lang="pt-BR" sz="1000" dirty="0">
              <a:latin typeface="Times New Roman" panose="02020603050405020304" pitchFamily="18" charset="0"/>
            </a:endParaRPr>
          </a:p>
        </p:txBody>
      </p:sp>
    </p:spTree>
    <p:extLst>
      <p:ext uri="{BB962C8B-B14F-4D97-AF65-F5344CB8AC3E}">
        <p14:creationId xmlns:p14="http://schemas.microsoft.com/office/powerpoint/2010/main" xmlns="" val="99628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4925" y="765175"/>
            <a:ext cx="6677025" cy="3756025"/>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a:xfrm>
            <a:off x="889051" y="4750233"/>
            <a:ext cx="4815020" cy="4520379"/>
          </a:xfrm>
          <a:solidFill>
            <a:srgbClr val="FFFFFF"/>
          </a:solidFill>
          <a:ln>
            <a:solidFill>
              <a:srgbClr val="000000"/>
            </a:solidFill>
            <a:miter lim="800000"/>
          </a:ln>
        </p:spPr>
        <p:txBody>
          <a:bodyPr lIns="88195" tIns="44099" rIns="88195" bIns="44099"/>
          <a:lstStyle/>
          <a:p>
            <a:pPr marL="236538" indent="-236538" algn="l" defTabSz="946150">
              <a:buFont typeface="Arial" panose="020B0604020202020204" pitchFamily="34" charset="0"/>
              <a:buChar char="•"/>
            </a:pPr>
            <a:endParaRPr lang="pt-BR" sz="1000" dirty="0">
              <a:latin typeface="Times New Roman" panose="02020603050405020304" pitchFamily="18" charset="0"/>
            </a:endParaRPr>
          </a:p>
        </p:txBody>
      </p:sp>
    </p:spTree>
    <p:extLst>
      <p:ext uri="{BB962C8B-B14F-4D97-AF65-F5344CB8AC3E}">
        <p14:creationId xmlns:p14="http://schemas.microsoft.com/office/powerpoint/2010/main" xmlns="" val="350631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4925" y="765175"/>
            <a:ext cx="6677025" cy="3756025"/>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a:xfrm>
            <a:off x="889051" y="4750233"/>
            <a:ext cx="4815020" cy="4520379"/>
          </a:xfrm>
          <a:solidFill>
            <a:srgbClr val="FFFFFF"/>
          </a:solidFill>
          <a:ln>
            <a:solidFill>
              <a:srgbClr val="000000"/>
            </a:solidFill>
            <a:miter lim="800000"/>
          </a:ln>
        </p:spPr>
        <p:txBody>
          <a:bodyPr lIns="88195" tIns="44099" rIns="88195" bIns="44099"/>
          <a:lstStyle/>
          <a:p>
            <a:pPr marL="236538" indent="-236538" algn="l" defTabSz="946150">
              <a:buFont typeface="Arial" panose="020B0604020202020204" pitchFamily="34" charset="0"/>
              <a:buChar char="•"/>
            </a:pPr>
            <a:endParaRPr lang="pt-BR" sz="1000" dirty="0">
              <a:latin typeface="Times New Roman" panose="02020603050405020304" pitchFamily="18" charset="0"/>
            </a:endParaRPr>
          </a:p>
        </p:txBody>
      </p:sp>
    </p:spTree>
    <p:extLst>
      <p:ext uri="{BB962C8B-B14F-4D97-AF65-F5344CB8AC3E}">
        <p14:creationId xmlns:p14="http://schemas.microsoft.com/office/powerpoint/2010/main" xmlns="" val="1333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4925" y="765175"/>
            <a:ext cx="6677025" cy="3756025"/>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a:xfrm>
            <a:off x="889051" y="4750233"/>
            <a:ext cx="4815020" cy="4520379"/>
          </a:xfrm>
          <a:solidFill>
            <a:srgbClr val="FFFFFF"/>
          </a:solidFill>
          <a:ln>
            <a:solidFill>
              <a:srgbClr val="000000"/>
            </a:solidFill>
            <a:miter lim="800000"/>
          </a:ln>
        </p:spPr>
        <p:txBody>
          <a:bodyPr lIns="88195" tIns="44099" rIns="88195" bIns="44099"/>
          <a:lstStyle/>
          <a:p>
            <a:pPr marL="236538" indent="-236538" algn="l" defTabSz="946150">
              <a:buFont typeface="Arial" panose="020B0604020202020204" pitchFamily="34" charset="0"/>
              <a:buChar char="•"/>
            </a:pPr>
            <a:endParaRPr lang="pt-BR" sz="1000" dirty="0">
              <a:latin typeface="Times New Roman" panose="02020603050405020304" pitchFamily="18" charset="0"/>
            </a:endParaRPr>
          </a:p>
        </p:txBody>
      </p:sp>
    </p:spTree>
    <p:extLst>
      <p:ext uri="{BB962C8B-B14F-4D97-AF65-F5344CB8AC3E}">
        <p14:creationId xmlns:p14="http://schemas.microsoft.com/office/powerpoint/2010/main" xmlns="" val="4286990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8"/>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ctrTitle"/>
          </p:nvPr>
        </p:nvSpPr>
        <p:spPr>
          <a:xfrm>
            <a:off x="914400" y="2130426"/>
            <a:ext cx="10363200" cy="1470025"/>
          </a:xfrm>
        </p:spPr>
        <p:txBody>
          <a:bodyPr/>
          <a:lstStyle/>
          <a:p>
            <a:r>
              <a:rPr lang="pt-BR"/>
              <a:t>Clique para editar o estilo do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5"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957E7A1F-ABEF-4B00-A7AC-74107C5C3D3D}" type="datetime1">
              <a:rPr lang="pt-BR" smtClean="0"/>
              <a:pPr>
                <a:defRPr/>
              </a:pPr>
              <a:t>11/11/2021</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36263EF4-521A-4880-B8B2-B97CAC6CD526}" type="slidenum">
              <a:rPr lang="pt-BR" altLang="pt-BR"/>
              <a:pPr>
                <a:defRPr/>
              </a:pPr>
              <a:t>‹nº›</a:t>
            </a:fld>
            <a:endParaRPr lang="pt-BR" altLang="pt-BR" dirty="0"/>
          </a:p>
        </p:txBody>
      </p:sp>
    </p:spTree>
    <p:extLst>
      <p:ext uri="{BB962C8B-B14F-4D97-AF65-F5344CB8AC3E}">
        <p14:creationId xmlns:p14="http://schemas.microsoft.com/office/powerpoint/2010/main" xmlns="" val="387394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EE21F085-62D3-49BA-A19A-30D51F6498CA}" type="datetime1">
              <a:rPr lang="pt-BR" smtClean="0"/>
              <a:pPr>
                <a:defRPr/>
              </a:pPr>
              <a:t>11/11/2021</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F4811611-3255-4A78-9F50-9CF24E322C27}" type="slidenum">
              <a:rPr lang="pt-BR" altLang="pt-BR"/>
              <a:pPr>
                <a:defRPr/>
              </a:pPr>
              <a:t>‹nº›</a:t>
            </a:fld>
            <a:endParaRPr lang="pt-BR" altLang="pt-BR" dirty="0"/>
          </a:p>
        </p:txBody>
      </p:sp>
    </p:spTree>
    <p:extLst>
      <p:ext uri="{BB962C8B-B14F-4D97-AF65-F5344CB8AC3E}">
        <p14:creationId xmlns:p14="http://schemas.microsoft.com/office/powerpoint/2010/main" xmlns="" val="357078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600474BA-CC6C-4941-BAC9-DF124637C40A}" type="datetime1">
              <a:rPr lang="pt-BR" smtClean="0"/>
              <a:pPr>
                <a:defRPr/>
              </a:pPr>
              <a:t>11/11/2021</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C402DA4C-D3F8-4ADA-BA0B-69E207D07530}" type="slidenum">
              <a:rPr lang="pt-BR" altLang="pt-BR"/>
              <a:pPr>
                <a:defRPr/>
              </a:pPr>
              <a:t>‹nº›</a:t>
            </a:fld>
            <a:endParaRPr lang="pt-BR" altLang="pt-BR" dirty="0"/>
          </a:p>
        </p:txBody>
      </p:sp>
    </p:spTree>
    <p:extLst>
      <p:ext uri="{BB962C8B-B14F-4D97-AF65-F5344CB8AC3E}">
        <p14:creationId xmlns:p14="http://schemas.microsoft.com/office/powerpoint/2010/main" xmlns="" val="15410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 - TEXTO #02">
  <p:cSld name="B - TEXTO #02">
    <p:spTree>
      <p:nvGrpSpPr>
        <p:cNvPr id="1" name="Shape 29"/>
        <p:cNvGrpSpPr/>
        <p:nvPr/>
      </p:nvGrpSpPr>
      <p:grpSpPr>
        <a:xfrm>
          <a:off x="0" y="0"/>
          <a:ext cx="0" cy="0"/>
          <a:chOff x="0" y="0"/>
          <a:chExt cx="0" cy="0"/>
        </a:xfrm>
      </p:grpSpPr>
      <p:pic>
        <p:nvPicPr>
          <p:cNvPr id="30" name="Google Shape;30;p7"/>
          <p:cNvPicPr preferRelativeResize="0"/>
          <p:nvPr/>
        </p:nvPicPr>
        <p:blipFill>
          <a:blip r:embed="rId2" cstate="print">
            <a:alphaModFix/>
          </a:blip>
          <a:stretch>
            <a:fillRect/>
          </a:stretch>
        </p:blipFill>
        <p:spPr>
          <a:xfrm>
            <a:off x="0" y="0"/>
            <a:ext cx="12192000" cy="1190338"/>
          </a:xfrm>
          <a:prstGeom prst="rect">
            <a:avLst/>
          </a:prstGeom>
          <a:noFill/>
          <a:ln>
            <a:noFill/>
          </a:ln>
        </p:spPr>
      </p:pic>
      <p:sp>
        <p:nvSpPr>
          <p:cNvPr id="31" name="Google Shape;31;p7"/>
          <p:cNvSpPr txBox="1">
            <a:spLocks noGrp="1"/>
          </p:cNvSpPr>
          <p:nvPr>
            <p:ph type="title"/>
          </p:nvPr>
        </p:nvSpPr>
        <p:spPr>
          <a:xfrm>
            <a:off x="787172" y="340523"/>
            <a:ext cx="10622344" cy="68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125" b="1">
                <a:solidFill>
                  <a:srgbClr val="FFFFFF"/>
                </a:solidFill>
                <a:latin typeface="Signika"/>
                <a:ea typeface="Signika"/>
                <a:cs typeface="Signika"/>
                <a:sym typeface="Signika"/>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32" name="Google Shape;32;p7"/>
          <p:cNvSpPr txBox="1">
            <a:spLocks noGrp="1"/>
          </p:cNvSpPr>
          <p:nvPr>
            <p:ph type="body" idx="1"/>
          </p:nvPr>
        </p:nvSpPr>
        <p:spPr>
          <a:xfrm>
            <a:off x="859125" y="1714523"/>
            <a:ext cx="10478438" cy="4000500"/>
          </a:xfrm>
          <a:prstGeom prst="rect">
            <a:avLst/>
          </a:prstGeom>
          <a:noFill/>
          <a:ln>
            <a:noFill/>
          </a:ln>
        </p:spPr>
        <p:txBody>
          <a:bodyPr spcFirstLastPara="1" wrap="square" lIns="91425" tIns="91425" rIns="91425" bIns="91425" anchor="t" anchorCtr="0">
            <a:noAutofit/>
          </a:bodyPr>
          <a:lstStyle>
            <a:lvl1pPr marL="142875" lvl="0" indent="-220266" rtl="0">
              <a:spcBef>
                <a:spcPts val="0"/>
              </a:spcBef>
              <a:spcAft>
                <a:spcPts val="0"/>
              </a:spcAft>
              <a:buSzPts val="7500"/>
              <a:buChar char="●"/>
              <a:defRPr sz="2344"/>
            </a:lvl1pPr>
            <a:lvl2pPr marL="285750" lvl="1" indent="-220266" rtl="0">
              <a:spcBef>
                <a:spcPts val="0"/>
              </a:spcBef>
              <a:spcAft>
                <a:spcPts val="0"/>
              </a:spcAft>
              <a:buSzPts val="7500"/>
              <a:buChar char="○"/>
              <a:defRPr sz="2344"/>
            </a:lvl2pPr>
            <a:lvl3pPr marL="428625" lvl="2" indent="-220266" rtl="0">
              <a:spcBef>
                <a:spcPts val="0"/>
              </a:spcBef>
              <a:spcAft>
                <a:spcPts val="0"/>
              </a:spcAft>
              <a:buSzPts val="7500"/>
              <a:buChar char="■"/>
              <a:defRPr sz="2344"/>
            </a:lvl3pPr>
            <a:lvl4pPr marL="571500" lvl="3" indent="-220266" rtl="0">
              <a:spcBef>
                <a:spcPts val="0"/>
              </a:spcBef>
              <a:spcAft>
                <a:spcPts val="0"/>
              </a:spcAft>
              <a:buSzPts val="7500"/>
              <a:buChar char="●"/>
              <a:defRPr sz="2344"/>
            </a:lvl4pPr>
            <a:lvl5pPr marL="714375" lvl="4" indent="-220266" rtl="0">
              <a:spcBef>
                <a:spcPts val="0"/>
              </a:spcBef>
              <a:spcAft>
                <a:spcPts val="0"/>
              </a:spcAft>
              <a:buSzPts val="7500"/>
              <a:buChar char="○"/>
              <a:defRPr sz="2344"/>
            </a:lvl5pPr>
            <a:lvl6pPr marL="857250" lvl="5" indent="-220266" rtl="0">
              <a:spcBef>
                <a:spcPts val="0"/>
              </a:spcBef>
              <a:spcAft>
                <a:spcPts val="0"/>
              </a:spcAft>
              <a:buSzPts val="7500"/>
              <a:buChar char="■"/>
              <a:defRPr sz="2344"/>
            </a:lvl6pPr>
            <a:lvl7pPr marL="1000125" lvl="6" indent="-220266" rtl="0">
              <a:spcBef>
                <a:spcPts val="0"/>
              </a:spcBef>
              <a:spcAft>
                <a:spcPts val="0"/>
              </a:spcAft>
              <a:buSzPts val="7500"/>
              <a:buChar char="●"/>
              <a:defRPr sz="2344"/>
            </a:lvl7pPr>
            <a:lvl8pPr marL="1143000" lvl="7" indent="-220266" rtl="0">
              <a:spcBef>
                <a:spcPts val="0"/>
              </a:spcBef>
              <a:spcAft>
                <a:spcPts val="0"/>
              </a:spcAft>
              <a:buSzPts val="7500"/>
              <a:buChar char="○"/>
              <a:defRPr sz="2344"/>
            </a:lvl8pPr>
            <a:lvl9pPr marL="1285875" lvl="8" indent="-220266" rtl="0">
              <a:spcBef>
                <a:spcPts val="0"/>
              </a:spcBef>
              <a:spcAft>
                <a:spcPts val="0"/>
              </a:spcAft>
              <a:buSzPts val="7500"/>
              <a:buChar char="■"/>
              <a:defRPr sz="2344"/>
            </a:lvl9pPr>
          </a:lstStyle>
          <a:p>
            <a:endParaRPr/>
          </a:p>
        </p:txBody>
      </p:sp>
      <p:pic>
        <p:nvPicPr>
          <p:cNvPr id="33" name="Google Shape;33;p7"/>
          <p:cNvPicPr preferRelativeResize="0"/>
          <p:nvPr/>
        </p:nvPicPr>
        <p:blipFill>
          <a:blip r:embed="rId3" cstate="print">
            <a:alphaModFix/>
          </a:blip>
          <a:stretch>
            <a:fillRect/>
          </a:stretch>
        </p:blipFill>
        <p:spPr>
          <a:xfrm>
            <a:off x="162878" y="5863590"/>
            <a:ext cx="2960370" cy="836400"/>
          </a:xfrm>
          <a:prstGeom prst="rect">
            <a:avLst/>
          </a:prstGeom>
          <a:noFill/>
          <a:ln>
            <a:noFill/>
          </a:ln>
        </p:spPr>
      </p:pic>
    </p:spTree>
    <p:extLst>
      <p:ext uri="{BB962C8B-B14F-4D97-AF65-F5344CB8AC3E}">
        <p14:creationId xmlns:p14="http://schemas.microsoft.com/office/powerpoint/2010/main" xmlns="" val="3210595276"/>
      </p:ext>
    </p:extLst>
  </p:cSld>
  <p:clrMapOvr>
    <a:masterClrMapping/>
  </p:clrMapOvr>
  <p:extLst>
    <p:ext uri="{DCECCB84-F9BA-43D5-87BE-67443E8EF086}">
      <p15:sldGuideLst xmlns:p15="http://schemas.microsoft.com/office/powerpoint/2012/main" xmlns="">
        <p15:guide id="1" pos="576">
          <p15:clr>
            <a:srgbClr val="FA7B17"/>
          </p15:clr>
        </p15:guide>
        <p15:guide id="2" orient="horz" pos="13248">
          <p15:clr>
            <a:srgbClr val="FA7B17"/>
          </p15:clr>
        </p15:guide>
        <p15:guide id="3" pos="23982">
          <p15:clr>
            <a:srgbClr val="FA7B17"/>
          </p15:clr>
        </p15:guide>
        <p15:guide id="4" orient="horz" pos="576">
          <p15:clr>
            <a:srgbClr val="FA7B17"/>
          </p15:clr>
        </p15:guide>
        <p15:guide id="5" orient="horz" pos="1843">
          <p15:clr>
            <a:srgbClr val="FA7B17"/>
          </p15:clr>
        </p15:guide>
        <p15:guide id="6" orient="horz" pos="12096">
          <p15:clr>
            <a:srgbClr val="FA7B17"/>
          </p15:clr>
        </p15:guide>
        <p15:guide id="7" orient="horz" pos="2304">
          <p15:clr>
            <a:srgbClr val="FA7B17"/>
          </p15:clr>
        </p15:guide>
        <p15:guide id="8" orient="horz" pos="11520">
          <p15:clr>
            <a:srgbClr val="FA7B17"/>
          </p15:clr>
        </p15:guide>
        <p15:guide id="9" pos="12288">
          <p15:clr>
            <a:srgbClr val="FA7B17"/>
          </p15:clr>
        </p15:guide>
        <p15:guide id="10" orient="horz" pos="720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63AC7B1F-83CC-4894-A036-AC80E70DD2E1}" type="datetime1">
              <a:rPr lang="pt-BR" smtClean="0"/>
              <a:pPr>
                <a:defRPr/>
              </a:pPr>
              <a:t>11/11/2021</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AB758808-0BB4-4A65-9AE0-C84FF3B2E853}" type="slidenum">
              <a:rPr lang="pt-BR" altLang="pt-BR"/>
              <a:pPr>
                <a:defRPr/>
              </a:pPr>
              <a:t>‹nº›</a:t>
            </a:fld>
            <a:endParaRPr lang="pt-BR" altLang="pt-BR" dirty="0"/>
          </a:p>
        </p:txBody>
      </p:sp>
    </p:spTree>
    <p:extLst>
      <p:ext uri="{BB962C8B-B14F-4D97-AF65-F5344CB8AC3E}">
        <p14:creationId xmlns:p14="http://schemas.microsoft.com/office/powerpoint/2010/main" xmlns="" val="157552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9BFEB736-8152-4604-8DF1-DE0F6AE1E47C}" type="datetime1">
              <a:rPr lang="pt-BR" smtClean="0"/>
              <a:pPr>
                <a:defRPr/>
              </a:pPr>
              <a:t>11/11/2021</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9F468EC1-B0F0-469C-83FD-8680419E7C18}" type="slidenum">
              <a:rPr lang="pt-BR" altLang="pt-BR"/>
              <a:pPr>
                <a:defRPr/>
              </a:pPr>
              <a:t>‹nº›</a:t>
            </a:fld>
            <a:endParaRPr lang="pt-BR" altLang="pt-BR" dirty="0"/>
          </a:p>
        </p:txBody>
      </p:sp>
    </p:spTree>
    <p:extLst>
      <p:ext uri="{BB962C8B-B14F-4D97-AF65-F5344CB8AC3E}">
        <p14:creationId xmlns:p14="http://schemas.microsoft.com/office/powerpoint/2010/main" xmlns="" val="226858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6BAE8152-5B43-4C54-830D-AD90F3D0CEDD}" type="datetime1">
              <a:rPr lang="pt-BR" smtClean="0"/>
              <a:pPr>
                <a:defRPr/>
              </a:pPr>
              <a:t>11/11/2021</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FD7D8CCC-1F3F-4D46-984E-7890E8753AC1}" type="slidenum">
              <a:rPr lang="pt-BR" altLang="pt-BR"/>
              <a:pPr>
                <a:defRPr/>
              </a:pPr>
              <a:t>‹nº›</a:t>
            </a:fld>
            <a:endParaRPr lang="pt-BR" altLang="pt-BR" dirty="0"/>
          </a:p>
        </p:txBody>
      </p:sp>
    </p:spTree>
    <p:extLst>
      <p:ext uri="{BB962C8B-B14F-4D97-AF65-F5344CB8AC3E}">
        <p14:creationId xmlns:p14="http://schemas.microsoft.com/office/powerpoint/2010/main" xmlns="" val="358766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2A129DEF-D182-4CAE-BD42-831E24868473}" type="datetime1">
              <a:rPr lang="pt-BR" smtClean="0"/>
              <a:pPr>
                <a:defRPr/>
              </a:pPr>
              <a:t>11/11/2021</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2"/>
          </p:nvPr>
        </p:nvSpPr>
        <p:spPr/>
        <p:txBody>
          <a:bodyPr/>
          <a:lstStyle>
            <a:lvl1pPr>
              <a:defRPr/>
            </a:lvl1pPr>
          </a:lstStyle>
          <a:p>
            <a:pPr>
              <a:defRPr/>
            </a:pPr>
            <a:fld id="{759AD4EA-9292-4313-816A-AAD826AFD470}" type="slidenum">
              <a:rPr lang="pt-BR" altLang="pt-BR"/>
              <a:pPr>
                <a:defRPr/>
              </a:pPr>
              <a:t>‹nº›</a:t>
            </a:fld>
            <a:endParaRPr lang="pt-BR" altLang="pt-BR" dirty="0"/>
          </a:p>
        </p:txBody>
      </p:sp>
    </p:spTree>
    <p:extLst>
      <p:ext uri="{BB962C8B-B14F-4D97-AF65-F5344CB8AC3E}">
        <p14:creationId xmlns:p14="http://schemas.microsoft.com/office/powerpoint/2010/main" xmlns="" val="59930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91AE4970-EEB4-4A52-AA06-48293798605A}" type="datetime1">
              <a:rPr lang="pt-BR" smtClean="0"/>
              <a:pPr>
                <a:defRPr/>
              </a:pPr>
              <a:t>11/11/2021</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p:cNvSpPr>
            <a:spLocks noGrp="1"/>
          </p:cNvSpPr>
          <p:nvPr>
            <p:ph type="sldNum" sz="quarter" idx="12"/>
          </p:nvPr>
        </p:nvSpPr>
        <p:spPr/>
        <p:txBody>
          <a:bodyPr/>
          <a:lstStyle>
            <a:lvl1pPr>
              <a:defRPr/>
            </a:lvl1pPr>
          </a:lstStyle>
          <a:p>
            <a:pPr>
              <a:defRPr/>
            </a:pPr>
            <a:fld id="{D0AF474C-ADF5-442D-ACE3-BA438B4C36CF}" type="slidenum">
              <a:rPr lang="pt-BR" altLang="pt-BR"/>
              <a:pPr>
                <a:defRPr/>
              </a:pPr>
              <a:t>‹nº›</a:t>
            </a:fld>
            <a:endParaRPr lang="pt-BR" altLang="pt-BR" dirty="0"/>
          </a:p>
        </p:txBody>
      </p:sp>
    </p:spTree>
    <p:extLst>
      <p:ext uri="{BB962C8B-B14F-4D97-AF65-F5344CB8AC3E}">
        <p14:creationId xmlns:p14="http://schemas.microsoft.com/office/powerpoint/2010/main" xmlns="" val="298757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B033F7D1-1F11-4D6E-A45B-F3B8F3FCA23A}" type="datetime1">
              <a:rPr lang="pt-BR" smtClean="0"/>
              <a:pPr>
                <a:defRPr/>
              </a:pPr>
              <a:t>11/11/2021</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pPr>
              <a:defRPr/>
            </a:pPr>
            <a:fld id="{AD2BA33F-ED4B-4074-A97D-E5035DD4D168}" type="slidenum">
              <a:rPr lang="pt-BR" altLang="pt-BR"/>
              <a:pPr>
                <a:defRPr/>
              </a:pPr>
              <a:t>‹nº›</a:t>
            </a:fld>
            <a:endParaRPr lang="pt-BR" altLang="pt-BR" dirty="0"/>
          </a:p>
        </p:txBody>
      </p:sp>
    </p:spTree>
    <p:extLst>
      <p:ext uri="{BB962C8B-B14F-4D97-AF65-F5344CB8AC3E}">
        <p14:creationId xmlns:p14="http://schemas.microsoft.com/office/powerpoint/2010/main" xmlns="" val="5676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7FCB6EE8-E464-44B0-AB93-0BC734E26885}" type="datetime1">
              <a:rPr lang="pt-BR" smtClean="0"/>
              <a:pPr>
                <a:defRPr/>
              </a:pPr>
              <a:t>11/11/2021</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6DB8ECEB-3E52-43C2-A7D9-06F663DE4CF2}" type="slidenum">
              <a:rPr lang="pt-BR" altLang="pt-BR"/>
              <a:pPr>
                <a:defRPr/>
              </a:pPr>
              <a:t>‹nº›</a:t>
            </a:fld>
            <a:endParaRPr lang="pt-BR" altLang="pt-BR" dirty="0"/>
          </a:p>
        </p:txBody>
      </p:sp>
    </p:spTree>
    <p:extLst>
      <p:ext uri="{BB962C8B-B14F-4D97-AF65-F5344CB8AC3E}">
        <p14:creationId xmlns:p14="http://schemas.microsoft.com/office/powerpoint/2010/main" xmlns="" val="135554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a:xfrm>
            <a:off x="609600" y="6356350"/>
            <a:ext cx="2844800" cy="365125"/>
          </a:xfrm>
          <a:prstGeom prst="rect">
            <a:avLst/>
          </a:prstGeom>
        </p:spPr>
        <p:txBody>
          <a:bodyPr/>
          <a:lstStyle>
            <a:lvl1pPr>
              <a:defRPr/>
            </a:lvl1pPr>
          </a:lstStyle>
          <a:p>
            <a:pPr>
              <a:defRPr/>
            </a:pPr>
            <a:fld id="{05B33100-B44F-4767-99FA-BAE93C505B62}" type="datetime1">
              <a:rPr lang="pt-BR" smtClean="0"/>
              <a:pPr>
                <a:defRPr/>
              </a:pPr>
              <a:t>11/11/2021</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CFC55AC7-E404-45E6-950A-C951D4750288}" type="slidenum">
              <a:rPr lang="pt-BR" altLang="pt-BR"/>
              <a:pPr>
                <a:defRPr/>
              </a:pPr>
              <a:t>‹nº›</a:t>
            </a:fld>
            <a:endParaRPr lang="pt-BR" altLang="pt-BR" dirty="0"/>
          </a:p>
        </p:txBody>
      </p:sp>
    </p:spTree>
    <p:extLst>
      <p:ext uri="{BB962C8B-B14F-4D97-AF65-F5344CB8AC3E}">
        <p14:creationId xmlns:p14="http://schemas.microsoft.com/office/powerpoint/2010/main" xmlns="" val="139371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tângulo 10"/>
          <p:cNvSpPr/>
          <p:nvPr userDrawn="1"/>
        </p:nvSpPr>
        <p:spPr>
          <a:xfrm>
            <a:off x="0" y="828675"/>
            <a:ext cx="12192000" cy="52197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28" name="Espaço Reservado para Títu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9" name="Espaço Reservado para Texto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5" name="Espaço Reservado para Rodapé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pt-BR" dirty="0"/>
          </a:p>
        </p:txBody>
      </p:sp>
      <p:sp>
        <p:nvSpPr>
          <p:cNvPr id="6" name="Espaço Reservado para Número de Slide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7358F0A-708A-4311-814E-9257FD423219}" type="slidenum">
              <a:rPr lang="pt-BR" altLang="pt-BR"/>
              <a:pPr>
                <a:defRPr/>
              </a:pPr>
              <a:t>‹nº›</a:t>
            </a:fld>
            <a:endParaRPr lang="pt-BR" altLang="pt-BR" dirty="0"/>
          </a:p>
        </p:txBody>
      </p:sp>
    </p:spTree>
  </p:cSld>
  <p:clrMap bg1="lt1" tx1="dk1" bg2="lt2" tx2="dk2" accent1="accent1" accent2="accent2" accent3="accent3" accent4="accent4" accent5="accent5" accent6="accent6" hlink="hlink" folHlink="folHlink"/>
  <p:sldLayoutIdLst>
    <p:sldLayoutId id="2147484091"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Planilha_do_Microsoft_Office_Excel3.xlsx"/><Relationship Id="rId5" Type="http://schemas.openxmlformats.org/officeDocument/2006/relationships/package" Target="../embeddings/Planilha_do_Microsoft_Office_Excel2.xlsx"/><Relationship Id="rId4" Type="http://schemas.openxmlformats.org/officeDocument/2006/relationships/package" Target="../embeddings/Planilha_do_Microsoft_Office_Excel1.xlsx"/></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Planilha_do_Microsoft_Office_Excel4.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txBox="1">
            <a:spLocks/>
          </p:cNvSpPr>
          <p:nvPr/>
        </p:nvSpPr>
        <p:spPr bwMode="auto">
          <a:xfrm>
            <a:off x="0" y="0"/>
            <a:ext cx="12192000" cy="951345"/>
          </a:xfrm>
          <a:prstGeom prst="rect">
            <a:avLst/>
          </a:prstGeom>
          <a:solidFill>
            <a:srgbClr val="004165"/>
          </a:solidFill>
          <a:ln>
            <a:noFill/>
          </a:ln>
        </p:spPr>
        <p:txBody>
          <a:bodyPr vert="horz" wrap="square" lIns="0" tIns="0" rIns="0" bIns="0" numCol="1" anchor="ctr"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63525" algn="ctr"/>
            <a:r>
              <a:rPr lang="pt-BR" sz="2400" b="1" dirty="0">
                <a:solidFill>
                  <a:prstClr val="white"/>
                </a:solidFill>
                <a:latin typeface="Calibri"/>
              </a:rPr>
              <a:t>Fundo Nacional de Desenvolvimento Científico e Tecnológico – FNDCT</a:t>
            </a:r>
          </a:p>
          <a:p>
            <a:pPr marL="263525" algn="ctr"/>
            <a:r>
              <a:rPr lang="pt-BR" sz="2400" b="1" dirty="0">
                <a:solidFill>
                  <a:prstClr val="white"/>
                </a:solidFill>
                <a:latin typeface="Calibri"/>
                <a:cs typeface="Arial" panose="020B0604020202020204" pitchFamily="34" charset="0"/>
              </a:rPr>
              <a:t>Lei Complementar nº 177/2021</a:t>
            </a:r>
          </a:p>
        </p:txBody>
      </p:sp>
      <p:sp>
        <p:nvSpPr>
          <p:cNvPr id="3" name="Retângulo 2"/>
          <p:cNvSpPr/>
          <p:nvPr/>
        </p:nvSpPr>
        <p:spPr>
          <a:xfrm>
            <a:off x="95672" y="1001038"/>
            <a:ext cx="12000656" cy="5355312"/>
          </a:xfrm>
          <a:prstGeom prst="rect">
            <a:avLst/>
          </a:prstGeom>
        </p:spPr>
        <p:txBody>
          <a:bodyPr wrap="square">
            <a:spAutoFit/>
          </a:bodyPr>
          <a:lstStyle/>
          <a:p>
            <a:pPr marL="2286" indent="-285750" algn="l">
              <a:buFont typeface="Wingdings" panose="05000000000000000000" pitchFamily="2" charset="2"/>
              <a:buChar char="§"/>
            </a:pPr>
            <a:r>
              <a:rPr lang="pt-BR" b="1" dirty="0">
                <a:latin typeface="+mj-lt"/>
              </a:rPr>
              <a:t>31/08/2020</a:t>
            </a:r>
            <a:r>
              <a:rPr lang="pt-BR" dirty="0">
                <a:latin typeface="+mj-lt"/>
              </a:rPr>
              <a:t> – </a:t>
            </a:r>
            <a:r>
              <a:rPr lang="pt-BR" b="0" i="0" dirty="0">
                <a:effectLst/>
                <a:latin typeface="+mj-lt"/>
              </a:rPr>
              <a:t>Projeto de Lei Orçamentária Anual para 2021 é encaminhado ao Congresso Nacional (PLN nº 28/2020).</a:t>
            </a:r>
          </a:p>
          <a:p>
            <a:pPr marL="2286" indent="-285750" algn="l">
              <a:buFont typeface="Wingdings" panose="05000000000000000000" pitchFamily="2" charset="2"/>
              <a:buChar char="§"/>
            </a:pPr>
            <a:r>
              <a:rPr lang="pt-BR" b="1" dirty="0">
                <a:latin typeface="+mj-lt"/>
              </a:rPr>
              <a:t>17/12/2020</a:t>
            </a:r>
            <a:r>
              <a:rPr lang="pt-BR" dirty="0">
                <a:latin typeface="+mj-lt"/>
              </a:rPr>
              <a:t> – Aprovado no Parlamento o PLP nº 135/2020, tratando do FNDCT.</a:t>
            </a:r>
          </a:p>
          <a:p>
            <a:pPr marL="2286" indent="-285750" algn="l">
              <a:buFont typeface="Wingdings" panose="05000000000000000000" pitchFamily="2" charset="2"/>
              <a:buChar char="§"/>
            </a:pPr>
            <a:r>
              <a:rPr lang="pt-BR" b="1" dirty="0">
                <a:latin typeface="+mj-lt"/>
              </a:rPr>
              <a:t>13/01/2021</a:t>
            </a:r>
            <a:r>
              <a:rPr lang="pt-BR" dirty="0">
                <a:latin typeface="+mj-lt"/>
              </a:rPr>
              <a:t> – Publicada a Lei Complementar nº 177, de 12 de janeiro de 2021, resultante do PLP nº 135/2020, com veto ao dispositivo que proibia a alocação de recursos na Reserva de Contingência do FNDCT.</a:t>
            </a:r>
          </a:p>
          <a:p>
            <a:pPr marL="2286" indent="-285750" algn="l">
              <a:buFont typeface="Wingdings" panose="05000000000000000000" pitchFamily="2" charset="2"/>
              <a:buChar char="§"/>
            </a:pPr>
            <a:r>
              <a:rPr lang="pt-BR" b="1" dirty="0">
                <a:latin typeface="+mj-lt"/>
              </a:rPr>
              <a:t>17/03/2021</a:t>
            </a:r>
            <a:r>
              <a:rPr lang="pt-BR" dirty="0">
                <a:latin typeface="+mj-lt"/>
              </a:rPr>
              <a:t> – Rejeição parcial do Veto nº 2/2021, resultando na inclusão do § 3º ao art. 11 da Lei nº 11.540/2007, proibindo a alocação de recursos na Reserva de Contingência do FNDCT.</a:t>
            </a:r>
          </a:p>
          <a:p>
            <a:pPr marL="2286" indent="-285750" algn="l">
              <a:buFont typeface="Wingdings" panose="05000000000000000000" pitchFamily="2" charset="2"/>
              <a:buChar char="§"/>
            </a:pPr>
            <a:r>
              <a:rPr lang="pt-BR" b="1" dirty="0">
                <a:latin typeface="+mj-lt"/>
              </a:rPr>
              <a:t>25/03/202</a:t>
            </a:r>
            <a:r>
              <a:rPr lang="pt-BR" dirty="0">
                <a:latin typeface="+mj-lt"/>
              </a:rPr>
              <a:t>1 – Aprovação do PLOA 2021 (PLN nº 28/2020) pelo Congresso Nacional</a:t>
            </a:r>
            <a:r>
              <a:rPr lang="pt-BR" dirty="0" smtClean="0">
                <a:latin typeface="+mj-lt"/>
              </a:rPr>
              <a:t>.</a:t>
            </a:r>
          </a:p>
          <a:p>
            <a:pPr marL="2286" indent="-285750" algn="l">
              <a:buFont typeface="Wingdings" panose="05000000000000000000" pitchFamily="2" charset="2"/>
              <a:buChar char="§"/>
            </a:pPr>
            <a:r>
              <a:rPr lang="pt-BR" b="0" i="0" dirty="0" smtClean="0">
                <a:effectLst/>
                <a:latin typeface="+mj-lt"/>
              </a:rPr>
              <a:t>O </a:t>
            </a:r>
            <a:r>
              <a:rPr lang="pt-BR" b="0" i="0" dirty="0">
                <a:effectLst/>
                <a:latin typeface="+mj-lt"/>
              </a:rPr>
              <a:t>PLOA 2021 foi elaborado pelo Executivo meses antes da aprovação da LC nº 177/2021, portanto, não </a:t>
            </a:r>
            <a:r>
              <a:rPr lang="pt-BR" dirty="0">
                <a:latin typeface="+mj-lt"/>
              </a:rPr>
              <a:t>se </a:t>
            </a:r>
            <a:r>
              <a:rPr lang="pt-BR" b="0" i="0" dirty="0">
                <a:effectLst/>
                <a:latin typeface="+mj-lt"/>
              </a:rPr>
              <a:t>contava com a necessidade de incorporação total dos recursos do FNDCT</a:t>
            </a:r>
            <a:r>
              <a:rPr lang="pt-BR" b="0" i="0" dirty="0" smtClean="0">
                <a:effectLst/>
                <a:latin typeface="+mj-lt"/>
              </a:rPr>
              <a:t>.</a:t>
            </a:r>
          </a:p>
          <a:p>
            <a:pPr marL="2286" indent="-285750" algn="l">
              <a:buFont typeface="Wingdings" panose="05000000000000000000" pitchFamily="2" charset="2"/>
              <a:buChar char="§"/>
            </a:pPr>
            <a:r>
              <a:rPr lang="pt-BR" dirty="0" smtClean="0">
                <a:latin typeface="+mj-lt"/>
              </a:rPr>
              <a:t>A </a:t>
            </a:r>
            <a:r>
              <a:rPr lang="pt-BR" dirty="0">
                <a:latin typeface="+mj-lt"/>
              </a:rPr>
              <a:t>rejeição parcial do Veto nº 2/2021 é anterior à aprovação do PLOA 2021 pelo Congresso Nacional – no entanto, no Legislativo, a Reserva de Contingência do FNDCT foi majorada de R$ 4.838,6 milhões para R$ 5.048,6 milhões</a:t>
            </a:r>
            <a:r>
              <a:rPr lang="pt-BR" dirty="0" smtClean="0">
                <a:latin typeface="+mj-lt"/>
              </a:rPr>
              <a:t>.</a:t>
            </a:r>
          </a:p>
          <a:p>
            <a:pPr marL="2286" indent="-285750" algn="l">
              <a:buFont typeface="Wingdings" panose="05000000000000000000" pitchFamily="2" charset="2"/>
              <a:buChar char="§"/>
            </a:pPr>
            <a:r>
              <a:rPr lang="pt-BR" b="0" i="0" dirty="0" smtClean="0">
                <a:effectLst/>
                <a:latin typeface="+mj-lt"/>
              </a:rPr>
              <a:t>Para </a:t>
            </a:r>
            <a:r>
              <a:rPr lang="pt-BR" b="0" i="0" dirty="0">
                <a:effectLst/>
                <a:latin typeface="+mj-lt"/>
              </a:rPr>
              <a:t>cumprimento da LC nº 177/2021, o Executivo precisaria encaminhar créditos adicionais ao Legislativo, promovendo a transferência de recursos da Reserva de Contingência para as programações executáveis do FNDCT</a:t>
            </a:r>
            <a:r>
              <a:rPr lang="pt-BR" b="0" i="0" dirty="0" smtClean="0">
                <a:effectLst/>
                <a:latin typeface="+mj-lt"/>
              </a:rPr>
              <a:t>.</a:t>
            </a:r>
            <a:endParaRPr lang="pt-BR" b="0" i="0" dirty="0">
              <a:effectLst/>
              <a:latin typeface="+mj-lt"/>
            </a:endParaRPr>
          </a:p>
          <a:p>
            <a:pPr marL="2286" indent="-285750" algn="l">
              <a:buFont typeface="Wingdings" panose="05000000000000000000" pitchFamily="2" charset="2"/>
              <a:buChar char="§"/>
            </a:pPr>
            <a:r>
              <a:rPr lang="pt-BR" dirty="0">
                <a:latin typeface="+mj-lt"/>
              </a:rPr>
              <a:t>O FNDCT executa dois tipos de operações:</a:t>
            </a:r>
          </a:p>
          <a:p>
            <a:pPr marL="916686" lvl="2" indent="-285750">
              <a:buFont typeface="Wingdings" panose="05000000000000000000" pitchFamily="2" charset="2"/>
              <a:buChar char="§"/>
            </a:pPr>
            <a:r>
              <a:rPr lang="pt-BR" dirty="0">
                <a:latin typeface="+mj-lt"/>
              </a:rPr>
              <a:t>Reembolsáveis – Despesas </a:t>
            </a:r>
            <a:r>
              <a:rPr lang="pt-BR" b="1" dirty="0">
                <a:latin typeface="+mj-lt"/>
              </a:rPr>
              <a:t>Financeiras</a:t>
            </a:r>
            <a:r>
              <a:rPr lang="pt-BR" dirty="0">
                <a:latin typeface="+mj-lt"/>
              </a:rPr>
              <a:t> – </a:t>
            </a:r>
            <a:r>
              <a:rPr lang="pt-BR" b="1" dirty="0">
                <a:latin typeface="+mj-lt"/>
              </a:rPr>
              <a:t>Não sujeitas</a:t>
            </a:r>
            <a:r>
              <a:rPr lang="pt-BR" dirty="0">
                <a:latin typeface="+mj-lt"/>
              </a:rPr>
              <a:t> ao Teto de Gastos; e</a:t>
            </a:r>
          </a:p>
          <a:p>
            <a:pPr marL="916686" lvl="2" indent="-285750">
              <a:buFont typeface="Wingdings" panose="05000000000000000000" pitchFamily="2" charset="2"/>
              <a:buChar char="§"/>
            </a:pPr>
            <a:r>
              <a:rPr lang="pt-BR" b="0" i="0" dirty="0">
                <a:effectLst/>
                <a:latin typeface="+mj-lt"/>
              </a:rPr>
              <a:t>Não Reembolsáveis – Despesas </a:t>
            </a:r>
            <a:r>
              <a:rPr lang="pt-BR" b="1" i="0" dirty="0">
                <a:effectLst/>
                <a:latin typeface="+mj-lt"/>
              </a:rPr>
              <a:t>Primárias</a:t>
            </a:r>
            <a:r>
              <a:rPr lang="pt-BR" b="0" i="0" dirty="0">
                <a:effectLst/>
                <a:latin typeface="+mj-lt"/>
              </a:rPr>
              <a:t> – </a:t>
            </a:r>
            <a:r>
              <a:rPr lang="pt-BR" b="1" i="0" dirty="0">
                <a:effectLst/>
                <a:latin typeface="+mj-lt"/>
              </a:rPr>
              <a:t>Sujeitas</a:t>
            </a:r>
            <a:r>
              <a:rPr lang="pt-BR" b="0" i="0" dirty="0">
                <a:effectLst/>
                <a:latin typeface="+mj-lt"/>
              </a:rPr>
              <a:t> </a:t>
            </a:r>
            <a:r>
              <a:rPr lang="pt-BR" dirty="0">
                <a:latin typeface="+mj-lt"/>
              </a:rPr>
              <a:t>ao Teto de Gastos.</a:t>
            </a:r>
          </a:p>
          <a:p>
            <a:pPr marL="2286" indent="-285750">
              <a:buFont typeface="Wingdings" panose="05000000000000000000" pitchFamily="2" charset="2"/>
              <a:buChar char="§"/>
            </a:pPr>
            <a:r>
              <a:rPr lang="pt-BR" b="0" i="0" dirty="0">
                <a:effectLst/>
                <a:latin typeface="+mj-lt"/>
              </a:rPr>
              <a:t>Para suplementação das despesas primárias, é imprescindível a existência de espaço no Teto de Gastos, seja por meio do cancelamento de outras despesas primárias da União, sacrificando outras políticas públicas, seja pela utilização de espaço porventura apurado nas avaliações bimestrais</a:t>
            </a:r>
            <a:r>
              <a:rPr lang="pt-BR" b="0" i="0" dirty="0" smtClean="0">
                <a:effectLst/>
                <a:latin typeface="+mj-lt"/>
              </a:rPr>
              <a:t>.</a:t>
            </a:r>
            <a:endParaRPr lang="pt-BR" b="1" dirty="0">
              <a:solidFill>
                <a:prstClr val="black"/>
              </a:solidFill>
              <a:latin typeface="Calibri"/>
            </a:endParaRPr>
          </a:p>
        </p:txBody>
      </p:sp>
      <p:sp>
        <p:nvSpPr>
          <p:cNvPr id="4" name="Espaço Reservado para Número de Slide 3"/>
          <p:cNvSpPr>
            <a:spLocks noGrp="1"/>
          </p:cNvSpPr>
          <p:nvPr>
            <p:ph type="sldNum" sz="quarter" idx="12"/>
          </p:nvPr>
        </p:nvSpPr>
        <p:spPr/>
        <p:txBody>
          <a:bodyPr/>
          <a:lstStyle/>
          <a:p>
            <a:pPr>
              <a:defRPr/>
            </a:pPr>
            <a:fld id="{AD2BA33F-ED4B-4074-A97D-E5035DD4D168}" type="slidenum">
              <a:rPr lang="pt-BR" altLang="pt-BR" smtClean="0"/>
              <a:pPr>
                <a:defRPr/>
              </a:pPr>
              <a:t>1</a:t>
            </a:fld>
            <a:endParaRPr lang="pt-BR" altLang="pt-BR" dirty="0"/>
          </a:p>
        </p:txBody>
      </p:sp>
    </p:spTree>
    <p:extLst>
      <p:ext uri="{BB962C8B-B14F-4D97-AF65-F5344CB8AC3E}">
        <p14:creationId xmlns:p14="http://schemas.microsoft.com/office/powerpoint/2010/main" xmlns="" val="174375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txBox="1">
            <a:spLocks/>
          </p:cNvSpPr>
          <p:nvPr/>
        </p:nvSpPr>
        <p:spPr bwMode="auto">
          <a:xfrm>
            <a:off x="0" y="0"/>
            <a:ext cx="12192000" cy="951345"/>
          </a:xfrm>
          <a:prstGeom prst="rect">
            <a:avLst/>
          </a:prstGeom>
          <a:solidFill>
            <a:srgbClr val="004165"/>
          </a:solidFill>
          <a:ln>
            <a:noFill/>
          </a:ln>
        </p:spPr>
        <p:txBody>
          <a:bodyPr vert="horz" wrap="square" lIns="0" tIns="0" rIns="0" bIns="0" numCol="1" anchor="ctr"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63525" algn="ctr"/>
            <a:r>
              <a:rPr lang="pt-BR" sz="2400" b="1" dirty="0">
                <a:solidFill>
                  <a:prstClr val="white"/>
                </a:solidFill>
                <a:latin typeface="Calibri"/>
              </a:rPr>
              <a:t>Fundo Nacional de Desenvolvimento Científico e Tecnológico – FNDCT</a:t>
            </a:r>
          </a:p>
          <a:p>
            <a:pPr marL="263525" algn="ctr"/>
            <a:r>
              <a:rPr lang="pt-BR" sz="2400" b="1" dirty="0">
                <a:solidFill>
                  <a:prstClr val="white"/>
                </a:solidFill>
                <a:latin typeface="Calibri"/>
                <a:cs typeface="Arial" panose="020B0604020202020204" pitchFamily="34" charset="0"/>
              </a:rPr>
              <a:t>Situação Orçamentária – 2020 a 2022</a:t>
            </a:r>
          </a:p>
        </p:txBody>
      </p:sp>
      <p:sp>
        <p:nvSpPr>
          <p:cNvPr id="3" name="Retângulo 2"/>
          <p:cNvSpPr/>
          <p:nvPr/>
        </p:nvSpPr>
        <p:spPr>
          <a:xfrm>
            <a:off x="95672" y="1052736"/>
            <a:ext cx="12000656" cy="3939540"/>
          </a:xfrm>
          <a:prstGeom prst="rect">
            <a:avLst/>
          </a:prstGeom>
        </p:spPr>
        <p:txBody>
          <a:bodyPr wrap="square">
            <a:spAutoFit/>
          </a:bodyPr>
          <a:lstStyle/>
          <a:p>
            <a:pPr marL="182563" indent="-182563" algn="just">
              <a:spcBef>
                <a:spcPts val="600"/>
              </a:spcBef>
              <a:spcAft>
                <a:spcPts val="0"/>
              </a:spcAft>
              <a:buFont typeface="Wingdings" panose="05000000000000000000" pitchFamily="2" charset="2"/>
              <a:buChar char="§"/>
            </a:pPr>
            <a:r>
              <a:rPr lang="pt-BR" sz="1400" dirty="0">
                <a:solidFill>
                  <a:prstClr val="black"/>
                </a:solidFill>
                <a:latin typeface="+mn-lt"/>
              </a:rPr>
              <a:t>Do montante de R$ 5.048,6 milhões da Reserva de Contingência do FNDCT na LOA 2021, já foram efetivados créditos nos valores de R$ 1.888,2 mi para despesas reembolsáveis e de R$ 415,0 mi para despesas não reembolsáveis. No Congresso Nacional, tramita crédito de R$ 16,0 mi para Organizações Sociais (PLN nº 18/2021).</a:t>
            </a:r>
          </a:p>
          <a:p>
            <a:pPr marL="182563" indent="-182563" algn="just">
              <a:spcBef>
                <a:spcPts val="600"/>
              </a:spcBef>
              <a:spcAft>
                <a:spcPts val="0"/>
              </a:spcAft>
              <a:buFont typeface="Wingdings" panose="05000000000000000000" pitchFamily="2" charset="2"/>
              <a:buChar char="§"/>
            </a:pPr>
            <a:r>
              <a:rPr lang="pt-BR" sz="1400" smtClean="0">
                <a:solidFill>
                  <a:prstClr val="black"/>
                </a:solidFill>
                <a:latin typeface="+mn-lt"/>
              </a:rPr>
              <a:t>Após </a:t>
            </a:r>
            <a:r>
              <a:rPr lang="pt-BR" sz="1400" dirty="0">
                <a:solidFill>
                  <a:prstClr val="black"/>
                </a:solidFill>
                <a:latin typeface="+mn-lt"/>
              </a:rPr>
              <a:t>a aprovação do PLN nº 18/2021 e do crédito em elaboração, </a:t>
            </a:r>
            <a:r>
              <a:rPr lang="pt-BR" sz="1400" b="1" dirty="0">
                <a:solidFill>
                  <a:prstClr val="black"/>
                </a:solidFill>
                <a:latin typeface="+mn-lt"/>
              </a:rPr>
              <a:t>as despesas não reembolsáveis do FNDCT atingirão R$ 1.220,5 milhões (2,4 vezes o valor previsto na LOA 2021)</a:t>
            </a:r>
            <a:r>
              <a:rPr lang="pt-BR" sz="1400" dirty="0">
                <a:solidFill>
                  <a:prstClr val="black"/>
                </a:solidFill>
                <a:latin typeface="+mn-lt"/>
              </a:rPr>
              <a:t>.</a:t>
            </a:r>
          </a:p>
          <a:p>
            <a:pPr marL="182563" indent="-182563" algn="just">
              <a:spcBef>
                <a:spcPts val="600"/>
              </a:spcBef>
              <a:spcAft>
                <a:spcPts val="0"/>
              </a:spcAft>
              <a:buFont typeface="Wingdings" panose="05000000000000000000" pitchFamily="2" charset="2"/>
              <a:buChar char="§"/>
            </a:pPr>
            <a:r>
              <a:rPr lang="pt-BR" sz="1400" dirty="0">
                <a:solidFill>
                  <a:prstClr val="black"/>
                </a:solidFill>
                <a:latin typeface="+mn-lt"/>
              </a:rPr>
              <a:t>A Lei nº 14.212, de 5 de outubro de 2021, incluiu na Lei nº 14.116/2020 (LDO 2021) o art. 56-A, que </a:t>
            </a:r>
            <a:r>
              <a:rPr lang="pt-BR" sz="1400" b="1" dirty="0">
                <a:solidFill>
                  <a:prstClr val="black"/>
                </a:solidFill>
                <a:latin typeface="+mn-lt"/>
              </a:rPr>
              <a:t>autoriza a permanência, na reserva de contingência do FNDCT, do saldo remanescente de alterações orçamentárias efetuadas até 31 de dezembro de 2021</a:t>
            </a:r>
            <a:r>
              <a:rPr lang="pt-BR" sz="1400" dirty="0">
                <a:solidFill>
                  <a:prstClr val="black"/>
                </a:solidFill>
                <a:latin typeface="+mn-lt"/>
              </a:rPr>
              <a:t>.</a:t>
            </a:r>
          </a:p>
          <a:p>
            <a:pPr marL="182563" indent="-182563" algn="just">
              <a:spcBef>
                <a:spcPts val="600"/>
              </a:spcBef>
              <a:spcAft>
                <a:spcPts val="0"/>
              </a:spcAft>
              <a:buFont typeface="Wingdings" panose="05000000000000000000" pitchFamily="2" charset="2"/>
              <a:buChar char="§"/>
            </a:pPr>
            <a:r>
              <a:rPr lang="pt-BR" sz="1400" dirty="0">
                <a:solidFill>
                  <a:prstClr val="black"/>
                </a:solidFill>
                <a:latin typeface="+mn-lt"/>
              </a:rPr>
              <a:t>Até o </a:t>
            </a:r>
            <a:r>
              <a:rPr lang="pt-BR" sz="1400" dirty="0" smtClean="0">
                <a:solidFill>
                  <a:prstClr val="black"/>
                </a:solidFill>
                <a:latin typeface="+mn-lt"/>
              </a:rPr>
              <a:t>momento (</a:t>
            </a:r>
            <a:r>
              <a:rPr lang="pt-BR" sz="1400" dirty="0" err="1" smtClean="0">
                <a:solidFill>
                  <a:prstClr val="black"/>
                </a:solidFill>
                <a:latin typeface="+mn-lt"/>
              </a:rPr>
              <a:t>Siafi</a:t>
            </a:r>
            <a:r>
              <a:rPr lang="pt-BR" sz="1400" dirty="0" smtClean="0">
                <a:solidFill>
                  <a:prstClr val="black"/>
                </a:solidFill>
                <a:latin typeface="+mn-lt"/>
              </a:rPr>
              <a:t> de 9/11), </a:t>
            </a:r>
            <a:r>
              <a:rPr lang="pt-BR" sz="1400" dirty="0">
                <a:solidFill>
                  <a:prstClr val="black"/>
                </a:solidFill>
                <a:latin typeface="+mn-lt"/>
              </a:rPr>
              <a:t>o FNDCT executou </a:t>
            </a:r>
            <a:r>
              <a:rPr lang="pt-BR" sz="1400" b="1" dirty="0">
                <a:solidFill>
                  <a:prstClr val="black"/>
                </a:solidFill>
                <a:latin typeface="+mn-lt"/>
              </a:rPr>
              <a:t>49,7%</a:t>
            </a:r>
            <a:r>
              <a:rPr lang="pt-BR" sz="1400" dirty="0">
                <a:solidFill>
                  <a:prstClr val="black"/>
                </a:solidFill>
                <a:latin typeface="+mn-lt"/>
              </a:rPr>
              <a:t> da sua dotação atual para despesas não reembolsáveis.</a:t>
            </a:r>
          </a:p>
          <a:p>
            <a:pPr marL="182563" indent="-182563" algn="just">
              <a:spcBef>
                <a:spcPts val="600"/>
              </a:spcBef>
              <a:spcAft>
                <a:spcPts val="0"/>
              </a:spcAft>
              <a:buFont typeface="Wingdings" panose="05000000000000000000" pitchFamily="2" charset="2"/>
              <a:buChar char="§"/>
            </a:pPr>
            <a:r>
              <a:rPr lang="pt-BR" sz="1400" b="1" i="0" dirty="0">
                <a:solidFill>
                  <a:srgbClr val="000000"/>
                </a:solidFill>
                <a:effectLst/>
                <a:latin typeface="Calibri" panose="020F0502020204030204" pitchFamily="34" charset="0"/>
              </a:rPr>
              <a:t>No PLOA 2022, são previstos R$ 4.233,4 milhões para as despesas não reembolsáveis do FNDCT. Isso significa um acréscimo de R$ 3.723,4 milhões, ou 729,9%, em relação ao PLOA 2021. As dotações para despesas não reembolsáveis previstas no PLOA 2022 são superiores, também, à execução acumulada do Fundo nos últimos cinco exercícios (R$ 4.107,9 milhões, até o momento).</a:t>
            </a:r>
            <a:endParaRPr lang="pt-BR" sz="1400" dirty="0">
              <a:solidFill>
                <a:prstClr val="black"/>
              </a:solidFill>
              <a:latin typeface="+mn-lt"/>
            </a:endParaRPr>
          </a:p>
          <a:p>
            <a:pPr marL="182563" indent="-182563" algn="just">
              <a:spcBef>
                <a:spcPts val="600"/>
              </a:spcBef>
              <a:spcAft>
                <a:spcPts val="0"/>
              </a:spcAft>
              <a:buFont typeface="Wingdings" panose="05000000000000000000" pitchFamily="2" charset="2"/>
              <a:buChar char="§"/>
            </a:pPr>
            <a:endParaRPr lang="pt-BR" sz="1400" b="1" dirty="0">
              <a:solidFill>
                <a:prstClr val="black"/>
              </a:solidFill>
            </a:endParaRPr>
          </a:p>
          <a:p>
            <a:pPr marL="182563" indent="-182563" algn="just">
              <a:spcBef>
                <a:spcPts val="600"/>
              </a:spcBef>
              <a:spcAft>
                <a:spcPts val="0"/>
              </a:spcAft>
              <a:buFont typeface="Wingdings" panose="05000000000000000000" pitchFamily="2" charset="2"/>
              <a:buChar char="§"/>
            </a:pPr>
            <a:endParaRPr lang="pt-BR" sz="1400" b="1" dirty="0">
              <a:solidFill>
                <a:prstClr val="black"/>
              </a:solidFill>
            </a:endParaRPr>
          </a:p>
          <a:p>
            <a:pPr marL="182563" indent="-182563" algn="just">
              <a:spcBef>
                <a:spcPts val="600"/>
              </a:spcBef>
              <a:spcAft>
                <a:spcPts val="0"/>
              </a:spcAft>
              <a:buFont typeface="Wingdings" panose="05000000000000000000" pitchFamily="2" charset="2"/>
              <a:buChar char="§"/>
            </a:pPr>
            <a:endParaRPr lang="pt-BR" sz="1400" dirty="0">
              <a:solidFill>
                <a:prstClr val="black"/>
              </a:solidFill>
              <a:latin typeface="+mn-lt"/>
            </a:endParaRPr>
          </a:p>
          <a:p>
            <a:pPr algn="just">
              <a:spcBef>
                <a:spcPts val="600"/>
              </a:spcBef>
              <a:spcAft>
                <a:spcPts val="0"/>
              </a:spcAft>
            </a:pPr>
            <a:endParaRPr lang="pt-BR" sz="1400" b="1" dirty="0">
              <a:solidFill>
                <a:prstClr val="black"/>
              </a:solidFill>
              <a:latin typeface="Calibri"/>
            </a:endParaRPr>
          </a:p>
        </p:txBody>
      </p:sp>
      <p:sp>
        <p:nvSpPr>
          <p:cNvPr id="4" name="Espaço Reservado para Número de Slide 3"/>
          <p:cNvSpPr>
            <a:spLocks noGrp="1"/>
          </p:cNvSpPr>
          <p:nvPr>
            <p:ph type="sldNum" sz="quarter" idx="12"/>
          </p:nvPr>
        </p:nvSpPr>
        <p:spPr/>
        <p:txBody>
          <a:bodyPr/>
          <a:lstStyle/>
          <a:p>
            <a:pPr>
              <a:defRPr/>
            </a:pPr>
            <a:fld id="{AD2BA33F-ED4B-4074-A97D-E5035DD4D168}" type="slidenum">
              <a:rPr lang="pt-BR" altLang="pt-BR" smtClean="0"/>
              <a:pPr>
                <a:defRPr/>
              </a:pPr>
              <a:t>2</a:t>
            </a:fld>
            <a:endParaRPr lang="pt-BR" altLang="pt-BR" dirty="0"/>
          </a:p>
        </p:txBody>
      </p:sp>
      <p:graphicFrame>
        <p:nvGraphicFramePr>
          <p:cNvPr id="5" name="Objeto 4">
            <a:extLst>
              <a:ext uri="{FF2B5EF4-FFF2-40B4-BE49-F238E27FC236}">
                <a16:creationId xmlns:a16="http://schemas.microsoft.com/office/drawing/2014/main" xmlns="" id="{ABD404C6-3C53-4EA8-88F7-11E5197918BC}"/>
              </a:ext>
            </a:extLst>
          </p:cNvPr>
          <p:cNvGraphicFramePr>
            <a:graphicFrameLocks noChangeAspect="1"/>
          </p:cNvGraphicFramePr>
          <p:nvPr>
            <p:extLst>
              <p:ext uri="{D42A27DB-BD31-4B8C-83A1-F6EECF244321}">
                <p14:modId xmlns:p14="http://schemas.microsoft.com/office/powerpoint/2010/main" xmlns="" val="816796021"/>
              </p:ext>
            </p:extLst>
          </p:nvPr>
        </p:nvGraphicFramePr>
        <p:xfrm>
          <a:off x="407368" y="4418736"/>
          <a:ext cx="7232650" cy="1198562"/>
        </p:xfrm>
        <a:graphic>
          <a:graphicData uri="http://schemas.openxmlformats.org/presentationml/2006/ole">
            <p:oleObj spid="_x0000_s1094" name="Worksheet" r:id="rId4" imgW="5800825" imgH="962173" progId="Excel.Sheet.12">
              <p:embed/>
            </p:oleObj>
          </a:graphicData>
        </a:graphic>
      </p:graphicFrame>
      <p:graphicFrame>
        <p:nvGraphicFramePr>
          <p:cNvPr id="7" name="Objeto 6">
            <a:extLst>
              <a:ext uri="{FF2B5EF4-FFF2-40B4-BE49-F238E27FC236}">
                <a16:creationId xmlns:a16="http://schemas.microsoft.com/office/drawing/2014/main" xmlns="" id="{7F1DDDB8-2ADD-4670-B2D9-B1641E748529}"/>
              </a:ext>
            </a:extLst>
          </p:cNvPr>
          <p:cNvGraphicFramePr>
            <a:graphicFrameLocks noChangeAspect="1"/>
          </p:cNvGraphicFramePr>
          <p:nvPr>
            <p:extLst>
              <p:ext uri="{D42A27DB-BD31-4B8C-83A1-F6EECF244321}">
                <p14:modId xmlns:p14="http://schemas.microsoft.com/office/powerpoint/2010/main" xmlns="" val="1919501717"/>
              </p:ext>
            </p:extLst>
          </p:nvPr>
        </p:nvGraphicFramePr>
        <p:xfrm>
          <a:off x="407368" y="5617298"/>
          <a:ext cx="4928659" cy="1199505"/>
        </p:xfrm>
        <a:graphic>
          <a:graphicData uri="http://schemas.openxmlformats.org/presentationml/2006/ole">
            <p:oleObj spid="_x0000_s1095" name="Worksheet" r:id="rId5" imgW="3952775" imgH="962173" progId="Excel.Sheet.12">
              <p:embed/>
            </p:oleObj>
          </a:graphicData>
        </a:graphic>
      </p:graphicFrame>
      <p:graphicFrame>
        <p:nvGraphicFramePr>
          <p:cNvPr id="10" name="Objeto 9">
            <a:extLst>
              <a:ext uri="{FF2B5EF4-FFF2-40B4-BE49-F238E27FC236}">
                <a16:creationId xmlns:a16="http://schemas.microsoft.com/office/drawing/2014/main" xmlns="" id="{22E9A80E-6691-4C1C-8982-36F29AE4717C}"/>
              </a:ext>
            </a:extLst>
          </p:cNvPr>
          <p:cNvGraphicFramePr>
            <a:graphicFrameLocks noChangeAspect="1"/>
          </p:cNvGraphicFramePr>
          <p:nvPr>
            <p:extLst>
              <p:ext uri="{D42A27DB-BD31-4B8C-83A1-F6EECF244321}">
                <p14:modId xmlns:p14="http://schemas.microsoft.com/office/powerpoint/2010/main" xmlns="" val="1025236238"/>
              </p:ext>
            </p:extLst>
          </p:nvPr>
        </p:nvGraphicFramePr>
        <p:xfrm>
          <a:off x="8547100" y="4546019"/>
          <a:ext cx="3035300" cy="1908175"/>
        </p:xfrm>
        <a:graphic>
          <a:graphicData uri="http://schemas.openxmlformats.org/presentationml/2006/ole">
            <p:oleObj spid="_x0000_s1096" name="Worksheet" r:id="rId6" imgW="2438400" imgH="1533502" progId="Excel.Sheet.12">
              <p:embed/>
            </p:oleObj>
          </a:graphicData>
        </a:graphic>
      </p:graphicFrame>
    </p:spTree>
    <p:extLst>
      <p:ext uri="{BB962C8B-B14F-4D97-AF65-F5344CB8AC3E}">
        <p14:creationId xmlns:p14="http://schemas.microsoft.com/office/powerpoint/2010/main" xmlns="" val="389180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txBox="1">
            <a:spLocks/>
          </p:cNvSpPr>
          <p:nvPr/>
        </p:nvSpPr>
        <p:spPr bwMode="auto">
          <a:xfrm>
            <a:off x="0" y="0"/>
            <a:ext cx="12192000" cy="951345"/>
          </a:xfrm>
          <a:prstGeom prst="rect">
            <a:avLst/>
          </a:prstGeom>
          <a:solidFill>
            <a:srgbClr val="004165"/>
          </a:solidFill>
          <a:ln>
            <a:noFill/>
          </a:ln>
        </p:spPr>
        <p:txBody>
          <a:bodyPr vert="horz" wrap="square" lIns="0" tIns="0" rIns="0" bIns="0" numCol="1" anchor="ctr"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63525" algn="ctr"/>
            <a:r>
              <a:rPr lang="pt-BR" sz="2400" b="1" dirty="0">
                <a:solidFill>
                  <a:prstClr val="white"/>
                </a:solidFill>
                <a:latin typeface="Calibri"/>
              </a:rPr>
              <a:t>MINISTÉRIO DA CIÊNCIA, TECNOLOGIA E INOVAÇÕES – MCTI</a:t>
            </a:r>
          </a:p>
        </p:txBody>
      </p:sp>
      <p:sp>
        <p:nvSpPr>
          <p:cNvPr id="3" name="Retângulo 2"/>
          <p:cNvSpPr/>
          <p:nvPr/>
        </p:nvSpPr>
        <p:spPr>
          <a:xfrm>
            <a:off x="95672" y="1052736"/>
            <a:ext cx="12000656" cy="4555093"/>
          </a:xfrm>
          <a:prstGeom prst="rect">
            <a:avLst/>
          </a:prstGeom>
        </p:spPr>
        <p:txBody>
          <a:bodyPr wrap="square">
            <a:spAutoFit/>
          </a:bodyPr>
          <a:lstStyle/>
          <a:p>
            <a:pPr indent="-283464" algn="l"/>
            <a:endParaRPr lang="pt-BR" sz="1700" b="0" i="0" dirty="0">
              <a:effectLst/>
              <a:latin typeface="Arial" panose="020B0604020202020204" pitchFamily="34" charset="0"/>
            </a:endParaRPr>
          </a:p>
          <a:p>
            <a:pPr marL="2286" indent="-285750" algn="l">
              <a:buFont typeface="Wingdings" panose="05000000000000000000" pitchFamily="2" charset="2"/>
              <a:buChar char="§"/>
            </a:pPr>
            <a:r>
              <a:rPr lang="pt-BR" sz="1700" dirty="0">
                <a:latin typeface="+mj-lt"/>
              </a:rPr>
              <a:t>No PLOA 2022, em razão da vedação à alocação de recursos do FNDCT em reserva de contingência, as despesas primárias discricionárias do MCTI representam 240,4% do montante previsto no PLOA 2021, ou 207,5% da sua dotação atual no presente exercício.</a:t>
            </a:r>
          </a:p>
          <a:p>
            <a:pPr marL="2286" indent="-285750" algn="l">
              <a:buFont typeface="Wingdings" panose="05000000000000000000" pitchFamily="2" charset="2"/>
              <a:buChar char="§"/>
            </a:pPr>
            <a:r>
              <a:rPr lang="pt-BR" sz="1700" b="0" i="0" dirty="0">
                <a:effectLst/>
                <a:latin typeface="+mj-lt"/>
              </a:rPr>
              <a:t>Com a autorização para utilização dos recursos do FNDCT em programações desenvolvidas por Organizações Sociais, liberou-se espaço no orçamento da Administração Direta do MCTI, beneficiando diversas ações de fomento no PLOA 2022, que tiveram dotações bem superiore</a:t>
            </a:r>
            <a:r>
              <a:rPr lang="pt-BR" sz="1700" dirty="0">
                <a:latin typeface="+mj-lt"/>
              </a:rPr>
              <a:t>s às do PLOA 2021, a exemplo de:</a:t>
            </a:r>
          </a:p>
          <a:p>
            <a:pPr marL="459486" lvl="1" indent="-285750">
              <a:buFont typeface="Wingdings" panose="05000000000000000000" pitchFamily="2" charset="2"/>
              <a:buChar char="§"/>
            </a:pPr>
            <a:r>
              <a:rPr lang="pt-BR" sz="1700" b="0" i="0" dirty="0">
                <a:effectLst/>
                <a:latin typeface="+mj-lt"/>
              </a:rPr>
              <a:t>20US - Fomento a Projetos de Pesquisa e Desenvolvimento Científico (acréscimo de </a:t>
            </a:r>
            <a:r>
              <a:rPr lang="pt-BR" sz="1700" b="1" i="0" dirty="0">
                <a:effectLst/>
                <a:latin typeface="+mj-lt"/>
              </a:rPr>
              <a:t>25,0%</a:t>
            </a:r>
            <a:r>
              <a:rPr lang="pt-BR" sz="1700" b="0" i="0" dirty="0">
                <a:effectLst/>
                <a:latin typeface="+mj-lt"/>
              </a:rPr>
              <a:t>)</a:t>
            </a:r>
          </a:p>
          <a:p>
            <a:pPr marL="459486" lvl="1" indent="-285750">
              <a:buFont typeface="Wingdings" panose="05000000000000000000" pitchFamily="2" charset="2"/>
              <a:buChar char="§"/>
            </a:pPr>
            <a:r>
              <a:rPr lang="pt-BR" sz="1700" b="0" i="0" dirty="0">
                <a:effectLst/>
                <a:latin typeface="+mj-lt"/>
              </a:rPr>
              <a:t>20V6 - Fomento à Pesquisa e Desenvolvimento Voltados à Inovação, a Tecnologias Digitais e ao Processo Produtivo (acréscimo de </a:t>
            </a:r>
            <a:r>
              <a:rPr lang="pt-BR" sz="1700" b="1" i="0" dirty="0">
                <a:effectLst/>
                <a:latin typeface="+mj-lt"/>
              </a:rPr>
              <a:t>74,2%</a:t>
            </a:r>
            <a:r>
              <a:rPr lang="pt-BR" sz="1700" b="0" i="0" dirty="0">
                <a:effectLst/>
                <a:latin typeface="+mj-lt"/>
              </a:rPr>
              <a:t>)</a:t>
            </a:r>
            <a:endParaRPr lang="pt-BR" sz="1700" dirty="0">
              <a:latin typeface="+mj-lt"/>
            </a:endParaRPr>
          </a:p>
          <a:p>
            <a:pPr marL="459486" lvl="1" indent="-285750">
              <a:buFont typeface="Wingdings" panose="05000000000000000000" pitchFamily="2" charset="2"/>
              <a:buChar char="§"/>
            </a:pPr>
            <a:r>
              <a:rPr lang="pt-BR" sz="1700" b="0" i="0" dirty="0">
                <a:effectLst/>
                <a:latin typeface="+mj-lt"/>
              </a:rPr>
              <a:t>20V7 - Pesquisa, Desenvolvimento Científico, Difusão do Conhecimento e Popularização da Ciência nas Unidades de Pesquisa do MCTI (acréscimo de </a:t>
            </a:r>
            <a:r>
              <a:rPr lang="pt-BR" sz="1700" b="1" i="0" dirty="0">
                <a:effectLst/>
                <a:latin typeface="+mj-lt"/>
              </a:rPr>
              <a:t>47,0%</a:t>
            </a:r>
            <a:r>
              <a:rPr lang="pt-BR" sz="1700" b="0" i="0" dirty="0">
                <a:effectLst/>
                <a:latin typeface="+mj-lt"/>
              </a:rPr>
              <a:t>)</a:t>
            </a:r>
          </a:p>
          <a:p>
            <a:pPr marL="459486" lvl="1" indent="-285750">
              <a:buFont typeface="Wingdings" panose="05000000000000000000" pitchFamily="2" charset="2"/>
              <a:buChar char="§"/>
            </a:pPr>
            <a:r>
              <a:rPr lang="pt-BR" sz="1700" b="0" i="0" dirty="0">
                <a:effectLst/>
                <a:latin typeface="+mj-lt"/>
              </a:rPr>
              <a:t>215L - Fomento à Pesquisa e ao Desenvolvimento Científico e Tecnológico (acréscimo de </a:t>
            </a:r>
            <a:r>
              <a:rPr lang="pt-BR" sz="1700" b="1" i="0" dirty="0">
                <a:effectLst/>
                <a:latin typeface="+mj-lt"/>
              </a:rPr>
              <a:t>54,1%</a:t>
            </a:r>
            <a:r>
              <a:rPr lang="pt-BR" sz="1700" b="0" i="0" dirty="0">
                <a:effectLst/>
                <a:latin typeface="+mj-lt"/>
              </a:rPr>
              <a:t>)</a:t>
            </a:r>
          </a:p>
          <a:p>
            <a:pPr marL="182563" indent="-182563" algn="just">
              <a:spcBef>
                <a:spcPts val="600"/>
              </a:spcBef>
              <a:spcAft>
                <a:spcPts val="0"/>
              </a:spcAft>
              <a:buFont typeface="Wingdings" panose="05000000000000000000" pitchFamily="2" charset="2"/>
              <a:buChar char="§"/>
            </a:pPr>
            <a:endParaRPr lang="pt-BR" sz="1600" b="1" dirty="0">
              <a:solidFill>
                <a:prstClr val="black"/>
              </a:solidFill>
            </a:endParaRPr>
          </a:p>
          <a:p>
            <a:pPr marL="182563" indent="-182563" algn="just">
              <a:spcBef>
                <a:spcPts val="600"/>
              </a:spcBef>
              <a:spcAft>
                <a:spcPts val="0"/>
              </a:spcAft>
              <a:buFont typeface="Wingdings" panose="05000000000000000000" pitchFamily="2" charset="2"/>
              <a:buChar char="§"/>
            </a:pPr>
            <a:endParaRPr lang="pt-BR" sz="2000" dirty="0">
              <a:solidFill>
                <a:prstClr val="black"/>
              </a:solidFill>
              <a:latin typeface="+mn-lt"/>
            </a:endParaRPr>
          </a:p>
          <a:p>
            <a:pPr algn="just">
              <a:spcBef>
                <a:spcPts val="600"/>
              </a:spcBef>
              <a:spcAft>
                <a:spcPts val="0"/>
              </a:spcAft>
            </a:pPr>
            <a:endParaRPr lang="pt-BR" b="1" dirty="0">
              <a:solidFill>
                <a:prstClr val="black"/>
              </a:solidFill>
              <a:latin typeface="Calibri"/>
            </a:endParaRPr>
          </a:p>
        </p:txBody>
      </p:sp>
      <p:sp>
        <p:nvSpPr>
          <p:cNvPr id="4" name="Espaço Reservado para Número de Slide 3"/>
          <p:cNvSpPr>
            <a:spLocks noGrp="1"/>
          </p:cNvSpPr>
          <p:nvPr>
            <p:ph type="sldNum" sz="quarter" idx="12"/>
          </p:nvPr>
        </p:nvSpPr>
        <p:spPr/>
        <p:txBody>
          <a:bodyPr/>
          <a:lstStyle/>
          <a:p>
            <a:pPr>
              <a:defRPr/>
            </a:pPr>
            <a:fld id="{AD2BA33F-ED4B-4074-A97D-E5035DD4D168}" type="slidenum">
              <a:rPr lang="pt-BR" altLang="pt-BR" smtClean="0"/>
              <a:pPr>
                <a:defRPr/>
              </a:pPr>
              <a:t>3</a:t>
            </a:fld>
            <a:endParaRPr lang="pt-BR" altLang="pt-BR" dirty="0"/>
          </a:p>
        </p:txBody>
      </p:sp>
      <p:graphicFrame>
        <p:nvGraphicFramePr>
          <p:cNvPr id="2" name="Objeto 1">
            <a:extLst>
              <a:ext uri="{FF2B5EF4-FFF2-40B4-BE49-F238E27FC236}">
                <a16:creationId xmlns:a16="http://schemas.microsoft.com/office/drawing/2014/main" xmlns="" id="{83086915-DC07-4DF0-AEA8-3644DBDE5D42}"/>
              </a:ext>
            </a:extLst>
          </p:cNvPr>
          <p:cNvGraphicFramePr>
            <a:graphicFrameLocks noChangeAspect="1"/>
          </p:cNvGraphicFramePr>
          <p:nvPr>
            <p:extLst>
              <p:ext uri="{D42A27DB-BD31-4B8C-83A1-F6EECF244321}">
                <p14:modId xmlns:p14="http://schemas.microsoft.com/office/powerpoint/2010/main" xmlns="" val="1058777421"/>
              </p:ext>
            </p:extLst>
          </p:nvPr>
        </p:nvGraphicFramePr>
        <p:xfrm>
          <a:off x="2679032" y="4773964"/>
          <a:ext cx="6833935" cy="1391340"/>
        </p:xfrm>
        <a:graphic>
          <a:graphicData uri="http://schemas.openxmlformats.org/presentationml/2006/ole">
            <p:oleObj spid="_x0000_s4118" name="Worksheet" r:id="rId4" imgW="4771992" imgH="971413" progId="Excel.Sheet.12">
              <p:embed/>
            </p:oleObj>
          </a:graphicData>
        </a:graphic>
      </p:graphicFrame>
    </p:spTree>
    <p:extLst>
      <p:ext uri="{BB962C8B-B14F-4D97-AF65-F5344CB8AC3E}">
        <p14:creationId xmlns:p14="http://schemas.microsoft.com/office/powerpoint/2010/main" xmlns="" val="341338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2"/>
          <p:cNvSpPr txBox="1">
            <a:spLocks/>
          </p:cNvSpPr>
          <p:nvPr/>
        </p:nvSpPr>
        <p:spPr bwMode="auto">
          <a:xfrm>
            <a:off x="0" y="0"/>
            <a:ext cx="12192000" cy="951345"/>
          </a:xfrm>
          <a:prstGeom prst="rect">
            <a:avLst/>
          </a:prstGeom>
          <a:solidFill>
            <a:srgbClr val="004165"/>
          </a:solidFill>
          <a:ln>
            <a:noFill/>
          </a:ln>
        </p:spPr>
        <p:txBody>
          <a:bodyPr vert="horz" wrap="square" lIns="0" tIns="0" rIns="0" bIns="0" numCol="1" anchor="ctr"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63525" algn="ctr"/>
            <a:r>
              <a:rPr lang="pt-BR" sz="2400" b="1" dirty="0">
                <a:solidFill>
                  <a:prstClr val="white"/>
                </a:solidFill>
                <a:latin typeface="Calibri"/>
              </a:rPr>
              <a:t>Fundo Nacional de Desenvolvimento Científico e Tecnológico – FNDCT</a:t>
            </a:r>
          </a:p>
          <a:p>
            <a:pPr marL="263525" algn="ctr"/>
            <a:r>
              <a:rPr lang="pt-BR" sz="2400" b="1" dirty="0">
                <a:solidFill>
                  <a:prstClr val="white"/>
                </a:solidFill>
                <a:latin typeface="Calibri"/>
                <a:cs typeface="Arial" panose="020B0604020202020204" pitchFamily="34" charset="0"/>
              </a:rPr>
              <a:t>PLN 16/2021</a:t>
            </a:r>
          </a:p>
        </p:txBody>
      </p:sp>
      <p:sp>
        <p:nvSpPr>
          <p:cNvPr id="3" name="Retângulo 2"/>
          <p:cNvSpPr/>
          <p:nvPr/>
        </p:nvSpPr>
        <p:spPr>
          <a:xfrm>
            <a:off x="95672" y="1052736"/>
            <a:ext cx="12000656" cy="6324808"/>
          </a:xfrm>
          <a:prstGeom prst="rect">
            <a:avLst/>
          </a:prstGeom>
        </p:spPr>
        <p:txBody>
          <a:bodyPr wrap="square">
            <a:spAutoFit/>
          </a:bodyPr>
          <a:lstStyle/>
          <a:p>
            <a:pPr marL="182563" indent="-182563" algn="just">
              <a:spcBef>
                <a:spcPts val="600"/>
              </a:spcBef>
              <a:spcAft>
                <a:spcPts val="0"/>
              </a:spcAft>
              <a:buFont typeface="Wingdings" panose="05000000000000000000" pitchFamily="2" charset="2"/>
              <a:buChar char="§"/>
            </a:pPr>
            <a:r>
              <a:rPr lang="pt-BR" sz="1700" dirty="0">
                <a:solidFill>
                  <a:srgbClr val="000000"/>
                </a:solidFill>
                <a:effectLst/>
                <a:latin typeface="+mj-lt"/>
                <a:ea typeface="Times New Roman" panose="02020603050405020304" pitchFamily="18" charset="0"/>
              </a:rPr>
              <a:t>Após a aprovação do PLN nº 12/2021, entendeu-se necessário, </a:t>
            </a:r>
            <a:r>
              <a:rPr lang="pt-BR" sz="1700" dirty="0">
                <a:solidFill>
                  <a:srgbClr val="000000"/>
                </a:solidFill>
                <a:latin typeface="+mj-lt"/>
                <a:ea typeface="Times New Roman" panose="02020603050405020304" pitchFamily="18" charset="0"/>
              </a:rPr>
              <a:t>naquele</a:t>
            </a:r>
            <a:r>
              <a:rPr lang="pt-BR" sz="1700" dirty="0">
                <a:solidFill>
                  <a:srgbClr val="000000"/>
                </a:solidFill>
                <a:effectLst/>
                <a:latin typeface="+mj-lt"/>
                <a:ea typeface="Times New Roman" panose="02020603050405020304" pitchFamily="18" charset="0"/>
              </a:rPr>
              <a:t> momento, por meio de encaminhamento de </a:t>
            </a:r>
            <a:r>
              <a:rPr lang="pt-BR" sz="1700" b="1" dirty="0">
                <a:solidFill>
                  <a:srgbClr val="000000"/>
                </a:solidFill>
                <a:effectLst/>
                <a:latin typeface="+mj-lt"/>
                <a:ea typeface="Times New Roman" panose="02020603050405020304" pitchFamily="18" charset="0"/>
              </a:rPr>
              <a:t>Substitutivo</a:t>
            </a:r>
            <a:r>
              <a:rPr lang="pt-BR" sz="1700" dirty="0">
                <a:solidFill>
                  <a:srgbClr val="000000"/>
                </a:solidFill>
                <a:effectLst/>
                <a:latin typeface="+mj-lt"/>
                <a:ea typeface="Times New Roman" panose="02020603050405020304" pitchFamily="18" charset="0"/>
              </a:rPr>
              <a:t> ao PLN nº 16/2021, priorizar a suplementação de outras políticas públicas que necessitavam de recursos, entre as quais </a:t>
            </a:r>
            <a:r>
              <a:rPr lang="pt-BR" sz="1700" b="1" dirty="0">
                <a:solidFill>
                  <a:srgbClr val="000000"/>
                </a:solidFill>
                <a:effectLst/>
                <a:latin typeface="+mj-lt"/>
                <a:ea typeface="Times New Roman" panose="02020603050405020304" pitchFamily="18" charset="0"/>
              </a:rPr>
              <a:t>destacam-se</a:t>
            </a:r>
            <a:r>
              <a:rPr lang="pt-BR" sz="1700" dirty="0">
                <a:solidFill>
                  <a:srgbClr val="000000"/>
                </a:solidFill>
                <a:effectLst/>
                <a:latin typeface="+mj-lt"/>
                <a:ea typeface="Times New Roman" panose="02020603050405020304" pitchFamily="18" charset="0"/>
              </a:rPr>
              <a:t>:</a:t>
            </a:r>
          </a:p>
          <a:p>
            <a:pPr marL="639763" lvl="1" indent="-182563" algn="just">
              <a:spcBef>
                <a:spcPts val="600"/>
              </a:spcBef>
              <a:spcAft>
                <a:spcPts val="0"/>
              </a:spcAft>
              <a:buFont typeface="Wingdings" panose="05000000000000000000" pitchFamily="2" charset="2"/>
              <a:buChar char="§"/>
            </a:pPr>
            <a:r>
              <a:rPr lang="pt-BR" sz="1700" u="sng" dirty="0">
                <a:solidFill>
                  <a:srgbClr val="000000"/>
                </a:solidFill>
                <a:effectLst/>
                <a:latin typeface="+mj-lt"/>
                <a:ea typeface="Times New Roman" panose="02020603050405020304" pitchFamily="18" charset="0"/>
              </a:rPr>
              <a:t>Produção e fornecimento de </a:t>
            </a:r>
            <a:r>
              <a:rPr lang="pt-BR" sz="1700" u="sng" dirty="0" err="1">
                <a:solidFill>
                  <a:srgbClr val="000000"/>
                </a:solidFill>
                <a:effectLst/>
                <a:latin typeface="+mj-lt"/>
                <a:ea typeface="Times New Roman" panose="02020603050405020304" pitchFamily="18" charset="0"/>
              </a:rPr>
              <a:t>radiofármacos</a:t>
            </a:r>
            <a:r>
              <a:rPr lang="pt-BR" sz="1700" dirty="0">
                <a:solidFill>
                  <a:srgbClr val="000000"/>
                </a:solidFill>
                <a:effectLst/>
                <a:latin typeface="+mj-lt"/>
                <a:ea typeface="Times New Roman" panose="02020603050405020304" pitchFamily="18" charset="0"/>
              </a:rPr>
              <a:t>: R$ 55,2 milhões além do valor previsto originalmente no Projeto de Lei, compreendendo tanto a suplementação direta na programação correspondente quanto a recomposição de dotações da Administração Direta do MCTI e da CNEN que haviam sido canceladas para o crédito emergencial de R$ 19,0 milhões, em favor da produção de </a:t>
            </a:r>
            <a:r>
              <a:rPr lang="pt-BR" sz="1700" dirty="0" err="1">
                <a:solidFill>
                  <a:srgbClr val="000000"/>
                </a:solidFill>
                <a:effectLst/>
                <a:latin typeface="+mj-lt"/>
                <a:ea typeface="Times New Roman" panose="02020603050405020304" pitchFamily="18" charset="0"/>
              </a:rPr>
              <a:t>radiofármacos</a:t>
            </a:r>
            <a:r>
              <a:rPr lang="pt-BR" sz="1700" dirty="0">
                <a:solidFill>
                  <a:srgbClr val="000000"/>
                </a:solidFill>
                <a:effectLst/>
                <a:latin typeface="+mj-lt"/>
                <a:ea typeface="Times New Roman" panose="02020603050405020304" pitchFamily="18" charset="0"/>
              </a:rPr>
              <a:t>, publicado por meio da Portaria SETO/ME nº 11.491, de 22 de setembro de 2021. </a:t>
            </a:r>
            <a:r>
              <a:rPr lang="pt-BR" sz="1700" b="1" dirty="0">
                <a:solidFill>
                  <a:srgbClr val="000000"/>
                </a:solidFill>
                <a:effectLst/>
                <a:latin typeface="+mj-lt"/>
                <a:ea typeface="Times New Roman" panose="02020603050405020304" pitchFamily="18" charset="0"/>
              </a:rPr>
              <a:t>Com isso, foi contemplada integralmente a demanda constante do Ofício nº 7945/2021/MCTI, de 9 de julho de 2021</a:t>
            </a:r>
            <a:r>
              <a:rPr lang="pt-BR" sz="1700" dirty="0">
                <a:solidFill>
                  <a:srgbClr val="000000"/>
                </a:solidFill>
                <a:effectLst/>
                <a:latin typeface="+mj-lt"/>
                <a:ea typeface="Times New Roman" panose="02020603050405020304" pitchFamily="18" charset="0"/>
              </a:rPr>
              <a:t>;</a:t>
            </a:r>
            <a:endParaRPr lang="pt-BR" sz="1700" dirty="0">
              <a:solidFill>
                <a:srgbClr val="000000"/>
              </a:solidFill>
              <a:latin typeface="+mj-lt"/>
              <a:ea typeface="Times New Roman" panose="02020603050405020304" pitchFamily="18" charset="0"/>
            </a:endParaRPr>
          </a:p>
          <a:p>
            <a:pPr marL="639763" lvl="1" indent="-182563" algn="just">
              <a:spcBef>
                <a:spcPts val="600"/>
              </a:spcBef>
              <a:spcAft>
                <a:spcPts val="0"/>
              </a:spcAft>
              <a:buFont typeface="Wingdings" panose="05000000000000000000" pitchFamily="2" charset="2"/>
              <a:buChar char="§"/>
            </a:pPr>
            <a:r>
              <a:rPr lang="pt-BR" sz="1700" u="sng" dirty="0">
                <a:solidFill>
                  <a:srgbClr val="000000"/>
                </a:solidFill>
                <a:effectLst/>
                <a:latin typeface="+mj-lt"/>
                <a:ea typeface="Times New Roman" panose="02020603050405020304" pitchFamily="18" charset="0"/>
              </a:rPr>
              <a:t>Operação Carro-Pipa</a:t>
            </a:r>
            <a:r>
              <a:rPr lang="pt-BR" sz="1700" dirty="0">
                <a:solidFill>
                  <a:srgbClr val="000000"/>
                </a:solidFill>
                <a:effectLst/>
                <a:latin typeface="+mj-lt"/>
                <a:ea typeface="Times New Roman" panose="02020603050405020304" pitchFamily="18" charset="0"/>
              </a:rPr>
              <a:t>: R$ 150,0 milhões para viabilizar a distribuição de água potável para consumo humano na região do semiárido;</a:t>
            </a:r>
          </a:p>
          <a:p>
            <a:pPr marL="639763" lvl="1" indent="-182563" algn="just">
              <a:spcBef>
                <a:spcPts val="600"/>
              </a:spcBef>
              <a:spcAft>
                <a:spcPts val="0"/>
              </a:spcAft>
              <a:buFont typeface="Wingdings" panose="05000000000000000000" pitchFamily="2" charset="2"/>
              <a:buChar char="§"/>
            </a:pPr>
            <a:r>
              <a:rPr lang="pt-BR" sz="1700" u="sng" dirty="0">
                <a:solidFill>
                  <a:srgbClr val="000000"/>
                </a:solidFill>
                <a:effectLst/>
                <a:latin typeface="+mj-lt"/>
                <a:ea typeface="Times New Roman" panose="02020603050405020304" pitchFamily="18" charset="0"/>
              </a:rPr>
              <a:t>Saneamento básico</a:t>
            </a:r>
            <a:r>
              <a:rPr lang="pt-BR" sz="1700" dirty="0">
                <a:solidFill>
                  <a:srgbClr val="000000"/>
                </a:solidFill>
                <a:effectLst/>
                <a:latin typeface="+mj-lt"/>
                <a:ea typeface="Times New Roman" panose="02020603050405020304" pitchFamily="18" charset="0"/>
              </a:rPr>
              <a:t>: R$ 50,0 milhões destinados à Fundação Nacional de Saúde, para viabilizar obras de saneamento básico em pequenas comunidades rurais, comunidades tradicionais e municípios com até 50.000 habitantes;</a:t>
            </a:r>
            <a:endParaRPr lang="pt-BR" sz="1700" dirty="0">
              <a:solidFill>
                <a:srgbClr val="000000"/>
              </a:solidFill>
              <a:latin typeface="+mj-lt"/>
              <a:ea typeface="Times New Roman" panose="02020603050405020304" pitchFamily="18" charset="0"/>
            </a:endParaRPr>
          </a:p>
          <a:p>
            <a:pPr marL="639763" lvl="1" indent="-182563" algn="just">
              <a:spcBef>
                <a:spcPts val="600"/>
              </a:spcBef>
              <a:spcAft>
                <a:spcPts val="0"/>
              </a:spcAft>
              <a:buFont typeface="Wingdings" panose="05000000000000000000" pitchFamily="2" charset="2"/>
              <a:buChar char="§"/>
            </a:pPr>
            <a:r>
              <a:rPr lang="pt-BR" sz="1700" u="sng" dirty="0">
                <a:solidFill>
                  <a:srgbClr val="000000"/>
                </a:solidFill>
                <a:effectLst/>
                <a:latin typeface="+mj-lt"/>
                <a:ea typeface="Times New Roman" panose="02020603050405020304" pitchFamily="18" charset="0"/>
              </a:rPr>
              <a:t>Bolsas de estudos</a:t>
            </a:r>
            <a:r>
              <a:rPr lang="pt-BR" sz="1700" dirty="0">
                <a:solidFill>
                  <a:srgbClr val="000000"/>
                </a:solidFill>
                <a:effectLst/>
                <a:latin typeface="+mj-lt"/>
                <a:ea typeface="Times New Roman" panose="02020603050405020304" pitchFamily="18" charset="0"/>
              </a:rPr>
              <a:t>: R$ 107,0 milhões para custear bolsas de estudos de ensino superior, por meio da Coordenação de Aperfeiçoamento de Pessoal de Nível Superior – CAPES;</a:t>
            </a:r>
          </a:p>
          <a:p>
            <a:pPr marL="639763" lvl="1" indent="-182563" algn="just">
              <a:spcBef>
                <a:spcPts val="600"/>
              </a:spcBef>
              <a:spcAft>
                <a:spcPts val="0"/>
              </a:spcAft>
              <a:buFont typeface="Wingdings" panose="05000000000000000000" pitchFamily="2" charset="2"/>
              <a:buChar char="§"/>
            </a:pPr>
            <a:r>
              <a:rPr lang="pt-BR" sz="1700" u="sng" dirty="0">
                <a:solidFill>
                  <a:srgbClr val="000000"/>
                </a:solidFill>
                <a:effectLst/>
                <a:latin typeface="+mj-lt"/>
                <a:ea typeface="Times New Roman" panose="02020603050405020304" pitchFamily="18" charset="0"/>
              </a:rPr>
              <a:t>Inclusão digital</a:t>
            </a:r>
            <a:r>
              <a:rPr lang="pt-BR" sz="1700" dirty="0">
                <a:solidFill>
                  <a:srgbClr val="000000"/>
                </a:solidFill>
                <a:effectLst/>
                <a:latin typeface="+mj-lt"/>
                <a:ea typeface="Times New Roman" panose="02020603050405020304" pitchFamily="18" charset="0"/>
              </a:rPr>
              <a:t>: R$ 100,0 milhões destinados ao Programa Wi-Fi Brasil, desenvolvido pelo Ministério das Comunicações, com o objetivo de levar conectividade em alta velocidade a todas as localidades do país.</a:t>
            </a:r>
            <a:endParaRPr lang="pt-BR" sz="1700" dirty="0">
              <a:solidFill>
                <a:srgbClr val="000000"/>
              </a:solidFill>
              <a:latin typeface="+mj-lt"/>
              <a:ea typeface="Times New Roman" panose="02020603050405020304" pitchFamily="18" charset="0"/>
            </a:endParaRPr>
          </a:p>
          <a:p>
            <a:pPr marL="182563" indent="-182563" algn="just">
              <a:spcBef>
                <a:spcPts val="600"/>
              </a:spcBef>
              <a:spcAft>
                <a:spcPts val="0"/>
              </a:spcAft>
              <a:buFont typeface="Wingdings" panose="05000000000000000000" pitchFamily="2" charset="2"/>
              <a:buChar char="§"/>
            </a:pPr>
            <a:r>
              <a:rPr lang="pt-BR" sz="1700" dirty="0">
                <a:solidFill>
                  <a:srgbClr val="000000"/>
                </a:solidFill>
                <a:effectLst/>
                <a:latin typeface="+mj-lt"/>
                <a:ea typeface="Times New Roman" panose="02020603050405020304" pitchFamily="18" charset="0"/>
              </a:rPr>
              <a:t>Cabe registrar, contudo, que, durante a tramitação no Legislativo, foram realizadas novas alterações no PLN nº 16/2021, transformado na Lei nº 14.220, de 15 de outubro de 2021, de forma que o texto aprovado não reflete integralmente o Substitutivo encaminhado pelo Executivo.</a:t>
            </a:r>
            <a:endParaRPr lang="pt-BR" sz="1700" b="1" dirty="0">
              <a:solidFill>
                <a:prstClr val="black"/>
              </a:solidFill>
              <a:latin typeface="+mj-lt"/>
            </a:endParaRPr>
          </a:p>
          <a:p>
            <a:pPr marL="182563" indent="-182563" algn="just">
              <a:spcBef>
                <a:spcPts val="600"/>
              </a:spcBef>
              <a:spcAft>
                <a:spcPts val="0"/>
              </a:spcAft>
              <a:buFont typeface="Wingdings" panose="05000000000000000000" pitchFamily="2" charset="2"/>
              <a:buChar char="§"/>
            </a:pPr>
            <a:endParaRPr lang="pt-BR" sz="1600" b="1" dirty="0">
              <a:solidFill>
                <a:prstClr val="black"/>
              </a:solidFill>
            </a:endParaRPr>
          </a:p>
          <a:p>
            <a:pPr marL="182563" indent="-182563" algn="just">
              <a:spcBef>
                <a:spcPts val="600"/>
              </a:spcBef>
              <a:spcAft>
                <a:spcPts val="0"/>
              </a:spcAft>
              <a:buFont typeface="Wingdings" panose="05000000000000000000" pitchFamily="2" charset="2"/>
              <a:buChar char="§"/>
            </a:pPr>
            <a:endParaRPr lang="pt-BR" sz="2000" dirty="0">
              <a:solidFill>
                <a:prstClr val="black"/>
              </a:solidFill>
              <a:latin typeface="+mn-lt"/>
            </a:endParaRPr>
          </a:p>
          <a:p>
            <a:pPr algn="just">
              <a:spcBef>
                <a:spcPts val="600"/>
              </a:spcBef>
              <a:spcAft>
                <a:spcPts val="0"/>
              </a:spcAft>
            </a:pPr>
            <a:endParaRPr lang="pt-BR" b="1" dirty="0">
              <a:solidFill>
                <a:prstClr val="black"/>
              </a:solidFill>
              <a:latin typeface="Calibri"/>
            </a:endParaRPr>
          </a:p>
        </p:txBody>
      </p:sp>
      <p:sp>
        <p:nvSpPr>
          <p:cNvPr id="4" name="Espaço Reservado para Número de Slide 3"/>
          <p:cNvSpPr>
            <a:spLocks noGrp="1"/>
          </p:cNvSpPr>
          <p:nvPr>
            <p:ph type="sldNum" sz="quarter" idx="12"/>
          </p:nvPr>
        </p:nvSpPr>
        <p:spPr/>
        <p:txBody>
          <a:bodyPr/>
          <a:lstStyle/>
          <a:p>
            <a:pPr>
              <a:defRPr/>
            </a:pPr>
            <a:fld id="{AD2BA33F-ED4B-4074-A97D-E5035DD4D168}" type="slidenum">
              <a:rPr lang="pt-BR" altLang="pt-BR" smtClean="0"/>
              <a:pPr>
                <a:defRPr/>
              </a:pPr>
              <a:t>4</a:t>
            </a:fld>
            <a:endParaRPr lang="pt-BR" altLang="pt-BR" dirty="0"/>
          </a:p>
        </p:txBody>
      </p:sp>
    </p:spTree>
    <p:extLst>
      <p:ext uri="{BB962C8B-B14F-4D97-AF65-F5344CB8AC3E}">
        <p14:creationId xmlns:p14="http://schemas.microsoft.com/office/powerpoint/2010/main" xmlns="" val="406827053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9CF4FC0ECC77B4C95F2BAAD68745E37" ma:contentTypeVersion="11" ma:contentTypeDescription="Crie um novo documento." ma:contentTypeScope="" ma:versionID="1de528825370259574ff58b3dc5dfdc7">
  <xsd:schema xmlns:xsd="http://www.w3.org/2001/XMLSchema" xmlns:xs="http://www.w3.org/2001/XMLSchema" xmlns:p="http://schemas.microsoft.com/office/2006/metadata/properties" xmlns:ns2="70a61fd7-5e3c-468c-a2a3-e63a88cb8ac1" xmlns:ns3="ddcb40bf-ac0d-43c2-8908-2527e102d1af" targetNamespace="http://schemas.microsoft.com/office/2006/metadata/properties" ma:root="true" ma:fieldsID="44140e95c3508a955ef7b9b7f2e9fa7a" ns2:_="" ns3:_="">
    <xsd:import namespace="70a61fd7-5e3c-468c-a2a3-e63a88cb8ac1"/>
    <xsd:import namespace="ddcb40bf-ac0d-43c2-8908-2527e102d1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61fd7-5e3c-468c-a2a3-e63a88cb8ac1"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cb40bf-ac0d-43c2-8908-2527e102d1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C1724A-249C-4DBF-B308-0C50BAA2C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61fd7-5e3c-468c-a2a3-e63a88cb8ac1"/>
    <ds:schemaRef ds:uri="ddcb40bf-ac0d-43c2-8908-2527e102d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1835DF-3DF7-4035-AFFE-FD38F6E06F6B}">
  <ds:schemaRefs>
    <ds:schemaRef ds:uri="70a61fd7-5e3c-468c-a2a3-e63a88cb8ac1"/>
    <ds:schemaRef ds:uri="http://purl.org/dc/dcmitype/"/>
    <ds:schemaRef ds:uri="ddcb40bf-ac0d-43c2-8908-2527e102d1af"/>
    <ds:schemaRef ds:uri="http://www.w3.org/XML/1998/namespac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4B2A241-C3E1-4990-B166-7ACC9B1D56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19493</TotalTime>
  <Words>1053</Words>
  <Application>Microsoft Office PowerPoint</Application>
  <PresentationFormat>Personalizar</PresentationFormat>
  <Paragraphs>46</Paragraphs>
  <Slides>4</Slides>
  <Notes>4</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vt:i4>
      </vt:variant>
    </vt:vector>
  </HeadingPairs>
  <TitlesOfParts>
    <vt:vector size="6" baseType="lpstr">
      <vt:lpstr>Tema do Office</vt:lpstr>
      <vt:lpstr>Worksheet</vt:lpstr>
      <vt:lpstr>Slide 1</vt:lpstr>
      <vt:lpstr>Slide 2</vt:lpstr>
      <vt:lpstr>Slide 3</vt:lpstr>
      <vt:lpstr>Slide 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Programação financeira e orçamentária 2016</dc:title>
  <dc:creator>07901256761</dc:creator>
  <cp:lastModifiedBy>aguirren</cp:lastModifiedBy>
  <cp:revision>1469</cp:revision>
  <cp:lastPrinted>2020-11-16T20:53:50Z</cp:lastPrinted>
  <dcterms:created xsi:type="dcterms:W3CDTF">2016-02-04T12:54:23Z</dcterms:created>
  <dcterms:modified xsi:type="dcterms:W3CDTF">2021-11-11T15:23:33Z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0x01010029CF4FC0ECC77B4C95F2BAAD68745E37</vt:lpwstr>
  </property>
</Properties>
</file>