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6" r:id="rId2"/>
    <p:sldId id="257" r:id="rId3"/>
    <p:sldId id="258" r:id="rId4"/>
    <p:sldId id="260" r:id="rId5"/>
    <p:sldId id="269" r:id="rId6"/>
    <p:sldId id="270" r:id="rId7"/>
    <p:sldId id="268" r:id="rId8"/>
    <p:sldId id="261" r:id="rId9"/>
    <p:sldId id="264" r:id="rId10"/>
    <p:sldId id="262" r:id="rId11"/>
    <p:sldId id="263" r:id="rId12"/>
    <p:sldId id="267" r:id="rId13"/>
    <p:sldId id="265" r:id="rId14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2D5DD-0A37-41EA-957F-247CA0995146}" type="datetimeFigureOut">
              <a:rPr lang="pt-BR" smtClean="0"/>
              <a:t>18/04/2017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E1257-BB71-4DB6-B759-BAAEAFB24B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1724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638E-915E-47BD-A4AB-AC277353BF3D}" type="datetimeFigureOut">
              <a:rPr lang="pt-BR" smtClean="0"/>
              <a:t>18/04/2017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6650F-31EE-473A-ACE1-61581BF3051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2545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638E-915E-47BD-A4AB-AC277353BF3D}" type="datetimeFigureOut">
              <a:rPr lang="pt-BR" smtClean="0"/>
              <a:t>18/04/2017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6650F-31EE-473A-ACE1-61581BF3051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5583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638E-915E-47BD-A4AB-AC277353BF3D}" type="datetimeFigureOut">
              <a:rPr lang="pt-BR" smtClean="0"/>
              <a:t>18/04/2017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6650F-31EE-473A-ACE1-61581BF3051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149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638E-915E-47BD-A4AB-AC277353BF3D}" type="datetimeFigureOut">
              <a:rPr lang="pt-BR" smtClean="0"/>
              <a:t>18/04/2017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6650F-31EE-473A-ACE1-61581BF3051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259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638E-915E-47BD-A4AB-AC277353BF3D}" type="datetimeFigureOut">
              <a:rPr lang="pt-BR" smtClean="0"/>
              <a:t>18/04/2017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6650F-31EE-473A-ACE1-61581BF3051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622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638E-915E-47BD-A4AB-AC277353BF3D}" type="datetimeFigureOut">
              <a:rPr lang="pt-BR" smtClean="0"/>
              <a:t>18/04/2017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6650F-31EE-473A-ACE1-61581BF3051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989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638E-915E-47BD-A4AB-AC277353BF3D}" type="datetimeFigureOut">
              <a:rPr lang="pt-BR" smtClean="0"/>
              <a:t>18/04/2017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6650F-31EE-473A-ACE1-61581BF3051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195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638E-915E-47BD-A4AB-AC277353BF3D}" type="datetimeFigureOut">
              <a:rPr lang="pt-BR" smtClean="0"/>
              <a:t>18/04/2017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6650F-31EE-473A-ACE1-61581BF3051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254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638E-915E-47BD-A4AB-AC277353BF3D}" type="datetimeFigureOut">
              <a:rPr lang="pt-BR" smtClean="0"/>
              <a:t>18/04/2017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6650F-31EE-473A-ACE1-61581BF3051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030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638E-915E-47BD-A4AB-AC277353BF3D}" type="datetimeFigureOut">
              <a:rPr lang="pt-BR" smtClean="0"/>
              <a:t>18/04/2017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6650F-31EE-473A-ACE1-61581BF3051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6906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6638E-915E-47BD-A4AB-AC277353BF3D}" type="datetimeFigureOut">
              <a:rPr lang="pt-BR" smtClean="0"/>
              <a:t>18/04/2017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6650F-31EE-473A-ACE1-61581BF3051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229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6638E-915E-47BD-A4AB-AC277353BF3D}" type="datetimeFigureOut">
              <a:rPr lang="pt-BR" smtClean="0"/>
              <a:t>18/04/2017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6650F-31EE-473A-ACE1-61581BF3051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841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Serviço social obrigatório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8946" y="3602038"/>
            <a:ext cx="6858000" cy="1655762"/>
          </a:xfrm>
        </p:spPr>
        <p:txBody>
          <a:bodyPr/>
          <a:lstStyle/>
          <a:p>
            <a:r>
              <a:rPr lang="pt-BR" dirty="0" smtClean="0"/>
              <a:t>Panorama na América Latina</a:t>
            </a:r>
          </a:p>
          <a:p>
            <a:r>
              <a:rPr lang="pt-BR" dirty="0" smtClean="0"/>
              <a:t>Iniciativas e Pareceres na Câmara dos Deputados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169773" y="5006882"/>
            <a:ext cx="7584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i="1" dirty="0" smtClean="0"/>
              <a:t>Audiência Pública sobre o PLS nº 168, de 2012, que “institui o exercício social da profissão para garantir emprego e exigir prestação de serviço dos graduados em medicina que obtiveram seus diplomas em cursos custeados com recursos públicos”. </a:t>
            </a:r>
            <a:endParaRPr lang="pt-BR" i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6038335" y="6293312"/>
            <a:ext cx="25606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i="1" dirty="0" smtClean="0"/>
              <a:t>Ricardo Martins – Abril 2017</a:t>
            </a:r>
            <a:endParaRPr lang="pt-BR" sz="1600" i="1" dirty="0"/>
          </a:p>
        </p:txBody>
      </p:sp>
    </p:spTree>
    <p:extLst>
      <p:ext uri="{BB962C8B-B14F-4D97-AF65-F5344CB8AC3E}">
        <p14:creationId xmlns:p14="http://schemas.microsoft.com/office/powerpoint/2010/main" val="1120292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49645" y="1311305"/>
            <a:ext cx="7933036" cy="483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Em 2007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a Comissão de Constituição e Justiça e Cidadania, aprovou voto pela rejeição do conjunto das proposições, com base nos seguintes argumentos: 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a) inconstitucionalidade de estabelecer, em lei ordinária, o serviço profissional civil como alternativa ao serviço militar obrigatório;</a:t>
            </a:r>
          </a:p>
          <a:p>
            <a:pPr indent="1461770" algn="just">
              <a:lnSpc>
                <a:spcPts val="18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b) injuridicidade de definir a prestação do serviço como requisito para registro profissional, por colidir com leis especiais vigentes, que regulam algumas profissões existentes e não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preveem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este requisito.</a:t>
            </a:r>
          </a:p>
          <a:p>
            <a:pPr indent="1461770" algn="just">
              <a:lnSpc>
                <a:spcPts val="18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c) inconstitucionalidade de um projeto apensado que, ao restringir a obrigatoriedade aos formados na área da Saúde, estaria violando o princípio da isonomia consagrado no “caput” do art. 5º da Constituição.</a:t>
            </a:r>
          </a:p>
          <a:p>
            <a:pPr indent="1461770" algn="just">
              <a:lnSpc>
                <a:spcPts val="18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d) inconstitucionalidade por colidir com o art. 205 da Carta Magna. Este artigo dispõe ser a educação direito de todos e dever do Estado. Não poderia, pois, o Poder Público exigir do profissional formado nas instituições por ele mantidas, o exercício de uma obrigação que é dele, isto é, prestar assistência social a quem dela necessite, nos termos dos arts. 203 e 204 da Constituição.</a:t>
            </a:r>
          </a:p>
        </p:txBody>
      </p:sp>
    </p:spTree>
    <p:extLst>
      <p:ext uri="{BB962C8B-B14F-4D97-AF65-F5344CB8AC3E}">
        <p14:creationId xmlns:p14="http://schemas.microsoft.com/office/powerpoint/2010/main" val="3544298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10746" y="135647"/>
            <a:ext cx="8015416" cy="6337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Outros projetos tiveram conclusão semelhante</a:t>
            </a:r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1900"/>
              </a:lnSpc>
              <a:spcAft>
                <a:spcPts val="1000"/>
              </a:spcAft>
            </a:pPr>
            <a:endParaRPr lang="pt-BR" b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sz="20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Os projetos </a:t>
            </a:r>
            <a:r>
              <a:rPr lang="pt-BR" sz="20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 lei </a:t>
            </a:r>
            <a:r>
              <a:rPr lang="pt-BR" sz="20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apensados: 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nº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1.374, de 1999, que </a:t>
            </a:r>
            <a:r>
              <a:rPr lang="pt-BR" sz="2000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“t</a:t>
            </a:r>
            <a:r>
              <a:rPr lang="pt-BR" sz="2000" i="1" dirty="0" smtClean="0"/>
              <a:t>orna </a:t>
            </a:r>
            <a:r>
              <a:rPr lang="pt-BR" sz="2000" i="1" dirty="0"/>
              <a:t>obrigatória a prestação de serviços gratuitos como professor de ensino público fundamental e médio por parte de estudantes de universidades </a:t>
            </a:r>
            <a:r>
              <a:rPr lang="pt-BR" sz="2000" i="1" dirty="0" smtClean="0"/>
              <a:t>públicas”.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000" dirty="0" smtClean="0"/>
              <a:t>nº </a:t>
            </a:r>
            <a:r>
              <a:rPr lang="pt-BR" sz="2000" dirty="0"/>
              <a:t>3.832, de </a:t>
            </a:r>
            <a:r>
              <a:rPr lang="pt-BR" sz="2000" dirty="0" smtClean="0"/>
              <a:t>2000, </a:t>
            </a:r>
            <a:r>
              <a:rPr lang="pt-BR" sz="2000" dirty="0"/>
              <a:t>que </a:t>
            </a:r>
            <a:r>
              <a:rPr lang="pt-BR" sz="2000" i="1" dirty="0"/>
              <a:t>“dispõe sobre a prestação obrigatória de serviços pelos estudantes das universidades públicas e dá outras providências</a:t>
            </a:r>
            <a:r>
              <a:rPr lang="pt-BR" sz="2000" i="1" dirty="0" smtClean="0"/>
              <a:t>”</a:t>
            </a:r>
            <a:r>
              <a:rPr lang="pt-BR" sz="2000" dirty="0" smtClean="0"/>
              <a:t>.</a:t>
            </a:r>
          </a:p>
          <a:p>
            <a:pPr algn="just">
              <a:lnSpc>
                <a:spcPts val="1800"/>
              </a:lnSpc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Parecer, em 2001, pela rejeição na Comissão de Educação e Cultura: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endParaRPr lang="pt-BR" sz="2000" dirty="0" smtClean="0"/>
          </a:p>
          <a:p>
            <a:pPr algn="just">
              <a:lnSpc>
                <a:spcPts val="1900"/>
              </a:lnSpc>
            </a:pPr>
            <a:r>
              <a:rPr lang="pt-BR" sz="2000" i="1" dirty="0" smtClean="0"/>
              <a:t>“Obrigar </a:t>
            </a:r>
            <a:r>
              <a:rPr lang="pt-BR" sz="2000" i="1" dirty="0"/>
              <a:t>aos estudantes universitários brasileiros a dar aulas, baseado na </a:t>
            </a:r>
            <a:r>
              <a:rPr lang="pt-BR" sz="2000" i="1" dirty="0" smtClean="0"/>
              <a:t>ideia </a:t>
            </a:r>
            <a:r>
              <a:rPr lang="pt-BR" sz="2000" i="1" dirty="0"/>
              <a:t>de que estes estariam retribuindo a sociedade o privilégio que tiveram aos estudar em instituições superiores públicas, é inverter as prioridades e apresenta até indícios de </a:t>
            </a:r>
            <a:r>
              <a:rPr lang="pt-BR" sz="2000" i="1" dirty="0" smtClean="0"/>
              <a:t>inconstitucionalidade”. </a:t>
            </a:r>
            <a:endParaRPr lang="pt-BR" sz="2000" i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endParaRPr lang="pt-BR" sz="2000" b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sz="20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20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projeto de lei nº 5.427, de 2001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0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“dispõe sobre a obrigatoriedade de prestação de serviços gratuitos como professor de ensino público fundamental e médio por parte de estudantes de universidades públicas”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Esta proposição foi arquivada em razão da declaração de sua prejudicialidade, em face da rejeição, pela Comissão de Educação e Cultura,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dos projetos anteriores.</a:t>
            </a:r>
            <a:endParaRPr lang="pt-BR" sz="2000" i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850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96563" y="362117"/>
            <a:ext cx="8740346" cy="5875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projetos de lei apensados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5.573, de 2001, que “</a:t>
            </a:r>
            <a:r>
              <a:rPr lang="pt-BR" sz="20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t-BR" sz="2000" i="1" dirty="0"/>
              <a:t>nstitui o serviço profissional civil </a:t>
            </a:r>
            <a:r>
              <a:rPr lang="pt-BR" sz="2000" i="1" dirty="0" smtClean="0"/>
              <a:t>obrigatório para </a:t>
            </a:r>
            <a:r>
              <a:rPr lang="pt-BR" sz="2000" i="1" dirty="0"/>
              <a:t>os recém-formados em cursos de graduação das instituições públicas de educação superior mantidas pela União”.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. nº </a:t>
            </a:r>
            <a:r>
              <a:rPr lang="pt-BR" sz="2000" dirty="0"/>
              <a:t>6009, de 2001, que </a:t>
            </a:r>
            <a:r>
              <a:rPr lang="pt-BR" sz="2000" i="1" dirty="0"/>
              <a:t>“determina a obrigatoriedade da prestação de serviços para recém graduados em cursos de Medicina de instituição pública em municípios com carência de médicos”.</a:t>
            </a:r>
            <a:endParaRPr lang="pt-BR" sz="2000" i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. nº 6.218, de 2002, que “</a:t>
            </a:r>
            <a:r>
              <a:rPr lang="pt-BR" sz="20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2000" i="1" dirty="0"/>
              <a:t>ispõe sobre a prestação de serviços à população pelos egressos de instituições de ensino superior federais e dá outras providências”.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. nº 6.710, de 2002, que </a:t>
            </a:r>
            <a:r>
              <a:rPr lang="pt-BR" sz="20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“obriga médicos formados em universidades públicas federais e/ou estaduais, a prestar atendimento gratuito diário e dá outras providências</a:t>
            </a:r>
            <a:r>
              <a:rPr lang="pt-BR" sz="2000" i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pt-BR" sz="2000" i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900"/>
              </a:lnSpc>
              <a:spcAft>
                <a:spcPts val="1000"/>
              </a:spcAft>
            </a:pPr>
            <a:endParaRPr lang="pt-BR" sz="20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Parecer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em 2005, pela rejeição na Comissão de Educação e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Cultura:</a:t>
            </a:r>
            <a:endParaRPr lang="pt-BR" sz="20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000" i="1" dirty="0" smtClean="0"/>
              <a:t>“De </a:t>
            </a:r>
            <a:r>
              <a:rPr lang="pt-BR" sz="2000" i="1" dirty="0"/>
              <a:t>fato, constitui princípio constitucional a gratuidade do ensino público em estabelecimentos oficiais (art. 206, V). Daí ser inviável a exigência de contrapartida. Este o motivo de terem sido apresentadas de propostas sobre o tema, na forma de Emenda Constitucional, a exemplo da PEC nº 185/99</a:t>
            </a:r>
            <a:r>
              <a:rPr lang="pt-BR" sz="2000" i="1" dirty="0" smtClean="0"/>
              <a:t>,...”</a:t>
            </a:r>
            <a:endParaRPr lang="pt-BR" sz="2000" i="1" dirty="0"/>
          </a:p>
        </p:txBody>
      </p:sp>
    </p:spTree>
    <p:extLst>
      <p:ext uri="{BB962C8B-B14F-4D97-AF65-F5344CB8AC3E}">
        <p14:creationId xmlns:p14="http://schemas.microsoft.com/office/powerpoint/2010/main" val="3185427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50108" y="93355"/>
            <a:ext cx="81842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pt-BR" sz="2000" b="1" dirty="0" smtClean="0">
                <a:ea typeface="Times New Roman" panose="02020603050405020304" pitchFamily="18" charset="0"/>
              </a:rPr>
              <a:t>Em resumo:</a:t>
            </a:r>
          </a:p>
          <a:p>
            <a:pPr>
              <a:spcAft>
                <a:spcPts val="1000"/>
              </a:spcAft>
            </a:pPr>
            <a:r>
              <a:rPr lang="pt-BR" sz="2000" u="sng" dirty="0" smtClean="0">
                <a:ea typeface="Times New Roman" panose="02020603050405020304" pitchFamily="18" charset="0"/>
              </a:rPr>
              <a:t>Com </a:t>
            </a:r>
            <a:r>
              <a:rPr lang="pt-BR" sz="2000" u="sng" dirty="0">
                <a:ea typeface="Times New Roman" panose="02020603050405020304" pitchFamily="18" charset="0"/>
              </a:rPr>
              <a:t>relação à norma </a:t>
            </a:r>
            <a:r>
              <a:rPr lang="pt-BR" sz="2000" u="sng" dirty="0" smtClean="0">
                <a:ea typeface="Times New Roman" panose="02020603050405020304" pitchFamily="18" charset="0"/>
              </a:rPr>
              <a:t>jurídica, a questão da constitucionalidade contrapõe os argumentos:</a:t>
            </a:r>
          </a:p>
          <a:p>
            <a:pPr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ea typeface="Times New Roman" panose="02020603050405020304" pitchFamily="18" charset="0"/>
              </a:rPr>
              <a:t>. A necessidade de alteração de </a:t>
            </a:r>
            <a:r>
              <a:rPr lang="pt-BR" sz="2000" dirty="0">
                <a:ea typeface="Times New Roman" panose="02020603050405020304" pitchFamily="18" charset="0"/>
              </a:rPr>
              <a:t>dispositivos que tratam do exercício profissional (art. 5º, XIII), da gratuidade do ensino público (art. 206, IV) e, se for o caso, do serviço militar obrigatório (art. 143</a:t>
            </a:r>
            <a:r>
              <a:rPr lang="pt-BR" sz="2000" dirty="0" smtClean="0">
                <a:ea typeface="Times New Roman" panose="02020603050405020304" pitchFamily="18" charset="0"/>
              </a:rPr>
              <a:t>).</a:t>
            </a:r>
          </a:p>
          <a:p>
            <a:pPr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/>
              <a:t>. A competência do Poder Público para dispor sobre a regulamentação, fiscalização e controle das ações e serviços de saúde, considerados de relevância pública (art. 197)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350108" y="3046917"/>
            <a:ext cx="8171935" cy="3535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sz="2000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Com relação ao tema propriamente dito</a:t>
            </a:r>
            <a:r>
              <a:rPr lang="pt-BR" sz="2000" u="sng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O seu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significado social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A 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experiência colhida em outros países revela dificuldades de implementação, custos significativos para o Poder Público e reduzida capacidade de aproveitamento, a cada ano, de todos os egressos das instituições de educação superior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existência desse instituto cumpre, em alguma medida, o papel de inserção no mercado de trabalho para recém-formados, ainda que em número reduzido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Faltam dados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confiáveis que afirmem esse instituto como um eficaz instrumento de política pública para alocação de profissionais em regiões deles carentes em diferentes áreas de formação.</a:t>
            </a:r>
            <a:endParaRPr lang="pt-BR" sz="20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216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66583" y="373960"/>
            <a:ext cx="850556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effectLst/>
                <a:ea typeface="Times New Roman" panose="02020603050405020304" pitchFamily="18" charset="0"/>
              </a:rPr>
              <a:t>A existência de um serviço social obrigatório, a ser prestado pelos estudantes de instituições de educação superior, no contexto da América Latina.</a:t>
            </a:r>
          </a:p>
          <a:p>
            <a:endParaRPr lang="pt-BR" sz="2000" dirty="0">
              <a:latin typeface="Times New Roman" panose="02020603050405020304" pitchFamily="18" charset="0"/>
            </a:endParaRPr>
          </a:p>
          <a:p>
            <a:r>
              <a:rPr lang="pt-BR" sz="2000" b="1" dirty="0" smtClean="0"/>
              <a:t>México</a:t>
            </a:r>
            <a:r>
              <a:rPr lang="pt-BR" sz="2000" dirty="0" smtClean="0"/>
              <a:t> – Constituição e Lei (complementar, com revisão em 1993)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. Obriga a todos os formandos, de instituições públicas e particulares</a:t>
            </a:r>
          </a:p>
          <a:p>
            <a:endParaRPr lang="pt-BR" sz="2000" dirty="0"/>
          </a:p>
          <a:p>
            <a:r>
              <a:rPr lang="pt-BR" sz="2000" b="1" dirty="0" smtClean="0"/>
              <a:t>Colômbia</a:t>
            </a:r>
            <a:r>
              <a:rPr lang="pt-BR" sz="2000" dirty="0" smtClean="0"/>
              <a:t> – Lei nº 115, de 1994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   . Serviço social para estudantes de ensino médio, durante o curso.</a:t>
            </a:r>
          </a:p>
          <a:p>
            <a:r>
              <a:rPr lang="pt-BR" sz="2000" dirty="0" smtClean="0"/>
              <a:t>                  – Lei nº 50, de 1981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   . Serviço obrigatório de um ano após a formatura em curso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    tecnológico ou universitário; requisito para registro, emprego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    público e exercício profissional.</a:t>
            </a:r>
          </a:p>
          <a:p>
            <a:r>
              <a:rPr lang="pt-BR" sz="2000" dirty="0" smtClean="0"/>
              <a:t>                  – Não tem previsão constitucional, mas tem sua constitucionalidade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   reconhecida.</a:t>
            </a:r>
          </a:p>
          <a:p>
            <a:endParaRPr lang="pt-BR" sz="2000" dirty="0"/>
          </a:p>
          <a:p>
            <a:r>
              <a:rPr lang="pt-BR" sz="2000" b="1" dirty="0" smtClean="0"/>
              <a:t>Venezuela</a:t>
            </a:r>
            <a:r>
              <a:rPr lang="pt-BR" sz="2000" dirty="0" smtClean="0"/>
              <a:t> – Constituição e Lei de 2005 (Serviço Comunitário do Estudante de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     Educação  Superior)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    . Obrigatório para formandos de todas as áreas, com duração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      mínima de 120 horas.</a:t>
            </a:r>
          </a:p>
          <a:p>
            <a:r>
              <a:rPr lang="pt-BR" sz="2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4670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0659" y="255373"/>
            <a:ext cx="8691995" cy="652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/>
              <a:t>Costa Rica </a:t>
            </a:r>
            <a:r>
              <a:rPr lang="pt-BR" sz="2000" dirty="0"/>
              <a:t>– Lei nº 7.559, de 1995</a:t>
            </a:r>
          </a:p>
          <a:p>
            <a:r>
              <a:rPr lang="pt-BR" sz="2000" dirty="0"/>
              <a:t>                      . Obrigatório para profissionais da área da Saúde, com duração de </a:t>
            </a:r>
            <a:r>
              <a:rPr lang="pt-BR" sz="2000" dirty="0" smtClean="0"/>
              <a:t>um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       </a:t>
            </a:r>
            <a:r>
              <a:rPr lang="pt-BR" sz="2000" dirty="0"/>
              <a:t>ano, </a:t>
            </a:r>
            <a:r>
              <a:rPr lang="pt-BR" sz="2000" dirty="0" smtClean="0"/>
              <a:t>como </a:t>
            </a:r>
            <a:r>
              <a:rPr lang="pt-BR" sz="2000" dirty="0"/>
              <a:t>requisito para exercício profissional.</a:t>
            </a:r>
          </a:p>
          <a:p>
            <a:endParaRPr lang="pt-BR" sz="2000" dirty="0" smtClean="0"/>
          </a:p>
          <a:p>
            <a:r>
              <a:rPr lang="pt-BR" sz="2000" b="1" dirty="0" smtClean="0"/>
              <a:t>Bolívia</a:t>
            </a:r>
            <a:r>
              <a:rPr lang="pt-BR" sz="2000" dirty="0" smtClean="0"/>
              <a:t> – Decretos de 1981 e 2001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. Serviço Social de Saúde Rural Obrigatório: inicialmente com duração de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um ano; a seguir, transformado em internato, durante o curso, com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duração de 3 meses.</a:t>
            </a:r>
          </a:p>
          <a:p>
            <a:endParaRPr lang="pt-BR" sz="2000" dirty="0"/>
          </a:p>
          <a:p>
            <a:r>
              <a:rPr lang="pt-BR" sz="2000" b="1" dirty="0" smtClean="0"/>
              <a:t>Equador </a:t>
            </a:r>
            <a:r>
              <a:rPr lang="pt-BR" sz="2000" dirty="0" smtClean="0"/>
              <a:t>– Lei nº 67, de 2006 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. Serviço </a:t>
            </a:r>
            <a:r>
              <a:rPr lang="pt-BR" sz="2000" dirty="0"/>
              <a:t>social obrigatório, com duração de um ano, na </a:t>
            </a:r>
            <a:r>
              <a:rPr lang="pt-BR" sz="2000" dirty="0" smtClean="0"/>
              <a:t>área da </a:t>
            </a:r>
            <a:r>
              <a:rPr lang="pt-BR" sz="2000" dirty="0"/>
              <a:t>saúde</a:t>
            </a:r>
            <a:r>
              <a:rPr lang="pt-BR" sz="2000" dirty="0" smtClean="0"/>
              <a:t>,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</a:t>
            </a:r>
            <a:r>
              <a:rPr lang="pt-BR" sz="2000" dirty="0"/>
              <a:t>no </a:t>
            </a:r>
            <a:r>
              <a:rPr lang="pt-BR" sz="2000" dirty="0" smtClean="0"/>
              <a:t>meio </a:t>
            </a:r>
            <a:r>
              <a:rPr lang="pt-BR" sz="2000" dirty="0"/>
              <a:t>rural ou periferias urbanas, como condição para </a:t>
            </a:r>
            <a:r>
              <a:rPr lang="pt-BR" sz="2000" dirty="0" smtClean="0"/>
              <a:t>habilitação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          </a:t>
            </a:r>
            <a:r>
              <a:rPr lang="pt-BR" sz="2000" dirty="0"/>
              <a:t>para o exercício </a:t>
            </a:r>
            <a:r>
              <a:rPr lang="pt-BR" sz="2000" dirty="0" smtClean="0"/>
              <a:t>e </a:t>
            </a:r>
            <a:r>
              <a:rPr lang="pt-BR" sz="2000" dirty="0"/>
              <a:t>registro </a:t>
            </a:r>
            <a:r>
              <a:rPr lang="pt-BR" sz="2000" dirty="0" smtClean="0"/>
              <a:t>profissionais.</a:t>
            </a:r>
          </a:p>
          <a:p>
            <a:endParaRPr lang="pt-BR" sz="2000" dirty="0"/>
          </a:p>
          <a:p>
            <a:r>
              <a:rPr lang="pt-BR" sz="2000" dirty="0"/>
              <a:t> </a:t>
            </a:r>
            <a:r>
              <a:rPr lang="pt-BR" sz="2000" dirty="0" smtClean="0"/>
              <a:t>   . </a:t>
            </a:r>
            <a:r>
              <a:rPr lang="pt-BR" sz="2000" b="1" dirty="0" smtClean="0"/>
              <a:t>Na </a:t>
            </a:r>
            <a:r>
              <a:rPr lang="pt-BR" sz="2000" b="1" dirty="0"/>
              <a:t>maioria dos </a:t>
            </a:r>
            <a:r>
              <a:rPr lang="pt-BR" sz="2000" b="1" dirty="0" smtClean="0"/>
              <a:t>países em que </a:t>
            </a:r>
            <a:r>
              <a:rPr lang="pt-BR" sz="2000" b="1" dirty="0"/>
              <a:t>o serviço social </a:t>
            </a:r>
            <a:r>
              <a:rPr lang="pt-BR" sz="2000" b="1" dirty="0" smtClean="0"/>
              <a:t>obrigatório está instituído:</a:t>
            </a:r>
          </a:p>
          <a:p>
            <a:endParaRPr lang="pt-BR" sz="2000" b="1" dirty="0"/>
          </a:p>
          <a:p>
            <a:r>
              <a:rPr lang="pt-BR" sz="2000" dirty="0" smtClean="0"/>
              <a:t>      . há dificuldades </a:t>
            </a:r>
            <a:r>
              <a:rPr lang="pt-BR" sz="2000" dirty="0"/>
              <a:t>efetivas </a:t>
            </a:r>
            <a:r>
              <a:rPr lang="pt-BR" sz="2000" dirty="0" smtClean="0"/>
              <a:t>para sua </a:t>
            </a:r>
            <a:r>
              <a:rPr lang="pt-BR" sz="2000" dirty="0"/>
              <a:t>efetiva implementação, em função </a:t>
            </a:r>
            <a:r>
              <a:rPr lang="pt-BR" sz="2000" dirty="0" smtClean="0"/>
              <a:t>da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</a:t>
            </a:r>
            <a:r>
              <a:rPr lang="pt-BR" sz="2000" dirty="0"/>
              <a:t>discrepância entre número de postos </a:t>
            </a:r>
            <a:r>
              <a:rPr lang="pt-BR" sz="2000" dirty="0" smtClean="0"/>
              <a:t>de </a:t>
            </a:r>
            <a:r>
              <a:rPr lang="pt-BR" sz="2000" dirty="0"/>
              <a:t>trabalho que podem ser de </a:t>
            </a:r>
            <a:r>
              <a:rPr lang="pt-BR" sz="2000" dirty="0" smtClean="0"/>
              <a:t>fato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  </a:t>
            </a:r>
            <a:r>
              <a:rPr lang="pt-BR" sz="2000" dirty="0"/>
              <a:t>abertos </a:t>
            </a:r>
            <a:r>
              <a:rPr lang="pt-BR" sz="2000" dirty="0" smtClean="0"/>
              <a:t>e  </a:t>
            </a:r>
            <a:r>
              <a:rPr lang="pt-BR" sz="2000" dirty="0"/>
              <a:t>o número de formandos a cada ano</a:t>
            </a:r>
            <a:r>
              <a:rPr lang="pt-BR" sz="2000" dirty="0" smtClean="0"/>
              <a:t>.</a:t>
            </a:r>
          </a:p>
          <a:p>
            <a:r>
              <a:rPr lang="pt-BR" sz="2000" dirty="0"/>
              <a:t> </a:t>
            </a:r>
            <a:r>
              <a:rPr lang="pt-BR" sz="2000" dirty="0" smtClean="0"/>
              <a:t>     . ocorre </a:t>
            </a:r>
            <a:r>
              <a:rPr lang="pt-BR" sz="2000" dirty="0"/>
              <a:t>sorteio entre os </a:t>
            </a:r>
            <a:r>
              <a:rPr lang="pt-BR" sz="2000" dirty="0" smtClean="0"/>
              <a:t>que estariam </a:t>
            </a:r>
            <a:r>
              <a:rPr lang="pt-BR" sz="2000" dirty="0"/>
              <a:t>obrigados a prestá-lo.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4452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5331" y="163043"/>
            <a:ext cx="8888626" cy="6363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sz="20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Brasil - Proposições tramitando na Câmara dos Deputados:</a:t>
            </a:r>
          </a:p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0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5 Propostas de Emenda à Constituição: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000" u="sng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Aguardando instalação de Comissão Especial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pt-BR" sz="20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396, de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2009:</a:t>
            </a:r>
            <a:r>
              <a:rPr lang="pt-BR" sz="2000" dirty="0" smtClean="0"/>
              <a:t> acrescenta </a:t>
            </a:r>
            <a:r>
              <a:rPr lang="pt-BR" sz="2000" dirty="0"/>
              <a:t>o art. 210-A à Constituição Federal, instituindo a prestação de serviço social obrigatório e remunerado, na forma da lei, como condição para obtenção do diploma, no ensino superior de graduação.</a:t>
            </a:r>
            <a:endParaRPr lang="pt-BR" sz="20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nº 318, de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2004:</a:t>
            </a:r>
            <a:r>
              <a:rPr lang="pt-BR" sz="2000" dirty="0" smtClean="0"/>
              <a:t> modifica </a:t>
            </a:r>
            <a:r>
              <a:rPr lang="pt-BR" sz="2000" dirty="0"/>
              <a:t>a Constituição Federal, tornando obrigatório o Serviço Estudantil Social, como contrapartida ao investimento público, a todos os estudantes de instituições públicas de ensino </a:t>
            </a:r>
            <a:r>
              <a:rPr lang="pt-BR" sz="2000" dirty="0" smtClean="0"/>
              <a:t>superior.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/>
              <a:t>n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º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206, de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1995: d</a:t>
            </a:r>
            <a:r>
              <a:rPr lang="pt-BR" sz="2000" dirty="0" smtClean="0"/>
              <a:t>á </a:t>
            </a:r>
            <a:r>
              <a:rPr lang="pt-BR" sz="2000" dirty="0"/>
              <a:t>nova redação ao inciso IV do art. 206 da Constituição Federal, que trata dos </a:t>
            </a:r>
            <a:r>
              <a:rPr lang="pt-BR" sz="2000" dirty="0" smtClean="0"/>
              <a:t>princípios </a:t>
            </a:r>
            <a:r>
              <a:rPr lang="pt-BR" sz="2000" dirty="0"/>
              <a:t>com base nos quais será ministrado o </a:t>
            </a:r>
            <a:r>
              <a:rPr lang="pt-BR" sz="2000" dirty="0" smtClean="0"/>
              <a:t>ensino (estabelece </a:t>
            </a:r>
            <a:r>
              <a:rPr lang="pt-BR" sz="2000" dirty="0"/>
              <a:t>que o estudante diplomado em universidade publica devera prestar serviço à comunidade pelo </a:t>
            </a:r>
            <a:r>
              <a:rPr lang="pt-BR" sz="2000" dirty="0" smtClean="0"/>
              <a:t>período </a:t>
            </a:r>
            <a:r>
              <a:rPr lang="pt-BR" sz="2000" dirty="0"/>
              <a:t>de um ano.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endParaRPr lang="pt-BR" sz="20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000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Aguardando </a:t>
            </a:r>
            <a:r>
              <a:rPr lang="pt-BR" sz="2000" u="sng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parecer de Relator na Comissão de Constituição e Justiça e de Cidadania</a:t>
            </a:r>
            <a:endParaRPr lang="pt-BR" sz="2000" u="sng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253, de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2008: a</a:t>
            </a:r>
            <a:r>
              <a:rPr lang="pt-BR" sz="2000" dirty="0" smtClean="0"/>
              <a:t>crescenta </a:t>
            </a:r>
            <a:r>
              <a:rPr lang="pt-BR" sz="2000" dirty="0"/>
              <a:t>§ 3º no art. 143 da Constituição </a:t>
            </a:r>
            <a:r>
              <a:rPr lang="pt-BR" sz="2000" dirty="0" smtClean="0"/>
              <a:t>Federal (institui </a:t>
            </a:r>
            <a:r>
              <a:rPr lang="pt-BR" sz="2000" dirty="0"/>
              <a:t>serviço civil obrigatório aos estudantes graduados do curso de </a:t>
            </a:r>
            <a:r>
              <a:rPr lang="pt-BR" sz="2000" dirty="0" smtClean="0"/>
              <a:t>Medicina).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189, de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2003: a</a:t>
            </a:r>
            <a:r>
              <a:rPr lang="pt-BR" sz="2000" dirty="0" smtClean="0"/>
              <a:t>crescenta </a:t>
            </a:r>
            <a:r>
              <a:rPr lang="pt-BR" sz="2000" dirty="0"/>
              <a:t>o § 3º ao art. 207 da Constituição </a:t>
            </a:r>
            <a:r>
              <a:rPr lang="pt-BR" sz="2000" dirty="0" smtClean="0"/>
              <a:t>Federal (obriga </a:t>
            </a:r>
            <a:r>
              <a:rPr lang="pt-BR" sz="2000" dirty="0"/>
              <a:t>os graduados em estabelecimentos oficiais de educação superior à prestação de serviços ao Estado, pelo prazo de um ano, após a conclusão do curso</a:t>
            </a:r>
            <a:r>
              <a:rPr lang="pt-BR" sz="2000" dirty="0" smtClean="0"/>
              <a:t>.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2537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1232" y="3270061"/>
            <a:ext cx="889686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Os projetos de lei sublinhados </a:t>
            </a:r>
            <a:r>
              <a:rPr lang="pt-BR" dirty="0" smtClean="0"/>
              <a:t>(os demais foram posteriormente apensados)</a:t>
            </a:r>
            <a:r>
              <a:rPr lang="pt-BR" b="1" dirty="0" smtClean="0"/>
              <a:t>:</a:t>
            </a:r>
          </a:p>
          <a:p>
            <a:endParaRPr lang="pt-BR" dirty="0" smtClean="0"/>
          </a:p>
          <a:p>
            <a:pPr algn="just"/>
            <a:r>
              <a:rPr lang="pt-BR" dirty="0" smtClean="0"/>
              <a:t>. </a:t>
            </a:r>
            <a:r>
              <a:rPr lang="pt-BR" u="sng" dirty="0" smtClean="0"/>
              <a:t>Foram aprovados</a:t>
            </a:r>
            <a:r>
              <a:rPr lang="pt-BR" dirty="0" smtClean="0"/>
              <a:t>:</a:t>
            </a:r>
          </a:p>
          <a:p>
            <a:pPr algn="just"/>
            <a:r>
              <a:rPr lang="pt-BR" dirty="0" smtClean="0"/>
              <a:t>  . pela Comissão de Seguridade Social e Família, em 2013, na forma de Substitutivo que </a:t>
            </a:r>
            <a:r>
              <a:rPr lang="pt-BR" i="1" dirty="0" smtClean="0"/>
              <a:t>“obriga os estudantes de Medicina, Odontologia, Enfermagem, Farmácia, Nutrição, Fonoaudiologia, Fisioterapia, Psicologia e Terapia Ocupacional, que concluírem a graduação em instituições públicas de ensino ou em qualquer instituição de ensino, desde que custeados por recursos públicos, a prestarem serviços remunerados em comunidades carentes de profissionais em suas respectivas áreas de formação.</a:t>
            </a:r>
          </a:p>
          <a:p>
            <a:pPr algn="just"/>
            <a:endParaRPr lang="pt-BR" i="1" dirty="0" smtClean="0"/>
          </a:p>
          <a:p>
            <a:pPr algn="just"/>
            <a:r>
              <a:rPr lang="pt-BR" i="1" dirty="0" smtClean="0"/>
              <a:t>. </a:t>
            </a:r>
            <a:r>
              <a:rPr lang="pt-BR" dirty="0" smtClean="0"/>
              <a:t>Pela Comissão de Educação, em 2015, na forma do Substitutivo da CSSF, com subemenda.</a:t>
            </a:r>
          </a:p>
          <a:p>
            <a:pPr algn="just"/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181232" y="1037707"/>
            <a:ext cx="8773297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pt-BR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projetos de lei: 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1.977, de 2015, nº 1.129, de 2015, nº 937, de 2015, nº 8.056, de 2014,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6.029, de 2013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5.998, de 2013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5.577, de 2013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5.449, de 2013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4.616, de 2012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4.346, de 2012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3.820, de 2012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2.592, de 2011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1.963, de 2011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326, de 2011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248, de 2011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nº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7.988, de 2010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7.694, de 2010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6.550, de 2009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6.482, de 2009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nº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6.103, de 2009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6.050, de 2009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4.474, de 2008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3.265, de 2008 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nº 2.598, de 2007.</a:t>
            </a:r>
          </a:p>
        </p:txBody>
      </p:sp>
    </p:spTree>
    <p:extLst>
      <p:ext uri="{BB962C8B-B14F-4D97-AF65-F5344CB8AC3E}">
        <p14:creationId xmlns:p14="http://schemas.microsoft.com/office/powerpoint/2010/main" val="2889609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551936" y="768845"/>
            <a:ext cx="819664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/>
              <a:t>. </a:t>
            </a:r>
            <a:r>
              <a:rPr lang="pt-BR" sz="2000" u="sng" dirty="0"/>
              <a:t>Receberam parecer favorável, </a:t>
            </a:r>
            <a:r>
              <a:rPr lang="pt-BR" sz="2000" u="sng" dirty="0" smtClean="0"/>
              <a:t>em 2013, não </a:t>
            </a:r>
            <a:r>
              <a:rPr lang="pt-BR" sz="2000" u="sng" dirty="0"/>
              <a:t>votado, na Comissão de Constituição e Justiça e de Cidadania:</a:t>
            </a:r>
          </a:p>
          <a:p>
            <a:pPr algn="just"/>
            <a:r>
              <a:rPr lang="pt-BR" sz="2000" i="1" dirty="0"/>
              <a:t>“Obedecidos os requisitos constitucionais formais, podemos constatar que as proposições em exame respeitam os dispositivos constitucionais, </a:t>
            </a:r>
            <a:r>
              <a:rPr lang="pt-BR" sz="2000" i="1" u="sng" dirty="0"/>
              <a:t>notadamente os inseridos nos arts. 6º, 196 e seguintes da Constituição Federal, que asseguram a saúde como direito de todos e dever do Estado,</a:t>
            </a:r>
            <a:r>
              <a:rPr lang="pt-BR" sz="2000" i="1" dirty="0"/>
              <a:t> garantido mediante políticas sociais e econômicas que visem à redução do risco de doença e de outros agravos e ao acesso universal e igualitário às ações e serviços para sua promoção, proteção e recuperação. Como tal, as ações e serviços de saúde são de relevância pública, cabendo ao Poder Público dispor, nos termos da lei, sobre sua regulamentação, fiscalização e controle. Os projetos de lei e o Substitutivo em apreciação realizam esses preceitos fundamentais ao interiorizar e disponibilizar a prestação de serviços de saúde a todos os brasileiros por meio da instituição do serviço civil obrigatório de saúde.”</a:t>
            </a:r>
          </a:p>
        </p:txBody>
      </p:sp>
      <p:sp>
        <p:nvSpPr>
          <p:cNvPr id="4" name="Retângulo 3"/>
          <p:cNvSpPr/>
          <p:nvPr/>
        </p:nvSpPr>
        <p:spPr>
          <a:xfrm>
            <a:off x="457201" y="5603443"/>
            <a:ext cx="83861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 smtClean="0"/>
              <a:t>. </a:t>
            </a:r>
            <a:r>
              <a:rPr lang="pt-BR" sz="2000" u="sng" dirty="0" smtClean="0"/>
              <a:t>Receberam parecer em 2013, não votado, </a:t>
            </a:r>
            <a:r>
              <a:rPr lang="pt-BR" sz="2000" u="sng" dirty="0"/>
              <a:t>pela inadequação financeira e orçamentária, na Comissão de Finanças e </a:t>
            </a:r>
            <a:r>
              <a:rPr lang="pt-BR" sz="2000" u="sng" dirty="0" smtClean="0"/>
              <a:t>Tributação</a:t>
            </a:r>
            <a:endParaRPr lang="pt-BR" sz="2000" u="sng" dirty="0"/>
          </a:p>
        </p:txBody>
      </p:sp>
    </p:spTree>
    <p:extLst>
      <p:ext uri="{BB962C8B-B14F-4D97-AF65-F5344CB8AC3E}">
        <p14:creationId xmlns:p14="http://schemas.microsoft.com/office/powerpoint/2010/main" val="3748331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38897" y="1159448"/>
            <a:ext cx="8773297" cy="1605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461770" algn="just">
              <a:lnSpc>
                <a:spcPts val="1800"/>
              </a:lnSpc>
              <a:spcAft>
                <a:spcPts val="1000"/>
              </a:spcAft>
            </a:pP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No caso brasileiro, a matéria vem sendo questionada com base em 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três </a:t>
            </a: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argumentos:</a:t>
            </a:r>
          </a:p>
          <a:p>
            <a:pPr indent="1461770" algn="just">
              <a:lnSpc>
                <a:spcPts val="1800"/>
              </a:lnSpc>
              <a:spcAft>
                <a:spcPts val="1000"/>
              </a:spcAft>
            </a:pP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a) a Constituição de 1988 assegura o princípio da gratuidade para todo o ensino público. Sob sua vigência, não parece cabível a exigência de qualquer contraprestação por parte dos estudantes matriculados nas instituições públicas, em forma pecuniária ou qualquer outra, inclusive como serviço social obrigatório. </a:t>
            </a:r>
          </a:p>
        </p:txBody>
      </p:sp>
      <p:sp>
        <p:nvSpPr>
          <p:cNvPr id="3" name="Retângulo 2"/>
          <p:cNvSpPr/>
          <p:nvPr/>
        </p:nvSpPr>
        <p:spPr>
          <a:xfrm>
            <a:off x="238896" y="2879287"/>
            <a:ext cx="8773297" cy="2070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461770" algn="just">
              <a:lnSpc>
                <a:spcPts val="1800"/>
              </a:lnSpc>
              <a:spcAft>
                <a:spcPts val="1000"/>
              </a:spcAft>
            </a:pPr>
            <a:r>
              <a:rPr lang="pt-B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b) a Constituição de 1988, com relação ao exercício profissional, diferentemente do que ocorre em outros países, cujas Cartas Magnas mencionam “condições para o exercício estabelecidas em lei”, refere-se, em seu art. 5º, XIII, a “qualificações profissionais que a lei estabelecer”. É difícil associar a noção de serviço social obrigatório à de qualificações profissionais. Além disso, na tradição jurídica brasileira, a regulamentação das profissões faz-se por leis </a:t>
            </a: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específicas.</a:t>
            </a:r>
          </a:p>
          <a:p>
            <a:pPr indent="1461770" algn="just">
              <a:lnSpc>
                <a:spcPts val="1800"/>
              </a:lnSpc>
              <a:spcAft>
                <a:spcPts val="1000"/>
              </a:spcAft>
            </a:pPr>
            <a:r>
              <a:rPr lang="pt-BR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c) A instituição de serviço social obrigatório apenas para algumas profissões, como as da área da Saúde, contraria o princípio da isonomia. </a:t>
            </a:r>
            <a:endParaRPr lang="pt-BR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636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29513" y="474784"/>
            <a:ext cx="8666206" cy="5254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900"/>
              </a:lnSpc>
              <a:spcAft>
                <a:spcPts val="1000"/>
              </a:spcAft>
            </a:pPr>
            <a:r>
              <a:rPr lang="pt-BR" sz="20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Proposições apreciadas conclusivamente pela Câmara dos Deputados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endParaRPr lang="pt-BR" sz="20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ano de 2007, com pronunciamento conclusivo contrário da Comissão de Constituição e Justiça e de Cidadania, foram arquivados os projetos de lei nº 856, de 1999 (principal) e seus apensos, os projetos de lei nº 987, de 1999, nº 1.452, de 1999, e nº 7.632, de 2006.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Os objetivos da proposição principal e da segunda apensada, de mesmo teor, eram: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a) instituir serviço civil profissional remunerado, a ser prestado por recém-graduados de nível superior, por período de doze meses, em região carente;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b) tal serviço seria condição para obtenção de registro profissional definitivo, requisito para reconhecimento de diploma estrangeiro e alternativa ao serviço militar obrigatório.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 projeto de lei nº 987, de 1999, apensado, vinculava um programa de prestação de serviço civil aos formados nas universidades públicas federais. </a:t>
            </a:r>
            <a:r>
              <a:rPr lang="pt-BR" sz="2000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Já o último apensado, voltava-se para o serviço obrigatório por parte dos graduados na área da Saúde, em instituições públicas de qualquer esfera da Federação.</a:t>
            </a:r>
          </a:p>
        </p:txBody>
      </p:sp>
    </p:spTree>
    <p:extLst>
      <p:ext uri="{BB962C8B-B14F-4D97-AF65-F5344CB8AC3E}">
        <p14:creationId xmlns:p14="http://schemas.microsoft.com/office/powerpoint/2010/main" val="1034170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87178" y="882149"/>
            <a:ext cx="8534400" cy="4529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 matéria recebeu parecer pela rejeição da Comissão de Trabalho, de Administração e Serviço Público, ainda em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1999, com base nos argumentos: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custo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da remuneração do serviço pelo Poder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Público;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dificuldade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 absorver o número crescente de egressos da educação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superior;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variedade de profissionais formados nas diferentes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áreas;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tratamento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desigual para os recém-formados e situações intransponíveis para a Administração.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endParaRPr lang="pt-BR" sz="20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2001, a Comissão de Educação e Cultura manifestou-se favoravelmente à matéria,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considerando: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o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significado de inserção e responsabilidade social da </a:t>
            </a: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iniciativa;</a:t>
            </a:r>
          </a:p>
          <a:p>
            <a:pPr indent="1461770" algn="just">
              <a:lnSpc>
                <a:spcPts val="1900"/>
              </a:lnSpc>
              <a:spcAft>
                <a:spcPts val="1000"/>
              </a:spcAft>
            </a:pPr>
            <a:r>
              <a:rPr lang="pt-BR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0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as possibilidades de atendimento a carências de profissionais em diferentes regiões do País.</a:t>
            </a:r>
          </a:p>
        </p:txBody>
      </p:sp>
    </p:spTree>
    <p:extLst>
      <p:ext uri="{BB962C8B-B14F-4D97-AF65-F5344CB8AC3E}">
        <p14:creationId xmlns:p14="http://schemas.microsoft.com/office/powerpoint/2010/main" val="4699121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</TotalTime>
  <Words>2380</Words>
  <Application>Microsoft Office PowerPoint</Application>
  <PresentationFormat>Apresentação na tela (4:3)</PresentationFormat>
  <Paragraphs>116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Tema do Office</vt:lpstr>
      <vt:lpstr>Serviço social obrigatório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 Chaves de Rezende Martins</dc:creator>
  <cp:lastModifiedBy>Ednalva Honda Xavier</cp:lastModifiedBy>
  <cp:revision>27</cp:revision>
  <cp:lastPrinted>2017-04-18T17:52:23Z</cp:lastPrinted>
  <dcterms:created xsi:type="dcterms:W3CDTF">2017-04-17T14:17:51Z</dcterms:created>
  <dcterms:modified xsi:type="dcterms:W3CDTF">2017-04-18T17:56:14Z</dcterms:modified>
</cp:coreProperties>
</file>