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48" r:id="rId1"/>
  </p:sldMasterIdLst>
  <p:sldIdLst>
    <p:sldId id="256" r:id="rId2"/>
    <p:sldId id="259" r:id="rId3"/>
    <p:sldId id="261" r:id="rId4"/>
    <p:sldId id="265" r:id="rId5"/>
    <p:sldId id="270" r:id="rId6"/>
    <p:sldId id="273" r:id="rId7"/>
    <p:sldId id="271" r:id="rId8"/>
    <p:sldId id="272" r:id="rId9"/>
    <p:sldId id="274" r:id="rId10"/>
    <p:sldId id="275" r:id="rId11"/>
    <p:sldId id="262" r:id="rId12"/>
    <p:sldId id="269" r:id="rId13"/>
  </p:sldIdLst>
  <p:sldSz cx="12192000" cy="6858000"/>
  <p:notesSz cx="6858000" cy="9144000"/>
  <p:defaultText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3" d="100"/>
          <a:sy n="73" d="100"/>
        </p:scale>
        <p:origin x="618"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ide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1524000" y="1122363"/>
            <a:ext cx="9144000" cy="2387600"/>
          </a:xfrm>
        </p:spPr>
        <p:txBody>
          <a:bodyPr anchor="b"/>
          <a:lstStyle>
            <a:lvl1pPr algn="ctr">
              <a:defRPr sz="6000"/>
            </a:lvl1pPr>
          </a:lstStyle>
          <a:p>
            <a:r>
              <a:rPr lang="pt-BR" smtClean="0"/>
              <a:t>Clique para editar o título mestre</a:t>
            </a:r>
            <a:endParaRPr lang="pt-BR"/>
          </a:p>
        </p:txBody>
      </p:sp>
      <p:sp>
        <p:nvSpPr>
          <p:cNvPr id="3" name="Subtítu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pt-BR" smtClean="0"/>
              <a:t>Clique para editar o estilo do subtítulo mestre</a:t>
            </a:r>
            <a:endParaRPr lang="pt-BR"/>
          </a:p>
        </p:txBody>
      </p:sp>
      <p:sp>
        <p:nvSpPr>
          <p:cNvPr id="4" name="Espaço Reservado para Data 3"/>
          <p:cNvSpPr>
            <a:spLocks noGrp="1"/>
          </p:cNvSpPr>
          <p:nvPr>
            <p:ph type="dt" sz="half" idx="10"/>
          </p:nvPr>
        </p:nvSpPr>
        <p:spPr/>
        <p:txBody>
          <a:bodyPr/>
          <a:lstStyle/>
          <a:p>
            <a:fld id="{E95BF1DA-CF9F-4D50-8BA3-D9363194667B}" type="datetimeFigureOut">
              <a:rPr lang="pt-BR" smtClean="0"/>
              <a:t>11/09/2023</a:t>
            </a:fld>
            <a:endParaRPr lang="pt-BR" dirty="0"/>
          </a:p>
        </p:txBody>
      </p:sp>
      <p:sp>
        <p:nvSpPr>
          <p:cNvPr id="5" name="Espaço Reservado para Rodapé 4"/>
          <p:cNvSpPr>
            <a:spLocks noGrp="1"/>
          </p:cNvSpPr>
          <p:nvPr>
            <p:ph type="ftr" sz="quarter" idx="11"/>
          </p:nvPr>
        </p:nvSpPr>
        <p:spPr/>
        <p:txBody>
          <a:bodyPr/>
          <a:lstStyle/>
          <a:p>
            <a:endParaRPr lang="pt-BR" dirty="0"/>
          </a:p>
        </p:txBody>
      </p:sp>
      <p:sp>
        <p:nvSpPr>
          <p:cNvPr id="6" name="Espaço Reservado para Número de Slide 5"/>
          <p:cNvSpPr>
            <a:spLocks noGrp="1"/>
          </p:cNvSpPr>
          <p:nvPr>
            <p:ph type="sldNum" sz="quarter" idx="12"/>
          </p:nvPr>
        </p:nvSpPr>
        <p:spPr/>
        <p:txBody>
          <a:bodyPr/>
          <a:lstStyle/>
          <a:p>
            <a:fld id="{D7D70E22-FD43-4EBA-B42D-21DEA1342680}" type="slidenum">
              <a:rPr lang="pt-BR" smtClean="0"/>
              <a:t>‹nº›</a:t>
            </a:fld>
            <a:endParaRPr lang="pt-BR" dirty="0"/>
          </a:p>
        </p:txBody>
      </p:sp>
    </p:spTree>
    <p:extLst>
      <p:ext uri="{BB962C8B-B14F-4D97-AF65-F5344CB8AC3E}">
        <p14:creationId xmlns:p14="http://schemas.microsoft.com/office/powerpoint/2010/main" val="4343405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título mestre</a:t>
            </a:r>
            <a:endParaRPr lang="pt-BR"/>
          </a:p>
        </p:txBody>
      </p:sp>
      <p:sp>
        <p:nvSpPr>
          <p:cNvPr id="3" name="Espaço Reservado para Texto Vertical 2"/>
          <p:cNvSpPr>
            <a:spLocks noGrp="1"/>
          </p:cNvSpPr>
          <p:nvPr>
            <p:ph type="body" orient="vert" idx="1"/>
          </p:nvPr>
        </p:nvSpPr>
        <p:spPr/>
        <p:txBody>
          <a:bodyPr vert="eaVert"/>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Data 3"/>
          <p:cNvSpPr>
            <a:spLocks noGrp="1"/>
          </p:cNvSpPr>
          <p:nvPr>
            <p:ph type="dt" sz="half" idx="10"/>
          </p:nvPr>
        </p:nvSpPr>
        <p:spPr/>
        <p:txBody>
          <a:bodyPr/>
          <a:lstStyle/>
          <a:p>
            <a:fld id="{E95BF1DA-CF9F-4D50-8BA3-D9363194667B}" type="datetimeFigureOut">
              <a:rPr lang="pt-BR" smtClean="0"/>
              <a:t>11/09/2023</a:t>
            </a:fld>
            <a:endParaRPr lang="pt-BR" dirty="0"/>
          </a:p>
        </p:txBody>
      </p:sp>
      <p:sp>
        <p:nvSpPr>
          <p:cNvPr id="5" name="Espaço Reservado para Rodapé 4"/>
          <p:cNvSpPr>
            <a:spLocks noGrp="1"/>
          </p:cNvSpPr>
          <p:nvPr>
            <p:ph type="ftr" sz="quarter" idx="11"/>
          </p:nvPr>
        </p:nvSpPr>
        <p:spPr/>
        <p:txBody>
          <a:bodyPr/>
          <a:lstStyle/>
          <a:p>
            <a:endParaRPr lang="pt-BR" dirty="0"/>
          </a:p>
        </p:txBody>
      </p:sp>
      <p:sp>
        <p:nvSpPr>
          <p:cNvPr id="6" name="Espaço Reservado para Número de Slide 5"/>
          <p:cNvSpPr>
            <a:spLocks noGrp="1"/>
          </p:cNvSpPr>
          <p:nvPr>
            <p:ph type="sldNum" sz="quarter" idx="12"/>
          </p:nvPr>
        </p:nvSpPr>
        <p:spPr/>
        <p:txBody>
          <a:bodyPr/>
          <a:lstStyle/>
          <a:p>
            <a:fld id="{D7D70E22-FD43-4EBA-B42D-21DEA1342680}" type="slidenum">
              <a:rPr lang="pt-BR" smtClean="0"/>
              <a:t>‹nº›</a:t>
            </a:fld>
            <a:endParaRPr lang="pt-BR" dirty="0"/>
          </a:p>
        </p:txBody>
      </p:sp>
    </p:spTree>
    <p:extLst>
      <p:ext uri="{BB962C8B-B14F-4D97-AF65-F5344CB8AC3E}">
        <p14:creationId xmlns:p14="http://schemas.microsoft.com/office/powerpoint/2010/main" val="2993805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e texto verticais">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8724900" y="365125"/>
            <a:ext cx="2628900" cy="5811838"/>
          </a:xfrm>
        </p:spPr>
        <p:txBody>
          <a:bodyPr vert="eaVert"/>
          <a:lstStyle/>
          <a:p>
            <a:r>
              <a:rPr lang="pt-BR" smtClean="0"/>
              <a:t>Clique para editar o título mestre</a:t>
            </a:r>
            <a:endParaRPr lang="pt-BR"/>
          </a:p>
        </p:txBody>
      </p:sp>
      <p:sp>
        <p:nvSpPr>
          <p:cNvPr id="3" name="Espaço Reservado para Texto Vertical 2"/>
          <p:cNvSpPr>
            <a:spLocks noGrp="1"/>
          </p:cNvSpPr>
          <p:nvPr>
            <p:ph type="body" orient="vert" idx="1"/>
          </p:nvPr>
        </p:nvSpPr>
        <p:spPr>
          <a:xfrm>
            <a:off x="838200" y="365125"/>
            <a:ext cx="7734300" cy="5811838"/>
          </a:xfrm>
        </p:spPr>
        <p:txBody>
          <a:bodyPr vert="eaVert"/>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Data 3"/>
          <p:cNvSpPr>
            <a:spLocks noGrp="1"/>
          </p:cNvSpPr>
          <p:nvPr>
            <p:ph type="dt" sz="half" idx="10"/>
          </p:nvPr>
        </p:nvSpPr>
        <p:spPr/>
        <p:txBody>
          <a:bodyPr/>
          <a:lstStyle/>
          <a:p>
            <a:fld id="{E95BF1DA-CF9F-4D50-8BA3-D9363194667B}" type="datetimeFigureOut">
              <a:rPr lang="pt-BR" smtClean="0"/>
              <a:t>11/09/2023</a:t>
            </a:fld>
            <a:endParaRPr lang="pt-BR" dirty="0"/>
          </a:p>
        </p:txBody>
      </p:sp>
      <p:sp>
        <p:nvSpPr>
          <p:cNvPr id="5" name="Espaço Reservado para Rodapé 4"/>
          <p:cNvSpPr>
            <a:spLocks noGrp="1"/>
          </p:cNvSpPr>
          <p:nvPr>
            <p:ph type="ftr" sz="quarter" idx="11"/>
          </p:nvPr>
        </p:nvSpPr>
        <p:spPr/>
        <p:txBody>
          <a:bodyPr/>
          <a:lstStyle/>
          <a:p>
            <a:endParaRPr lang="pt-BR" dirty="0"/>
          </a:p>
        </p:txBody>
      </p:sp>
      <p:sp>
        <p:nvSpPr>
          <p:cNvPr id="6" name="Espaço Reservado para Número de Slide 5"/>
          <p:cNvSpPr>
            <a:spLocks noGrp="1"/>
          </p:cNvSpPr>
          <p:nvPr>
            <p:ph type="sldNum" sz="quarter" idx="12"/>
          </p:nvPr>
        </p:nvSpPr>
        <p:spPr/>
        <p:txBody>
          <a:bodyPr/>
          <a:lstStyle/>
          <a:p>
            <a:fld id="{D7D70E22-FD43-4EBA-B42D-21DEA1342680}" type="slidenum">
              <a:rPr lang="pt-BR" smtClean="0"/>
              <a:t>‹nº›</a:t>
            </a:fld>
            <a:endParaRPr lang="pt-BR" dirty="0"/>
          </a:p>
        </p:txBody>
      </p:sp>
    </p:spTree>
    <p:extLst>
      <p:ext uri="{BB962C8B-B14F-4D97-AF65-F5344CB8AC3E}">
        <p14:creationId xmlns:p14="http://schemas.microsoft.com/office/powerpoint/2010/main" val="13294522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título mestre</a:t>
            </a:r>
            <a:endParaRPr lang="pt-BR"/>
          </a:p>
        </p:txBody>
      </p:sp>
      <p:sp>
        <p:nvSpPr>
          <p:cNvPr id="3" name="Espaço Reservado para Conteúdo 2"/>
          <p:cNvSpPr>
            <a:spLocks noGrp="1"/>
          </p:cNvSpPr>
          <p:nvPr>
            <p:ph idx="1"/>
          </p:nvPr>
        </p:nvSpPr>
        <p:spPr/>
        <p:txBody>
          <a:body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Data 3"/>
          <p:cNvSpPr>
            <a:spLocks noGrp="1"/>
          </p:cNvSpPr>
          <p:nvPr>
            <p:ph type="dt" sz="half" idx="10"/>
          </p:nvPr>
        </p:nvSpPr>
        <p:spPr/>
        <p:txBody>
          <a:bodyPr/>
          <a:lstStyle/>
          <a:p>
            <a:fld id="{E95BF1DA-CF9F-4D50-8BA3-D9363194667B}" type="datetimeFigureOut">
              <a:rPr lang="pt-BR" smtClean="0"/>
              <a:t>11/09/2023</a:t>
            </a:fld>
            <a:endParaRPr lang="pt-BR" dirty="0"/>
          </a:p>
        </p:txBody>
      </p:sp>
      <p:sp>
        <p:nvSpPr>
          <p:cNvPr id="5" name="Espaço Reservado para Rodapé 4"/>
          <p:cNvSpPr>
            <a:spLocks noGrp="1"/>
          </p:cNvSpPr>
          <p:nvPr>
            <p:ph type="ftr" sz="quarter" idx="11"/>
          </p:nvPr>
        </p:nvSpPr>
        <p:spPr/>
        <p:txBody>
          <a:bodyPr/>
          <a:lstStyle/>
          <a:p>
            <a:endParaRPr lang="pt-BR" dirty="0"/>
          </a:p>
        </p:txBody>
      </p:sp>
      <p:sp>
        <p:nvSpPr>
          <p:cNvPr id="6" name="Espaço Reservado para Número de Slide 5"/>
          <p:cNvSpPr>
            <a:spLocks noGrp="1"/>
          </p:cNvSpPr>
          <p:nvPr>
            <p:ph type="sldNum" sz="quarter" idx="12"/>
          </p:nvPr>
        </p:nvSpPr>
        <p:spPr/>
        <p:txBody>
          <a:bodyPr/>
          <a:lstStyle/>
          <a:p>
            <a:fld id="{D7D70E22-FD43-4EBA-B42D-21DEA1342680}" type="slidenum">
              <a:rPr lang="pt-BR" smtClean="0"/>
              <a:t>‹nº›</a:t>
            </a:fld>
            <a:endParaRPr lang="pt-BR" dirty="0"/>
          </a:p>
        </p:txBody>
      </p:sp>
    </p:spTree>
    <p:extLst>
      <p:ext uri="{BB962C8B-B14F-4D97-AF65-F5344CB8AC3E}">
        <p14:creationId xmlns:p14="http://schemas.microsoft.com/office/powerpoint/2010/main" val="37695714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Cabeçalho da Seção">
    <p:spTree>
      <p:nvGrpSpPr>
        <p:cNvPr id="1" name=""/>
        <p:cNvGrpSpPr/>
        <p:nvPr/>
      </p:nvGrpSpPr>
      <p:grpSpPr>
        <a:xfrm>
          <a:off x="0" y="0"/>
          <a:ext cx="0" cy="0"/>
          <a:chOff x="0" y="0"/>
          <a:chExt cx="0" cy="0"/>
        </a:xfrm>
      </p:grpSpPr>
      <p:sp>
        <p:nvSpPr>
          <p:cNvPr id="2" name="Título 1"/>
          <p:cNvSpPr>
            <a:spLocks noGrp="1"/>
          </p:cNvSpPr>
          <p:nvPr>
            <p:ph type="title"/>
          </p:nvPr>
        </p:nvSpPr>
        <p:spPr>
          <a:xfrm>
            <a:off x="831850" y="1709738"/>
            <a:ext cx="10515600" cy="2852737"/>
          </a:xfrm>
        </p:spPr>
        <p:txBody>
          <a:bodyPr anchor="b"/>
          <a:lstStyle>
            <a:lvl1pPr>
              <a:defRPr sz="6000"/>
            </a:lvl1pPr>
          </a:lstStyle>
          <a:p>
            <a:r>
              <a:rPr lang="pt-BR" smtClean="0"/>
              <a:t>Clique para editar o título mestre</a:t>
            </a:r>
            <a:endParaRPr lang="pt-BR"/>
          </a:p>
        </p:txBody>
      </p:sp>
      <p:sp>
        <p:nvSpPr>
          <p:cNvPr id="3" name="Espaço Reservado para Texto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pt-BR" smtClean="0"/>
              <a:t>Clique para editar o texto mestre</a:t>
            </a:r>
          </a:p>
        </p:txBody>
      </p:sp>
      <p:sp>
        <p:nvSpPr>
          <p:cNvPr id="4" name="Espaço Reservado para Data 3"/>
          <p:cNvSpPr>
            <a:spLocks noGrp="1"/>
          </p:cNvSpPr>
          <p:nvPr>
            <p:ph type="dt" sz="half" idx="10"/>
          </p:nvPr>
        </p:nvSpPr>
        <p:spPr/>
        <p:txBody>
          <a:bodyPr/>
          <a:lstStyle/>
          <a:p>
            <a:fld id="{E95BF1DA-CF9F-4D50-8BA3-D9363194667B}" type="datetimeFigureOut">
              <a:rPr lang="pt-BR" smtClean="0"/>
              <a:t>11/09/2023</a:t>
            </a:fld>
            <a:endParaRPr lang="pt-BR" dirty="0"/>
          </a:p>
        </p:txBody>
      </p:sp>
      <p:sp>
        <p:nvSpPr>
          <p:cNvPr id="5" name="Espaço Reservado para Rodapé 4"/>
          <p:cNvSpPr>
            <a:spLocks noGrp="1"/>
          </p:cNvSpPr>
          <p:nvPr>
            <p:ph type="ftr" sz="quarter" idx="11"/>
          </p:nvPr>
        </p:nvSpPr>
        <p:spPr/>
        <p:txBody>
          <a:bodyPr/>
          <a:lstStyle/>
          <a:p>
            <a:endParaRPr lang="pt-BR" dirty="0"/>
          </a:p>
        </p:txBody>
      </p:sp>
      <p:sp>
        <p:nvSpPr>
          <p:cNvPr id="6" name="Espaço Reservado para Número de Slide 5"/>
          <p:cNvSpPr>
            <a:spLocks noGrp="1"/>
          </p:cNvSpPr>
          <p:nvPr>
            <p:ph type="sldNum" sz="quarter" idx="12"/>
          </p:nvPr>
        </p:nvSpPr>
        <p:spPr/>
        <p:txBody>
          <a:bodyPr/>
          <a:lstStyle/>
          <a:p>
            <a:fld id="{D7D70E22-FD43-4EBA-B42D-21DEA1342680}" type="slidenum">
              <a:rPr lang="pt-BR" smtClean="0"/>
              <a:t>‹nº›</a:t>
            </a:fld>
            <a:endParaRPr lang="pt-BR" dirty="0"/>
          </a:p>
        </p:txBody>
      </p:sp>
    </p:spTree>
    <p:extLst>
      <p:ext uri="{BB962C8B-B14F-4D97-AF65-F5344CB8AC3E}">
        <p14:creationId xmlns:p14="http://schemas.microsoft.com/office/powerpoint/2010/main" val="323170365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título mestre</a:t>
            </a:r>
            <a:endParaRPr lang="pt-BR"/>
          </a:p>
        </p:txBody>
      </p:sp>
      <p:sp>
        <p:nvSpPr>
          <p:cNvPr id="3" name="Espaço Reservado para Conteúdo 2"/>
          <p:cNvSpPr>
            <a:spLocks noGrp="1"/>
          </p:cNvSpPr>
          <p:nvPr>
            <p:ph sz="half" idx="1"/>
          </p:nvPr>
        </p:nvSpPr>
        <p:spPr>
          <a:xfrm>
            <a:off x="838200" y="1825625"/>
            <a:ext cx="5181600" cy="4351338"/>
          </a:xfrm>
        </p:spPr>
        <p:txBody>
          <a:body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Conteúdo 3"/>
          <p:cNvSpPr>
            <a:spLocks noGrp="1"/>
          </p:cNvSpPr>
          <p:nvPr>
            <p:ph sz="half" idx="2"/>
          </p:nvPr>
        </p:nvSpPr>
        <p:spPr>
          <a:xfrm>
            <a:off x="6172200" y="1825625"/>
            <a:ext cx="5181600" cy="4351338"/>
          </a:xfrm>
        </p:spPr>
        <p:txBody>
          <a:body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5" name="Espaço Reservado para Data 4"/>
          <p:cNvSpPr>
            <a:spLocks noGrp="1"/>
          </p:cNvSpPr>
          <p:nvPr>
            <p:ph type="dt" sz="half" idx="10"/>
          </p:nvPr>
        </p:nvSpPr>
        <p:spPr/>
        <p:txBody>
          <a:bodyPr/>
          <a:lstStyle/>
          <a:p>
            <a:fld id="{E95BF1DA-CF9F-4D50-8BA3-D9363194667B}" type="datetimeFigureOut">
              <a:rPr lang="pt-BR" smtClean="0"/>
              <a:t>11/09/2023</a:t>
            </a:fld>
            <a:endParaRPr lang="pt-BR" dirty="0"/>
          </a:p>
        </p:txBody>
      </p:sp>
      <p:sp>
        <p:nvSpPr>
          <p:cNvPr id="6" name="Espaço Reservado para Rodapé 5"/>
          <p:cNvSpPr>
            <a:spLocks noGrp="1"/>
          </p:cNvSpPr>
          <p:nvPr>
            <p:ph type="ftr" sz="quarter" idx="11"/>
          </p:nvPr>
        </p:nvSpPr>
        <p:spPr/>
        <p:txBody>
          <a:bodyPr/>
          <a:lstStyle/>
          <a:p>
            <a:endParaRPr lang="pt-BR" dirty="0"/>
          </a:p>
        </p:txBody>
      </p:sp>
      <p:sp>
        <p:nvSpPr>
          <p:cNvPr id="7" name="Espaço Reservado para Número de Slide 6"/>
          <p:cNvSpPr>
            <a:spLocks noGrp="1"/>
          </p:cNvSpPr>
          <p:nvPr>
            <p:ph type="sldNum" sz="quarter" idx="12"/>
          </p:nvPr>
        </p:nvSpPr>
        <p:spPr/>
        <p:txBody>
          <a:bodyPr/>
          <a:lstStyle/>
          <a:p>
            <a:fld id="{D7D70E22-FD43-4EBA-B42D-21DEA1342680}" type="slidenum">
              <a:rPr lang="pt-BR" smtClean="0"/>
              <a:t>‹nº›</a:t>
            </a:fld>
            <a:endParaRPr lang="pt-BR" dirty="0"/>
          </a:p>
        </p:txBody>
      </p:sp>
    </p:spTree>
    <p:extLst>
      <p:ext uri="{BB962C8B-B14F-4D97-AF65-F5344CB8AC3E}">
        <p14:creationId xmlns:p14="http://schemas.microsoft.com/office/powerpoint/2010/main" val="233828662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ítulo 1"/>
          <p:cNvSpPr>
            <a:spLocks noGrp="1"/>
          </p:cNvSpPr>
          <p:nvPr>
            <p:ph type="title"/>
          </p:nvPr>
        </p:nvSpPr>
        <p:spPr>
          <a:xfrm>
            <a:off x="839788" y="365125"/>
            <a:ext cx="10515600" cy="1325563"/>
          </a:xfrm>
        </p:spPr>
        <p:txBody>
          <a:bodyPr/>
          <a:lstStyle/>
          <a:p>
            <a:r>
              <a:rPr lang="pt-BR" smtClean="0"/>
              <a:t>Clique para editar o título mestre</a:t>
            </a:r>
            <a:endParaRPr lang="pt-BR"/>
          </a:p>
        </p:txBody>
      </p:sp>
      <p:sp>
        <p:nvSpPr>
          <p:cNvPr id="3" name="Espaço Reservado para Tex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smtClean="0"/>
              <a:t>Clique para editar o texto mestre</a:t>
            </a:r>
          </a:p>
        </p:txBody>
      </p:sp>
      <p:sp>
        <p:nvSpPr>
          <p:cNvPr id="4" name="Espaço Reservado para Conteúdo 3"/>
          <p:cNvSpPr>
            <a:spLocks noGrp="1"/>
          </p:cNvSpPr>
          <p:nvPr>
            <p:ph sz="half" idx="2"/>
          </p:nvPr>
        </p:nvSpPr>
        <p:spPr>
          <a:xfrm>
            <a:off x="839788" y="2505075"/>
            <a:ext cx="5157787" cy="3684588"/>
          </a:xfrm>
        </p:spPr>
        <p:txBody>
          <a:body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5" name="Espaço Reservado para Tex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smtClean="0"/>
              <a:t>Clique para editar o texto mestre</a:t>
            </a:r>
          </a:p>
        </p:txBody>
      </p:sp>
      <p:sp>
        <p:nvSpPr>
          <p:cNvPr id="6" name="Espaço Reservado para Conteúdo 5"/>
          <p:cNvSpPr>
            <a:spLocks noGrp="1"/>
          </p:cNvSpPr>
          <p:nvPr>
            <p:ph sz="quarter" idx="4"/>
          </p:nvPr>
        </p:nvSpPr>
        <p:spPr>
          <a:xfrm>
            <a:off x="6172200" y="2505075"/>
            <a:ext cx="5183188" cy="3684588"/>
          </a:xfrm>
        </p:spPr>
        <p:txBody>
          <a:body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7" name="Espaço Reservado para Data 6"/>
          <p:cNvSpPr>
            <a:spLocks noGrp="1"/>
          </p:cNvSpPr>
          <p:nvPr>
            <p:ph type="dt" sz="half" idx="10"/>
          </p:nvPr>
        </p:nvSpPr>
        <p:spPr/>
        <p:txBody>
          <a:bodyPr/>
          <a:lstStyle/>
          <a:p>
            <a:fld id="{E95BF1DA-CF9F-4D50-8BA3-D9363194667B}" type="datetimeFigureOut">
              <a:rPr lang="pt-BR" smtClean="0"/>
              <a:t>11/09/2023</a:t>
            </a:fld>
            <a:endParaRPr lang="pt-BR" dirty="0"/>
          </a:p>
        </p:txBody>
      </p:sp>
      <p:sp>
        <p:nvSpPr>
          <p:cNvPr id="8" name="Espaço Reservado para Rodapé 7"/>
          <p:cNvSpPr>
            <a:spLocks noGrp="1"/>
          </p:cNvSpPr>
          <p:nvPr>
            <p:ph type="ftr" sz="quarter" idx="11"/>
          </p:nvPr>
        </p:nvSpPr>
        <p:spPr/>
        <p:txBody>
          <a:bodyPr/>
          <a:lstStyle/>
          <a:p>
            <a:endParaRPr lang="pt-BR" dirty="0"/>
          </a:p>
        </p:txBody>
      </p:sp>
      <p:sp>
        <p:nvSpPr>
          <p:cNvPr id="9" name="Espaço Reservado para Número de Slide 8"/>
          <p:cNvSpPr>
            <a:spLocks noGrp="1"/>
          </p:cNvSpPr>
          <p:nvPr>
            <p:ph type="sldNum" sz="quarter" idx="12"/>
          </p:nvPr>
        </p:nvSpPr>
        <p:spPr/>
        <p:txBody>
          <a:bodyPr/>
          <a:lstStyle/>
          <a:p>
            <a:fld id="{D7D70E22-FD43-4EBA-B42D-21DEA1342680}" type="slidenum">
              <a:rPr lang="pt-BR" smtClean="0"/>
              <a:t>‹nº›</a:t>
            </a:fld>
            <a:endParaRPr lang="pt-BR" dirty="0"/>
          </a:p>
        </p:txBody>
      </p:sp>
    </p:spTree>
    <p:extLst>
      <p:ext uri="{BB962C8B-B14F-4D97-AF65-F5344CB8AC3E}">
        <p14:creationId xmlns:p14="http://schemas.microsoft.com/office/powerpoint/2010/main" val="178696472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título mestre</a:t>
            </a:r>
            <a:endParaRPr lang="pt-BR"/>
          </a:p>
        </p:txBody>
      </p:sp>
      <p:sp>
        <p:nvSpPr>
          <p:cNvPr id="3" name="Espaço Reservado para Data 2"/>
          <p:cNvSpPr>
            <a:spLocks noGrp="1"/>
          </p:cNvSpPr>
          <p:nvPr>
            <p:ph type="dt" sz="half" idx="10"/>
          </p:nvPr>
        </p:nvSpPr>
        <p:spPr/>
        <p:txBody>
          <a:bodyPr/>
          <a:lstStyle/>
          <a:p>
            <a:fld id="{E95BF1DA-CF9F-4D50-8BA3-D9363194667B}" type="datetimeFigureOut">
              <a:rPr lang="pt-BR" smtClean="0"/>
              <a:t>11/09/2023</a:t>
            </a:fld>
            <a:endParaRPr lang="pt-BR" dirty="0"/>
          </a:p>
        </p:txBody>
      </p:sp>
      <p:sp>
        <p:nvSpPr>
          <p:cNvPr id="4" name="Espaço Reservado para Rodapé 3"/>
          <p:cNvSpPr>
            <a:spLocks noGrp="1"/>
          </p:cNvSpPr>
          <p:nvPr>
            <p:ph type="ftr" sz="quarter" idx="11"/>
          </p:nvPr>
        </p:nvSpPr>
        <p:spPr/>
        <p:txBody>
          <a:bodyPr/>
          <a:lstStyle/>
          <a:p>
            <a:endParaRPr lang="pt-BR" dirty="0"/>
          </a:p>
        </p:txBody>
      </p:sp>
      <p:sp>
        <p:nvSpPr>
          <p:cNvPr id="5" name="Espaço Reservado para Número de Slide 4"/>
          <p:cNvSpPr>
            <a:spLocks noGrp="1"/>
          </p:cNvSpPr>
          <p:nvPr>
            <p:ph type="sldNum" sz="quarter" idx="12"/>
          </p:nvPr>
        </p:nvSpPr>
        <p:spPr/>
        <p:txBody>
          <a:bodyPr/>
          <a:lstStyle/>
          <a:p>
            <a:fld id="{D7D70E22-FD43-4EBA-B42D-21DEA1342680}" type="slidenum">
              <a:rPr lang="pt-BR" smtClean="0"/>
              <a:t>‹nº›</a:t>
            </a:fld>
            <a:endParaRPr lang="pt-BR" dirty="0"/>
          </a:p>
        </p:txBody>
      </p:sp>
    </p:spTree>
    <p:extLst>
      <p:ext uri="{BB962C8B-B14F-4D97-AF65-F5344CB8AC3E}">
        <p14:creationId xmlns:p14="http://schemas.microsoft.com/office/powerpoint/2010/main" val="26284997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Espaço Reservado para Data 1"/>
          <p:cNvSpPr>
            <a:spLocks noGrp="1"/>
          </p:cNvSpPr>
          <p:nvPr>
            <p:ph type="dt" sz="half" idx="10"/>
          </p:nvPr>
        </p:nvSpPr>
        <p:spPr/>
        <p:txBody>
          <a:bodyPr/>
          <a:lstStyle/>
          <a:p>
            <a:fld id="{E95BF1DA-CF9F-4D50-8BA3-D9363194667B}" type="datetimeFigureOut">
              <a:rPr lang="pt-BR" smtClean="0"/>
              <a:t>11/09/2023</a:t>
            </a:fld>
            <a:endParaRPr lang="pt-BR" dirty="0"/>
          </a:p>
        </p:txBody>
      </p:sp>
      <p:sp>
        <p:nvSpPr>
          <p:cNvPr id="3" name="Espaço Reservado para Rodapé 2"/>
          <p:cNvSpPr>
            <a:spLocks noGrp="1"/>
          </p:cNvSpPr>
          <p:nvPr>
            <p:ph type="ftr" sz="quarter" idx="11"/>
          </p:nvPr>
        </p:nvSpPr>
        <p:spPr/>
        <p:txBody>
          <a:bodyPr/>
          <a:lstStyle/>
          <a:p>
            <a:endParaRPr lang="pt-BR" dirty="0"/>
          </a:p>
        </p:txBody>
      </p:sp>
      <p:sp>
        <p:nvSpPr>
          <p:cNvPr id="4" name="Espaço Reservado para Número de Slide 3"/>
          <p:cNvSpPr>
            <a:spLocks noGrp="1"/>
          </p:cNvSpPr>
          <p:nvPr>
            <p:ph type="sldNum" sz="quarter" idx="12"/>
          </p:nvPr>
        </p:nvSpPr>
        <p:spPr/>
        <p:txBody>
          <a:bodyPr/>
          <a:lstStyle/>
          <a:p>
            <a:fld id="{D7D70E22-FD43-4EBA-B42D-21DEA1342680}" type="slidenum">
              <a:rPr lang="pt-BR" smtClean="0"/>
              <a:t>‹nº›</a:t>
            </a:fld>
            <a:endParaRPr lang="pt-BR" dirty="0"/>
          </a:p>
        </p:txBody>
      </p:sp>
    </p:spTree>
    <p:extLst>
      <p:ext uri="{BB962C8B-B14F-4D97-AF65-F5344CB8AC3E}">
        <p14:creationId xmlns:p14="http://schemas.microsoft.com/office/powerpoint/2010/main" val="14842916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pt-BR" smtClean="0"/>
              <a:t>Clique para editar o título mestre</a:t>
            </a:r>
            <a:endParaRPr lang="pt-BR"/>
          </a:p>
        </p:txBody>
      </p:sp>
      <p:sp>
        <p:nvSpPr>
          <p:cNvPr id="3" name="Espaço Reservado para Conteúd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t-BR" smtClean="0"/>
              <a:t>Clique para editar o texto mestre</a:t>
            </a:r>
          </a:p>
        </p:txBody>
      </p:sp>
      <p:sp>
        <p:nvSpPr>
          <p:cNvPr id="5" name="Espaço Reservado para Data 4"/>
          <p:cNvSpPr>
            <a:spLocks noGrp="1"/>
          </p:cNvSpPr>
          <p:nvPr>
            <p:ph type="dt" sz="half" idx="10"/>
          </p:nvPr>
        </p:nvSpPr>
        <p:spPr/>
        <p:txBody>
          <a:bodyPr/>
          <a:lstStyle/>
          <a:p>
            <a:fld id="{E95BF1DA-CF9F-4D50-8BA3-D9363194667B}" type="datetimeFigureOut">
              <a:rPr lang="pt-BR" smtClean="0"/>
              <a:t>11/09/2023</a:t>
            </a:fld>
            <a:endParaRPr lang="pt-BR" dirty="0"/>
          </a:p>
        </p:txBody>
      </p:sp>
      <p:sp>
        <p:nvSpPr>
          <p:cNvPr id="6" name="Espaço Reservado para Rodapé 5"/>
          <p:cNvSpPr>
            <a:spLocks noGrp="1"/>
          </p:cNvSpPr>
          <p:nvPr>
            <p:ph type="ftr" sz="quarter" idx="11"/>
          </p:nvPr>
        </p:nvSpPr>
        <p:spPr/>
        <p:txBody>
          <a:bodyPr/>
          <a:lstStyle/>
          <a:p>
            <a:endParaRPr lang="pt-BR" dirty="0"/>
          </a:p>
        </p:txBody>
      </p:sp>
      <p:sp>
        <p:nvSpPr>
          <p:cNvPr id="7" name="Espaço Reservado para Número de Slide 6"/>
          <p:cNvSpPr>
            <a:spLocks noGrp="1"/>
          </p:cNvSpPr>
          <p:nvPr>
            <p:ph type="sldNum" sz="quarter" idx="12"/>
          </p:nvPr>
        </p:nvSpPr>
        <p:spPr/>
        <p:txBody>
          <a:bodyPr/>
          <a:lstStyle/>
          <a:p>
            <a:fld id="{D7D70E22-FD43-4EBA-B42D-21DEA1342680}" type="slidenum">
              <a:rPr lang="pt-BR" smtClean="0"/>
              <a:t>‹nº›</a:t>
            </a:fld>
            <a:endParaRPr lang="pt-BR" dirty="0"/>
          </a:p>
        </p:txBody>
      </p:sp>
    </p:spTree>
    <p:extLst>
      <p:ext uri="{BB962C8B-B14F-4D97-AF65-F5344CB8AC3E}">
        <p14:creationId xmlns:p14="http://schemas.microsoft.com/office/powerpoint/2010/main" val="3837136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m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pt-BR" smtClean="0"/>
              <a:t>Clique para editar o título mestre</a:t>
            </a:r>
            <a:endParaRPr lang="pt-BR"/>
          </a:p>
        </p:txBody>
      </p:sp>
      <p:sp>
        <p:nvSpPr>
          <p:cNvPr id="3" name="Espaço Reservado para Imagem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pt-BR" dirty="0"/>
          </a:p>
        </p:txBody>
      </p:sp>
      <p:sp>
        <p:nvSpPr>
          <p:cNvPr id="4" name="Espaço Reservado para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t-BR" smtClean="0"/>
              <a:t>Clique para editar o texto mestre</a:t>
            </a:r>
          </a:p>
        </p:txBody>
      </p:sp>
      <p:sp>
        <p:nvSpPr>
          <p:cNvPr id="5" name="Espaço Reservado para Data 4"/>
          <p:cNvSpPr>
            <a:spLocks noGrp="1"/>
          </p:cNvSpPr>
          <p:nvPr>
            <p:ph type="dt" sz="half" idx="10"/>
          </p:nvPr>
        </p:nvSpPr>
        <p:spPr/>
        <p:txBody>
          <a:bodyPr/>
          <a:lstStyle/>
          <a:p>
            <a:fld id="{E95BF1DA-CF9F-4D50-8BA3-D9363194667B}" type="datetimeFigureOut">
              <a:rPr lang="pt-BR" smtClean="0"/>
              <a:t>11/09/2023</a:t>
            </a:fld>
            <a:endParaRPr lang="pt-BR" dirty="0"/>
          </a:p>
        </p:txBody>
      </p:sp>
      <p:sp>
        <p:nvSpPr>
          <p:cNvPr id="6" name="Espaço Reservado para Rodapé 5"/>
          <p:cNvSpPr>
            <a:spLocks noGrp="1"/>
          </p:cNvSpPr>
          <p:nvPr>
            <p:ph type="ftr" sz="quarter" idx="11"/>
          </p:nvPr>
        </p:nvSpPr>
        <p:spPr/>
        <p:txBody>
          <a:bodyPr/>
          <a:lstStyle/>
          <a:p>
            <a:endParaRPr lang="pt-BR" dirty="0"/>
          </a:p>
        </p:txBody>
      </p:sp>
      <p:sp>
        <p:nvSpPr>
          <p:cNvPr id="7" name="Espaço Reservado para Número de Slide 6"/>
          <p:cNvSpPr>
            <a:spLocks noGrp="1"/>
          </p:cNvSpPr>
          <p:nvPr>
            <p:ph type="sldNum" sz="quarter" idx="12"/>
          </p:nvPr>
        </p:nvSpPr>
        <p:spPr/>
        <p:txBody>
          <a:bodyPr/>
          <a:lstStyle/>
          <a:p>
            <a:fld id="{D7D70E22-FD43-4EBA-B42D-21DEA1342680}" type="slidenum">
              <a:rPr lang="pt-BR" smtClean="0"/>
              <a:t>‹nº›</a:t>
            </a:fld>
            <a:endParaRPr lang="pt-BR" dirty="0"/>
          </a:p>
        </p:txBody>
      </p:sp>
    </p:spTree>
    <p:extLst>
      <p:ext uri="{BB962C8B-B14F-4D97-AF65-F5344CB8AC3E}">
        <p14:creationId xmlns:p14="http://schemas.microsoft.com/office/powerpoint/2010/main" val="42401264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ço Reservado para Títu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pt-BR" smtClean="0"/>
              <a:t>Clique para editar o título mestre</a:t>
            </a:r>
            <a:endParaRPr lang="pt-BR"/>
          </a:p>
        </p:txBody>
      </p:sp>
      <p:sp>
        <p:nvSpPr>
          <p:cNvPr id="3" name="Espaço Reservado para Tex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Dat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95BF1DA-CF9F-4D50-8BA3-D9363194667B}" type="datetimeFigureOut">
              <a:rPr lang="pt-BR" smtClean="0"/>
              <a:t>11/09/2023</a:t>
            </a:fld>
            <a:endParaRPr lang="pt-BR" dirty="0"/>
          </a:p>
        </p:txBody>
      </p:sp>
      <p:sp>
        <p:nvSpPr>
          <p:cNvPr id="5" name="Espaço Reservado para Rodapé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pt-BR" dirty="0"/>
          </a:p>
        </p:txBody>
      </p:sp>
      <p:sp>
        <p:nvSpPr>
          <p:cNvPr id="6" name="Espaço Reservado para Número de Slide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7D70E22-FD43-4EBA-B42D-21DEA1342680}" type="slidenum">
              <a:rPr lang="pt-BR" smtClean="0"/>
              <a:t>‹nº›</a:t>
            </a:fld>
            <a:endParaRPr lang="pt-BR" dirty="0"/>
          </a:p>
        </p:txBody>
      </p:sp>
    </p:spTree>
    <p:extLst>
      <p:ext uri="{BB962C8B-B14F-4D97-AF65-F5344CB8AC3E}">
        <p14:creationId xmlns:p14="http://schemas.microsoft.com/office/powerpoint/2010/main" val="56848020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403122" y="325951"/>
            <a:ext cx="6041923" cy="1119392"/>
          </a:xfrm>
        </p:spPr>
        <p:txBody>
          <a:bodyPr>
            <a:normAutofit fontScale="90000"/>
          </a:bodyPr>
          <a:lstStyle/>
          <a:p>
            <a:pPr algn="l"/>
            <a:r>
              <a:rPr lang="pt-BR" sz="3600" dirty="0" smtClean="0"/>
              <a:t>Comissão de Constituição e Justiça </a:t>
            </a:r>
            <a:br>
              <a:rPr lang="pt-BR" sz="3600" dirty="0" smtClean="0"/>
            </a:br>
            <a:r>
              <a:rPr lang="pt-BR" sz="3600" dirty="0" smtClean="0"/>
              <a:t>Senado Federal</a:t>
            </a:r>
            <a:br>
              <a:rPr lang="pt-BR" sz="3600" dirty="0" smtClean="0"/>
            </a:br>
            <a:r>
              <a:rPr lang="pt-BR" sz="2700" dirty="0" smtClean="0"/>
              <a:t>Audiência Pública 12/09/23</a:t>
            </a:r>
            <a:endParaRPr lang="pt-BR" sz="2700" dirty="0"/>
          </a:p>
        </p:txBody>
      </p:sp>
      <p:sp>
        <p:nvSpPr>
          <p:cNvPr id="3" name="Subtítulo 2"/>
          <p:cNvSpPr>
            <a:spLocks noGrp="1"/>
          </p:cNvSpPr>
          <p:nvPr>
            <p:ph type="subTitle" idx="1"/>
          </p:nvPr>
        </p:nvSpPr>
        <p:spPr>
          <a:xfrm>
            <a:off x="7152967" y="5456902"/>
            <a:ext cx="4930877" cy="1260987"/>
          </a:xfrm>
        </p:spPr>
        <p:txBody>
          <a:bodyPr>
            <a:normAutofit fontScale="92500" lnSpcReduction="20000"/>
          </a:bodyPr>
          <a:lstStyle/>
          <a:p>
            <a:pPr algn="r"/>
            <a:r>
              <a:rPr lang="pt-BR" dirty="0" smtClean="0"/>
              <a:t>Leonardo Militão Abrantes</a:t>
            </a:r>
          </a:p>
          <a:p>
            <a:pPr algn="r"/>
            <a:r>
              <a:rPr lang="pt-BR" sz="1800" dirty="0" smtClean="0"/>
              <a:t>Doutor em Filosofia do Direito</a:t>
            </a:r>
          </a:p>
          <a:p>
            <a:pPr algn="r"/>
            <a:r>
              <a:rPr lang="pt-BR" sz="1800" dirty="0" smtClean="0"/>
              <a:t>Mestre em Administração Pública</a:t>
            </a:r>
          </a:p>
          <a:p>
            <a:pPr algn="r"/>
            <a:r>
              <a:rPr lang="pt-BR" sz="1800" dirty="0" smtClean="0"/>
              <a:t>Professor Universitário</a:t>
            </a:r>
          </a:p>
          <a:p>
            <a:pPr algn="r"/>
            <a:endParaRPr lang="pt-BR" dirty="0"/>
          </a:p>
        </p:txBody>
      </p:sp>
      <p:sp>
        <p:nvSpPr>
          <p:cNvPr id="4" name="Título 1"/>
          <p:cNvSpPr txBox="1">
            <a:spLocks/>
          </p:cNvSpPr>
          <p:nvPr/>
        </p:nvSpPr>
        <p:spPr>
          <a:xfrm>
            <a:off x="1243779" y="2661111"/>
            <a:ext cx="9964994" cy="1379945"/>
          </a:xfrm>
          <a:prstGeom prst="rect">
            <a:avLst/>
          </a:prstGeom>
        </p:spPr>
        <p:txBody>
          <a:bodyPr vert="horz" lIns="91440" tIns="45720" rIns="91440" bIns="45720" rtlCol="0" anchor="b">
            <a:normAutofit fontScale="975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pt-BR" sz="3600" dirty="0" smtClean="0"/>
              <a:t>O dilema da execução nas politicas públicas regionais em face de um federalismo cooperativo.</a:t>
            </a:r>
            <a:endParaRPr lang="pt-BR" sz="2700" dirty="0"/>
          </a:p>
        </p:txBody>
      </p:sp>
    </p:spTree>
    <p:extLst>
      <p:ext uri="{BB962C8B-B14F-4D97-AF65-F5344CB8AC3E}">
        <p14:creationId xmlns:p14="http://schemas.microsoft.com/office/powerpoint/2010/main" val="103435015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838200" y="1488531"/>
            <a:ext cx="10515600" cy="1325563"/>
          </a:xfrm>
        </p:spPr>
        <p:txBody>
          <a:bodyPr/>
          <a:lstStyle/>
          <a:p>
            <a:pPr algn="ctr"/>
            <a:r>
              <a:rPr lang="pt-BR" dirty="0" smtClean="0"/>
              <a:t>Obrigado</a:t>
            </a:r>
            <a:endParaRPr lang="pt-BR" dirty="0"/>
          </a:p>
        </p:txBody>
      </p:sp>
      <p:sp>
        <p:nvSpPr>
          <p:cNvPr id="3" name="Espaço Reservado para Conteúdo 2"/>
          <p:cNvSpPr>
            <a:spLocks noGrp="1"/>
          </p:cNvSpPr>
          <p:nvPr>
            <p:ph idx="1"/>
          </p:nvPr>
        </p:nvSpPr>
        <p:spPr>
          <a:xfrm>
            <a:off x="1802674" y="3500846"/>
            <a:ext cx="8401594" cy="2689180"/>
          </a:xfrm>
        </p:spPr>
        <p:txBody>
          <a:bodyPr/>
          <a:lstStyle/>
          <a:p>
            <a:pPr marL="0" indent="0" algn="ctr">
              <a:buNone/>
            </a:pPr>
            <a:r>
              <a:rPr lang="pt-BR" sz="3200" dirty="0"/>
              <a:t>Leonardo Militão </a:t>
            </a:r>
            <a:r>
              <a:rPr lang="pt-BR" sz="3200" dirty="0" smtClean="0"/>
              <a:t>Abrantes</a:t>
            </a:r>
          </a:p>
          <a:p>
            <a:pPr marL="0" indent="0" algn="ctr">
              <a:buNone/>
            </a:pPr>
            <a:r>
              <a:rPr lang="pt-BR" sz="2400" dirty="0"/>
              <a:t>l</a:t>
            </a:r>
            <a:r>
              <a:rPr lang="pt-BR" sz="2400" dirty="0" smtClean="0"/>
              <a:t>eonardo@leonardomilitao.com.br</a:t>
            </a:r>
            <a:endParaRPr lang="pt-BR" sz="2400" dirty="0"/>
          </a:p>
          <a:p>
            <a:pPr marL="0" indent="0" algn="ctr">
              <a:buNone/>
            </a:pPr>
            <a:r>
              <a:rPr lang="pt-BR" sz="2000" dirty="0"/>
              <a:t>Doutor em Filosofia do Direito</a:t>
            </a:r>
          </a:p>
          <a:p>
            <a:pPr marL="0" indent="0" algn="ctr">
              <a:buNone/>
            </a:pPr>
            <a:r>
              <a:rPr lang="pt-BR" sz="2000" dirty="0"/>
              <a:t>Mestre em Administração Pública</a:t>
            </a:r>
          </a:p>
          <a:p>
            <a:pPr marL="0" indent="0" algn="ctr">
              <a:buNone/>
            </a:pPr>
            <a:r>
              <a:rPr lang="pt-BR" sz="2000" dirty="0"/>
              <a:t>Professor Universitário</a:t>
            </a:r>
          </a:p>
        </p:txBody>
      </p:sp>
    </p:spTree>
    <p:extLst>
      <p:ext uri="{BB962C8B-B14F-4D97-AF65-F5344CB8AC3E}">
        <p14:creationId xmlns:p14="http://schemas.microsoft.com/office/powerpoint/2010/main" val="294196630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Bibliografia de referência.</a:t>
            </a:r>
            <a:endParaRPr lang="pt-BR" dirty="0"/>
          </a:p>
        </p:txBody>
      </p:sp>
      <p:sp>
        <p:nvSpPr>
          <p:cNvPr id="3" name="Espaço Reservado para Conteúdo 2"/>
          <p:cNvSpPr>
            <a:spLocks noGrp="1"/>
          </p:cNvSpPr>
          <p:nvPr>
            <p:ph idx="1"/>
          </p:nvPr>
        </p:nvSpPr>
        <p:spPr/>
        <p:txBody>
          <a:bodyPr>
            <a:normAutofit fontScale="77500" lnSpcReduction="20000"/>
          </a:bodyPr>
          <a:lstStyle/>
          <a:p>
            <a:pPr algn="just"/>
            <a:r>
              <a:rPr lang="pt-BR" dirty="0" smtClean="0"/>
              <a:t>ABRUCIO</a:t>
            </a:r>
            <a:r>
              <a:rPr lang="pt-BR" dirty="0"/>
              <a:t>, Fernando Luiz e COSTA, Valeriano Mendes Ferreira. </a:t>
            </a:r>
            <a:r>
              <a:rPr lang="pt-BR" b="1" dirty="0"/>
              <a:t>Reforma do Estado e </a:t>
            </a:r>
            <a:r>
              <a:rPr lang="pt-BR" b="1" dirty="0" smtClean="0"/>
              <a:t>o contexto </a:t>
            </a:r>
            <a:r>
              <a:rPr lang="pt-BR" b="1" dirty="0"/>
              <a:t>federativo brasileiro</a:t>
            </a:r>
            <a:r>
              <a:rPr lang="pt-BR" dirty="0"/>
              <a:t>. Pesquisas </a:t>
            </a:r>
            <a:r>
              <a:rPr lang="pt-BR" dirty="0" smtClean="0"/>
              <a:t>nº </a:t>
            </a:r>
            <a:r>
              <a:rPr lang="pt-BR" dirty="0"/>
              <a:t>12. São Paulo: Konrad-</a:t>
            </a:r>
            <a:r>
              <a:rPr lang="pt-BR" dirty="0"/>
              <a:t>Adenauer</a:t>
            </a:r>
            <a:r>
              <a:rPr lang="pt-BR" dirty="0"/>
              <a:t>-</a:t>
            </a:r>
            <a:r>
              <a:rPr lang="pt-BR" dirty="0"/>
              <a:t>Stiftung</a:t>
            </a:r>
            <a:r>
              <a:rPr lang="pt-BR" dirty="0" smtClean="0"/>
              <a:t>, Centro </a:t>
            </a:r>
            <a:r>
              <a:rPr lang="pt-BR" dirty="0"/>
              <a:t>de Estudos. 1998.</a:t>
            </a:r>
          </a:p>
          <a:p>
            <a:pPr algn="just"/>
            <a:r>
              <a:rPr lang="pt-BR" dirty="0"/>
              <a:t>ALMEIDA, Fernanda Dias Menezes de. </a:t>
            </a:r>
            <a:r>
              <a:rPr lang="pt-BR" b="1" dirty="0"/>
              <a:t>Competências na Constituição de 1988</a:t>
            </a:r>
            <a:r>
              <a:rPr lang="pt-BR" dirty="0"/>
              <a:t>. São Paulo</a:t>
            </a:r>
            <a:r>
              <a:rPr lang="pt-BR" dirty="0" smtClean="0"/>
              <a:t>: Atlas</a:t>
            </a:r>
            <a:r>
              <a:rPr lang="pt-BR" dirty="0"/>
              <a:t>, 1991</a:t>
            </a:r>
            <a:r>
              <a:rPr lang="pt-BR" dirty="0" smtClean="0"/>
              <a:t>.</a:t>
            </a:r>
          </a:p>
          <a:p>
            <a:r>
              <a:rPr lang="pt-BR" dirty="0"/>
              <a:t>BRASIL. </a:t>
            </a:r>
            <a:r>
              <a:rPr lang="pt-BR" b="1" dirty="0"/>
              <a:t>O desenvolvimento do Sistema Único de Saúde: avanços, desafios e </a:t>
            </a:r>
            <a:r>
              <a:rPr lang="pt-BR" b="1" dirty="0" smtClean="0"/>
              <a:t>reafirmação dos </a:t>
            </a:r>
            <a:r>
              <a:rPr lang="pt-BR" b="1" dirty="0"/>
              <a:t>seus princípios e diretrizes. </a:t>
            </a:r>
            <a:r>
              <a:rPr lang="pt-BR" dirty="0"/>
              <a:t>Série B. Textos Básicos de Saúde. Conselho Nacional de Saúde</a:t>
            </a:r>
            <a:r>
              <a:rPr lang="pt-BR" dirty="0" smtClean="0"/>
              <a:t>. Brasília</a:t>
            </a:r>
            <a:r>
              <a:rPr lang="pt-BR" dirty="0"/>
              <a:t>: Ministério da Saúde, 2002, p. 13</a:t>
            </a:r>
            <a:r>
              <a:rPr lang="pt-BR" dirty="0" smtClean="0"/>
              <a:t>.</a:t>
            </a:r>
          </a:p>
          <a:p>
            <a:r>
              <a:rPr lang="pt-BR" dirty="0"/>
              <a:t>_______. </a:t>
            </a:r>
            <a:r>
              <a:rPr lang="pt-BR" b="1" dirty="0"/>
              <a:t>Manual de Emendas Orçamento da União para </a:t>
            </a:r>
            <a:r>
              <a:rPr lang="pt-BR" b="1" dirty="0" smtClean="0"/>
              <a:t>2022. </a:t>
            </a:r>
            <a:r>
              <a:rPr lang="pt-BR" dirty="0" smtClean="0"/>
              <a:t>Brasília</a:t>
            </a:r>
            <a:r>
              <a:rPr lang="pt-BR" b="1" dirty="0" smtClean="0"/>
              <a:t>: </a:t>
            </a:r>
            <a:r>
              <a:rPr lang="pt-BR" dirty="0" smtClean="0"/>
              <a:t>Congresso Nacional (Consultoria </a:t>
            </a:r>
            <a:r>
              <a:rPr lang="pt-BR" dirty="0"/>
              <a:t>de Orçamento e Fiscalização Financeira – Câmara dos </a:t>
            </a:r>
            <a:r>
              <a:rPr lang="pt-BR" dirty="0" smtClean="0"/>
              <a:t>Deputados e do Senado Federal), 2.021.</a:t>
            </a:r>
            <a:endParaRPr lang="pt-BR" b="1" dirty="0" smtClean="0"/>
          </a:p>
          <a:p>
            <a:pPr algn="just"/>
            <a:r>
              <a:rPr lang="pt-BR" dirty="0" smtClean="0"/>
              <a:t>CLARK</a:t>
            </a:r>
            <a:r>
              <a:rPr lang="pt-BR" dirty="0"/>
              <a:t>, Giovani. </a:t>
            </a:r>
            <a:r>
              <a:rPr lang="pt-BR" b="1" dirty="0"/>
              <a:t>O município em face do Direito Econômico</a:t>
            </a:r>
            <a:r>
              <a:rPr lang="pt-BR" dirty="0"/>
              <a:t>. Belo Horizonte: </a:t>
            </a:r>
            <a:r>
              <a:rPr lang="pt-BR" dirty="0" smtClean="0"/>
              <a:t>Livraria Del </a:t>
            </a:r>
            <a:r>
              <a:rPr lang="pt-BR" dirty="0"/>
              <a:t>Rey, 2001</a:t>
            </a:r>
            <a:r>
              <a:rPr lang="pt-BR" dirty="0" smtClean="0"/>
              <a:t>.</a:t>
            </a:r>
          </a:p>
          <a:p>
            <a:pPr algn="just"/>
            <a:r>
              <a:rPr lang="pt-BR" dirty="0" smtClean="0"/>
              <a:t>FOLLAND, </a:t>
            </a:r>
            <a:r>
              <a:rPr lang="pt-BR" dirty="0" smtClean="0"/>
              <a:t>Sherman</a:t>
            </a:r>
            <a:r>
              <a:rPr lang="pt-BR" dirty="0" smtClean="0"/>
              <a:t>; GOODMAN, Allen C.; STANO, </a:t>
            </a:r>
            <a:r>
              <a:rPr lang="pt-BR" dirty="0" smtClean="0"/>
              <a:t>Miron</a:t>
            </a:r>
            <a:r>
              <a:rPr lang="pt-BR" dirty="0" smtClean="0"/>
              <a:t>. </a:t>
            </a:r>
            <a:r>
              <a:rPr lang="pt-BR" b="1" dirty="0" smtClean="0"/>
              <a:t>A economia da saúde. </a:t>
            </a:r>
            <a:r>
              <a:rPr lang="pt-BR" dirty="0" smtClean="0"/>
              <a:t>trad. Cristina </a:t>
            </a:r>
            <a:r>
              <a:rPr lang="pt-BR" dirty="0" smtClean="0"/>
              <a:t>Bazan</a:t>
            </a:r>
            <a:r>
              <a:rPr lang="pt-BR" dirty="0" smtClean="0"/>
              <a:t>. 5ª. Ed. Porto Alegre: </a:t>
            </a:r>
            <a:r>
              <a:rPr lang="pt-BR" dirty="0" smtClean="0"/>
              <a:t>Bookman</a:t>
            </a:r>
            <a:r>
              <a:rPr lang="pt-BR" dirty="0" smtClean="0"/>
              <a:t>, 2008, p. 379.</a:t>
            </a:r>
          </a:p>
          <a:p>
            <a:pPr algn="just"/>
            <a:endParaRPr lang="pt-BR" dirty="0"/>
          </a:p>
        </p:txBody>
      </p:sp>
    </p:spTree>
    <p:extLst>
      <p:ext uri="{BB962C8B-B14F-4D97-AF65-F5344CB8AC3E}">
        <p14:creationId xmlns:p14="http://schemas.microsoft.com/office/powerpoint/2010/main" val="108619379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838200" y="862148"/>
            <a:ext cx="10515600" cy="5630091"/>
          </a:xfrm>
        </p:spPr>
        <p:txBody>
          <a:bodyPr>
            <a:normAutofit fontScale="70000" lnSpcReduction="20000"/>
          </a:bodyPr>
          <a:lstStyle/>
          <a:p>
            <a:r>
              <a:rPr lang="pt-BR" dirty="0"/>
              <a:t>FRANÇA, Susete Barbosa. A presença do Estado no setor saúde no Brasil. </a:t>
            </a:r>
            <a:r>
              <a:rPr lang="pt-BR" b="1" dirty="0"/>
              <a:t>Revista do Serviço Público. </a:t>
            </a:r>
            <a:r>
              <a:rPr lang="pt-BR" dirty="0" smtClean="0"/>
              <a:t>Brasília: </a:t>
            </a:r>
            <a:r>
              <a:rPr lang="pt-BR" dirty="0"/>
              <a:t>ENAP. Ano 49, n.º 3, </a:t>
            </a:r>
            <a:r>
              <a:rPr lang="pt-BR" dirty="0" smtClean="0"/>
              <a:t>Jul.-</a:t>
            </a:r>
            <a:r>
              <a:rPr lang="pt-BR" dirty="0"/>
              <a:t>Set /1998, p. 91.</a:t>
            </a:r>
          </a:p>
          <a:p>
            <a:r>
              <a:rPr lang="pt-BR" dirty="0" smtClean="0"/>
              <a:t>KELSEN</a:t>
            </a:r>
            <a:r>
              <a:rPr lang="pt-BR" dirty="0" smtClean="0"/>
              <a:t>, Hans. </a:t>
            </a:r>
            <a:r>
              <a:rPr lang="pt-BR" b="1" dirty="0" smtClean="0"/>
              <a:t>Teoria Geral do Direito e do Estado</a:t>
            </a:r>
            <a:r>
              <a:rPr lang="pt-BR" dirty="0" smtClean="0"/>
              <a:t>. Trad. Luís Carlos Borges. 3ª Ed. São Paulo: Martins Fontes, 1998.</a:t>
            </a:r>
          </a:p>
          <a:p>
            <a:r>
              <a:rPr lang="pt-BR" dirty="0" smtClean="0"/>
              <a:t>MOREIRA </a:t>
            </a:r>
            <a:r>
              <a:rPr lang="pt-BR" dirty="0"/>
              <a:t>FILHO, Alonso Augusto. </a:t>
            </a:r>
            <a:r>
              <a:rPr lang="pt-BR" b="1" dirty="0"/>
              <a:t>Relação médico-paciente: </a:t>
            </a:r>
            <a:r>
              <a:rPr lang="pt-BR" b="1" dirty="0" smtClean="0"/>
              <a:t>teoria </a:t>
            </a:r>
            <a:r>
              <a:rPr lang="pt-BR" b="1" dirty="0"/>
              <a:t>e prática, o </a:t>
            </a:r>
            <a:r>
              <a:rPr lang="pt-BR" b="1" dirty="0" smtClean="0"/>
              <a:t>fundamento mais </a:t>
            </a:r>
            <a:r>
              <a:rPr lang="pt-BR" b="1" dirty="0"/>
              <a:t>importante da prática médica. </a:t>
            </a:r>
            <a:r>
              <a:rPr lang="pt-BR" dirty="0"/>
              <a:t>2 ed. Belo Horizonte: </a:t>
            </a:r>
            <a:r>
              <a:rPr lang="pt-BR" dirty="0"/>
              <a:t>Coopmed</a:t>
            </a:r>
            <a:r>
              <a:rPr lang="pt-BR" dirty="0"/>
              <a:t> Editora Médica, 2005, p. 32.</a:t>
            </a:r>
          </a:p>
          <a:p>
            <a:pPr algn="just"/>
            <a:r>
              <a:rPr lang="pt-BR" dirty="0" smtClean="0"/>
              <a:t>MILITÃO, Leonardo. </a:t>
            </a:r>
            <a:r>
              <a:rPr lang="pt-BR" dirty="0" smtClean="0"/>
              <a:t>Federalismo </a:t>
            </a:r>
            <a:r>
              <a:rPr lang="pt-BR" dirty="0" smtClean="0"/>
              <a:t>Brasileiro. Um modelo cooperativo?. In: GRIGORINI, Adriano Santos; JANNOTTI, Carolina de Castro; PAGANI, </a:t>
            </a:r>
            <a:r>
              <a:rPr lang="pt-BR" dirty="0" smtClean="0"/>
              <a:t>Marcella</a:t>
            </a:r>
            <a:r>
              <a:rPr lang="pt-BR" dirty="0" smtClean="0"/>
              <a:t>. (Org.). </a:t>
            </a:r>
            <a:r>
              <a:rPr lang="pt-BR" b="1" dirty="0" smtClean="0"/>
              <a:t>Direto e atualidades: produção científica do programa de capacitação de discentes - PICD do Curso de Direito do IES/FUNCEC</a:t>
            </a:r>
            <a:r>
              <a:rPr lang="pt-BR" dirty="0" smtClean="0"/>
              <a:t>. 1ed.Rio de Janeiro: </a:t>
            </a:r>
            <a:r>
              <a:rPr lang="pt-BR" dirty="0" smtClean="0"/>
              <a:t>Sotese</a:t>
            </a:r>
            <a:r>
              <a:rPr lang="pt-BR" dirty="0" smtClean="0"/>
              <a:t>, 2008, v. , p. 117-140</a:t>
            </a:r>
            <a:r>
              <a:rPr lang="pt-BR" dirty="0" smtClean="0"/>
              <a:t>.</a:t>
            </a:r>
          </a:p>
          <a:p>
            <a:pPr algn="just"/>
            <a:r>
              <a:rPr lang="pt-BR" dirty="0"/>
              <a:t>MILITÃO, Leonardo. </a:t>
            </a:r>
            <a:r>
              <a:rPr lang="pt-BR" b="1" dirty="0"/>
              <a:t>Parceria Público-Público. A municipalização da saúde pública pós Constituição de 1988, através dos Consórcios Intermunicipais de </a:t>
            </a:r>
            <a:r>
              <a:rPr lang="pt-BR" b="1" dirty="0" smtClean="0"/>
              <a:t>Saúde. </a:t>
            </a:r>
            <a:r>
              <a:rPr lang="pt-BR" dirty="0" smtClean="0"/>
              <a:t>Belo Horizonte, 2.007</a:t>
            </a:r>
            <a:endParaRPr lang="pt-BR" dirty="0"/>
          </a:p>
          <a:p>
            <a:pPr algn="just"/>
            <a:r>
              <a:rPr lang="pt-BR" dirty="0" smtClean="0"/>
              <a:t>SOUZA</a:t>
            </a:r>
            <a:r>
              <a:rPr lang="pt-BR" dirty="0"/>
              <a:t>, </a:t>
            </a:r>
            <a:r>
              <a:rPr lang="pt-BR" dirty="0"/>
              <a:t>Renilson</a:t>
            </a:r>
            <a:r>
              <a:rPr lang="pt-BR" dirty="0"/>
              <a:t> </a:t>
            </a:r>
            <a:r>
              <a:rPr lang="pt-BR" dirty="0"/>
              <a:t>Rehem</a:t>
            </a:r>
            <a:r>
              <a:rPr lang="pt-BR" dirty="0"/>
              <a:t> de. </a:t>
            </a:r>
            <a:r>
              <a:rPr lang="pt-BR" b="1" dirty="0"/>
              <a:t>Construindo o SUS. A lógica do financiamento e o processo </a:t>
            </a:r>
            <a:r>
              <a:rPr lang="pt-BR" b="1" dirty="0" smtClean="0"/>
              <a:t>de divisão </a:t>
            </a:r>
            <a:r>
              <a:rPr lang="pt-BR" b="1" dirty="0"/>
              <a:t>de responsabilidades entre as esferas de governo. </a:t>
            </a:r>
            <a:r>
              <a:rPr lang="pt-BR" dirty="0"/>
              <a:t>Dissertação de mestrado. Orientador</a:t>
            </a:r>
            <a:r>
              <a:rPr lang="pt-BR" dirty="0" smtClean="0"/>
              <a:t>: PIERANTONI</a:t>
            </a:r>
            <a:r>
              <a:rPr lang="pt-BR" dirty="0"/>
              <a:t>, Célia. Rio de Janeiro: Programa de Pós-graduação em Saúde Pública do Instituto </a:t>
            </a:r>
            <a:r>
              <a:rPr lang="pt-BR" dirty="0" smtClean="0"/>
              <a:t>de Medicina </a:t>
            </a:r>
            <a:r>
              <a:rPr lang="pt-BR" dirty="0"/>
              <a:t>Social da Universidade do Estado do Rio de Janeiro. 2002, p. 29.</a:t>
            </a:r>
          </a:p>
          <a:p>
            <a:pPr algn="just"/>
            <a:r>
              <a:rPr lang="pt-BR" dirty="0" smtClean="0"/>
              <a:t>TRIGUEIRO</a:t>
            </a:r>
            <a:r>
              <a:rPr lang="pt-BR" dirty="0"/>
              <a:t>, Michelangelo </a:t>
            </a:r>
            <a:r>
              <a:rPr lang="pt-BR" dirty="0"/>
              <a:t>Giotto</a:t>
            </a:r>
            <a:r>
              <a:rPr lang="pt-BR" dirty="0"/>
              <a:t> Santoro. O Cientista e o </a:t>
            </a:r>
            <a:r>
              <a:rPr lang="pt-BR" dirty="0" smtClean="0"/>
              <a:t>político nas </a:t>
            </a:r>
            <a:r>
              <a:rPr lang="pt-BR" dirty="0"/>
              <a:t>biotecnologias. </a:t>
            </a:r>
            <a:r>
              <a:rPr lang="pt-BR" i="1" dirty="0"/>
              <a:t>In: </a:t>
            </a:r>
            <a:r>
              <a:rPr lang="pt-BR" dirty="0"/>
              <a:t>COELHO, Maria Francisca Pinheiro; BANDEIRA, Lourdes; MENEZES, </a:t>
            </a:r>
            <a:r>
              <a:rPr lang="pt-BR" dirty="0" smtClean="0"/>
              <a:t>Marilde</a:t>
            </a:r>
            <a:r>
              <a:rPr lang="pt-BR" dirty="0" smtClean="0"/>
              <a:t> Loiola </a:t>
            </a:r>
            <a:r>
              <a:rPr lang="pt-BR" dirty="0"/>
              <a:t>de. </a:t>
            </a:r>
            <a:r>
              <a:rPr lang="pt-BR" b="1" dirty="0"/>
              <a:t>Política, </a:t>
            </a:r>
            <a:r>
              <a:rPr lang="pt-BR" b="1" dirty="0" smtClean="0"/>
              <a:t>ciência </a:t>
            </a:r>
            <a:r>
              <a:rPr lang="pt-BR" b="1" dirty="0"/>
              <a:t>e cultura em Max Weber. </a:t>
            </a:r>
            <a:r>
              <a:rPr lang="pt-BR" dirty="0"/>
              <a:t>Brasília: Editora Universidade de Brasília: </a:t>
            </a:r>
            <a:r>
              <a:rPr lang="pt-BR" dirty="0" smtClean="0"/>
              <a:t>São Paulo</a:t>
            </a:r>
            <a:r>
              <a:rPr lang="pt-BR" dirty="0"/>
              <a:t>: Imprensa Oficial do Estado, 2000, p.205 - 233, p. 207.</a:t>
            </a:r>
          </a:p>
          <a:p>
            <a:endParaRPr lang="pt-BR" dirty="0"/>
          </a:p>
        </p:txBody>
      </p:sp>
    </p:spTree>
    <p:extLst>
      <p:ext uri="{BB962C8B-B14F-4D97-AF65-F5344CB8AC3E}">
        <p14:creationId xmlns:p14="http://schemas.microsoft.com/office/powerpoint/2010/main" val="166657930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Federalismo Cooperativo?</a:t>
            </a:r>
            <a:endParaRPr lang="pt-BR" dirty="0"/>
          </a:p>
        </p:txBody>
      </p:sp>
      <p:sp>
        <p:nvSpPr>
          <p:cNvPr id="3" name="Espaço Reservado para Conteúdo 2"/>
          <p:cNvSpPr>
            <a:spLocks noGrp="1"/>
          </p:cNvSpPr>
          <p:nvPr>
            <p:ph idx="1"/>
          </p:nvPr>
        </p:nvSpPr>
        <p:spPr/>
        <p:txBody>
          <a:bodyPr>
            <a:normAutofit/>
          </a:bodyPr>
          <a:lstStyle/>
          <a:p>
            <a:pPr algn="just"/>
            <a:r>
              <a:rPr lang="pt-BR" dirty="0"/>
              <a:t>Abrucio</a:t>
            </a:r>
            <a:r>
              <a:rPr lang="pt-BR" dirty="0"/>
              <a:t> e Costa (1998:19) afirmam que o cerne do federalismo é desenhar um </a:t>
            </a:r>
            <a:r>
              <a:rPr lang="pt-BR" dirty="0" smtClean="0"/>
              <a:t>arranjo institucional </a:t>
            </a:r>
            <a:r>
              <a:rPr lang="pt-BR" dirty="0"/>
              <a:t>que seja capaz de solucionar os conflitos entre os níveis de governo sem</a:t>
            </a:r>
            <a:r>
              <a:rPr lang="pt-BR" dirty="0" smtClean="0"/>
              <a:t>, contudo</a:t>
            </a:r>
            <a:r>
              <a:rPr lang="pt-BR" dirty="0"/>
              <a:t>, destruir a autonomia de cada ente. </a:t>
            </a:r>
            <a:endParaRPr lang="pt-BR" dirty="0" smtClean="0"/>
          </a:p>
          <a:p>
            <a:pPr algn="just"/>
            <a:endParaRPr lang="pt-BR" dirty="0"/>
          </a:p>
          <a:p>
            <a:pPr algn="just"/>
            <a:r>
              <a:rPr lang="pt-BR" dirty="0"/>
              <a:t>Dizer federalismo significa reconhecer a autonomia financeira, administrativa e de governo dos entes federados. Não automatiza a noção de desconcentração do Poder, pois o nível desta varia de Estado para Estado, independente de seu tipo, Federal ou Unitário.</a:t>
            </a:r>
          </a:p>
          <a:p>
            <a:pPr algn="just"/>
            <a:endParaRPr lang="pt-BR" dirty="0"/>
          </a:p>
          <a:p>
            <a:pPr algn="just"/>
            <a:endParaRPr lang="pt-BR" dirty="0"/>
          </a:p>
        </p:txBody>
      </p:sp>
    </p:spTree>
    <p:extLst>
      <p:ext uri="{BB962C8B-B14F-4D97-AF65-F5344CB8AC3E}">
        <p14:creationId xmlns:p14="http://schemas.microsoft.com/office/powerpoint/2010/main" val="354456087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Federalismo Cooperativo?</a:t>
            </a:r>
            <a:endParaRPr lang="pt-BR" dirty="0"/>
          </a:p>
        </p:txBody>
      </p:sp>
      <p:sp>
        <p:nvSpPr>
          <p:cNvPr id="3" name="Espaço Reservado para Conteúdo 2"/>
          <p:cNvSpPr>
            <a:spLocks noGrp="1"/>
          </p:cNvSpPr>
          <p:nvPr>
            <p:ph idx="1"/>
          </p:nvPr>
        </p:nvSpPr>
        <p:spPr/>
        <p:txBody>
          <a:bodyPr>
            <a:normAutofit lnSpcReduction="10000"/>
          </a:bodyPr>
          <a:lstStyle/>
          <a:p>
            <a:pPr algn="just"/>
            <a:r>
              <a:rPr lang="pt-BR" dirty="0" smtClean="0"/>
              <a:t>A Constituição da República de 1.988 adotou-se </a:t>
            </a:r>
            <a:r>
              <a:rPr lang="pt-BR" dirty="0"/>
              <a:t>o modelo do </a:t>
            </a:r>
            <a:r>
              <a:rPr lang="pt-BR" i="1" dirty="0"/>
              <a:t>dual </a:t>
            </a:r>
            <a:r>
              <a:rPr lang="pt-BR" i="1" dirty="0"/>
              <a:t>federalism</a:t>
            </a:r>
            <a:r>
              <a:rPr lang="pt-BR" dirty="0"/>
              <a:t>, com competências enumeradas para a União e as remanescentes para os </a:t>
            </a:r>
            <a:r>
              <a:rPr lang="pt-BR" dirty="0" smtClean="0"/>
              <a:t>Estados, além das indicadas para os Municípios. </a:t>
            </a:r>
          </a:p>
          <a:p>
            <a:pPr algn="just"/>
            <a:r>
              <a:rPr lang="pt-BR" dirty="0" smtClean="0"/>
              <a:t>Adotando também </a:t>
            </a:r>
            <a:r>
              <a:rPr lang="pt-BR" dirty="0" smtClean="0"/>
              <a:t>o </a:t>
            </a:r>
            <a:r>
              <a:rPr lang="pt-BR" dirty="0"/>
              <a:t>chamado federalismo cooperativo, quanto à forma de repartição </a:t>
            </a:r>
            <a:r>
              <a:rPr lang="pt-BR" dirty="0" smtClean="0"/>
              <a:t>de competências</a:t>
            </a:r>
            <a:r>
              <a:rPr lang="pt-BR" dirty="0"/>
              <a:t>, o qual prevê funções de atribuição de todos os entes federados de </a:t>
            </a:r>
            <a:r>
              <a:rPr lang="pt-BR" dirty="0" smtClean="0"/>
              <a:t>forma concorrente </a:t>
            </a:r>
            <a:r>
              <a:rPr lang="pt-BR" dirty="0"/>
              <a:t>e coordenada. O traço essencial é a repartição dos poderes na linha horizontal</a:t>
            </a:r>
            <a:r>
              <a:rPr lang="pt-BR" dirty="0" smtClean="0"/>
              <a:t>. </a:t>
            </a:r>
            <a:r>
              <a:rPr lang="pt-BR" b="1" dirty="0" smtClean="0"/>
              <a:t>Uma </a:t>
            </a:r>
            <a:r>
              <a:rPr lang="pt-BR" b="1" dirty="0"/>
              <a:t>característica que acompanha o federalismo cooperativo é a concentração do poder</a:t>
            </a:r>
            <a:r>
              <a:rPr lang="pt-BR" b="1" dirty="0" smtClean="0"/>
              <a:t>, através </a:t>
            </a:r>
            <a:r>
              <a:rPr lang="pt-BR" b="1" dirty="0"/>
              <a:t>de uma dilatação das competências do Poder Central</a:t>
            </a:r>
            <a:r>
              <a:rPr lang="pt-BR" dirty="0"/>
              <a:t>, como lembra Clark (2001:67).</a:t>
            </a:r>
          </a:p>
        </p:txBody>
      </p:sp>
    </p:spTree>
    <p:extLst>
      <p:ext uri="{BB962C8B-B14F-4D97-AF65-F5344CB8AC3E}">
        <p14:creationId xmlns:p14="http://schemas.microsoft.com/office/powerpoint/2010/main" val="331029883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Saúde Pública Brasileira</a:t>
            </a:r>
            <a:endParaRPr lang="pt-BR" dirty="0"/>
          </a:p>
        </p:txBody>
      </p:sp>
      <p:sp>
        <p:nvSpPr>
          <p:cNvPr id="3" name="Espaço Reservado para Conteúdo 2"/>
          <p:cNvSpPr>
            <a:spLocks noGrp="1"/>
          </p:cNvSpPr>
          <p:nvPr>
            <p:ph idx="1"/>
          </p:nvPr>
        </p:nvSpPr>
        <p:spPr/>
        <p:txBody>
          <a:bodyPr>
            <a:normAutofit fontScale="92500" lnSpcReduction="20000"/>
          </a:bodyPr>
          <a:lstStyle/>
          <a:p>
            <a:pPr algn="just"/>
            <a:r>
              <a:rPr lang="pt-BR" dirty="0" smtClean="0"/>
              <a:t>O simples foco nos Direitos Individuais não é suficiente para alcançar a melhoria da saúde pública, pois a mesma é inerente aos Direitos Difusos. Não é possível trabalhar a saúde pública como um produto comercializável, enquanto as pessoas não puderem ter acesso garantido aos recursos necessários para o seu usufruto.</a:t>
            </a:r>
          </a:p>
          <a:p>
            <a:endParaRPr lang="pt-BR" dirty="0" smtClean="0"/>
          </a:p>
          <a:p>
            <a:pPr algn="just"/>
            <a:r>
              <a:rPr lang="pt-BR" dirty="0" smtClean="0"/>
              <a:t>A saúde pública no Brasil foi tratada inicialmente como direito de trabalhadores formais, sendo que o Estado possuía poucos equipamentos públicos, ofertando a assistência médica através de pagamento de prestadores privados.</a:t>
            </a:r>
          </a:p>
          <a:p>
            <a:pPr algn="just"/>
            <a:endParaRPr lang="pt-BR" b="1" dirty="0"/>
          </a:p>
          <a:p>
            <a:pPr algn="just"/>
            <a:r>
              <a:rPr lang="pt-BR" b="1" dirty="0"/>
              <a:t>No entanto, vale lembrar </a:t>
            </a:r>
            <a:r>
              <a:rPr lang="pt-BR" b="1" dirty="0" smtClean="0"/>
              <a:t>que, atualmente, a </a:t>
            </a:r>
            <a:r>
              <a:rPr lang="pt-BR" b="1" dirty="0"/>
              <a:t>saúde é dever do Estado Brasileiro, englobando todos os entes federados.</a:t>
            </a:r>
          </a:p>
          <a:p>
            <a:pPr algn="just"/>
            <a:endParaRPr lang="pt-BR" dirty="0"/>
          </a:p>
        </p:txBody>
      </p:sp>
    </p:spTree>
    <p:extLst>
      <p:ext uri="{BB962C8B-B14F-4D97-AF65-F5344CB8AC3E}">
        <p14:creationId xmlns:p14="http://schemas.microsoft.com/office/powerpoint/2010/main" val="224328250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Emendas Impositivas e a CR 1988</a:t>
            </a:r>
            <a:endParaRPr lang="pt-BR" dirty="0"/>
          </a:p>
        </p:txBody>
      </p:sp>
      <p:sp>
        <p:nvSpPr>
          <p:cNvPr id="3" name="Espaço Reservado para Conteúdo 2"/>
          <p:cNvSpPr>
            <a:spLocks noGrp="1"/>
          </p:cNvSpPr>
          <p:nvPr>
            <p:ph idx="1"/>
          </p:nvPr>
        </p:nvSpPr>
        <p:spPr/>
        <p:txBody>
          <a:bodyPr>
            <a:normAutofit fontScale="85000" lnSpcReduction="20000"/>
          </a:bodyPr>
          <a:lstStyle/>
          <a:p>
            <a:pPr algn="just"/>
            <a:r>
              <a:rPr lang="pt-BR" dirty="0"/>
              <a:t>Art. 166-A. As emendas individuais impositivas apresentadas ao projeto de lei orçamentária anual poderão alocar recursos a Estados, ao Distrito Federal e a Municípios por meio de</a:t>
            </a:r>
            <a:r>
              <a:rPr lang="pt-BR" dirty="0" smtClean="0"/>
              <a:t>:</a:t>
            </a:r>
          </a:p>
          <a:p>
            <a:pPr lvl="1" algn="just"/>
            <a:r>
              <a:rPr lang="pt-BR" dirty="0"/>
              <a:t>I - transferência especial; </a:t>
            </a:r>
            <a:r>
              <a:rPr lang="pt-BR" dirty="0" smtClean="0"/>
              <a:t>ou</a:t>
            </a:r>
          </a:p>
          <a:p>
            <a:pPr lvl="1" algn="just"/>
            <a:r>
              <a:rPr lang="pt-BR" dirty="0"/>
              <a:t>II - transferência com finalidade definida</a:t>
            </a:r>
            <a:r>
              <a:rPr lang="pt-BR" dirty="0" smtClean="0"/>
              <a:t>.</a:t>
            </a:r>
          </a:p>
          <a:p>
            <a:pPr lvl="1" algn="just"/>
            <a:endParaRPr lang="pt-BR" dirty="0"/>
          </a:p>
          <a:p>
            <a:pPr algn="just"/>
            <a:r>
              <a:rPr lang="pt-BR" dirty="0" smtClean="0"/>
              <a:t>Entes federados são dotados de autonomia administrativa, inclusive para se organizar e descentralizar serviços, através da criação de entidades da Administração indireta, ou seja, repassar recursos para entidades da administração indireta dos entes federados é reconhecer a autonomia administrativa exercida pelos mesmos.</a:t>
            </a:r>
          </a:p>
          <a:p>
            <a:pPr lvl="1" algn="just"/>
            <a:r>
              <a:rPr lang="pt-BR" b="1" dirty="0"/>
              <a:t>Para que uma entidade seja considerada pública, não basta que ela preste serviços públicos ou seja de utilidade pública. Necessariamente ela deverá integrar a estrutura administrativa do Estado, Município ou Distrito Federal. </a:t>
            </a:r>
            <a:r>
              <a:rPr lang="pt-BR" dirty="0"/>
              <a:t>Não pertencendo a esses entes federados, a beneficiária será entidade privada e a modalidade de aplicação (MA) deverá ser “50”. Brasil, 2021:67)</a:t>
            </a:r>
          </a:p>
          <a:p>
            <a:pPr algn="just"/>
            <a:endParaRPr lang="pt-BR" dirty="0"/>
          </a:p>
        </p:txBody>
      </p:sp>
    </p:spTree>
    <p:extLst>
      <p:ext uri="{BB962C8B-B14F-4D97-AF65-F5344CB8AC3E}">
        <p14:creationId xmlns:p14="http://schemas.microsoft.com/office/powerpoint/2010/main" val="305488803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Lei Complementar 141/2.012</a:t>
            </a:r>
            <a:endParaRPr lang="pt-BR" dirty="0"/>
          </a:p>
        </p:txBody>
      </p:sp>
      <p:sp>
        <p:nvSpPr>
          <p:cNvPr id="4" name="Rectangle 1"/>
          <p:cNvSpPr>
            <a:spLocks noGrp="1" noChangeArrowheads="1"/>
          </p:cNvSpPr>
          <p:nvPr>
            <p:ph idx="1"/>
          </p:nvPr>
        </p:nvSpPr>
        <p:spPr bwMode="auto">
          <a:xfrm>
            <a:off x="838200" y="1533017"/>
            <a:ext cx="11008659" cy="43396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indent="339725"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lvl="0" indent="-339725" algn="just">
              <a:lnSpc>
                <a:spcPct val="100000"/>
              </a:lnSpc>
              <a:buNone/>
            </a:pPr>
            <a:r>
              <a:rPr lang="pt-BR" sz="2400" dirty="0"/>
              <a:t>Art. 198. As ações e serviços públicos de saúde integram uma rede regionalizada e hierarquizada e constituem um sistema único, organizado de acordo com as seguintes diretrizes</a:t>
            </a:r>
            <a:r>
              <a:rPr lang="pt-BR" sz="2400" dirty="0" smtClean="0"/>
              <a:t>:</a:t>
            </a:r>
          </a:p>
          <a:p>
            <a:pPr marL="0" lvl="0" indent="-339725" algn="just">
              <a:lnSpc>
                <a:spcPct val="100000"/>
              </a:lnSpc>
              <a:buNone/>
            </a:pPr>
            <a:endParaRPr lang="pt-BR" altLang="pt-BR" sz="2000" dirty="0">
              <a:solidFill>
                <a:srgbClr val="000000"/>
              </a:solidFill>
              <a:cs typeface="Arial" panose="020B0604020202020204" pitchFamily="34" charset="0"/>
            </a:endParaRPr>
          </a:p>
          <a:p>
            <a:pPr marL="0" lvl="0" indent="-339725" algn="just">
              <a:lnSpc>
                <a:spcPct val="100000"/>
              </a:lnSpc>
              <a:buNone/>
            </a:pPr>
            <a:r>
              <a:rPr lang="pt-BR" altLang="pt-BR" sz="2000" dirty="0" smtClean="0">
                <a:solidFill>
                  <a:srgbClr val="000000"/>
                </a:solidFill>
                <a:cs typeface="Arial" panose="020B0604020202020204" pitchFamily="34" charset="0"/>
              </a:rPr>
              <a:t>§ </a:t>
            </a:r>
            <a:r>
              <a:rPr lang="pt-BR" altLang="pt-BR" sz="2000" dirty="0">
                <a:solidFill>
                  <a:srgbClr val="000000"/>
                </a:solidFill>
                <a:cs typeface="Arial" panose="020B0604020202020204" pitchFamily="34" charset="0"/>
              </a:rPr>
              <a:t>3º Lei complementar, que será reavaliada pelo menos a cada cinco anos, estabelecerá</a:t>
            </a:r>
            <a:r>
              <a:rPr lang="pt-BR" altLang="pt-BR" sz="2000" dirty="0" smtClean="0">
                <a:solidFill>
                  <a:srgbClr val="000000"/>
                </a:solidFill>
                <a:cs typeface="Arial" panose="020B0604020202020204" pitchFamily="34" charset="0"/>
              </a:rPr>
              <a:t>:</a:t>
            </a:r>
          </a:p>
          <a:p>
            <a:pPr marL="0" lvl="0" indent="-339725" algn="just">
              <a:lnSpc>
                <a:spcPct val="100000"/>
              </a:lnSpc>
              <a:buNone/>
            </a:pPr>
            <a:endParaRPr lang="pt-BR" altLang="pt-BR" sz="2000" dirty="0" smtClean="0">
              <a:solidFill>
                <a:srgbClr val="000000"/>
              </a:solidFill>
              <a:cs typeface="Arial" panose="020B0604020202020204" pitchFamily="34" charset="0"/>
            </a:endParaRPr>
          </a:p>
          <a:p>
            <a:pPr marL="0" lvl="0" indent="-339725" algn="just">
              <a:lnSpc>
                <a:spcPct val="100000"/>
              </a:lnSpc>
              <a:buNone/>
            </a:pPr>
            <a:r>
              <a:rPr lang="pt-BR" altLang="pt-BR" sz="2000" dirty="0" smtClean="0">
                <a:solidFill>
                  <a:srgbClr val="000000"/>
                </a:solidFill>
                <a:cs typeface="Arial" panose="020B0604020202020204" pitchFamily="34" charset="0"/>
              </a:rPr>
              <a:t>I </a:t>
            </a:r>
            <a:r>
              <a:rPr lang="pt-BR" altLang="pt-BR" sz="2000" dirty="0">
                <a:solidFill>
                  <a:srgbClr val="000000"/>
                </a:solidFill>
                <a:cs typeface="Arial" panose="020B0604020202020204" pitchFamily="34" charset="0"/>
              </a:rPr>
              <a:t>- os percentuais de que tratam os incisos II e III do § 2º;    </a:t>
            </a:r>
            <a:endParaRPr lang="pt-BR" altLang="pt-BR" sz="2000" dirty="0"/>
          </a:p>
          <a:p>
            <a:pPr marL="0" lvl="0" indent="-339725" algn="just">
              <a:lnSpc>
                <a:spcPct val="100000"/>
              </a:lnSpc>
              <a:buNone/>
            </a:pPr>
            <a:r>
              <a:rPr lang="pt-BR" altLang="pt-BR" sz="2000" dirty="0" smtClean="0">
                <a:solidFill>
                  <a:srgbClr val="000000"/>
                </a:solidFill>
                <a:cs typeface="Arial" panose="020B0604020202020204" pitchFamily="34" charset="0"/>
              </a:rPr>
              <a:t>II </a:t>
            </a:r>
            <a:r>
              <a:rPr lang="pt-BR" altLang="pt-BR" sz="2000" dirty="0">
                <a:solidFill>
                  <a:srgbClr val="000000"/>
                </a:solidFill>
                <a:cs typeface="Arial" panose="020B0604020202020204" pitchFamily="34" charset="0"/>
              </a:rPr>
              <a:t>- os critérios de rateio dos recursos da União vinculados à saúde destinados aos Estados, ao Distrito Federal e aos Municípios, e dos Estados destinados a seus respectivos Municípios, objetivando a progressiva redução das disparidades regionais; </a:t>
            </a:r>
            <a:endParaRPr lang="pt-BR" altLang="pt-BR" sz="2000" dirty="0" smtClean="0">
              <a:solidFill>
                <a:srgbClr val="000000"/>
              </a:solidFill>
              <a:cs typeface="Arial" panose="020B0604020202020204" pitchFamily="34" charset="0"/>
            </a:endParaRPr>
          </a:p>
          <a:p>
            <a:pPr marL="0" lvl="0" indent="-339725" algn="just">
              <a:lnSpc>
                <a:spcPct val="100000"/>
              </a:lnSpc>
              <a:buNone/>
            </a:pPr>
            <a:r>
              <a:rPr lang="pt-BR" altLang="pt-BR" sz="2000" dirty="0" smtClean="0">
                <a:solidFill>
                  <a:srgbClr val="000000"/>
                </a:solidFill>
                <a:cs typeface="Arial" panose="020B0604020202020204" pitchFamily="34" charset="0"/>
              </a:rPr>
              <a:t>III </a:t>
            </a:r>
            <a:r>
              <a:rPr lang="pt-BR" altLang="pt-BR" sz="2000" dirty="0">
                <a:solidFill>
                  <a:srgbClr val="000000"/>
                </a:solidFill>
                <a:cs typeface="Arial" panose="020B0604020202020204" pitchFamily="34" charset="0"/>
              </a:rPr>
              <a:t>- as normas de fiscalização, avaliação e controle das despesas com saúde nas esferas federal, estadual, distrital e municipal;       </a:t>
            </a:r>
            <a:endParaRPr lang="pt-BR" altLang="pt-BR" sz="2000" dirty="0" smtClean="0">
              <a:solidFill>
                <a:srgbClr val="000000"/>
              </a:solidFill>
              <a:cs typeface="Arial" panose="020B0604020202020204" pitchFamily="34" charset="0"/>
            </a:endParaRPr>
          </a:p>
          <a:p>
            <a:pPr marL="0" lvl="0" indent="-339725" algn="just">
              <a:lnSpc>
                <a:spcPct val="100000"/>
              </a:lnSpc>
              <a:buNone/>
            </a:pPr>
            <a:r>
              <a:rPr lang="pt-BR" altLang="pt-BR" sz="2000" dirty="0" smtClean="0">
                <a:solidFill>
                  <a:srgbClr val="000000"/>
                </a:solidFill>
                <a:cs typeface="Arial" panose="020B0604020202020204" pitchFamily="34" charset="0"/>
              </a:rPr>
              <a:t>IV </a:t>
            </a:r>
            <a:r>
              <a:rPr lang="pt-BR" altLang="pt-BR" sz="2000" dirty="0">
                <a:solidFill>
                  <a:srgbClr val="000000"/>
                </a:solidFill>
                <a:cs typeface="Arial" panose="020B0604020202020204" pitchFamily="34" charset="0"/>
              </a:rPr>
              <a:t>- as normas de cálculo do montante a ser aplicado pela União;  </a:t>
            </a:r>
            <a:r>
              <a:rPr lang="pt-BR" altLang="pt-BR" sz="2400" dirty="0">
                <a:solidFill>
                  <a:srgbClr val="000000"/>
                </a:solidFill>
                <a:cs typeface="Arial" panose="020B0604020202020204" pitchFamily="34" charset="0"/>
              </a:rPr>
              <a:t>      </a:t>
            </a:r>
            <a:endParaRPr kumimoji="0" lang="pt-BR" altLang="pt-BR" sz="2400" b="0" i="0" u="none" strike="noStrike" cap="none" normalizeH="0" baseline="0" dirty="0" smtClean="0">
              <a:ln>
                <a:noFill/>
              </a:ln>
              <a:solidFill>
                <a:schemeClr val="tx1"/>
              </a:solidFill>
              <a:effectLst/>
            </a:endParaRPr>
          </a:p>
        </p:txBody>
      </p:sp>
    </p:spTree>
    <p:extLst>
      <p:ext uri="{BB962C8B-B14F-4D97-AF65-F5344CB8AC3E}">
        <p14:creationId xmlns:p14="http://schemas.microsoft.com/office/powerpoint/2010/main" val="203893664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Lei Orgânica do SUS</a:t>
            </a:r>
            <a:endParaRPr lang="pt-BR" dirty="0"/>
          </a:p>
        </p:txBody>
      </p:sp>
      <p:sp>
        <p:nvSpPr>
          <p:cNvPr id="3" name="Espaço Reservado para Conteúdo 2"/>
          <p:cNvSpPr>
            <a:spLocks noGrp="1"/>
          </p:cNvSpPr>
          <p:nvPr>
            <p:ph idx="1"/>
          </p:nvPr>
        </p:nvSpPr>
        <p:spPr/>
        <p:txBody>
          <a:bodyPr>
            <a:normAutofit/>
          </a:bodyPr>
          <a:lstStyle/>
          <a:p>
            <a:pPr algn="just"/>
            <a:r>
              <a:rPr lang="pt-BR" dirty="0"/>
              <a:t>Art. 33. Os recursos financeiros do Sistema Único de Saúde (SUS) serão depositados em conta especial, em cada esfera de sua atuação, e movimentados sob fiscalização dos respectivos Conselhos de Saúde.</a:t>
            </a:r>
          </a:p>
          <a:p>
            <a:pPr lvl="1" algn="just"/>
            <a:r>
              <a:rPr lang="pt-BR" b="1" dirty="0"/>
              <a:t>§ 1º Na esfera federal, os recursos financeiros, originários do Orçamento da Seguridade Social, de outros Orçamentos da União, além de outras fontes, serão administrados pelo Ministério da Saúde, através do Fundo Nacional de Saúde.</a:t>
            </a:r>
          </a:p>
          <a:p>
            <a:pPr lvl="1" algn="just"/>
            <a:r>
              <a:rPr lang="pt-BR" dirty="0"/>
              <a:t>§ 4º O Ministério da Saúde acompanhará, através de seu sistema de auditoria, a conformidade à programação aprovada da aplicação dos recursos repassados a Estados e Municípios. Constatada a malversação, desvio ou não aplicação dos recursos, caberá ao Ministério da Saúde aplicar as medidas previstas em lei</a:t>
            </a:r>
            <a:r>
              <a:rPr lang="pt-BR" dirty="0" smtClean="0"/>
              <a:t>.</a:t>
            </a:r>
          </a:p>
          <a:p>
            <a:endParaRPr lang="pt-BR" dirty="0"/>
          </a:p>
        </p:txBody>
      </p:sp>
    </p:spTree>
    <p:extLst>
      <p:ext uri="{BB962C8B-B14F-4D97-AF65-F5344CB8AC3E}">
        <p14:creationId xmlns:p14="http://schemas.microsoft.com/office/powerpoint/2010/main" val="276910619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Lei Orgânica do SUS</a:t>
            </a:r>
            <a:endParaRPr lang="pt-BR" dirty="0"/>
          </a:p>
        </p:txBody>
      </p:sp>
      <p:sp>
        <p:nvSpPr>
          <p:cNvPr id="3" name="Espaço Reservado para Conteúdo 2"/>
          <p:cNvSpPr>
            <a:spLocks noGrp="1"/>
          </p:cNvSpPr>
          <p:nvPr>
            <p:ph idx="1"/>
          </p:nvPr>
        </p:nvSpPr>
        <p:spPr/>
        <p:txBody>
          <a:bodyPr>
            <a:normAutofit fontScale="85000" lnSpcReduction="20000"/>
          </a:bodyPr>
          <a:lstStyle/>
          <a:p>
            <a:pPr algn="just"/>
            <a:r>
              <a:rPr lang="pt-BR" dirty="0"/>
              <a:t>Art. 36. O processo de planejamento e orçamento do Sistema Único de Saúde (SUS) será ascendente, do nível local até o federal, ouvidos seus órgãos deliberativos, compatibilizando-se as necessidades da política de saúde com a disponibilidade de recursos em planos de saúde dos Municípios, dos Estados, do Distrito Federal e da União.</a:t>
            </a:r>
          </a:p>
          <a:p>
            <a:pPr lvl="1" algn="just"/>
            <a:r>
              <a:rPr lang="pt-BR" dirty="0"/>
              <a:t>§ 1º Os planos de saúde serão a base das atividades e programações de cada nível de direção do Sistema Único de Saúde (SUS), e seu financiamento será previsto na respectiva proposta orçamentária.</a:t>
            </a:r>
          </a:p>
          <a:p>
            <a:pPr lvl="1" algn="just"/>
            <a:r>
              <a:rPr lang="pt-BR" b="1" dirty="0"/>
              <a:t>§ 2º É vedada a transferência de recursos para o financiamento de ações não previstas nos planos de saúde, exceto em situações emergenciais ou de calamidade pública, na área de saúde.</a:t>
            </a:r>
          </a:p>
          <a:p>
            <a:pPr algn="just"/>
            <a:r>
              <a:rPr lang="pt-BR" dirty="0"/>
              <a:t>Art. 37. O Conselho Nacional de Saúde estabelecerá as diretrizes a serem observadas na elaboração dos planos de saúde, em função das características epidemiológicas e da organização dos serviços em cada jurisdição administrativa.</a:t>
            </a:r>
          </a:p>
          <a:p>
            <a:pPr algn="just"/>
            <a:r>
              <a:rPr lang="pt-BR" b="1" dirty="0"/>
              <a:t>Art. 38. Não será permitida a destinação de subvenções e auxílios a instituições prestadoras de serviços de saúde com finalidade lucrativa.</a:t>
            </a:r>
          </a:p>
          <a:p>
            <a:endParaRPr lang="pt-BR" dirty="0"/>
          </a:p>
        </p:txBody>
      </p:sp>
    </p:spTree>
    <p:extLst>
      <p:ext uri="{BB962C8B-B14F-4D97-AF65-F5344CB8AC3E}">
        <p14:creationId xmlns:p14="http://schemas.microsoft.com/office/powerpoint/2010/main" val="198261687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Conclusão</a:t>
            </a:r>
            <a:endParaRPr lang="pt-BR" dirty="0"/>
          </a:p>
        </p:txBody>
      </p:sp>
      <p:sp>
        <p:nvSpPr>
          <p:cNvPr id="3" name="Espaço Reservado para Conteúdo 2"/>
          <p:cNvSpPr>
            <a:spLocks noGrp="1"/>
          </p:cNvSpPr>
          <p:nvPr>
            <p:ph idx="1"/>
          </p:nvPr>
        </p:nvSpPr>
        <p:spPr/>
        <p:txBody>
          <a:bodyPr>
            <a:normAutofit fontScale="92500"/>
          </a:bodyPr>
          <a:lstStyle/>
          <a:p>
            <a:pPr algn="just"/>
            <a:r>
              <a:rPr lang="pt-BR" dirty="0" smtClean="0"/>
              <a:t>O texto constitucional vigente não veda a transferência de recursos para os entes consorciados, de qualquer finalidade, mas ao contrário, força o reconhecimento da autonomia administrativa pertencente aos entes federados para se organizarem da melhor forma que lhes convier.</a:t>
            </a:r>
          </a:p>
          <a:p>
            <a:pPr algn="just"/>
            <a:r>
              <a:rPr lang="pt-BR" dirty="0" smtClean="0"/>
              <a:t>O art. 166-A, ao prever as emendas impositivas, e a respectiva destinação parcial ao SUS, não conflita com o disposto no art. 198, que previu a edição de Lei Complementar para a regulamentação das transferências ordinárias.</a:t>
            </a:r>
          </a:p>
          <a:p>
            <a:pPr algn="just"/>
            <a:r>
              <a:rPr lang="pt-BR" dirty="0" smtClean="0"/>
              <a:t>As regras da Lei Orgânica do SUS reconhecem a gestão nacional do SUS ao Ministério da Saúde, o qual pode sim efetuar repasses a entidades públicas e privadas, conforme as Ações de Saúde previstas no orçamento federal, que deve ser elaborado conforme os planejamentos institucionais do SUS.</a:t>
            </a:r>
            <a:endParaRPr lang="pt-BR" dirty="0"/>
          </a:p>
        </p:txBody>
      </p:sp>
    </p:spTree>
    <p:extLst>
      <p:ext uri="{BB962C8B-B14F-4D97-AF65-F5344CB8AC3E}">
        <p14:creationId xmlns:p14="http://schemas.microsoft.com/office/powerpoint/2010/main" val="2296306727"/>
      </p:ext>
    </p:extLst>
  </p:cSld>
  <p:clrMapOvr>
    <a:masterClrMapping/>
  </p:clrMapOvr>
</p:sld>
</file>

<file path=ppt/theme/theme1.xml><?xml version="1.0" encoding="utf-8"?>
<a:theme xmlns:a="http://schemas.openxmlformats.org/drawingml/2006/main" name="Tema do Office">
  <a:themeElements>
    <a:clrScheme name="Escritório">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Escritório">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Escritório">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122</TotalTime>
  <Words>1591</Words>
  <Application>Microsoft Office PowerPoint</Application>
  <PresentationFormat>Widescreen</PresentationFormat>
  <Paragraphs>69</Paragraphs>
  <Slides>12</Slides>
  <Notes>0</Notes>
  <HiddenSlides>0</HiddenSlides>
  <MMClips>0</MMClips>
  <ScaleCrop>false</ScaleCrop>
  <HeadingPairs>
    <vt:vector size="6" baseType="variant">
      <vt:variant>
        <vt:lpstr>Fontes usadas</vt:lpstr>
      </vt:variant>
      <vt:variant>
        <vt:i4>3</vt:i4>
      </vt:variant>
      <vt:variant>
        <vt:lpstr>Tema</vt:lpstr>
      </vt:variant>
      <vt:variant>
        <vt:i4>1</vt:i4>
      </vt:variant>
      <vt:variant>
        <vt:lpstr>Títulos de slides</vt:lpstr>
      </vt:variant>
      <vt:variant>
        <vt:i4>12</vt:i4>
      </vt:variant>
    </vt:vector>
  </HeadingPairs>
  <TitlesOfParts>
    <vt:vector size="16" baseType="lpstr">
      <vt:lpstr>Arial</vt:lpstr>
      <vt:lpstr>Calibri</vt:lpstr>
      <vt:lpstr>Calibri Light</vt:lpstr>
      <vt:lpstr>Tema do Office</vt:lpstr>
      <vt:lpstr>Comissão de Constituição e Justiça  Senado Federal Audiência Pública 12/09/23</vt:lpstr>
      <vt:lpstr>Federalismo Cooperativo?</vt:lpstr>
      <vt:lpstr>Federalismo Cooperativo?</vt:lpstr>
      <vt:lpstr>Saúde Pública Brasileira</vt:lpstr>
      <vt:lpstr>Emendas Impositivas e a CR 1988</vt:lpstr>
      <vt:lpstr>Lei Complementar 141/2.012</vt:lpstr>
      <vt:lpstr>Lei Orgânica do SUS</vt:lpstr>
      <vt:lpstr>Lei Orgânica do SUS</vt:lpstr>
      <vt:lpstr>Conclusão</vt:lpstr>
      <vt:lpstr>Obrigado</vt:lpstr>
      <vt:lpstr>Bibliografia de referência.</vt:lpstr>
      <vt:lpstr>Apresentação do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Comissão de Constituição e Justiça  Senado Federal Audiência Pública 12/09/23</dc:title>
  <dc:creator>Leonardo Militão Abrantes</dc:creator>
  <cp:lastModifiedBy>Gabriela</cp:lastModifiedBy>
  <cp:revision>13</cp:revision>
  <dcterms:created xsi:type="dcterms:W3CDTF">2023-09-11T20:13:45Z</dcterms:created>
  <dcterms:modified xsi:type="dcterms:W3CDTF">2023-09-12T02:07:16Z</dcterms:modified>
</cp:coreProperties>
</file>