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477" r:id="rId2"/>
    <p:sldId id="479" r:id="rId3"/>
    <p:sldId id="517" r:id="rId4"/>
    <p:sldId id="518" r:id="rId5"/>
    <p:sldId id="519" r:id="rId6"/>
    <p:sldId id="520" r:id="rId7"/>
    <p:sldId id="522" r:id="rId8"/>
    <p:sldId id="523" r:id="rId9"/>
    <p:sldId id="488" r:id="rId10"/>
    <p:sldId id="526" r:id="rId11"/>
    <p:sldId id="527" r:id="rId12"/>
    <p:sldId id="521" r:id="rId13"/>
    <p:sldId id="524" r:id="rId14"/>
    <p:sldId id="497" r:id="rId15"/>
    <p:sldId id="525" r:id="rId16"/>
    <p:sldId id="528" r:id="rId17"/>
    <p:sldId id="530" r:id="rId18"/>
    <p:sldId id="531" r:id="rId19"/>
    <p:sldId id="504" r:id="rId20"/>
    <p:sldId id="50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ice Barbaresco" initials="JB" lastIdx="7" clrIdx="0"/>
  <p:cmAuthor id="1" name="Oliver Stuenkel" initials="" lastIdx="0" clrIdx="1"/>
  <p:cmAuthor id="2" name="Alan Laudino" initials="AL" lastIdx="5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15" autoAdjust="0"/>
    <p:restoredTop sz="94101" autoAdjust="0"/>
  </p:normalViewPr>
  <p:slideViewPr>
    <p:cSldViewPr snapToGrid="0" snapToObjects="1">
      <p:cViewPr varScale="1">
        <p:scale>
          <a:sx n="102" d="100"/>
          <a:sy n="102" d="100"/>
        </p:scale>
        <p:origin x="-1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commentAuthors" Target="commentAuthors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0CE39-C6DC-4382-8CF4-909DF91FAB2C}" type="datetimeFigureOut">
              <a:rPr lang="pt-BR" smtClean="0"/>
              <a:t>11/06/18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2D785-99EB-45B1-9EEE-26E8E133DDFC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2755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BBA3B4E-94D8-3349-AB34-B2C6B057FAD4}" type="datetimeFigureOut">
              <a:rPr lang="en-US" smtClean="0"/>
              <a:t>11/06/18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95A6E6-BD7F-8E4F-9BBC-9981CEBC332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11/06/18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A6E6-BD7F-8E4F-9BBC-9981CEBC33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11/06/18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295A6E6-BD7F-8E4F-9BBC-9981CEBC33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11/06/18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A6E6-BD7F-8E4F-9BBC-9981CEBC332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BBA3B4E-94D8-3349-AB34-B2C6B057FAD4}" type="datetimeFigureOut">
              <a:rPr lang="en-US" smtClean="0"/>
              <a:t>11/06/18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295A6E6-BD7F-8E4F-9BBC-9981CEBC332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11/06/18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A6E6-BD7F-8E4F-9BBC-9981CEBC332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11/06/18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A6E6-BD7F-8E4F-9BBC-9981CEBC332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11/06/18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A6E6-BD7F-8E4F-9BBC-9981CEBC332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11/06/18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A6E6-BD7F-8E4F-9BBC-9981CEBC33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11/06/18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95A6E6-BD7F-8E4F-9BBC-9981CEBC332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3B4E-94D8-3349-AB34-B2C6B057FAD4}" type="datetimeFigureOut">
              <a:rPr lang="en-US" smtClean="0"/>
              <a:t>11/06/18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5A6E6-BD7F-8E4F-9BBC-9981CEBC332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2BBA3B4E-94D8-3349-AB34-B2C6B057FAD4}" type="datetimeFigureOut">
              <a:rPr lang="en-US" smtClean="0"/>
              <a:t>11/06/18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0295A6E6-BD7F-8E4F-9BBC-9981CEBC332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1851659"/>
            <a:ext cx="1981200" cy="2701095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/>
              <a:t>11 de junho de 2018</a:t>
            </a:r>
          </a:p>
          <a:p>
            <a:endParaRPr lang="pt-BR" dirty="0"/>
          </a:p>
          <a:p>
            <a:r>
              <a:rPr lang="pt-BR" dirty="0" smtClean="0"/>
              <a:t>Comissão de Relações Exteriores e de Defesa Nacional – Senado Federal</a:t>
            </a:r>
          </a:p>
          <a:p>
            <a:endParaRPr lang="pt-BR" dirty="0" smtClean="0"/>
          </a:p>
          <a:p>
            <a:r>
              <a:rPr lang="pt-BR" dirty="0" smtClean="0"/>
              <a:t>Oliver Della Costa Stuenkel</a:t>
            </a:r>
            <a:endParaRPr lang="pt-B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9740"/>
            <a:ext cx="6324600" cy="1828800"/>
          </a:xfrm>
        </p:spPr>
        <p:txBody>
          <a:bodyPr/>
          <a:lstStyle/>
          <a:p>
            <a:r>
              <a:rPr lang="pt-BR" dirty="0"/>
              <a:t>O Protagonismo Chinês e a instabilidade no Mar da China</a:t>
            </a:r>
          </a:p>
        </p:txBody>
      </p:sp>
    </p:spTree>
    <p:extLst>
      <p:ext uri="{BB962C8B-B14F-4D97-AF65-F5344CB8AC3E}">
        <p14:creationId xmlns:p14="http://schemas.microsoft.com/office/powerpoint/2010/main" val="636503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8-06-11 at 15.17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99" y="411344"/>
            <a:ext cx="8329916" cy="539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62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8-06-11 at 15.18.4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983" y="276102"/>
            <a:ext cx="5026413" cy="607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43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381261" cy="4925840"/>
          </a:xfrm>
        </p:spPr>
        <p:txBody>
          <a:bodyPr>
            <a:normAutofit/>
          </a:bodyPr>
          <a:lstStyle/>
          <a:p>
            <a:pPr marL="342900" indent="-342900"/>
            <a:r>
              <a:rPr lang="pt-PT" dirty="0" smtClean="0"/>
              <a:t>China tem um projeto </a:t>
            </a:r>
            <a:r>
              <a:rPr lang="pt-PT" dirty="0"/>
              <a:t>de reivindicação territorial no Mar do Sul, construindo ilhas com espaço suficiente para abrigar instalações </a:t>
            </a:r>
            <a:r>
              <a:rPr lang="pt-PT" dirty="0" smtClean="0"/>
              <a:t>militares. </a:t>
            </a:r>
          </a:p>
          <a:p>
            <a:pPr marL="342900" indent="-342900"/>
            <a:endParaRPr lang="pt-PT" dirty="0"/>
          </a:p>
          <a:p>
            <a:pPr marL="342900" indent="-342900"/>
            <a:r>
              <a:rPr lang="pt-PT" dirty="0" smtClean="0"/>
              <a:t>A tendência é de altos </a:t>
            </a:r>
            <a:r>
              <a:rPr lang="pt-PT" dirty="0"/>
              <a:t>níveis de tensão nos próximos anos. Os Estados Unidos têm um tratado de autodefesa mútua com o Japão e, em 2012, confirmaram que o tratado cobria as Ilhas </a:t>
            </a:r>
            <a:r>
              <a:rPr lang="pt-PT" dirty="0" err="1"/>
              <a:t>Senkaku</a:t>
            </a:r>
            <a:r>
              <a:rPr lang="pt-PT" dirty="0"/>
              <a:t> (conhecidas pelos chineses como Ilhas </a:t>
            </a:r>
            <a:r>
              <a:rPr lang="pt-PT" dirty="0" err="1"/>
              <a:t>Diaoyu</a:t>
            </a:r>
            <a:r>
              <a:rPr lang="pt-PT" dirty="0"/>
              <a:t>)</a:t>
            </a:r>
            <a:r>
              <a:rPr lang="pt-PT" dirty="0" smtClean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O </a:t>
            </a:r>
            <a:r>
              <a:rPr lang="en-US" dirty="0" err="1" smtClean="0"/>
              <a:t>desafio</a:t>
            </a:r>
            <a:r>
              <a:rPr lang="en-US" dirty="0" smtClean="0"/>
              <a:t> </a:t>
            </a:r>
            <a:r>
              <a:rPr lang="en-US" dirty="0" err="1" smtClean="0"/>
              <a:t>chinês</a:t>
            </a:r>
            <a:r>
              <a:rPr lang="en-US" dirty="0" smtClean="0"/>
              <a:t> no mar do </a:t>
            </a:r>
            <a:r>
              <a:rPr lang="en-US" dirty="0" err="1" smtClean="0"/>
              <a:t>sul</a:t>
            </a:r>
            <a:r>
              <a:rPr lang="en-US" dirty="0" smtClean="0"/>
              <a:t> da china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322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381261" cy="4925840"/>
          </a:xfrm>
        </p:spPr>
        <p:txBody>
          <a:bodyPr>
            <a:normAutofit/>
          </a:bodyPr>
          <a:lstStyle/>
          <a:p>
            <a:pPr marL="342900" indent="-342900"/>
            <a:r>
              <a:rPr lang="pt-PT" dirty="0" smtClean="0"/>
              <a:t>Em 2013, a China </a:t>
            </a:r>
            <a:r>
              <a:rPr lang="pt-PT" dirty="0"/>
              <a:t>estabeleceu uma “zona aérea defensiva de identificação” na área, e poucos dias depois dois bombardeiros </a:t>
            </a:r>
            <a:r>
              <a:rPr lang="pt-PT" dirty="0" err="1"/>
              <a:t>estadunidenses</a:t>
            </a:r>
            <a:r>
              <a:rPr lang="pt-PT" dirty="0"/>
              <a:t> B-52 sobrevoaram as ilhas em desafio a Pequim. </a:t>
            </a:r>
            <a:endParaRPr lang="pt-PT" dirty="0" smtClean="0"/>
          </a:p>
          <a:p>
            <a:pPr marL="342900" indent="-342900"/>
            <a:endParaRPr lang="pt-PT" dirty="0"/>
          </a:p>
          <a:p>
            <a:pPr marL="342900" indent="-342900"/>
            <a:r>
              <a:rPr lang="pt-PT" dirty="0" smtClean="0"/>
              <a:t>Se </a:t>
            </a:r>
            <a:r>
              <a:rPr lang="pt-PT" dirty="0"/>
              <a:t>as circunstâncias exigissem, o governo poderia interpretar essa atitude como uma agressão militar dos Estados Unidos e as coisas poderiam facilmente sair do controle. </a:t>
            </a:r>
            <a:endParaRPr lang="pt-PT" dirty="0" smtClean="0"/>
          </a:p>
          <a:p>
            <a:pPr marL="342900" indent="-342900"/>
            <a:endParaRPr lang="pt-PT" dirty="0"/>
          </a:p>
          <a:p>
            <a:pPr marL="342900" indent="-342900"/>
            <a:r>
              <a:rPr lang="pt-PT" dirty="0" smtClean="0"/>
              <a:t>Entre </a:t>
            </a:r>
            <a:r>
              <a:rPr lang="pt-PT" dirty="0"/>
              <a:t>Japão, Estados Unidos e China, nenhum dos três está preparado para parecer fraco e recuar no Mar da China Oriental.</a:t>
            </a:r>
            <a:endParaRPr lang="pt-PT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O </a:t>
            </a:r>
            <a:r>
              <a:rPr lang="en-US" dirty="0" err="1" smtClean="0"/>
              <a:t>desafio</a:t>
            </a:r>
            <a:r>
              <a:rPr lang="en-US" dirty="0" smtClean="0"/>
              <a:t> </a:t>
            </a:r>
            <a:r>
              <a:rPr lang="en-US" dirty="0" err="1" smtClean="0"/>
              <a:t>chinês</a:t>
            </a:r>
            <a:r>
              <a:rPr lang="en-US" dirty="0" smtClean="0"/>
              <a:t> no mar do </a:t>
            </a:r>
            <a:r>
              <a:rPr lang="en-US" dirty="0" err="1" smtClean="0"/>
              <a:t>sul</a:t>
            </a:r>
            <a:r>
              <a:rPr lang="en-US" dirty="0" smtClean="0"/>
              <a:t> da china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307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582206"/>
          </a:xfrm>
        </p:spPr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 err="1" smtClean="0"/>
              <a:t>noção</a:t>
            </a:r>
            <a:r>
              <a:rPr lang="en-US" dirty="0" smtClean="0"/>
              <a:t> de que a China “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terá</a:t>
            </a:r>
            <a:r>
              <a:rPr lang="en-US" dirty="0" smtClean="0"/>
              <a:t> amigos”, </a:t>
            </a:r>
            <a:r>
              <a:rPr lang="en-US" dirty="0" err="1" smtClean="0"/>
              <a:t>mesmo</a:t>
            </a:r>
            <a:r>
              <a:rPr lang="en-US" dirty="0" smtClean="0"/>
              <a:t> </a:t>
            </a:r>
            <a:r>
              <a:rPr lang="en-US" dirty="0" err="1" smtClean="0"/>
              <a:t>sendo</a:t>
            </a:r>
            <a:r>
              <a:rPr lang="en-US" dirty="0" smtClean="0"/>
              <a:t> a </a:t>
            </a:r>
            <a:r>
              <a:rPr lang="en-US" dirty="0" err="1" smtClean="0"/>
              <a:t>maior</a:t>
            </a:r>
            <a:r>
              <a:rPr lang="en-US" dirty="0" smtClean="0"/>
              <a:t> </a:t>
            </a:r>
            <a:r>
              <a:rPr lang="en-US" dirty="0" err="1" smtClean="0"/>
              <a:t>economia</a:t>
            </a:r>
            <a:r>
              <a:rPr lang="en-US" dirty="0" smtClean="0"/>
              <a:t> do </a:t>
            </a:r>
            <a:r>
              <a:rPr lang="en-US" dirty="0" err="1" smtClean="0"/>
              <a:t>mundo</a:t>
            </a:r>
            <a:r>
              <a:rPr lang="en-US" dirty="0" smtClean="0"/>
              <a:t>, </a:t>
            </a:r>
            <a:r>
              <a:rPr lang="en-US" dirty="0" err="1" smtClean="0"/>
              <a:t>exagera</a:t>
            </a:r>
            <a:r>
              <a:rPr lang="en-US" dirty="0" smtClean="0"/>
              <a:t> a </a:t>
            </a:r>
            <a:r>
              <a:rPr lang="en-US" dirty="0" err="1" smtClean="0"/>
              <a:t>importância</a:t>
            </a:r>
            <a:r>
              <a:rPr lang="en-US" dirty="0" smtClean="0"/>
              <a:t> do soft power e </a:t>
            </a:r>
            <a:r>
              <a:rPr lang="en-US" dirty="0" err="1" smtClean="0"/>
              <a:t>implica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interpretação</a:t>
            </a:r>
            <a:r>
              <a:rPr lang="en-US" dirty="0" smtClean="0"/>
              <a:t> </a:t>
            </a:r>
            <a:r>
              <a:rPr lang="en-US" dirty="0" err="1" smtClean="0"/>
              <a:t>enviesada</a:t>
            </a:r>
            <a:r>
              <a:rPr lang="en-US" dirty="0" smtClean="0"/>
              <a:t> da </a:t>
            </a:r>
            <a:r>
              <a:rPr lang="en-US" dirty="0" err="1" smtClean="0"/>
              <a:t>emergência</a:t>
            </a:r>
            <a:r>
              <a:rPr lang="en-US" dirty="0" smtClean="0"/>
              <a:t> da </a:t>
            </a:r>
            <a:r>
              <a:rPr lang="en-US" dirty="0" err="1" smtClean="0"/>
              <a:t>ordem</a:t>
            </a:r>
            <a:r>
              <a:rPr lang="en-US" dirty="0" smtClean="0"/>
              <a:t> </a:t>
            </a:r>
            <a:r>
              <a:rPr lang="en-US" dirty="0" err="1" smtClean="0"/>
              <a:t>pós-Segunda</a:t>
            </a:r>
            <a:r>
              <a:rPr lang="en-US" dirty="0" smtClean="0"/>
              <a:t> Guerra Mundial. </a:t>
            </a:r>
          </a:p>
          <a:p>
            <a:endParaRPr lang="en-US" dirty="0"/>
          </a:p>
          <a:p>
            <a:r>
              <a:rPr lang="en-US" dirty="0" smtClean="0"/>
              <a:t>Como principal </a:t>
            </a:r>
            <a:r>
              <a:rPr lang="en-US" dirty="0" err="1" smtClean="0"/>
              <a:t>economia</a:t>
            </a:r>
            <a:r>
              <a:rPr lang="en-US" dirty="0" smtClean="0"/>
              <a:t> do </a:t>
            </a:r>
            <a:r>
              <a:rPr lang="en-US" dirty="0" err="1" smtClean="0"/>
              <a:t>mundo</a:t>
            </a:r>
            <a:r>
              <a:rPr lang="en-US" dirty="0" smtClean="0"/>
              <a:t>, a China </a:t>
            </a:r>
            <a:r>
              <a:rPr lang="en-US" dirty="0" err="1" smtClean="0"/>
              <a:t>conseguirá</a:t>
            </a:r>
            <a:r>
              <a:rPr lang="en-US" dirty="0" smtClean="0"/>
              <a:t> </a:t>
            </a:r>
            <a:r>
              <a:rPr lang="en-US" dirty="0" err="1" smtClean="0"/>
              <a:t>criar</a:t>
            </a:r>
            <a:r>
              <a:rPr lang="en-US" dirty="0" smtClean="0"/>
              <a:t> </a:t>
            </a:r>
            <a:r>
              <a:rPr lang="en-US" dirty="0" err="1" smtClean="0"/>
              <a:t>alianças</a:t>
            </a:r>
            <a:r>
              <a:rPr lang="en-US" dirty="0" smtClean="0"/>
              <a:t> com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facilidade</a:t>
            </a:r>
            <a:r>
              <a:rPr lang="en-US" dirty="0" smtClean="0"/>
              <a:t> do que </a:t>
            </a:r>
            <a:r>
              <a:rPr lang="en-US" dirty="0" err="1" smtClean="0"/>
              <a:t>pensamos</a:t>
            </a:r>
            <a:r>
              <a:rPr lang="en-US" dirty="0" smtClean="0"/>
              <a:t> </a:t>
            </a:r>
            <a:r>
              <a:rPr lang="en-US" dirty="0" err="1" smtClean="0"/>
              <a:t>hoje</a:t>
            </a:r>
            <a:r>
              <a:rPr lang="en-US" dirty="0"/>
              <a:t> —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exemplo</a:t>
            </a:r>
            <a:r>
              <a:rPr lang="en-US" dirty="0" smtClean="0"/>
              <a:t>, </a:t>
            </a:r>
            <a:r>
              <a:rPr lang="en-US" dirty="0" err="1" smtClean="0"/>
              <a:t>oferecendo</a:t>
            </a:r>
            <a:r>
              <a:rPr lang="en-US" dirty="0" smtClean="0"/>
              <a:t> bens </a:t>
            </a:r>
            <a:r>
              <a:rPr lang="en-US" dirty="0" err="1" smtClean="0"/>
              <a:t>públicos</a:t>
            </a:r>
            <a:r>
              <a:rPr lang="en-US" dirty="0" smtClean="0"/>
              <a:t> </a:t>
            </a:r>
            <a:r>
              <a:rPr lang="en-US" dirty="0" err="1" smtClean="0"/>
              <a:t>globais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meio</a:t>
            </a:r>
            <a:r>
              <a:rPr lang="en-US" dirty="0" smtClean="0"/>
              <a:t> de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liderança</a:t>
            </a:r>
            <a:r>
              <a:rPr lang="en-US" dirty="0" smtClean="0"/>
              <a:t> </a:t>
            </a:r>
            <a:r>
              <a:rPr lang="en-US" dirty="0" err="1" smtClean="0"/>
              <a:t>institucional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Exemplo</a:t>
            </a:r>
            <a:r>
              <a:rPr lang="en-US" dirty="0" smtClean="0"/>
              <a:t>: Filipinas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O </a:t>
            </a:r>
            <a:r>
              <a:rPr lang="en-US" dirty="0" err="1"/>
              <a:t>desafio</a:t>
            </a:r>
            <a:r>
              <a:rPr lang="en-US" dirty="0"/>
              <a:t> </a:t>
            </a:r>
            <a:r>
              <a:rPr lang="en-US" dirty="0" err="1"/>
              <a:t>chinês</a:t>
            </a:r>
            <a:r>
              <a:rPr lang="en-US" dirty="0"/>
              <a:t> no mar do </a:t>
            </a:r>
            <a:r>
              <a:rPr lang="en-US" dirty="0" err="1"/>
              <a:t>sul</a:t>
            </a:r>
            <a:r>
              <a:rPr lang="en-US" dirty="0"/>
              <a:t> da china</a:t>
            </a:r>
          </a:p>
        </p:txBody>
      </p:sp>
    </p:spTree>
    <p:extLst>
      <p:ext uri="{BB962C8B-B14F-4D97-AF65-F5344CB8AC3E}">
        <p14:creationId xmlns:p14="http://schemas.microsoft.com/office/powerpoint/2010/main" val="3297572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582206"/>
          </a:xfrm>
        </p:spPr>
        <p:txBody>
          <a:bodyPr>
            <a:normAutofit/>
          </a:bodyPr>
          <a:lstStyle/>
          <a:p>
            <a:r>
              <a:rPr lang="pt-BR" dirty="0" smtClean="0"/>
              <a:t>Alimentar </a:t>
            </a:r>
            <a:r>
              <a:rPr lang="pt-BR" dirty="0"/>
              <a:t>sentimentos nacionalistas pode, em algum momento, ser a estratégia do governo chinês para distrair os cidadãos da desaceleração do crescimento econômico.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Ainda </a:t>
            </a:r>
            <a:r>
              <a:rPr lang="pt-BR" dirty="0"/>
              <a:t>assim, os líderes chineses estão muito atentos ao fato de que provocar um confronto militar na região destruiria as próprias fundações da ordem global que permitiu a sua ascensão.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O </a:t>
            </a:r>
            <a:r>
              <a:rPr lang="pt-BR" dirty="0"/>
              <a:t>risco de guerra, que teria consequências catastróficas para a trajetória de crescimento da China em longo prazo (e para a do restante do mundo), resta, assim, improvável.</a:t>
            </a:r>
            <a:r>
              <a:rPr lang="en-US" dirty="0"/>
              <a:t> 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O </a:t>
            </a:r>
            <a:r>
              <a:rPr lang="en-US" dirty="0" err="1"/>
              <a:t>desafio</a:t>
            </a:r>
            <a:r>
              <a:rPr lang="en-US" dirty="0"/>
              <a:t> </a:t>
            </a:r>
            <a:r>
              <a:rPr lang="en-US" dirty="0" err="1"/>
              <a:t>chinês</a:t>
            </a:r>
            <a:r>
              <a:rPr lang="en-US" dirty="0"/>
              <a:t> no mar do </a:t>
            </a:r>
            <a:r>
              <a:rPr lang="en-US" dirty="0" err="1"/>
              <a:t>sul</a:t>
            </a:r>
            <a:r>
              <a:rPr lang="en-US" dirty="0"/>
              <a:t> da china</a:t>
            </a:r>
          </a:p>
        </p:txBody>
      </p:sp>
    </p:spTree>
    <p:extLst>
      <p:ext uri="{BB962C8B-B14F-4D97-AF65-F5344CB8AC3E}">
        <p14:creationId xmlns:p14="http://schemas.microsoft.com/office/powerpoint/2010/main" val="3719461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582206"/>
          </a:xfrm>
        </p:spPr>
        <p:txBody>
          <a:bodyPr>
            <a:normAutofit/>
          </a:bodyPr>
          <a:lstStyle/>
          <a:p>
            <a:r>
              <a:rPr lang="en-US" dirty="0" smtClean="0"/>
              <a:t>Um </a:t>
            </a:r>
            <a:r>
              <a:rPr lang="en-US" dirty="0" err="1" smtClean="0"/>
              <a:t>conflito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larga</a:t>
            </a:r>
            <a:r>
              <a:rPr lang="en-US" dirty="0"/>
              <a:t> </a:t>
            </a:r>
            <a:r>
              <a:rPr lang="en-US" dirty="0" err="1"/>
              <a:t>escala</a:t>
            </a:r>
            <a:r>
              <a:rPr lang="en-US" dirty="0"/>
              <a:t> entre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dois</a:t>
            </a:r>
            <a:r>
              <a:rPr lang="en-US" dirty="0"/>
              <a:t> 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improvável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série</a:t>
            </a:r>
            <a:r>
              <a:rPr lang="en-US" dirty="0"/>
              <a:t> de </a:t>
            </a:r>
            <a:r>
              <a:rPr lang="en-US" dirty="0" err="1"/>
              <a:t>razões</a:t>
            </a:r>
            <a:r>
              <a:rPr lang="en-US" dirty="0"/>
              <a:t>.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primeiro</a:t>
            </a:r>
            <a:r>
              <a:rPr lang="en-US" dirty="0"/>
              <a:t> </a:t>
            </a:r>
            <a:r>
              <a:rPr lang="en-US" dirty="0" err="1"/>
              <a:t>lugar</a:t>
            </a:r>
            <a:r>
              <a:rPr lang="en-US" dirty="0"/>
              <a:t>,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há</a:t>
            </a:r>
            <a:r>
              <a:rPr lang="en-US" dirty="0"/>
              <a:t> </a:t>
            </a:r>
            <a:r>
              <a:rPr lang="en-US" dirty="0" err="1"/>
              <a:t>apoio</a:t>
            </a:r>
            <a:r>
              <a:rPr lang="en-US" dirty="0"/>
              <a:t> no </a:t>
            </a:r>
            <a:r>
              <a:rPr lang="en-US" dirty="0" err="1"/>
              <a:t>pensamento</a:t>
            </a:r>
            <a:r>
              <a:rPr lang="en-US" dirty="0"/>
              <a:t> </a:t>
            </a:r>
            <a:r>
              <a:rPr lang="en-US" dirty="0" err="1"/>
              <a:t>dominante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Estados</a:t>
            </a:r>
            <a:r>
              <a:rPr lang="en-US" dirty="0"/>
              <a:t> </a:t>
            </a:r>
            <a:r>
              <a:rPr lang="en-US" dirty="0" err="1"/>
              <a:t>Unidos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conter</a:t>
            </a:r>
            <a:r>
              <a:rPr lang="en-US" dirty="0"/>
              <a:t> a China.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John </a:t>
            </a:r>
            <a:r>
              <a:rPr lang="en-US" dirty="0" err="1"/>
              <a:t>Mearsheimer</a:t>
            </a:r>
            <a:r>
              <a:rPr lang="en-US" dirty="0"/>
              <a:t> </a:t>
            </a:r>
            <a:r>
              <a:rPr lang="en-US" dirty="0" err="1"/>
              <a:t>recomenda</a:t>
            </a:r>
            <a:r>
              <a:rPr lang="en-US" dirty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EUA </a:t>
            </a:r>
            <a:r>
              <a:rPr lang="en-US" dirty="0" err="1"/>
              <a:t>busquem</a:t>
            </a:r>
            <a:r>
              <a:rPr lang="en-US" dirty="0"/>
              <a:t> “</a:t>
            </a:r>
            <a:r>
              <a:rPr lang="en-US" dirty="0" err="1"/>
              <a:t>formar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coalizão</a:t>
            </a:r>
            <a:r>
              <a:rPr lang="en-US" dirty="0"/>
              <a:t> </a:t>
            </a:r>
            <a:r>
              <a:rPr lang="en-US" dirty="0" smtClean="0"/>
              <a:t>com </a:t>
            </a:r>
            <a:r>
              <a:rPr lang="en-US" dirty="0" err="1"/>
              <a:t>tantos</a:t>
            </a:r>
            <a:r>
              <a:rPr lang="en-US" dirty="0"/>
              <a:t> </a:t>
            </a:r>
            <a:r>
              <a:rPr lang="en-US" dirty="0" err="1"/>
              <a:t>vizinhos</a:t>
            </a:r>
            <a:r>
              <a:rPr lang="en-US" dirty="0"/>
              <a:t> da China </a:t>
            </a:r>
            <a:r>
              <a:rPr lang="en-US" dirty="0" err="1"/>
              <a:t>quanto</a:t>
            </a:r>
            <a:r>
              <a:rPr lang="en-US" dirty="0"/>
              <a:t> for </a:t>
            </a:r>
            <a:r>
              <a:rPr lang="en-US" dirty="0" err="1"/>
              <a:t>possível</a:t>
            </a:r>
            <a:r>
              <a:rPr lang="en-US" dirty="0"/>
              <a:t>. O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básico</a:t>
            </a:r>
            <a:r>
              <a:rPr lang="en-US" dirty="0"/>
              <a:t> </a:t>
            </a:r>
            <a:r>
              <a:rPr lang="en-US" dirty="0" err="1"/>
              <a:t>seria</a:t>
            </a:r>
            <a:r>
              <a:rPr lang="en-US" dirty="0"/>
              <a:t> </a:t>
            </a:r>
            <a:r>
              <a:rPr lang="en-US" dirty="0" err="1"/>
              <a:t>construir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estrutura</a:t>
            </a:r>
            <a:r>
              <a:rPr lang="en-US" dirty="0"/>
              <a:t> de </a:t>
            </a:r>
            <a:r>
              <a:rPr lang="en-US" dirty="0" err="1"/>
              <a:t>aliança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linha</a:t>
            </a:r>
            <a:r>
              <a:rPr lang="en-US" dirty="0"/>
              <a:t> da </a:t>
            </a:r>
            <a:r>
              <a:rPr lang="en-US" dirty="0" err="1"/>
              <a:t>Otan</a:t>
            </a:r>
            <a:r>
              <a:rPr lang="en-US" dirty="0"/>
              <a:t>,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um </a:t>
            </a:r>
            <a:r>
              <a:rPr lang="en-US" dirty="0" err="1"/>
              <a:t>instrumento</a:t>
            </a:r>
            <a:r>
              <a:rPr lang="en-US" dirty="0"/>
              <a:t> </a:t>
            </a:r>
            <a:r>
              <a:rPr lang="en-US" dirty="0" err="1"/>
              <a:t>altamente</a:t>
            </a:r>
            <a:r>
              <a:rPr lang="en-US" dirty="0"/>
              <a:t> </a:t>
            </a:r>
            <a:r>
              <a:rPr lang="en-US" dirty="0" err="1"/>
              <a:t>efetivo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conter</a:t>
            </a:r>
            <a:r>
              <a:rPr lang="en-US" dirty="0"/>
              <a:t> a </a:t>
            </a:r>
            <a:r>
              <a:rPr lang="en-US" dirty="0" err="1"/>
              <a:t>União</a:t>
            </a:r>
            <a:r>
              <a:rPr lang="en-US" dirty="0"/>
              <a:t> </a:t>
            </a:r>
            <a:r>
              <a:rPr lang="en-US" dirty="0" err="1"/>
              <a:t>Soviética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a Guerra Fria”.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O </a:t>
            </a:r>
            <a:r>
              <a:rPr lang="en-US" dirty="0" err="1"/>
              <a:t>desafio</a:t>
            </a:r>
            <a:r>
              <a:rPr lang="en-US" dirty="0"/>
              <a:t> </a:t>
            </a:r>
            <a:r>
              <a:rPr lang="en-US" dirty="0" err="1"/>
              <a:t>chinês</a:t>
            </a:r>
            <a:r>
              <a:rPr lang="en-US" dirty="0"/>
              <a:t> no mar do </a:t>
            </a:r>
            <a:r>
              <a:rPr lang="en-US" dirty="0" err="1"/>
              <a:t>sul</a:t>
            </a:r>
            <a:r>
              <a:rPr lang="en-US" dirty="0"/>
              <a:t> da china</a:t>
            </a:r>
          </a:p>
        </p:txBody>
      </p:sp>
    </p:spTree>
    <p:extLst>
      <p:ext uri="{BB962C8B-B14F-4D97-AF65-F5344CB8AC3E}">
        <p14:creationId xmlns:p14="http://schemas.microsoft.com/office/powerpoint/2010/main" val="4245156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582206"/>
          </a:xfrm>
        </p:spPr>
        <p:txBody>
          <a:bodyPr>
            <a:normAutofit/>
          </a:bodyPr>
          <a:lstStyle/>
          <a:p>
            <a:r>
              <a:rPr lang="pt-BR" dirty="0"/>
              <a:t>Se buscassem criar e liderar uma aliança </a:t>
            </a:r>
            <a:r>
              <a:rPr lang="pt-BR" dirty="0" err="1"/>
              <a:t>anti</a:t>
            </a:r>
            <a:r>
              <a:rPr lang="pt-BR" dirty="0"/>
              <a:t>-China na Ásia, entretanto, os Estados Unidos enfrentariam três obstáculos. 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 smtClean="0"/>
          </a:p>
          <a:p>
            <a:r>
              <a:rPr lang="pt-BR" dirty="0" smtClean="0"/>
              <a:t>1) A aliança </a:t>
            </a:r>
            <a:r>
              <a:rPr lang="pt-BR" dirty="0"/>
              <a:t>abrangeria Estados que não confiam um no outro (por exemplo, Japão e Coreia do Sul), o que pode levar a problemas de ação coletiva (comportamentos de </a:t>
            </a:r>
            <a:r>
              <a:rPr lang="pt-BR" dirty="0" err="1"/>
              <a:t>caroneiro</a:t>
            </a:r>
            <a:r>
              <a:rPr lang="pt-BR" dirty="0"/>
              <a:t> ou “parasitismo”</a:t>
            </a:r>
            <a:r>
              <a:rPr lang="pt-BR" dirty="0" smtClean="0"/>
              <a:t>)</a:t>
            </a:r>
            <a:endParaRPr lang="pt-BR" dirty="0"/>
          </a:p>
          <a:p>
            <a:endParaRPr lang="pt-BR" dirty="0" smtClean="0"/>
          </a:p>
          <a:p>
            <a:r>
              <a:rPr lang="pt-BR" dirty="0" smtClean="0"/>
              <a:t>2) Com </a:t>
            </a:r>
            <a:r>
              <a:rPr lang="pt-BR" dirty="0"/>
              <a:t>todos os países participantes cada vez mais dependentes da economia da China, seria reduzida a sua disposição de se opor a Pequim (embora, em princípio, </a:t>
            </a:r>
            <a:r>
              <a:rPr lang="pt-BR" dirty="0" smtClean="0"/>
              <a:t>a </a:t>
            </a:r>
            <a:r>
              <a:rPr lang="pt-BR" dirty="0"/>
              <a:t>China representa uma ameaça maior que os Estados Unidos)</a:t>
            </a:r>
            <a:r>
              <a:rPr lang="pt-BR" dirty="0" smtClean="0"/>
              <a:t>.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O </a:t>
            </a:r>
            <a:r>
              <a:rPr lang="en-US" dirty="0" err="1"/>
              <a:t>desafio</a:t>
            </a:r>
            <a:r>
              <a:rPr lang="en-US" dirty="0"/>
              <a:t> </a:t>
            </a:r>
            <a:r>
              <a:rPr lang="en-US" dirty="0" err="1"/>
              <a:t>chinês</a:t>
            </a:r>
            <a:r>
              <a:rPr lang="en-US" dirty="0"/>
              <a:t> no mar do </a:t>
            </a:r>
            <a:r>
              <a:rPr lang="en-US" dirty="0" err="1"/>
              <a:t>sul</a:t>
            </a:r>
            <a:r>
              <a:rPr lang="en-US" dirty="0"/>
              <a:t> da china</a:t>
            </a:r>
          </a:p>
        </p:txBody>
      </p:sp>
    </p:spTree>
    <p:extLst>
      <p:ext uri="{BB962C8B-B14F-4D97-AF65-F5344CB8AC3E}">
        <p14:creationId xmlns:p14="http://schemas.microsoft.com/office/powerpoint/2010/main" val="4218330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582206"/>
          </a:xfrm>
        </p:spPr>
        <p:txBody>
          <a:bodyPr>
            <a:normAutofit/>
          </a:bodyPr>
          <a:lstStyle/>
          <a:p>
            <a:r>
              <a:rPr lang="pt-BR" dirty="0" smtClean="0"/>
              <a:t>3) </a:t>
            </a:r>
            <a:r>
              <a:rPr lang="pt-BR" dirty="0"/>
              <a:t>H</a:t>
            </a:r>
            <a:r>
              <a:rPr lang="pt-BR" dirty="0" smtClean="0"/>
              <a:t>aja </a:t>
            </a:r>
            <a:r>
              <a:rPr lang="pt-BR" dirty="0"/>
              <a:t>vista a distância geográfica entre os membros da aliança, os Estados Unidos teriam que investir muito tempo e energia para coordenar uma estratégia de contenção.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Os </a:t>
            </a:r>
            <a:r>
              <a:rPr lang="pt-BR" dirty="0"/>
              <a:t>países da região mais provavelmente optariam por uma estratégia </a:t>
            </a:r>
            <a:r>
              <a:rPr lang="pt-BR" dirty="0" smtClean="0"/>
              <a:t>moderada, </a:t>
            </a:r>
            <a:r>
              <a:rPr lang="pt-BR" dirty="0"/>
              <a:t>mantendo os EUA como aliado seguro, mas se beneficiando de maior integração econômica com a China. Em consequência, países como o Vietnã e as Filipinas podem despontar como grandes beneficiários dessa </a:t>
            </a:r>
            <a:r>
              <a:rPr lang="pt-BR" dirty="0" smtClean="0"/>
              <a:t>dinâmica</a:t>
            </a:r>
            <a:r>
              <a:rPr lang="pt-BR" dirty="0"/>
              <a:t>.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O </a:t>
            </a:r>
            <a:r>
              <a:rPr lang="en-US" dirty="0" err="1"/>
              <a:t>desafio</a:t>
            </a:r>
            <a:r>
              <a:rPr lang="en-US" dirty="0"/>
              <a:t> </a:t>
            </a:r>
            <a:r>
              <a:rPr lang="en-US" dirty="0" err="1"/>
              <a:t>chinês</a:t>
            </a:r>
            <a:r>
              <a:rPr lang="en-US" dirty="0"/>
              <a:t> no mar do </a:t>
            </a:r>
            <a:r>
              <a:rPr lang="en-US" dirty="0" err="1"/>
              <a:t>sul</a:t>
            </a:r>
            <a:r>
              <a:rPr lang="en-US" dirty="0"/>
              <a:t> da china</a:t>
            </a:r>
          </a:p>
        </p:txBody>
      </p:sp>
    </p:spTree>
    <p:extLst>
      <p:ext uri="{BB962C8B-B14F-4D97-AF65-F5344CB8AC3E}">
        <p14:creationId xmlns:p14="http://schemas.microsoft.com/office/powerpoint/2010/main" val="2799246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Ao </a:t>
            </a:r>
            <a:r>
              <a:rPr lang="pt-BR" dirty="0"/>
              <a:t>passo que países do Pacífico já se adaptaram à nova realidade, a região como um todo terá de passar por um processo de reorientação estratégica para se adequar a um mundo menos centrado nos Estados Unidos.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Isso </a:t>
            </a:r>
            <a:r>
              <a:rPr lang="pt-BR" dirty="0"/>
              <a:t>implicará, deixando questões ideológicas de lado, aprender a beneficiar-se da competição global emergente entre Washington e Pequim — dinâmica que tende a marcar a década que está por vir</a:t>
            </a:r>
            <a:r>
              <a:rPr lang="pt-BR" dirty="0" smtClean="0"/>
              <a:t>.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O </a:t>
            </a:r>
            <a:r>
              <a:rPr lang="en-US" dirty="0" err="1" smtClean="0"/>
              <a:t>governo</a:t>
            </a:r>
            <a:r>
              <a:rPr lang="en-US" dirty="0" smtClean="0"/>
              <a:t>, o </a:t>
            </a:r>
            <a:r>
              <a:rPr lang="en-US" dirty="0" err="1" smtClean="0"/>
              <a:t>setor</a:t>
            </a:r>
            <a:r>
              <a:rPr lang="en-US" dirty="0" smtClean="0"/>
              <a:t> </a:t>
            </a:r>
            <a:r>
              <a:rPr lang="en-US" dirty="0" err="1" smtClean="0"/>
              <a:t>privado</a:t>
            </a:r>
            <a:r>
              <a:rPr lang="en-US" dirty="0" smtClean="0"/>
              <a:t>, a </a:t>
            </a:r>
            <a:r>
              <a:rPr lang="en-US" dirty="0" err="1" smtClean="0"/>
              <a:t>mídia</a:t>
            </a:r>
            <a:r>
              <a:rPr lang="en-US" dirty="0" smtClean="0"/>
              <a:t> e a </a:t>
            </a:r>
            <a:r>
              <a:rPr lang="en-US" dirty="0" err="1" smtClean="0"/>
              <a:t>sociedade</a:t>
            </a:r>
            <a:r>
              <a:rPr lang="en-US" dirty="0" smtClean="0"/>
              <a:t> civil </a:t>
            </a:r>
            <a:r>
              <a:rPr lang="en-US" dirty="0" err="1" smtClean="0"/>
              <a:t>precisam</a:t>
            </a:r>
            <a:r>
              <a:rPr lang="en-US" dirty="0" smtClean="0"/>
              <a:t> </a:t>
            </a:r>
            <a:r>
              <a:rPr lang="en-US" dirty="0" err="1" smtClean="0"/>
              <a:t>dedicar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tempo </a:t>
            </a:r>
            <a:r>
              <a:rPr lang="en-US" dirty="0" err="1" smtClean="0"/>
              <a:t>analisando</a:t>
            </a:r>
            <a:r>
              <a:rPr lang="en-US" dirty="0"/>
              <a:t> </a:t>
            </a:r>
            <a:r>
              <a:rPr lang="en-US" dirty="0" smtClean="0"/>
              <a:t>e </a:t>
            </a:r>
            <a:r>
              <a:rPr lang="en-US" dirty="0" err="1" smtClean="0"/>
              <a:t>acompanhando</a:t>
            </a:r>
            <a:r>
              <a:rPr lang="en-US" dirty="0" smtClean="0"/>
              <a:t> a </a:t>
            </a:r>
            <a:r>
              <a:rPr lang="en-US" dirty="0" err="1" smtClean="0"/>
              <a:t>situação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Ásia</a:t>
            </a:r>
            <a:r>
              <a:rPr lang="en-US" dirty="0" smtClean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</a:t>
            </a:r>
            <a:r>
              <a:rPr lang="en-US" dirty="0" err="1" smtClean="0"/>
              <a:t>Implicações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o </a:t>
            </a:r>
            <a:r>
              <a:rPr lang="en-US" dirty="0" err="1" smtClean="0"/>
              <a:t>Brasil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724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895831"/>
          </a:xfrm>
        </p:spPr>
        <p:txBody>
          <a:bodyPr>
            <a:normAutofit/>
          </a:bodyPr>
          <a:lstStyle/>
          <a:p>
            <a:pPr marL="502920" indent="-457200">
              <a:buFont typeface="+mj-lt"/>
              <a:buAutoNum type="arabicPeriod"/>
            </a:pPr>
            <a:r>
              <a:rPr lang="pt-BR" dirty="0" smtClean="0"/>
              <a:t>Um breve comentário: </a:t>
            </a:r>
            <a:r>
              <a:rPr lang="pt-BR" dirty="0" err="1" smtClean="0"/>
              <a:t>Trump</a:t>
            </a:r>
            <a:r>
              <a:rPr lang="pt-BR" dirty="0"/>
              <a:t> </a:t>
            </a:r>
            <a:r>
              <a:rPr lang="pt-BR" dirty="0" smtClean="0"/>
              <a:t>na cúpula do G7</a:t>
            </a:r>
          </a:p>
          <a:p>
            <a:pPr marL="502920" indent="-457200">
              <a:buFont typeface="+mj-lt"/>
              <a:buAutoNum type="arabicPeriod"/>
            </a:pPr>
            <a:endParaRPr lang="pt-BR" dirty="0"/>
          </a:p>
          <a:p>
            <a:pPr marL="502920" indent="-457200">
              <a:buFont typeface="+mj-lt"/>
              <a:buAutoNum type="arabicPeriod"/>
            </a:pPr>
            <a:r>
              <a:rPr lang="pt-BR" dirty="0" smtClean="0"/>
              <a:t>Globalização continuará sem os Estados Unidos</a:t>
            </a:r>
          </a:p>
          <a:p>
            <a:pPr marL="502920" indent="-457200">
              <a:buFont typeface="+mj-lt"/>
              <a:buAutoNum type="arabicPeriod"/>
            </a:pPr>
            <a:endParaRPr lang="pt-BR" dirty="0"/>
          </a:p>
          <a:p>
            <a:pPr marL="502920" indent="-457200">
              <a:buFont typeface="+mj-lt"/>
              <a:buAutoNum type="arabicPeriod"/>
            </a:pPr>
            <a:r>
              <a:rPr lang="pt-BR" dirty="0" smtClean="0"/>
              <a:t>O </a:t>
            </a:r>
            <a:r>
              <a:rPr lang="pt-BR" dirty="0"/>
              <a:t>desafio chinês no mar do sul da C</a:t>
            </a:r>
            <a:r>
              <a:rPr lang="pt-BR" dirty="0" smtClean="0"/>
              <a:t>hina</a:t>
            </a:r>
          </a:p>
          <a:p>
            <a:pPr marL="502920" indent="-457200">
              <a:buFont typeface="+mj-lt"/>
              <a:buAutoNum type="arabicPeriod"/>
            </a:pPr>
            <a:endParaRPr lang="pt-BR" dirty="0"/>
          </a:p>
          <a:p>
            <a:pPr marL="502920" indent="-457200">
              <a:buFont typeface="+mj-lt"/>
              <a:buAutoNum type="arabicPeriod"/>
            </a:pPr>
            <a:r>
              <a:rPr lang="pt-BR" dirty="0" smtClean="0"/>
              <a:t>Implicações para o Brasil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13970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539750" y="2205038"/>
            <a:ext cx="8064500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sz="3200" b="1" dirty="0" err="1" smtClean="0">
                <a:solidFill>
                  <a:schemeClr val="tx2"/>
                </a:solidFill>
              </a:rPr>
              <a:t>oliver.stuenkel@fgv.br</a:t>
            </a:r>
            <a:endParaRPr lang="pt-BR" sz="3200" b="1" dirty="0" smtClean="0">
              <a:solidFill>
                <a:schemeClr val="tx2"/>
              </a:solidFill>
            </a:endParaRPr>
          </a:p>
          <a:p>
            <a:pPr algn="ctr"/>
            <a:endParaRPr lang="pt-BR" sz="3200" b="1" dirty="0" smtClean="0">
              <a:solidFill>
                <a:schemeClr val="tx2"/>
              </a:solidFill>
            </a:endParaRPr>
          </a:p>
          <a:p>
            <a:pPr algn="ctr"/>
            <a:r>
              <a:rPr lang="pt-BR" sz="3200" b="1" dirty="0" err="1" smtClean="0">
                <a:solidFill>
                  <a:schemeClr val="tx2"/>
                </a:solidFill>
              </a:rPr>
              <a:t>www.postwesternworld.com</a:t>
            </a:r>
            <a:r>
              <a:rPr lang="pt-BR" sz="3200" b="1" dirty="0" smtClean="0">
                <a:solidFill>
                  <a:schemeClr val="tx2"/>
                </a:solidFill>
              </a:rPr>
              <a:t> </a:t>
            </a:r>
          </a:p>
          <a:p>
            <a:pPr algn="ctr"/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528166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381261" cy="4925840"/>
          </a:xfrm>
        </p:spPr>
        <p:txBody>
          <a:bodyPr>
            <a:normAutofit/>
          </a:bodyPr>
          <a:lstStyle/>
          <a:p>
            <a:pPr marL="342900" indent="-342900"/>
            <a:r>
              <a:rPr lang="pt-PT" dirty="0"/>
              <a:t>Para americanos, velho modelo esquerda-x-direita não traduz mais o espírito do tempo. A dicotomia globalismo-x-nacionalismo vem ocupando seu lugar</a:t>
            </a:r>
            <a:r>
              <a:rPr lang="pt-PT" dirty="0" smtClean="0"/>
              <a:t>.</a:t>
            </a:r>
          </a:p>
          <a:p>
            <a:pPr marL="342900" indent="-342900"/>
            <a:endParaRPr lang="pt-PT" dirty="0"/>
          </a:p>
          <a:p>
            <a:pPr marL="342900" indent="-342900"/>
            <a:r>
              <a:rPr lang="pt-PT" dirty="0"/>
              <a:t>A dicotomia "</a:t>
            </a:r>
            <a:r>
              <a:rPr lang="pt-PT" dirty="0" err="1"/>
              <a:t>globalista</a:t>
            </a:r>
            <a:r>
              <a:rPr lang="pt-PT" dirty="0"/>
              <a:t> x nacionalista" também está definindo cada vez mais a atuação dos EUA no mundo. Não por acaso, </a:t>
            </a:r>
            <a:r>
              <a:rPr lang="pt-PT" dirty="0" err="1"/>
              <a:t>Trump</a:t>
            </a:r>
            <a:r>
              <a:rPr lang="pt-PT" dirty="0"/>
              <a:t> pediu a readmissão da Rússia, liderada pelo líder nacionalista Putin, ao </a:t>
            </a:r>
            <a:r>
              <a:rPr lang="pt-PT" dirty="0" smtClean="0"/>
              <a:t>G7.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Trump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cúpula</a:t>
            </a:r>
            <a:r>
              <a:rPr lang="en-US" dirty="0" smtClean="0"/>
              <a:t> do G7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736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381261" cy="4925840"/>
          </a:xfrm>
        </p:spPr>
        <p:txBody>
          <a:bodyPr>
            <a:normAutofit/>
          </a:bodyPr>
          <a:lstStyle/>
          <a:p>
            <a:pPr marL="342900" indent="-342900"/>
            <a:r>
              <a:rPr lang="pt-PT" dirty="0" err="1" smtClean="0"/>
              <a:t>Trump</a:t>
            </a:r>
            <a:r>
              <a:rPr lang="pt-PT" dirty="0" smtClean="0"/>
              <a:t> não </a:t>
            </a:r>
            <a:r>
              <a:rPr lang="pt-PT" dirty="0"/>
              <a:t>está apenas expressando suas próprias convicções. Ele está traduzindo em ação o </a:t>
            </a:r>
            <a:r>
              <a:rPr lang="pt-PT" dirty="0" err="1"/>
              <a:t>Zeitgeist</a:t>
            </a:r>
            <a:r>
              <a:rPr lang="pt-PT" dirty="0"/>
              <a:t> presente nos EUA já há algum tempo. </a:t>
            </a:r>
            <a:endParaRPr lang="pt-PT" dirty="0" smtClean="0"/>
          </a:p>
          <a:p>
            <a:pPr marL="342900" indent="-342900"/>
            <a:endParaRPr lang="pt-PT" dirty="0"/>
          </a:p>
          <a:p>
            <a:pPr marL="342900" indent="-342900"/>
            <a:r>
              <a:rPr lang="pt-PT" dirty="0" smtClean="0"/>
              <a:t>Em </a:t>
            </a:r>
            <a:r>
              <a:rPr lang="pt-PT" dirty="0"/>
              <a:t>vista do viés nacionalista de significativa parcela da população dos Estados Unidos, parece altamente improvável que qualquer futuro ocupante da Casa Branca, durante a próxima década, possa adotar uma agenda pró-livre comércio tão entusiasticamente como os antecessores de </a:t>
            </a:r>
            <a:r>
              <a:rPr lang="pt-PT" dirty="0" err="1"/>
              <a:t>Trump</a:t>
            </a:r>
            <a:r>
              <a:rPr lang="pt-PT" dirty="0" smtClean="0"/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Trump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cúpula</a:t>
            </a:r>
            <a:r>
              <a:rPr lang="en-US" dirty="0" smtClean="0"/>
              <a:t> do G7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764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381261" cy="4925840"/>
          </a:xfrm>
        </p:spPr>
        <p:txBody>
          <a:bodyPr>
            <a:normAutofit/>
          </a:bodyPr>
          <a:lstStyle/>
          <a:p>
            <a:pPr marL="342900" indent="-342900"/>
            <a:endParaRPr lang="pt-PT" dirty="0"/>
          </a:p>
          <a:p>
            <a:pPr marL="342900" indent="-342900"/>
            <a:r>
              <a:rPr lang="pt-PT" dirty="0"/>
              <a:t>Com os Estados Unidos cada vez mais de olho no próprio umbigo, caberá a outros atores globais - como a União Europeia, a China, o grupo BRICS e nações latino-americanas - garantir que a globalização continue sem o país que um dia foi seu maior defensor. </a:t>
            </a:r>
            <a:endParaRPr lang="pt-PT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Trump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cúpula</a:t>
            </a:r>
            <a:r>
              <a:rPr lang="en-US" dirty="0" smtClean="0"/>
              <a:t> do G7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446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381261" cy="4925840"/>
          </a:xfrm>
        </p:spPr>
        <p:txBody>
          <a:bodyPr>
            <a:normAutofit/>
          </a:bodyPr>
          <a:lstStyle/>
          <a:p>
            <a:pPr marL="342900" indent="-342900"/>
            <a:r>
              <a:rPr lang="pt-PT" dirty="0" smtClean="0"/>
              <a:t>A </a:t>
            </a:r>
            <a:r>
              <a:rPr lang="pt-PT" dirty="0"/>
              <a:t>política comercial de </a:t>
            </a:r>
            <a:r>
              <a:rPr lang="pt-PT" dirty="0" err="1"/>
              <a:t>Trump</a:t>
            </a:r>
            <a:r>
              <a:rPr lang="pt-PT" dirty="0"/>
              <a:t> muito provavelmente não causará uma onda global de protecionismo. Apesar de o dano que a estratégia americana pode produzir, o mundo avançará suas negociações sem Washington</a:t>
            </a:r>
            <a:r>
              <a:rPr lang="pt-PT" dirty="0" smtClean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Globalização</a:t>
            </a:r>
            <a:r>
              <a:rPr lang="en-US" dirty="0" smtClean="0"/>
              <a:t> </a:t>
            </a:r>
            <a:r>
              <a:rPr lang="en-US" dirty="0" err="1" smtClean="0"/>
              <a:t>continuará</a:t>
            </a:r>
            <a:r>
              <a:rPr lang="en-US" dirty="0" smtClean="0"/>
              <a:t> </a:t>
            </a:r>
            <a:r>
              <a:rPr lang="en-US" dirty="0" err="1" smtClean="0"/>
              <a:t>sem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Estados</a:t>
            </a:r>
            <a:r>
              <a:rPr lang="en-US" dirty="0" smtClean="0"/>
              <a:t> </a:t>
            </a:r>
            <a:r>
              <a:rPr lang="en-US" dirty="0" err="1" smtClean="0"/>
              <a:t>Unidos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322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381261" cy="4925840"/>
          </a:xfrm>
        </p:spPr>
        <p:txBody>
          <a:bodyPr>
            <a:normAutofit/>
          </a:bodyPr>
          <a:lstStyle/>
          <a:p>
            <a:pPr marL="342900" indent="-342900"/>
            <a:r>
              <a:rPr lang="pt-PT" dirty="0" smtClean="0"/>
              <a:t>O </a:t>
            </a:r>
            <a:r>
              <a:rPr lang="pt-PT" dirty="0"/>
              <a:t>protecionismo de </a:t>
            </a:r>
            <a:r>
              <a:rPr lang="pt-PT" dirty="0" err="1"/>
              <a:t>Trump</a:t>
            </a:r>
            <a:r>
              <a:rPr lang="pt-PT" dirty="0"/>
              <a:t> também terá impacto em temas de segurança internacional, mas nessa área o resto do mundo igualmente se adaptará sem ruptura. </a:t>
            </a:r>
            <a:endParaRPr lang="pt-PT" dirty="0" smtClean="0"/>
          </a:p>
          <a:p>
            <a:pPr marL="342900" indent="-342900"/>
            <a:endParaRPr lang="pt-PT" dirty="0"/>
          </a:p>
          <a:p>
            <a:pPr marL="342900" indent="-342900"/>
            <a:r>
              <a:rPr lang="pt-PT" dirty="0" smtClean="0"/>
              <a:t>A </a:t>
            </a:r>
            <a:r>
              <a:rPr lang="pt-PT" dirty="0"/>
              <a:t>imposição de tarifas contra países amigos, em médio e longo prazos, reduzirá a capacidade dos EUA de moldar a política global em um sentido mais amplo. </a:t>
            </a:r>
            <a:endParaRPr lang="pt-PT" dirty="0" smtClean="0"/>
          </a:p>
          <a:p>
            <a:pPr marL="342900" indent="-342900"/>
            <a:endParaRPr lang="pt-PT" dirty="0"/>
          </a:p>
          <a:p>
            <a:pPr marL="342900" indent="-342900"/>
            <a:r>
              <a:rPr lang="pt-PT" dirty="0" smtClean="0"/>
              <a:t>Ao </a:t>
            </a:r>
            <a:r>
              <a:rPr lang="pt-PT" dirty="0"/>
              <a:t>elevar tarifas alfandegárias, Washington perde um de seus principais trunfos na barganha com outros países: acesso ao mercado dos EUA.</a:t>
            </a:r>
            <a:endParaRPr lang="pt-PT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Globalização</a:t>
            </a:r>
            <a:r>
              <a:rPr lang="en-US" dirty="0" smtClean="0"/>
              <a:t> </a:t>
            </a:r>
            <a:r>
              <a:rPr lang="en-US" dirty="0" err="1" smtClean="0"/>
              <a:t>continuará</a:t>
            </a:r>
            <a:r>
              <a:rPr lang="en-US" dirty="0" smtClean="0"/>
              <a:t> </a:t>
            </a:r>
            <a:r>
              <a:rPr lang="en-US" dirty="0" err="1" smtClean="0"/>
              <a:t>sem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Estados</a:t>
            </a:r>
            <a:r>
              <a:rPr lang="en-US" dirty="0" smtClean="0"/>
              <a:t> </a:t>
            </a:r>
            <a:r>
              <a:rPr lang="en-US" dirty="0" err="1" smtClean="0"/>
              <a:t>Unidos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891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381261" cy="4925840"/>
          </a:xfrm>
        </p:spPr>
        <p:txBody>
          <a:bodyPr>
            <a:normAutofit/>
          </a:bodyPr>
          <a:lstStyle/>
          <a:p>
            <a:pPr marL="342900" indent="-342900"/>
            <a:r>
              <a:rPr lang="pt-PT" dirty="0"/>
              <a:t>As consequências já são visíveis, com pesquisas indicando que a confiança e o apoio aos Estados Unidos em todo o mundo caíram, particularmente nos países tradicionalmente aliados a Washington.</a:t>
            </a:r>
            <a:endParaRPr lang="pt-PT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Globalização</a:t>
            </a:r>
            <a:r>
              <a:rPr lang="en-US" dirty="0" smtClean="0"/>
              <a:t> </a:t>
            </a:r>
            <a:r>
              <a:rPr lang="en-US" dirty="0" err="1" smtClean="0"/>
              <a:t>continuará</a:t>
            </a:r>
            <a:r>
              <a:rPr lang="en-US" dirty="0" smtClean="0"/>
              <a:t> </a:t>
            </a:r>
            <a:r>
              <a:rPr lang="en-US" dirty="0" err="1" smtClean="0"/>
              <a:t>sem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Estados</a:t>
            </a:r>
            <a:r>
              <a:rPr lang="en-US" dirty="0" smtClean="0"/>
              <a:t> </a:t>
            </a:r>
            <a:r>
              <a:rPr lang="en-US" dirty="0" err="1" smtClean="0"/>
              <a:t>Unidos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643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Screen Shot 2015-08-16 at 9.51.0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61" y="869564"/>
            <a:ext cx="8477495" cy="5146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3575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Grid.thmx</Template>
  <TotalTime>8370</TotalTime>
  <Words>1134</Words>
  <Application>Microsoft Macintosh PowerPoint</Application>
  <PresentationFormat>On-screen Show (4:3)</PresentationFormat>
  <Paragraphs>78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Grid</vt:lpstr>
      <vt:lpstr>O Protagonismo Chinês e a instabilidade no Mar da China</vt:lpstr>
      <vt:lpstr>PowerPoint Presentation</vt:lpstr>
      <vt:lpstr>1. Trump na cúpula do G7</vt:lpstr>
      <vt:lpstr>1. Trump na cúpula do G7</vt:lpstr>
      <vt:lpstr>1. Trump na cúpula do G7</vt:lpstr>
      <vt:lpstr>2. Globalização continuará sem os Estados Unidos</vt:lpstr>
      <vt:lpstr>2. Globalização continuará sem os Estados Unidos</vt:lpstr>
      <vt:lpstr>2. Globalização continuará sem os Estados Unidos</vt:lpstr>
      <vt:lpstr>PowerPoint Presentation</vt:lpstr>
      <vt:lpstr>PowerPoint Presentation</vt:lpstr>
      <vt:lpstr>PowerPoint Presentation</vt:lpstr>
      <vt:lpstr>3. O desafio chinês no mar do sul da china</vt:lpstr>
      <vt:lpstr>3. O desafio chinês no mar do sul da china</vt:lpstr>
      <vt:lpstr>3. O desafio chinês no mar do sul da china</vt:lpstr>
      <vt:lpstr>3. O desafio chinês no mar do sul da china</vt:lpstr>
      <vt:lpstr>3. O desafio chinês no mar do sul da china</vt:lpstr>
      <vt:lpstr>3. O desafio chinês no mar do sul da china</vt:lpstr>
      <vt:lpstr>3. O desafio chinês no mar do sul da china</vt:lpstr>
      <vt:lpstr>4. Implicações para o Brasil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domestic foundations of Brazil’s international position</dc:title>
  <dc:creator>MATIAS  SPEKTOR</dc:creator>
  <cp:lastModifiedBy>Oliver Stuenkel</cp:lastModifiedBy>
  <cp:revision>259</cp:revision>
  <dcterms:created xsi:type="dcterms:W3CDTF">2016-01-05T23:10:22Z</dcterms:created>
  <dcterms:modified xsi:type="dcterms:W3CDTF">2018-06-11T20:57:49Z</dcterms:modified>
</cp:coreProperties>
</file>