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9" r:id="rId3"/>
    <p:sldId id="276" r:id="rId4"/>
    <p:sldId id="277" r:id="rId5"/>
    <p:sldId id="278" r:id="rId6"/>
    <p:sldId id="280" r:id="rId7"/>
    <p:sldId id="282" r:id="rId8"/>
    <p:sldId id="283" r:id="rId9"/>
    <p:sldId id="284" r:id="rId10"/>
    <p:sldId id="290" r:id="rId11"/>
    <p:sldId id="285" r:id="rId12"/>
    <p:sldId id="289" r:id="rId13"/>
    <p:sldId id="272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EF1D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82" autoAdjust="0"/>
    <p:restoredTop sz="94660"/>
  </p:normalViewPr>
  <p:slideViewPr>
    <p:cSldViewPr snapToGrid="0">
      <p:cViewPr varScale="1">
        <p:scale>
          <a:sx n="92" d="100"/>
          <a:sy n="92" d="100"/>
        </p:scale>
        <p:origin x="3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1B48EF5-443D-51D7-298F-A488301828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2257065-53A6-27E6-0471-7D4DE41C7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B740074-2CD6-3906-8080-D0A2A61BE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96EE5B4-1212-18B9-7C99-B0C3511F2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52657F1-8E14-C1A9-7B5F-D3CA8268F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484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FB0D2B4-4CE8-BF66-8DEA-AA8FFE409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83477EAC-BDE8-B5FC-FFA4-C35B12EEA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8703956-5048-FC53-EB24-1E8BDD041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97C5419-187B-D74F-E591-D56956E75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6C99C6C-5D2E-A307-6146-ECE495526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845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EB5B8180-42EF-465B-15B1-96549DC643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A3CE0864-BBFA-0801-D51E-C45DED8EF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57056BC-381D-A837-4145-D91BE1F1D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5D4AA38-7411-F1C9-36A6-7627EADE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0645631-C2CA-CB71-2A17-C08EA7C42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349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63B1EA4-84A3-7C02-454D-9C4B58470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7352FA7-D1B7-5A6C-6223-FB5AEFC5A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F2F6CCB-9F81-3F87-F9CA-80E363920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759FF5A-88EC-11C1-1099-51A3B67D6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B448911-7D59-1B38-DF9E-2CD19A1B3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9054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F3DC68F-40E4-64FD-0A2F-02044323D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8CF97C2-A517-D360-F889-ED3683909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389BC91-AD2C-DD0C-95B1-41EAB12CA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5DD936D-3C2A-FF6C-11A0-A65117D69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E4D150F-4BDE-9A59-7266-3EBAC4EC7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54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F56A166-BB4D-DA5F-569F-49E5814A6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0D35769-C2C7-818C-D5EB-779984572F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5936A4F4-F860-9244-9627-DD24B28A1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A163664B-0D90-A4CD-EAF3-94C9EFF47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7CF77C4-0648-7B99-50B6-73EE482A7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A57DAE55-D71B-51D4-4E78-D84FA6D4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6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532A1F0-46CF-CE66-BBB6-0C8BAD83B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E76D49D-4345-42C0-A993-B8D33E530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B9BE50D8-E315-C73A-ED42-CB95732D41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3EBD02EA-534A-BDDF-5E2F-A6C5D86084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ED249650-3B6E-C879-DF47-A0201C6A5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DB3572AA-BACD-0057-2839-F5425AD0F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7A895A06-0FA0-71DC-B03C-6A128CC26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61BAD8C9-3714-2F1A-4467-3EEACC249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40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E118DB-22DC-BB97-100B-61B403B12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E912EE82-508D-E13E-5E68-5F060878D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BA5074F7-42CB-DEB3-80AE-9E35AFE6A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5517CD7C-9031-9762-35FE-CDB12ACFD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8047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CF081F3B-C709-6B06-6515-AF5F0553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252D11EA-4645-DB93-2980-DBB94F77C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2F91C167-E5A7-3F5D-00C7-38D510885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3161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AB3BA2-DC05-6B2B-12DB-B94B032E4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EF6DBF6-3FE1-EC47-577B-E2A8ED218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8DDFAD88-8A64-BFA4-9547-0BF6FC29A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C3B0DDD9-4DE7-24E5-7E6C-60653F4D4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E9CAD46-7958-C09E-E21E-EF06F2913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E2599ABD-45E7-249C-C17D-E59EEB7AA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9587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EE251FE-CEF7-3687-D6D3-352544F90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BB6F4045-D6D3-F6D1-E1F5-EB01D9F05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41D87AF4-0412-91E4-82DD-49EBE5FB3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79046CEC-8490-F19F-4B2F-06528AE9C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C094EED-1ABC-6B66-1B59-5AF0714D9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16B43A8D-6B16-2F1C-3ACE-7238389E4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28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A3BF54A9-C472-BD5B-3095-EB25B1D89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2FBD73F-FCED-0247-7E14-DEC607331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B929D08-3EC8-C4AA-8C3A-10DAA7DC06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DD337-2A6B-4AA0-940D-CFF2FA71032D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2941F39-0E0A-13D8-4E75-6C5CFC5C31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C17D5C9-1040-9A6A-8155-931441379D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2C601-3B5B-427D-A4CF-8EFFE8FC107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3527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9.png"/><Relationship Id="rId7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0.jpeg"/><Relationship Id="rId10" Type="http://schemas.openxmlformats.org/officeDocument/2006/relationships/image" Target="../media/image13.svg"/><Relationship Id="rId4" Type="http://schemas.openxmlformats.org/officeDocument/2006/relationships/image" Target="../media/image10.sv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0F1D33FE-1E05-8AA5-B71C-97E88C42A6F0}"/>
              </a:ext>
            </a:extLst>
          </p:cNvPr>
          <p:cNvSpPr/>
          <p:nvPr/>
        </p:nvSpPr>
        <p:spPr>
          <a:xfrm>
            <a:off x="1" y="6324274"/>
            <a:ext cx="12191999" cy="55877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FF8A7E09-A0B3-D37D-17C8-02AC6D3751CE}"/>
              </a:ext>
            </a:extLst>
          </p:cNvPr>
          <p:cNvSpPr/>
          <p:nvPr/>
        </p:nvSpPr>
        <p:spPr>
          <a:xfrm>
            <a:off x="-1" y="-30262"/>
            <a:ext cx="12191999" cy="101710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4176A112-5E0F-1EDC-A098-C3A0ECC90C80}"/>
              </a:ext>
            </a:extLst>
          </p:cNvPr>
          <p:cNvSpPr txBox="1"/>
          <p:nvPr/>
        </p:nvSpPr>
        <p:spPr>
          <a:xfrm>
            <a:off x="473923" y="6342474"/>
            <a:ext cx="10700342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PAULO RABELLO DE CASTRO – BRASÍLIA – 26.SET.2023 </a:t>
            </a:r>
            <a:endParaRPr lang="pt-BR" sz="2000" dirty="0">
              <a:latin typeface="Congenial" panose="02000503040000020004" pitchFamily="2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5F0ADA07-73B2-E771-0800-19812A540483}"/>
              </a:ext>
            </a:extLst>
          </p:cNvPr>
          <p:cNvSpPr txBox="1"/>
          <p:nvPr/>
        </p:nvSpPr>
        <p:spPr>
          <a:xfrm>
            <a:off x="289248" y="1153986"/>
            <a:ext cx="11693645" cy="4797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000" b="1" dirty="0">
                <a:latin typeface="Congenial" panose="02000503040000020004" pitchFamily="2" charset="0"/>
              </a:rPr>
              <a:t>SUGESTÕES DE APERFEIÇOAMENTO</a:t>
            </a:r>
          </a:p>
          <a:p>
            <a:pPr algn="ctr">
              <a:lnSpc>
                <a:spcPct val="150000"/>
              </a:lnSpc>
            </a:pPr>
            <a:r>
              <a:rPr lang="pt-BR" sz="3000" b="1" dirty="0">
                <a:solidFill>
                  <a:srgbClr val="0070C0"/>
                </a:solidFill>
                <a:latin typeface="Congenial" panose="02000503040000020004" pitchFamily="2" charset="0"/>
              </a:rPr>
              <a:t>ATLÂNTICO - INSTITUTO DE AÇÃO CIDADÃ</a:t>
            </a:r>
          </a:p>
          <a:p>
            <a:pPr algn="ctr">
              <a:lnSpc>
                <a:spcPct val="150000"/>
              </a:lnSpc>
            </a:pPr>
            <a:endParaRPr lang="pt-BR" sz="3000" b="1" dirty="0">
              <a:solidFill>
                <a:srgbClr val="00B0F0"/>
              </a:solidFill>
              <a:latin typeface="Congenial" panose="02000503040000020004" pitchFamily="2" charset="0"/>
            </a:endParaRPr>
          </a:p>
          <a:p>
            <a:pPr algn="ctr">
              <a:lnSpc>
                <a:spcPct val="150000"/>
              </a:lnSpc>
            </a:pPr>
            <a:endParaRPr lang="pt-BR" sz="2000" b="1" dirty="0">
              <a:solidFill>
                <a:srgbClr val="00B0F0"/>
              </a:solidFill>
              <a:latin typeface="Congenial" panose="02000503040000020004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pt-BR" sz="2000" i="1" dirty="0">
                <a:latin typeface="Congenial" panose="02000503040000020004" pitchFamily="2" charset="0"/>
              </a:rPr>
              <a:t>com apoio da</a:t>
            </a:r>
          </a:p>
          <a:p>
            <a:pPr algn="ctr">
              <a:lnSpc>
                <a:spcPct val="150000"/>
              </a:lnSpc>
            </a:pPr>
            <a:endParaRPr lang="pt-BR" sz="3000" b="1" dirty="0">
              <a:latin typeface="Congenial" panose="02000503040000020004" pitchFamily="2" charset="0"/>
            </a:endParaRPr>
          </a:p>
          <a:p>
            <a:pPr algn="ctr">
              <a:lnSpc>
                <a:spcPct val="150000"/>
              </a:lnSpc>
            </a:pPr>
            <a:endParaRPr lang="pt-BR" sz="2000" b="1" dirty="0">
              <a:latin typeface="Congenial" panose="02000503040000020004" pitchFamily="2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>
                <a:latin typeface="Congenial" panose="02000503040000020004" pitchFamily="2" charset="0"/>
              </a:rPr>
              <a:t>APRESENTAÇÃO PARA A CCJ DO SENADO FEDERAL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8A268461-895C-EFDB-53E1-8BFC52EE8185}"/>
              </a:ext>
            </a:extLst>
          </p:cNvPr>
          <p:cNvSpPr txBox="1"/>
          <p:nvPr/>
        </p:nvSpPr>
        <p:spPr>
          <a:xfrm>
            <a:off x="289248" y="121787"/>
            <a:ext cx="116135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>
                <a:latin typeface="Congenial" panose="02000503040000020004" pitchFamily="2" charset="0"/>
              </a:rPr>
              <a:t>PEC45-F</a:t>
            </a: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xmlns="" id="{87D135C6-9333-FC7B-B5C5-A0097E9D4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5104" y="2602302"/>
            <a:ext cx="901928" cy="837017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300777D0-6194-A891-E7A0-AE1D9B45B377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46953" y="4295416"/>
            <a:ext cx="1579554" cy="33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381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85BC5E4D-9E23-B7BA-E7BC-47517E282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680" y="0"/>
            <a:ext cx="119406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131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0F2CA4A0-8E0E-D29F-D9D0-840B8B13EACE}"/>
              </a:ext>
            </a:extLst>
          </p:cNvPr>
          <p:cNvSpPr txBox="1"/>
          <p:nvPr/>
        </p:nvSpPr>
        <p:spPr>
          <a:xfrm>
            <a:off x="20188" y="940994"/>
            <a:ext cx="11787962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600" b="1" dirty="0">
                <a:solidFill>
                  <a:srgbClr val="0070C0"/>
                </a:solidFill>
                <a:latin typeface="Congenial" panose="02000503040000020004" pitchFamily="2" charset="0"/>
              </a:rPr>
              <a:t>Ponto 5: </a:t>
            </a:r>
            <a:r>
              <a:rPr lang="pt-BR" sz="2600" b="1" dirty="0">
                <a:latin typeface="Congenial" panose="02000503040000020004" pitchFamily="2" charset="0"/>
              </a:rPr>
              <a:t>IBS com cinco níveis e equilíbrio relativo de cargas</a:t>
            </a:r>
            <a:endParaRPr lang="pt-BR" sz="2600" dirty="0">
              <a:latin typeface="Congenial" panose="02000503040000020004" pitchFamily="2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389190D1-C343-88F4-E2A5-B5EE2162AA28}"/>
              </a:ext>
            </a:extLst>
          </p:cNvPr>
          <p:cNvSpPr txBox="1"/>
          <p:nvPr/>
        </p:nvSpPr>
        <p:spPr>
          <a:xfrm>
            <a:off x="96388" y="1699588"/>
            <a:ext cx="12000362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8º. da PEC 45F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cria duas alíquotas adicionais</a:t>
            </a:r>
            <a:r>
              <a:rPr lang="pt-BR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(a “</a:t>
            </a:r>
            <a:r>
              <a:rPr lang="pt-BR" sz="20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super-reduzida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” e a “majorada”) ao IBS, perfazendo cinco no total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9º da PEC 45F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amplia o conceito de Cesta Básica Nacional</a:t>
            </a:r>
            <a:r>
              <a:rPr lang="pt-BR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para abrigar Alimentos e Higiene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156-A, § 1º, VIII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faixa </a:t>
            </a:r>
            <a:r>
              <a:rPr lang="pt-BR" sz="2000" b="1" u="sng" dirty="0" err="1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super-reduzida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 do IBS é opcional e cumulativa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 (não gera créditos) quando adquirente do bem ou serviço for não contribuinte regular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156-A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,</a:t>
            </a: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 § 1º, XII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alíquota padrão do IBS é sujeita a teto e redução gradual</a:t>
            </a:r>
            <a:r>
              <a:rPr lang="pt-BR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pelo Senado Federal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156-A, § 5º, II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contribuinte do IBS terá regime de crédito amplo</a:t>
            </a:r>
            <a:r>
              <a:rPr lang="pt-BR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e não-condicionado em suas aquisições para operações posteriores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156-A, § 5º, VIII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suprime devolução de IBS por </a:t>
            </a:r>
            <a:r>
              <a:rPr lang="pt-BR" sz="2000" b="1" u="sng" dirty="0" err="1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cashback</a:t>
            </a:r>
            <a:endParaRPr lang="pt-BR" sz="2000" b="1" u="sng" dirty="0">
              <a:highlight>
                <a:srgbClr val="C0C0C0"/>
              </a:highlight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155, VI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suprime ITCMD progressivo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CAAEB6B7-B03D-7031-7B5B-88127288C82A}"/>
              </a:ext>
            </a:extLst>
          </p:cNvPr>
          <p:cNvSpPr/>
          <p:nvPr/>
        </p:nvSpPr>
        <p:spPr>
          <a:xfrm>
            <a:off x="1" y="-1"/>
            <a:ext cx="12191999" cy="905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788D0D69-555C-BC1C-0652-11D6BAA0B2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81"/>
            <a:ext cx="2385986" cy="86061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DD4AD0C5-2702-FD6C-8148-AF15C272179C}"/>
              </a:ext>
            </a:extLst>
          </p:cNvPr>
          <p:cNvSpPr txBox="1"/>
          <p:nvPr/>
        </p:nvSpPr>
        <p:spPr>
          <a:xfrm>
            <a:off x="4888319" y="-101302"/>
            <a:ext cx="330318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b="1" dirty="0">
                <a:latin typeface="Congenial" panose="02000503040000020004" pitchFamily="2" charset="0"/>
              </a:rPr>
              <a:t>PONTO 5</a:t>
            </a:r>
            <a:endParaRPr lang="pt-BR" sz="4000" dirty="0">
              <a:latin typeface="Congenial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515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195814D1-226B-D279-25F0-82C09FD27867}"/>
              </a:ext>
            </a:extLst>
          </p:cNvPr>
          <p:cNvSpPr/>
          <p:nvPr/>
        </p:nvSpPr>
        <p:spPr>
          <a:xfrm>
            <a:off x="1" y="-1"/>
            <a:ext cx="12191999" cy="905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F4F76E4F-E83A-4D61-F42D-52E8DED8CAE2}"/>
              </a:ext>
            </a:extLst>
          </p:cNvPr>
          <p:cNvSpPr txBox="1"/>
          <p:nvPr/>
        </p:nvSpPr>
        <p:spPr>
          <a:xfrm>
            <a:off x="112295" y="146060"/>
            <a:ext cx="1207970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400"/>
              </a:spcBef>
              <a:spcAft>
                <a:spcPts val="2400"/>
              </a:spcAft>
            </a:pPr>
            <a:r>
              <a:rPr lang="pt-BR" sz="3400" b="1" dirty="0">
                <a:latin typeface="Congenial" panose="02000503040000020004" pitchFamily="2" charset="0"/>
              </a:rPr>
              <a:t>IVA DE 5 NÍVEIS APROXIMA BRASIL DE CHINA E ÍNDIA</a:t>
            </a:r>
            <a:endParaRPr lang="pt-BR" sz="3400" dirty="0">
              <a:latin typeface="Congenial" panose="02000503040000020004" pitchFamily="2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20999D27-2B64-6954-6C16-B1B3DD9B9100}"/>
              </a:ext>
            </a:extLst>
          </p:cNvPr>
          <p:cNvSpPr txBox="1"/>
          <p:nvPr/>
        </p:nvSpPr>
        <p:spPr>
          <a:xfrm>
            <a:off x="2309730" y="1944005"/>
            <a:ext cx="264983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PEC 45</a:t>
            </a:r>
            <a:endParaRPr lang="pt-BR" sz="2000" dirty="0">
              <a:latin typeface="Congenial" panose="02000503040000020004" pitchFamily="2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585A2958-83F5-996F-C399-EAD6E9418E80}"/>
              </a:ext>
            </a:extLst>
          </p:cNvPr>
          <p:cNvSpPr txBox="1"/>
          <p:nvPr/>
        </p:nvSpPr>
        <p:spPr>
          <a:xfrm>
            <a:off x="2169851" y="2535668"/>
            <a:ext cx="3041030" cy="2823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ZERO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--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REDUZIDA (0,4x)</a:t>
            </a:r>
          </a:p>
          <a:p>
            <a:pPr algn="ctr">
              <a:lnSpc>
                <a:spcPct val="150000"/>
              </a:lnSpc>
            </a:pPr>
            <a:r>
              <a:rPr lang="pt-BR" sz="2000" b="1" u="sng" dirty="0">
                <a:highlight>
                  <a:srgbClr val="C0C0C0"/>
                </a:highlight>
                <a:latin typeface="Congenial" panose="02000503040000020004" pitchFamily="2" charset="0"/>
              </a:rPr>
              <a:t>PADRÃO 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+ IMPOSTO SELETIVO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+ REGIMES ESPECIAIS</a:t>
            </a:r>
            <a:endParaRPr lang="pt-BR" sz="2000" dirty="0">
              <a:latin typeface="Congenial" panose="02000503040000020004" pitchFamily="2" charset="0"/>
            </a:endParaRPr>
          </a:p>
        </p:txBody>
      </p:sp>
      <p:sp>
        <p:nvSpPr>
          <p:cNvPr id="10" name="Chave Esquerda 9">
            <a:extLst>
              <a:ext uri="{FF2B5EF4-FFF2-40B4-BE49-F238E27FC236}">
                <a16:creationId xmlns:a16="http://schemas.microsoft.com/office/drawing/2014/main" xmlns="" id="{6B45703B-1A63-C2A1-782D-5A1F255BE6CC}"/>
              </a:ext>
            </a:extLst>
          </p:cNvPr>
          <p:cNvSpPr/>
          <p:nvPr/>
        </p:nvSpPr>
        <p:spPr>
          <a:xfrm>
            <a:off x="1912313" y="2553894"/>
            <a:ext cx="361812" cy="2823850"/>
          </a:xfrm>
          <a:prstGeom prst="leftBrace">
            <a:avLst/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8BC3FFC-239C-B6BE-7468-32868E496946}"/>
              </a:ext>
            </a:extLst>
          </p:cNvPr>
          <p:cNvSpPr/>
          <p:nvPr/>
        </p:nvSpPr>
        <p:spPr>
          <a:xfrm>
            <a:off x="2904409" y="2020141"/>
            <a:ext cx="1624084" cy="474581"/>
          </a:xfrm>
          <a:custGeom>
            <a:avLst/>
            <a:gdLst>
              <a:gd name="connsiteX0" fmla="*/ 0 w 1624084"/>
              <a:gd name="connsiteY0" fmla="*/ 0 h 474581"/>
              <a:gd name="connsiteX1" fmla="*/ 525120 w 1624084"/>
              <a:gd name="connsiteY1" fmla="*/ 0 h 474581"/>
              <a:gd name="connsiteX2" fmla="*/ 1017759 w 1624084"/>
              <a:gd name="connsiteY2" fmla="*/ 0 h 474581"/>
              <a:gd name="connsiteX3" fmla="*/ 1624084 w 1624084"/>
              <a:gd name="connsiteY3" fmla="*/ 0 h 474581"/>
              <a:gd name="connsiteX4" fmla="*/ 1624084 w 1624084"/>
              <a:gd name="connsiteY4" fmla="*/ 474581 h 474581"/>
              <a:gd name="connsiteX5" fmla="*/ 1115204 w 1624084"/>
              <a:gd name="connsiteY5" fmla="*/ 474581 h 474581"/>
              <a:gd name="connsiteX6" fmla="*/ 541361 w 1624084"/>
              <a:gd name="connsiteY6" fmla="*/ 474581 h 474581"/>
              <a:gd name="connsiteX7" fmla="*/ 0 w 1624084"/>
              <a:gd name="connsiteY7" fmla="*/ 474581 h 474581"/>
              <a:gd name="connsiteX8" fmla="*/ 0 w 1624084"/>
              <a:gd name="connsiteY8" fmla="*/ 0 h 474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24084" h="474581" extrusionOk="0">
                <a:moveTo>
                  <a:pt x="0" y="0"/>
                </a:moveTo>
                <a:cubicBezTo>
                  <a:pt x="160629" y="-13"/>
                  <a:pt x="388508" y="25331"/>
                  <a:pt x="525120" y="0"/>
                </a:cubicBezTo>
                <a:cubicBezTo>
                  <a:pt x="661732" y="-25331"/>
                  <a:pt x="888479" y="12220"/>
                  <a:pt x="1017759" y="0"/>
                </a:cubicBezTo>
                <a:cubicBezTo>
                  <a:pt x="1147039" y="-12220"/>
                  <a:pt x="1360444" y="-4835"/>
                  <a:pt x="1624084" y="0"/>
                </a:cubicBezTo>
                <a:cubicBezTo>
                  <a:pt x="1636073" y="207767"/>
                  <a:pt x="1616063" y="335530"/>
                  <a:pt x="1624084" y="474581"/>
                </a:cubicBezTo>
                <a:cubicBezTo>
                  <a:pt x="1494536" y="484105"/>
                  <a:pt x="1318493" y="459898"/>
                  <a:pt x="1115204" y="474581"/>
                </a:cubicBezTo>
                <a:cubicBezTo>
                  <a:pt x="911915" y="489264"/>
                  <a:pt x="716751" y="480052"/>
                  <a:pt x="541361" y="474581"/>
                </a:cubicBezTo>
                <a:cubicBezTo>
                  <a:pt x="365971" y="469110"/>
                  <a:pt x="184179" y="494910"/>
                  <a:pt x="0" y="474581"/>
                </a:cubicBezTo>
                <a:cubicBezTo>
                  <a:pt x="19072" y="275436"/>
                  <a:pt x="20183" y="228522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xmlns="" id="{396C5009-B1A8-73A1-0A01-92B2AF2DF56B}"/>
              </a:ext>
            </a:extLst>
          </p:cNvPr>
          <p:cNvSpPr txBox="1"/>
          <p:nvPr/>
        </p:nvSpPr>
        <p:spPr>
          <a:xfrm>
            <a:off x="6007587" y="1999668"/>
            <a:ext cx="1624084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IA / BRASIL</a:t>
            </a:r>
            <a:endParaRPr lang="pt-BR" sz="2000" dirty="0">
              <a:latin typeface="Congenial" panose="02000503040000020004" pitchFamily="2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xmlns="" id="{F893FFC4-D1E4-280A-D800-A1EBD5FB91BB}"/>
              </a:ext>
            </a:extLst>
          </p:cNvPr>
          <p:cNvSpPr txBox="1"/>
          <p:nvPr/>
        </p:nvSpPr>
        <p:spPr>
          <a:xfrm>
            <a:off x="5295073" y="2548053"/>
            <a:ext cx="3140052" cy="2362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ZERO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SUPER REDUZIDA (0,3x)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REDUZIDA (0,6x)</a:t>
            </a:r>
          </a:p>
          <a:p>
            <a:pPr algn="ctr">
              <a:lnSpc>
                <a:spcPct val="150000"/>
              </a:lnSpc>
            </a:pPr>
            <a:r>
              <a:rPr lang="pt-BR" sz="2000" b="1" u="sng" dirty="0">
                <a:highlight>
                  <a:srgbClr val="C0C0C0"/>
                </a:highlight>
                <a:latin typeface="Congenial" panose="02000503040000020004" pitchFamily="2" charset="0"/>
              </a:rPr>
              <a:t>PADRÃO (29 a 25%)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MAJORADA </a:t>
            </a:r>
            <a:endParaRPr lang="pt-BR" sz="2000" dirty="0">
              <a:latin typeface="Congenial" panose="02000503040000020004" pitchFamily="2" charset="0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xmlns="" id="{EC00BEE4-3B9D-1C56-4429-A9C205196297}"/>
              </a:ext>
            </a:extLst>
          </p:cNvPr>
          <p:cNvSpPr/>
          <p:nvPr/>
        </p:nvSpPr>
        <p:spPr>
          <a:xfrm>
            <a:off x="6007587" y="2020141"/>
            <a:ext cx="1624084" cy="474581"/>
          </a:xfrm>
          <a:custGeom>
            <a:avLst/>
            <a:gdLst>
              <a:gd name="connsiteX0" fmla="*/ 0 w 1624084"/>
              <a:gd name="connsiteY0" fmla="*/ 0 h 474581"/>
              <a:gd name="connsiteX1" fmla="*/ 525120 w 1624084"/>
              <a:gd name="connsiteY1" fmla="*/ 0 h 474581"/>
              <a:gd name="connsiteX2" fmla="*/ 1017759 w 1624084"/>
              <a:gd name="connsiteY2" fmla="*/ 0 h 474581"/>
              <a:gd name="connsiteX3" fmla="*/ 1624084 w 1624084"/>
              <a:gd name="connsiteY3" fmla="*/ 0 h 474581"/>
              <a:gd name="connsiteX4" fmla="*/ 1624084 w 1624084"/>
              <a:gd name="connsiteY4" fmla="*/ 474581 h 474581"/>
              <a:gd name="connsiteX5" fmla="*/ 1115204 w 1624084"/>
              <a:gd name="connsiteY5" fmla="*/ 474581 h 474581"/>
              <a:gd name="connsiteX6" fmla="*/ 541361 w 1624084"/>
              <a:gd name="connsiteY6" fmla="*/ 474581 h 474581"/>
              <a:gd name="connsiteX7" fmla="*/ 0 w 1624084"/>
              <a:gd name="connsiteY7" fmla="*/ 474581 h 474581"/>
              <a:gd name="connsiteX8" fmla="*/ 0 w 1624084"/>
              <a:gd name="connsiteY8" fmla="*/ 0 h 474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24084" h="474581" extrusionOk="0">
                <a:moveTo>
                  <a:pt x="0" y="0"/>
                </a:moveTo>
                <a:cubicBezTo>
                  <a:pt x="160629" y="-13"/>
                  <a:pt x="388508" y="25331"/>
                  <a:pt x="525120" y="0"/>
                </a:cubicBezTo>
                <a:cubicBezTo>
                  <a:pt x="661732" y="-25331"/>
                  <a:pt x="888479" y="12220"/>
                  <a:pt x="1017759" y="0"/>
                </a:cubicBezTo>
                <a:cubicBezTo>
                  <a:pt x="1147039" y="-12220"/>
                  <a:pt x="1360444" y="-4835"/>
                  <a:pt x="1624084" y="0"/>
                </a:cubicBezTo>
                <a:cubicBezTo>
                  <a:pt x="1636073" y="207767"/>
                  <a:pt x="1616063" y="335530"/>
                  <a:pt x="1624084" y="474581"/>
                </a:cubicBezTo>
                <a:cubicBezTo>
                  <a:pt x="1494536" y="484105"/>
                  <a:pt x="1318493" y="459898"/>
                  <a:pt x="1115204" y="474581"/>
                </a:cubicBezTo>
                <a:cubicBezTo>
                  <a:pt x="911915" y="489264"/>
                  <a:pt x="716751" y="480052"/>
                  <a:pt x="541361" y="474581"/>
                </a:cubicBezTo>
                <a:cubicBezTo>
                  <a:pt x="365971" y="469110"/>
                  <a:pt x="184179" y="494910"/>
                  <a:pt x="0" y="474581"/>
                </a:cubicBezTo>
                <a:cubicBezTo>
                  <a:pt x="19072" y="275436"/>
                  <a:pt x="20183" y="228522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xmlns="" id="{8CC27062-97F9-3F44-E59D-C81E1A0F2126}"/>
              </a:ext>
            </a:extLst>
          </p:cNvPr>
          <p:cNvSpPr txBox="1"/>
          <p:nvPr/>
        </p:nvSpPr>
        <p:spPr>
          <a:xfrm>
            <a:off x="84115" y="3128749"/>
            <a:ext cx="1744006" cy="1438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solidFill>
                  <a:srgbClr val="0070C0"/>
                </a:solidFill>
                <a:latin typeface="Congenial" panose="02000503040000020004" pitchFamily="2" charset="0"/>
              </a:rPr>
              <a:t>ESTRUTURA DOS TRIBUTOS</a:t>
            </a:r>
            <a:endParaRPr lang="pt-BR" sz="2000" dirty="0">
              <a:solidFill>
                <a:srgbClr val="0070C0"/>
              </a:solidFill>
              <a:latin typeface="Congenial" panose="02000503040000020004" pitchFamily="2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BF6F0337-E594-F5EC-226D-0BACFB1A39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8619" y="1347039"/>
            <a:ext cx="582020" cy="540133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11D0BAD3-7E62-3C8E-8E5C-0A9B29DEF2A8}"/>
              </a:ext>
            </a:extLst>
          </p:cNvPr>
          <p:cNvSpPr txBox="1"/>
          <p:nvPr/>
        </p:nvSpPr>
        <p:spPr>
          <a:xfrm>
            <a:off x="8730153" y="1991581"/>
            <a:ext cx="1096292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ÍNDIA</a:t>
            </a:r>
            <a:endParaRPr lang="pt-BR" sz="2000" dirty="0">
              <a:latin typeface="Congenial" panose="02000503040000020004" pitchFamily="2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D95C0E52-7230-CB7B-A03A-321AD14BE88A}"/>
              </a:ext>
            </a:extLst>
          </p:cNvPr>
          <p:cNvSpPr txBox="1"/>
          <p:nvPr/>
        </p:nvSpPr>
        <p:spPr>
          <a:xfrm>
            <a:off x="8730153" y="2548053"/>
            <a:ext cx="1096292" cy="3285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ZERO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0,25%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3%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5%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12%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18%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28%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5DCFF904-AEBC-F752-D341-DD66F2DF279A}"/>
              </a:ext>
            </a:extLst>
          </p:cNvPr>
          <p:cNvSpPr/>
          <p:nvPr/>
        </p:nvSpPr>
        <p:spPr>
          <a:xfrm>
            <a:off x="8730153" y="2033251"/>
            <a:ext cx="1096292" cy="474581"/>
          </a:xfrm>
          <a:custGeom>
            <a:avLst/>
            <a:gdLst>
              <a:gd name="connsiteX0" fmla="*/ 0 w 1096292"/>
              <a:gd name="connsiteY0" fmla="*/ 0 h 474581"/>
              <a:gd name="connsiteX1" fmla="*/ 537183 w 1096292"/>
              <a:gd name="connsiteY1" fmla="*/ 0 h 474581"/>
              <a:gd name="connsiteX2" fmla="*/ 1096292 w 1096292"/>
              <a:gd name="connsiteY2" fmla="*/ 0 h 474581"/>
              <a:gd name="connsiteX3" fmla="*/ 1096292 w 1096292"/>
              <a:gd name="connsiteY3" fmla="*/ 474581 h 474581"/>
              <a:gd name="connsiteX4" fmla="*/ 548146 w 1096292"/>
              <a:gd name="connsiteY4" fmla="*/ 474581 h 474581"/>
              <a:gd name="connsiteX5" fmla="*/ 0 w 1096292"/>
              <a:gd name="connsiteY5" fmla="*/ 474581 h 474581"/>
              <a:gd name="connsiteX6" fmla="*/ 0 w 1096292"/>
              <a:gd name="connsiteY6" fmla="*/ 0 h 474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6292" h="474581" extrusionOk="0">
                <a:moveTo>
                  <a:pt x="0" y="0"/>
                </a:moveTo>
                <a:cubicBezTo>
                  <a:pt x="187104" y="-22471"/>
                  <a:pt x="287056" y="1644"/>
                  <a:pt x="537183" y="0"/>
                </a:cubicBezTo>
                <a:cubicBezTo>
                  <a:pt x="787310" y="-1644"/>
                  <a:pt x="818083" y="12155"/>
                  <a:pt x="1096292" y="0"/>
                </a:cubicBezTo>
                <a:cubicBezTo>
                  <a:pt x="1074784" y="133466"/>
                  <a:pt x="1092003" y="250023"/>
                  <a:pt x="1096292" y="474581"/>
                </a:cubicBezTo>
                <a:cubicBezTo>
                  <a:pt x="857789" y="484910"/>
                  <a:pt x="797623" y="447594"/>
                  <a:pt x="548146" y="474581"/>
                </a:cubicBezTo>
                <a:cubicBezTo>
                  <a:pt x="298669" y="501568"/>
                  <a:pt x="165212" y="500045"/>
                  <a:pt x="0" y="474581"/>
                </a:cubicBezTo>
                <a:cubicBezTo>
                  <a:pt x="6806" y="260094"/>
                  <a:pt x="-107" y="126819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5FB9083F-D4B1-2860-B233-CCBBB540225B}"/>
              </a:ext>
            </a:extLst>
          </p:cNvPr>
          <p:cNvSpPr txBox="1"/>
          <p:nvPr/>
        </p:nvSpPr>
        <p:spPr>
          <a:xfrm>
            <a:off x="10469417" y="1991581"/>
            <a:ext cx="1096292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CHINA</a:t>
            </a:r>
            <a:endParaRPr lang="pt-BR" sz="2000" dirty="0">
              <a:latin typeface="Congenial" panose="02000503040000020004" pitchFamily="2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AEBE131A-3BD1-2E46-066F-88EC1F2E6C90}"/>
              </a:ext>
            </a:extLst>
          </p:cNvPr>
          <p:cNvSpPr txBox="1"/>
          <p:nvPr/>
        </p:nvSpPr>
        <p:spPr>
          <a:xfrm>
            <a:off x="10469417" y="2575349"/>
            <a:ext cx="1096292" cy="2823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ZERO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3%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5%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6%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9%</a:t>
            </a:r>
          </a:p>
          <a:p>
            <a:pPr algn="ctr">
              <a:lnSpc>
                <a:spcPct val="150000"/>
              </a:lnSpc>
            </a:pPr>
            <a:r>
              <a:rPr lang="pt-BR" sz="2000" b="1" dirty="0">
                <a:latin typeface="Congenial" panose="02000503040000020004" pitchFamily="2" charset="0"/>
              </a:rPr>
              <a:t>13%</a:t>
            </a:r>
            <a:endParaRPr lang="pt-BR" sz="2000" dirty="0">
              <a:latin typeface="Congenial" panose="02000503040000020004" pitchFamily="2" charset="0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xmlns="" id="{84BB50C5-24AF-7540-EED7-2110CA7AA2F8}"/>
              </a:ext>
            </a:extLst>
          </p:cNvPr>
          <p:cNvSpPr/>
          <p:nvPr/>
        </p:nvSpPr>
        <p:spPr>
          <a:xfrm>
            <a:off x="10469417" y="2033251"/>
            <a:ext cx="1096292" cy="474581"/>
          </a:xfrm>
          <a:custGeom>
            <a:avLst/>
            <a:gdLst>
              <a:gd name="connsiteX0" fmla="*/ 0 w 1096292"/>
              <a:gd name="connsiteY0" fmla="*/ 0 h 474581"/>
              <a:gd name="connsiteX1" fmla="*/ 537183 w 1096292"/>
              <a:gd name="connsiteY1" fmla="*/ 0 h 474581"/>
              <a:gd name="connsiteX2" fmla="*/ 1096292 w 1096292"/>
              <a:gd name="connsiteY2" fmla="*/ 0 h 474581"/>
              <a:gd name="connsiteX3" fmla="*/ 1096292 w 1096292"/>
              <a:gd name="connsiteY3" fmla="*/ 474581 h 474581"/>
              <a:gd name="connsiteX4" fmla="*/ 548146 w 1096292"/>
              <a:gd name="connsiteY4" fmla="*/ 474581 h 474581"/>
              <a:gd name="connsiteX5" fmla="*/ 0 w 1096292"/>
              <a:gd name="connsiteY5" fmla="*/ 474581 h 474581"/>
              <a:gd name="connsiteX6" fmla="*/ 0 w 1096292"/>
              <a:gd name="connsiteY6" fmla="*/ 0 h 474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96292" h="474581" extrusionOk="0">
                <a:moveTo>
                  <a:pt x="0" y="0"/>
                </a:moveTo>
                <a:cubicBezTo>
                  <a:pt x="187104" y="-22471"/>
                  <a:pt x="287056" y="1644"/>
                  <a:pt x="537183" y="0"/>
                </a:cubicBezTo>
                <a:cubicBezTo>
                  <a:pt x="787310" y="-1644"/>
                  <a:pt x="818083" y="12155"/>
                  <a:pt x="1096292" y="0"/>
                </a:cubicBezTo>
                <a:cubicBezTo>
                  <a:pt x="1074784" y="133466"/>
                  <a:pt x="1092003" y="250023"/>
                  <a:pt x="1096292" y="474581"/>
                </a:cubicBezTo>
                <a:cubicBezTo>
                  <a:pt x="857789" y="484910"/>
                  <a:pt x="797623" y="447594"/>
                  <a:pt x="548146" y="474581"/>
                </a:cubicBezTo>
                <a:cubicBezTo>
                  <a:pt x="298669" y="501568"/>
                  <a:pt x="165212" y="500045"/>
                  <a:pt x="0" y="474581"/>
                </a:cubicBezTo>
                <a:cubicBezTo>
                  <a:pt x="6806" y="260094"/>
                  <a:pt x="-107" y="126819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3527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DAF553C1-F373-C464-61D1-054D6ED36FA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689645" y="6284926"/>
            <a:ext cx="390178" cy="573074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036CF81B-098B-34D7-B9C0-A3F62CDB44A4}"/>
              </a:ext>
            </a:extLst>
          </p:cNvPr>
          <p:cNvSpPr txBox="1"/>
          <p:nvPr/>
        </p:nvSpPr>
        <p:spPr>
          <a:xfrm>
            <a:off x="968377" y="2538627"/>
            <a:ext cx="375403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6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Leelawadee UI" panose="020B0502040204020203" pitchFamily="34" charset="-34"/>
                <a:cs typeface="Leelawadee UI" panose="020B0502040204020203" pitchFamily="34" charset="-34"/>
              </a:rPr>
              <a:t>PAULO RABELLO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B07475CD-42EC-EF84-541F-3D0F59F04D98}"/>
              </a:ext>
            </a:extLst>
          </p:cNvPr>
          <p:cNvSpPr txBox="1"/>
          <p:nvPr/>
        </p:nvSpPr>
        <p:spPr>
          <a:xfrm>
            <a:off x="1843515" y="3321525"/>
            <a:ext cx="45679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i="1" spc="17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rabellodecastro</a:t>
            </a:r>
            <a:r>
              <a:rPr lang="pt-BR" sz="2000" b="1" i="1" spc="170" dirty="0">
                <a:solidFill>
                  <a:srgbClr val="0070C0"/>
                </a:solidFill>
                <a:latin typeface="Century Gothic" panose="020B0502020202020204" pitchFamily="34" charset="0"/>
              </a:rPr>
              <a:t>@</a:t>
            </a:r>
            <a:r>
              <a:rPr lang="pt-BR" sz="2000" i="1" spc="17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gmail.com</a:t>
            </a:r>
          </a:p>
        </p:txBody>
      </p:sp>
      <p:pic>
        <p:nvPicPr>
          <p:cNvPr id="16" name="Gráfico 15" descr="Envelope estrutura de tópicos">
            <a:extLst>
              <a:ext uri="{FF2B5EF4-FFF2-40B4-BE49-F238E27FC236}">
                <a16:creationId xmlns:a16="http://schemas.microsoft.com/office/drawing/2014/main" xmlns="" id="{394759C7-D1D7-9C5D-B325-FBC0A9BC23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052317" y="3245123"/>
            <a:ext cx="544394" cy="544394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8167624E-C269-A6DE-5BFC-1F43AA398F14}"/>
              </a:ext>
            </a:extLst>
          </p:cNvPr>
          <p:cNvSpPr txBox="1"/>
          <p:nvPr/>
        </p:nvSpPr>
        <p:spPr>
          <a:xfrm>
            <a:off x="426646" y="782770"/>
            <a:ext cx="58192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spc="870" dirty="0">
                <a:solidFill>
                  <a:schemeClr val="tx1">
                    <a:lumMod val="65000"/>
                    <a:lumOff val="35000"/>
                  </a:schemeClr>
                </a:solidFill>
                <a:latin typeface="Congenial Black" panose="020B0604020202020204" pitchFamily="2" charset="0"/>
                <a:cs typeface="Aharoni" panose="02010803020104030203" pitchFamily="2" charset="-79"/>
              </a:rPr>
              <a:t>OBRIGADO!</a:t>
            </a:r>
            <a:endParaRPr lang="pt-BR" sz="6000" spc="-100" dirty="0">
              <a:solidFill>
                <a:schemeClr val="tx1">
                  <a:lumMod val="65000"/>
                  <a:lumOff val="35000"/>
                </a:schemeClr>
              </a:solidFill>
              <a:latin typeface="Congenial Black" panose="020B0604020202020204" pitchFamily="2" charset="0"/>
              <a:cs typeface="Aharoni" panose="02010803020104030203" pitchFamily="2" charset="-79"/>
            </a:endParaRPr>
          </a:p>
        </p:txBody>
      </p:sp>
      <p:pic>
        <p:nvPicPr>
          <p:cNvPr id="4" name="Imagem 3" descr="Desenho de um círculo&#10;&#10;Descrição gerada automaticamente com confiança média">
            <a:extLst>
              <a:ext uri="{FF2B5EF4-FFF2-40B4-BE49-F238E27FC236}">
                <a16:creationId xmlns:a16="http://schemas.microsoft.com/office/drawing/2014/main" xmlns="" id="{67B75A36-5134-D8DE-62C7-2D1E1688478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084" y="5395631"/>
            <a:ext cx="991713" cy="59579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52224951-3C43-EA25-91B2-9FC5FE20CDC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8377" y="5373531"/>
            <a:ext cx="689624" cy="639992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3A5BB590-F24A-FC5F-4B9E-5A3934C485B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82390" y="5549094"/>
            <a:ext cx="1381305" cy="2888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1E803B8-8DA4-8CA9-0A57-1D449F715C2C}"/>
              </a:ext>
            </a:extLst>
          </p:cNvPr>
          <p:cNvSpPr txBox="1"/>
          <p:nvPr/>
        </p:nvSpPr>
        <p:spPr>
          <a:xfrm>
            <a:off x="1843515" y="3952520"/>
            <a:ext cx="21273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+55 21 98181-0197</a:t>
            </a:r>
          </a:p>
        </p:txBody>
      </p:sp>
      <p:pic>
        <p:nvPicPr>
          <p:cNvPr id="10" name="Graphic 9" descr="Speaker phone outline">
            <a:extLst>
              <a:ext uri="{FF2B5EF4-FFF2-40B4-BE49-F238E27FC236}">
                <a16:creationId xmlns:a16="http://schemas.microsoft.com/office/drawing/2014/main" xmlns="" id="{44C7CA4C-7610-CA4A-8BC4-46CA3F3B1F5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1227378" y="3890964"/>
            <a:ext cx="369333" cy="36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237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77C31404-A394-9716-E005-AC93857D179C}"/>
              </a:ext>
            </a:extLst>
          </p:cNvPr>
          <p:cNvSpPr txBox="1"/>
          <p:nvPr/>
        </p:nvSpPr>
        <p:spPr>
          <a:xfrm>
            <a:off x="289249" y="713829"/>
            <a:ext cx="1161350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i="1" dirty="0">
                <a:latin typeface="Congenial" panose="02000503040000020004" pitchFamily="2" charset="0"/>
              </a:rPr>
              <a:t>O </a:t>
            </a:r>
            <a:r>
              <a:rPr lang="pt-BR" sz="4000" i="1" dirty="0">
                <a:solidFill>
                  <a:srgbClr val="0070C0"/>
                </a:solidFill>
                <a:latin typeface="Congenial" panose="02000503040000020004" pitchFamily="2" charset="0"/>
              </a:rPr>
              <a:t>ATLÂNTICO</a:t>
            </a:r>
            <a:r>
              <a:rPr lang="pt-BR" sz="4000" i="1" dirty="0">
                <a:solidFill>
                  <a:srgbClr val="00B0F0"/>
                </a:solidFill>
                <a:latin typeface="Congenial" panose="02000503040000020004" pitchFamily="2" charset="0"/>
              </a:rPr>
              <a:t>        </a:t>
            </a:r>
            <a:r>
              <a:rPr lang="pt-BR" sz="4000" i="1" dirty="0">
                <a:latin typeface="Congenial" panose="02000503040000020004" pitchFamily="2" charset="0"/>
              </a:rPr>
              <a:t>elaborou um conjunto de emendas, sob forma de </a:t>
            </a:r>
            <a:r>
              <a:rPr lang="pt-BR" sz="4000" i="1" u="sng" dirty="0">
                <a:latin typeface="Congenial" panose="02000503040000020004" pitchFamily="2" charset="0"/>
              </a:rPr>
              <a:t>Substitutivo</a:t>
            </a:r>
            <a:r>
              <a:rPr lang="pt-BR" sz="4000" i="1" dirty="0">
                <a:latin typeface="Congenial" panose="02000503040000020004" pitchFamily="2" charset="0"/>
              </a:rPr>
              <a:t>, cujos pontos essenciais são aqui elencados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FCDBC356-61A9-9E8F-0F63-BF50F30B88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0718" y="767549"/>
            <a:ext cx="582020" cy="540133"/>
          </a:xfrm>
          <a:prstGeom prst="rect">
            <a:avLst/>
          </a:prstGeom>
        </p:spPr>
      </p:pic>
      <p:pic>
        <p:nvPicPr>
          <p:cNvPr id="13" name="Gráfico 12" descr="Fechar aspas estrutura de tópicos">
            <a:extLst>
              <a:ext uri="{FF2B5EF4-FFF2-40B4-BE49-F238E27FC236}">
                <a16:creationId xmlns:a16="http://schemas.microsoft.com/office/drawing/2014/main" xmlns="" id="{A8F2D71F-6A89-DE8D-3864-86018F359B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1148936" y="2291275"/>
            <a:ext cx="723091" cy="723091"/>
          </a:xfrm>
          <a:prstGeom prst="rect">
            <a:avLst/>
          </a:prstGeom>
        </p:spPr>
      </p:pic>
      <p:pic>
        <p:nvPicPr>
          <p:cNvPr id="15" name="Gráfico 14" descr="Fechar aspas estrutura de tópicos">
            <a:extLst>
              <a:ext uri="{FF2B5EF4-FFF2-40B4-BE49-F238E27FC236}">
                <a16:creationId xmlns:a16="http://schemas.microsoft.com/office/drawing/2014/main" xmlns="" id="{2D9FA032-F148-94B9-C787-D240F5FB07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 rot="10800000">
            <a:off x="250425" y="264276"/>
            <a:ext cx="666943" cy="666943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B1351238-2310-E79B-D540-BE703E4812B0}"/>
              </a:ext>
            </a:extLst>
          </p:cNvPr>
          <p:cNvSpPr txBox="1"/>
          <p:nvPr/>
        </p:nvSpPr>
        <p:spPr>
          <a:xfrm>
            <a:off x="1699436" y="3597372"/>
            <a:ext cx="879312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latin typeface="Congenial" panose="02000503040000020004" pitchFamily="2" charset="0"/>
              </a:rPr>
              <a:t>Este Substitutivo conta com o apoio da Diretoria e do Comitê de Reforma Tributária da ACMinas 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6659631D-A337-B4E4-E1DF-3D0E1B2D0594}"/>
              </a:ext>
            </a:extLst>
          </p:cNvPr>
          <p:cNvPicPr>
            <a:picLocks noChangeAspect="1"/>
          </p:cNvPicPr>
          <p:nvPr/>
        </p:nvPicPr>
        <p:blipFill>
          <a:blip r:embed="rId6">
            <a:biLevel thresh="7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22376" y="5920632"/>
            <a:ext cx="1624084" cy="33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95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5ED4AA5D-3B5D-C405-7420-1665FC232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375" y="1109747"/>
            <a:ext cx="9088755" cy="5658928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136F803F-5D30-A070-95F1-94AD2F660148}"/>
              </a:ext>
            </a:extLst>
          </p:cNvPr>
          <p:cNvSpPr/>
          <p:nvPr/>
        </p:nvSpPr>
        <p:spPr>
          <a:xfrm>
            <a:off x="1" y="-1"/>
            <a:ext cx="12191999" cy="905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9713D0DD-8F21-F137-D908-95EA02171363}"/>
              </a:ext>
            </a:extLst>
          </p:cNvPr>
          <p:cNvSpPr txBox="1"/>
          <p:nvPr/>
        </p:nvSpPr>
        <p:spPr>
          <a:xfrm>
            <a:off x="95693" y="89325"/>
            <a:ext cx="11865935" cy="727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3000" b="1" dirty="0">
                <a:latin typeface="Congenial" panose="02000503040000020004" pitchFamily="2" charset="0"/>
              </a:rPr>
              <a:t>PESO DOS TRIBUTOS DO CONSUMO NO BRASIL É ALTO DEMAIS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A1522BA0-69D8-8C05-4E80-DF18EFB205DE}"/>
              </a:ext>
            </a:extLst>
          </p:cNvPr>
          <p:cNvSpPr txBox="1"/>
          <p:nvPr/>
        </p:nvSpPr>
        <p:spPr>
          <a:xfrm>
            <a:off x="10515600" y="6122344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Elaboração: </a:t>
            </a:r>
          </a:p>
          <a:p>
            <a:r>
              <a:rPr lang="pt-BR" sz="1400" i="1" dirty="0">
                <a:latin typeface="Leelawadee" panose="020B0502040204020203" pitchFamily="34" charset="-34"/>
                <a:cs typeface="Leelawadee" panose="020B0502040204020203" pitchFamily="34" charset="-34"/>
              </a:rPr>
              <a:t>RC Consultores</a:t>
            </a:r>
          </a:p>
        </p:txBody>
      </p:sp>
    </p:spTree>
    <p:extLst>
      <p:ext uri="{BB962C8B-B14F-4D97-AF65-F5344CB8AC3E}">
        <p14:creationId xmlns:p14="http://schemas.microsoft.com/office/powerpoint/2010/main" val="433122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48BDC576-9022-FAE7-7549-9D124E231907}"/>
              </a:ext>
            </a:extLst>
          </p:cNvPr>
          <p:cNvSpPr/>
          <p:nvPr/>
        </p:nvSpPr>
        <p:spPr>
          <a:xfrm>
            <a:off x="1" y="-1"/>
            <a:ext cx="12191999" cy="175979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A4DAE656-E53C-537D-EECB-1255F4624B3A}"/>
              </a:ext>
            </a:extLst>
          </p:cNvPr>
          <p:cNvSpPr txBox="1"/>
          <p:nvPr/>
        </p:nvSpPr>
        <p:spPr>
          <a:xfrm>
            <a:off x="424242" y="91649"/>
            <a:ext cx="11424300" cy="1525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000" b="1" dirty="0">
                <a:latin typeface="Congenial" panose="02000503040000020004" pitchFamily="2" charset="0"/>
              </a:rPr>
              <a:t>PRINCÍPIOS DESEJÁVEIS PARA UMA </a:t>
            </a:r>
          </a:p>
          <a:p>
            <a:pPr algn="ctr">
              <a:lnSpc>
                <a:spcPct val="150000"/>
              </a:lnSpc>
            </a:pPr>
            <a:r>
              <a:rPr lang="pt-BR" sz="3500" b="1" u="sng" dirty="0">
                <a:latin typeface="Congenial" panose="02000503040000020004" pitchFamily="2" charset="0"/>
              </a:rPr>
              <a:t>BOA REFORMA TRIBUTÁRIA DO CONSUMO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26CB9D0C-03FD-67A3-6453-6CEDE98A09AF}"/>
              </a:ext>
            </a:extLst>
          </p:cNvPr>
          <p:cNvSpPr txBox="1"/>
          <p:nvPr/>
        </p:nvSpPr>
        <p:spPr>
          <a:xfrm>
            <a:off x="3890486" y="2270560"/>
            <a:ext cx="544248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b="1" dirty="0">
                <a:latin typeface="Congenial" panose="02000503040000020004" pitchFamily="2" charset="0"/>
              </a:rPr>
              <a:t>SIMPLICIDADE</a:t>
            </a:r>
            <a:endParaRPr lang="pt-BR" sz="4000" dirty="0">
              <a:latin typeface="Congenial" panose="02000503040000020004" pitchFamily="2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9E191834-CA4D-AF60-1AAA-752F25818EBF}"/>
              </a:ext>
            </a:extLst>
          </p:cNvPr>
          <p:cNvSpPr txBox="1"/>
          <p:nvPr/>
        </p:nvSpPr>
        <p:spPr>
          <a:xfrm>
            <a:off x="3890485" y="3525705"/>
            <a:ext cx="526133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b="1" dirty="0">
                <a:latin typeface="Congenial" panose="02000503040000020004" pitchFamily="2" charset="0"/>
              </a:rPr>
              <a:t>CONFIABILIDADE</a:t>
            </a:r>
            <a:endParaRPr lang="pt-BR" sz="4000" dirty="0">
              <a:latin typeface="Congenial" panose="02000503040000020004" pitchFamily="2" charset="0"/>
            </a:endParaRP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xmlns="" id="{8D074662-5972-838B-0258-F57BD2BE2F07}"/>
              </a:ext>
            </a:extLst>
          </p:cNvPr>
          <p:cNvSpPr/>
          <p:nvPr/>
        </p:nvSpPr>
        <p:spPr>
          <a:xfrm>
            <a:off x="3533522" y="2764532"/>
            <a:ext cx="167951" cy="167951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0C0"/>
              </a:solidFill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xmlns="" id="{CB6D101C-2057-05E8-30D6-48E10DA87AE9}"/>
              </a:ext>
            </a:extLst>
          </p:cNvPr>
          <p:cNvSpPr/>
          <p:nvPr/>
        </p:nvSpPr>
        <p:spPr>
          <a:xfrm>
            <a:off x="3533521" y="3977314"/>
            <a:ext cx="167951" cy="167951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EBEC4ADA-E137-DEB7-6659-BFDEE7331897}"/>
              </a:ext>
            </a:extLst>
          </p:cNvPr>
          <p:cNvSpPr txBox="1"/>
          <p:nvPr/>
        </p:nvSpPr>
        <p:spPr>
          <a:xfrm>
            <a:off x="3890485" y="4933718"/>
            <a:ext cx="614985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b="1" dirty="0">
                <a:latin typeface="Congenial" panose="02000503040000020004" pitchFamily="2" charset="0"/>
              </a:rPr>
              <a:t>CONSTITUCIONALIDADE</a:t>
            </a:r>
            <a:endParaRPr lang="pt-BR" sz="4000" dirty="0">
              <a:latin typeface="Congenial" panose="02000503040000020004" pitchFamily="2" charset="0"/>
            </a:endParaRP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xmlns="" id="{A4E50453-D582-7E03-5577-875B27577F10}"/>
              </a:ext>
            </a:extLst>
          </p:cNvPr>
          <p:cNvSpPr/>
          <p:nvPr/>
        </p:nvSpPr>
        <p:spPr>
          <a:xfrm>
            <a:off x="3533521" y="5403077"/>
            <a:ext cx="167951" cy="167951"/>
          </a:xfrm>
          <a:prstGeom prst="ellipse">
            <a:avLst/>
          </a:prstGeom>
          <a:noFill/>
          <a:ln w="539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847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10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136F803F-5D30-A070-95F1-94AD2F660148}"/>
              </a:ext>
            </a:extLst>
          </p:cNvPr>
          <p:cNvSpPr/>
          <p:nvPr/>
        </p:nvSpPr>
        <p:spPr>
          <a:xfrm>
            <a:off x="1" y="-1"/>
            <a:ext cx="12191999" cy="905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9713D0DD-8F21-F137-D908-95EA02171363}"/>
              </a:ext>
            </a:extLst>
          </p:cNvPr>
          <p:cNvSpPr txBox="1"/>
          <p:nvPr/>
        </p:nvSpPr>
        <p:spPr>
          <a:xfrm>
            <a:off x="383850" y="-9970"/>
            <a:ext cx="1142430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>
                <a:latin typeface="Congenial" panose="02000503040000020004" pitchFamily="2" charset="0"/>
              </a:rPr>
              <a:t>OS </a:t>
            </a:r>
            <a:r>
              <a:rPr lang="pt-BR" sz="3600" b="1" u="sng" dirty="0">
                <a:latin typeface="Congenial" panose="02000503040000020004" pitchFamily="2" charset="0"/>
              </a:rPr>
              <a:t>5 PONTOS</a:t>
            </a:r>
            <a:r>
              <a:rPr lang="pt-BR" sz="3600" b="1" dirty="0">
                <a:latin typeface="Congenial" panose="02000503040000020004" pitchFamily="2" charset="0"/>
              </a:rPr>
              <a:t> DE APERFEIÇOAMENTO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8CA28041-CB48-971B-58ED-AD445EB36001}"/>
              </a:ext>
            </a:extLst>
          </p:cNvPr>
          <p:cNvSpPr txBox="1"/>
          <p:nvPr/>
        </p:nvSpPr>
        <p:spPr>
          <a:xfrm>
            <a:off x="202018" y="1155342"/>
            <a:ext cx="11989981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600" b="1" dirty="0">
                <a:solidFill>
                  <a:srgbClr val="0070C0"/>
                </a:solidFill>
                <a:latin typeface="Congenial" panose="02000503040000020004" pitchFamily="2" charset="0"/>
              </a:rPr>
              <a:t>Ponto 1: </a:t>
            </a:r>
            <a:r>
              <a:rPr lang="pt-BR" sz="2600" b="1" dirty="0">
                <a:latin typeface="Congenial" panose="02000503040000020004" pitchFamily="2" charset="0"/>
              </a:rPr>
              <a:t>Supressão do Imposto Seletivo e da Contribuição Estadual (art. 19)</a:t>
            </a:r>
            <a:endParaRPr lang="pt-BR" sz="2600" dirty="0">
              <a:latin typeface="Congenial" panose="02000503040000020004" pitchFamily="2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333BB1D1-850D-C396-BE15-69FA4D0E2011}"/>
              </a:ext>
            </a:extLst>
          </p:cNvPr>
          <p:cNvSpPr txBox="1"/>
          <p:nvPr/>
        </p:nvSpPr>
        <p:spPr>
          <a:xfrm>
            <a:off x="173666" y="2240581"/>
            <a:ext cx="11844668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600" b="1" dirty="0">
                <a:solidFill>
                  <a:srgbClr val="0070C0"/>
                </a:solidFill>
                <a:latin typeface="Congenial" panose="02000503040000020004" pitchFamily="2" charset="0"/>
              </a:rPr>
              <a:t>Ponto 2: </a:t>
            </a:r>
            <a:r>
              <a:rPr lang="pt-BR" sz="2600" b="1" dirty="0">
                <a:latin typeface="Congenial" panose="02000503040000020004" pitchFamily="2" charset="0"/>
              </a:rPr>
              <a:t>Criação de câmara de compensação e plataforma digital ONDA</a:t>
            </a:r>
            <a:endParaRPr lang="pt-BR" sz="2600" dirty="0">
              <a:latin typeface="Congenial" panose="02000503040000020004" pitchFamily="2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1F293A5E-2354-D0C2-00C7-1079179D4CF6}"/>
              </a:ext>
            </a:extLst>
          </p:cNvPr>
          <p:cNvSpPr txBox="1"/>
          <p:nvPr/>
        </p:nvSpPr>
        <p:spPr>
          <a:xfrm>
            <a:off x="173666" y="3315029"/>
            <a:ext cx="10398642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600" b="1" dirty="0">
                <a:solidFill>
                  <a:srgbClr val="0070C0"/>
                </a:solidFill>
                <a:latin typeface="Congenial" panose="02000503040000020004" pitchFamily="2" charset="0"/>
              </a:rPr>
              <a:t>Ponto 3: </a:t>
            </a:r>
            <a:r>
              <a:rPr lang="pt-BR" sz="2600" b="1" dirty="0">
                <a:latin typeface="Congenial" panose="02000503040000020004" pitchFamily="2" charset="0"/>
              </a:rPr>
              <a:t>Vigência integral da reforma em 2026</a:t>
            </a:r>
            <a:endParaRPr lang="pt-BR" sz="2600" dirty="0">
              <a:latin typeface="Congenial" panose="02000503040000020004" pitchFamily="2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C896B4A9-FF62-42CA-E84E-E644D86CE07B}"/>
              </a:ext>
            </a:extLst>
          </p:cNvPr>
          <p:cNvSpPr txBox="1"/>
          <p:nvPr/>
        </p:nvSpPr>
        <p:spPr>
          <a:xfrm>
            <a:off x="173666" y="4411488"/>
            <a:ext cx="11844668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600" b="1" dirty="0">
                <a:solidFill>
                  <a:srgbClr val="0070C0"/>
                </a:solidFill>
                <a:latin typeface="Congenial" panose="02000503040000020004" pitchFamily="2" charset="0"/>
              </a:rPr>
              <a:t>Ponto 4: </a:t>
            </a:r>
            <a:r>
              <a:rPr lang="pt-BR" sz="2600" b="1" dirty="0">
                <a:latin typeface="Congenial" panose="02000503040000020004" pitchFamily="2" charset="0"/>
              </a:rPr>
              <a:t>Repartição equitativa entre entes federativos, via ONDA </a:t>
            </a:r>
            <a:endParaRPr lang="pt-BR" sz="2600" dirty="0">
              <a:latin typeface="Congenial" panose="02000503040000020004" pitchFamily="2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21414101-C28C-24F9-CB87-DA9F4B0B403C}"/>
              </a:ext>
            </a:extLst>
          </p:cNvPr>
          <p:cNvSpPr txBox="1"/>
          <p:nvPr/>
        </p:nvSpPr>
        <p:spPr>
          <a:xfrm>
            <a:off x="202019" y="5526213"/>
            <a:ext cx="11787962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600" b="1" dirty="0">
                <a:solidFill>
                  <a:srgbClr val="0070C0"/>
                </a:solidFill>
                <a:latin typeface="Congenial" panose="02000503040000020004" pitchFamily="2" charset="0"/>
              </a:rPr>
              <a:t>Ponto 5: </a:t>
            </a:r>
            <a:r>
              <a:rPr lang="pt-BR" sz="2600" b="1" dirty="0">
                <a:latin typeface="Congenial" panose="02000503040000020004" pitchFamily="2" charset="0"/>
              </a:rPr>
              <a:t>IBS com cinco níveis e equilíbrio relativo de cargas</a:t>
            </a:r>
            <a:endParaRPr lang="pt-BR" sz="2600" dirty="0">
              <a:latin typeface="Congenial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86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42FF58A1-619D-CBBC-C257-5BDCE4BBDC01}"/>
              </a:ext>
            </a:extLst>
          </p:cNvPr>
          <p:cNvSpPr/>
          <p:nvPr/>
        </p:nvSpPr>
        <p:spPr>
          <a:xfrm>
            <a:off x="1" y="-1"/>
            <a:ext cx="12191999" cy="905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5D3FBCAA-449C-D18C-12C6-9F06BEB33D8D}"/>
              </a:ext>
            </a:extLst>
          </p:cNvPr>
          <p:cNvSpPr txBox="1"/>
          <p:nvPr/>
        </p:nvSpPr>
        <p:spPr>
          <a:xfrm>
            <a:off x="95819" y="1989770"/>
            <a:ext cx="12000362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153, VIII da CF88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suprime o Imposto Seletivo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, cuja função é cumprida, com vantagem, pela criação de um nível de alíquota “majorada” em relação ao padrão (no art. 9º. § 1º da PEC 45-F)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000" dirty="0">
              <a:latin typeface="Leelawadee" panose="020B0502040204020203" pitchFamily="34" charset="-34"/>
              <a:cs typeface="Leelawadee" panose="020B0502040204020203" pitchFamily="34" charset="-34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19, da PEC 45F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suprime a Contribuição Estadual de Infraestrutura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, em seu lugar se mantendo, com vantagem, parcela módica (</a:t>
            </a:r>
            <a:r>
              <a:rPr lang="pt-BR" sz="20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ex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: 4 </a:t>
            </a:r>
            <a:r>
              <a:rPr lang="pt-BR" sz="2000" dirty="0" err="1">
                <a:latin typeface="Leelawadee" panose="020B0502040204020203" pitchFamily="34" charset="-34"/>
                <a:cs typeface="Leelawadee" panose="020B0502040204020203" pitchFamily="34" charset="-34"/>
              </a:rPr>
              <a:t>p.p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.) do IBS para o Estado de origem nas operações interestaduais (art. 157 par. Único, da CF88, combinado com o disposto no art. 156-A, § 1º, III, da CF88)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BD27F5E6-B621-585F-0EA8-2AD5F976A1C7}"/>
              </a:ext>
            </a:extLst>
          </p:cNvPr>
          <p:cNvSpPr txBox="1"/>
          <p:nvPr/>
        </p:nvSpPr>
        <p:spPr>
          <a:xfrm>
            <a:off x="95819" y="1058173"/>
            <a:ext cx="11787962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600" b="1" dirty="0">
                <a:solidFill>
                  <a:srgbClr val="0070C0"/>
                </a:solidFill>
                <a:latin typeface="Congenial" panose="02000503040000020004" pitchFamily="2" charset="0"/>
              </a:rPr>
              <a:t>Ponto 1: </a:t>
            </a:r>
            <a:r>
              <a:rPr lang="pt-BR" sz="2600" b="1" dirty="0">
                <a:latin typeface="Congenial" panose="02000503040000020004" pitchFamily="2" charset="0"/>
              </a:rPr>
              <a:t>Supressão do Imposto Seletivo e da Contribuição Estadual (art. 19)</a:t>
            </a:r>
            <a:endParaRPr lang="pt-BR" sz="2600" dirty="0">
              <a:latin typeface="Congenial" panose="02000503040000020004" pitchFamily="2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8521272B-167F-18B1-7279-8DF328D812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81"/>
            <a:ext cx="2385986" cy="86061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0CC412F7-E95F-500A-4685-A61E8C954037}"/>
              </a:ext>
            </a:extLst>
          </p:cNvPr>
          <p:cNvSpPr txBox="1"/>
          <p:nvPr/>
        </p:nvSpPr>
        <p:spPr>
          <a:xfrm>
            <a:off x="4888319" y="-101302"/>
            <a:ext cx="330318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b="1" dirty="0">
                <a:latin typeface="Congenial" panose="02000503040000020004" pitchFamily="2" charset="0"/>
              </a:rPr>
              <a:t>PONTO 1</a:t>
            </a:r>
            <a:endParaRPr lang="pt-BR" sz="4000" dirty="0">
              <a:latin typeface="Congenial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165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B5C3ACD-3C37-3260-C563-5E708E83BA65}"/>
              </a:ext>
            </a:extLst>
          </p:cNvPr>
          <p:cNvSpPr txBox="1"/>
          <p:nvPr/>
        </p:nvSpPr>
        <p:spPr>
          <a:xfrm>
            <a:off x="59366" y="1030043"/>
            <a:ext cx="11844668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600" b="1" dirty="0">
                <a:solidFill>
                  <a:srgbClr val="0070C0"/>
                </a:solidFill>
                <a:latin typeface="Congenial" panose="02000503040000020004" pitchFamily="2" charset="0"/>
              </a:rPr>
              <a:t>Ponto 2: </a:t>
            </a:r>
            <a:r>
              <a:rPr lang="pt-BR" sz="2600" b="1" dirty="0">
                <a:latin typeface="Congenial" panose="02000503040000020004" pitchFamily="2" charset="0"/>
              </a:rPr>
              <a:t>Criação de câmara de compensação e plataforma digital ONDA</a:t>
            </a:r>
            <a:endParaRPr lang="pt-BR" sz="2600" dirty="0">
              <a:latin typeface="Congenial" panose="02000503040000020004" pitchFamily="2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502A1CA1-DCFC-C714-7C08-7ACFA6CD3CFB}"/>
              </a:ext>
            </a:extLst>
          </p:cNvPr>
          <p:cNvSpPr txBox="1"/>
          <p:nvPr/>
        </p:nvSpPr>
        <p:spPr>
          <a:xfrm>
            <a:off x="96388" y="1856420"/>
            <a:ext cx="1200036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146, IV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dispõe sobre criação de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câmara de compensação de tributos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 e mecanismo de distribuição de arrecadação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156-A, §4º </a:t>
            </a:r>
            <a:r>
              <a:rPr lang="pt-BR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-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dispõe sobre o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funcionamento da CCT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- Câmara de Compensação de Tributos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156-B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suprime Conselho Federativo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, por desnecessário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125 na PEC 45F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dispõe sobre o funcionamento do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ONDA – Operador Nacional de Distribuição da Arrecadação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130 na PEC 45F</a:t>
            </a:r>
            <a:r>
              <a:rPr lang="pt-BR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prevê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testes e simulações dos novos tributos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a partir de 2024 com o ONDA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5EB8384C-F892-4D0E-3BC8-F3520E235935}"/>
              </a:ext>
            </a:extLst>
          </p:cNvPr>
          <p:cNvSpPr/>
          <p:nvPr/>
        </p:nvSpPr>
        <p:spPr>
          <a:xfrm>
            <a:off x="1" y="-1"/>
            <a:ext cx="12191999" cy="905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F038518A-EC9A-4F3C-64A9-5F59B5BE0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81"/>
            <a:ext cx="2385986" cy="860610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FCA85F92-E27E-3DD5-8D85-BEB691E5B5F6}"/>
              </a:ext>
            </a:extLst>
          </p:cNvPr>
          <p:cNvSpPr txBox="1"/>
          <p:nvPr/>
        </p:nvSpPr>
        <p:spPr>
          <a:xfrm>
            <a:off x="4888319" y="-101302"/>
            <a:ext cx="330318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b="1" dirty="0">
                <a:latin typeface="Congenial" panose="02000503040000020004" pitchFamily="2" charset="0"/>
              </a:rPr>
              <a:t>PONTO 2</a:t>
            </a:r>
            <a:endParaRPr lang="pt-BR" sz="4000" dirty="0">
              <a:latin typeface="Congenial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766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675F5A-0516-045C-A69E-37E455937C47}"/>
              </a:ext>
            </a:extLst>
          </p:cNvPr>
          <p:cNvSpPr txBox="1"/>
          <p:nvPr/>
        </p:nvSpPr>
        <p:spPr>
          <a:xfrm>
            <a:off x="57150" y="1030043"/>
            <a:ext cx="10398642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600" b="1" dirty="0">
                <a:solidFill>
                  <a:srgbClr val="0070C0"/>
                </a:solidFill>
                <a:latin typeface="Congenial" panose="02000503040000020004" pitchFamily="2" charset="0"/>
              </a:rPr>
              <a:t>Ponto 3: </a:t>
            </a:r>
            <a:r>
              <a:rPr lang="pt-BR" sz="2600" b="1" dirty="0">
                <a:latin typeface="Congenial" panose="02000503040000020004" pitchFamily="2" charset="0"/>
              </a:rPr>
              <a:t>Vigência integral da reforma em 2026</a:t>
            </a:r>
            <a:endParaRPr lang="pt-BR" sz="2600" dirty="0">
              <a:latin typeface="Congenial" panose="02000503040000020004" pitchFamily="2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04638950-2E3D-45F5-23E9-695511D22263}"/>
              </a:ext>
            </a:extLst>
          </p:cNvPr>
          <p:cNvSpPr txBox="1"/>
          <p:nvPr/>
        </p:nvSpPr>
        <p:spPr>
          <a:xfrm>
            <a:off x="96388" y="1818320"/>
            <a:ext cx="12000362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124, na PEC 45F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comanda urgência na tramitação das leis complementares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e implantação da plataforma ONDA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125, na PEC 45F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vigência em 2026 do IBS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, Imposto de Bens e Serviços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126, na PEC 45F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vigência em 2026 da CBS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, Contribuição de Bens e Serviços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129, na PEC 45F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extinção dos tributos atuais do consumo em 2026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4698BEA9-1698-43A4-B98E-11AF2E80BE0D}"/>
              </a:ext>
            </a:extLst>
          </p:cNvPr>
          <p:cNvSpPr/>
          <p:nvPr/>
        </p:nvSpPr>
        <p:spPr>
          <a:xfrm>
            <a:off x="1" y="-1"/>
            <a:ext cx="12191999" cy="905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DDF61426-DCCA-C90B-BA19-4C39D5976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81"/>
            <a:ext cx="2385986" cy="860610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3EECB03B-CC78-C474-21B0-46F8A53FECE0}"/>
              </a:ext>
            </a:extLst>
          </p:cNvPr>
          <p:cNvSpPr txBox="1"/>
          <p:nvPr/>
        </p:nvSpPr>
        <p:spPr>
          <a:xfrm>
            <a:off x="4888319" y="-101302"/>
            <a:ext cx="330318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b="1" dirty="0">
                <a:latin typeface="Congenial" panose="02000503040000020004" pitchFamily="2" charset="0"/>
              </a:rPr>
              <a:t>PONTO 3</a:t>
            </a:r>
            <a:endParaRPr lang="pt-BR" sz="4000" dirty="0">
              <a:latin typeface="Congenial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253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AB42A171-2471-EA17-6A87-8FF856FE3B0A}"/>
              </a:ext>
            </a:extLst>
          </p:cNvPr>
          <p:cNvSpPr txBox="1"/>
          <p:nvPr/>
        </p:nvSpPr>
        <p:spPr>
          <a:xfrm>
            <a:off x="38100" y="1010993"/>
            <a:ext cx="11844668" cy="64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600" b="1" dirty="0">
                <a:solidFill>
                  <a:srgbClr val="0070C0"/>
                </a:solidFill>
                <a:latin typeface="Congenial" panose="02000503040000020004" pitchFamily="2" charset="0"/>
              </a:rPr>
              <a:t>Ponto 4: </a:t>
            </a:r>
            <a:r>
              <a:rPr lang="pt-BR" sz="2600" b="1" dirty="0">
                <a:latin typeface="Congenial" panose="02000503040000020004" pitchFamily="2" charset="0"/>
              </a:rPr>
              <a:t>Repartição equitativa entre entes federativos, via ONDA </a:t>
            </a:r>
            <a:endParaRPr lang="pt-BR" sz="2600" dirty="0">
              <a:latin typeface="Congenial" panose="02000503040000020004" pitchFamily="2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0784DE19-4115-AA99-6103-BCFE9F5DEF3D}"/>
              </a:ext>
            </a:extLst>
          </p:cNvPr>
          <p:cNvSpPr txBox="1"/>
          <p:nvPr/>
        </p:nvSpPr>
        <p:spPr>
          <a:xfrm>
            <a:off x="96388" y="1856420"/>
            <a:ext cx="12000362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92-B e art. 127, na PEC 45F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repasses automáticos à ZFM</a:t>
            </a:r>
            <a:r>
              <a:rPr lang="pt-BR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para compensar produtores locais via ONDA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128, na PEC 45F</a:t>
            </a:r>
            <a:r>
              <a:rPr lang="pt-BR" sz="2400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ONDA calcula e repõe incentivos fiscais</a:t>
            </a:r>
            <a:r>
              <a:rPr lang="pt-BR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até a data de corte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131, na PEC 45F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transição acelerada da Origem ao Destino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, mediante equação de reequilíbrio, com repartição integral e diária dos recursos arrecadados via ONDA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132, na PEC 45F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garantia de reposição de receitas</a:t>
            </a:r>
            <a:r>
              <a:rPr lang="pt-BR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aos entes até 2040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156-A, § 1º, V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alíquota-padrão é fixada por cada Estado</a:t>
            </a:r>
            <a:r>
              <a:rPr lang="pt-BR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em conjunto com seus respectivos municípios, simplificando o número de alíquotas de 5570 para 27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Art. 158, IV, e seu Par. Único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– </a:t>
            </a:r>
            <a:r>
              <a:rPr lang="pt-BR" sz="2000" b="1" u="sng" dirty="0">
                <a:highlight>
                  <a:srgbClr val="C0C0C0"/>
                </a:highlight>
                <a:latin typeface="Leelawadee" panose="020B0502040204020203" pitchFamily="34" charset="-34"/>
                <a:cs typeface="Leelawadee" panose="020B0502040204020203" pitchFamily="34" charset="-34"/>
              </a:rPr>
              <a:t>IBS é repartido aos municípios em 40% da arrecadação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 de seus respectivos</a:t>
            </a:r>
            <a:r>
              <a:rPr lang="pt-BR" sz="2000" b="1" dirty="0">
                <a:latin typeface="Leelawadee" panose="020B0502040204020203" pitchFamily="34" charset="-34"/>
                <a:cs typeface="Leelawadee" panose="020B0502040204020203" pitchFamily="34" charset="-34"/>
              </a:rPr>
              <a:t> </a:t>
            </a:r>
            <a:r>
              <a:rPr lang="pt-BR" sz="2000" dirty="0">
                <a:latin typeface="Leelawadee" panose="020B0502040204020203" pitchFamily="34" charset="-34"/>
                <a:cs typeface="Leelawadee" panose="020B0502040204020203" pitchFamily="34" charset="-34"/>
              </a:rPr>
              <a:t>estados, e sua distribuição segue a regra atual (65% pelo valor adicionado municipal)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EE5101B2-E842-595B-DEA1-EF6EBFEC0A91}"/>
              </a:ext>
            </a:extLst>
          </p:cNvPr>
          <p:cNvSpPr/>
          <p:nvPr/>
        </p:nvSpPr>
        <p:spPr>
          <a:xfrm>
            <a:off x="1" y="-1"/>
            <a:ext cx="12191999" cy="905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B7BE73CB-E675-92D9-AFA6-6B40CF10D8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581"/>
            <a:ext cx="2385986" cy="86061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4E75CC84-7D04-43AE-674D-47ED6F6EA1C4}"/>
              </a:ext>
            </a:extLst>
          </p:cNvPr>
          <p:cNvSpPr txBox="1"/>
          <p:nvPr/>
        </p:nvSpPr>
        <p:spPr>
          <a:xfrm>
            <a:off x="4888319" y="-101302"/>
            <a:ext cx="330318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b="1" dirty="0">
                <a:latin typeface="Congenial" panose="02000503040000020004" pitchFamily="2" charset="0"/>
              </a:rPr>
              <a:t>PONTO 4</a:t>
            </a:r>
            <a:endParaRPr lang="pt-BR" sz="4000" dirty="0">
              <a:latin typeface="Congenial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7596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</TotalTime>
  <Words>902</Words>
  <Application>Microsoft Office PowerPoint</Application>
  <PresentationFormat>Widescreen</PresentationFormat>
  <Paragraphs>95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3" baseType="lpstr">
      <vt:lpstr>Aharoni</vt:lpstr>
      <vt:lpstr>Arial</vt:lpstr>
      <vt:lpstr>Calibri</vt:lpstr>
      <vt:lpstr>Calibri Light</vt:lpstr>
      <vt:lpstr>Century Gothic</vt:lpstr>
      <vt:lpstr>Congenial</vt:lpstr>
      <vt:lpstr>Congenial Black</vt:lpstr>
      <vt:lpstr>Leelawadee</vt:lpstr>
      <vt:lpstr>Leelawadee UI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RC  Consultores</dc:creator>
  <cp:lastModifiedBy>Elizabeth Passos de Oliveira Silva</cp:lastModifiedBy>
  <cp:revision>54</cp:revision>
  <dcterms:created xsi:type="dcterms:W3CDTF">2023-09-07T10:39:31Z</dcterms:created>
  <dcterms:modified xsi:type="dcterms:W3CDTF">2023-09-25T21:21:44Z</dcterms:modified>
</cp:coreProperties>
</file>