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66" r:id="rId7"/>
    <p:sldId id="267" r:id="rId8"/>
    <p:sldId id="268" r:id="rId9"/>
    <p:sldId id="279" r:id="rId10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789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523880" y="4466880"/>
            <a:ext cx="9143640" cy="789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789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789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209280" y="4466880"/>
            <a:ext cx="4461840" cy="789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1523880" y="4466880"/>
            <a:ext cx="4461840" cy="789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8" name="Imagem 37"/>
          <p:cNvPicPr/>
          <p:nvPr/>
        </p:nvPicPr>
        <p:blipFill>
          <a:blip r:embed="rId2"/>
          <a:stretch/>
        </p:blipFill>
        <p:spPr>
          <a:xfrm>
            <a:off x="5058000" y="3602160"/>
            <a:ext cx="2074680" cy="1655280"/>
          </a:xfrm>
          <a:prstGeom prst="rect">
            <a:avLst/>
          </a:prstGeom>
          <a:ln>
            <a:noFill/>
          </a:ln>
        </p:spPr>
      </p:pic>
      <p:pic>
        <p:nvPicPr>
          <p:cNvPr id="39" name="Imagem 38"/>
          <p:cNvPicPr/>
          <p:nvPr/>
        </p:nvPicPr>
        <p:blipFill>
          <a:blip r:embed="rId2"/>
          <a:stretch/>
        </p:blipFill>
        <p:spPr>
          <a:xfrm>
            <a:off x="5058000" y="3602160"/>
            <a:ext cx="2074680" cy="165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655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655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789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523880" y="4466880"/>
            <a:ext cx="4461840" cy="789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655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655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789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09280" y="4466880"/>
            <a:ext cx="4461840" cy="789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789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789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1523880" y="4466880"/>
            <a:ext cx="9143640" cy="789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64B67-D09E-4F10-BEF4-DB597B4A69A5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682D-B2AC-499B-9D25-E92A655AEEA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2246400" y="2073600"/>
            <a:ext cx="7160400" cy="277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MINUTA</a:t>
            </a:r>
            <a:endParaRPr/>
          </a:p>
          <a:p>
            <a:pPr>
              <a:lnSpc>
                <a:spcPct val="100000"/>
              </a:lnSpc>
            </a:pPr>
            <a:r>
              <a:rPr lang="pt-BR" sz="4400" b="1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POLÍTICA NACIONAL</a:t>
            </a:r>
            <a:endParaRPr/>
          </a:p>
          <a:p>
            <a:pPr>
              <a:lnSpc>
                <a:spcPct val="100000"/>
              </a:lnSpc>
            </a:pPr>
            <a:r>
              <a:rPr lang="pt-BR" sz="4400" b="1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SEGURANÇA PÚBLICA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PNaSP</a:t>
            </a:r>
            <a:endParaRPr/>
          </a:p>
        </p:txBody>
      </p:sp>
      <p:sp>
        <p:nvSpPr>
          <p:cNvPr id="41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Minuta PNaSP / SENASP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657360" y="1430640"/>
            <a:ext cx="916776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algn="ctr">
              <a:lnSpc>
                <a:spcPct val="100000"/>
              </a:lnSpc>
            </a:pPr>
            <a:r>
              <a:rPr lang="pt-BR" sz="4000" b="1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</a:rPr>
              <a:t>PNaSP</a:t>
            </a:r>
            <a:endParaRPr/>
          </a:p>
        </p:txBody>
      </p:sp>
      <p:sp>
        <p:nvSpPr>
          <p:cNvPr id="43" name="CustomShape 2"/>
          <p:cNvSpPr/>
          <p:nvPr/>
        </p:nvSpPr>
        <p:spPr>
          <a:xfrm>
            <a:off x="810996" y="2400710"/>
            <a:ext cx="788436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400" b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</a:t>
            </a:r>
            <a:r>
              <a:rPr lang="pt-BR" sz="24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Política Nacional de Segurança Pública (</a:t>
            </a:r>
            <a:r>
              <a:rPr lang="pt-BR" sz="2400" b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PNaSP</a:t>
            </a:r>
            <a:r>
              <a:rPr lang="pt-BR" sz="24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é o conjunto de princípios, diretrizes e objetivos de Segurança Pública implementadas pelos três níveis de governo de forma integrada e coordenada, visando a manutenção da ordem pública, a garantia da incolumidade das pessoas e do patrimônio e enfrentamento à criminalidade em todas as suas formas.</a:t>
            </a:r>
            <a:endParaRPr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Minuta PNaSP / SENASP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91440" y="367560"/>
            <a:ext cx="41655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</a:rPr>
              <a:t>Princípios</a:t>
            </a:r>
            <a:endParaRPr/>
          </a:p>
        </p:txBody>
      </p:sp>
      <p:sp>
        <p:nvSpPr>
          <p:cNvPr id="46" name="CustomShape 2"/>
          <p:cNvSpPr/>
          <p:nvPr/>
        </p:nvSpPr>
        <p:spPr>
          <a:xfrm>
            <a:off x="1401480" y="2036880"/>
            <a:ext cx="10217880" cy="402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b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 respeito </a:t>
            </a:r>
            <a:r>
              <a:rPr lang="pt-BR" sz="2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às leis</a:t>
            </a:r>
            <a:r>
              <a:rPr lang="pt-BR" sz="2000" b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pt-BR" sz="2000" b="1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 </a:t>
            </a:r>
            <a:r>
              <a:rPr lang="pt-BR" sz="2000" b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Integração</a:t>
            </a:r>
            <a:r>
              <a:rPr lang="pt-BR" sz="2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pt-BR" sz="2000" b="1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 </a:t>
            </a:r>
            <a:r>
              <a:rPr lang="pt-BR" sz="2000" b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respeito </a:t>
            </a:r>
            <a:r>
              <a:rPr lang="pt-BR" sz="2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ao pacto </a:t>
            </a:r>
            <a:r>
              <a:rPr lang="pt-BR" sz="2000" b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federativo;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pt-BR" sz="2000" b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d) combate </a:t>
            </a:r>
            <a:r>
              <a:rPr lang="pt-BR" sz="2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permanente contra a corrupção e o crime organizado</a:t>
            </a:r>
            <a:r>
              <a:rPr lang="pt-BR" sz="2000" b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pt-BR" sz="2000" b="1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</a:rPr>
              <a:t>e) proteção </a:t>
            </a:r>
            <a:r>
              <a:rPr lang="pt-BR" sz="2000" b="1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</a:rPr>
              <a:t>dos direitos humanos;</a:t>
            </a: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pt-BR" sz="2000" b="1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</a:rPr>
              <a:t>f) eficiência </a:t>
            </a:r>
            <a:r>
              <a:rPr lang="pt-BR" sz="2000" b="1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</a:rPr>
              <a:t>na prevenção, resposta e repressão da criminalidade e da violência;</a:t>
            </a: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pt-BR" sz="2000" b="1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</a:rPr>
              <a:t>g) eficiência </a:t>
            </a:r>
            <a:r>
              <a:rPr lang="pt-BR" sz="2000" b="1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</a:rPr>
              <a:t>nas ações de garantia e retomada da ordem pública e da incolumidade das </a:t>
            </a:r>
            <a:r>
              <a:rPr lang="pt-BR" sz="2000" b="1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</a:rPr>
              <a:t>pessoas;</a:t>
            </a:r>
          </a:p>
          <a:p>
            <a:pPr>
              <a:lnSpc>
                <a:spcPct val="100000"/>
              </a:lnSpc>
            </a:pPr>
            <a:r>
              <a:rPr lang="pt-BR" sz="2000" b="1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</a:rPr>
              <a:t>h) participação </a:t>
            </a:r>
            <a:r>
              <a:rPr lang="pt-BR" sz="2000" b="1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</a:rPr>
              <a:t>da sociedade; </a:t>
            </a: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pt-BR" sz="2000" b="1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</a:rPr>
              <a:t>i) transparência</a:t>
            </a:r>
            <a:r>
              <a:rPr lang="pt-BR" sz="2000" b="1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</a:rPr>
              <a:t>;</a:t>
            </a: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pt-BR" sz="2000" b="1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</a:rPr>
              <a:t>j) valorização </a:t>
            </a:r>
            <a:r>
              <a:rPr lang="pt-BR" sz="2000" b="1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</a:rPr>
              <a:t>dos agentes de Segurança Pública;</a:t>
            </a: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pt-BR" sz="2000" b="1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</a:rPr>
              <a:t>k) salvaguarda </a:t>
            </a:r>
            <a:r>
              <a:rPr lang="pt-BR" sz="2000" b="1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</a:rPr>
              <a:t>da vida, do patrimônio e do meio ambiente;</a:t>
            </a: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pt-BR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buAutoNum type="alphaLcParenR" startAt="5"/>
            </a:pPr>
            <a:endParaRPr sz="2000"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47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Minuta PNaSP / SENASP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46">
                                            <p:txEl>
                                              <p:p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91440" y="367560"/>
            <a:ext cx="41655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</a:rPr>
              <a:t>Diretrizes</a:t>
            </a:r>
            <a:endParaRPr/>
          </a:p>
        </p:txBody>
      </p:sp>
      <p:sp>
        <p:nvSpPr>
          <p:cNvPr id="55" name="CustomShape 2"/>
          <p:cNvSpPr/>
          <p:nvPr/>
        </p:nvSpPr>
        <p:spPr>
          <a:xfrm>
            <a:off x="1185266" y="1238581"/>
            <a:ext cx="10217880" cy="443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  <a:buClr>
                <a:srgbClr val="767171"/>
              </a:buClr>
              <a:buFont typeface="Calibri Light"/>
              <a:buAutoNum type="alphaLcParenR"/>
            </a:pPr>
            <a:r>
              <a:rPr lang="pt-BR" sz="2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atuação integrada entre a União, os estados, o Distrito Federal e os municípios em ações de segurança pública e transversais para preservação da vida e da dignidade humana</a:t>
            </a:r>
            <a:r>
              <a:rPr lang="pt-BR" sz="2000" b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</a:t>
            </a:r>
          </a:p>
          <a:p>
            <a:pPr marL="457200" indent="-456840">
              <a:lnSpc>
                <a:spcPct val="100000"/>
              </a:lnSpc>
              <a:buClr>
                <a:srgbClr val="767171"/>
              </a:buClr>
              <a:buFont typeface="Calibri Light"/>
              <a:buAutoNum type="alphaLcParenR"/>
            </a:pPr>
            <a:endParaRPr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6840">
              <a:lnSpc>
                <a:spcPct val="100000"/>
              </a:lnSpc>
              <a:buClr>
                <a:srgbClr val="767171"/>
              </a:buClr>
              <a:buFont typeface="Calibri Light"/>
              <a:buAutoNum type="alphaLcParenR"/>
            </a:pPr>
            <a:r>
              <a:rPr lang="pt-BR" sz="2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coordenação, cooperação, colaboração e integração dos órgãos e instituições da segurança pública nas fases de planejamento, execução, monitoramento e avaliação das ações, respeitando-se as atribuições legais e promovendo a racionalização de meios</a:t>
            </a:r>
            <a:r>
              <a:rPr lang="pt-BR" sz="2000" b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</a:t>
            </a:r>
          </a:p>
          <a:p>
            <a:pPr marL="457200" indent="-456840">
              <a:lnSpc>
                <a:spcPct val="100000"/>
              </a:lnSpc>
              <a:buClr>
                <a:srgbClr val="767171"/>
              </a:buClr>
              <a:buFont typeface="Calibri Light"/>
              <a:buAutoNum type="alphaLcParenR"/>
            </a:pPr>
            <a:endParaRPr lang="pt-BR" sz="2000" b="1" strike="noStrike" spc="-1" dirty="0" smtClean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buClr>
                <a:srgbClr val="767171"/>
              </a:buClr>
              <a:buFont typeface="Calibri Light"/>
              <a:buAutoNum type="alphaLcParenR"/>
            </a:pPr>
            <a:r>
              <a:rPr lang="pt-BR" sz="2000" b="1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</a:rPr>
              <a:t>formação e capacitação continuada dos profissionais de segurança pública, em consonância uma base curricular nacional a matriz curricular nacional</a:t>
            </a:r>
            <a:r>
              <a:rPr lang="pt-BR" sz="2000" b="1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</a:rPr>
              <a:t>;</a:t>
            </a:r>
          </a:p>
          <a:p>
            <a:pPr marL="457200" indent="-456840">
              <a:buClr>
                <a:srgbClr val="767171"/>
              </a:buClr>
              <a:buFont typeface="Calibri Light"/>
              <a:buAutoNum type="alphaLcParenR"/>
            </a:pPr>
            <a:endParaRPr lang="pt-BR" sz="2000" b="1" spc="-1" dirty="0" smtClean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457200" indent="-456840">
              <a:lnSpc>
                <a:spcPct val="100000"/>
              </a:lnSpc>
              <a:buClr>
                <a:srgbClr val="767171"/>
              </a:buClr>
              <a:buFont typeface="Calibri Light"/>
              <a:buAutoNum type="alphaLcParenR" startAt="5"/>
            </a:pPr>
            <a:r>
              <a:rPr lang="pt-BR" sz="2000" b="1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</a:rPr>
              <a:t>fortalecimento das instituições de segurança pública por meio de investimento e desenvolvimento de projetos estruturantes e de inovação </a:t>
            </a:r>
            <a:r>
              <a:rPr lang="pt-BR" sz="2000" b="1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</a:rPr>
              <a:t>tecnológica</a:t>
            </a:r>
          </a:p>
          <a:p>
            <a:pPr marL="457200" indent="-456840">
              <a:lnSpc>
                <a:spcPct val="100000"/>
              </a:lnSpc>
              <a:buClr>
                <a:srgbClr val="767171"/>
              </a:buClr>
              <a:buFont typeface="Calibri Light"/>
              <a:buAutoNum type="alphaLcParenR" startAt="5"/>
            </a:pPr>
            <a:endParaRPr lang="pt-BR" sz="2000" b="1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457200" indent="-456840">
              <a:lnSpc>
                <a:spcPct val="100000"/>
              </a:lnSpc>
              <a:buClr>
                <a:srgbClr val="767171"/>
              </a:buClr>
              <a:buFont typeface="Calibri Light"/>
              <a:buAutoNum type="alphaLcParenR" startAt="5"/>
            </a:pPr>
            <a:r>
              <a:rPr lang="pt-BR" sz="2000" b="1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</a:rPr>
              <a:t>sistematização das informações de Segurança Pública em nível nacional; </a:t>
            </a: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6840">
              <a:buClr>
                <a:srgbClr val="767171"/>
              </a:buClr>
              <a:buFont typeface="Calibri Light"/>
              <a:buAutoNum type="alphaLcParenR"/>
            </a:pP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6840">
              <a:lnSpc>
                <a:spcPct val="100000"/>
              </a:lnSpc>
              <a:buClr>
                <a:srgbClr val="767171"/>
              </a:buClr>
              <a:buFont typeface="Calibri Light"/>
              <a:buAutoNum type="alphaLcParenR"/>
            </a:pPr>
            <a:endParaRPr dirty="0">
              <a:solidFill>
                <a:schemeClr val="accent2">
                  <a:lumMod val="50000"/>
                </a:schemeClr>
              </a:solidFill>
            </a:endParaRPr>
          </a:p>
          <a:p>
            <a:pPr marL="360">
              <a:lnSpc>
                <a:spcPct val="100000"/>
              </a:lnSpc>
              <a:buClr>
                <a:srgbClr val="767171"/>
              </a:buClr>
            </a:pPr>
            <a:r>
              <a:rPr lang="pt-BR" sz="2400" b="1" strike="noStrike" spc="-1" dirty="0" smtClean="0">
                <a:solidFill>
                  <a:srgbClr val="76717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6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Minuta PNaSP / SENASP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5">
                                            <p:txEl>
                                              <p:pRg st="0" end="1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82" end="3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55">
                                            <p:txEl>
                                              <p:pRg st="182" end="3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91440" y="367560"/>
            <a:ext cx="41655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</a:rPr>
              <a:t>Objetivos</a:t>
            </a:r>
            <a:endParaRPr/>
          </a:p>
        </p:txBody>
      </p:sp>
      <p:sp>
        <p:nvSpPr>
          <p:cNvPr id="64" name="CustomShape 2"/>
          <p:cNvSpPr/>
          <p:nvPr/>
        </p:nvSpPr>
        <p:spPr>
          <a:xfrm>
            <a:off x="923241" y="1295189"/>
            <a:ext cx="10217880" cy="47513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  <a:buClr>
                <a:srgbClr val="767171"/>
              </a:buClr>
              <a:buFont typeface="Calibri Light"/>
              <a:buAutoNum type="alphaLcParenR"/>
            </a:pPr>
            <a:r>
              <a:rPr lang="pt-BR" sz="2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Fomentar, em nível nacional, a integração dos centros de comando e controle Inteligência e Operações; </a:t>
            </a:r>
            <a:endParaRPr lang="pt-BR" sz="2000" b="1" strike="noStrike" spc="-1" dirty="0" smtClean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767171"/>
              </a:buClr>
              <a:buFont typeface="Calibri Light"/>
              <a:buAutoNum type="alphaLcParenR"/>
            </a:pPr>
            <a:endParaRPr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6840">
              <a:lnSpc>
                <a:spcPct val="100000"/>
              </a:lnSpc>
              <a:buClr>
                <a:srgbClr val="767171"/>
              </a:buClr>
              <a:buFont typeface="Calibri Light"/>
              <a:buAutoNum type="alphaLcParenR"/>
            </a:pPr>
            <a:r>
              <a:rPr lang="pt-BR" sz="2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Implementar e manter as ações de manutenção da ordem pública e da incolumidade das pessoas, do patrimônio, de bens e do meio ambiente</a:t>
            </a:r>
            <a:r>
              <a:rPr lang="pt-BR" sz="2000" b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</a:t>
            </a:r>
          </a:p>
          <a:p>
            <a:pPr marL="457200" indent="-456840">
              <a:lnSpc>
                <a:spcPct val="100000"/>
              </a:lnSpc>
              <a:buClr>
                <a:srgbClr val="767171"/>
              </a:buClr>
              <a:buFont typeface="Calibri Light"/>
              <a:buAutoNum type="alphaLcParenR"/>
            </a:pPr>
            <a:endParaRPr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6840">
              <a:lnSpc>
                <a:spcPct val="100000"/>
              </a:lnSpc>
              <a:buClr>
                <a:srgbClr val="767171"/>
              </a:buClr>
              <a:buFont typeface="Calibri Light"/>
              <a:buAutoNum type="alphaLcParenR"/>
            </a:pPr>
            <a:r>
              <a:rPr lang="pt-BR" sz="2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Incentivar a modernização de equipamentos, da investigação, da perícia e a padronização de tecnologia dos órgãos e das instituições de segurança pública</a:t>
            </a:r>
            <a:r>
              <a:rPr lang="pt-BR" sz="2000" b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</a:t>
            </a:r>
          </a:p>
          <a:p>
            <a:pPr marL="457200" indent="-456840">
              <a:lnSpc>
                <a:spcPct val="100000"/>
              </a:lnSpc>
              <a:buClr>
                <a:srgbClr val="767171"/>
              </a:buClr>
              <a:buFont typeface="Calibri Light"/>
              <a:buAutoNum type="alphaLcParenR"/>
            </a:pPr>
            <a:endParaRPr lang="pt-BR" sz="2000" b="1" strike="noStrike" spc="-1" dirty="0" smtClean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767171"/>
              </a:buClr>
              <a:buFont typeface="Calibri Light"/>
              <a:buAutoNum type="alphaLcParenR" startAt="6"/>
            </a:pPr>
            <a:r>
              <a:rPr lang="pt-BR" sz="2000" b="1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</a:rPr>
              <a:t>Manter permanentemente o combate a corrupção</a:t>
            </a:r>
            <a:r>
              <a:rPr lang="pt-BR" sz="2000" b="1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</a:rPr>
              <a:t>;</a:t>
            </a:r>
          </a:p>
          <a:p>
            <a:pPr marL="457200" indent="-456840">
              <a:lnSpc>
                <a:spcPct val="100000"/>
              </a:lnSpc>
              <a:buClr>
                <a:srgbClr val="767171"/>
              </a:buClr>
              <a:buFont typeface="Calibri Light"/>
              <a:buAutoNum type="alphaLcParenR" startAt="6"/>
            </a:pP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6840">
              <a:lnSpc>
                <a:spcPct val="100000"/>
              </a:lnSpc>
              <a:buClr>
                <a:srgbClr val="767171"/>
              </a:buClr>
              <a:buFont typeface="Calibri Light"/>
              <a:buAutoNum type="alphaLcParenR" startAt="6"/>
            </a:pPr>
            <a:r>
              <a:rPr lang="pt-BR" sz="2000" b="1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</a:rPr>
              <a:t>Promover a fiscalização e a integração do controle das armas de fogo no país</a:t>
            </a:r>
            <a:r>
              <a:rPr lang="pt-BR" sz="2000" b="1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</a:rPr>
              <a:t>;</a:t>
            </a:r>
          </a:p>
          <a:p>
            <a:pPr marL="457200" indent="-456840">
              <a:lnSpc>
                <a:spcPct val="100000"/>
              </a:lnSpc>
              <a:buClr>
                <a:srgbClr val="767171"/>
              </a:buClr>
              <a:buFont typeface="Calibri Light"/>
              <a:buAutoNum type="alphaLcParenR" startAt="6"/>
            </a:pP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6840">
              <a:lnSpc>
                <a:spcPct val="100000"/>
              </a:lnSpc>
              <a:buClr>
                <a:srgbClr val="767171"/>
              </a:buClr>
              <a:buFont typeface="Calibri Light"/>
              <a:buAutoNum type="alphaLcParenR" startAt="6"/>
            </a:pPr>
            <a:r>
              <a:rPr lang="pt-BR" sz="2000" b="1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</a:rPr>
              <a:t>Promover e ampliar a prevenção, o controle, a fiscalização e a repressão aos crimes </a:t>
            </a:r>
            <a:r>
              <a:rPr lang="pt-BR" sz="2000" b="1" spc="-1" dirty="0" err="1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</a:rPr>
              <a:t>transfronteiriços</a:t>
            </a:r>
            <a:r>
              <a:rPr lang="pt-BR" sz="2000" b="1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</a:rPr>
              <a:t>;</a:t>
            </a: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6840">
              <a:lnSpc>
                <a:spcPct val="100000"/>
              </a:lnSpc>
              <a:buClr>
                <a:srgbClr val="767171"/>
              </a:buClr>
              <a:buFont typeface="Calibri Light"/>
              <a:buAutoNum type="alphaLcParenR"/>
            </a:pP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5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Minuta PNaSP / SENASP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64">
                                            <p:txEl>
                                              <p:pRg st="0" end="1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10" end="2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64">
                                            <p:txEl>
                                              <p:pRg st="110" end="2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37" end="3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64">
                                            <p:txEl>
                                              <p:pRg st="237" end="3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83" end="4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64">
                                            <p:txEl>
                                              <p:pRg st="383" end="4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51" end="5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64">
                                            <p:txEl>
                                              <p:pRg st="451" end="5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1"/>
          <p:cNvSpPr/>
          <p:nvPr/>
        </p:nvSpPr>
        <p:spPr>
          <a:xfrm>
            <a:off x="91440" y="367560"/>
            <a:ext cx="41655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</a:rPr>
              <a:t>Objetivos</a:t>
            </a:r>
            <a:endParaRPr/>
          </a:p>
        </p:txBody>
      </p:sp>
      <p:sp>
        <p:nvSpPr>
          <p:cNvPr id="70" name="CustomShape 2"/>
          <p:cNvSpPr/>
          <p:nvPr/>
        </p:nvSpPr>
        <p:spPr>
          <a:xfrm>
            <a:off x="1277468" y="1179859"/>
            <a:ext cx="10217880" cy="443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  <a:buClr>
                <a:srgbClr val="767171"/>
              </a:buClr>
              <a:buFont typeface="Calibri Light"/>
              <a:buAutoNum type="alphaLcParenR" startAt="12"/>
            </a:pPr>
            <a:r>
              <a:rPr lang="pt-BR" sz="24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Induzir o intercâmbio de informações de inteligência, voltadas aos crimes transnacionais, com os países vizinhos</a:t>
            </a:r>
            <a:r>
              <a:rPr lang="pt-BR" sz="2400" b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</a:t>
            </a:r>
          </a:p>
          <a:p>
            <a:pPr marL="457200" indent="-456840">
              <a:lnSpc>
                <a:spcPct val="100000"/>
              </a:lnSpc>
              <a:buClr>
                <a:srgbClr val="767171"/>
              </a:buClr>
              <a:buFont typeface="Calibri Light"/>
              <a:buAutoNum type="alphaLcParenR" startAt="12"/>
            </a:pP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6840">
              <a:lnSpc>
                <a:spcPct val="100000"/>
              </a:lnSpc>
              <a:buClr>
                <a:srgbClr val="767171"/>
              </a:buClr>
              <a:buFont typeface="Calibri Light"/>
              <a:buAutoNum type="alphaLcParenR" startAt="12"/>
            </a:pPr>
            <a:r>
              <a:rPr lang="pt-BR" sz="2400" b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Integrar </a:t>
            </a:r>
            <a:r>
              <a:rPr lang="pt-BR" sz="24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bases de dados de interesse dos órgãos e das instituições de segurança pública e viabilizar o seu compartilhamento em nível nacional</a:t>
            </a:r>
            <a:r>
              <a:rPr lang="pt-BR" sz="2400" b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</a:t>
            </a:r>
          </a:p>
          <a:p>
            <a:pPr marL="457200" indent="-456840">
              <a:lnSpc>
                <a:spcPct val="100000"/>
              </a:lnSpc>
              <a:buClr>
                <a:srgbClr val="767171"/>
              </a:buClr>
              <a:buFont typeface="Calibri Light"/>
              <a:buAutoNum type="alphaLcParenR" startAt="12"/>
            </a:pP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6840">
              <a:lnSpc>
                <a:spcPct val="100000"/>
              </a:lnSpc>
              <a:buClr>
                <a:srgbClr val="767171"/>
              </a:buClr>
              <a:buFont typeface="Calibri Light"/>
              <a:buAutoNum type="alphaLcParenR" startAt="12"/>
            </a:pPr>
            <a:r>
              <a:rPr lang="pt-BR" sz="24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Estimular a padronização da formação, capacitação e qualificação dos profissionais de segurança pública, assegurando as especificidades e diversidades regionais, em consonância com esta Política nos níveis Federal, Estadual e Municipal;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1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Minuta PNaSP / SENASP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70">
                                            <p:txEl>
                                              <p:pRg st="0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15" end="2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70">
                                            <p:txEl>
                                              <p:pRg st="115" end="2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18" end="3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70">
                                            <p:txEl>
                                              <p:pRg st="218" end="3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61" end="5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70">
                                            <p:txEl>
                                              <p:pRg st="361" end="5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91440" y="367560"/>
            <a:ext cx="41655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</a:rPr>
              <a:t>Objetivos</a:t>
            </a:r>
            <a:endParaRPr/>
          </a:p>
        </p:txBody>
      </p:sp>
      <p:sp>
        <p:nvSpPr>
          <p:cNvPr id="73" name="CustomShape 2"/>
          <p:cNvSpPr/>
          <p:nvPr/>
        </p:nvSpPr>
        <p:spPr>
          <a:xfrm>
            <a:off x="1384560" y="1558800"/>
            <a:ext cx="10217880" cy="438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  <a:buClr>
                <a:srgbClr val="767171"/>
              </a:buClr>
              <a:buFont typeface="Calibri Light"/>
              <a:buAutoNum type="alphaLcParenR" startAt="16"/>
            </a:pPr>
            <a:r>
              <a:rPr lang="pt-BR" sz="2400" b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Recompor </a:t>
            </a:r>
            <a:r>
              <a:rPr lang="pt-BR" sz="24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efetivos dos órgãos federais ligados a Segurança Pública</a:t>
            </a:r>
            <a:r>
              <a:rPr lang="pt-BR" sz="2400" b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</a:t>
            </a:r>
          </a:p>
          <a:p>
            <a:pPr marL="457200" indent="-456840">
              <a:lnSpc>
                <a:spcPct val="100000"/>
              </a:lnSpc>
              <a:buClr>
                <a:srgbClr val="767171"/>
              </a:buClr>
              <a:buFont typeface="Calibri Light"/>
              <a:buAutoNum type="alphaLcParenR" startAt="16"/>
            </a:pP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6840">
              <a:lnSpc>
                <a:spcPct val="100000"/>
              </a:lnSpc>
              <a:buClr>
                <a:srgbClr val="767171"/>
              </a:buClr>
              <a:buFont typeface="Calibri Light"/>
              <a:buAutoNum type="alphaLcParenR" startAt="16"/>
            </a:pPr>
            <a:r>
              <a:rPr lang="pt-BR" sz="24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Adquirir e desenvolver tecnologias de interesse da Segurança Pública</a:t>
            </a:r>
            <a:r>
              <a:rPr lang="pt-BR" sz="2400" b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</a:t>
            </a:r>
          </a:p>
          <a:p>
            <a:pPr marL="457200" indent="-456840">
              <a:lnSpc>
                <a:spcPct val="100000"/>
              </a:lnSpc>
              <a:buClr>
                <a:srgbClr val="767171"/>
              </a:buClr>
              <a:buFont typeface="Calibri Light"/>
              <a:buAutoNum type="alphaLcParenR" startAt="16"/>
            </a:pP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6840">
              <a:lnSpc>
                <a:spcPct val="100000"/>
              </a:lnSpc>
              <a:buClr>
                <a:srgbClr val="767171"/>
              </a:buClr>
              <a:buFont typeface="Calibri Light"/>
              <a:buAutoNum type="alphaLcParenR" startAt="16"/>
            </a:pPr>
            <a:r>
              <a:rPr lang="pt-BR" sz="2400" b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Promover </a:t>
            </a:r>
            <a:r>
              <a:rPr lang="pt-BR" sz="24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desenvolver integração entre os sistemas de inteligência</a:t>
            </a:r>
            <a:r>
              <a:rPr lang="pt-BR" sz="2400" b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</a:t>
            </a:r>
          </a:p>
          <a:p>
            <a:pPr marL="457200" indent="-456840">
              <a:lnSpc>
                <a:spcPct val="100000"/>
              </a:lnSpc>
              <a:buClr>
                <a:srgbClr val="767171"/>
              </a:buClr>
              <a:buFont typeface="Calibri Light"/>
              <a:buAutoNum type="alphaLcParenR" startAt="16"/>
            </a:pP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6840">
              <a:lnSpc>
                <a:spcPct val="100000"/>
              </a:lnSpc>
              <a:buClr>
                <a:srgbClr val="767171"/>
              </a:buClr>
              <a:buFont typeface="Calibri Light"/>
              <a:buAutoNum type="alphaLcParenR" startAt="16"/>
            </a:pPr>
            <a:r>
              <a:rPr lang="pt-BR" sz="24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Estabelecer uma carreira de Segurança Pública</a:t>
            </a:r>
            <a:r>
              <a:rPr lang="pt-BR" sz="2400" b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</a:t>
            </a:r>
          </a:p>
          <a:p>
            <a:pPr marL="457200" indent="-456840">
              <a:lnSpc>
                <a:spcPct val="100000"/>
              </a:lnSpc>
              <a:buClr>
                <a:srgbClr val="767171"/>
              </a:buClr>
              <a:buFont typeface="Calibri Light"/>
              <a:buAutoNum type="alphaLcParenR" startAt="16"/>
            </a:pP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6840">
              <a:lnSpc>
                <a:spcPct val="100000"/>
              </a:lnSpc>
              <a:buClr>
                <a:srgbClr val="767171"/>
              </a:buClr>
              <a:buFont typeface="Calibri Light"/>
              <a:buAutoNum type="alphaLcParenR" startAt="16"/>
            </a:pPr>
            <a:r>
              <a:rPr lang="pt-BR" sz="24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Garantir o não contingenciamento financeiro para a Segurança Pública;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4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Minuta PNaSP / SENASP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73">
                                            <p:txEl>
                                              <p:pRg st="0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7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73">
                                            <p:txEl>
                                              <p:pRg st="67" end="1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28" end="1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73">
                                            <p:txEl>
                                              <p:pRg st="128" end="1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92" end="2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73">
                                            <p:txEl>
                                              <p:pRg st="192" end="2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72" end="3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73">
                                            <p:txEl>
                                              <p:pRg st="272" end="3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35" end="3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500"/>
                                        <p:tgtEl>
                                          <p:spTgt spid="73">
                                            <p:txEl>
                                              <p:pRg st="335" end="3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76" end="4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500"/>
                                        <p:tgtEl>
                                          <p:spTgt spid="73">
                                            <p:txEl>
                                              <p:pRg st="376" end="4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91440" y="367560"/>
            <a:ext cx="41655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</a:rPr>
              <a:t>Objetivos</a:t>
            </a:r>
            <a:endParaRPr/>
          </a:p>
        </p:txBody>
      </p:sp>
      <p:sp>
        <p:nvSpPr>
          <p:cNvPr id="76" name="CustomShape 2"/>
          <p:cNvSpPr/>
          <p:nvPr/>
        </p:nvSpPr>
        <p:spPr>
          <a:xfrm>
            <a:off x="1277468" y="1237525"/>
            <a:ext cx="10217880" cy="429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  <a:buClr>
                <a:srgbClr val="767171"/>
              </a:buClr>
              <a:buFont typeface="Calibri Light"/>
              <a:buAutoNum type="alphaLcParenR" startAt="23"/>
            </a:pPr>
            <a:r>
              <a:rPr lang="pt-BR" sz="24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Rever e propor alterações Legislativas (Penal, Processual Penal e na Execução Penal) adaptando as necessidades sociais</a:t>
            </a:r>
            <a:r>
              <a:rPr lang="pt-BR" sz="2400" b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</a:t>
            </a:r>
          </a:p>
          <a:p>
            <a:pPr marL="457200" indent="-456840">
              <a:lnSpc>
                <a:spcPct val="100000"/>
              </a:lnSpc>
              <a:buClr>
                <a:srgbClr val="767171"/>
              </a:buClr>
              <a:buFont typeface="Calibri Light"/>
              <a:buAutoNum type="alphaLcParenR" startAt="23"/>
            </a:pP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6840">
              <a:lnSpc>
                <a:spcPct val="100000"/>
              </a:lnSpc>
              <a:buClr>
                <a:srgbClr val="767171"/>
              </a:buClr>
              <a:buFont typeface="Calibri Light"/>
              <a:buAutoNum type="alphaLcParenR" startAt="23"/>
            </a:pPr>
            <a:r>
              <a:rPr lang="pt-BR" sz="2400" b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Promover </a:t>
            </a:r>
            <a:r>
              <a:rPr lang="pt-BR" sz="24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priorizar os processos relativos à crimes contra policiais, agentes do sistema de segurança pública e agentes penitenciários</a:t>
            </a:r>
            <a:r>
              <a:rPr lang="pt-BR" sz="2400" b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457200" indent="-456840">
              <a:lnSpc>
                <a:spcPct val="100000"/>
              </a:lnSpc>
              <a:buClr>
                <a:srgbClr val="767171"/>
              </a:buClr>
              <a:buFont typeface="Calibri Light"/>
              <a:buAutoNum type="alphaLcParenR" startAt="23"/>
            </a:pP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6840">
              <a:lnSpc>
                <a:spcPct val="100000"/>
              </a:lnSpc>
              <a:buClr>
                <a:srgbClr val="767171"/>
              </a:buClr>
              <a:buFont typeface="Calibri Light"/>
              <a:buAutoNum type="alphaLcParenR" startAt="23"/>
            </a:pPr>
            <a:r>
              <a:rPr lang="pt-BR" sz="2400" b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Padronizar </a:t>
            </a:r>
            <a:r>
              <a:rPr lang="pt-BR" sz="24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formação, a capacitação, a legislação, a coordenação Estadual, a estrutura e a integração das Guardas Municipais no sistema de Segurança Pública;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7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Minuta PNaSP / SENASP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76">
                                            <p:txEl>
                                              <p:pRg st="0" end="1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20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76">
                                            <p:txEl>
                                              <p:pRg st="120" end="1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61" end="2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76">
                                            <p:txEl>
                                              <p:pRg st="161" end="2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94" end="3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76">
                                            <p:txEl>
                                              <p:pRg st="294" end="3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61" end="5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76">
                                            <p:txEl>
                                              <p:pRg st="361" end="5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Minuta PNaSP / SENASP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631</Words>
  <Application>Microsoft Office PowerPoint</Application>
  <PresentationFormat>Widescreen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 Siqueira de Azevedo</dc:creator>
  <cp:lastModifiedBy>Alexandre Araujo Mota</cp:lastModifiedBy>
  <cp:revision>24</cp:revision>
  <dcterms:created xsi:type="dcterms:W3CDTF">2017-03-09T13:52:05Z</dcterms:created>
  <dcterms:modified xsi:type="dcterms:W3CDTF">2017-09-19T10:48:22Z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0x01010077B1DFCAE6AC8847835862FC2C35E6E8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Widescreen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24</vt:i4>
  </property>
</Properties>
</file>