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66" r:id="rId4"/>
    <p:sldId id="262" r:id="rId5"/>
    <p:sldId id="267" r:id="rId6"/>
    <p:sldId id="265" r:id="rId7"/>
    <p:sldId id="268" r:id="rId8"/>
    <p:sldId id="269" r:id="rId9"/>
    <p:sldId id="277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65"/>
    <p:restoredTop sz="94703"/>
  </p:normalViewPr>
  <p:slideViewPr>
    <p:cSldViewPr snapToGrid="0" snapToObjects="1">
      <p:cViewPr>
        <p:scale>
          <a:sx n="52" d="100"/>
          <a:sy n="52" d="100"/>
        </p:scale>
        <p:origin x="50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E289-8B80-F64E-B626-D68D5E66194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B48B8-1A0A-DC40-956C-DD38B8BF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1-Temos</a:t>
            </a:r>
            <a:r>
              <a:rPr lang="pt-BR" baseline="0" dirty="0"/>
              <a:t> </a:t>
            </a:r>
            <a:r>
              <a:rPr lang="pt-BR" baseline="0" dirty="0" smtClean="0"/>
              <a:t>28 </a:t>
            </a:r>
            <a:r>
              <a:rPr lang="pt-BR" baseline="0" dirty="0"/>
              <a:t>anos de história, com uma estrutura horizontalizada, com estas áreas de atuação, abrangendo o território da Bacia do Prata, mas nosso foco em ações de bases comunitárias para conservação e desenvolvimento local nesta região que é o Pantanal.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1DC4E-6832-4067-9F1C-6B5FA37B155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Restauração</a:t>
            </a:r>
            <a:r>
              <a:rPr lang="en-US" dirty="0" smtClean="0"/>
              <a:t> </a:t>
            </a:r>
            <a:r>
              <a:rPr lang="en-US" dirty="0" err="1" smtClean="0"/>
              <a:t>florestal</a:t>
            </a:r>
            <a:r>
              <a:rPr lang="en-US" dirty="0" smtClean="0"/>
              <a:t> e </a:t>
            </a:r>
            <a:r>
              <a:rPr lang="en-US" dirty="0" err="1" smtClean="0"/>
              <a:t>ordenamento</a:t>
            </a:r>
            <a:r>
              <a:rPr lang="en-US" dirty="0" smtClean="0"/>
              <a:t> territorial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B48B8-1A0A-DC40-956C-DD38B8BF1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3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7101-6DCB-ED4B-836E-C1A365278134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0557-09B7-914D-89BD-95CECDFB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afael@riosvivos.org.br" TargetMode="External"/><Relationship Id="rId4" Type="http://schemas.openxmlformats.org/officeDocument/2006/relationships/hyperlink" Target="mailto:chiaravalloti@ipe.org.br" TargetMode="External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faelmochi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5364"/>
            <a:ext cx="9144000" cy="2387600"/>
          </a:xfrm>
        </p:spPr>
        <p:txBody>
          <a:bodyPr>
            <a:normAutofit/>
          </a:bodyPr>
          <a:lstStyle/>
          <a:p>
            <a:r>
              <a:rPr lang="pt-BR" dirty="0" smtClean="0"/>
              <a:t>Pantanal: </a:t>
            </a:r>
            <a:br>
              <a:rPr lang="pt-BR" dirty="0" smtClean="0"/>
            </a:br>
            <a:r>
              <a:rPr lang="pt-BR" dirty="0" smtClean="0"/>
              <a:t>comunidades ribeirinhas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Rafael Morais Chiaravalloti, PhD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800" y="5744068"/>
            <a:ext cx="543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Diretor</a:t>
            </a:r>
            <a:r>
              <a:rPr lang="en-US" dirty="0" smtClean="0"/>
              <a:t> </a:t>
            </a:r>
            <a:r>
              <a:rPr lang="en-US" dirty="0" err="1" smtClean="0"/>
              <a:t>Ciêntifico</a:t>
            </a:r>
            <a:r>
              <a:rPr lang="en-US" dirty="0" smtClean="0"/>
              <a:t> ECOA</a:t>
            </a:r>
          </a:p>
          <a:p>
            <a:pPr algn="ctr"/>
            <a:r>
              <a:rPr lang="en-US" dirty="0" err="1" smtClean="0"/>
              <a:t>Pesquisador</a:t>
            </a:r>
            <a:r>
              <a:rPr lang="en-US" dirty="0" smtClean="0"/>
              <a:t> IPE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Instituto</a:t>
            </a:r>
            <a:r>
              <a:rPr lang="en-US" dirty="0" smtClean="0"/>
              <a:t> de </a:t>
            </a: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Ecológicas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Pesquisador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</a:t>
            </a:r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Colégio</a:t>
            </a:r>
            <a:r>
              <a:rPr lang="en-US" dirty="0" smtClean="0"/>
              <a:t> de </a:t>
            </a:r>
            <a:r>
              <a:rPr lang="en-US" dirty="0" err="1" smtClean="0"/>
              <a:t>Londres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748" y="4538126"/>
            <a:ext cx="2626503" cy="7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587" y="543857"/>
            <a:ext cx="2795504" cy="37273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070" y="117156"/>
            <a:ext cx="2417051" cy="3222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8044"/>
            <a:ext cx="3377537" cy="2533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2840" y="4498791"/>
            <a:ext cx="169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Refúgios</a:t>
            </a:r>
            <a:r>
              <a:rPr lang="en-US" sz="2400" dirty="0"/>
              <a:t> de Fauna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458" y="4683458"/>
            <a:ext cx="1770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Uso</a:t>
            </a:r>
            <a:r>
              <a:rPr lang="en-US" sz="2400" dirty="0"/>
              <a:t> </a:t>
            </a:r>
            <a:r>
              <a:rPr lang="en-US" sz="2400" dirty="0" err="1"/>
              <a:t>Rotativo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40940" y="3339891"/>
            <a:ext cx="1469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Territórios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77537" y="5403403"/>
            <a:ext cx="51119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Pesca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Sustentável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(Chiaravalloti 2017a, </a:t>
            </a:r>
            <a:r>
              <a:rPr lang="en-US" b="1" dirty="0" err="1" smtClean="0">
                <a:solidFill>
                  <a:srgbClr val="FF0000"/>
                </a:solidFill>
              </a:rPr>
              <a:t>Catella</a:t>
            </a:r>
            <a:r>
              <a:rPr lang="en-US" b="1" dirty="0" smtClean="0">
                <a:solidFill>
                  <a:srgbClr val="FF0000"/>
                </a:solidFill>
              </a:rPr>
              <a:t> et al. 2014, </a:t>
            </a:r>
            <a:r>
              <a:rPr lang="en-US" b="1" dirty="0" err="1" smtClean="0">
                <a:solidFill>
                  <a:srgbClr val="FF0000"/>
                </a:solidFill>
              </a:rPr>
              <a:t>Polaz</a:t>
            </a:r>
            <a:r>
              <a:rPr lang="en-US" b="1" dirty="0" smtClean="0">
                <a:solidFill>
                  <a:srgbClr val="FF0000"/>
                </a:solidFill>
              </a:rPr>
              <a:t> 2014)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Left-Right-Up Arrow 11"/>
          <p:cNvSpPr/>
          <p:nvPr/>
        </p:nvSpPr>
        <p:spPr>
          <a:xfrm>
            <a:off x="3127972" y="3942414"/>
            <a:ext cx="5295251" cy="138736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Como </a:t>
            </a:r>
            <a:r>
              <a:rPr lang="en-US" sz="3600" dirty="0" err="1" smtClean="0"/>
              <a:t>promover</a:t>
            </a:r>
            <a:r>
              <a:rPr lang="en-US" sz="3600" dirty="0" smtClean="0"/>
              <a:t> o </a:t>
            </a:r>
            <a:r>
              <a:rPr lang="en-US" sz="3600" dirty="0" err="1" smtClean="0"/>
              <a:t>desenvolvimento</a:t>
            </a:r>
            <a:r>
              <a:rPr lang="en-US" sz="3600" dirty="0" smtClean="0"/>
              <a:t> </a:t>
            </a:r>
            <a:r>
              <a:rPr lang="en-US" sz="3600" dirty="0" err="1" smtClean="0"/>
              <a:t>sustentável</a:t>
            </a:r>
            <a:r>
              <a:rPr lang="en-US" sz="3600" dirty="0" smtClean="0"/>
              <a:t> das </a:t>
            </a:r>
            <a:r>
              <a:rPr lang="en-US" sz="3600" dirty="0" err="1" smtClean="0"/>
              <a:t>comunidades</a:t>
            </a:r>
            <a:r>
              <a:rPr lang="en-US" sz="3600" dirty="0" smtClean="0"/>
              <a:t> do Pantanal?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Reconhecer comunidades locais como comunidades tradicionais</a:t>
            </a:r>
          </a:p>
          <a:p>
            <a:r>
              <a:rPr lang="pt-BR" sz="2400" dirty="0" smtClean="0"/>
              <a:t>Apoiar estudos no Pantanal focado em comunidades (existem 50x mais estudos em regiões como Mata Atlântica e Amazônia do que Pantanal (Chiaravalloti 2016))</a:t>
            </a:r>
          </a:p>
          <a:p>
            <a:r>
              <a:rPr lang="pt-BR" sz="2400" dirty="0" smtClean="0"/>
              <a:t>Melhor entender os mecanismos tradicionais de uso de recurso e como eles podem ajudar no manejo sustentável da região</a:t>
            </a:r>
          </a:p>
          <a:p>
            <a:r>
              <a:rPr lang="pt-BR" sz="2400" dirty="0" smtClean="0"/>
              <a:t>Garantir a integridade do bioma e do pulso de inundação (pequenas centrais hidrelétricas, hidrovia, desmatamento, etc. afetam a sobrevivência dessas populações)  </a:t>
            </a:r>
          </a:p>
        </p:txBody>
      </p:sp>
    </p:spTree>
    <p:extLst>
      <p:ext uri="{BB962C8B-B14F-4D97-AF65-F5344CB8AC3E}">
        <p14:creationId xmlns:p14="http://schemas.microsoft.com/office/powerpoint/2010/main" val="6600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Unidades</a:t>
            </a:r>
            <a:r>
              <a:rPr lang="en-US" dirty="0" smtClean="0"/>
              <a:t> de </a:t>
            </a:r>
            <a:r>
              <a:rPr lang="en-US" dirty="0" err="1" smtClean="0"/>
              <a:t>Conservação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Sustentável</a:t>
            </a:r>
            <a:r>
              <a:rPr lang="en-US" dirty="0" smtClean="0"/>
              <a:t> no Pantanal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779" y="2995448"/>
            <a:ext cx="141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Amazonia</a:t>
            </a:r>
            <a:endParaRPr lang="en-US" sz="2400"/>
          </a:p>
        </p:txBody>
      </p:sp>
      <p:sp>
        <p:nvSpPr>
          <p:cNvPr id="5" name="Left Brace 4"/>
          <p:cNvSpPr/>
          <p:nvPr/>
        </p:nvSpPr>
        <p:spPr>
          <a:xfrm>
            <a:off x="2077282" y="2680138"/>
            <a:ext cx="366373" cy="1087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3655" y="2768005"/>
            <a:ext cx="3378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27,3% do </a:t>
            </a:r>
            <a:r>
              <a:rPr lang="en-US" dirty="0" err="1" smtClean="0"/>
              <a:t>bioma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UCs</a:t>
            </a:r>
          </a:p>
          <a:p>
            <a:endParaRPr lang="en-US" dirty="0"/>
          </a:p>
          <a:p>
            <a:r>
              <a:rPr lang="en-US" dirty="0" smtClean="0"/>
              <a:t>17,1% </a:t>
            </a:r>
            <a:r>
              <a:rPr lang="en-US" dirty="0" err="1" smtClean="0"/>
              <a:t>são</a:t>
            </a:r>
            <a:r>
              <a:rPr lang="en-US" dirty="0" smtClean="0"/>
              <a:t> UCs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Sustentável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077282" y="4523187"/>
            <a:ext cx="366373" cy="1087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3655" y="4611054"/>
            <a:ext cx="3314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9,3 % do </a:t>
            </a:r>
            <a:r>
              <a:rPr lang="en-US" dirty="0" err="1" smtClean="0"/>
              <a:t>bioma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UCs</a:t>
            </a:r>
          </a:p>
          <a:p>
            <a:endParaRPr lang="en-US" dirty="0"/>
          </a:p>
          <a:p>
            <a:r>
              <a:rPr lang="en-US" dirty="0" smtClean="0"/>
              <a:t>6,7%  </a:t>
            </a:r>
            <a:r>
              <a:rPr lang="en-US" dirty="0" err="1" smtClean="0"/>
              <a:t>são</a:t>
            </a:r>
            <a:r>
              <a:rPr lang="en-US" dirty="0" smtClean="0"/>
              <a:t> UCs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Sustentável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36264"/>
            <a:ext cx="200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Mata </a:t>
            </a:r>
            <a:r>
              <a:rPr lang="en-US" sz="2400" dirty="0" err="1" smtClean="0"/>
              <a:t>Atlântica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8265735" y="2665169"/>
            <a:ext cx="366373" cy="1087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32108" y="2753036"/>
            <a:ext cx="3086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8,2 % do </a:t>
            </a:r>
            <a:r>
              <a:rPr lang="en-US" dirty="0" err="1" smtClean="0"/>
              <a:t>bioma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UCs</a:t>
            </a:r>
          </a:p>
          <a:p>
            <a:endParaRPr lang="en-US" dirty="0"/>
          </a:p>
          <a:p>
            <a:r>
              <a:rPr lang="en-US" dirty="0" smtClean="0"/>
              <a:t>5% </a:t>
            </a:r>
            <a:r>
              <a:rPr lang="en-US" dirty="0" err="1" smtClean="0"/>
              <a:t>são</a:t>
            </a:r>
            <a:r>
              <a:rPr lang="en-US" dirty="0" smtClean="0"/>
              <a:t> UCs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Sustentável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7372" y="2995448"/>
            <a:ext cx="118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Cerrado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265735" y="4557828"/>
            <a:ext cx="3453052" cy="1087821"/>
            <a:chOff x="8265735" y="4557828"/>
            <a:chExt cx="3453052" cy="1087821"/>
          </a:xfrm>
        </p:grpSpPr>
        <p:sp>
          <p:nvSpPr>
            <p:cNvPr id="13" name="Left Brace 12"/>
            <p:cNvSpPr/>
            <p:nvPr/>
          </p:nvSpPr>
          <p:spPr>
            <a:xfrm>
              <a:off x="8265735" y="4557828"/>
              <a:ext cx="366373" cy="108782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32108" y="4645695"/>
              <a:ext cx="3086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4,6 % do </a:t>
              </a:r>
              <a:r>
                <a:rPr lang="en-US" dirty="0" err="1" smtClean="0"/>
                <a:t>bioma</a:t>
              </a:r>
              <a:r>
                <a:rPr lang="en-US" dirty="0" smtClean="0"/>
                <a:t> </a:t>
              </a:r>
              <a:r>
                <a:rPr lang="en-US" dirty="0" err="1" smtClean="0"/>
                <a:t>são</a:t>
              </a:r>
              <a:r>
                <a:rPr lang="en-US" dirty="0" smtClean="0"/>
                <a:t> UCs</a:t>
              </a:r>
            </a:p>
            <a:p>
              <a:endParaRPr lang="en-US" dirty="0"/>
            </a:p>
            <a:p>
              <a:r>
                <a:rPr lang="en-US" dirty="0"/>
                <a:t>0</a:t>
              </a:r>
              <a:r>
                <a:rPr lang="en-US" dirty="0" smtClean="0"/>
                <a:t>% </a:t>
              </a:r>
              <a:r>
                <a:rPr lang="en-US" dirty="0" err="1" smtClean="0"/>
                <a:t>são</a:t>
              </a:r>
              <a:r>
                <a:rPr lang="en-US" dirty="0" smtClean="0"/>
                <a:t> UCs de </a:t>
              </a:r>
              <a:r>
                <a:rPr lang="en-US" dirty="0" err="1" smtClean="0"/>
                <a:t>Uso</a:t>
              </a:r>
              <a:r>
                <a:rPr lang="en-US" dirty="0" smtClean="0"/>
                <a:t> </a:t>
              </a:r>
              <a:r>
                <a:rPr lang="en-US" dirty="0" err="1" smtClean="0"/>
                <a:t>Sustentável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29591" y="4870905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Pantanal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Como </a:t>
            </a:r>
            <a:r>
              <a:rPr lang="en-US" sz="3600" dirty="0" err="1" smtClean="0"/>
              <a:t>promover</a:t>
            </a:r>
            <a:r>
              <a:rPr lang="en-US" sz="3600" dirty="0" smtClean="0"/>
              <a:t> o </a:t>
            </a:r>
            <a:r>
              <a:rPr lang="en-US" sz="3600" dirty="0" err="1" smtClean="0"/>
              <a:t>desenvolvimento</a:t>
            </a:r>
            <a:r>
              <a:rPr lang="en-US" sz="3600" dirty="0" smtClean="0"/>
              <a:t> </a:t>
            </a:r>
            <a:r>
              <a:rPr lang="en-US" sz="3600" dirty="0" err="1" smtClean="0"/>
              <a:t>sustentável</a:t>
            </a:r>
            <a:r>
              <a:rPr lang="en-US" sz="3600" dirty="0" smtClean="0"/>
              <a:t> das </a:t>
            </a:r>
            <a:r>
              <a:rPr lang="en-US" sz="3600" dirty="0" err="1" smtClean="0"/>
              <a:t>comunidades</a:t>
            </a:r>
            <a:r>
              <a:rPr lang="en-US" sz="3600" dirty="0" smtClean="0"/>
              <a:t> do Pantanal?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Reconhecer comunidades locais como comunidades tradicionais</a:t>
            </a:r>
          </a:p>
          <a:p>
            <a:r>
              <a:rPr lang="pt-BR" sz="2400" dirty="0" smtClean="0"/>
              <a:t>Apoiar estudos no Pantanal focado em comunidades (existem 50x mais estudos em regiões como Mata Atlântica e Amazônia do que Pantanal)</a:t>
            </a:r>
          </a:p>
          <a:p>
            <a:r>
              <a:rPr lang="pt-BR" sz="2400" dirty="0" smtClean="0"/>
              <a:t>Melhor entender os mecanismos tradicionais de uso de recurso e como eles podem ajudar no manejo sustentável da região</a:t>
            </a:r>
          </a:p>
          <a:p>
            <a:r>
              <a:rPr lang="pt-BR" sz="2400" dirty="0" smtClean="0"/>
              <a:t>Garantir a integridade do bioma e do pulso de inundação (pequenas centrais hidrelétricas, hidrovia, desmatamento, etc.) 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Criação de Unidades de Conservação de Uso Sustentável para a promoção de um desenvolvimento que seja motor da conservação </a:t>
            </a:r>
            <a:r>
              <a:rPr lang="pt-BR" sz="2400" dirty="0" smtClean="0">
                <a:solidFill>
                  <a:srgbClr val="FF0000"/>
                </a:solidFill>
              </a:rPr>
              <a:t>ambiental 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8" y="459718"/>
            <a:ext cx="10515600" cy="1325563"/>
          </a:xfrm>
        </p:spPr>
        <p:txBody>
          <a:bodyPr/>
          <a:lstStyle/>
          <a:p>
            <a:r>
              <a:rPr lang="en-US" dirty="0" smtClean="0"/>
              <a:t>Obrigado!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69" y="2506662"/>
            <a:ext cx="433289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hlinkClick r:id="rId2"/>
              </a:rPr>
              <a:t>email</a:t>
            </a:r>
          </a:p>
          <a:p>
            <a:r>
              <a:rPr lang="en-US" dirty="0" smtClean="0">
                <a:hlinkClick r:id="rId2"/>
              </a:rPr>
              <a:t>rafaelmochi@gmail.com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rafael@riosvivos.org.br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chiaravalloti@ipe.org.br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34" y="2084714"/>
            <a:ext cx="7178566" cy="4773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4100" y="1629885"/>
            <a:ext cx="684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Comunidade</a:t>
            </a:r>
            <a:r>
              <a:rPr lang="en-US" dirty="0" smtClean="0"/>
              <a:t> da Barra do São </a:t>
            </a:r>
            <a:r>
              <a:rPr lang="en-US" dirty="0" err="1" smtClean="0"/>
              <a:t>Lourenço</a:t>
            </a:r>
            <a:r>
              <a:rPr lang="en-US" dirty="0" smtClean="0"/>
              <a:t> com </a:t>
            </a:r>
            <a:r>
              <a:rPr lang="en-US" dirty="0" err="1" smtClean="0"/>
              <a:t>projeto</a:t>
            </a:r>
            <a:r>
              <a:rPr lang="en-US" dirty="0" smtClean="0"/>
              <a:t> de luz </a:t>
            </a:r>
            <a:r>
              <a:rPr lang="en-US" dirty="0" err="1" smtClean="0"/>
              <a:t>fotovoltaica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544" y="739303"/>
            <a:ext cx="2626503" cy="719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184" y="4777752"/>
            <a:ext cx="2866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Eventos Climáticos </a:t>
            </a:r>
            <a:r>
              <a:rPr lang="pt-BR" sz="3200" b="1" dirty="0" smtClean="0"/>
              <a:t>Extremos</a:t>
            </a:r>
            <a:endParaRPr lang="pt-BR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-176751" y="4777752"/>
            <a:ext cx="3863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Impactos de infraestrutura e </a:t>
            </a:r>
            <a:r>
              <a:rPr lang="pt-BR" sz="3200" b="1" dirty="0" smtClean="0"/>
              <a:t>energia</a:t>
            </a:r>
            <a:endParaRPr lang="pt-BR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7907007" y="4594125"/>
            <a:ext cx="3126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Conservação  e desenvolvimento no Pantanal</a:t>
            </a:r>
            <a:endParaRPr lang="pt-BR" sz="3200" b="1" dirty="0"/>
          </a:p>
        </p:txBody>
      </p:sp>
      <p:sp>
        <p:nvSpPr>
          <p:cNvPr id="16" name="Bent Arrow 15"/>
          <p:cNvSpPr/>
          <p:nvPr/>
        </p:nvSpPr>
        <p:spPr>
          <a:xfrm rot="16200000" flipH="1">
            <a:off x="2048834" y="2494528"/>
            <a:ext cx="1887273" cy="1830468"/>
          </a:xfrm>
          <a:prstGeom prst="bentArrow">
            <a:avLst>
              <a:gd name="adj1" fmla="val 12942"/>
              <a:gd name="adj2" fmla="val 25000"/>
              <a:gd name="adj3" fmla="val 2155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311072" y="2842064"/>
            <a:ext cx="709448" cy="1240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 Arrow 19"/>
          <p:cNvSpPr/>
          <p:nvPr/>
        </p:nvSpPr>
        <p:spPr>
          <a:xfrm rot="16200000" flipH="1" flipV="1">
            <a:off x="7552963" y="2526843"/>
            <a:ext cx="1887273" cy="1703036"/>
          </a:xfrm>
          <a:prstGeom prst="bentArrow">
            <a:avLst>
              <a:gd name="adj1" fmla="val 12942"/>
              <a:gd name="adj2" fmla="val 25000"/>
              <a:gd name="adj3" fmla="val 2155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36251" y="2882623"/>
            <a:ext cx="227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Conservação</a:t>
            </a:r>
            <a:r>
              <a:rPr lang="en-US" b="1" dirty="0" smtClean="0"/>
              <a:t> </a:t>
            </a:r>
            <a:r>
              <a:rPr lang="en-US" b="1" dirty="0" err="1" smtClean="0"/>
              <a:t>Ambiental</a:t>
            </a:r>
            <a:r>
              <a:rPr lang="en-US" b="1" dirty="0" smtClean="0"/>
              <a:t> de Base </a:t>
            </a:r>
            <a:r>
              <a:rPr lang="en-US" b="1" dirty="0" err="1" smtClean="0"/>
              <a:t>Comunitaria</a:t>
            </a:r>
            <a:r>
              <a:rPr lang="en-US" b="1" dirty="0" smtClean="0"/>
              <a:t> no Pantanal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9757896" y="2642282"/>
            <a:ext cx="2145070" cy="1723080"/>
          </a:xfrm>
          <a:prstGeom prst="round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1275" y="1518551"/>
            <a:ext cx="707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28 </a:t>
            </a:r>
            <a:r>
              <a:rPr lang="en-US" sz="2800" b="1" dirty="0" err="1" smtClean="0"/>
              <a:t>anos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Ações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pesquisa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Bacia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Prata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577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505752" y="65275"/>
            <a:ext cx="5892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Ação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baseado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em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ciência</a:t>
            </a:r>
            <a:endParaRPr lang="en-US" sz="4400" dirty="0"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522754" y="1038604"/>
            <a:ext cx="4848831" cy="4283017"/>
            <a:chOff x="289099" y="1657350"/>
            <a:chExt cx="4848831" cy="4283017"/>
          </a:xfrm>
        </p:grpSpPr>
        <p:sp>
          <p:nvSpPr>
            <p:cNvPr id="46" name="Double Bracket 45"/>
            <p:cNvSpPr/>
            <p:nvPr/>
          </p:nvSpPr>
          <p:spPr>
            <a:xfrm>
              <a:off x="289099" y="1657350"/>
              <a:ext cx="4408310" cy="428301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7152" y="1908494"/>
              <a:ext cx="467077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 </a:t>
              </a:r>
              <a:r>
                <a:rPr lang="en-US" sz="1600" b="1" i="1" dirty="0" err="1"/>
                <a:t>Instituições</a:t>
              </a:r>
              <a:r>
                <a:rPr lang="en-US" sz="1600" b="1" i="1" dirty="0"/>
                <a:t> de </a:t>
              </a:r>
              <a:r>
                <a:rPr lang="en-US" sz="1600" b="1" i="1" dirty="0" err="1"/>
                <a:t>Pesquisa</a:t>
              </a:r>
              <a:endParaRPr lang="en-US" sz="1600" b="1" i="1" dirty="0"/>
            </a:p>
            <a:p>
              <a:endParaRPr lang="en-US" sz="1600" i="1" dirty="0"/>
            </a:p>
            <a:p>
              <a:r>
                <a:rPr lang="en-US" sz="1600" i="1" dirty="0" err="1"/>
                <a:t>Universidade</a:t>
              </a:r>
              <a:r>
                <a:rPr lang="en-US" sz="1600" i="1" dirty="0"/>
                <a:t> </a:t>
              </a:r>
              <a:r>
                <a:rPr lang="en-US" sz="1600" i="1" dirty="0" err="1"/>
                <a:t>Colégio</a:t>
              </a:r>
              <a:r>
                <a:rPr lang="en-US" sz="1600" i="1" dirty="0"/>
                <a:t> de </a:t>
              </a:r>
              <a:r>
                <a:rPr lang="en-US" sz="1600" i="1" dirty="0" err="1"/>
                <a:t>Londres</a:t>
              </a:r>
              <a:r>
                <a:rPr lang="en-US" sz="1600" i="1" dirty="0"/>
                <a:t> </a:t>
              </a:r>
            </a:p>
            <a:p>
              <a:r>
                <a:rPr lang="en-US" sz="1600" i="1" dirty="0" err="1"/>
                <a:t>Universidade</a:t>
              </a:r>
              <a:r>
                <a:rPr lang="en-US" sz="1600" i="1" dirty="0"/>
                <a:t> Federal do </a:t>
              </a:r>
              <a:r>
                <a:rPr lang="en-US" sz="1600" i="1" dirty="0" err="1"/>
                <a:t>Mato</a:t>
              </a:r>
              <a:r>
                <a:rPr lang="en-US" sz="1600" i="1" dirty="0"/>
                <a:t> Grosso do </a:t>
              </a:r>
              <a:r>
                <a:rPr lang="en-US" sz="1600" i="1" dirty="0" err="1"/>
                <a:t>Sul</a:t>
              </a:r>
              <a:endParaRPr lang="en-US" sz="1600" i="1" dirty="0"/>
            </a:p>
            <a:p>
              <a:r>
                <a:rPr lang="en-US" sz="1600" i="1" dirty="0"/>
                <a:t>(Campo Grande, </a:t>
              </a:r>
              <a:r>
                <a:rPr lang="en-US" sz="1600" i="1" dirty="0" err="1"/>
                <a:t>Corumba</a:t>
              </a:r>
              <a:r>
                <a:rPr lang="en-US" sz="1600" i="1" dirty="0"/>
                <a:t>)</a:t>
              </a:r>
            </a:p>
            <a:p>
              <a:r>
                <a:rPr lang="en-US" sz="1600" i="1" dirty="0" err="1"/>
                <a:t>Embrama</a:t>
              </a:r>
              <a:r>
                <a:rPr lang="en-US" sz="1600" i="1" dirty="0"/>
                <a:t> </a:t>
              </a:r>
              <a:r>
                <a:rPr lang="en-US" sz="1600" i="1" dirty="0" err="1" smtClean="0"/>
                <a:t>Corumba</a:t>
              </a:r>
              <a:endParaRPr lang="en-US" sz="1600" i="1" dirty="0" smtClean="0"/>
            </a:p>
            <a:p>
              <a:endParaRPr lang="en-US" sz="1600" i="1" dirty="0" smtClean="0"/>
            </a:p>
            <a:p>
              <a:r>
                <a:rPr lang="en-US" sz="1600" b="1" i="1" dirty="0" err="1" smtClean="0"/>
                <a:t>Instituições</a:t>
              </a:r>
              <a:r>
                <a:rPr lang="en-US" sz="1600" b="1" i="1" dirty="0" smtClean="0"/>
                <a:t> de </a:t>
              </a:r>
              <a:r>
                <a:rPr lang="en-US" sz="1600" b="1" i="1" dirty="0" err="1" smtClean="0"/>
                <a:t>Politica</a:t>
              </a:r>
              <a:r>
                <a:rPr lang="en-US" sz="1600" b="1" i="1" dirty="0" smtClean="0"/>
                <a:t> </a:t>
              </a:r>
              <a:r>
                <a:rPr lang="en-US" sz="1600" b="1" i="1" dirty="0" err="1" smtClean="0"/>
                <a:t>Pública</a:t>
              </a:r>
              <a:endParaRPr lang="en-US" sz="1600" b="1" i="1" dirty="0" smtClean="0"/>
            </a:p>
            <a:p>
              <a:endParaRPr lang="en-US" sz="1600" i="1" dirty="0" smtClean="0"/>
            </a:p>
            <a:p>
              <a:r>
                <a:rPr lang="pt-BR" sz="1600" i="1" dirty="0" smtClean="0"/>
                <a:t>Ministério </a:t>
              </a:r>
              <a:r>
                <a:rPr lang="pt-BR" sz="1600" i="1" dirty="0"/>
                <a:t>Público do </a:t>
              </a:r>
              <a:r>
                <a:rPr lang="pt-BR" sz="1600" i="1" dirty="0" smtClean="0"/>
                <a:t>Trabalho </a:t>
              </a:r>
              <a:r>
                <a:rPr lang="mr-IN" sz="1600" i="1" dirty="0" smtClean="0"/>
                <a:t>–</a:t>
              </a:r>
              <a:r>
                <a:rPr lang="pt-BR" sz="1600" i="1" dirty="0" smtClean="0"/>
                <a:t> Campo Grande</a:t>
              </a:r>
            </a:p>
            <a:p>
              <a:r>
                <a:rPr lang="pt-BR" sz="1600" i="1" dirty="0" smtClean="0"/>
                <a:t>Ministério </a:t>
              </a:r>
              <a:r>
                <a:rPr lang="pt-BR" sz="1600" i="1" dirty="0"/>
                <a:t>Público Federal </a:t>
              </a:r>
              <a:r>
                <a:rPr lang="pt-BR" sz="1600" i="1" dirty="0" smtClean="0"/>
                <a:t> - Corumbá</a:t>
              </a:r>
            </a:p>
            <a:p>
              <a:r>
                <a:rPr lang="pt-BR" sz="1600" i="1" dirty="0" smtClean="0"/>
                <a:t>Superintendência </a:t>
              </a:r>
              <a:r>
                <a:rPr lang="pt-BR" sz="1600" i="1" dirty="0"/>
                <a:t>do Patrimônio da União </a:t>
              </a:r>
              <a:r>
                <a:rPr lang="pt-BR" sz="1600" i="1" dirty="0" smtClean="0"/>
                <a:t> - MS</a:t>
              </a:r>
            </a:p>
            <a:p>
              <a:r>
                <a:rPr lang="pt-BR" sz="1600" i="1" dirty="0" smtClean="0"/>
                <a:t>Coordenação </a:t>
              </a:r>
              <a:r>
                <a:rPr lang="pt-BR" sz="1600" i="1" dirty="0"/>
                <a:t>Regional do </a:t>
              </a:r>
              <a:r>
                <a:rPr lang="pt-BR" sz="1600" i="1" dirty="0" err="1" smtClean="0"/>
                <a:t>ICMBio</a:t>
              </a:r>
              <a:r>
                <a:rPr lang="pt-BR" sz="1600" i="1" dirty="0" smtClean="0"/>
                <a:t>; - Cuiabá</a:t>
              </a:r>
              <a:endParaRPr lang="pt-BR" sz="1600" i="1" dirty="0"/>
            </a:p>
            <a:p>
              <a:r>
                <a:rPr lang="pt-BR" sz="1600" i="1" dirty="0"/>
                <a:t>Receita </a:t>
              </a:r>
              <a:r>
                <a:rPr lang="pt-BR" sz="1600" i="1" dirty="0" smtClean="0"/>
                <a:t>Federal </a:t>
              </a:r>
              <a:r>
                <a:rPr lang="mr-IN" sz="1600" i="1" dirty="0" smtClean="0"/>
                <a:t>–</a:t>
              </a:r>
              <a:r>
                <a:rPr lang="pt-BR" sz="1600" i="1" dirty="0" smtClean="0"/>
                <a:t> Corumbá</a:t>
              </a:r>
              <a:endParaRPr lang="pt-BR" sz="1600" i="1" dirty="0"/>
            </a:p>
            <a:p>
              <a:r>
                <a:rPr lang="pt-BR" sz="1600" i="1" dirty="0"/>
                <a:t>Justiça Federal TRF3;</a:t>
              </a:r>
            </a:p>
            <a:p>
              <a:endParaRPr lang="en-US" sz="1600" i="1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82992" y="4628488"/>
            <a:ext cx="4281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Apresentações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em</a:t>
            </a:r>
            <a:r>
              <a:rPr lang="en-US" sz="1600" b="1" dirty="0" smtClean="0"/>
              <a:t> 2017</a:t>
            </a:r>
          </a:p>
          <a:p>
            <a:pPr algn="ctr"/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Instituto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Desenvolvimento</a:t>
            </a:r>
            <a:r>
              <a:rPr lang="en-US" sz="1600" dirty="0" smtClean="0"/>
              <a:t> da </a:t>
            </a:r>
            <a:r>
              <a:rPr lang="en-US" sz="1600" dirty="0" err="1" smtClean="0"/>
              <a:t>França</a:t>
            </a:r>
            <a:r>
              <a:rPr lang="en-US" sz="1600" dirty="0" smtClean="0"/>
              <a:t> (Paris),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Congresso</a:t>
            </a:r>
            <a:r>
              <a:rPr lang="en-US" sz="1600" dirty="0" smtClean="0"/>
              <a:t> de </a:t>
            </a:r>
            <a:r>
              <a:rPr lang="en-US" sz="1600" dirty="0" err="1" smtClean="0"/>
              <a:t>Biologia</a:t>
            </a:r>
            <a:r>
              <a:rPr lang="en-US" sz="1600" dirty="0" smtClean="0"/>
              <a:t> da </a:t>
            </a:r>
            <a:r>
              <a:rPr lang="en-US" sz="1600" dirty="0" err="1" smtClean="0"/>
              <a:t>Conservação</a:t>
            </a:r>
            <a:r>
              <a:rPr lang="en-US" sz="1600" dirty="0" smtClean="0"/>
              <a:t> (Colombia),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Escola de </a:t>
            </a:r>
            <a:r>
              <a:rPr lang="en-US" sz="1600" dirty="0" err="1" smtClean="0"/>
              <a:t>Estudos</a:t>
            </a:r>
            <a:r>
              <a:rPr lang="en-US" sz="1600" dirty="0" smtClean="0"/>
              <a:t> </a:t>
            </a:r>
            <a:r>
              <a:rPr lang="en-US" sz="1600" dirty="0" err="1" smtClean="0"/>
              <a:t>Avançados</a:t>
            </a:r>
            <a:r>
              <a:rPr lang="en-US" sz="1600" dirty="0" smtClean="0"/>
              <a:t> (Santa Fe, EUA)</a:t>
            </a:r>
            <a:endParaRPr lang="en-US" sz="16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28921" y="1085860"/>
            <a:ext cx="6223311" cy="3317758"/>
            <a:chOff x="5572056" y="1149506"/>
            <a:chExt cx="6223311" cy="3317758"/>
          </a:xfrm>
        </p:grpSpPr>
        <p:pic>
          <p:nvPicPr>
            <p:cNvPr id="33" name="Picture 32" descr="IMG_3375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041" y="1691884"/>
              <a:ext cx="1833343" cy="1222228"/>
            </a:xfrm>
            <a:prstGeom prst="rect">
              <a:avLst/>
            </a:prstGeom>
          </p:spPr>
        </p:pic>
        <p:pic>
          <p:nvPicPr>
            <p:cNvPr id="5" name="Picture 4" descr="2011-01-02 20.19.19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56" y="2955027"/>
              <a:ext cx="1758460" cy="1318846"/>
            </a:xfrm>
            <a:prstGeom prst="rect">
              <a:avLst/>
            </a:prstGeom>
          </p:spPr>
        </p:pic>
        <p:pic>
          <p:nvPicPr>
            <p:cNvPr id="8" name="Picture 7" descr="2011-01-02 20.27.45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9307" y="3008993"/>
              <a:ext cx="1757580" cy="131818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7908554" y="3049883"/>
              <a:ext cx="1504515" cy="1417381"/>
              <a:chOff x="2419927" y="2990469"/>
              <a:chExt cx="1602827" cy="1514940"/>
            </a:xfrm>
          </p:grpSpPr>
          <p:sp>
            <p:nvSpPr>
              <p:cNvPr id="2" name="Donut 1"/>
              <p:cNvSpPr/>
              <p:nvPr/>
            </p:nvSpPr>
            <p:spPr>
              <a:xfrm>
                <a:off x="2571769" y="3149062"/>
                <a:ext cx="1326851" cy="1192455"/>
              </a:xfrm>
              <a:prstGeom prst="donut">
                <a:avLst>
                  <a:gd name="adj" fmla="val 77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riangle 2"/>
              <p:cNvSpPr/>
              <p:nvPr/>
            </p:nvSpPr>
            <p:spPr>
              <a:xfrm rot="10800000">
                <a:off x="3608313" y="3651223"/>
                <a:ext cx="414441" cy="3064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iangle 34"/>
              <p:cNvSpPr/>
              <p:nvPr/>
            </p:nvSpPr>
            <p:spPr>
              <a:xfrm>
                <a:off x="2419927" y="3621445"/>
                <a:ext cx="414441" cy="3064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iangle 36"/>
              <p:cNvSpPr/>
              <p:nvPr/>
            </p:nvSpPr>
            <p:spPr>
              <a:xfrm rot="16200000">
                <a:off x="3027974" y="4144964"/>
                <a:ext cx="414441" cy="3064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iangle 37"/>
              <p:cNvSpPr/>
              <p:nvPr/>
            </p:nvSpPr>
            <p:spPr>
              <a:xfrm rot="5400000">
                <a:off x="3028864" y="3044465"/>
                <a:ext cx="414441" cy="3064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42109" y="1149506"/>
              <a:ext cx="2312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+mj-lt"/>
                </a:rPr>
                <a:t>Ciência</a:t>
              </a:r>
              <a:r>
                <a:rPr lang="en-US" b="1" dirty="0" smtClean="0">
                  <a:latin typeface="+mj-lt"/>
                </a:rPr>
                <a:t> </a:t>
              </a:r>
              <a:r>
                <a:rPr lang="en-US" b="1" dirty="0" err="1" smtClean="0">
                  <a:latin typeface="+mj-lt"/>
                </a:rPr>
                <a:t>Cidadã</a:t>
              </a:r>
              <a:endParaRPr lang="en-US" b="1" dirty="0">
                <a:latin typeface="+mj-l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72056" y="1149506"/>
              <a:ext cx="6223311" cy="3317758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58" y="4607840"/>
            <a:ext cx="1605072" cy="2077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0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</a:t>
            </a:r>
            <a:r>
              <a:rPr lang="en-US" dirty="0" err="1" smtClean="0"/>
              <a:t>exergar</a:t>
            </a:r>
            <a:r>
              <a:rPr lang="en-US" dirty="0" smtClean="0"/>
              <a:t> o Pantanal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 smtClean="0"/>
              <a:t>95% de </a:t>
            </a:r>
            <a:r>
              <a:rPr lang="en-US" dirty="0" err="1" smtClean="0"/>
              <a:t>fazendas</a:t>
            </a:r>
            <a:r>
              <a:rPr lang="en-US" dirty="0" smtClean="0"/>
              <a:t> de </a:t>
            </a:r>
            <a:r>
              <a:rPr lang="en-US" b="1" dirty="0" err="1" smtClean="0"/>
              <a:t>gado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população</a:t>
            </a:r>
            <a:r>
              <a:rPr lang="en-US" dirty="0" smtClean="0"/>
              <a:t> do Pantanal local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composta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peões</a:t>
            </a:r>
            <a:r>
              <a:rPr lang="en-US" dirty="0" smtClean="0"/>
              <a:t> de </a:t>
            </a:r>
            <a:r>
              <a:rPr lang="en-US" dirty="0" err="1" smtClean="0"/>
              <a:t>fazenda</a:t>
            </a:r>
            <a:r>
              <a:rPr lang="en-US" dirty="0" smtClean="0"/>
              <a:t> de </a:t>
            </a:r>
            <a:r>
              <a:rPr lang="en-US" b="1" dirty="0" err="1" smtClean="0"/>
              <a:t>gado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economia</a:t>
            </a:r>
            <a:r>
              <a:rPr lang="en-US" dirty="0" smtClean="0"/>
              <a:t> local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unicamente</a:t>
            </a:r>
            <a:r>
              <a:rPr lang="en-US" dirty="0" smtClean="0"/>
              <a:t> </a:t>
            </a:r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b="1" dirty="0" err="1" smtClean="0"/>
              <a:t>gado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406" y="3848100"/>
            <a:ext cx="4512594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7150"/>
            <a:ext cx="4503077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peões</a:t>
            </a:r>
            <a:r>
              <a:rPr lang="en-US" dirty="0" smtClean="0"/>
              <a:t> de </a:t>
            </a:r>
            <a:r>
              <a:rPr lang="en-US" dirty="0" err="1" smtClean="0"/>
              <a:t>fazenda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01" y="1589088"/>
            <a:ext cx="3652286" cy="50248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291" y="3026843"/>
            <a:ext cx="1740732" cy="2720015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874685" y="4803361"/>
            <a:ext cx="273049" cy="201876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067301" y="3774805"/>
            <a:ext cx="198968" cy="169062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030260" y="2750875"/>
            <a:ext cx="169332" cy="189809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640378" y="4585080"/>
            <a:ext cx="237066" cy="218281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341673" y="3524878"/>
            <a:ext cx="211930" cy="273564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566834" y="3263329"/>
            <a:ext cx="279400" cy="309348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147734" y="4030133"/>
            <a:ext cx="160866" cy="186160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719233" y="2984558"/>
            <a:ext cx="338667" cy="423333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158584" y="3335952"/>
            <a:ext cx="183089" cy="159860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5155407" y="4461937"/>
            <a:ext cx="273049" cy="201876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893736" y="3105010"/>
            <a:ext cx="273049" cy="201876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5030653" y="4302559"/>
            <a:ext cx="160866" cy="186160"/>
          </a:xfrm>
          <a:prstGeom prst="donut">
            <a:avLst>
              <a:gd name="adj" fmla="val 7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6035" y="1734181"/>
            <a:ext cx="3300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dirty="0" smtClean="0"/>
              <a:t>50 comunidades de ribeirinhos espalhadas no Pantanal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 smtClean="0"/>
              <a:t>Milhares de pessoas invisíveis para o estado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 smtClean="0"/>
              <a:t>Milhares de pescadores tradicionais que não acessam os seus direitos</a:t>
            </a:r>
          </a:p>
          <a:p>
            <a:pPr marL="285750" indent="-285750">
              <a:buFont typeface="Arial" charset="0"/>
              <a:buChar char="•"/>
            </a:pPr>
            <a:endParaRPr lang="pt-BR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943" y="4762400"/>
            <a:ext cx="2695057" cy="18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as1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0180" y="2709305"/>
            <a:ext cx="4165598" cy="2658594"/>
          </a:xfrm>
        </p:spPr>
      </p:pic>
      <p:sp>
        <p:nvSpPr>
          <p:cNvPr id="6" name="Oval 5"/>
          <p:cNvSpPr/>
          <p:nvPr/>
        </p:nvSpPr>
        <p:spPr>
          <a:xfrm>
            <a:off x="2812979" y="3826626"/>
            <a:ext cx="720436" cy="78970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V="1">
            <a:off x="3173197" y="1769285"/>
            <a:ext cx="4324883" cy="2057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>
            <a:off x="3173197" y="4616335"/>
            <a:ext cx="4324883" cy="75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43680" y="1538029"/>
            <a:ext cx="3322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Porto de </a:t>
            </a:r>
            <a:r>
              <a:rPr lang="en-US" sz="3200" dirty="0" err="1" smtClean="0"/>
              <a:t>los</a:t>
            </a:r>
            <a:r>
              <a:rPr lang="en-US" sz="3200" dirty="0" smtClean="0"/>
              <a:t> Reyes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76733" y="2308632"/>
            <a:ext cx="4235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cidade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indigena</a:t>
            </a:r>
            <a:r>
              <a:rPr lang="en-US" dirty="0" smtClean="0"/>
              <a:t> </a:t>
            </a:r>
            <a:r>
              <a:rPr lang="en-US" dirty="0" err="1" smtClean="0"/>
              <a:t>fundada</a:t>
            </a:r>
            <a:r>
              <a:rPr lang="en-US" dirty="0" smtClean="0"/>
              <a:t> no Pantanal </a:t>
            </a:r>
            <a:r>
              <a:rPr lang="en-US" dirty="0" err="1" smtClean="0"/>
              <a:t>é</a:t>
            </a:r>
            <a:r>
              <a:rPr lang="en-US" dirty="0" smtClean="0"/>
              <a:t> de </a:t>
            </a:r>
            <a:r>
              <a:rPr lang="en-US" b="1" dirty="0" smtClean="0"/>
              <a:t>1543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Domingo </a:t>
            </a:r>
            <a:r>
              <a:rPr lang="en-US" dirty="0" err="1" smtClean="0"/>
              <a:t>Irala</a:t>
            </a:r>
            <a:r>
              <a:rPr lang="en-US" dirty="0" smtClean="0"/>
              <a:t> (</a:t>
            </a:r>
            <a:r>
              <a:rPr lang="en-US" i="1" dirty="0" smtClean="0"/>
              <a:t>Salvador a </a:t>
            </a:r>
            <a:r>
              <a:rPr lang="en-US" i="1" dirty="0" err="1" smtClean="0"/>
              <a:t>terceira</a:t>
            </a:r>
            <a:r>
              <a:rPr lang="en-US" i="1" dirty="0" smtClean="0"/>
              <a:t> </a:t>
            </a:r>
            <a:r>
              <a:rPr lang="en-US" i="1" dirty="0" err="1" smtClean="0"/>
              <a:t>cidade</a:t>
            </a:r>
            <a:r>
              <a:rPr lang="en-US" i="1" dirty="0" smtClean="0"/>
              <a:t> </a:t>
            </a:r>
            <a:r>
              <a:rPr lang="en-US" i="1" dirty="0" err="1" smtClean="0"/>
              <a:t>fundada</a:t>
            </a:r>
            <a:r>
              <a:rPr lang="en-US" i="1" dirty="0" smtClean="0"/>
              <a:t> no </a:t>
            </a:r>
            <a:r>
              <a:rPr lang="en-US" i="1" dirty="0" err="1" smtClean="0"/>
              <a:t>Brasil</a:t>
            </a:r>
            <a:r>
              <a:rPr lang="en-US" i="1" dirty="0" smtClean="0"/>
              <a:t> </a:t>
            </a:r>
            <a:r>
              <a:rPr lang="en-US" i="1" dirty="0" err="1" smtClean="0"/>
              <a:t>é</a:t>
            </a:r>
            <a:r>
              <a:rPr lang="en-US" i="1" dirty="0" smtClean="0"/>
              <a:t> de 1549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Após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r>
              <a:rPr lang="en-US" dirty="0" smtClean="0"/>
              <a:t> era </a:t>
            </a:r>
            <a:r>
              <a:rPr lang="en-US" dirty="0" err="1" smtClean="0"/>
              <a:t>habitada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“8 mil </a:t>
            </a:r>
            <a:r>
              <a:rPr lang="en-US" dirty="0" err="1" smtClean="0"/>
              <a:t>pessoas</a:t>
            </a:r>
            <a:r>
              <a:rPr lang="en-US" dirty="0" smtClean="0"/>
              <a:t>”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Localizada</a:t>
            </a:r>
            <a:r>
              <a:rPr lang="en-US" dirty="0" smtClean="0"/>
              <a:t> </a:t>
            </a:r>
            <a:r>
              <a:rPr lang="pt-BR" dirty="0" smtClean="0"/>
              <a:t>na </a:t>
            </a:r>
            <a:r>
              <a:rPr lang="en-US" dirty="0" err="1" smtClean="0"/>
              <a:t>região</a:t>
            </a:r>
            <a:r>
              <a:rPr lang="en-US" dirty="0" smtClean="0"/>
              <a:t> do </a:t>
            </a:r>
            <a:r>
              <a:rPr lang="en-US" dirty="0" err="1" smtClean="0"/>
              <a:t>Amolar</a:t>
            </a:r>
            <a:r>
              <a:rPr lang="en-US" dirty="0" smtClean="0"/>
              <a:t> (</a:t>
            </a:r>
            <a:r>
              <a:rPr lang="en-US" dirty="0" err="1" smtClean="0"/>
              <a:t>Borda</a:t>
            </a:r>
            <a:r>
              <a:rPr lang="en-US" dirty="0" smtClean="0"/>
              <a:t> </a:t>
            </a:r>
            <a:r>
              <a:rPr lang="en-US" dirty="0" err="1" smtClean="0"/>
              <a:t>Oeste</a:t>
            </a:r>
            <a:r>
              <a:rPr lang="en-US" dirty="0" smtClean="0"/>
              <a:t> do Pantanal)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90167" y="6297842"/>
            <a:ext cx="136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(Costa 1999)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3682" y="553706"/>
            <a:ext cx="953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ribeirinhos</a:t>
            </a:r>
            <a:r>
              <a:rPr lang="en-US" sz="3600" dirty="0" smtClean="0"/>
              <a:t> </a:t>
            </a:r>
            <a:r>
              <a:rPr lang="en-US" sz="3600" dirty="0" err="1" smtClean="0"/>
              <a:t>estão</a:t>
            </a:r>
            <a:r>
              <a:rPr lang="en-US" sz="3600" dirty="0" smtClean="0"/>
              <a:t> </a:t>
            </a:r>
            <a:r>
              <a:rPr lang="en-US" sz="3600" dirty="0" err="1" smtClean="0"/>
              <a:t>há</a:t>
            </a:r>
            <a:r>
              <a:rPr lang="en-US" sz="3600" dirty="0" smtClean="0"/>
              <a:t> </a:t>
            </a:r>
            <a:r>
              <a:rPr lang="en-US" sz="3600" dirty="0" err="1" smtClean="0"/>
              <a:t>pouco</a:t>
            </a:r>
            <a:r>
              <a:rPr lang="en-US" sz="3600" dirty="0" smtClean="0"/>
              <a:t> tempo no Pantanal?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98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ribeirinhos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acabando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peixes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725" y="1690688"/>
            <a:ext cx="3581794" cy="4775726"/>
          </a:xfrm>
        </p:spPr>
      </p:pic>
      <p:sp>
        <p:nvSpPr>
          <p:cNvPr id="21" name="TextBox 20"/>
          <p:cNvSpPr txBox="1"/>
          <p:nvPr/>
        </p:nvSpPr>
        <p:spPr>
          <a:xfrm>
            <a:off x="8024648" y="3960325"/>
            <a:ext cx="431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Sistema </a:t>
            </a:r>
            <a:r>
              <a:rPr lang="en-US" dirty="0" err="1" smtClean="0"/>
              <a:t>Rotativo</a:t>
            </a:r>
            <a:r>
              <a:rPr lang="en-US" dirty="0" smtClean="0"/>
              <a:t> de </a:t>
            </a:r>
            <a:r>
              <a:rPr lang="en-US" dirty="0" err="1" smtClean="0"/>
              <a:t>Pesca</a:t>
            </a:r>
            <a:r>
              <a:rPr lang="en-US" dirty="0" smtClean="0"/>
              <a:t> que segue o </a:t>
            </a:r>
            <a:r>
              <a:rPr lang="en-US" dirty="0" err="1" smtClean="0"/>
              <a:t>pulso</a:t>
            </a:r>
            <a:r>
              <a:rPr lang="en-US" dirty="0" smtClean="0"/>
              <a:t> de </a:t>
            </a:r>
            <a:r>
              <a:rPr lang="en-US" dirty="0" err="1" smtClean="0"/>
              <a:t>inundação</a:t>
            </a:r>
            <a:r>
              <a:rPr lang="en-US" dirty="0" smtClean="0"/>
              <a:t> (Chiaravalloti 2017a)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all on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032" y="882869"/>
            <a:ext cx="4223447" cy="59751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98352" y="3166867"/>
            <a:ext cx="183445" cy="1552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63829" y="4625601"/>
            <a:ext cx="183445" cy="15522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16901" y="5838127"/>
            <a:ext cx="412890" cy="38726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25462" y="2805498"/>
            <a:ext cx="347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Barra do São </a:t>
            </a:r>
            <a:r>
              <a:rPr lang="en-US" sz="2800" dirty="0" err="1" smtClean="0"/>
              <a:t>Lourenço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721498" y="4441602"/>
            <a:ext cx="214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São Francisco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8835790" y="5627080"/>
            <a:ext cx="248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Paraguai</a:t>
            </a:r>
            <a:r>
              <a:rPr lang="en-US" sz="2800" dirty="0" smtClean="0"/>
              <a:t> </a:t>
            </a:r>
            <a:r>
              <a:rPr lang="en-US" sz="2800" dirty="0" err="1" smtClean="0"/>
              <a:t>Mirim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6972300" y="3060479"/>
            <a:ext cx="145316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72300" y="4625601"/>
            <a:ext cx="145316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25827" y="5867666"/>
            <a:ext cx="145316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38665" y="4499951"/>
            <a:ext cx="412890" cy="38726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3629" y="3104839"/>
            <a:ext cx="412890" cy="38726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9020" y="2563280"/>
            <a:ext cx="8435340" cy="143348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9020" y="3883032"/>
            <a:ext cx="8435340" cy="1410790"/>
          </a:xfrm>
          <a:prstGeom prst="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94329" y="5286912"/>
            <a:ext cx="8435340" cy="141079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6612" y="353148"/>
            <a:ext cx="2544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Territórios</a:t>
            </a:r>
            <a:endParaRPr lang="en-US" sz="4400" dirty="0"/>
          </a:p>
        </p:txBody>
      </p:sp>
      <p:sp>
        <p:nvSpPr>
          <p:cNvPr id="18" name="Right Arrow 17"/>
          <p:cNvSpPr/>
          <p:nvPr/>
        </p:nvSpPr>
        <p:spPr>
          <a:xfrm>
            <a:off x="115819" y="3684671"/>
            <a:ext cx="771305" cy="62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76107" y="1522290"/>
            <a:ext cx="2653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Pessoas</a:t>
            </a:r>
            <a:r>
              <a:rPr lang="en-US" sz="2000" dirty="0" smtClean="0"/>
              <a:t> de fora da </a:t>
            </a:r>
            <a:r>
              <a:rPr lang="en-US" sz="2000" dirty="0" err="1" smtClean="0"/>
              <a:t>comunidade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pescar</a:t>
            </a:r>
            <a:r>
              <a:rPr lang="en-US" sz="2000" dirty="0" smtClean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do </a:t>
            </a:r>
            <a:r>
              <a:rPr lang="en-US" sz="2000" dirty="0" err="1" smtClean="0"/>
              <a:t>território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115819" y="1939092"/>
            <a:ext cx="771305" cy="62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28760" y="3535416"/>
            <a:ext cx="2271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Apenas</a:t>
            </a:r>
            <a:r>
              <a:rPr lang="en-US" sz="2000" dirty="0" smtClean="0"/>
              <a:t>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com </a:t>
            </a:r>
            <a:r>
              <a:rPr lang="en-US" sz="2000" dirty="0" err="1" smtClean="0"/>
              <a:t>certo</a:t>
            </a:r>
            <a:r>
              <a:rPr lang="en-US" sz="2000" dirty="0" smtClean="0"/>
              <a:t> </a:t>
            </a:r>
            <a:r>
              <a:rPr lang="en-US" sz="2000" dirty="0" err="1" smtClean="0"/>
              <a:t>grau</a:t>
            </a:r>
            <a:r>
              <a:rPr lang="en-US" sz="2000" dirty="0" smtClean="0"/>
              <a:t> de </a:t>
            </a:r>
            <a:r>
              <a:rPr lang="en-US" sz="2000" dirty="0" err="1" smtClean="0"/>
              <a:t>parentesco</a:t>
            </a:r>
            <a:r>
              <a:rPr lang="en-US" sz="2000" dirty="0" smtClean="0"/>
              <a:t> </a:t>
            </a:r>
            <a:r>
              <a:rPr lang="en-US" sz="2000" dirty="0" err="1" smtClean="0"/>
              <a:t>podem</a:t>
            </a:r>
            <a:r>
              <a:rPr lang="en-US" sz="2000" dirty="0" smtClean="0"/>
              <a:t> se </a:t>
            </a:r>
            <a:r>
              <a:rPr lang="en-US" sz="2000" dirty="0" err="1" smtClean="0"/>
              <a:t>mudar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43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061164" y="4982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 </a:t>
            </a:r>
            <a:r>
              <a:rPr lang="en-US" sz="3200" dirty="0" err="1" smtClean="0"/>
              <a:t>cada</a:t>
            </a:r>
            <a:r>
              <a:rPr lang="en-US" sz="3200" dirty="0" smtClean="0"/>
              <a:t> </a:t>
            </a:r>
            <a:r>
              <a:rPr lang="en-US" sz="3200" dirty="0" err="1" smtClean="0"/>
              <a:t>periodo</a:t>
            </a:r>
            <a:r>
              <a:rPr lang="en-US" sz="3200" dirty="0" smtClean="0"/>
              <a:t> de </a:t>
            </a:r>
            <a:r>
              <a:rPr lang="en-US" sz="3200" dirty="0" err="1" smtClean="0"/>
              <a:t>pesca</a:t>
            </a:r>
            <a:r>
              <a:rPr lang="en-US" sz="3200" dirty="0" smtClean="0"/>
              <a:t> um </a:t>
            </a:r>
            <a:r>
              <a:rPr lang="en-US" sz="3200" dirty="0" err="1" smtClean="0"/>
              <a:t>grupo</a:t>
            </a:r>
            <a:r>
              <a:rPr lang="en-US" sz="3200" dirty="0" smtClean="0"/>
              <a:t> de </a:t>
            </a:r>
            <a:r>
              <a:rPr lang="en-US" sz="3200" dirty="0" err="1" smtClean="0"/>
              <a:t>corpos</a:t>
            </a:r>
            <a:r>
              <a:rPr lang="en-US" sz="3200" dirty="0" smtClean="0"/>
              <a:t> </a:t>
            </a:r>
            <a:r>
              <a:rPr lang="en-US" sz="3200" dirty="0" err="1" smtClean="0"/>
              <a:t>d’agua</a:t>
            </a:r>
            <a:r>
              <a:rPr lang="en-US" sz="3200" dirty="0" smtClean="0"/>
              <a:t> (</a:t>
            </a:r>
            <a:r>
              <a:rPr lang="en-US" sz="3200" dirty="0" err="1" smtClean="0"/>
              <a:t>baias</a:t>
            </a:r>
            <a:r>
              <a:rPr lang="en-US" sz="3200" dirty="0" smtClean="0"/>
              <a:t>, </a:t>
            </a:r>
            <a:r>
              <a:rPr lang="en-US" sz="3200" dirty="0" err="1" smtClean="0"/>
              <a:t>braços</a:t>
            </a:r>
            <a:r>
              <a:rPr lang="en-US" sz="3200" dirty="0" smtClean="0"/>
              <a:t> de </a:t>
            </a:r>
            <a:r>
              <a:rPr lang="en-US" sz="3200" dirty="0" err="1" smtClean="0"/>
              <a:t>rios</a:t>
            </a:r>
            <a:r>
              <a:rPr lang="en-US" sz="3200" dirty="0" smtClean="0"/>
              <a:t>, etc</a:t>
            </a:r>
            <a:r>
              <a:rPr lang="en-US" sz="3200" dirty="0"/>
              <a:t>.</a:t>
            </a:r>
            <a:r>
              <a:rPr lang="en-US" sz="3200" dirty="0" smtClean="0"/>
              <a:t>) </a:t>
            </a:r>
            <a:r>
              <a:rPr lang="en-US" sz="3200" dirty="0" err="1" smtClean="0"/>
              <a:t>está</a:t>
            </a:r>
            <a:r>
              <a:rPr lang="en-US" sz="3200" dirty="0" smtClean="0"/>
              <a:t> </a:t>
            </a:r>
            <a:r>
              <a:rPr lang="en-US" sz="3200" dirty="0" err="1" smtClean="0"/>
              <a:t>disponível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13" y="1860331"/>
            <a:ext cx="3351247" cy="4468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0577" y="3835238"/>
            <a:ext cx="365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err="1" smtClean="0"/>
              <a:t>quase</a:t>
            </a:r>
            <a:r>
              <a:rPr lang="en-US" dirty="0" smtClean="0"/>
              <a:t> 50% das </a:t>
            </a:r>
            <a:r>
              <a:rPr lang="en-US" dirty="0" err="1" smtClean="0"/>
              <a:t>baias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9" y="2479938"/>
            <a:ext cx="4461928" cy="3303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9" y="2479938"/>
            <a:ext cx="4461927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47" y="1844028"/>
            <a:ext cx="3082769" cy="4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706</Words>
  <Application>Microsoft Macintosh PowerPoint</Application>
  <PresentationFormat>Widescreen</PresentationFormat>
  <Paragraphs>101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Mangal</vt:lpstr>
      <vt:lpstr>Arial</vt:lpstr>
      <vt:lpstr>Office Theme</vt:lpstr>
      <vt:lpstr>Pantanal:  comunidades ribeirinhas</vt:lpstr>
      <vt:lpstr>PowerPoint Presentation</vt:lpstr>
      <vt:lpstr>PowerPoint Presentation</vt:lpstr>
      <vt:lpstr>É comum exergar o Pantanal como:</vt:lpstr>
      <vt:lpstr>Apenas peões de fazenda?</vt:lpstr>
      <vt:lpstr>PowerPoint Presentation</vt:lpstr>
      <vt:lpstr>Os ribeirinhos estão acabando com os peixes?</vt:lpstr>
      <vt:lpstr>PowerPoint Presentation</vt:lpstr>
      <vt:lpstr>A cada periodo de pesca um grupo de corpos d’agua (baias, braços de rios, etc.) está disponível</vt:lpstr>
      <vt:lpstr>PowerPoint Presentation</vt:lpstr>
      <vt:lpstr>Como promover o desenvolvimento sustentável das comunidades do Pantanal?</vt:lpstr>
      <vt:lpstr>Unidades de Conservação Públicas de Uso Sustentável no Pantanal</vt:lpstr>
      <vt:lpstr>Como promover o desenvolvimento sustentável das comunidades do Pantanal?</vt:lpstr>
      <vt:lpstr>Obrigado!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Pantanal: comunidades ribeirinhas</dc:title>
  <dc:creator>Rafael Chiaravalloti</dc:creator>
  <cp:lastModifiedBy>Rafael Chiaravalloti</cp:lastModifiedBy>
  <cp:revision>41</cp:revision>
  <dcterms:created xsi:type="dcterms:W3CDTF">2017-11-22T07:39:35Z</dcterms:created>
  <dcterms:modified xsi:type="dcterms:W3CDTF">2017-11-26T13:47:43Z</dcterms:modified>
</cp:coreProperties>
</file>