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5" r:id="rId4"/>
  </p:sldMasterIdLst>
  <p:notesMasterIdLst>
    <p:notesMasterId r:id="rId20"/>
  </p:notesMasterIdLst>
  <p:sldIdLst>
    <p:sldId id="396" r:id="rId5"/>
    <p:sldId id="399" r:id="rId6"/>
    <p:sldId id="407" r:id="rId7"/>
    <p:sldId id="406" r:id="rId8"/>
    <p:sldId id="405" r:id="rId9"/>
    <p:sldId id="409" r:id="rId10"/>
    <p:sldId id="410" r:id="rId11"/>
    <p:sldId id="411" r:id="rId12"/>
    <p:sldId id="412" r:id="rId13"/>
    <p:sldId id="413" r:id="rId14"/>
    <p:sldId id="414" r:id="rId15"/>
    <p:sldId id="295" r:id="rId16"/>
    <p:sldId id="300" r:id="rId17"/>
    <p:sldId id="305" r:id="rId18"/>
    <p:sldId id="415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B1F"/>
    <a:srgbClr val="A21A3C"/>
    <a:srgbClr val="595959"/>
    <a:srgbClr val="7A70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8603FDC-E32A-4AB5-989C-0864C3EAD2B8}" styleName="Estilo com Tema 2 - Ênfas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324" autoAdjust="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B58F3-BFCC-4321-9114-7CE1632E846C}" type="datetimeFigureOut">
              <a:rPr lang="pt-BR" smtClean="0"/>
              <a:t>09/04/2024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DE01A5-90A5-4291-9897-80D5DD3CD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3619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rgbClr val="A21A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A70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6BD3D-B280-4D42-B78E-DF5AA8A34629}" type="datetimeFigureOut">
              <a:rPr lang="pt-BR" smtClean="0"/>
              <a:t>09/04/2024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4E45-AE5D-4742-A151-E83FC9A391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4646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6BD3D-B280-4D42-B78E-DF5AA8A34629}" type="datetimeFigureOut">
              <a:rPr lang="pt-BR" smtClean="0"/>
              <a:t>09/04/2024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4E45-AE5D-4742-A151-E83FC9A391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5305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6BD3D-B280-4D42-B78E-DF5AA8A34629}" type="datetimeFigureOut">
              <a:rPr lang="pt-BR" smtClean="0"/>
              <a:t>09/04/2024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4E45-AE5D-4742-A151-E83FC9A391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3705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A21A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7A70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7A70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7A70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7A70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7A70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6BD3D-B280-4D42-B78E-DF5AA8A34629}" type="datetimeFigureOut">
              <a:rPr lang="pt-BR" smtClean="0"/>
              <a:t>09/04/2024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4E45-AE5D-4742-A151-E83FC9A391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862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6BD3D-B280-4D42-B78E-DF5AA8A34629}" type="datetimeFigureOut">
              <a:rPr lang="pt-BR" smtClean="0"/>
              <a:t>09/04/2024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4E45-AE5D-4742-A151-E83FC9A391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1696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6BD3D-B280-4D42-B78E-DF5AA8A34629}" type="datetimeFigureOut">
              <a:rPr lang="pt-BR" smtClean="0"/>
              <a:t>09/04/2024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4E45-AE5D-4742-A151-E83FC9A391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7051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6BD3D-B280-4D42-B78E-DF5AA8A34629}" type="datetimeFigureOut">
              <a:rPr lang="pt-BR" smtClean="0"/>
              <a:t>09/04/2024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4E45-AE5D-4742-A151-E83FC9A391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9212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6BD3D-B280-4D42-B78E-DF5AA8A34629}" type="datetimeFigureOut">
              <a:rPr lang="pt-BR" smtClean="0"/>
              <a:t>09/04/2024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4E45-AE5D-4742-A151-E83FC9A391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6096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6BD3D-B280-4D42-B78E-DF5AA8A34629}" type="datetimeFigureOut">
              <a:rPr lang="pt-BR" smtClean="0"/>
              <a:t>09/04/2024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4E45-AE5D-4742-A151-E83FC9A391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1564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6BD3D-B280-4D42-B78E-DF5AA8A34629}" type="datetimeFigureOut">
              <a:rPr lang="pt-BR" smtClean="0"/>
              <a:t>09/04/2024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4E45-AE5D-4742-A151-E83FC9A391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5198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6BD3D-B280-4D42-B78E-DF5AA8A34629}" type="datetimeFigureOut">
              <a:rPr lang="pt-BR" smtClean="0"/>
              <a:t>09/04/2024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4E45-AE5D-4742-A151-E83FC9A391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637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6BD3D-B280-4D42-B78E-DF5AA8A34629}" type="datetimeFigureOut">
              <a:rPr lang="pt-BR" smtClean="0"/>
              <a:t>09/04/2024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04E45-AE5D-4742-A151-E83FC9A391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8366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47;p40"/>
          <p:cNvSpPr txBox="1">
            <a:spLocks/>
          </p:cNvSpPr>
          <p:nvPr/>
        </p:nvSpPr>
        <p:spPr>
          <a:xfrm>
            <a:off x="5655736" y="2654571"/>
            <a:ext cx="6510756" cy="1377498"/>
          </a:xfrm>
          <a:prstGeom prst="rect">
            <a:avLst/>
          </a:prstGeom>
          <a:effectLst/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solidFill>
                    <a:prstClr val="white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A21A3C"/>
                </a:solidFill>
                <a:effectLst/>
                <a:uLnTx/>
                <a:uFillTx/>
                <a:latin typeface="Arial" panose="020B0604020202020204" pitchFamily="34" charset="0"/>
                <a:ea typeface="Kozuka Gothic Pro B" panose="020B0800000000000000" pitchFamily="34" charset="-128"/>
                <a:cs typeface="Arial" panose="020B0604020202020204" pitchFamily="34" charset="0"/>
              </a:rPr>
              <a:t>Substitutivo ao Projeto de Lei nº 5.187/2019</a:t>
            </a:r>
          </a:p>
        </p:txBody>
      </p:sp>
      <p:sp>
        <p:nvSpPr>
          <p:cNvPr id="4" name="Google Shape;918;p57"/>
          <p:cNvSpPr txBox="1"/>
          <p:nvPr/>
        </p:nvSpPr>
        <p:spPr>
          <a:xfrm>
            <a:off x="5689597" y="3091741"/>
            <a:ext cx="5633155" cy="476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Lexend Deca"/>
                <a:cs typeface="Arial" panose="020B0604020202020204" pitchFamily="34" charset="0"/>
                <a:sym typeface="Lexend Deca"/>
              </a:rPr>
              <a:t>Análise e Posicionamento Técnico em relação ao FNE</a:t>
            </a:r>
          </a:p>
        </p:txBody>
      </p:sp>
    </p:spTree>
    <p:extLst>
      <p:ext uri="{BB962C8B-B14F-4D97-AF65-F5344CB8AC3E}">
        <p14:creationId xmlns:p14="http://schemas.microsoft.com/office/powerpoint/2010/main" val="282941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9E7F3FB8-7F95-3B57-40B4-1D9C373BFE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36" b="88291"/>
          <a:stretch/>
        </p:blipFill>
        <p:spPr>
          <a:xfrm rot="5400000">
            <a:off x="8291931" y="2968973"/>
            <a:ext cx="6858000" cy="92005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1C37CF90-F45F-FFD1-D5F8-641419168D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51" b="88491"/>
          <a:stretch/>
        </p:blipFill>
        <p:spPr>
          <a:xfrm>
            <a:off x="4285395" y="13648"/>
            <a:ext cx="4576549" cy="78929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84C425C3-31DC-947E-B792-E55808B38511}"/>
              </a:ext>
            </a:extLst>
          </p:cNvPr>
          <p:cNvSpPr txBox="1"/>
          <p:nvPr/>
        </p:nvSpPr>
        <p:spPr>
          <a:xfrm>
            <a:off x="11039" y="133317"/>
            <a:ext cx="81722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Aptos Black" panose="020B0004020202020204" pitchFamily="34" charset="0"/>
              </a:rPr>
              <a:t>Contratações FNE nas Variáveis por Porte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1B9A232D-CF04-94BC-FAE7-2C9F3FDD67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971" t="21891" r="15008" b="8656"/>
          <a:stretch/>
        </p:blipFill>
        <p:spPr>
          <a:xfrm>
            <a:off x="-250" y="2359"/>
            <a:ext cx="11249863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40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>
            <a:extLst>
              <a:ext uri="{FF2B5EF4-FFF2-40B4-BE49-F238E27FC236}">
                <a16:creationId xmlns:a16="http://schemas.microsoft.com/office/drawing/2014/main" xmlns="" id="{837588FC-FBB2-5F58-65D2-62392FBDD6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56" t="18436" r="28086" b="38211"/>
          <a:stretch/>
        </p:blipFill>
        <p:spPr>
          <a:xfrm>
            <a:off x="-42" y="-11291"/>
            <a:ext cx="11409346" cy="6876000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xmlns="" id="{8C23964D-A077-EE08-C4C7-DD0F002814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506" t="48059" r="15008" b="8656"/>
          <a:stretch/>
        </p:blipFill>
        <p:spPr>
          <a:xfrm>
            <a:off x="11409304" y="0"/>
            <a:ext cx="7826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3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466E61E0-87C8-07B3-0926-1C86DDE7990A}"/>
              </a:ext>
            </a:extLst>
          </p:cNvPr>
          <p:cNvSpPr txBox="1"/>
          <p:nvPr/>
        </p:nvSpPr>
        <p:spPr>
          <a:xfrm>
            <a:off x="4155201" y="329463"/>
            <a:ext cx="37080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000" b="1" dirty="0">
                <a:solidFill>
                  <a:srgbClr val="A6193C"/>
                </a:solidFill>
                <a:latin typeface="Arial Nova Cond" panose="020B0506020202020204" pitchFamily="34" charset="0"/>
                <a:ea typeface="Adobe Gothic Std B" panose="020B0800000000000000"/>
              </a:rPr>
              <a:t>FNE 2024 – Destaques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1B9ED5AC-4417-095B-C913-49348BF5B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60"/>
          <a:stretch/>
        </p:blipFill>
        <p:spPr>
          <a:xfrm>
            <a:off x="1805" y="0"/>
            <a:ext cx="12188388" cy="5907505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2DE58C2C-2A24-35CE-3B22-46D90088FA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291" t="79095" r="7850" b="7544"/>
          <a:stretch/>
        </p:blipFill>
        <p:spPr>
          <a:xfrm>
            <a:off x="10005946" y="6194334"/>
            <a:ext cx="2161726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69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466E61E0-87C8-07B3-0926-1C86DDE7990A}"/>
              </a:ext>
            </a:extLst>
          </p:cNvPr>
          <p:cNvSpPr txBox="1"/>
          <p:nvPr/>
        </p:nvSpPr>
        <p:spPr>
          <a:xfrm>
            <a:off x="4155201" y="329463"/>
            <a:ext cx="37080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000" b="1" dirty="0">
                <a:solidFill>
                  <a:srgbClr val="A6193C"/>
                </a:solidFill>
                <a:latin typeface="Arial Nova Cond" panose="020B0506020202020204" pitchFamily="34" charset="0"/>
                <a:ea typeface="Adobe Gothic Std B" panose="020B0800000000000000"/>
              </a:rPr>
              <a:t>FNE 2024 – Destaques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1B9ED5AC-4417-095B-C913-49348BF5B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37"/>
          <a:stretch/>
        </p:blipFill>
        <p:spPr>
          <a:xfrm>
            <a:off x="1806" y="0"/>
            <a:ext cx="12188385" cy="5847347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A2CBC42F-9E27-89C6-D5F0-9E14C71869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291" t="79095" r="7850" b="7544"/>
          <a:stretch/>
        </p:blipFill>
        <p:spPr>
          <a:xfrm>
            <a:off x="10005946" y="6194334"/>
            <a:ext cx="2161726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36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AF5B12C-5B74-9918-23B5-49A3A38E3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28F5C90-570A-C5CC-F4B3-B5D1450F5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FE319DB5-296A-BF3D-2125-51324DA926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894"/>
          <a:stretch/>
        </p:blipFill>
        <p:spPr>
          <a:xfrm>
            <a:off x="1805" y="0"/>
            <a:ext cx="12188389" cy="563077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4DC4B8B5-071C-0D5D-7724-8F515A64E6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291" t="79095" r="7850" b="7544"/>
          <a:stretch/>
        </p:blipFill>
        <p:spPr>
          <a:xfrm>
            <a:off x="10005946" y="6194334"/>
            <a:ext cx="2161726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26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9E7F3FB8-7F95-3B57-40B4-1D9C373BFE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93"/>
          <a:stretch/>
        </p:blipFill>
        <p:spPr>
          <a:xfrm>
            <a:off x="3612" y="0"/>
            <a:ext cx="12188388" cy="81658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13113E8D-2830-B7DB-E7B5-6C1393A833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92"/>
          <a:stretch/>
        </p:blipFill>
        <p:spPr>
          <a:xfrm>
            <a:off x="3612" y="1"/>
            <a:ext cx="12188388" cy="80294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43F5400D-E1F1-3DD3-1DC8-4EE4EF88C0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51" b="88491"/>
          <a:stretch/>
        </p:blipFill>
        <p:spPr>
          <a:xfrm>
            <a:off x="4285395" y="13648"/>
            <a:ext cx="4576549" cy="789294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2B112717-E5C5-3EE6-E7DD-91947EA08C7C}"/>
              </a:ext>
            </a:extLst>
          </p:cNvPr>
          <p:cNvSpPr txBox="1"/>
          <p:nvPr/>
        </p:nvSpPr>
        <p:spPr>
          <a:xfrm>
            <a:off x="11039" y="133317"/>
            <a:ext cx="4345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Aptos Black" panose="020B0004020202020204" pitchFamily="34" charset="0"/>
              </a:rPr>
              <a:t>Considerações Finais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xmlns="" id="{5C7F1707-E412-9A67-8F1F-C23D271359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291" t="79095" r="7850" b="7544"/>
          <a:stretch/>
        </p:blipFill>
        <p:spPr>
          <a:xfrm>
            <a:off x="10005946" y="6194334"/>
            <a:ext cx="2161726" cy="64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21EE013C-DF4D-6C98-63EC-0F18359984AA}"/>
              </a:ext>
            </a:extLst>
          </p:cNvPr>
          <p:cNvSpPr txBox="1"/>
          <p:nvPr/>
        </p:nvSpPr>
        <p:spPr>
          <a:xfrm>
            <a:off x="11039" y="1034716"/>
            <a:ext cx="1215663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t-BR" sz="2400" dirty="0">
                <a:latin typeface="Trebuchet MS" panose="020B0603020202020204" pitchFamily="34" charset="0"/>
              </a:rPr>
              <a:t>Não há </a:t>
            </a:r>
            <a:r>
              <a:rPr lang="pt-BR" sz="2400" dirty="0" err="1">
                <a:latin typeface="Trebuchet MS" panose="020B0603020202020204" pitchFamily="34" charset="0"/>
              </a:rPr>
              <a:t>empoçamento</a:t>
            </a:r>
            <a:r>
              <a:rPr lang="pt-BR" sz="2400" dirty="0">
                <a:latin typeface="Trebuchet MS" panose="020B0603020202020204" pitchFamily="34" charset="0"/>
              </a:rPr>
              <a:t> de recursos no BNB, pelo contrário, o volume de recursos do FNE é insuficiente para atender a demanda atual e futura da região. Visualizamos a área de atuação do BNB </a:t>
            </a:r>
            <a:r>
              <a:rPr lang="pt-BR" sz="2400" smtClean="0">
                <a:latin typeface="Trebuchet MS" panose="020B0603020202020204" pitchFamily="34" charset="0"/>
              </a:rPr>
              <a:t>demandando volumosos </a:t>
            </a:r>
            <a:r>
              <a:rPr lang="pt-BR" sz="2400" dirty="0">
                <a:latin typeface="Trebuchet MS" panose="020B0603020202020204" pitchFamily="34" charset="0"/>
              </a:rPr>
              <a:t>recursos de financiamento nos próximos anos em diversas áreas;</a:t>
            </a:r>
          </a:p>
          <a:p>
            <a:pPr marL="342900" indent="-342900">
              <a:buAutoNum type="arabicPeriod"/>
            </a:pPr>
            <a:r>
              <a:rPr lang="pt-BR" sz="2400" dirty="0">
                <a:latin typeface="Trebuchet MS" panose="020B0603020202020204" pitchFamily="34" charset="0"/>
              </a:rPr>
              <a:t>Atendemos plenamente aos critérios de capilaridade territorial e diversidade setorial;</a:t>
            </a:r>
          </a:p>
          <a:p>
            <a:pPr marL="342900" indent="-342900">
              <a:buAutoNum type="arabicPeriod"/>
            </a:pPr>
            <a:r>
              <a:rPr lang="pt-BR" sz="2400" dirty="0">
                <a:latin typeface="Trebuchet MS" panose="020B0603020202020204" pitchFamily="34" charset="0"/>
              </a:rPr>
              <a:t>Cumprimos as prioridades da PNDR;</a:t>
            </a:r>
          </a:p>
          <a:p>
            <a:pPr marL="342900" indent="-342900">
              <a:buAutoNum type="arabicPeriod"/>
            </a:pPr>
            <a:r>
              <a:rPr lang="pt-BR" sz="2400" dirty="0">
                <a:latin typeface="Trebuchet MS" panose="020B0603020202020204" pitchFamily="34" charset="0"/>
              </a:rPr>
              <a:t>Mais do que simplesmente disponibilizar crédito, a gestão centralizada do FNE possibilita REALIZAR política de desenvolvimento regional, focando áreas estratégicas, territórios,  populações e setores econômicos prioritários;</a:t>
            </a:r>
          </a:p>
          <a:p>
            <a:pPr marL="342900" indent="-342900">
              <a:buAutoNum type="arabicPeriod"/>
            </a:pPr>
            <a:r>
              <a:rPr lang="pt-BR" sz="2400" b="1" u="sng" dirty="0">
                <a:latin typeface="Trebuchet MS" panose="020B0603020202020204" pitchFamily="34" charset="0"/>
              </a:rPr>
              <a:t>Descentralizar a aplicação dos recursos compromete a eficácia, a eficiência e a efetividade da política de desenvolvimento regional;</a:t>
            </a:r>
          </a:p>
          <a:p>
            <a:pPr marL="342900" indent="-342900">
              <a:buAutoNum type="arabicPeriod"/>
            </a:pPr>
            <a:r>
              <a:rPr lang="pt-BR" sz="2400" dirty="0">
                <a:latin typeface="Trebuchet MS" panose="020B0603020202020204" pitchFamily="34" charset="0"/>
              </a:rPr>
              <a:t>A descentralização impõe à União um custo fiscal que encarece o programa.</a:t>
            </a:r>
          </a:p>
          <a:p>
            <a:endParaRPr lang="pt-BR" sz="2400" dirty="0">
              <a:latin typeface="Trebuchet MS" panose="020B0603020202020204" pitchFamily="34" charset="0"/>
            </a:endParaRPr>
          </a:p>
          <a:p>
            <a:endParaRPr lang="pt-BR" sz="2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92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9E7F3FB8-7F95-3B57-40B4-1D9C373BFE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93"/>
          <a:stretch/>
        </p:blipFill>
        <p:spPr>
          <a:xfrm>
            <a:off x="3612" y="0"/>
            <a:ext cx="12188388" cy="81658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13113E8D-2830-B7DB-E7B5-6C1393A833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92"/>
          <a:stretch/>
        </p:blipFill>
        <p:spPr>
          <a:xfrm>
            <a:off x="3612" y="1"/>
            <a:ext cx="12188388" cy="80294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43F5400D-E1F1-3DD3-1DC8-4EE4EF88C0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51" b="88491"/>
          <a:stretch/>
        </p:blipFill>
        <p:spPr>
          <a:xfrm>
            <a:off x="4285395" y="13648"/>
            <a:ext cx="4576549" cy="789294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2B112717-E5C5-3EE6-E7DD-91947EA08C7C}"/>
              </a:ext>
            </a:extLst>
          </p:cNvPr>
          <p:cNvSpPr txBox="1"/>
          <p:nvPr/>
        </p:nvSpPr>
        <p:spPr>
          <a:xfrm>
            <a:off x="11039" y="133317"/>
            <a:ext cx="1979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Aptos Black" panose="020B0004020202020204" pitchFamily="34" charset="0"/>
              </a:rPr>
              <a:t>Contexto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xmlns="" id="{D2C72800-C2C7-5D29-EFC6-036E83C7A762}"/>
              </a:ext>
            </a:extLst>
          </p:cNvPr>
          <p:cNvSpPr/>
          <p:nvPr/>
        </p:nvSpPr>
        <p:spPr>
          <a:xfrm>
            <a:off x="1632172" y="1433688"/>
            <a:ext cx="4651022" cy="4572000"/>
          </a:xfrm>
          <a:prstGeom prst="ellipse">
            <a:avLst/>
          </a:prstGeom>
          <a:solidFill>
            <a:srgbClr val="A21A3C"/>
          </a:solidFill>
          <a:ln>
            <a:solidFill>
              <a:srgbClr val="F68B1F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Substitutivo ao Projeto de Lei nº 5.187/2019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xmlns="" id="{CB8F03F0-7212-8DD4-0129-CF28315E3A52}"/>
              </a:ext>
            </a:extLst>
          </p:cNvPr>
          <p:cNvSpPr/>
          <p:nvPr/>
        </p:nvSpPr>
        <p:spPr>
          <a:xfrm>
            <a:off x="6069969" y="1433688"/>
            <a:ext cx="4651022" cy="4572000"/>
          </a:xfrm>
          <a:prstGeom prst="ellipse">
            <a:avLst/>
          </a:prstGeom>
          <a:solidFill>
            <a:srgbClr val="A21A3C"/>
          </a:solidFill>
          <a:ln>
            <a:solidFill>
              <a:srgbClr val="F68B1F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Alteração da Lei nº 7.827/89</a:t>
            </a:r>
          </a:p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Repassar 40% dos recursos dos fundos constitucionais a outras instituições financeiras autorizadas a funcionar pelo Banco Central  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xmlns="" id="{5C7F1707-E412-9A67-8F1F-C23D271359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291" t="79095" r="7850" b="7544"/>
          <a:stretch/>
        </p:blipFill>
        <p:spPr>
          <a:xfrm>
            <a:off x="10005946" y="6194334"/>
            <a:ext cx="2161726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0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0813BB81-B9E1-A6AC-A860-6ED85CD0E4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" b="6076"/>
          <a:stretch/>
        </p:blipFill>
        <p:spPr>
          <a:xfrm>
            <a:off x="309502" y="809721"/>
            <a:ext cx="11593635" cy="5591078"/>
          </a:xfrm>
          <a:prstGeom prst="rect">
            <a:avLst/>
          </a:prstGeom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xmlns="" id="{24AEC765-0622-519D-D045-E570C7E33022}"/>
              </a:ext>
            </a:extLst>
          </p:cNvPr>
          <p:cNvGrpSpPr/>
          <p:nvPr/>
        </p:nvGrpSpPr>
        <p:grpSpPr>
          <a:xfrm>
            <a:off x="3612" y="1"/>
            <a:ext cx="12188388" cy="802941"/>
            <a:chOff x="3612" y="1"/>
            <a:chExt cx="12188388" cy="802941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xmlns="" id="{84DC7E5B-5854-BC8E-5BC1-2660CF0A25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292"/>
            <a:stretch/>
          </p:blipFill>
          <p:spPr>
            <a:xfrm>
              <a:off x="3612" y="1"/>
              <a:ext cx="12188388" cy="802941"/>
            </a:xfrm>
            <a:prstGeom prst="rect">
              <a:avLst/>
            </a:prstGeom>
          </p:spPr>
        </p:pic>
        <p:pic>
          <p:nvPicPr>
            <p:cNvPr id="6" name="Imagem 5">
              <a:extLst>
                <a:ext uri="{FF2B5EF4-FFF2-40B4-BE49-F238E27FC236}">
                  <a16:creationId xmlns:a16="http://schemas.microsoft.com/office/drawing/2014/main" xmlns="" id="{EFCC6DF5-A045-7527-55A2-CC206E9A19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51" b="88491"/>
            <a:stretch/>
          </p:blipFill>
          <p:spPr>
            <a:xfrm>
              <a:off x="4285395" y="13648"/>
              <a:ext cx="4576549" cy="789294"/>
            </a:xfrm>
            <a:prstGeom prst="rect">
              <a:avLst/>
            </a:prstGeom>
          </p:spPr>
        </p:pic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E9893E21-CE82-7FAC-067A-08FA61A74216}"/>
              </a:ext>
            </a:extLst>
          </p:cNvPr>
          <p:cNvSpPr txBox="1"/>
          <p:nvPr/>
        </p:nvSpPr>
        <p:spPr>
          <a:xfrm>
            <a:off x="11039" y="133317"/>
            <a:ext cx="118710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Aptos Black" panose="020B0004020202020204" pitchFamily="34" charset="0"/>
              </a:rPr>
              <a:t>Planejamento Participativo no Plano de Aplicação Anual FNE 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250D8750-799C-0432-86A8-C93F9CA170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291" t="79095" r="7850" b="7544"/>
          <a:stretch/>
        </p:blipFill>
        <p:spPr>
          <a:xfrm>
            <a:off x="10005946" y="6194334"/>
            <a:ext cx="2161726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65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9E7F3FB8-7F95-3B57-40B4-1D9C373BFE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92"/>
          <a:stretch/>
        </p:blipFill>
        <p:spPr>
          <a:xfrm>
            <a:off x="3612" y="1"/>
            <a:ext cx="12188388" cy="802941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1C37CF90-F45F-FFD1-D5F8-641419168D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51" b="88491"/>
          <a:stretch/>
        </p:blipFill>
        <p:spPr>
          <a:xfrm>
            <a:off x="4285395" y="13648"/>
            <a:ext cx="4576549" cy="789294"/>
          </a:xfrm>
          <a:prstGeom prst="rect">
            <a:avLst/>
          </a:prstGeom>
        </p:spPr>
      </p:pic>
      <p:graphicFrame>
        <p:nvGraphicFramePr>
          <p:cNvPr id="6" name="Tabela 3">
            <a:extLst>
              <a:ext uri="{FF2B5EF4-FFF2-40B4-BE49-F238E27FC236}">
                <a16:creationId xmlns:a16="http://schemas.microsoft.com/office/drawing/2014/main" xmlns="" id="{9B82674C-6941-CED3-E087-E4323764DF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891703"/>
              </p:ext>
            </p:extLst>
          </p:nvPr>
        </p:nvGraphicFramePr>
        <p:xfrm>
          <a:off x="-994" y="814974"/>
          <a:ext cx="12285236" cy="40538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119931">
                  <a:extLst>
                    <a:ext uri="{9D8B030D-6E8A-4147-A177-3AD203B41FA5}">
                      <a16:colId xmlns:a16="http://schemas.microsoft.com/office/drawing/2014/main" xmlns="" val="1183219974"/>
                    </a:ext>
                  </a:extLst>
                </a:gridCol>
                <a:gridCol w="3561347">
                  <a:extLst>
                    <a:ext uri="{9D8B030D-6E8A-4147-A177-3AD203B41FA5}">
                      <a16:colId xmlns:a16="http://schemas.microsoft.com/office/drawing/2014/main" xmlns="" val="1637850653"/>
                    </a:ext>
                  </a:extLst>
                </a:gridCol>
                <a:gridCol w="3296653">
                  <a:extLst>
                    <a:ext uri="{9D8B030D-6E8A-4147-A177-3AD203B41FA5}">
                      <a16:colId xmlns:a16="http://schemas.microsoft.com/office/drawing/2014/main" xmlns="" val="2279718756"/>
                    </a:ext>
                  </a:extLst>
                </a:gridCol>
                <a:gridCol w="2358189">
                  <a:extLst>
                    <a:ext uri="{9D8B030D-6E8A-4147-A177-3AD203B41FA5}">
                      <a16:colId xmlns:a16="http://schemas.microsoft.com/office/drawing/2014/main" xmlns="" val="1741211327"/>
                    </a:ext>
                  </a:extLst>
                </a:gridCol>
                <a:gridCol w="1949116">
                  <a:extLst>
                    <a:ext uri="{9D8B030D-6E8A-4147-A177-3AD203B41FA5}">
                      <a16:colId xmlns:a16="http://schemas.microsoft.com/office/drawing/2014/main" xmlns="" val="3865336066"/>
                    </a:ext>
                  </a:extLst>
                </a:gridCol>
              </a:tblGrid>
              <a:tr h="411350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Ano</a:t>
                      </a:r>
                    </a:p>
                  </a:txBody>
                  <a:tcPr anchor="ctr">
                    <a:solidFill>
                      <a:srgbClr val="A21A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Programado [R$ bilhões]</a:t>
                      </a:r>
                    </a:p>
                  </a:txBody>
                  <a:tcPr anchor="ctr">
                    <a:solidFill>
                      <a:srgbClr val="A21A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Contratado [R$ bilhões]</a:t>
                      </a:r>
                    </a:p>
                  </a:txBody>
                  <a:tcPr anchor="ctr">
                    <a:solidFill>
                      <a:srgbClr val="A21A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Quantidade de Operações</a:t>
                      </a:r>
                    </a:p>
                  </a:txBody>
                  <a:tcPr anchor="ctr">
                    <a:solidFill>
                      <a:srgbClr val="A21A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Alcance [%]</a:t>
                      </a:r>
                    </a:p>
                  </a:txBody>
                  <a:tcPr anchor="ctr">
                    <a:solidFill>
                      <a:srgbClr val="A21A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01970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27,65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29,56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565.865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106,9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58298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25,30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25,84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711.129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102,1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4561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25,88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651.109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107,4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9808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31,65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32,25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695.711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101,9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6444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38,85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43,67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1.011.489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112,4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25918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</a:t>
                      </a:r>
                    </a:p>
                  </a:txBody>
                  <a:tcPr>
                    <a:solidFill>
                      <a:srgbClr val="A21A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147,55</a:t>
                      </a:r>
                    </a:p>
                  </a:txBody>
                  <a:tcPr>
                    <a:solidFill>
                      <a:srgbClr val="A21A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157,20</a:t>
                      </a:r>
                    </a:p>
                  </a:txBody>
                  <a:tcPr>
                    <a:solidFill>
                      <a:srgbClr val="A21A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3.635.303,00</a:t>
                      </a:r>
                    </a:p>
                  </a:txBody>
                  <a:tcPr>
                    <a:solidFill>
                      <a:srgbClr val="A21A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106,5</a:t>
                      </a:r>
                    </a:p>
                  </a:txBody>
                  <a:tcPr>
                    <a:solidFill>
                      <a:srgbClr val="A21A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8855052"/>
                  </a:ext>
                </a:extLst>
              </a:tr>
            </a:tbl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627BAA42-D762-3104-42F3-A2051AD1B401}"/>
              </a:ext>
            </a:extLst>
          </p:cNvPr>
          <p:cNvSpPr txBox="1"/>
          <p:nvPr/>
        </p:nvSpPr>
        <p:spPr>
          <a:xfrm>
            <a:off x="11039" y="133317"/>
            <a:ext cx="72077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Aptos Black" panose="020B0004020202020204" pitchFamily="34" charset="0"/>
              </a:rPr>
              <a:t>FNE: Programado Versus Contratado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A811B38D-8EE4-D10D-9D10-5A0ACBE2D8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291" t="79095" r="7850" b="7544"/>
          <a:stretch/>
        </p:blipFill>
        <p:spPr>
          <a:xfrm>
            <a:off x="10005946" y="6194334"/>
            <a:ext cx="2161726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2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9E7F3FB8-7F95-3B57-40B4-1D9C373BFE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09"/>
          <a:stretch/>
        </p:blipFill>
        <p:spPr>
          <a:xfrm>
            <a:off x="3612" y="1"/>
            <a:ext cx="12188388" cy="150125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10089360-9FE3-1389-5029-16B129C57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74" y="1589673"/>
            <a:ext cx="5168296" cy="514800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F80249CB-004A-E7D7-A730-57DCFF097EAC}"/>
              </a:ext>
            </a:extLst>
          </p:cNvPr>
          <p:cNvSpPr txBox="1"/>
          <p:nvPr/>
        </p:nvSpPr>
        <p:spPr>
          <a:xfrm>
            <a:off x="5739237" y="2447683"/>
            <a:ext cx="1866878" cy="3416320"/>
          </a:xfrm>
          <a:prstGeom prst="rect">
            <a:avLst/>
          </a:prstGeom>
          <a:solidFill>
            <a:schemeClr val="bg1">
              <a:lumMod val="85000"/>
            </a:schemeClr>
          </a:solidFill>
          <a:ln cap="rnd">
            <a:solidFill>
              <a:srgbClr val="A21A3C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1625766"/>
                      <a:gd name="connsiteY0" fmla="*/ 0 h 2585323"/>
                      <a:gd name="connsiteX1" fmla="*/ 1625766 w 1625766"/>
                      <a:gd name="connsiteY1" fmla="*/ 0 h 2585323"/>
                      <a:gd name="connsiteX2" fmla="*/ 1625766 w 1625766"/>
                      <a:gd name="connsiteY2" fmla="*/ 2585323 h 2585323"/>
                      <a:gd name="connsiteX3" fmla="*/ 0 w 1625766"/>
                      <a:gd name="connsiteY3" fmla="*/ 2585323 h 2585323"/>
                      <a:gd name="connsiteX4" fmla="*/ 0 w 1625766"/>
                      <a:gd name="connsiteY4" fmla="*/ 0 h 25853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25766" h="2585323" fill="none" extrusionOk="0">
                        <a:moveTo>
                          <a:pt x="0" y="0"/>
                        </a:moveTo>
                        <a:cubicBezTo>
                          <a:pt x="376915" y="-39988"/>
                          <a:pt x="937998" y="-140479"/>
                          <a:pt x="1625766" y="0"/>
                        </a:cubicBezTo>
                        <a:cubicBezTo>
                          <a:pt x="1713405" y="817694"/>
                          <a:pt x="1553087" y="1565759"/>
                          <a:pt x="1625766" y="2585323"/>
                        </a:cubicBezTo>
                        <a:cubicBezTo>
                          <a:pt x="1127270" y="2618422"/>
                          <a:pt x="609395" y="2593368"/>
                          <a:pt x="0" y="2585323"/>
                        </a:cubicBezTo>
                        <a:cubicBezTo>
                          <a:pt x="-38581" y="2176217"/>
                          <a:pt x="63341" y="321836"/>
                          <a:pt x="0" y="0"/>
                        </a:cubicBezTo>
                        <a:close/>
                      </a:path>
                      <a:path w="1625766" h="2585323" stroke="0" extrusionOk="0">
                        <a:moveTo>
                          <a:pt x="0" y="0"/>
                        </a:moveTo>
                        <a:cubicBezTo>
                          <a:pt x="430396" y="87044"/>
                          <a:pt x="883042" y="-87783"/>
                          <a:pt x="1625766" y="0"/>
                        </a:cubicBezTo>
                        <a:cubicBezTo>
                          <a:pt x="1492884" y="1144384"/>
                          <a:pt x="1710717" y="1523236"/>
                          <a:pt x="1625766" y="2585323"/>
                        </a:cubicBezTo>
                        <a:cubicBezTo>
                          <a:pt x="930720" y="2512354"/>
                          <a:pt x="457090" y="2516308"/>
                          <a:pt x="0" y="2585323"/>
                        </a:cubicBezTo>
                        <a:cubicBezTo>
                          <a:pt x="-20187" y="2016507"/>
                          <a:pt x="-152480" y="89309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A21A3C"/>
                </a:solidFill>
                <a:latin typeface="Trebuchet MS" panose="020B0603020202020204" pitchFamily="34" charset="0"/>
              </a:rPr>
              <a:t>FUNGETUR</a:t>
            </a:r>
          </a:p>
          <a:p>
            <a:r>
              <a:rPr lang="pt-BR" sz="2400" dirty="0">
                <a:solidFill>
                  <a:srgbClr val="A21A3C"/>
                </a:solidFill>
                <a:latin typeface="Trebuchet MS" panose="020B0603020202020204" pitchFamily="34" charset="0"/>
              </a:rPr>
              <a:t>FINEP</a:t>
            </a:r>
          </a:p>
          <a:p>
            <a:r>
              <a:rPr lang="pt-BR" sz="2400" dirty="0">
                <a:solidFill>
                  <a:srgbClr val="A21A3C"/>
                </a:solidFill>
                <a:latin typeface="Trebuchet MS" panose="020B0603020202020204" pitchFamily="34" charset="0"/>
              </a:rPr>
              <a:t>BNDES</a:t>
            </a:r>
          </a:p>
          <a:p>
            <a:r>
              <a:rPr lang="pt-BR" sz="2400" dirty="0">
                <a:solidFill>
                  <a:srgbClr val="A21A3C"/>
                </a:solidFill>
                <a:latin typeface="Trebuchet MS" panose="020B0603020202020204" pitchFamily="34" charset="0"/>
              </a:rPr>
              <a:t>AFD</a:t>
            </a:r>
          </a:p>
          <a:p>
            <a:r>
              <a:rPr lang="pt-BR" sz="2400" dirty="0">
                <a:solidFill>
                  <a:srgbClr val="A21A3C"/>
                </a:solidFill>
                <a:latin typeface="Trebuchet MS" panose="020B0603020202020204" pitchFamily="34" charset="0"/>
              </a:rPr>
              <a:t>BID</a:t>
            </a:r>
          </a:p>
          <a:p>
            <a:r>
              <a:rPr lang="pt-BR" sz="2400" dirty="0">
                <a:solidFill>
                  <a:srgbClr val="A21A3C"/>
                </a:solidFill>
                <a:latin typeface="Trebuchet MS" panose="020B0603020202020204" pitchFamily="34" charset="0"/>
              </a:rPr>
              <a:t>NDB</a:t>
            </a:r>
          </a:p>
          <a:p>
            <a:r>
              <a:rPr lang="pt-BR" sz="2400" dirty="0">
                <a:solidFill>
                  <a:srgbClr val="A21A3C"/>
                </a:solidFill>
                <a:latin typeface="Trebuchet MS" panose="020B0603020202020204" pitchFamily="34" charset="0"/>
              </a:rPr>
              <a:t>BID/CIF</a:t>
            </a:r>
          </a:p>
          <a:p>
            <a:r>
              <a:rPr lang="pt-BR" sz="2400" dirty="0">
                <a:solidFill>
                  <a:srgbClr val="A21A3C"/>
                </a:solidFill>
                <a:latin typeface="Trebuchet MS" panose="020B0603020202020204" pitchFamily="34" charset="0"/>
              </a:rPr>
              <a:t>BIRD</a:t>
            </a:r>
          </a:p>
          <a:p>
            <a:r>
              <a:rPr lang="pt-BR" sz="2400" dirty="0">
                <a:solidFill>
                  <a:srgbClr val="A21A3C"/>
                </a:solidFill>
                <a:latin typeface="Trebuchet MS" panose="020B0603020202020204" pitchFamily="34" charset="0"/>
              </a:rPr>
              <a:t>KFW</a:t>
            </a:r>
          </a:p>
        </p:txBody>
      </p:sp>
      <p:sp>
        <p:nvSpPr>
          <p:cNvPr id="15" name="Chave Direita 14">
            <a:extLst>
              <a:ext uri="{FF2B5EF4-FFF2-40B4-BE49-F238E27FC236}">
                <a16:creationId xmlns:a16="http://schemas.microsoft.com/office/drawing/2014/main" xmlns="" id="{C804193E-E610-51B7-4999-E3DCC559874E}"/>
              </a:ext>
            </a:extLst>
          </p:cNvPr>
          <p:cNvSpPr/>
          <p:nvPr/>
        </p:nvSpPr>
        <p:spPr>
          <a:xfrm>
            <a:off x="7806517" y="2502275"/>
            <a:ext cx="313899" cy="3282521"/>
          </a:xfrm>
          <a:prstGeom prst="rightBrace">
            <a:avLst/>
          </a:prstGeom>
          <a:ln w="25400">
            <a:solidFill>
              <a:srgbClr val="A21A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642BEE08-7C2F-EB55-17F1-6D6F10A9A87C}"/>
              </a:ext>
            </a:extLst>
          </p:cNvPr>
          <p:cNvSpPr txBox="1"/>
          <p:nvPr/>
        </p:nvSpPr>
        <p:spPr>
          <a:xfrm>
            <a:off x="8580249" y="3481815"/>
            <a:ext cx="3255273" cy="1323439"/>
          </a:xfrm>
          <a:prstGeom prst="rect">
            <a:avLst/>
          </a:prstGeom>
          <a:solidFill>
            <a:schemeClr val="bg1">
              <a:lumMod val="85000"/>
            </a:schemeClr>
          </a:solidFill>
          <a:ln cap="rnd">
            <a:solidFill>
              <a:srgbClr val="A21A3C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1625766"/>
                      <a:gd name="connsiteY0" fmla="*/ 0 h 2585323"/>
                      <a:gd name="connsiteX1" fmla="*/ 1625766 w 1625766"/>
                      <a:gd name="connsiteY1" fmla="*/ 0 h 2585323"/>
                      <a:gd name="connsiteX2" fmla="*/ 1625766 w 1625766"/>
                      <a:gd name="connsiteY2" fmla="*/ 2585323 h 2585323"/>
                      <a:gd name="connsiteX3" fmla="*/ 0 w 1625766"/>
                      <a:gd name="connsiteY3" fmla="*/ 2585323 h 2585323"/>
                      <a:gd name="connsiteX4" fmla="*/ 0 w 1625766"/>
                      <a:gd name="connsiteY4" fmla="*/ 0 h 25853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25766" h="2585323" fill="none" extrusionOk="0">
                        <a:moveTo>
                          <a:pt x="0" y="0"/>
                        </a:moveTo>
                        <a:cubicBezTo>
                          <a:pt x="376915" y="-39988"/>
                          <a:pt x="937998" y="-140479"/>
                          <a:pt x="1625766" y="0"/>
                        </a:cubicBezTo>
                        <a:cubicBezTo>
                          <a:pt x="1713405" y="817694"/>
                          <a:pt x="1553087" y="1565759"/>
                          <a:pt x="1625766" y="2585323"/>
                        </a:cubicBezTo>
                        <a:cubicBezTo>
                          <a:pt x="1127270" y="2618422"/>
                          <a:pt x="609395" y="2593368"/>
                          <a:pt x="0" y="2585323"/>
                        </a:cubicBezTo>
                        <a:cubicBezTo>
                          <a:pt x="-38581" y="2176217"/>
                          <a:pt x="63341" y="321836"/>
                          <a:pt x="0" y="0"/>
                        </a:cubicBezTo>
                        <a:close/>
                      </a:path>
                      <a:path w="1625766" h="2585323" stroke="0" extrusionOk="0">
                        <a:moveTo>
                          <a:pt x="0" y="0"/>
                        </a:moveTo>
                        <a:cubicBezTo>
                          <a:pt x="430396" y="87044"/>
                          <a:pt x="883042" y="-87783"/>
                          <a:pt x="1625766" y="0"/>
                        </a:cubicBezTo>
                        <a:cubicBezTo>
                          <a:pt x="1492884" y="1144384"/>
                          <a:pt x="1710717" y="1523236"/>
                          <a:pt x="1625766" y="2585323"/>
                        </a:cubicBezTo>
                        <a:cubicBezTo>
                          <a:pt x="930720" y="2512354"/>
                          <a:pt x="457090" y="2516308"/>
                          <a:pt x="0" y="2585323"/>
                        </a:cubicBezTo>
                        <a:cubicBezTo>
                          <a:pt x="-20187" y="2016507"/>
                          <a:pt x="-152480" y="89309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A21A3C"/>
                </a:solidFill>
                <a:latin typeface="Trebuchet MS" panose="020B0603020202020204" pitchFamily="34" charset="0"/>
              </a:rPr>
              <a:t>Mais de R$ 12 bilhões em negociação/ captação para disponibilização nos próximos exercícios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1C37CF90-F45F-FFD1-D5F8-641419168D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51" b="88491"/>
          <a:stretch/>
        </p:blipFill>
        <p:spPr>
          <a:xfrm>
            <a:off x="4285395" y="13648"/>
            <a:ext cx="4576549" cy="78929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9C0716AA-2D39-F5A2-E45A-0064D93AA0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4" r="64870" b="83893"/>
          <a:stretch/>
        </p:blipFill>
        <p:spPr>
          <a:xfrm>
            <a:off x="549519" y="899606"/>
            <a:ext cx="10928247" cy="606075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146B9A5D-8EDB-24D5-C416-0F2548F7BAA6}"/>
              </a:ext>
            </a:extLst>
          </p:cNvPr>
          <p:cNvSpPr txBox="1"/>
          <p:nvPr/>
        </p:nvSpPr>
        <p:spPr>
          <a:xfrm>
            <a:off x="0" y="802942"/>
            <a:ext cx="121883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>
                <a:solidFill>
                  <a:srgbClr val="A21A3C"/>
                </a:solidFill>
                <a:latin typeface="Trebuchet MS" panose="020B0603020202020204" pitchFamily="34" charset="0"/>
              </a:rPr>
              <a:t>E a necessidade de captação de outros fundings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84C425C3-31DC-947E-B792-E55808B38511}"/>
              </a:ext>
            </a:extLst>
          </p:cNvPr>
          <p:cNvSpPr txBox="1"/>
          <p:nvPr/>
        </p:nvSpPr>
        <p:spPr>
          <a:xfrm>
            <a:off x="11039" y="133317"/>
            <a:ext cx="66118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Aptos Black" panose="020B0004020202020204" pitchFamily="34" charset="0"/>
              </a:rPr>
              <a:t>Insuficiência de Recursos do FNE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xmlns="" id="{0E5F5C52-6E03-0347-19C7-C9FC6902A2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291" t="79095" r="7850" b="7544"/>
          <a:stretch/>
        </p:blipFill>
        <p:spPr>
          <a:xfrm>
            <a:off x="10005946" y="6194334"/>
            <a:ext cx="2161726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37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Agrupar 14">
            <a:extLst>
              <a:ext uri="{FF2B5EF4-FFF2-40B4-BE49-F238E27FC236}">
                <a16:creationId xmlns:a16="http://schemas.microsoft.com/office/drawing/2014/main" xmlns="" id="{4102A0E1-F7A6-5AA3-4261-762E85684901}"/>
              </a:ext>
            </a:extLst>
          </p:cNvPr>
          <p:cNvGrpSpPr/>
          <p:nvPr/>
        </p:nvGrpSpPr>
        <p:grpSpPr>
          <a:xfrm>
            <a:off x="3612" y="1"/>
            <a:ext cx="12188388" cy="802941"/>
            <a:chOff x="3612" y="1"/>
            <a:chExt cx="12188388" cy="802941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xmlns="" id="{9E7F3FB8-7F95-3B57-40B4-1D9C373BFE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292"/>
            <a:stretch/>
          </p:blipFill>
          <p:spPr>
            <a:xfrm>
              <a:off x="3612" y="1"/>
              <a:ext cx="12188388" cy="802941"/>
            </a:xfrm>
            <a:prstGeom prst="rect">
              <a:avLst/>
            </a:prstGeom>
          </p:spPr>
        </p:pic>
        <p:pic>
          <p:nvPicPr>
            <p:cNvPr id="2" name="Imagem 1">
              <a:extLst>
                <a:ext uri="{FF2B5EF4-FFF2-40B4-BE49-F238E27FC236}">
                  <a16:creationId xmlns:a16="http://schemas.microsoft.com/office/drawing/2014/main" xmlns="" id="{1C37CF90-F45F-FFD1-D5F8-641419168D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51" b="88491"/>
            <a:stretch/>
          </p:blipFill>
          <p:spPr>
            <a:xfrm>
              <a:off x="4285395" y="13648"/>
              <a:ext cx="4576549" cy="789294"/>
            </a:xfrm>
            <a:prstGeom prst="rect">
              <a:avLst/>
            </a:prstGeom>
          </p:spPr>
        </p:pic>
      </p:grpSp>
      <p:sp>
        <p:nvSpPr>
          <p:cNvPr id="34" name="CaixaDeTexto 33">
            <a:extLst>
              <a:ext uri="{FF2B5EF4-FFF2-40B4-BE49-F238E27FC236}">
                <a16:creationId xmlns:a16="http://schemas.microsoft.com/office/drawing/2014/main" xmlns="" id="{6ADA29A3-53CD-6250-5496-6DF0FB27B0D1}"/>
              </a:ext>
            </a:extLst>
          </p:cNvPr>
          <p:cNvSpPr txBox="1"/>
          <p:nvPr/>
        </p:nvSpPr>
        <p:spPr>
          <a:xfrm>
            <a:off x="11039" y="133317"/>
            <a:ext cx="26997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Aptos Black" panose="020B0004020202020204" pitchFamily="34" charset="0"/>
              </a:rPr>
              <a:t>Capilaridade</a:t>
            </a:r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xmlns="" id="{2F76F15A-9CCE-013A-DE3C-EFB2C14E04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860" t="16315" r="30490" b="51532"/>
          <a:stretch/>
        </p:blipFill>
        <p:spPr>
          <a:xfrm>
            <a:off x="7279105" y="827251"/>
            <a:ext cx="4679721" cy="5328000"/>
          </a:xfrm>
          <a:prstGeom prst="rect">
            <a:avLst/>
          </a:prstGeom>
        </p:spPr>
      </p:pic>
      <p:graphicFrame>
        <p:nvGraphicFramePr>
          <p:cNvPr id="38" name="Tabela 3">
            <a:extLst>
              <a:ext uri="{FF2B5EF4-FFF2-40B4-BE49-F238E27FC236}">
                <a16:creationId xmlns:a16="http://schemas.microsoft.com/office/drawing/2014/main" xmlns="" id="{85C89E54-6FBE-A226-F814-478AE0C8B4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216875"/>
              </p:ext>
            </p:extLst>
          </p:nvPr>
        </p:nvGraphicFramePr>
        <p:xfrm>
          <a:off x="11039" y="1783305"/>
          <a:ext cx="7436510" cy="40538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043927">
                  <a:extLst>
                    <a:ext uri="{9D8B030D-6E8A-4147-A177-3AD203B41FA5}">
                      <a16:colId xmlns:a16="http://schemas.microsoft.com/office/drawing/2014/main" xmlns="" val="1183219974"/>
                    </a:ext>
                  </a:extLst>
                </a:gridCol>
                <a:gridCol w="3319657">
                  <a:extLst>
                    <a:ext uri="{9D8B030D-6E8A-4147-A177-3AD203B41FA5}">
                      <a16:colId xmlns:a16="http://schemas.microsoft.com/office/drawing/2014/main" xmlns="" val="1637850653"/>
                    </a:ext>
                  </a:extLst>
                </a:gridCol>
                <a:gridCol w="3072926">
                  <a:extLst>
                    <a:ext uri="{9D8B030D-6E8A-4147-A177-3AD203B41FA5}">
                      <a16:colId xmlns:a16="http://schemas.microsoft.com/office/drawing/2014/main" xmlns="" val="2279718756"/>
                    </a:ext>
                  </a:extLst>
                </a:gridCol>
              </a:tblGrid>
              <a:tr h="411350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Ano</a:t>
                      </a:r>
                    </a:p>
                  </a:txBody>
                  <a:tcPr anchor="ctr">
                    <a:solidFill>
                      <a:srgbClr val="A21A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% Municípios Atendidos</a:t>
                      </a:r>
                    </a:p>
                  </a:txBody>
                  <a:tcPr anchor="ctr">
                    <a:solidFill>
                      <a:srgbClr val="A21A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Nº Absoluto de Municípios</a:t>
                      </a:r>
                    </a:p>
                  </a:txBody>
                  <a:tcPr anchor="ctr">
                    <a:solidFill>
                      <a:srgbClr val="A21A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01970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58298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4561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9808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99,4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6444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99,4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25918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A21A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A21A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A21A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8855052"/>
                  </a:ext>
                </a:extLst>
              </a:tr>
            </a:tbl>
          </a:graphicData>
        </a:graphic>
      </p:graphicFrame>
      <p:pic>
        <p:nvPicPr>
          <p:cNvPr id="39" name="Imagem 38">
            <a:extLst>
              <a:ext uri="{FF2B5EF4-FFF2-40B4-BE49-F238E27FC236}">
                <a16:creationId xmlns:a16="http://schemas.microsoft.com/office/drawing/2014/main" xmlns="" id="{7293A050-E519-C2E2-F8AE-137F4C2081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291" t="79095" r="7850" b="7544"/>
          <a:stretch/>
        </p:blipFill>
        <p:spPr>
          <a:xfrm>
            <a:off x="10005946" y="6194334"/>
            <a:ext cx="2161726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9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9E7F3FB8-7F95-3B57-40B4-1D9C373BFE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09"/>
          <a:stretch/>
        </p:blipFill>
        <p:spPr>
          <a:xfrm>
            <a:off x="3612" y="1"/>
            <a:ext cx="12188388" cy="1501253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1C37CF90-F45F-FFD1-D5F8-641419168D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51" b="88491"/>
          <a:stretch/>
        </p:blipFill>
        <p:spPr>
          <a:xfrm>
            <a:off x="4285395" y="13648"/>
            <a:ext cx="4576549" cy="78929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9C0716AA-2D39-F5A2-E45A-0064D93AA0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4" r="64870" b="83893"/>
          <a:stretch/>
        </p:blipFill>
        <p:spPr>
          <a:xfrm>
            <a:off x="549519" y="899606"/>
            <a:ext cx="10928247" cy="606075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146B9A5D-8EDB-24D5-C416-0F2548F7BAA6}"/>
              </a:ext>
            </a:extLst>
          </p:cNvPr>
          <p:cNvSpPr txBox="1"/>
          <p:nvPr/>
        </p:nvSpPr>
        <p:spPr>
          <a:xfrm>
            <a:off x="0" y="802942"/>
            <a:ext cx="121883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>
                <a:solidFill>
                  <a:srgbClr val="A21A3C"/>
                </a:solidFill>
                <a:latin typeface="Trebuchet MS" panose="020B0603020202020204" pitchFamily="34" charset="0"/>
              </a:rPr>
              <a:t>Posição 31/12/2023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84C425C3-31DC-947E-B792-E55808B38511}"/>
              </a:ext>
            </a:extLst>
          </p:cNvPr>
          <p:cNvSpPr txBox="1"/>
          <p:nvPr/>
        </p:nvSpPr>
        <p:spPr>
          <a:xfrm>
            <a:off x="11039" y="133317"/>
            <a:ext cx="82457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Aptos Black" panose="020B0004020202020204" pitchFamily="34" charset="0"/>
              </a:rPr>
              <a:t>Contratações FNE nas Variáveis Espaciais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2A249325-8240-73DB-72C1-567591270D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77" t="35556" r="14609" b="8642"/>
          <a:stretch/>
        </p:blipFill>
        <p:spPr>
          <a:xfrm>
            <a:off x="-441715" y="1526821"/>
            <a:ext cx="10986045" cy="5328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E5FB7EB7-8346-B565-A941-26AB7B0725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291" t="79095" r="7850" b="7544"/>
          <a:stretch/>
        </p:blipFill>
        <p:spPr>
          <a:xfrm>
            <a:off x="10005946" y="6194334"/>
            <a:ext cx="2161726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87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9E7F3FB8-7F95-3B57-40B4-1D9C373BFE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09"/>
          <a:stretch/>
        </p:blipFill>
        <p:spPr>
          <a:xfrm>
            <a:off x="3612" y="1"/>
            <a:ext cx="12188388" cy="1501253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1C37CF90-F45F-FFD1-D5F8-641419168D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51" b="88491"/>
          <a:stretch/>
        </p:blipFill>
        <p:spPr>
          <a:xfrm>
            <a:off x="4285395" y="13648"/>
            <a:ext cx="4576549" cy="78929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9C0716AA-2D39-F5A2-E45A-0064D93AA0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4" r="64870" b="83893"/>
          <a:stretch/>
        </p:blipFill>
        <p:spPr>
          <a:xfrm>
            <a:off x="549519" y="899606"/>
            <a:ext cx="10928247" cy="606075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146B9A5D-8EDB-24D5-C416-0F2548F7BAA6}"/>
              </a:ext>
            </a:extLst>
          </p:cNvPr>
          <p:cNvSpPr txBox="1"/>
          <p:nvPr/>
        </p:nvSpPr>
        <p:spPr>
          <a:xfrm>
            <a:off x="0" y="802942"/>
            <a:ext cx="121883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>
                <a:solidFill>
                  <a:srgbClr val="A21A3C"/>
                </a:solidFill>
                <a:latin typeface="Trebuchet MS" panose="020B0603020202020204" pitchFamily="34" charset="0"/>
              </a:rPr>
              <a:t>Posição 31/12/2023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84C425C3-31DC-947E-B792-E55808B38511}"/>
              </a:ext>
            </a:extLst>
          </p:cNvPr>
          <p:cNvSpPr txBox="1"/>
          <p:nvPr/>
        </p:nvSpPr>
        <p:spPr>
          <a:xfrm>
            <a:off x="11039" y="133317"/>
            <a:ext cx="81722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Aptos Black" panose="020B0004020202020204" pitchFamily="34" charset="0"/>
              </a:rPr>
              <a:t>Contratações FNE nas Variáveis por Porte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DA6B3243-4DC2-ED00-7EEC-EE5A715301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52" t="45148" r="15133" b="16417"/>
          <a:stretch/>
        </p:blipFill>
        <p:spPr>
          <a:xfrm>
            <a:off x="95532" y="1692320"/>
            <a:ext cx="11978722" cy="41040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14BEAB62-1EF4-AA9C-492F-739CF98A44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291" t="79095" r="7850" b="7544"/>
          <a:stretch/>
        </p:blipFill>
        <p:spPr>
          <a:xfrm>
            <a:off x="10005946" y="6194334"/>
            <a:ext cx="2161726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48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9E7F3FB8-7F95-3B57-40B4-1D9C373BFE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09"/>
          <a:stretch/>
        </p:blipFill>
        <p:spPr>
          <a:xfrm>
            <a:off x="3612" y="1"/>
            <a:ext cx="12188388" cy="1501253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1C37CF90-F45F-FFD1-D5F8-641419168D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51" b="88491"/>
          <a:stretch/>
        </p:blipFill>
        <p:spPr>
          <a:xfrm>
            <a:off x="4285395" y="13648"/>
            <a:ext cx="4576549" cy="78929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9C0716AA-2D39-F5A2-E45A-0064D93AA0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4" r="64870" b="83893"/>
          <a:stretch/>
        </p:blipFill>
        <p:spPr>
          <a:xfrm>
            <a:off x="549519" y="899606"/>
            <a:ext cx="10928247" cy="606075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146B9A5D-8EDB-24D5-C416-0F2548F7BAA6}"/>
              </a:ext>
            </a:extLst>
          </p:cNvPr>
          <p:cNvSpPr txBox="1"/>
          <p:nvPr/>
        </p:nvSpPr>
        <p:spPr>
          <a:xfrm>
            <a:off x="0" y="802942"/>
            <a:ext cx="121883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>
                <a:solidFill>
                  <a:srgbClr val="A21A3C"/>
                </a:solidFill>
                <a:latin typeface="Trebuchet MS" panose="020B0603020202020204" pitchFamily="34" charset="0"/>
              </a:rPr>
              <a:t>Posição 31/12/2023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84C425C3-31DC-947E-B792-E55808B38511}"/>
              </a:ext>
            </a:extLst>
          </p:cNvPr>
          <p:cNvSpPr txBox="1"/>
          <p:nvPr/>
        </p:nvSpPr>
        <p:spPr>
          <a:xfrm>
            <a:off x="11039" y="133317"/>
            <a:ext cx="81828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Aptos Black" panose="020B0004020202020204" pitchFamily="34" charset="0"/>
              </a:rPr>
              <a:t>Contratações FNE nas Variáveis por Setor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AE5E9CF5-71F5-CA22-D746-312AA117F3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48" t="28657" r="15008" b="11356"/>
          <a:stretch/>
        </p:blipFill>
        <p:spPr>
          <a:xfrm>
            <a:off x="1351110" y="1528545"/>
            <a:ext cx="9860017" cy="519613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80B0D101-4276-DB7D-8CE3-865764263D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291" t="79095" r="7850" b="7544"/>
          <a:stretch/>
        </p:blipFill>
        <p:spPr>
          <a:xfrm>
            <a:off x="10005946" y="6194334"/>
            <a:ext cx="2161726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80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59cf7eb-45e4-41f5-b2e5-03a9596a7c3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52D3E3C28DF84394026663C7681FE4" ma:contentTypeVersion="14" ma:contentTypeDescription="Create a new document." ma:contentTypeScope="" ma:versionID="ae0e96aed704a642b2cbd4339b0c5250">
  <xsd:schema xmlns:xsd="http://www.w3.org/2001/XMLSchema" xmlns:xs="http://www.w3.org/2001/XMLSchema" xmlns:p="http://schemas.microsoft.com/office/2006/metadata/properties" xmlns:ns3="cac16394-f835-49f1-837b-412fb2609cd5" xmlns:ns4="359cf7eb-45e4-41f5-b2e5-03a9596a7c30" targetNamespace="http://schemas.microsoft.com/office/2006/metadata/properties" ma:root="true" ma:fieldsID="b14cba19660f883e216d061361705df1" ns3:_="" ns4:_="">
    <xsd:import namespace="cac16394-f835-49f1-837b-412fb2609cd5"/>
    <xsd:import namespace="359cf7eb-45e4-41f5-b2e5-03a9596a7c3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CR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c16394-f835-49f1-837b-412fb2609cd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9cf7eb-45e4-41f5-b2e5-03a9596a7c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7CB048-29C7-4EB9-BC14-E7F6FDEB329B}">
  <ds:schemaRefs>
    <ds:schemaRef ds:uri="http://schemas.microsoft.com/office/2006/metadata/properties"/>
    <ds:schemaRef ds:uri="http://www.w3.org/2000/xmlns/"/>
    <ds:schemaRef ds:uri="359cf7eb-45e4-41f5-b2e5-03a9596a7c30"/>
    <ds:schemaRef ds:uri="http://www.w3.org/2001/XMLSchema-instance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7166079-16F9-4AA7-B3B4-CD2BA2C6FC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C66B1F-ACD4-44D5-B652-67B2C1B9A1D4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cac16394-f835-49f1-837b-412fb2609cd5"/>
    <ds:schemaRef ds:uri="359cf7eb-45e4-41f5-b2e5-03a9596a7c30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1675</TotalTime>
  <Words>336</Words>
  <Application>Microsoft Office PowerPoint</Application>
  <PresentationFormat>Widescreen</PresentationFormat>
  <Paragraphs>90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5" baseType="lpstr">
      <vt:lpstr>Adobe Gothic Std B</vt:lpstr>
      <vt:lpstr>Aptos Black</vt:lpstr>
      <vt:lpstr>Arial</vt:lpstr>
      <vt:lpstr>Arial Nova Cond</vt:lpstr>
      <vt:lpstr>Calibri</vt:lpstr>
      <vt:lpstr>Calibri Light</vt:lpstr>
      <vt:lpstr>Kozuka Gothic Pro B</vt:lpstr>
      <vt:lpstr>Lexend Deca</vt:lpstr>
      <vt:lpstr>Trebuchet MS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Banco do Nordeste do Brasil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ERIC Madeira Barata C019027</dc:creator>
  <cp:lastModifiedBy>Gabriel Guimarães de Oliveira</cp:lastModifiedBy>
  <cp:revision>64</cp:revision>
  <dcterms:created xsi:type="dcterms:W3CDTF">2021-11-18T11:58:09Z</dcterms:created>
  <dcterms:modified xsi:type="dcterms:W3CDTF">2024-04-09T14:06:48Z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0x010100FB52D3E3C28DF84394026663C7681FE4</vt:lpwstr>
  </property>
</Properties>
</file>