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98" r:id="rId3"/>
    <p:sldId id="396" r:id="rId4"/>
    <p:sldId id="424" r:id="rId5"/>
    <p:sldId id="444" r:id="rId6"/>
    <p:sldId id="409" r:id="rId7"/>
    <p:sldId id="425" r:id="rId8"/>
    <p:sldId id="437" r:id="rId9"/>
    <p:sldId id="438" r:id="rId10"/>
    <p:sldId id="426" r:id="rId11"/>
    <p:sldId id="413" r:id="rId12"/>
    <p:sldId id="427" r:id="rId13"/>
    <p:sldId id="428" r:id="rId14"/>
    <p:sldId id="443" r:id="rId15"/>
    <p:sldId id="342" r:id="rId16"/>
  </p:sldIdLst>
  <p:sldSz cx="9906000" cy="6858000" type="A4"/>
  <p:notesSz cx="6797675" cy="9926638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6600"/>
    <a:srgbClr val="003366"/>
    <a:srgbClr val="EAEAEA"/>
    <a:srgbClr val="DDDDDD"/>
    <a:srgbClr val="CCECFF"/>
    <a:srgbClr val="FF99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81" autoAdjust="0"/>
    <p:restoredTop sz="94128" autoAdjust="0"/>
  </p:normalViewPr>
  <p:slideViewPr>
    <p:cSldViewPr>
      <p:cViewPr varScale="1">
        <p:scale>
          <a:sx n="87" d="100"/>
          <a:sy n="87" d="100"/>
        </p:scale>
        <p:origin x="1548" y="78"/>
      </p:cViewPr>
      <p:guideLst>
        <p:guide orient="horz" pos="2400"/>
        <p:guide pos="31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1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6.xml"/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731">
              <a:defRPr sz="130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/>
            </a:lvl1pPr>
          </a:lstStyle>
          <a:p>
            <a:pPr>
              <a:defRPr/>
            </a:pPr>
            <a:fld id="{2F022D19-D2CA-4447-943C-D9813000B8C9}" type="datetimeFigureOut">
              <a:rPr lang="en-US"/>
              <a:pPr>
                <a:defRPr/>
              </a:pPr>
              <a:t>6/19/2018</a:t>
            </a:fld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731">
              <a:defRPr sz="130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3F0404AA-DC6F-446B-8657-1D64D32CA87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88935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731">
              <a:defRPr sz="130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/>
            </a:lvl1pPr>
          </a:lstStyle>
          <a:p>
            <a:pPr>
              <a:defRPr/>
            </a:pPr>
            <a:fld id="{3CC461D8-76EB-4252-BCBF-9D5F67C4DF50}" type="datetimeFigureOut">
              <a:rPr lang="en-US"/>
              <a:pPr>
                <a:defRPr/>
              </a:pPr>
              <a:t>6/19/2018</a:t>
            </a:fld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731">
              <a:defRPr sz="130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7F601B37-A909-45D5-ADC9-49DCDAB691B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7200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717132E-BFBB-4FBD-BAD1-AA3F88EA7ED4}" type="slidenum">
              <a:rPr lang="pt-BR" altLang="pt-BR" sz="1300"/>
              <a:pPr eaLnBrk="1" hangingPunct="1"/>
              <a:t>1</a:t>
            </a:fld>
            <a:endParaRPr lang="pt-BR" altLang="pt-BR" sz="13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302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B5FC9AA-5736-471C-85A7-6490E8EE6C42}" type="slidenum">
              <a:rPr lang="pt-BR" altLang="pt-BR" sz="1300"/>
              <a:pPr algn="r" eaLnBrk="1" hangingPunct="1"/>
              <a:t>10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67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9A5D1A-9589-42B5-99A1-57822B7D56ED}" type="slidenum">
              <a:rPr lang="pt-BR" altLang="pt-BR" sz="1300"/>
              <a:pPr algn="r" eaLnBrk="1" hangingPunct="1"/>
              <a:t>11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37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88DE311-7539-4AFC-8216-229B2FA923A6}" type="slidenum">
              <a:rPr lang="pt-BR" altLang="pt-BR" sz="1300"/>
              <a:pPr algn="r" eaLnBrk="1" hangingPunct="1"/>
              <a:t>12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9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4625375-B330-4734-8B4A-46141757BD38}" type="slidenum">
              <a:rPr lang="pt-BR" altLang="pt-BR" sz="1300"/>
              <a:pPr algn="r" eaLnBrk="1" hangingPunct="1"/>
              <a:t>13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33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9A5D1A-9589-42B5-99A1-57822B7D56ED}" type="slidenum">
              <a:rPr lang="pt-BR" altLang="pt-BR" sz="1300"/>
              <a:pPr algn="r" eaLnBrk="1" hangingPunct="1"/>
              <a:t>14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535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FF42714-7B5D-4A60-893E-230D9F96AC70}" type="slidenum">
              <a:rPr lang="pt-BR" altLang="pt-BR" sz="1300"/>
              <a:pPr eaLnBrk="1" hangingPunct="1"/>
              <a:t>15</a:t>
            </a:fld>
            <a:endParaRPr lang="pt-BR" altLang="pt-BR" sz="1300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30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A54F783-16AA-456C-8370-3BB26132D005}" type="slidenum">
              <a:rPr lang="pt-BR" altLang="pt-BR" sz="1300"/>
              <a:pPr algn="r" eaLnBrk="1" hangingPunct="1"/>
              <a:t>2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80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316DBF94-A55B-4CC5-96E4-DD12FE76338C}" type="slidenum">
              <a:rPr lang="pt-BR" altLang="pt-BR" sz="1300"/>
              <a:pPr algn="r" eaLnBrk="1" hangingPunct="1"/>
              <a:t>3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57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A09630E-3097-4DF6-BB84-1764899D2486}" type="slidenum">
              <a:rPr lang="pt-BR" altLang="pt-BR" sz="1300"/>
              <a:pPr algn="r" eaLnBrk="1" hangingPunct="1"/>
              <a:t>4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69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63CB970-016F-4BE9-B167-0C82F5A3FF7F}" type="slidenum">
              <a:rPr lang="pt-BR" altLang="pt-BR" sz="1300"/>
              <a:pPr algn="r" eaLnBrk="1" hangingPunct="1"/>
              <a:t>5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19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63CB970-016F-4BE9-B167-0C82F5A3FF7F}" type="slidenum">
              <a:rPr lang="pt-BR" altLang="pt-BR" sz="1300"/>
              <a:pPr algn="r" eaLnBrk="1" hangingPunct="1"/>
              <a:t>6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32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7BF868C-AC9F-4406-8B4D-3EEEBE81112E}" type="slidenum">
              <a:rPr lang="pt-BR" altLang="pt-BR" sz="1300"/>
              <a:pPr algn="r" eaLnBrk="1" hangingPunct="1"/>
              <a:t>7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94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9A5D1A-9589-42B5-99A1-57822B7D56ED}" type="slidenum">
              <a:rPr lang="pt-BR" altLang="pt-BR" sz="1300"/>
              <a:pPr algn="r" eaLnBrk="1" hangingPunct="1"/>
              <a:t>8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28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5562" tIns="47781" rIns="95562" bIns="47781" anchor="b"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9A5D1A-9589-42B5-99A1-57822B7D56ED}" type="slidenum">
              <a:rPr lang="pt-BR" altLang="pt-BR" sz="1300"/>
              <a:pPr algn="r" eaLnBrk="1" hangingPunct="1"/>
              <a:t>9</a:t>
            </a:fld>
            <a:endParaRPr lang="pt-BR" altLang="pt-BR" sz="130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0" cy="0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08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16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00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00326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6545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87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74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ChangeArrowheads="1"/>
          </p:cNvSpPr>
          <p:nvPr userDrawn="1"/>
        </p:nvSpPr>
        <p:spPr bwMode="auto">
          <a:xfrm>
            <a:off x="323850" y="6778625"/>
            <a:ext cx="23813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700">
                <a:solidFill>
                  <a:srgbClr val="000000"/>
                </a:solidFill>
              </a:rPr>
              <a:t> </a:t>
            </a:r>
            <a:endParaRPr lang="pt-BR" altLang="pt-BR" sz="3200">
              <a:latin typeface="Arial Black" panose="020B0A040201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ＭＳ Ｐゴシック" charset="0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50000">
              <a:schemeClr val="bg1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906000" cy="515719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 bwMode="auto">
          <a:xfrm>
            <a:off x="128464" y="5301208"/>
            <a:ext cx="9649072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sz="2000" b="1" dirty="0" smtClean="0">
                <a:solidFill>
                  <a:srgbClr val="003366"/>
                </a:solidFill>
                <a:latin typeface="+mj-lt"/>
              </a:rPr>
              <a:t>Senado Federal</a:t>
            </a:r>
          </a:p>
          <a:p>
            <a:pPr eaLnBrk="1" hangingPunct="1">
              <a:spcBef>
                <a:spcPct val="50000"/>
              </a:spcBef>
            </a:pPr>
            <a:r>
              <a:rPr lang="pt-BR" sz="2000" b="1" dirty="0" smtClean="0">
                <a:solidFill>
                  <a:srgbClr val="003366"/>
                </a:solidFill>
                <a:latin typeface="+mj-lt"/>
              </a:rPr>
              <a:t>Comissão de Constituição, Justiça e Cidadania</a:t>
            </a:r>
          </a:p>
          <a:p>
            <a:pPr eaLnBrk="1" hangingPunct="1">
              <a:spcBef>
                <a:spcPct val="50000"/>
              </a:spcBef>
            </a:pPr>
            <a:r>
              <a:rPr lang="pt-BR" sz="2000" b="1" dirty="0" smtClean="0">
                <a:solidFill>
                  <a:srgbClr val="003366"/>
                </a:solidFill>
                <a:latin typeface="+mj-lt"/>
              </a:rPr>
              <a:t>Decerto nº 9.394, de 30 de maio de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0" y="24384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	 Interferência artificial da tributação na economia</a:t>
            </a:r>
          </a:p>
        </p:txBody>
      </p:sp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6275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C5DC51E-CFDA-42B0-9EBB-8156ECD29043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10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6200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pt-BR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Análise do modelo atual </a:t>
            </a:r>
          </a:p>
        </p:txBody>
      </p:sp>
      <p:grpSp>
        <p:nvGrpSpPr>
          <p:cNvPr id="17417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7431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32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418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21" name="Rectangle 2"/>
          <p:cNvSpPr>
            <a:spLocks noChangeArrowheads="1"/>
          </p:cNvSpPr>
          <p:nvPr/>
        </p:nvSpPr>
        <p:spPr bwMode="auto">
          <a:xfrm>
            <a:off x="0" y="18669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Reduzida carga tributária (distorção)</a:t>
            </a:r>
          </a:p>
        </p:txBody>
      </p:sp>
      <p:sp>
        <p:nvSpPr>
          <p:cNvPr id="17422" name="Rectangle 2"/>
          <p:cNvSpPr>
            <a:spLocks noChangeArrowheads="1"/>
          </p:cNvSpPr>
          <p:nvPr/>
        </p:nvSpPr>
        <p:spPr bwMode="auto">
          <a:xfrm>
            <a:off x="0" y="30480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	Análise dos benefícios da ZFM</a:t>
            </a: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228600" y="2438400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02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1" name="Rectangle 16"/>
          <p:cNvSpPr>
            <a:spLocks noChangeArrowheads="1"/>
          </p:cNvSpPr>
          <p:nvPr/>
        </p:nvSpPr>
        <p:spPr bwMode="auto">
          <a:xfrm>
            <a:off x="228600" y="1876425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01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28600" y="3048000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</a:rPr>
              <a:t>03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421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D221BAA-0E32-4ABE-A5CD-3877C8B040EB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11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536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5386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7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9" name="Rectangle 2"/>
          <p:cNvSpPr>
            <a:spLocks noChangeArrowheads="1"/>
          </p:cNvSpPr>
          <p:nvPr/>
        </p:nvSpPr>
        <p:spPr bwMode="auto">
          <a:xfrm>
            <a:off x="0" y="71736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 IPI não é o único benefício concedido pela ZFM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8" name="Título 1"/>
          <p:cNvSpPr txBox="1">
            <a:spLocks/>
          </p:cNvSpPr>
          <p:nvPr/>
        </p:nvSpPr>
        <p:spPr bwMode="auto">
          <a:xfrm>
            <a:off x="251791" y="717550"/>
            <a:ext cx="9578009" cy="5354639"/>
          </a:xfrm>
          <a:prstGeom prst="rect">
            <a:avLst/>
          </a:prstGeom>
          <a:solidFill>
            <a:srgbClr val="FFFFFF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6600"/>
              </a:buClr>
            </a:pPr>
            <a:r>
              <a:rPr lang="pt-BR" altLang="pt-BR" dirty="0" smtClean="0">
                <a:solidFill>
                  <a:srgbClr val="FF0000"/>
                </a:solidFill>
                <a:latin typeface="Arial" panose="020B0604020202020204" pitchFamily="34" charset="0"/>
              </a:rPr>
              <a:t>Benefícios da Zona Franca de Manaus</a:t>
            </a: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dirty="0" smtClean="0">
                <a:solidFill>
                  <a:srgbClr val="003366"/>
                </a:solidFill>
                <a:latin typeface="Arial" panose="020B0604020202020204" pitchFamily="34" charset="0"/>
              </a:rPr>
              <a:t>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PIS/COFINS</a:t>
            </a: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: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	</a:t>
            </a: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Alíquotas diferenciadas, diferença de 1,95% entre a alíquota de saída do produtor e o crédito gerado ao comprador</a:t>
            </a: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 IPI: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		</a:t>
            </a: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Isenção por força da ZFM e créditos ao comprador com base em decisão judicial</a:t>
            </a: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ICMS: </a:t>
            </a: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Restituição de 90,25% do ICMS interestadual ao produtor do concentrado</a:t>
            </a: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IRPJ: </a:t>
            </a: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Desconto de 75% no IRPJ devido por força da SUDAM</a:t>
            </a: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II:</a:t>
            </a:r>
            <a:endParaRPr lang="en-US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Redução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do II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na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aquisição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de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insumos</a:t>
            </a:r>
            <a:endParaRPr lang="en-US" altLang="pt-BR" sz="2200" dirty="0" smtClean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Outros: 	</a:t>
            </a:r>
          </a:p>
          <a:p>
            <a:pPr lvl="1" algn="just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Terreno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a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preço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simbólico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, </a:t>
            </a:r>
            <a:r>
              <a:rPr lang="en-US" altLang="pt-BR" sz="2200" dirty="0" err="1" smtClean="0">
                <a:solidFill>
                  <a:srgbClr val="003366"/>
                </a:solidFill>
                <a:latin typeface="Arial" panose="020B0604020202020204" pitchFamily="34" charset="0"/>
              </a:rPr>
              <a:t>desconto</a:t>
            </a:r>
            <a:r>
              <a:rPr lang="en-US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 no IPTU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310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DB57BC4-9222-415C-A554-E1DF63B53CB5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12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048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20534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35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48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9" name="Text Box 13"/>
          <p:cNvSpPr txBox="1">
            <a:spLocks noChangeArrowheads="1"/>
          </p:cNvSpPr>
          <p:nvPr/>
        </p:nvSpPr>
        <p:spPr bwMode="auto">
          <a:xfrm>
            <a:off x="992560" y="4267200"/>
            <a:ext cx="7464896" cy="10156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A Renúncia Fiscal, mesmo com o percentual de </a:t>
            </a:r>
            <a:r>
              <a:rPr lang="pt-BR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4% </a:t>
            </a: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(ZFM), é elevada perante os benefícios gerados pelo </a:t>
            </a:r>
            <a:r>
              <a:rPr lang="pt-BR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setor e espera-se que não irá causar redução </a:t>
            </a: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d</a:t>
            </a:r>
            <a:r>
              <a:rPr lang="pt-BR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a produção na região</a:t>
            </a:r>
            <a:endParaRPr lang="en-US" altLang="pt-BR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538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724280"/>
              </p:ext>
            </p:extLst>
          </p:nvPr>
        </p:nvGraphicFramePr>
        <p:xfrm>
          <a:off x="992560" y="791447"/>
          <a:ext cx="7464896" cy="3322818"/>
        </p:xfrm>
        <a:graphic>
          <a:graphicData uri="http://schemas.openxmlformats.org/drawingml/2006/table">
            <a:tbl>
              <a:tblPr/>
              <a:tblGrid>
                <a:gridCol w="4503615"/>
                <a:gridCol w="1410134"/>
                <a:gridCol w="1551147"/>
              </a:tblGrid>
              <a:tr h="373063"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Benefícios ZFM – R$ (Milhões)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349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20%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4%</a:t>
                      </a:r>
                      <a:endParaRPr kumimoji="0" lang="en-US" alt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Crédito IPI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1.998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400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Crédito PIS/COFINS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195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195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</a:tr>
              <a:tr h="346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Crédito ICMS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1.082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1.082</a:t>
                      </a:r>
                      <a:endParaRPr kumimoji="0" lang="en-US" alt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</a:tr>
              <a:tr h="5794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Redução de 75% de IRPJ*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621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621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Total de Benefícios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3.896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3366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2.298</a:t>
                      </a:r>
                    </a:p>
                  </a:txBody>
                  <a:tcPr marL="91428" marR="91428" marT="45735" marB="457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EC"/>
                    </a:solidFill>
                  </a:tcPr>
                </a:tc>
              </a:tr>
            </a:tbl>
          </a:graphicData>
        </a:graphic>
      </p:graphicFrame>
      <p:sp>
        <p:nvSpPr>
          <p:cNvPr id="20529" name="Text Box 25"/>
          <p:cNvSpPr txBox="1">
            <a:spLocks noChangeArrowheads="1"/>
          </p:cNvSpPr>
          <p:nvPr/>
        </p:nvSpPr>
        <p:spPr bwMode="auto">
          <a:xfrm>
            <a:off x="272480" y="5363641"/>
            <a:ext cx="7608912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400" dirty="0">
                <a:latin typeface="Arial" panose="020B0604020202020204" pitchFamily="34" charset="0"/>
              </a:rPr>
              <a:t>Fonte: </a:t>
            </a:r>
            <a:r>
              <a:rPr lang="pt-BR" altLang="pt-BR" sz="1400" dirty="0" smtClean="0">
                <a:latin typeface="Arial" panose="020B0604020202020204" pitchFamily="34" charset="0"/>
              </a:rPr>
              <a:t>Estimativas com base em Notas fiscais eletrônicas dos produtores obtidas por meio do </a:t>
            </a:r>
            <a:r>
              <a:rPr lang="pt-BR" altLang="pt-BR" sz="1400" dirty="0" err="1" smtClean="0">
                <a:latin typeface="Arial" panose="020B0604020202020204" pitchFamily="34" charset="0"/>
              </a:rPr>
              <a:t>Datawarehouse</a:t>
            </a:r>
            <a:r>
              <a:rPr lang="pt-BR" altLang="pt-BR" sz="1400" dirty="0" smtClean="0">
                <a:latin typeface="Arial" panose="020B0604020202020204" pitchFamily="34" charset="0"/>
              </a:rPr>
              <a:t> Corporativo RFB visão SPED</a:t>
            </a:r>
          </a:p>
          <a:p>
            <a:pPr algn="l" eaLnBrk="1" hangingPunct="1">
              <a:spcBef>
                <a:spcPct val="50000"/>
              </a:spcBef>
            </a:pPr>
            <a:r>
              <a:rPr lang="pt-BR" altLang="pt-BR" sz="1400" dirty="0" smtClean="0">
                <a:latin typeface="Arial" panose="020B0604020202020204" pitchFamily="34" charset="0"/>
              </a:rPr>
              <a:t>*Valor da redução de IRPJ estimado a partir de amostra aplicada às indústrias da ZFM</a:t>
            </a:r>
            <a:endParaRPr lang="pt-BR" altLang="pt-BR" sz="1400" dirty="0"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9575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Dimensão da renúncia </a:t>
            </a:r>
            <a:r>
              <a:rPr lang="pt-BR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fiscal </a:t>
            </a: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concedida ao setor de refrigerantes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310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D2C2CFD-6993-4782-B2DE-B16B477275DE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13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1509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21536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37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10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7359" name="Rectangle 1026"/>
          <p:cNvSpPr txBox="1">
            <a:spLocks noChangeArrowheads="1"/>
          </p:cNvSpPr>
          <p:nvPr/>
        </p:nvSpPr>
        <p:spPr bwMode="auto">
          <a:xfrm>
            <a:off x="76199" y="76200"/>
            <a:ext cx="97036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Empregos gerados</a:t>
            </a:r>
          </a:p>
        </p:txBody>
      </p:sp>
      <p:sp>
        <p:nvSpPr>
          <p:cNvPr id="21515" name="Text Box 13"/>
          <p:cNvSpPr txBox="1">
            <a:spLocks noChangeArrowheads="1"/>
          </p:cNvSpPr>
          <p:nvPr/>
        </p:nvSpPr>
        <p:spPr bwMode="auto">
          <a:xfrm>
            <a:off x="457200" y="4892675"/>
            <a:ext cx="8734425" cy="830997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Renúncia Fiscal de </a:t>
            </a:r>
            <a:r>
              <a:rPr lang="pt-BR" altLang="pt-BR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R$ 3.896 </a:t>
            </a: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milhões </a:t>
            </a:r>
            <a:r>
              <a:rPr lang="pt-BR" altLang="pt-BR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(a maior parte em </a:t>
            </a: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3 empresas) para </a:t>
            </a:r>
            <a:r>
              <a:rPr lang="pt-BR" altLang="pt-BR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798 empregos diretos </a:t>
            </a: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gerados</a:t>
            </a:r>
            <a:endParaRPr lang="en-US" altLang="pt-BR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516" name="Text Box 25"/>
          <p:cNvSpPr txBox="1">
            <a:spLocks noChangeArrowheads="1"/>
          </p:cNvSpPr>
          <p:nvPr/>
        </p:nvSpPr>
        <p:spPr bwMode="auto">
          <a:xfrm>
            <a:off x="457200" y="5753100"/>
            <a:ext cx="6172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400" dirty="0">
                <a:latin typeface="Arial" panose="020B0604020202020204" pitchFamily="34" charset="0"/>
              </a:rPr>
              <a:t>Fonte: Siga DW / SIF/ </a:t>
            </a:r>
            <a:r>
              <a:rPr lang="pt-BR" altLang="pt-BR" sz="1400" dirty="0" smtClean="0">
                <a:latin typeface="Arial" panose="020B0604020202020204" pitchFamily="34" charset="0"/>
              </a:rPr>
              <a:t>NF-e/SUFRAMA</a:t>
            </a:r>
            <a:endParaRPr lang="pt-BR" altLang="pt-BR" sz="1400" dirty="0">
              <a:latin typeface="Arial" panose="020B0604020202020204" pitchFamily="34" charset="0"/>
            </a:endParaRPr>
          </a:p>
        </p:txBody>
      </p:sp>
      <p:graphicFrame>
        <p:nvGraphicFramePr>
          <p:cNvPr id="2153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95073"/>
              </p:ext>
            </p:extLst>
          </p:nvPr>
        </p:nvGraphicFramePr>
        <p:xfrm>
          <a:off x="381000" y="2209800"/>
          <a:ext cx="4419600" cy="1110820"/>
        </p:xfrm>
        <a:graphic>
          <a:graphicData uri="http://schemas.openxmlformats.org/drawingml/2006/table">
            <a:tbl>
              <a:tblPr/>
              <a:tblGrid>
                <a:gridCol w="3429000"/>
                <a:gridCol w="990600"/>
              </a:tblGrid>
              <a:tr h="3656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Empregos 2016</a:t>
                      </a:r>
                    </a:p>
                  </a:txBody>
                  <a:tcPr marL="91428" marR="91428"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Concentrados ZFM</a:t>
                      </a:r>
                    </a:p>
                  </a:txBody>
                  <a:tcPr marL="91428" marR="91428"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798</a:t>
                      </a:r>
                    </a:p>
                  </a:txBody>
                  <a:tcPr marL="91428" marR="91428"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Fab</a:t>
                      </a: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. de Refrigerantes (Brasil)</a:t>
                      </a:r>
                    </a:p>
                  </a:txBody>
                  <a:tcPr marL="91428" marR="91428"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47.502</a:t>
                      </a:r>
                    </a:p>
                  </a:txBody>
                  <a:tcPr marL="91428" marR="91428"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5827" y="654051"/>
            <a:ext cx="4804064" cy="421879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421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D221BAA-0E32-4ABE-A5CD-3877C8B040EB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14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536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5386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7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9" name="Rectangle 2"/>
          <p:cNvSpPr>
            <a:spLocks noChangeArrowheads="1"/>
          </p:cNvSpPr>
          <p:nvPr/>
        </p:nvSpPr>
        <p:spPr bwMode="auto">
          <a:xfrm>
            <a:off x="0" y="71736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Estudo da </a:t>
            </a:r>
            <a:r>
              <a:rPr lang="pt-B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Suframa</a:t>
            </a: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sobre a Indústria de Concentrados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8" name="Título 1"/>
          <p:cNvSpPr txBox="1">
            <a:spLocks/>
          </p:cNvSpPr>
          <p:nvPr/>
        </p:nvSpPr>
        <p:spPr bwMode="auto">
          <a:xfrm>
            <a:off x="251791" y="717550"/>
            <a:ext cx="9578009" cy="5354639"/>
          </a:xfrm>
          <a:prstGeom prst="rect">
            <a:avLst/>
          </a:prstGeom>
          <a:solidFill>
            <a:srgbClr val="FFFFFF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6600"/>
              </a:buClr>
            </a:pP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1) 25 </a:t>
            </a: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empresas, com faturamento de R$ 8,7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bi</a:t>
            </a:r>
          </a:p>
          <a:p>
            <a:pPr marL="457200" indent="-457200" algn="l" eaLnBrk="1" hangingPunct="1">
              <a:buClr>
                <a:srgbClr val="006600"/>
              </a:buClr>
              <a:buAutoNum type="arabicParenR"/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2) insumos corresponderam a apenas R$ 718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milhões</a:t>
            </a:r>
          </a:p>
          <a:p>
            <a:pPr algn="l" eaLnBrk="1" hangingPunct="1">
              <a:buClr>
                <a:srgbClr val="006600"/>
              </a:buClr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3) insumos locais correspondem a R$ 215,4 mi (30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%)</a:t>
            </a:r>
          </a:p>
          <a:p>
            <a:pPr algn="l" eaLnBrk="1" hangingPunct="1">
              <a:buClr>
                <a:srgbClr val="006600"/>
              </a:buClr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4) </a:t>
            </a:r>
            <a:r>
              <a:rPr lang="pt-BR" altLang="pt-BR" sz="2200" dirty="0">
                <a:solidFill>
                  <a:srgbClr val="FF0000"/>
                </a:solidFill>
                <a:latin typeface="Arial" panose="020B0604020202020204" pitchFamily="34" charset="0"/>
              </a:rPr>
              <a:t>571</a:t>
            </a: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 empregos diretos com R$ 11,7 mi de folha salarial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.</a:t>
            </a:r>
          </a:p>
          <a:p>
            <a:pPr algn="l" eaLnBrk="1" hangingPunct="1">
              <a:buClr>
                <a:srgbClr val="006600"/>
              </a:buClr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5) resultado (faturamento menos insumos e FP) é de 91,6%</a:t>
            </a:r>
          </a:p>
          <a:p>
            <a:pPr algn="l" eaLnBrk="1" hangingPunct="1">
              <a:buClr>
                <a:srgbClr val="006600"/>
              </a:buClr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Observação: a mudança da TIPI, redução dos incentivos em torno de R$ 740 mi representa 8,5% do faturamento o que, em tese, asseguraria ainda uma lucratividade superior a 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80% </a:t>
            </a:r>
            <a:r>
              <a:rPr lang="pt-BR" altLang="pt-BR" sz="2200" dirty="0">
                <a:solidFill>
                  <a:srgbClr val="003366"/>
                </a:solidFill>
                <a:latin typeface="Arial" panose="020B0604020202020204" pitchFamily="34" charset="0"/>
              </a:rPr>
              <a:t>para o setor</a:t>
            </a:r>
            <a:r>
              <a:rPr lang="pt-BR" altLang="pt-BR" sz="2200" dirty="0" smtClean="0">
                <a:solidFill>
                  <a:srgbClr val="003366"/>
                </a:solidFill>
                <a:latin typeface="Arial" panose="020B0604020202020204" pitchFamily="34" charset="0"/>
              </a:rPr>
              <a:t>.</a:t>
            </a:r>
          </a:p>
          <a:p>
            <a:pPr algn="l" eaLnBrk="1" hangingPunct="1">
              <a:buClr>
                <a:srgbClr val="006600"/>
              </a:buClr>
            </a:pPr>
            <a:endParaRPr lang="pt-BR" altLang="pt-BR" sz="22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</a:pPr>
            <a:r>
              <a:rPr lang="pt-BR" altLang="pt-BR" sz="1800" dirty="0" smtClean="0">
                <a:latin typeface="Arial" panose="020B0604020202020204" pitchFamily="34" charset="0"/>
              </a:rPr>
              <a:t>Fonte: http</a:t>
            </a:r>
            <a:r>
              <a:rPr lang="pt-BR" altLang="pt-BR" sz="1800" dirty="0">
                <a:latin typeface="Arial" panose="020B0604020202020204" pitchFamily="34" charset="0"/>
              </a:rPr>
              <a:t>://site.suframa.gov.br/assuntos/</a:t>
            </a:r>
            <a:r>
              <a:rPr lang="pt-BR" altLang="pt-BR" sz="1800" b="1" dirty="0">
                <a:latin typeface="Arial" panose="020B0604020202020204" pitchFamily="34" charset="0"/>
              </a:rPr>
              <a:t>perfil-do-segmento-de-concentrados</a:t>
            </a:r>
            <a:r>
              <a:rPr lang="pt-BR" altLang="pt-BR" sz="1800" dirty="0">
                <a:latin typeface="Arial" panose="020B0604020202020204" pitchFamily="34" charset="0"/>
              </a:rPr>
              <a:t>-no-pim_versao-final.pdf/view</a:t>
            </a:r>
          </a:p>
        </p:txBody>
      </p:sp>
    </p:spTree>
    <p:extLst>
      <p:ext uri="{BB962C8B-B14F-4D97-AF65-F5344CB8AC3E}">
        <p14:creationId xmlns:p14="http://schemas.microsoft.com/office/powerpoint/2010/main" val="3503958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armasnaciona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700" y="2050634"/>
            <a:ext cx="1595437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8" name="Group 10"/>
          <p:cNvGrpSpPr>
            <a:grpSpLocks/>
          </p:cNvGrpSpPr>
          <p:nvPr/>
        </p:nvGrpSpPr>
        <p:grpSpPr bwMode="auto">
          <a:xfrm>
            <a:off x="4640263" y="2693988"/>
            <a:ext cx="4038600" cy="973137"/>
            <a:chOff x="3220" y="3380"/>
            <a:chExt cx="2348" cy="611"/>
          </a:xfrm>
        </p:grpSpPr>
        <p:sp>
          <p:nvSpPr>
            <p:cNvPr id="36871" name="Rectangle 11"/>
            <p:cNvSpPr>
              <a:spLocks noChangeArrowheads="1"/>
            </p:cNvSpPr>
            <p:nvPr/>
          </p:nvSpPr>
          <p:spPr bwMode="auto">
            <a:xfrm>
              <a:off x="3220" y="3924"/>
              <a:ext cx="14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pt-BR" altLang="pt-BR" sz="700">
                  <a:solidFill>
                    <a:srgbClr val="000000"/>
                  </a:solidFill>
                </a:rPr>
                <a:t> </a:t>
              </a:r>
              <a:endParaRPr lang="pt-BR" altLang="pt-BR" sz="3200">
                <a:latin typeface="Arial Black" panose="020B0A04020102020204" pitchFamily="34" charset="0"/>
              </a:endParaRPr>
            </a:p>
          </p:txBody>
        </p:sp>
        <p:pic>
          <p:nvPicPr>
            <p:cNvPr id="36872" name="Picture 12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3380"/>
              <a:ext cx="720" cy="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73" name="Picture 13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0" y="3507"/>
              <a:ext cx="1598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69786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E76A3A8-8D3E-4DBD-B798-088EF15606EB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2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6200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pt-BR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Tributação do setor </a:t>
            </a:r>
          </a:p>
        </p:txBody>
      </p:sp>
      <p:grpSp>
        <p:nvGrpSpPr>
          <p:cNvPr id="6150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6164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5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51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5" name="Título 1"/>
          <p:cNvSpPr txBox="1">
            <a:spLocks/>
          </p:cNvSpPr>
          <p:nvPr/>
        </p:nvSpPr>
        <p:spPr bwMode="auto">
          <a:xfrm>
            <a:off x="76200" y="914400"/>
            <a:ext cx="2362200" cy="9001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sz="1800" b="1">
                <a:solidFill>
                  <a:schemeClr val="bg1"/>
                </a:solidFill>
                <a:latin typeface="Arial" panose="020B0604020202020204" pitchFamily="34" charset="0"/>
              </a:rPr>
              <a:t>Até 2008</a:t>
            </a:r>
            <a:endParaRPr lang="pt-BR" altLang="pt-BR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56" name="Título 1"/>
          <p:cNvSpPr txBox="1">
            <a:spLocks/>
          </p:cNvSpPr>
          <p:nvPr/>
        </p:nvSpPr>
        <p:spPr bwMode="auto">
          <a:xfrm>
            <a:off x="2581275" y="1839913"/>
            <a:ext cx="3429000" cy="3895726"/>
          </a:xfrm>
          <a:prstGeom prst="rect">
            <a:avLst/>
          </a:prstGeom>
          <a:solidFill>
            <a:srgbClr val="FFFFFF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Base unificada de PIS/COFINS e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IPI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i="1" dirty="0">
                <a:solidFill>
                  <a:srgbClr val="003366"/>
                </a:solidFill>
                <a:latin typeface="Arial" panose="020B0604020202020204" pitchFamily="34" charset="0"/>
              </a:rPr>
              <a:t>Ad rem</a:t>
            </a: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com aderência a preço ao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consumidor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Multiplicadores/redutores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diferentes </a:t>
            </a: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entre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embalagens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Redução da retenção nas embalagens</a:t>
            </a:r>
          </a:p>
          <a:p>
            <a:pPr eaLnBrk="1" hangingPunct="1">
              <a:buClr>
                <a:srgbClr val="003366"/>
              </a:buClr>
              <a:buFontTx/>
              <a:buChar char="-"/>
            </a:pPr>
            <a:endParaRPr lang="en-US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</p:txBody>
      </p:sp>
      <p:sp>
        <p:nvSpPr>
          <p:cNvPr id="6157" name="Título 1"/>
          <p:cNvSpPr txBox="1">
            <a:spLocks/>
          </p:cNvSpPr>
          <p:nvPr/>
        </p:nvSpPr>
        <p:spPr bwMode="auto">
          <a:xfrm>
            <a:off x="6172200" y="1842051"/>
            <a:ext cx="3581400" cy="3868187"/>
          </a:xfrm>
          <a:prstGeom prst="rect">
            <a:avLst/>
          </a:prstGeom>
          <a:solidFill>
            <a:srgbClr val="FFFFFF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Tributação </a:t>
            </a:r>
            <a:r>
              <a:rPr lang="pt-BR" altLang="pt-BR" sz="1800" i="1" dirty="0" smtClean="0">
                <a:solidFill>
                  <a:srgbClr val="003366"/>
                </a:solidFill>
                <a:latin typeface="Arial" panose="020B0604020202020204" pitchFamily="34" charset="0"/>
              </a:rPr>
              <a:t>ad valorem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 com base no valor de saída do fabricante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Equiparação de atacadistas ligados aos fabricantes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 smtClean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Redução da alíquota de IPI sobre o produto final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 smtClean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Fim da retenção </a:t>
            </a:r>
            <a:r>
              <a:rPr lang="pt-BR" altLang="pt-BR" sz="1800" i="1" dirty="0" smtClean="0">
                <a:solidFill>
                  <a:srgbClr val="003366"/>
                </a:solidFill>
                <a:latin typeface="Arial" panose="020B0604020202020204" pitchFamily="34" charset="0"/>
              </a:rPr>
              <a:t>ad valorem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 nas embalagens</a:t>
            </a:r>
            <a:endParaRPr lang="en-US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</p:txBody>
      </p:sp>
      <p:sp>
        <p:nvSpPr>
          <p:cNvPr id="6158" name="Título 1"/>
          <p:cNvSpPr txBox="1">
            <a:spLocks/>
          </p:cNvSpPr>
          <p:nvPr/>
        </p:nvSpPr>
        <p:spPr bwMode="auto">
          <a:xfrm>
            <a:off x="76200" y="1855304"/>
            <a:ext cx="2362200" cy="3880334"/>
          </a:xfrm>
          <a:prstGeom prst="rect">
            <a:avLst/>
          </a:prstGeom>
          <a:solidFill>
            <a:srgbClr val="FFFFFF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PIS/COFINS: </a:t>
            </a:r>
            <a:r>
              <a:rPr lang="pt-BR" altLang="pt-BR" sz="1800" i="1" dirty="0">
                <a:solidFill>
                  <a:srgbClr val="003366"/>
                </a:solidFill>
                <a:latin typeface="Arial" panose="020B0604020202020204" pitchFamily="34" charset="0"/>
              </a:rPr>
              <a:t>ad rem</a:t>
            </a: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por tipo de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produto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IPI: </a:t>
            </a:r>
            <a:r>
              <a:rPr lang="pt-BR" altLang="pt-BR" sz="1800" i="1" dirty="0">
                <a:solidFill>
                  <a:srgbClr val="003366"/>
                </a:solidFill>
                <a:latin typeface="Arial" panose="020B0604020202020204" pitchFamily="34" charset="0"/>
              </a:rPr>
              <a:t>ad rem</a:t>
            </a: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por tipo e volume de embalagem e </a:t>
            </a:r>
            <a:r>
              <a:rPr lang="pt-BR" altLang="pt-BR" sz="1800" dirty="0" smtClean="0">
                <a:solidFill>
                  <a:srgbClr val="003366"/>
                </a:solidFill>
                <a:latin typeface="Arial" panose="020B0604020202020204" pitchFamily="34" charset="0"/>
              </a:rPr>
              <a:t>produto</a:t>
            </a: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Char char="§"/>
            </a:pPr>
            <a:r>
              <a:rPr lang="pt-BR" altLang="pt-BR" sz="1800" dirty="0">
                <a:solidFill>
                  <a:srgbClr val="003366"/>
                </a:solidFill>
                <a:latin typeface="Arial" panose="020B0604020202020204" pitchFamily="34" charset="0"/>
              </a:rPr>
              <a:t> retenções nas embalagens</a:t>
            </a:r>
            <a:endParaRPr lang="en-US" altLang="pt-BR" sz="1800" dirty="0">
              <a:solidFill>
                <a:srgbClr val="003366"/>
              </a:solidFill>
              <a:latin typeface="Arial" panose="020B0604020202020204" pitchFamily="34" charset="0"/>
            </a:endParaRPr>
          </a:p>
        </p:txBody>
      </p:sp>
      <p:sp>
        <p:nvSpPr>
          <p:cNvPr id="6159" name="Título 1"/>
          <p:cNvSpPr txBox="1">
            <a:spLocks/>
          </p:cNvSpPr>
          <p:nvPr/>
        </p:nvSpPr>
        <p:spPr bwMode="auto">
          <a:xfrm>
            <a:off x="2581275" y="914400"/>
            <a:ext cx="3429000" cy="9001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</a:rPr>
              <a:t>2009 - </a:t>
            </a:r>
            <a:r>
              <a:rPr lang="pt-BR" altLang="pt-BR" sz="1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2015</a:t>
            </a:r>
            <a:endParaRPr lang="pt-BR" altLang="pt-BR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60" name="Título 1"/>
          <p:cNvSpPr txBox="1">
            <a:spLocks/>
          </p:cNvSpPr>
          <p:nvPr/>
        </p:nvSpPr>
        <p:spPr bwMode="auto">
          <a:xfrm>
            <a:off x="6172200" y="914400"/>
            <a:ext cx="3581400" cy="9001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sz="1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2015-</a:t>
            </a:r>
            <a:endParaRPr lang="pt-BR" altLang="pt-BR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69786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7FCADA8-B798-4F0E-B6F3-590023CC6A1A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3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6200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pt-BR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Análise do modelo atual </a:t>
            </a:r>
          </a:p>
        </p:txBody>
      </p:sp>
      <p:grpSp>
        <p:nvGrpSpPr>
          <p:cNvPr id="717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7191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2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7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79" name="Rectangle 2"/>
          <p:cNvSpPr>
            <a:spLocks noChangeArrowheads="1"/>
          </p:cNvSpPr>
          <p:nvPr/>
        </p:nvSpPr>
        <p:spPr bwMode="auto">
          <a:xfrm>
            <a:off x="0" y="18669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Reduzida carga tributária (distorção)</a:t>
            </a:r>
          </a:p>
        </p:txBody>
      </p:sp>
      <p:sp>
        <p:nvSpPr>
          <p:cNvPr id="7180" name="Rectangle 2"/>
          <p:cNvSpPr>
            <a:spLocks noChangeArrowheads="1"/>
          </p:cNvSpPr>
          <p:nvPr/>
        </p:nvSpPr>
        <p:spPr bwMode="auto">
          <a:xfrm>
            <a:off x="0" y="24384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	</a:t>
            </a:r>
            <a:r>
              <a:rPr lang="pt-BR" altLang="pt-BR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Interferência artificial da tributação na economia</a:t>
            </a:r>
            <a:endParaRPr lang="pt-BR" altLang="pt-BR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81" name="Rectangle 2"/>
          <p:cNvSpPr>
            <a:spLocks noChangeArrowheads="1"/>
          </p:cNvSpPr>
          <p:nvPr/>
        </p:nvSpPr>
        <p:spPr bwMode="auto">
          <a:xfrm>
            <a:off x="0" y="30480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Análise dos benefícios da ZFM</a:t>
            </a: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228600" y="2438400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02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228600" y="1876425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01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28600" y="3048000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</a:rPr>
              <a:t>03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69786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E9D06C6-C424-4FFD-ACA0-B62D88011B71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4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6200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pt-BR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Análise do modelo atual </a:t>
            </a:r>
          </a:p>
        </p:txBody>
      </p:sp>
      <p:grpSp>
        <p:nvGrpSpPr>
          <p:cNvPr id="8199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8215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6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00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0" y="18669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Reduzida carga tributária (distorção)</a:t>
            </a:r>
          </a:p>
        </p:txBody>
      </p:sp>
      <p:sp>
        <p:nvSpPr>
          <p:cNvPr id="8204" name="Rectangle 2"/>
          <p:cNvSpPr>
            <a:spLocks noChangeArrowheads="1"/>
          </p:cNvSpPr>
          <p:nvPr/>
        </p:nvSpPr>
        <p:spPr bwMode="auto">
          <a:xfrm>
            <a:off x="0" y="24384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	 Interferência artificial da tributação na economia</a:t>
            </a:r>
          </a:p>
        </p:txBody>
      </p:sp>
      <p:sp>
        <p:nvSpPr>
          <p:cNvPr id="8205" name="Rectangle 2"/>
          <p:cNvSpPr>
            <a:spLocks noChangeArrowheads="1"/>
          </p:cNvSpPr>
          <p:nvPr/>
        </p:nvSpPr>
        <p:spPr bwMode="auto">
          <a:xfrm>
            <a:off x="0" y="30480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Análise dos benefícios da ZFM</a:t>
            </a: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228600" y="2438400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02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1" name="Rectangle 16"/>
          <p:cNvSpPr>
            <a:spLocks noChangeArrowheads="1"/>
          </p:cNvSpPr>
          <p:nvPr/>
        </p:nvSpPr>
        <p:spPr bwMode="auto">
          <a:xfrm>
            <a:off x="228600" y="1876425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01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28600" y="3048000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</a:rPr>
              <a:t>03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38"/>
          <p:cNvSpPr>
            <a:spLocks noChangeArrowheads="1"/>
          </p:cNvSpPr>
          <p:nvPr/>
        </p:nvSpPr>
        <p:spPr bwMode="auto">
          <a:xfrm rot="-5400000">
            <a:off x="4458252" y="-142023"/>
            <a:ext cx="1644650" cy="4097219"/>
          </a:xfrm>
          <a:custGeom>
            <a:avLst/>
            <a:gdLst>
              <a:gd name="T0" fmla="*/ 1034172 w 21600"/>
              <a:gd name="T1" fmla="*/ 0 h 21600"/>
              <a:gd name="T2" fmla="*/ 620476 w 21600"/>
              <a:gd name="T3" fmla="*/ 587788 h 21600"/>
              <a:gd name="T4" fmla="*/ 413628 w 21600"/>
              <a:gd name="T5" fmla="*/ 881729 h 21600"/>
              <a:gd name="T6" fmla="*/ 0 w 21600"/>
              <a:gd name="T7" fmla="*/ 1469612 h 21600"/>
              <a:gd name="T8" fmla="*/ 413628 w 21600"/>
              <a:gd name="T9" fmla="*/ 2057400 h 21600"/>
              <a:gd name="T10" fmla="*/ 827324 w 21600"/>
              <a:gd name="T11" fmla="*/ 1763459 h 21600"/>
              <a:gd name="T12" fmla="*/ 1240952 w 21600"/>
              <a:gd name="T13" fmla="*/ 1175671 h 21600"/>
              <a:gd name="T14" fmla="*/ 1447800 w 21600"/>
              <a:gd name="T15" fmla="*/ 587788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Insumos</a:t>
            </a:r>
            <a:r>
              <a:rPr lang="en-US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 de R$ 1.301,65</a:t>
            </a:r>
            <a:endParaRPr lang="en-US" altLang="pt-BR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AutoShape 16"/>
          <p:cNvSpPr>
            <a:spLocks noChangeArrowheads="1"/>
          </p:cNvSpPr>
          <p:nvPr/>
        </p:nvSpPr>
        <p:spPr bwMode="auto">
          <a:xfrm>
            <a:off x="4934040" y="2822573"/>
            <a:ext cx="2597199" cy="2034332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310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B27A651-0C2E-4AE2-9692-49F4A1EA7CCD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5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1273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1298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9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4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277" name="AutoShape 16"/>
          <p:cNvSpPr>
            <a:spLocks noChangeArrowheads="1"/>
          </p:cNvSpPr>
          <p:nvPr/>
        </p:nvSpPr>
        <p:spPr bwMode="auto">
          <a:xfrm>
            <a:off x="138113" y="1052513"/>
            <a:ext cx="3093855" cy="1676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pic>
        <p:nvPicPr>
          <p:cNvPr id="71697" name="Picture 24" descr="D:\Documents and Settings\84197331304\Meus documentos\Kátia\Apresentações_Receita\Apresentação_refrigerante\fabrica.JPG"/>
          <p:cNvPicPr>
            <a:picLocks noChangeAspect="1" noChangeArrowheads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848" y="1777611"/>
            <a:ext cx="144016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0" name="CaixaDeTexto 2"/>
          <p:cNvSpPr txBox="1">
            <a:spLocks noChangeArrowheads="1"/>
          </p:cNvSpPr>
          <p:nvPr/>
        </p:nvSpPr>
        <p:spPr bwMode="auto">
          <a:xfrm>
            <a:off x="7371307" y="4803150"/>
            <a:ext cx="25006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t-BR" altLang="pt-BR" sz="2000" b="1" dirty="0">
                <a:solidFill>
                  <a:srgbClr val="FF0000"/>
                </a:solidFill>
                <a:latin typeface="Arial" panose="020B0604020202020204" pitchFamily="34" charset="0"/>
              </a:rPr>
              <a:t>Débitos (vendas)</a:t>
            </a:r>
          </a:p>
          <a:p>
            <a:pPr eaLnBrk="1" hangingPunct="1">
              <a:spcBef>
                <a:spcPts val="0"/>
              </a:spcBef>
            </a:pPr>
            <a:r>
              <a:rPr lang="pt-BR" altLang="pt-BR" sz="2000" b="1" dirty="0">
                <a:solidFill>
                  <a:srgbClr val="FF0000"/>
                </a:solidFill>
                <a:latin typeface="Arial" panose="020B0604020202020204" pitchFamily="34" charset="0"/>
              </a:rPr>
              <a:t>R$ 100</a:t>
            </a:r>
          </a:p>
        </p:txBody>
      </p:sp>
      <p:sp>
        <p:nvSpPr>
          <p:cNvPr id="11281" name="CaixaDeTexto 2"/>
          <p:cNvSpPr txBox="1">
            <a:spLocks noChangeArrowheads="1"/>
          </p:cNvSpPr>
          <p:nvPr/>
        </p:nvSpPr>
        <p:spPr bwMode="auto">
          <a:xfrm>
            <a:off x="6825208" y="1375000"/>
            <a:ext cx="30807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rgbClr val="FF0000"/>
                </a:solidFill>
                <a:latin typeface="Arial" panose="020B0604020202020204" pitchFamily="34" charset="0"/>
              </a:rPr>
              <a:t>Créditos fictícios (ZFM</a:t>
            </a:r>
            <a:r>
              <a:rPr lang="pt-BR" altLang="pt-BR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 – R$ 260,33 (20%)</a:t>
            </a:r>
            <a:endParaRPr lang="pt-BR" altLang="pt-BR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282" name="CaixaDeTexto 2"/>
          <p:cNvSpPr txBox="1">
            <a:spLocks noChangeArrowheads="1"/>
          </p:cNvSpPr>
          <p:nvPr/>
        </p:nvSpPr>
        <p:spPr bwMode="auto">
          <a:xfrm>
            <a:off x="92075" y="1084263"/>
            <a:ext cx="31398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rgbClr val="003366"/>
                </a:solidFill>
                <a:latin typeface="Arial" panose="020B0604020202020204" pitchFamily="34" charset="0"/>
              </a:rPr>
              <a:t>Indústria de concentrados (ZFM)</a:t>
            </a:r>
          </a:p>
        </p:txBody>
      </p:sp>
      <p:sp>
        <p:nvSpPr>
          <p:cNvPr id="11286" name="CaixaDeTexto 2"/>
          <p:cNvSpPr txBox="1">
            <a:spLocks noChangeArrowheads="1"/>
          </p:cNvSpPr>
          <p:nvPr/>
        </p:nvSpPr>
        <p:spPr bwMode="auto">
          <a:xfrm>
            <a:off x="5238609" y="2935763"/>
            <a:ext cx="2209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rgbClr val="003366"/>
                </a:solidFill>
                <a:latin typeface="Arial" panose="020B0604020202020204" pitchFamily="34" charset="0"/>
              </a:rPr>
              <a:t>Indústria de refrigerantes</a:t>
            </a:r>
          </a:p>
        </p:txBody>
      </p:sp>
      <p:pic>
        <p:nvPicPr>
          <p:cNvPr id="71715" name="Picture 35" descr="C:\Kátia\Apresentações_Receita\Banco de imagens\images (1).jpg"/>
          <p:cNvPicPr>
            <a:picLocks noChangeAspect="1" noChangeArrowheads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370" y="3835032"/>
            <a:ext cx="792087" cy="87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90" name="AutoShape 84"/>
          <p:cNvSpPr>
            <a:spLocks noChangeArrowheads="1"/>
          </p:cNvSpPr>
          <p:nvPr/>
        </p:nvSpPr>
        <p:spPr bwMode="auto">
          <a:xfrm>
            <a:off x="7531239" y="3086437"/>
            <a:ext cx="2180747" cy="1406188"/>
          </a:xfrm>
          <a:prstGeom prst="rightArrow">
            <a:avLst>
              <a:gd name="adj1" fmla="val 50000"/>
              <a:gd name="adj2" fmla="val 47257"/>
            </a:avLst>
          </a:prstGeom>
          <a:solidFill>
            <a:srgbClr val="003366"/>
          </a:solidFill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Venda de R$ 3.977</a:t>
            </a:r>
            <a:endParaRPr lang="en-US" altLang="pt-BR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77947" y="57911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3051175" algn="l"/>
              </a:tabLst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IPI negativo – Relação Média de Insumos e Vedas em 2016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1292" name="Text Box 50"/>
          <p:cNvSpPr txBox="1">
            <a:spLocks noChangeArrowheads="1"/>
          </p:cNvSpPr>
          <p:nvPr/>
        </p:nvSpPr>
        <p:spPr bwMode="auto">
          <a:xfrm>
            <a:off x="0" y="584200"/>
            <a:ext cx="9906000" cy="406400"/>
          </a:xfrm>
          <a:prstGeom prst="rect">
            <a:avLst/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>
                <a:solidFill>
                  <a:schemeClr val="bg1"/>
                </a:solidFill>
                <a:latin typeface="Arial" panose="020B0604020202020204" pitchFamily="34" charset="0"/>
              </a:rPr>
              <a:t>Crédito presumido elevado do IPI sobre concentrados na ZFM</a:t>
            </a:r>
            <a:endParaRPr lang="en-US" altLang="pt-BR" sz="20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6" name="CaixaDeTexto 2"/>
          <p:cNvSpPr txBox="1">
            <a:spLocks noChangeArrowheads="1"/>
          </p:cNvSpPr>
          <p:nvPr/>
        </p:nvSpPr>
        <p:spPr bwMode="auto">
          <a:xfrm>
            <a:off x="77948" y="2946503"/>
            <a:ext cx="4773262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Metodologia: </a:t>
            </a:r>
            <a:endParaRPr lang="pt-BR" altLang="pt-BR" sz="1800" b="1" dirty="0" smtClean="0">
              <a:solidFill>
                <a:srgbClr val="006600"/>
              </a:solidFill>
              <a:latin typeface="Arial" panose="020B0604020202020204" pitchFamily="34" charset="0"/>
            </a:endParaRPr>
          </a:p>
          <a:p>
            <a:pPr indent="-342900" algn="l" eaLnBrk="1" hangingPunct="1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pt-BR" altLang="pt-BR" sz="1800" b="1" dirty="0" smtClean="0">
                <a:solidFill>
                  <a:srgbClr val="006600"/>
                </a:solidFill>
                <a:latin typeface="Arial" panose="020B0604020202020204" pitchFamily="34" charset="0"/>
              </a:rPr>
              <a:t>Cruzamento de todas as </a:t>
            </a:r>
            <a:r>
              <a:rPr lang="pt-BR" altLang="pt-BR" sz="1800" b="1" dirty="0" err="1" smtClean="0">
                <a:solidFill>
                  <a:srgbClr val="006600"/>
                </a:solidFill>
                <a:latin typeface="Arial" panose="020B0604020202020204" pitchFamily="34" charset="0"/>
              </a:rPr>
              <a:t>NFe</a:t>
            </a:r>
            <a:r>
              <a:rPr lang="pt-BR" altLang="pt-BR" sz="1800" b="1" dirty="0" smtClean="0">
                <a:solidFill>
                  <a:srgbClr val="006600"/>
                </a:solidFill>
                <a:latin typeface="Arial" panose="020B0604020202020204" pitchFamily="34" charset="0"/>
              </a:rPr>
              <a:t> emitidas em 2016 (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R$ 9,994 bi saídas da ZFM, IPI estimado de R$ 1,998 bi</a:t>
            </a:r>
            <a:r>
              <a:rPr lang="pt-BR" altLang="pt-BR" sz="1800" b="1" dirty="0" smtClean="0">
                <a:solidFill>
                  <a:srgbClr val="006600"/>
                </a:solidFill>
                <a:latin typeface="Arial" panose="020B0604020202020204" pitchFamily="34" charset="0"/>
              </a:rPr>
              <a:t>) e saída dos envasadores (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R$ 30,525 bi de saídas e R$ 767,3 milhões de IPI</a:t>
            </a:r>
            <a:r>
              <a:rPr lang="pt-BR" altLang="pt-BR" sz="1800" b="1" dirty="0" smtClean="0">
                <a:solidFill>
                  <a:srgbClr val="006600"/>
                </a:solidFill>
                <a:latin typeface="Arial" panose="020B0604020202020204" pitchFamily="34" charset="0"/>
              </a:rPr>
              <a:t>)</a:t>
            </a:r>
          </a:p>
          <a:p>
            <a:pPr algn="l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800" b="1" dirty="0" smtClean="0">
                <a:solidFill>
                  <a:srgbClr val="006600"/>
                </a:solidFill>
                <a:latin typeface="Arial" panose="020B0604020202020204" pitchFamily="34" charset="0"/>
              </a:rPr>
              <a:t>2)  A partir de um débito de IPI de R$ 100, foi apurada a relação média entre as aquisições oriundas da ZFM versus média das saídas dos envasadores no BR</a:t>
            </a:r>
            <a:endParaRPr lang="pt-BR" altLang="pt-BR" sz="1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72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016" y="2754426"/>
            <a:ext cx="4807739" cy="3410878"/>
          </a:xfrm>
          <a:prstGeom prst="rect">
            <a:avLst/>
          </a:prstGeom>
        </p:spPr>
      </p:pic>
      <p:sp>
        <p:nvSpPr>
          <p:cNvPr id="11266" name="AutoShape 38"/>
          <p:cNvSpPr>
            <a:spLocks noChangeArrowheads="1"/>
          </p:cNvSpPr>
          <p:nvPr/>
        </p:nvSpPr>
        <p:spPr bwMode="auto">
          <a:xfrm rot="-5400000">
            <a:off x="1676400" y="1066800"/>
            <a:ext cx="1447800" cy="2057400"/>
          </a:xfrm>
          <a:custGeom>
            <a:avLst/>
            <a:gdLst>
              <a:gd name="T0" fmla="*/ 1034172 w 21600"/>
              <a:gd name="T1" fmla="*/ 0 h 21600"/>
              <a:gd name="T2" fmla="*/ 620476 w 21600"/>
              <a:gd name="T3" fmla="*/ 587788 h 21600"/>
              <a:gd name="T4" fmla="*/ 413628 w 21600"/>
              <a:gd name="T5" fmla="*/ 881729 h 21600"/>
              <a:gd name="T6" fmla="*/ 0 w 21600"/>
              <a:gd name="T7" fmla="*/ 1469612 h 21600"/>
              <a:gd name="T8" fmla="*/ 413628 w 21600"/>
              <a:gd name="T9" fmla="*/ 2057400 h 21600"/>
              <a:gd name="T10" fmla="*/ 827324 w 21600"/>
              <a:gd name="T11" fmla="*/ 1763459 h 21600"/>
              <a:gd name="T12" fmla="*/ 1240952 w 21600"/>
              <a:gd name="T13" fmla="*/ 1175671 h 21600"/>
              <a:gd name="T14" fmla="*/ 1447800 w 21600"/>
              <a:gd name="T15" fmla="*/ 587788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pt-BR" sz="1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260,33</a:t>
            </a:r>
            <a:endParaRPr lang="en-US" altLang="pt-BR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268" name="AutoShape 16"/>
          <p:cNvSpPr>
            <a:spLocks noChangeArrowheads="1"/>
          </p:cNvSpPr>
          <p:nvPr/>
        </p:nvSpPr>
        <p:spPr bwMode="auto">
          <a:xfrm>
            <a:off x="138113" y="4454525"/>
            <a:ext cx="1843087" cy="1676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sp>
        <p:nvSpPr>
          <p:cNvPr id="11269" name="AutoShape 16"/>
          <p:cNvSpPr>
            <a:spLocks noChangeArrowheads="1"/>
          </p:cNvSpPr>
          <p:nvPr/>
        </p:nvSpPr>
        <p:spPr bwMode="auto">
          <a:xfrm>
            <a:off x="1917700" y="2832100"/>
            <a:ext cx="1843088" cy="1676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310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B27A651-0C2E-4AE2-9692-49F4A1EA7CCD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6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1273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1298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99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4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277" name="AutoShape 16"/>
          <p:cNvSpPr>
            <a:spLocks noChangeArrowheads="1"/>
          </p:cNvSpPr>
          <p:nvPr/>
        </p:nvSpPr>
        <p:spPr bwMode="auto">
          <a:xfrm>
            <a:off x="138113" y="1052513"/>
            <a:ext cx="1843087" cy="1676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pic>
        <p:nvPicPr>
          <p:cNvPr id="71697" name="Picture 24" descr="D:\Documents and Settings\84197331304\Meus documentos\Kátia\Apresentações_Receita\Apresentação_refrigerante\fabrica.JPG"/>
          <p:cNvPicPr>
            <a:picLocks noChangeAspect="1" noChangeArrowheads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9" y="1871886"/>
            <a:ext cx="93305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" name="CaixaDeTexto 2"/>
          <p:cNvSpPr txBox="1">
            <a:spLocks noChangeArrowheads="1"/>
          </p:cNvSpPr>
          <p:nvPr/>
        </p:nvSpPr>
        <p:spPr bwMode="auto">
          <a:xfrm>
            <a:off x="1982788" y="5786438"/>
            <a:ext cx="1381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>
                <a:solidFill>
                  <a:srgbClr val="003366"/>
                </a:solidFill>
                <a:latin typeface="Arial" panose="020B0604020202020204" pitchFamily="34" charset="0"/>
              </a:rPr>
              <a:t>IPI </a:t>
            </a:r>
            <a:r>
              <a:rPr lang="pt-BR" altLang="pt-BR" sz="1800" b="1">
                <a:solidFill>
                  <a:srgbClr val="003366"/>
                </a:solidFill>
                <a:latin typeface="Arial" panose="020B0604020202020204" pitchFamily="34" charset="0"/>
              </a:rPr>
              <a:t>PAGO</a:t>
            </a:r>
          </a:p>
        </p:txBody>
      </p:sp>
      <p:sp>
        <p:nvSpPr>
          <p:cNvPr id="11280" name="CaixaDeTexto 2"/>
          <p:cNvSpPr txBox="1">
            <a:spLocks noChangeArrowheads="1"/>
          </p:cNvSpPr>
          <p:nvPr/>
        </p:nvSpPr>
        <p:spPr bwMode="auto">
          <a:xfrm>
            <a:off x="3584575" y="3879850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>
                <a:solidFill>
                  <a:srgbClr val="003366"/>
                </a:solidFill>
                <a:latin typeface="Arial" panose="020B0604020202020204" pitchFamily="34" charset="0"/>
              </a:rPr>
              <a:t>Débitos (vendas)</a:t>
            </a:r>
          </a:p>
        </p:txBody>
      </p:sp>
      <p:sp>
        <p:nvSpPr>
          <p:cNvPr id="11281" name="CaixaDeTexto 2"/>
          <p:cNvSpPr txBox="1">
            <a:spLocks noChangeArrowheads="1"/>
          </p:cNvSpPr>
          <p:nvPr/>
        </p:nvSpPr>
        <p:spPr bwMode="auto">
          <a:xfrm>
            <a:off x="1995488" y="958850"/>
            <a:ext cx="20939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800" b="1" dirty="0">
              <a:solidFill>
                <a:srgbClr val="003366"/>
              </a:solidFill>
              <a:latin typeface="Arial" panose="020B0604020202020204" pitchFamily="34" charset="0"/>
            </a:endParaRPr>
          </a:p>
        </p:txBody>
      </p:sp>
      <p:sp>
        <p:nvSpPr>
          <p:cNvPr id="11282" name="CaixaDeTexto 2"/>
          <p:cNvSpPr txBox="1">
            <a:spLocks noChangeArrowheads="1"/>
          </p:cNvSpPr>
          <p:nvPr/>
        </p:nvSpPr>
        <p:spPr bwMode="auto">
          <a:xfrm>
            <a:off x="92075" y="1084263"/>
            <a:ext cx="1935163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>
                <a:solidFill>
                  <a:srgbClr val="003366"/>
                </a:solidFill>
                <a:latin typeface="Arial" panose="020B0604020202020204" pitchFamily="34" charset="0"/>
              </a:rPr>
              <a:t>Indústria de concentrados (ZFM)</a:t>
            </a:r>
          </a:p>
        </p:txBody>
      </p:sp>
      <p:sp>
        <p:nvSpPr>
          <p:cNvPr id="11283" name="CaixaDeTexto 2"/>
          <p:cNvSpPr txBox="1">
            <a:spLocks noChangeArrowheads="1"/>
          </p:cNvSpPr>
          <p:nvPr/>
        </p:nvSpPr>
        <p:spPr bwMode="auto">
          <a:xfrm rot="19500000">
            <a:off x="8382000" y="2044411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000" b="1" u="sng" dirty="0">
                <a:solidFill>
                  <a:srgbClr val="FF00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IPI NEGATIVO</a:t>
            </a:r>
          </a:p>
        </p:txBody>
      </p:sp>
      <p:sp>
        <p:nvSpPr>
          <p:cNvPr id="11284" name="CaixaDeTexto 2"/>
          <p:cNvSpPr txBox="1">
            <a:spLocks noChangeArrowheads="1"/>
          </p:cNvSpPr>
          <p:nvPr/>
        </p:nvSpPr>
        <p:spPr bwMode="auto">
          <a:xfrm>
            <a:off x="8985448" y="2924869"/>
            <a:ext cx="920552" cy="338554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6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-160,33</a:t>
            </a:r>
            <a:endParaRPr lang="pt-BR" altLang="pt-BR" sz="1600" b="1" u="sng" dirty="0">
              <a:solidFill>
                <a:schemeClr val="bg1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</p:txBody>
      </p:sp>
      <p:sp>
        <p:nvSpPr>
          <p:cNvPr id="11285" name="CaixaDeTexto 2"/>
          <p:cNvSpPr>
            <a:spLocks noChangeArrowheads="1"/>
          </p:cNvSpPr>
          <p:nvPr/>
        </p:nvSpPr>
        <p:spPr bwMode="auto">
          <a:xfrm>
            <a:off x="5486400" y="1104049"/>
            <a:ext cx="3978275" cy="919401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pt-BR" altLang="pt-BR" sz="1600" b="1" dirty="0">
                <a:solidFill>
                  <a:srgbClr val="003366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DÉBITOS (VENDAS)           +100,00</a:t>
            </a:r>
          </a:p>
          <a:p>
            <a:pPr algn="l" eaLnBrk="1" hangingPunct="1"/>
            <a:r>
              <a:rPr lang="pt-BR" altLang="pt-BR" sz="1600" b="1" u="sng" dirty="0">
                <a:solidFill>
                  <a:srgbClr val="FF66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CRÉDITO FICTÍCIO (ZFM)  - </a:t>
            </a:r>
            <a:r>
              <a:rPr lang="pt-BR" altLang="pt-BR" sz="1600" b="1" u="sng" dirty="0" smtClean="0">
                <a:solidFill>
                  <a:srgbClr val="FF66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260,33</a:t>
            </a:r>
            <a:endParaRPr lang="pt-BR" altLang="pt-BR" sz="1600" b="1" u="sng" dirty="0">
              <a:solidFill>
                <a:srgbClr val="FF66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  <a:p>
            <a:pPr algn="l" eaLnBrk="1" hangingPunct="1"/>
            <a:r>
              <a:rPr lang="pt-BR" altLang="pt-B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IPI </a:t>
            </a:r>
            <a:r>
              <a:rPr lang="pt-BR" altLang="pt-BR" sz="1600" b="1" dirty="0">
                <a:solidFill>
                  <a:srgbClr val="FF00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NEGATIVO                  </a:t>
            </a:r>
            <a:r>
              <a:rPr lang="pt-BR" altLang="pt-B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Tahoma" panose="020B0604030504040204" pitchFamily="34" charset="0"/>
              </a:rPr>
              <a:t>= - 160,33</a:t>
            </a:r>
            <a:endParaRPr lang="pt-BR" altLang="pt-BR" sz="1600" b="1" dirty="0">
              <a:solidFill>
                <a:srgbClr val="FF0000"/>
              </a:solidFill>
              <a:latin typeface="Arial" panose="020B0604020202020204" pitchFamily="34" charset="0"/>
              <a:cs typeface="Tahoma" panose="020B0604030504040204" pitchFamily="34" charset="0"/>
            </a:endParaRPr>
          </a:p>
        </p:txBody>
      </p:sp>
      <p:sp>
        <p:nvSpPr>
          <p:cNvPr id="11286" name="CaixaDeTexto 2"/>
          <p:cNvSpPr txBox="1">
            <a:spLocks noChangeArrowheads="1"/>
          </p:cNvSpPr>
          <p:nvPr/>
        </p:nvSpPr>
        <p:spPr bwMode="auto">
          <a:xfrm>
            <a:off x="1735138" y="2784475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600" b="1">
                <a:solidFill>
                  <a:srgbClr val="003366"/>
                </a:solidFill>
                <a:latin typeface="Arial" panose="020B0604020202020204" pitchFamily="34" charset="0"/>
              </a:rPr>
              <a:t>Indústria</a:t>
            </a:r>
            <a:r>
              <a:rPr lang="pt-BR" altLang="pt-BR" sz="1800" b="1">
                <a:solidFill>
                  <a:srgbClr val="003366"/>
                </a:solidFill>
                <a:latin typeface="Arial" panose="020B0604020202020204" pitchFamily="34" charset="0"/>
              </a:rPr>
              <a:t> de refrigerantes</a:t>
            </a:r>
          </a:p>
        </p:txBody>
      </p:sp>
      <p:pic>
        <p:nvPicPr>
          <p:cNvPr id="71715" name="Picture 35" descr="C:\Kátia\Apresentações_Receita\Banco de imagens\images (1).jpg"/>
          <p:cNvPicPr>
            <a:picLocks noChangeAspect="1" noChangeArrowheads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08" y="3283728"/>
            <a:ext cx="783960" cy="1170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8" name="CaixaDeTexto 2"/>
          <p:cNvSpPr txBox="1">
            <a:spLocks noChangeArrowheads="1"/>
          </p:cNvSpPr>
          <p:nvPr/>
        </p:nvSpPr>
        <p:spPr bwMode="auto">
          <a:xfrm>
            <a:off x="296863" y="4413250"/>
            <a:ext cx="15240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600" b="1">
                <a:solidFill>
                  <a:srgbClr val="003366"/>
                </a:solidFill>
                <a:latin typeface="Arial" panose="020B0604020202020204" pitchFamily="34" charset="0"/>
              </a:rPr>
              <a:t>Indústria de outros insumos</a:t>
            </a:r>
          </a:p>
        </p:txBody>
      </p:sp>
      <p:pic>
        <p:nvPicPr>
          <p:cNvPr id="71719" name="Picture 39" descr="C:\Kátia\Apresentações_Receita\Banco de imagens\images (1)(2).jpg"/>
          <p:cNvPicPr>
            <a:picLocks noChangeAspect="1" noChangeArrowheads="1"/>
          </p:cNvPicPr>
          <p:nvPr/>
        </p:nvPicPr>
        <p:blipFill rotWithShape="1"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37" t="10120" r="2368" b="30603"/>
          <a:stretch/>
        </p:blipFill>
        <p:spPr bwMode="auto">
          <a:xfrm>
            <a:off x="655336" y="5156036"/>
            <a:ext cx="807720" cy="93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90" name="AutoShape 84"/>
          <p:cNvSpPr>
            <a:spLocks noChangeArrowheads="1"/>
          </p:cNvSpPr>
          <p:nvPr/>
        </p:nvSpPr>
        <p:spPr bwMode="auto">
          <a:xfrm>
            <a:off x="3795713" y="3228975"/>
            <a:ext cx="1157287" cy="720725"/>
          </a:xfrm>
          <a:prstGeom prst="rightArrow">
            <a:avLst>
              <a:gd name="adj1" fmla="val 50000"/>
              <a:gd name="adj2" fmla="val 47257"/>
            </a:avLst>
          </a:prstGeom>
          <a:solidFill>
            <a:srgbClr val="003366"/>
          </a:solidFill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>
                <a:solidFill>
                  <a:schemeClr val="bg1"/>
                </a:solidFill>
                <a:latin typeface="Arial" panose="020B0604020202020204" pitchFamily="34" charset="0"/>
              </a:rPr>
              <a:t>100</a:t>
            </a:r>
            <a:endParaRPr lang="en-US" altLang="pt-BR" sz="20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48164" y="58738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3051175" algn="l"/>
              </a:tabLst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IPI negativo – Insumos mais tributados que o produto final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1292" name="Text Box 50"/>
          <p:cNvSpPr txBox="1">
            <a:spLocks noChangeArrowheads="1"/>
          </p:cNvSpPr>
          <p:nvPr/>
        </p:nvSpPr>
        <p:spPr bwMode="auto">
          <a:xfrm>
            <a:off x="0" y="584200"/>
            <a:ext cx="9906000" cy="406400"/>
          </a:xfrm>
          <a:prstGeom prst="rect">
            <a:avLst/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Crédito presumido elevado do IPI sobre concentrados na ZFM</a:t>
            </a:r>
            <a:endParaRPr lang="en-US" altLang="pt-BR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293" name="Seta dobrada para cima 4"/>
          <p:cNvSpPr>
            <a:spLocks/>
          </p:cNvSpPr>
          <p:nvPr/>
        </p:nvSpPr>
        <p:spPr bwMode="auto">
          <a:xfrm>
            <a:off x="2057400" y="4724400"/>
            <a:ext cx="1524000" cy="1066800"/>
          </a:xfrm>
          <a:custGeom>
            <a:avLst/>
            <a:gdLst>
              <a:gd name="T0" fmla="*/ 0 w 1384300"/>
              <a:gd name="T1" fmla="*/ 743975 h 1209675"/>
              <a:gd name="T2" fmla="*/ 771074 w 1384300"/>
              <a:gd name="T3" fmla="*/ 743975 h 1209675"/>
              <a:gd name="T4" fmla="*/ 771074 w 1384300"/>
              <a:gd name="T5" fmla="*/ 256982 h 1209675"/>
              <a:gd name="T6" fmla="*/ 421149 w 1384300"/>
              <a:gd name="T7" fmla="*/ 256982 h 1209675"/>
              <a:gd name="T8" fmla="*/ 972575 w 1384300"/>
              <a:gd name="T9" fmla="*/ 0 h 1209675"/>
              <a:gd name="T10" fmla="*/ 1524000 w 1384300"/>
              <a:gd name="T11" fmla="*/ 256982 h 1209675"/>
              <a:gd name="T12" fmla="*/ 1174076 w 1384300"/>
              <a:gd name="T13" fmla="*/ 256982 h 1209675"/>
              <a:gd name="T14" fmla="*/ 1174076 w 1384300"/>
              <a:gd name="T15" fmla="*/ 1066800 h 1209675"/>
              <a:gd name="T16" fmla="*/ 0 w 1384300"/>
              <a:gd name="T17" fmla="*/ 1066800 h 1209675"/>
              <a:gd name="T18" fmla="*/ 0 w 1384300"/>
              <a:gd name="T19" fmla="*/ 743975 h 120967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84300"/>
              <a:gd name="T31" fmla="*/ 0 h 1209675"/>
              <a:gd name="T32" fmla="*/ 1384300 w 1384300"/>
              <a:gd name="T33" fmla="*/ 1209675 h 120967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84300" h="1209675">
                <a:moveTo>
                  <a:pt x="0" y="843615"/>
                </a:moveTo>
                <a:lnTo>
                  <a:pt x="700392" y="843615"/>
                </a:lnTo>
                <a:lnTo>
                  <a:pt x="700392" y="291399"/>
                </a:lnTo>
                <a:lnTo>
                  <a:pt x="382544" y="291399"/>
                </a:lnTo>
                <a:lnTo>
                  <a:pt x="883422" y="0"/>
                </a:lnTo>
                <a:lnTo>
                  <a:pt x="1384300" y="291399"/>
                </a:lnTo>
                <a:lnTo>
                  <a:pt x="1066452" y="291399"/>
                </a:lnTo>
                <a:lnTo>
                  <a:pt x="1066452" y="1209675"/>
                </a:lnTo>
                <a:lnTo>
                  <a:pt x="0" y="1209675"/>
                </a:lnTo>
                <a:lnTo>
                  <a:pt x="0" y="843615"/>
                </a:lnTo>
                <a:close/>
              </a:path>
            </a:pathLst>
          </a:custGeom>
          <a:solidFill>
            <a:srgbClr val="003366"/>
          </a:solidFill>
          <a:ln w="25400" algn="ctr">
            <a:solidFill>
              <a:srgbClr val="006600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have direita 6"/>
          <p:cNvSpPr/>
          <p:nvPr/>
        </p:nvSpPr>
        <p:spPr>
          <a:xfrm>
            <a:off x="4826000" y="1052513"/>
            <a:ext cx="431800" cy="5130800"/>
          </a:xfrm>
          <a:prstGeom prst="rightBrace">
            <a:avLst>
              <a:gd name="adj1" fmla="val 26183"/>
              <a:gd name="adj2" fmla="val 50000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26275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65FCE28-CBF8-41BA-992D-F158F9425A67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7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6200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pt-BR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Análise do modelo atual </a:t>
            </a:r>
          </a:p>
        </p:txBody>
      </p:sp>
      <p:grpSp>
        <p:nvGrpSpPr>
          <p:cNvPr id="14344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4359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0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345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48" name="Rectangle 2"/>
          <p:cNvSpPr>
            <a:spLocks noChangeArrowheads="1"/>
          </p:cNvSpPr>
          <p:nvPr/>
        </p:nvSpPr>
        <p:spPr bwMode="auto">
          <a:xfrm>
            <a:off x="0" y="18669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Reduzida carga tributária (distorção)</a:t>
            </a:r>
          </a:p>
        </p:txBody>
      </p:sp>
      <p:sp>
        <p:nvSpPr>
          <p:cNvPr id="14349" name="Rectangle 2"/>
          <p:cNvSpPr>
            <a:spLocks noChangeArrowheads="1"/>
          </p:cNvSpPr>
          <p:nvPr/>
        </p:nvSpPr>
        <p:spPr bwMode="auto">
          <a:xfrm>
            <a:off x="0" y="2438400"/>
            <a:ext cx="9906000" cy="468313"/>
          </a:xfrm>
          <a:prstGeom prst="rect">
            <a:avLst/>
          </a:prstGeom>
          <a:solidFill>
            <a:srgbClr val="003366"/>
          </a:solidFill>
          <a:ln w="15875">
            <a:solidFill>
              <a:srgbClr val="00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</a:rPr>
              <a:t>	 Interferência artificial da tributação na economia</a:t>
            </a:r>
          </a:p>
        </p:txBody>
      </p:sp>
      <p:sp>
        <p:nvSpPr>
          <p:cNvPr id="14350" name="Rectangle 2"/>
          <p:cNvSpPr>
            <a:spLocks noChangeArrowheads="1"/>
          </p:cNvSpPr>
          <p:nvPr/>
        </p:nvSpPr>
        <p:spPr bwMode="auto">
          <a:xfrm>
            <a:off x="0" y="3048000"/>
            <a:ext cx="99060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buClr>
                <a:srgbClr val="003366"/>
              </a:buClr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	Análise dos benefícios da ZFM</a:t>
            </a: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228600" y="2438400"/>
            <a:ext cx="660400" cy="468313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02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1" name="Rectangle 16"/>
          <p:cNvSpPr>
            <a:spLocks noChangeArrowheads="1"/>
          </p:cNvSpPr>
          <p:nvPr/>
        </p:nvSpPr>
        <p:spPr bwMode="auto">
          <a:xfrm>
            <a:off x="228600" y="1876425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01</a:t>
            </a:r>
            <a:endParaRPr lang="en-US" b="1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28600" y="3048000"/>
            <a:ext cx="660400" cy="4683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r">
              <a:defRPr/>
            </a:pPr>
            <a:r>
              <a:rPr lang="pt-BR" b="1">
                <a:solidFill>
                  <a:schemeClr val="bg1"/>
                </a:solidFill>
                <a:latin typeface="Arial" charset="0"/>
              </a:rPr>
              <a:t>03</a:t>
            </a:r>
            <a:endParaRPr lang="en-US" b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421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D221BAA-0E32-4ABE-A5CD-3877C8B040EB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8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536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5386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7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9" name="Imagem 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5106"/>
          <a:stretch>
            <a:fillRect/>
          </a:stretch>
        </p:blipFill>
        <p:spPr bwMode="auto">
          <a:xfrm>
            <a:off x="6248400" y="925513"/>
            <a:ext cx="2582863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Imagem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5" r="55072"/>
          <a:stretch>
            <a:fillRect/>
          </a:stretch>
        </p:blipFill>
        <p:spPr bwMode="auto">
          <a:xfrm>
            <a:off x="0" y="927100"/>
            <a:ext cx="2370138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9" name="Rectangle 2"/>
          <p:cNvSpPr>
            <a:spLocks noChangeArrowheads="1"/>
          </p:cNvSpPr>
          <p:nvPr/>
        </p:nvSpPr>
        <p:spPr bwMode="auto">
          <a:xfrm>
            <a:off x="71090" y="70878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Distorção gerada pelo crédito ficto oriundo da ZFM</a:t>
            </a:r>
            <a:endParaRPr lang="pt-BR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372" name="CaixaDeTexto 34"/>
          <p:cNvSpPr txBox="1">
            <a:spLocks noChangeArrowheads="1"/>
          </p:cNvSpPr>
          <p:nvPr/>
        </p:nvSpPr>
        <p:spPr bwMode="auto">
          <a:xfrm>
            <a:off x="2684463" y="2108200"/>
            <a:ext cx="3419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Tributos Federais</a:t>
            </a:r>
          </a:p>
        </p:txBody>
      </p:sp>
      <p:sp>
        <p:nvSpPr>
          <p:cNvPr id="15373" name="Text Box 25"/>
          <p:cNvSpPr txBox="1">
            <a:spLocks noChangeArrowheads="1"/>
          </p:cNvSpPr>
          <p:nvPr/>
        </p:nvSpPr>
        <p:spPr bwMode="auto">
          <a:xfrm>
            <a:off x="617538" y="5668963"/>
            <a:ext cx="85201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400" dirty="0">
                <a:latin typeface="Arial" panose="020B0604020202020204" pitchFamily="34" charset="0"/>
              </a:rPr>
              <a:t>Fonte gráfico: </a:t>
            </a:r>
            <a:r>
              <a:rPr lang="pt-BR" altLang="pt-BR" sz="1400" dirty="0" smtClean="0">
                <a:latin typeface="Arial" panose="020B0604020202020204" pitchFamily="34" charset="0"/>
              </a:rPr>
              <a:t>Notas fiscais eletrônicas de produção própria dos fabricantes de refrigerantes e concentrados do ano de 2016 , valores consideram apenas IPI, PIS e Cofins</a:t>
            </a:r>
            <a:endParaRPr lang="en-US" altLang="pt-BR" sz="1400" dirty="0">
              <a:latin typeface="Arial" panose="020B0604020202020204" pitchFamily="34" charset="0"/>
            </a:endParaRPr>
          </a:p>
        </p:txBody>
      </p:sp>
      <p:sp>
        <p:nvSpPr>
          <p:cNvPr id="15374" name="CaixaDeTexto 34"/>
          <p:cNvSpPr txBox="1">
            <a:spLocks noChangeArrowheads="1"/>
          </p:cNvSpPr>
          <p:nvPr/>
        </p:nvSpPr>
        <p:spPr bwMode="auto">
          <a:xfrm>
            <a:off x="71090" y="701566"/>
            <a:ext cx="30610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Tributação de quem adquire insumos da ZFM</a:t>
            </a:r>
            <a:endParaRPr lang="pt-BR" altLang="pt-BR" sz="18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75" name="CaixaDeTexto 34"/>
          <p:cNvSpPr txBox="1">
            <a:spLocks noChangeArrowheads="1"/>
          </p:cNvSpPr>
          <p:nvPr/>
        </p:nvSpPr>
        <p:spPr bwMode="auto">
          <a:xfrm>
            <a:off x="6181565" y="671512"/>
            <a:ext cx="30386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8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 que não tem modelo de crédito ficto</a:t>
            </a:r>
            <a:endParaRPr lang="pt-BR" altLang="pt-BR" sz="18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76" name="Text Box 22"/>
          <p:cNvSpPr txBox="1">
            <a:spLocks noChangeArrowheads="1"/>
          </p:cNvSpPr>
          <p:nvPr/>
        </p:nvSpPr>
        <p:spPr bwMode="auto">
          <a:xfrm>
            <a:off x="2309813" y="2838450"/>
            <a:ext cx="2027237" cy="6635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-4,03% </a:t>
            </a:r>
            <a:r>
              <a:rPr lang="pt-BR" altLang="pt-BR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IPI</a:t>
            </a:r>
          </a:p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+8,80% </a:t>
            </a:r>
            <a:r>
              <a:rPr lang="pt-BR" altLang="pt-BR" sz="1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PIS/COFINS</a:t>
            </a:r>
          </a:p>
        </p:txBody>
      </p:sp>
      <p:sp>
        <p:nvSpPr>
          <p:cNvPr id="15379" name="CaixaDeTexto 34"/>
          <p:cNvSpPr txBox="1">
            <a:spLocks noChangeArrowheads="1"/>
          </p:cNvSpPr>
          <p:nvPr/>
        </p:nvSpPr>
        <p:spPr bwMode="auto">
          <a:xfrm>
            <a:off x="3132138" y="116205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Até 30/05/2018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80" name="CaixaDeTexto 9"/>
          <p:cNvSpPr txBox="1">
            <a:spLocks noChangeArrowheads="1"/>
          </p:cNvSpPr>
          <p:nvPr/>
        </p:nvSpPr>
        <p:spPr bwMode="auto">
          <a:xfrm>
            <a:off x="6769100" y="2790825"/>
            <a:ext cx="1749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11,95%</a:t>
            </a:r>
            <a:endParaRPr lang="pt-BR" altLang="pt-BR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81" name="CaixaDeTexto 9"/>
          <p:cNvSpPr txBox="1">
            <a:spLocks noChangeArrowheads="1"/>
          </p:cNvSpPr>
          <p:nvPr/>
        </p:nvSpPr>
        <p:spPr bwMode="auto">
          <a:xfrm>
            <a:off x="465138" y="2754313"/>
            <a:ext cx="1408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4,77%</a:t>
            </a:r>
            <a:endParaRPr lang="pt-BR" altLang="pt-BR" sz="1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13250" y="2838450"/>
            <a:ext cx="2100263" cy="6635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+2,51% </a:t>
            </a:r>
            <a:r>
              <a:rPr lang="pt-BR" alt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IPI</a:t>
            </a:r>
          </a:p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+9,44% </a:t>
            </a:r>
            <a:r>
              <a:rPr lang="pt-BR" altLang="pt-BR" sz="1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PIS/COFINS</a:t>
            </a:r>
          </a:p>
        </p:txBody>
      </p:sp>
    </p:spTree>
    <p:extLst>
      <p:ext uri="{BB962C8B-B14F-4D97-AF65-F5344CB8AC3E}">
        <p14:creationId xmlns:p14="http://schemas.microsoft.com/office/powerpoint/2010/main" val="4120271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m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5106"/>
          <a:stretch>
            <a:fillRect/>
          </a:stretch>
        </p:blipFill>
        <p:spPr bwMode="auto">
          <a:xfrm>
            <a:off x="-153987" y="833439"/>
            <a:ext cx="2582863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30"/>
          <p:cNvSpPr>
            <a:spLocks noChangeArrowheads="1"/>
          </p:cNvSpPr>
          <p:nvPr/>
        </p:nvSpPr>
        <p:spPr bwMode="auto">
          <a:xfrm>
            <a:off x="0" y="6243638"/>
            <a:ext cx="9906000" cy="609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Rectangle 6"/>
          <p:cNvSpPr txBox="1">
            <a:spLocks noGrp="1" noChangeArrowheads="1"/>
          </p:cNvSpPr>
          <p:nvPr/>
        </p:nvSpPr>
        <p:spPr bwMode="auto">
          <a:xfrm>
            <a:off x="7042150" y="6427788"/>
            <a:ext cx="2559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D221BAA-0E32-4ABE-A5CD-3877C8B040EB}" type="slidenum">
              <a:rPr lang="pt-BR" altLang="pt-BR" sz="18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pPr algn="r" eaLnBrk="1" hangingPunct="1"/>
              <a:t>9</a:t>
            </a:fld>
            <a:endParaRPr lang="pt-BR" altLang="pt-BR" sz="18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0478" name="Line 2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5365" name="Group 15"/>
          <p:cNvGrpSpPr>
            <a:grpSpLocks/>
          </p:cNvGrpSpPr>
          <p:nvPr/>
        </p:nvGrpSpPr>
        <p:grpSpPr bwMode="auto">
          <a:xfrm>
            <a:off x="6553200" y="6373813"/>
            <a:ext cx="2282825" cy="484187"/>
            <a:chOff x="221" y="3936"/>
            <a:chExt cx="1315" cy="305"/>
          </a:xfrm>
        </p:grpSpPr>
        <p:pic>
          <p:nvPicPr>
            <p:cNvPr id="15386" name="Picture 1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" y="3936"/>
              <a:ext cx="45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7" name="Picture 1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" y="4018"/>
              <a:ext cx="8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6" name="Group 34"/>
          <p:cNvGrpSpPr>
            <a:grpSpLocks/>
          </p:cNvGrpSpPr>
          <p:nvPr/>
        </p:nvGrpSpPr>
        <p:grpSpPr bwMode="auto">
          <a:xfrm>
            <a:off x="0" y="6230938"/>
            <a:ext cx="9906000" cy="88900"/>
            <a:chOff x="0" y="3872"/>
            <a:chExt cx="5760" cy="56"/>
          </a:xfrm>
        </p:grpSpPr>
        <p:sp>
          <p:nvSpPr>
            <p:cNvPr id="1044" name="Line 28"/>
            <p:cNvSpPr>
              <a:spLocks noChangeShapeType="1"/>
            </p:cNvSpPr>
            <p:nvPr/>
          </p:nvSpPr>
          <p:spPr bwMode="auto">
            <a:xfrm>
              <a:off x="0" y="3872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5" name="Line 31"/>
            <p:cNvSpPr>
              <a:spLocks noChangeShapeType="1"/>
            </p:cNvSpPr>
            <p:nvPr/>
          </p:nvSpPr>
          <p:spPr bwMode="auto">
            <a:xfrm>
              <a:off x="0" y="3896"/>
              <a:ext cx="57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6" name="Line 32"/>
            <p:cNvSpPr>
              <a:spLocks noChangeShapeType="1"/>
            </p:cNvSpPr>
            <p:nvPr/>
          </p:nvSpPr>
          <p:spPr bwMode="auto">
            <a:xfrm>
              <a:off x="0" y="3928"/>
              <a:ext cx="5760" cy="0"/>
            </a:xfrm>
            <a:prstGeom prst="line">
              <a:avLst/>
            </a:prstGeom>
            <a:noFill/>
            <a:ln w="5715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defRPr/>
              </a:pPr>
              <a:endParaRPr lang="en-US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080" name="AutoShape 1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0000">
            <a:off x="8915400" y="647223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81" name="AutoShape 1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9525000" y="6478588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3366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9" name="Imagem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5106"/>
          <a:stretch>
            <a:fillRect/>
          </a:stretch>
        </p:blipFill>
        <p:spPr bwMode="auto">
          <a:xfrm>
            <a:off x="6248400" y="925513"/>
            <a:ext cx="2582863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9" name="Rectangle 2"/>
          <p:cNvSpPr>
            <a:spLocks noChangeArrowheads="1"/>
          </p:cNvSpPr>
          <p:nvPr/>
        </p:nvSpPr>
        <p:spPr bwMode="auto">
          <a:xfrm>
            <a:off x="0" y="57598"/>
            <a:ext cx="99060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pt-BR" sz="2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Projeção da carga </a:t>
            </a:r>
            <a:r>
              <a:rPr lang="pt-BR" sz="2200" b="1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tributária </a:t>
            </a:r>
            <a:r>
              <a:rPr lang="pt-BR" sz="2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incentivada da ZFM após o Decreto 9.394/18</a:t>
            </a:r>
            <a:endParaRPr lang="pt-BR" sz="2200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372" name="CaixaDeTexto 34"/>
          <p:cNvSpPr txBox="1">
            <a:spLocks noChangeArrowheads="1"/>
          </p:cNvSpPr>
          <p:nvPr/>
        </p:nvSpPr>
        <p:spPr bwMode="auto">
          <a:xfrm>
            <a:off x="2684463" y="2108200"/>
            <a:ext cx="3419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Tributos Federais</a:t>
            </a:r>
          </a:p>
        </p:txBody>
      </p:sp>
      <p:sp>
        <p:nvSpPr>
          <p:cNvPr id="15373" name="Text Box 25"/>
          <p:cNvSpPr txBox="1">
            <a:spLocks noChangeArrowheads="1"/>
          </p:cNvSpPr>
          <p:nvPr/>
        </p:nvSpPr>
        <p:spPr bwMode="auto">
          <a:xfrm>
            <a:off x="617538" y="5668963"/>
            <a:ext cx="85201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pt-BR" altLang="pt-BR" sz="1400" dirty="0">
                <a:latin typeface="Arial" panose="020B0604020202020204" pitchFamily="34" charset="0"/>
              </a:rPr>
              <a:t>Fonte gráfico: </a:t>
            </a:r>
            <a:r>
              <a:rPr lang="pt-BR" altLang="pt-BR" sz="1400" dirty="0" smtClean="0">
                <a:latin typeface="Arial" panose="020B0604020202020204" pitchFamily="34" charset="0"/>
              </a:rPr>
              <a:t>Estimativas com base em notas </a:t>
            </a:r>
            <a:r>
              <a:rPr lang="pt-BR" altLang="pt-BR" sz="1400" dirty="0">
                <a:latin typeface="Arial" panose="020B0604020202020204" pitchFamily="34" charset="0"/>
              </a:rPr>
              <a:t>fiscais </a:t>
            </a:r>
            <a:r>
              <a:rPr lang="pt-BR" altLang="pt-BR" sz="1400" dirty="0" smtClean="0">
                <a:latin typeface="Arial" panose="020B0604020202020204" pitchFamily="34" charset="0"/>
              </a:rPr>
              <a:t>eletrônicas de produção própria dos fabricantes de refrigerantes e concentrados do ano de 2016, valores consideram apenas IPI, PIS e </a:t>
            </a:r>
            <a:r>
              <a:rPr lang="pt-BR" altLang="pt-BR" sz="1400" dirty="0" err="1" smtClean="0">
                <a:latin typeface="Arial" panose="020B0604020202020204" pitchFamily="34" charset="0"/>
              </a:rPr>
              <a:t>Cofins</a:t>
            </a:r>
            <a:endParaRPr lang="en-US" altLang="pt-BR" sz="1400" dirty="0">
              <a:latin typeface="Arial" panose="020B0604020202020204" pitchFamily="34" charset="0"/>
            </a:endParaRPr>
          </a:p>
        </p:txBody>
      </p:sp>
      <p:sp>
        <p:nvSpPr>
          <p:cNvPr id="15376" name="Text Box 22"/>
          <p:cNvSpPr txBox="1">
            <a:spLocks noChangeArrowheads="1"/>
          </p:cNvSpPr>
          <p:nvPr/>
        </p:nvSpPr>
        <p:spPr bwMode="auto">
          <a:xfrm>
            <a:off x="2309813" y="2838450"/>
            <a:ext cx="2027237" cy="6635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+1,20% IPI</a:t>
            </a:r>
            <a:endParaRPr lang="pt-BR" altLang="pt-BR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+8,80% </a:t>
            </a:r>
            <a:r>
              <a:rPr lang="pt-BR" altLang="pt-BR" sz="1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PIS/COFINS</a:t>
            </a:r>
          </a:p>
        </p:txBody>
      </p:sp>
      <p:sp>
        <p:nvSpPr>
          <p:cNvPr id="15378" name="Text Box 13"/>
          <p:cNvSpPr txBox="1">
            <a:spLocks noChangeArrowheads="1"/>
          </p:cNvSpPr>
          <p:nvPr/>
        </p:nvSpPr>
        <p:spPr bwMode="auto">
          <a:xfrm>
            <a:off x="2522538" y="3810000"/>
            <a:ext cx="3733800" cy="1635125"/>
          </a:xfrm>
          <a:prstGeom prst="rect">
            <a:avLst/>
          </a:prstGeom>
          <a:solidFill>
            <a:srgbClr val="003366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O Decreto nº </a:t>
            </a:r>
            <a:r>
              <a:rPr lang="pt-BR" altLang="pt-BR" sz="2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9.394/18 </a:t>
            </a:r>
            <a:r>
              <a:rPr lang="pt-BR" altLang="pt-BR" sz="2000" b="1" dirty="0">
                <a:solidFill>
                  <a:schemeClr val="bg1"/>
                </a:solidFill>
                <a:latin typeface="Arial" panose="020B0604020202020204" pitchFamily="34" charset="0"/>
              </a:rPr>
              <a:t>reduziu (mas não eliminou) a diferença entre a carga tributária dos pequenos e grandes produtores  </a:t>
            </a:r>
            <a:endParaRPr lang="en-US" altLang="pt-BR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79" name="CaixaDeTexto 34"/>
          <p:cNvSpPr txBox="1">
            <a:spLocks noChangeArrowheads="1"/>
          </p:cNvSpPr>
          <p:nvPr/>
        </p:nvSpPr>
        <p:spPr bwMode="auto">
          <a:xfrm>
            <a:off x="3132138" y="116205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partir de junho/2018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80" name="CaixaDeTexto 9"/>
          <p:cNvSpPr txBox="1">
            <a:spLocks noChangeArrowheads="1"/>
          </p:cNvSpPr>
          <p:nvPr/>
        </p:nvSpPr>
        <p:spPr bwMode="auto">
          <a:xfrm>
            <a:off x="6769100" y="2790825"/>
            <a:ext cx="1749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11,95%</a:t>
            </a:r>
            <a:endParaRPr lang="pt-BR" altLang="pt-BR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81" name="CaixaDeTexto 9"/>
          <p:cNvSpPr txBox="1">
            <a:spLocks noChangeArrowheads="1"/>
          </p:cNvSpPr>
          <p:nvPr/>
        </p:nvSpPr>
        <p:spPr bwMode="auto">
          <a:xfrm>
            <a:off x="465138" y="2754313"/>
            <a:ext cx="1408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10,01%</a:t>
            </a:r>
            <a:endParaRPr lang="pt-BR" altLang="pt-BR" sz="1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13250" y="2838450"/>
            <a:ext cx="2100263" cy="6635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+2,51% </a:t>
            </a:r>
            <a:r>
              <a:rPr lang="pt-BR" alt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IPI</a:t>
            </a:r>
          </a:p>
          <a:p>
            <a:pPr eaLnBrk="1" hangingPunct="1">
              <a:spcBef>
                <a:spcPct val="50000"/>
              </a:spcBef>
            </a:pPr>
            <a:r>
              <a:rPr lang="pt-BR" altLang="pt-BR" sz="15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+9,44% </a:t>
            </a:r>
            <a:r>
              <a:rPr lang="pt-BR" altLang="pt-BR" sz="1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PIS/COFINS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94213" y="596434"/>
            <a:ext cx="3060457" cy="768163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7418" y="654051"/>
            <a:ext cx="3090940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513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FFFFFF"/>
        </a:solidFill>
        <a:ln w="9525">
          <a:solidFill>
            <a:srgbClr val="003366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>
                    <a:alpha val="74997"/>
                  </a:schemeClr>
                </a:outerShdw>
              </a:effectLst>
            </a14:hiddenEffects>
          </a:ext>
        </a:extLst>
      </a:spPr>
      <a:bodyPr wrap="square">
        <a:spAutoFit/>
      </a:bodyPr>
      <a:lstStyle>
        <a:defPPr algn="just" eaLnBrk="1" hangingPunct="1">
          <a:spcBef>
            <a:spcPct val="50000"/>
          </a:spcBef>
          <a:buFontTx/>
          <a:buChar char="•"/>
          <a:defRPr sz="1800" b="1" dirty="0" smtClean="0">
            <a:solidFill>
              <a:srgbClr val="003366"/>
            </a:solidFill>
            <a:latin typeface="Arial" charset="0"/>
          </a:defRPr>
        </a:defPPr>
      </a:lstStyle>
    </a:tx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6988</TotalTime>
  <Words>825</Words>
  <Application>Microsoft Office PowerPoint</Application>
  <PresentationFormat>Papel A4 (210 x 297 mm)</PresentationFormat>
  <Paragraphs>190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Arial Black</vt:lpstr>
      <vt:lpstr>Calibri</vt:lpstr>
      <vt:lpstr>Tahoma</vt:lpstr>
      <vt:lpstr>Times New Roman</vt:lpstr>
      <vt:lpstr>Wingdings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Receita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05153030890</dc:creator>
  <cp:lastModifiedBy>Ednaldo Magalhaes Siqueira</cp:lastModifiedBy>
  <cp:revision>531</cp:revision>
  <cp:lastPrinted>2018-06-05T13:25:48Z</cp:lastPrinted>
  <dcterms:created xsi:type="dcterms:W3CDTF">2012-12-03T16:10:41Z</dcterms:created>
  <dcterms:modified xsi:type="dcterms:W3CDTF">2018-06-19T13:45:36Z</dcterms:modified>
</cp:coreProperties>
</file>