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9"/>
  </p:notesMasterIdLst>
  <p:sldIdLst>
    <p:sldId id="259" r:id="rId2"/>
    <p:sldId id="322" r:id="rId3"/>
    <p:sldId id="323" r:id="rId4"/>
    <p:sldId id="321" r:id="rId5"/>
    <p:sldId id="325" r:id="rId6"/>
    <p:sldId id="324" r:id="rId7"/>
    <p:sldId id="326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EE58CE"/>
    <a:srgbClr val="FF9933"/>
    <a:srgbClr val="CC3300"/>
    <a:srgbClr val="CC0066"/>
    <a:srgbClr val="FFDC6D"/>
    <a:srgbClr val="F65E2E"/>
    <a:srgbClr val="F62AAD"/>
    <a:srgbClr val="1F7391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660"/>
  </p:normalViewPr>
  <p:slideViewPr>
    <p:cSldViewPr snapToGrid="0">
      <p:cViewPr>
        <p:scale>
          <a:sx n="100" d="100"/>
          <a:sy n="100" d="100"/>
        </p:scale>
        <p:origin x="-17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83C23-DBAF-4446-AD25-7E27D5B7E9B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0D156-2CEF-4F4E-A66A-0AAB30EB66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57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Duplique este diapositivo para melhor visualizar minha proposta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Acho que devemos manter bem claro o vínculo COFEM e </a:t>
            </a:r>
            <a:r>
              <a:rPr lang="pt-B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COREMs</a:t>
            </a: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 neste momento  mostrar exatamente qual o papel de cada um 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823644-9984-4C77-9074-4B86A610C98D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Falar dos outros conselhos: </a:t>
            </a:r>
            <a:endParaRPr lang="pt-BR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Tira a imagem e insere o mapa do Brasil com os Conselhos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1ª Região</a:t>
            </a: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3ª Região</a:t>
            </a: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4ª Região</a:t>
            </a: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5ª Região</a:t>
            </a: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6ª Região</a:t>
            </a: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F26C13-5D80-460F-8EDD-51E3F8A4AE52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 acordo com o Decreto que regulamenta a profissão.</a:t>
            </a:r>
          </a:p>
        </p:txBody>
      </p:sp>
      <p:sp>
        <p:nvSpPr>
          <p:cNvPr id="159" name="CustomShape 2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F6D312-6862-4001-AC08-0987E172C8E7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18D610-103B-4C87-ADF4-491055F59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E22D421-1AFB-42AB-8193-4BAD8A775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5D0F915-EC0F-4A78-B589-2E3A4981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4708685-9B7D-4278-97E5-0625815C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C0EB51B-9931-4957-84E1-12B604C5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4468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3D8C9D-5578-41EF-8CA8-116F68A1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DB1BBF45-85B2-41A9-8DD6-582609B7D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EE9A42F-ADCD-449D-BB00-0EEE4E3B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24A170F-2078-4829-AA54-E1D63DC8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EA84C8-A730-45D8-A6E4-AB519FAD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126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5A12AB2-E335-4294-AC64-3BB856729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E840B197-39F9-4A29-8C56-16F350F78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870480F-8F12-4BA7-A94A-B526AE78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2ECE089-25EB-4DE7-980C-3E1A2441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974A63A-CE03-40E6-BE67-10446145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963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8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9A61E6-1CA2-434A-8DB2-8E000B73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80478F0-5A46-47C8-8297-4F04DA201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D8B9553-70F5-4135-ADAD-721922BB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AA09816-9A6E-4185-B1F0-DB8E7BBB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C49C990-EC77-4446-A511-ADBBA7F9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85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A9DD37-DE8C-4736-9285-03F6624B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7485C83-773C-4DC0-A167-B8546BAC0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D05F21D-57ED-49B1-B667-EA35DB1E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3AFE57-6FBE-45CF-B6E6-95032B94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EC2AB1C-951D-484F-A162-369272EA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3676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9C921C-7857-4590-8E7A-C3917BC5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035710E-4EC9-49F7-A485-47653CE47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6A5F0A6-BDFC-4A86-975A-C6309FD04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FC8DC18-6528-49AF-B165-D4E6D13A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1ECD005-A232-4646-8BB7-DF6AE32D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69D0CCD-9D99-483C-94FB-C8437C1A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456586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6C6A27-51F3-4173-B8C6-A73EEF91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9C6BA3D-2406-4650-AF2C-DD7AF99DB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149F4DB-16B6-49CE-AF73-7B37D313A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8B64FB60-240F-4919-971C-A9353F343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07F0CCC9-FB97-458A-A209-F0FBE4CD4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45891C6-505F-4840-872E-708C981C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EF6BDDFA-894C-4D8C-88D5-716FE48A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54E0C2DD-EC94-4A48-8F3D-0B84660A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01351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59538D-FFD9-47E7-9930-F809C81A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4F7BFB1-1D4F-4471-AFCE-383D771B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1A2EC1BF-05C6-4E18-AAB2-6EAEADA6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14EB29FF-22CF-4889-9D5F-4A4AD5F6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349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D6D68959-AEA9-4CE3-905A-B3FA5AFD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1DB23BF-B78E-44DD-B61B-F31F2A50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CB8112C-3410-4A12-AE93-4F9478F4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733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EF3E84-20EF-440C-AC54-717380BC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109A970-386D-4B67-8413-9EB306C3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7B978DB-945B-45DE-B405-07E9517AF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A951662-47F2-4B68-9D47-714E5369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DBDAEDD-2C1B-4C4D-8DBA-43C69DFB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0CDFF99-D1F0-4F81-A270-5DBDC3EE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5880470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1B102E-CA13-4202-BC9D-DFEDC3B1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5D59C954-23AB-4C3E-93AF-ECC0B1823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C9AA416-AA7A-4307-ABCE-10709F59C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F2C89A2-11FE-4BB0-B957-1B4DA40B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05E53B7-0E16-4B87-9490-11A9C9AD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82A0C3A-95FC-4B1F-AC2A-767CF460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7423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6308BE8E-7731-4120-9AB0-178AFFB7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628A26F-CBAD-4597-9F0E-DAC9B338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AF73366-833A-434F-857B-927C7BC1A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AA55-FF2F-41BD-969D-05469E2AB7D9}" type="datetimeFigureOut">
              <a:rPr lang="pt-BR" smtClean="0"/>
              <a:pPr/>
              <a:t>15/05/2018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BD340E8-9FF4-435A-8F31-EED6C837B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A993977-58C2-4904-9FC4-79A7F46D4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D4B9-EE78-4C88-9A56-8E5611D755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557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ofem.museologia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AutoShape 11" descr="Resultado de imagem para brasã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5" name="AutoShape 13" descr="Resultado de imagem para brasã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6" name="Picture 14" descr="C:\Users\Márcia Bibiane\Downloads\planalto_presidencia_simbolosnacionais_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9682" y="425356"/>
            <a:ext cx="2038348" cy="2012680"/>
          </a:xfrm>
          <a:prstGeom prst="rect">
            <a:avLst/>
          </a:prstGeom>
          <a:noFill/>
        </p:spPr>
      </p:pic>
      <p:sp>
        <p:nvSpPr>
          <p:cNvPr id="3088" name="AutoShape 16" descr="Resultado de imagem para brasão d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50570" y="2809141"/>
            <a:ext cx="10706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 Black" pitchFamily="34" charset="0"/>
                <a:cs typeface="Lucida Sans Unicode" panose="020B0602030504020204" pitchFamily="34" charset="0"/>
              </a:rPr>
              <a:t>CONSELHO </a:t>
            </a: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 Black" pitchFamily="34" charset="0"/>
                <a:cs typeface="Lucida Sans Unicode" panose="020B0602030504020204" pitchFamily="34" charset="0"/>
              </a:rPr>
              <a:t>FEDERAL E REGIONAIS </a:t>
            </a: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 Black" pitchFamily="34" charset="0"/>
                <a:cs typeface="Lucida Sans Unicode" panose="020B0602030504020204" pitchFamily="34" charset="0"/>
              </a:rPr>
              <a:t>DE </a:t>
            </a:r>
            <a:r>
              <a:rPr lang="pt-BR" sz="3600" b="1" dirty="0">
                <a:solidFill>
                  <a:srgbClr val="0070C0"/>
                </a:solidFill>
                <a:latin typeface="Arial Black" pitchFamily="34" charset="0"/>
                <a:cs typeface="Lucida Sans Unicode" panose="020B0602030504020204" pitchFamily="34" charset="0"/>
              </a:rPr>
              <a:t>MUSEOLOGIA </a:t>
            </a:r>
            <a:endParaRPr lang="pt-BR" sz="3600" b="1" dirty="0" smtClean="0">
              <a:solidFill>
                <a:srgbClr val="0070C0"/>
              </a:solidFill>
              <a:latin typeface="Arial Black" pitchFamily="34" charset="0"/>
              <a:cs typeface="Lucida Sans Unicode" panose="020B0602030504020204" pitchFamily="34" charset="0"/>
            </a:endParaRPr>
          </a:p>
          <a:p>
            <a:pPr algn="ctr"/>
            <a:endParaRPr lang="pt-BR" sz="3600" b="1" dirty="0">
              <a:solidFill>
                <a:srgbClr val="0070C0"/>
              </a:solidFill>
              <a:latin typeface="Arial Black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 Black" pitchFamily="34" charset="0"/>
                <a:cs typeface="Lucida Sans Unicode" panose="020B0602030504020204" pitchFamily="34" charset="0"/>
              </a:rPr>
              <a:t>SISTEMA COFEM/</a:t>
            </a:r>
            <a:r>
              <a:rPr lang="pt-BR" sz="3600" b="1" dirty="0" err="1" smtClean="0">
                <a:solidFill>
                  <a:srgbClr val="0070C0"/>
                </a:solidFill>
                <a:latin typeface="Arial Black" pitchFamily="34" charset="0"/>
                <a:cs typeface="Lucida Sans Unicode" panose="020B0602030504020204" pitchFamily="34" charset="0"/>
              </a:rPr>
              <a:t>COREMs</a:t>
            </a:r>
            <a:endParaRPr lang="pt-BR" sz="3600" dirty="0">
              <a:solidFill>
                <a:srgbClr val="0070C0"/>
              </a:solidFill>
              <a:latin typeface="Arial Black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4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29684" y="954088"/>
            <a:ext cx="4961467" cy="52562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1"/>
                </a:solidFill>
                <a:latin typeface="Eras Bold ITC" pitchFamily="34" charset="0"/>
              </a:rPr>
              <a:t>Lei  7.287,  18/12/1984,  e </a:t>
            </a:r>
            <a:endParaRPr lang="pt-BR" sz="1600" b="1" dirty="0" smtClean="0">
              <a:solidFill>
                <a:schemeClr val="accent1"/>
              </a:solidFill>
              <a:latin typeface="Eras Bold IT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1"/>
                </a:solidFill>
                <a:latin typeface="Eras Bold ITC" pitchFamily="34" charset="0"/>
              </a:rPr>
              <a:t> </a:t>
            </a:r>
            <a:r>
              <a:rPr lang="pt-BR" sz="1600" b="1" dirty="0">
                <a:solidFill>
                  <a:schemeClr val="accent1"/>
                </a:solidFill>
                <a:latin typeface="Eras Bold ITC" pitchFamily="34" charset="0"/>
              </a:rPr>
              <a:t>Decreto 91.775,  15/10/1985 </a:t>
            </a:r>
            <a:r>
              <a:rPr lang="pt-BR" sz="1400" dirty="0">
                <a:solidFill>
                  <a:schemeClr val="accent1"/>
                </a:solidFill>
                <a:latin typeface="Eras Bold ITC" pitchFamily="34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Euphemia" panose="020B05030401020201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Eras Bold ITC" pitchFamily="34" charset="0"/>
              </a:rPr>
              <a:t>Regulamentam a </a:t>
            </a:r>
            <a:r>
              <a:rPr lang="pt-BR" b="1" dirty="0">
                <a:latin typeface="Eras Bold ITC" pitchFamily="34" charset="0"/>
              </a:rPr>
              <a:t>profissão de </a:t>
            </a:r>
            <a:r>
              <a:rPr lang="pt-BR" b="1" dirty="0" smtClean="0">
                <a:latin typeface="Eras Bold ITC" pitchFamily="34" charset="0"/>
              </a:rPr>
              <a:t>Museólogo </a:t>
            </a:r>
            <a:r>
              <a:rPr lang="pt-BR" dirty="0">
                <a:latin typeface="Eras Bold ITC" pitchFamily="34" charset="0"/>
              </a:rPr>
              <a:t>e criam o COFEM e </a:t>
            </a:r>
            <a:r>
              <a:rPr lang="pt-BR" dirty="0" err="1">
                <a:latin typeface="Eras Bold ITC" pitchFamily="34" charset="0"/>
              </a:rPr>
              <a:t>COREM’s</a:t>
            </a:r>
            <a:r>
              <a:rPr lang="pt-BR" dirty="0">
                <a:latin typeface="Eras Bold ITC" pitchFamily="34" charset="0"/>
              </a:rPr>
              <a:t> </a:t>
            </a:r>
            <a:r>
              <a:rPr lang="pt-BR" dirty="0" smtClean="0">
                <a:latin typeface="Eras Bold ITC" pitchFamily="34" charset="0"/>
              </a:rPr>
              <a:t> - </a:t>
            </a:r>
            <a:r>
              <a:rPr lang="pt-BR" b="1" dirty="0">
                <a:latin typeface="Eras Bold ITC" pitchFamily="34" charset="0"/>
              </a:rPr>
              <a:t>Autarquia Federal</a:t>
            </a:r>
            <a:r>
              <a:rPr lang="pt-BR" dirty="0">
                <a:latin typeface="Eras Bold ITC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Conselho Federal de  </a:t>
            </a:r>
            <a:r>
              <a:rPr lang="pt-BR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Museologia – </a:t>
            </a:r>
            <a:r>
              <a:rPr lang="pt-BR" sz="14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COFEM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Órgão de instância superior:  </a:t>
            </a:r>
            <a:r>
              <a:rPr lang="pt-BR" sz="1600" b="1" spc="-1" dirty="0"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normatiza, orienta, disciplina </a:t>
            </a: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o exercício da profissão de Museólogo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Conselho  Regional  de </a:t>
            </a:r>
            <a:r>
              <a:rPr lang="pt-BR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Museologia –</a:t>
            </a:r>
            <a:r>
              <a:rPr lang="pt-BR" sz="14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COREM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spc="-1" dirty="0"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Registra, orienta e fiscaliza </a:t>
            </a: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o profissional museólogo de sua jurisdição, de acordo com as diretrizes formuladas pelo COFEM.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uFill>
                  <a:solidFill>
                    <a:srgbClr val="FFFFFF"/>
                  </a:solidFill>
                </a:uFill>
                <a:latin typeface="Euphemia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122238"/>
            <a:ext cx="742951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tângulo 5"/>
          <p:cNvSpPr>
            <a:spLocks noChangeArrowheads="1"/>
          </p:cNvSpPr>
          <p:nvPr/>
        </p:nvSpPr>
        <p:spPr bwMode="auto">
          <a:xfrm>
            <a:off x="1538818" y="244476"/>
            <a:ext cx="25555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pt-BR" altLang="pt-BR" sz="1400" b="1" dirty="0" smtClean="0">
                <a:latin typeface="Eras Bold ITC" pitchFamily="34" charset="0"/>
              </a:rPr>
              <a:t>SISTEMA COFEM/</a:t>
            </a:r>
            <a:r>
              <a:rPr lang="pt-BR" altLang="pt-BR" sz="1400" b="1" dirty="0" err="1" smtClean="0">
                <a:latin typeface="Eras Bold ITC" pitchFamily="34" charset="0"/>
              </a:rPr>
              <a:t>COREMs</a:t>
            </a:r>
            <a:endParaRPr lang="pt-BR" altLang="pt-BR" sz="1400" b="1" dirty="0">
              <a:latin typeface="Eras Bold ITC" pitchFamily="34" charset="0"/>
            </a:endParaRPr>
          </a:p>
        </p:txBody>
      </p:sp>
      <p:pic>
        <p:nvPicPr>
          <p:cNvPr id="1026" name="Picture 2" descr="C:\Users\Rita\Pictures\Galaxy_maio2018\IMG-20180515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3544" y="1524000"/>
            <a:ext cx="5695055" cy="353568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6979920" y="5402580"/>
            <a:ext cx="476250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Bacharelandos Museologia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UNB -2018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62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96901" y="1001714"/>
            <a:ext cx="5552017" cy="5661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 smtClean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Eras Bold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 smtClean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Eras Bold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COREM  1R </a:t>
            </a:r>
            <a:endParaRPr lang="pt-BR" b="1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Eras Bold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Alagoas, Bahia, Ceará, Maranhão, Paraíba, Pernambuco, </a:t>
            </a:r>
            <a:r>
              <a:rPr lang="pt-BR" sz="1600" u="sng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Piau</a:t>
            </a: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í, Rio Grande do Norte e Sergipe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COREM  </a:t>
            </a:r>
            <a:r>
              <a:rPr lang="pt-BR" b="1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2R</a:t>
            </a:r>
            <a:endParaRPr lang="pt-BR" b="1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Eras Bold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Rio de Janeiro, Espírito Santo e Minas Gerais.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COREM  </a:t>
            </a:r>
            <a:r>
              <a:rPr lang="pt-BR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3R</a:t>
            </a:r>
            <a:endParaRPr lang="pt-BR" b="1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Eras Bold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Rio Grande do Sul  </a:t>
            </a:r>
            <a:endParaRPr lang="pt-BR" sz="1600" spc="-1" dirty="0" smtClean="0">
              <a:uFill>
                <a:solidFill>
                  <a:srgbClr val="FFFFFF"/>
                </a:solidFill>
              </a:uFill>
              <a:latin typeface="Eras Demi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>
              <a:uFill>
                <a:solidFill>
                  <a:srgbClr val="FFFFFF"/>
                </a:solidFill>
              </a:uFill>
              <a:latin typeface="Eras Demi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 dirty="0" smtClean="0">
                <a:solidFill>
                  <a:srgbClr val="FFDC6D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COREM  4R</a:t>
            </a:r>
            <a:endParaRPr lang="pt-BR" b="1" spc="-1" dirty="0">
              <a:solidFill>
                <a:srgbClr val="FFDC6D"/>
              </a:solidFill>
              <a:uFill>
                <a:solidFill>
                  <a:srgbClr val="FFFFFF"/>
                </a:solidFill>
              </a:uFill>
              <a:latin typeface="Eras Bold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Distrito Federal; Goiás; Mato Grosso; Mato Grosso do Sul </a:t>
            </a:r>
            <a:r>
              <a:rPr lang="pt-BR" sz="1600" spc="-1" dirty="0" smtClean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, </a:t>
            </a: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São </a:t>
            </a:r>
            <a:r>
              <a:rPr lang="pt-BR" sz="1600" spc="-1" dirty="0" smtClean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Paulo,  </a:t>
            </a: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Roraima e Tocantins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COREM  </a:t>
            </a:r>
            <a:r>
              <a:rPr lang="pt-BR" b="1" spc="-1" dirty="0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5R</a:t>
            </a:r>
            <a:endParaRPr lang="pt-BR" b="1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Eras Bold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Paraná e Santa Catarina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 dirty="0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COREM  </a:t>
            </a:r>
            <a:r>
              <a:rPr lang="pt-BR" b="1" spc="-1" dirty="0" smtClean="0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Eras Bold ITC" pitchFamily="34" charset="0"/>
              </a:rPr>
              <a:t>6R</a:t>
            </a:r>
            <a:endParaRPr lang="pt-BR" b="1" spc="-1" dirty="0">
              <a:solidFill>
                <a:srgbClr val="CC3300"/>
              </a:solidFill>
              <a:uFill>
                <a:solidFill>
                  <a:srgbClr val="FFFFFF"/>
                </a:solidFill>
              </a:uFill>
              <a:latin typeface="Eras Bold IT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Acre; Amapá; Amazonas; </a:t>
            </a:r>
            <a:r>
              <a:rPr lang="pt-BR" sz="1600" spc="-1" dirty="0" smtClean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Pará e </a:t>
            </a: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Rondônia</a:t>
            </a:r>
            <a:r>
              <a:rPr lang="pt-BR" sz="1600" spc="-1" dirty="0" smtClean="0">
                <a:uFill>
                  <a:solidFill>
                    <a:srgbClr val="FFFFFF"/>
                  </a:solidFill>
                </a:uFill>
                <a:latin typeface="Eras Demi ITC" pitchFamily="34" charset="0"/>
              </a:rPr>
              <a:t>;</a:t>
            </a:r>
            <a:endParaRPr lang="pt-BR" sz="1600" spc="-1" dirty="0">
              <a:uFill>
                <a:solidFill>
                  <a:srgbClr val="FFFFFF"/>
                </a:solidFill>
              </a:uFill>
              <a:latin typeface="Eras Demi ITC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t-BR" sz="1400" b="1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b="1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b="1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spc="-1" dirty="0"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400" spc="-1" dirty="0">
              <a:uFill>
                <a:solidFill>
                  <a:srgbClr val="FFFFFF"/>
                </a:solidFill>
              </a:uFill>
              <a:latin typeface="Euphemi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pc="-1" dirty="0"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</a:p>
        </p:txBody>
      </p:sp>
      <p:sp>
        <p:nvSpPr>
          <p:cNvPr id="8196" name="Retângulo 1"/>
          <p:cNvSpPr>
            <a:spLocks noChangeArrowheads="1"/>
          </p:cNvSpPr>
          <p:nvPr/>
        </p:nvSpPr>
        <p:spPr bwMode="auto">
          <a:xfrm>
            <a:off x="2368551" y="269875"/>
            <a:ext cx="7478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pt-BR" altLang="pt-BR" sz="2800" b="1" dirty="0">
                <a:latin typeface="Eras Bold ITC" pitchFamily="34" charset="0"/>
              </a:rPr>
              <a:t>Jurisdição do Sistema COFEM/ </a:t>
            </a:r>
            <a:r>
              <a:rPr lang="pt-BR" altLang="pt-BR" sz="2800" b="1" dirty="0" err="1">
                <a:latin typeface="Eras Bold ITC" pitchFamily="34" charset="0"/>
              </a:rPr>
              <a:t>COREM’s</a:t>
            </a:r>
            <a:r>
              <a:rPr lang="pt-BR" altLang="pt-BR" sz="2800" b="1" dirty="0">
                <a:latin typeface="Eras Bold ITC" pitchFamily="34" charset="0"/>
              </a:rPr>
              <a:t>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2875"/>
            <a:ext cx="73871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 descr="http://cofem.org.br/wordpress/wp-content/uploads/2009/05/Mapacore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713758"/>
            <a:ext cx="4395022" cy="441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27375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80EC026-CF79-4C3D-A218-F84158935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820" y="365760"/>
            <a:ext cx="10298430" cy="5334000"/>
          </a:xfrm>
        </p:spPr>
        <p:txBody>
          <a:bodyPr>
            <a:normAutofit fontScale="25000" lnSpcReduction="20000"/>
          </a:bodyPr>
          <a:lstStyle/>
          <a:p>
            <a:pPr algn="l"/>
            <a:endParaRPr lang="pt-BR" sz="7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algn="l"/>
            <a:r>
              <a:rPr lang="pt-BR" sz="7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Sistema COFEM /</a:t>
            </a:r>
            <a:r>
              <a:rPr lang="pt-BR" sz="70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COREMs</a:t>
            </a:r>
            <a:endParaRPr lang="pt-BR" sz="7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pt-BR" sz="128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pt-BR" sz="1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 </a:t>
            </a:r>
            <a:r>
              <a:rPr lang="pt-BR" sz="128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missão legal do </a:t>
            </a:r>
            <a:r>
              <a:rPr lang="pt-BR" sz="1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Sistema = Para que existimos?</a:t>
            </a:r>
            <a:endParaRPr lang="pt-BR" sz="12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8600" b="1" dirty="0" smtClean="0"/>
              <a:t>     </a:t>
            </a:r>
            <a:r>
              <a:rPr lang="pt-BR" sz="11200" b="1" dirty="0" smtClean="0"/>
              <a:t>-    </a:t>
            </a:r>
            <a:r>
              <a:rPr lang="pt-BR" sz="9600" b="1" dirty="0" smtClean="0">
                <a:latin typeface="Arial Rounded MT Bold" pitchFamily="34" charset="0"/>
              </a:rPr>
              <a:t>normatizar</a:t>
            </a:r>
            <a:r>
              <a:rPr lang="pt-BR" sz="9600" b="1" dirty="0">
                <a:latin typeface="Arial Rounded MT Bold" pitchFamily="34" charset="0"/>
              </a:rPr>
              <a:t>, orientar, disciplinar e fiscalizar o exercício </a:t>
            </a:r>
            <a:endParaRPr lang="pt-BR" sz="9600" b="1" dirty="0" smtClean="0"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9600" b="1" dirty="0">
                <a:latin typeface="Arial Rounded MT Bold" pitchFamily="34" charset="0"/>
              </a:rPr>
              <a:t> </a:t>
            </a:r>
            <a:r>
              <a:rPr lang="pt-BR" sz="9600" b="1" dirty="0" smtClean="0">
                <a:latin typeface="Arial Rounded MT Bold" pitchFamily="34" charset="0"/>
              </a:rPr>
              <a:t>         da </a:t>
            </a:r>
            <a:r>
              <a:rPr lang="pt-BR" sz="9600" b="1" dirty="0">
                <a:latin typeface="Arial Rounded MT Bold" pitchFamily="34" charset="0"/>
              </a:rPr>
              <a:t>profissão </a:t>
            </a:r>
            <a:r>
              <a:rPr lang="pt-BR" sz="9600" b="1" dirty="0" smtClean="0">
                <a:latin typeface="Arial Rounded MT Bold" pitchFamily="34" charset="0"/>
              </a:rPr>
              <a:t>  de    Museólogo em todo o território nacional;</a:t>
            </a:r>
          </a:p>
          <a:p>
            <a:pPr marL="457200" indent="-457200" algn="just">
              <a:buFontTx/>
              <a:buChar char="-"/>
            </a:pPr>
            <a:endParaRPr lang="pt-BR" sz="9600" b="1" dirty="0" smtClean="0"/>
          </a:p>
          <a:p>
            <a:pPr algn="just">
              <a:lnSpc>
                <a:spcPct val="120000"/>
              </a:lnSpc>
            </a:pPr>
            <a:r>
              <a:rPr lang="pt-BR" sz="9600" b="1" dirty="0" smtClean="0"/>
              <a:t>    -   </a:t>
            </a:r>
            <a:r>
              <a:rPr lang="pt-BR" sz="9600" b="1" dirty="0" smtClean="0">
                <a:latin typeface="Arial Rounded MT Bold" pitchFamily="34" charset="0"/>
              </a:rPr>
              <a:t>valorizar </a:t>
            </a:r>
            <a:r>
              <a:rPr lang="pt-BR" sz="9600" b="1" dirty="0">
                <a:latin typeface="Arial Rounded MT Bold" pitchFamily="34" charset="0"/>
              </a:rPr>
              <a:t>as competências profissionais do museólogo, </a:t>
            </a:r>
            <a:r>
              <a:rPr lang="pt-BR" sz="9600" b="1" dirty="0" smtClean="0">
                <a:latin typeface="Arial Rounded MT Bold" pitchFamily="34" charset="0"/>
              </a:rPr>
              <a:t>para </a:t>
            </a:r>
          </a:p>
          <a:p>
            <a:pPr algn="just">
              <a:lnSpc>
                <a:spcPct val="120000"/>
              </a:lnSpc>
            </a:pPr>
            <a:r>
              <a:rPr lang="pt-BR" sz="9600" b="1" dirty="0" smtClean="0">
                <a:latin typeface="Arial Rounded MT Bold" pitchFamily="34" charset="0"/>
              </a:rPr>
              <a:t>        uma prática pautada </a:t>
            </a:r>
            <a:r>
              <a:rPr lang="pt-BR" sz="9600" b="1" dirty="0">
                <a:latin typeface="Arial Rounded MT Bold" pitchFamily="34" charset="0"/>
              </a:rPr>
              <a:t>na </a:t>
            </a:r>
            <a:r>
              <a:rPr lang="pt-BR" sz="9600" b="1" dirty="0" smtClean="0">
                <a:latin typeface="Arial Rounded MT Bold" pitchFamily="34" charset="0"/>
              </a:rPr>
              <a:t>ética, em benefício da preservação e </a:t>
            </a:r>
          </a:p>
          <a:p>
            <a:pPr algn="just">
              <a:lnSpc>
                <a:spcPct val="120000"/>
              </a:lnSpc>
            </a:pPr>
            <a:r>
              <a:rPr lang="pt-BR" sz="9600" b="1" dirty="0" smtClean="0">
                <a:latin typeface="Arial Rounded MT Bold" pitchFamily="34" charset="0"/>
              </a:rPr>
              <a:t>        comunicação do patrimônio cultural brasileiro visando o bem </a:t>
            </a:r>
          </a:p>
          <a:p>
            <a:pPr algn="just">
              <a:lnSpc>
                <a:spcPct val="120000"/>
              </a:lnSpc>
            </a:pPr>
            <a:r>
              <a:rPr lang="pt-BR" sz="9600" b="1" dirty="0" smtClean="0">
                <a:latin typeface="Arial Rounded MT Bold" pitchFamily="34" charset="0"/>
              </a:rPr>
              <a:t>        comum da sociedade  brasileira.</a:t>
            </a:r>
          </a:p>
          <a:p>
            <a:pPr algn="just">
              <a:lnSpc>
                <a:spcPct val="120000"/>
              </a:lnSpc>
            </a:pPr>
            <a:endParaRPr lang="pt-BR" sz="9600" b="1" dirty="0" smtClean="0"/>
          </a:p>
          <a:p>
            <a:pPr algn="just"/>
            <a:r>
              <a:rPr lang="pt-BR" sz="4200" b="1" dirty="0" smtClean="0"/>
              <a:t> </a:t>
            </a:r>
            <a:endParaRPr lang="pt-BR" sz="4200" dirty="0"/>
          </a:p>
          <a:p>
            <a:r>
              <a:rPr lang="pt-BR" sz="4000" dirty="0"/>
              <a:t>  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532" y="295732"/>
            <a:ext cx="649028" cy="7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03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31800" y="827088"/>
            <a:ext cx="11415184" cy="5530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Atribuições  legais do  Museólogo  </a:t>
            </a:r>
            <a:r>
              <a:rPr lang="pt-BR" sz="1600" spc="-1" dirty="0"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( Art. 3º da LEI Nº 7.287,  18/12/1984) 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Ensino da disciplina Museologia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Gerência de museus e seus setores técnicos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Solicitação de tombamento e registro de bens culturais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Preservação e conservação de acervo museológico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Catalogação de bens culturais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Estudos e pesquisas sobre acervos museológicos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Perícias e laudos de autenticidade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Consultoria e assessoramento na área de Museologia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Organização e coordenação da montagem de exposições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Orientação e realização de seminários, colóquios, concursos, exposições e de outras atividades de caráter museológico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Planejamento, organização e supervisão dos serviços educativos, atividades culturais e de comunicação</a:t>
            </a:r>
          </a:p>
          <a:p>
            <a:pPr marL="285840" indent="-2851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r>
              <a:rPr lang="pt-BR" sz="1600" b="1" spc="-1" dirty="0">
                <a:uFill>
                  <a:solidFill>
                    <a:srgbClr val="FFFFFF"/>
                  </a:solidFill>
                </a:uFill>
                <a:latin typeface="Arial Rounded MT Bold" pitchFamily="34" charset="0"/>
              </a:rPr>
              <a:t>Consultoria na conservação e restauração do patrimônio histórico, garantindo sua preservação e acessibilidade</a:t>
            </a:r>
          </a:p>
          <a:p>
            <a:pPr marL="285840" indent="-285120"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/>
            </a:pPr>
            <a:endParaRPr lang="pt-BR" sz="1600" spc="-1" dirty="0">
              <a:uFill>
                <a:solidFill>
                  <a:srgbClr val="FFFFFF"/>
                </a:solidFill>
              </a:uFill>
              <a:latin typeface="Euphemi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11138"/>
            <a:ext cx="73871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tângulo 1"/>
          <p:cNvSpPr>
            <a:spLocks noChangeArrowheads="1"/>
          </p:cNvSpPr>
          <p:nvPr/>
        </p:nvSpPr>
        <p:spPr bwMode="auto">
          <a:xfrm>
            <a:off x="1325034" y="284164"/>
            <a:ext cx="1649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pt-BR" altLang="pt-BR" sz="1400" b="1"/>
              <a:t>COFEM/COREMs</a:t>
            </a:r>
          </a:p>
        </p:txBody>
      </p:sp>
    </p:spTree>
    <p:extLst>
      <p:ext uri="{BB962C8B-B14F-4D97-AF65-F5344CB8AC3E}">
        <p14:creationId xmlns="" xmlns:p14="http://schemas.microsoft.com/office/powerpoint/2010/main" val="34138395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609600" y="463550"/>
            <a:ext cx="10972800" cy="1266190"/>
          </a:xfrm>
        </p:spPr>
        <p:txBody>
          <a:bodyPr/>
          <a:lstStyle/>
          <a:p>
            <a:pPr algn="ctr"/>
            <a:r>
              <a:rPr lang="pt-BR" altLang="pt-BR" sz="2800" dirty="0" smtClean="0"/>
              <a:t> 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CURSOS DE MUSEOLOGIA NO BRASIL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8" y="629603"/>
            <a:ext cx="738716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415541" y="1432559"/>
          <a:ext cx="8046719" cy="3535680"/>
        </p:xfrm>
        <a:graphic>
          <a:graphicData uri="http://schemas.openxmlformats.org/drawingml/2006/table">
            <a:tbl>
              <a:tblPr/>
              <a:tblGrid>
                <a:gridCol w="1218266"/>
                <a:gridCol w="2117992"/>
                <a:gridCol w="1794098"/>
                <a:gridCol w="1984959"/>
                <a:gridCol w="931404"/>
              </a:tblGrid>
              <a:tr h="52966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CURSOS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DE MUSEOLOGIA NO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BRASIL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COREM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GRADUAÇÃO(13)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PÓS-GRADUAÇÃO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 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MESTRADO (4)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DOUTORADO (2)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 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2F75B5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2F75B5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75B5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75B5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75B5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/>
                          </a:solidFill>
                          <a:latin typeface="Arial Rounded MT Bold" pitchFamily="34" charset="0"/>
                        </a:rPr>
                        <a:t>1ª REGIÃO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accent1"/>
                          </a:solidFill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accent1"/>
                          </a:solidFill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accent1"/>
                          </a:solidFill>
                          <a:latin typeface="Arial Rounded MT Bold" pitchFamily="34" charset="0"/>
                        </a:rPr>
                        <a:t>-</a:t>
                      </a:r>
                      <a:r>
                        <a:rPr lang="pt-BR" sz="1800" b="0" i="0" u="none" strike="noStrike" dirty="0">
                          <a:solidFill>
                            <a:schemeClr val="accent1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accent1"/>
                          </a:solidFill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2ª REGIÃO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3ª REGIÃO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-</a:t>
                      </a:r>
                      <a:r>
                        <a:rPr lang="pt-BR" sz="1800" b="0" i="0" u="none" strike="noStrike" dirty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-</a:t>
                      </a:r>
                      <a:r>
                        <a:rPr lang="pt-BR" sz="1800" b="0" i="0" u="none" strike="noStrike" dirty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9933"/>
                          </a:solidFill>
                          <a:latin typeface="Arial Rounded MT Bold" pitchFamily="34" charset="0"/>
                        </a:rPr>
                        <a:t>4ª REGIÃO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9933"/>
                          </a:solidFill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9933"/>
                          </a:solidFill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9933"/>
                          </a:solidFill>
                          <a:latin typeface="Arial Rounded MT Bold" pitchFamily="34" charset="0"/>
                        </a:rPr>
                        <a:t>-</a:t>
                      </a:r>
                      <a:r>
                        <a:rPr lang="pt-BR" sz="1800" b="0" i="0" u="none" strike="noStrike" dirty="0">
                          <a:solidFill>
                            <a:srgbClr val="FF9933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9933"/>
                          </a:solidFill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EE58CE"/>
                          </a:solidFill>
                          <a:latin typeface="Arial Rounded MT Bold" pitchFamily="34" charset="0"/>
                        </a:rPr>
                        <a:t>5ª REGIÃO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EE58CE"/>
                          </a:solidFill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EE58CE"/>
                          </a:solidFill>
                          <a:latin typeface="Arial Rounded MT Bold" pitchFamily="34" charset="0"/>
                        </a:rPr>
                        <a:t>-</a:t>
                      </a:r>
                      <a:r>
                        <a:rPr lang="pt-BR" sz="1800" b="0" i="0" u="none" strike="noStrike" dirty="0">
                          <a:solidFill>
                            <a:srgbClr val="EE58CE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EE58CE"/>
                          </a:solidFill>
                          <a:latin typeface="Arial Rounded MT Bold" pitchFamily="34" charset="0"/>
                        </a:rPr>
                        <a:t>-</a:t>
                      </a:r>
                      <a:r>
                        <a:rPr lang="pt-BR" sz="1800" b="0" i="0" u="none" strike="noStrike" dirty="0">
                          <a:solidFill>
                            <a:srgbClr val="EE58CE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EE58CE"/>
                          </a:solidFill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FF3300"/>
                          </a:solidFill>
                          <a:latin typeface="Arial Rounded MT Bold" pitchFamily="34" charset="0"/>
                        </a:rPr>
                        <a:t>6ª REGIÃO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3300"/>
                          </a:solidFill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3300"/>
                          </a:solidFill>
                          <a:latin typeface="Arial Rounded MT Bold" pitchFamily="34" charset="0"/>
                        </a:rPr>
                        <a:t>-</a:t>
                      </a:r>
                      <a:r>
                        <a:rPr lang="pt-BR" sz="1800" b="0" i="0" u="none" strike="noStrike" dirty="0">
                          <a:solidFill>
                            <a:srgbClr val="FF3300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3300"/>
                          </a:solidFill>
                          <a:latin typeface="Arial Rounded MT Bold" pitchFamily="34" charset="0"/>
                        </a:rPr>
                        <a:t>-</a:t>
                      </a:r>
                      <a:r>
                        <a:rPr lang="pt-BR" sz="1800" b="0" i="0" u="none" strike="noStrike" dirty="0">
                          <a:solidFill>
                            <a:srgbClr val="FF3300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FF3300"/>
                          </a:solidFill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 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 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18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89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80EC026-CF79-4C3D-A218-F84158935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08" y="683582"/>
            <a:ext cx="9401452" cy="5939160"/>
          </a:xfrm>
        </p:spPr>
        <p:txBody>
          <a:bodyPr>
            <a:normAutofit/>
          </a:bodyPr>
          <a:lstStyle/>
          <a:p>
            <a:endParaRPr lang="pt-BR" sz="24000" dirty="0">
              <a:solidFill>
                <a:schemeClr val="accent1">
                  <a:lumMod val="75000"/>
                </a:schemeClr>
              </a:solidFill>
              <a:latin typeface="Forte" panose="03060902040502070203" pitchFamily="66" charset="0"/>
            </a:endParaRPr>
          </a:p>
          <a:p>
            <a:r>
              <a:rPr lang="pt-BR" sz="11000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 </a:t>
            </a:r>
          </a:p>
          <a:p>
            <a:endParaRPr lang="pt-BR" sz="32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74A19C4F-62BC-46E0-B050-EA1AC29F95AA}"/>
              </a:ext>
            </a:extLst>
          </p:cNvPr>
          <p:cNvSpPr/>
          <p:nvPr/>
        </p:nvSpPr>
        <p:spPr>
          <a:xfrm>
            <a:off x="304800" y="1066801"/>
            <a:ext cx="11551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pt-BR" sz="8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cofem.org.</a:t>
            </a:r>
            <a:r>
              <a:rPr lang="pt-BR" sz="8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</a:t>
            </a:r>
            <a:endParaRPr lang="pt-BR" sz="8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sz="2400" dirty="0">
                <a:latin typeface="Arial Rounded MT Bold" pitchFamily="34" charset="0"/>
                <a:cs typeface="Lucida Sans Unicode" panose="020B0602030504020204" pitchFamily="34" charset="0"/>
              </a:rPr>
              <a:t>Rua Álvaro Alvim, 48 </a:t>
            </a:r>
            <a:r>
              <a:rPr lang="pt-BR" sz="2400" dirty="0" smtClean="0">
                <a:latin typeface="Arial Rounded MT Bold" pitchFamily="34" charset="0"/>
                <a:cs typeface="Lucida Sans Unicode" panose="020B0602030504020204" pitchFamily="34" charset="0"/>
              </a:rPr>
              <a:t>- sala 1408</a:t>
            </a:r>
            <a:r>
              <a:rPr lang="pt-BR" sz="2400" b="1" dirty="0" smtClean="0">
                <a:latin typeface="Arial Rounded MT Bold" pitchFamily="34" charset="0"/>
                <a:cs typeface="Lucida Sans Unicode" panose="020B0602030504020204" pitchFamily="34" charset="0"/>
              </a:rPr>
              <a:t> - </a:t>
            </a:r>
            <a:r>
              <a:rPr lang="pt-BR" sz="2400" dirty="0" smtClean="0">
                <a:latin typeface="Arial Rounded MT Bold" pitchFamily="34" charset="0"/>
                <a:cs typeface="Lucida Sans Unicode" panose="020B0602030504020204" pitchFamily="34" charset="0"/>
              </a:rPr>
              <a:t>Centro</a:t>
            </a:r>
            <a:r>
              <a:rPr lang="pt-BR" sz="2400" dirty="0">
                <a:latin typeface="Arial Rounded MT Bold" pitchFamily="34" charset="0"/>
                <a:cs typeface="Lucida Sans Unicode" panose="020B0602030504020204" pitchFamily="34" charset="0"/>
              </a:rPr>
              <a:t>, Rio de Janeiro - RJ, 20031-010</a:t>
            </a:r>
          </a:p>
          <a:p>
            <a:r>
              <a:rPr lang="pt-BR" sz="2400" dirty="0">
                <a:latin typeface="Arial Rounded MT Bold" pitchFamily="34" charset="0"/>
                <a:cs typeface="Lucida Sans Unicode" panose="020B0602030504020204" pitchFamily="34" charset="0"/>
                <a:hlinkClick r:id="rId2"/>
              </a:rPr>
              <a:t>cofem.museologia@gmail.com</a:t>
            </a:r>
            <a:endParaRPr lang="pt-BR" sz="2400" dirty="0">
              <a:latin typeface="Arial Rounded MT Bold" pitchFamily="34" charset="0"/>
              <a:cs typeface="Lucida Sans Unicode" panose="020B0602030504020204" pitchFamily="34" charset="0"/>
            </a:endParaRPr>
          </a:p>
          <a:p>
            <a:r>
              <a:rPr lang="pt-BR" sz="2400" dirty="0">
                <a:latin typeface="Arial Rounded MT Bold" pitchFamily="34" charset="0"/>
                <a:cs typeface="Lucida Sans Unicode" panose="020B0602030504020204" pitchFamily="34" charset="0"/>
              </a:rPr>
              <a:t>facebook.com/</a:t>
            </a:r>
            <a:r>
              <a:rPr lang="pt-BR" sz="2400" dirty="0" err="1">
                <a:latin typeface="Arial Rounded MT Bold" pitchFamily="34" charset="0"/>
                <a:cs typeface="Lucida Sans Unicode" panose="020B0602030504020204" pitchFamily="34" charset="0"/>
              </a:rPr>
              <a:t>cofem.museologia</a:t>
            </a:r>
            <a:endParaRPr lang="pt-BR" sz="2400" dirty="0">
              <a:latin typeface="Arial Rounded MT Bold" pitchFamily="34" charset="0"/>
              <a:cs typeface="Lucida Sans Unicode" panose="020B0602030504020204" pitchFamily="34" charset="0"/>
            </a:endParaRPr>
          </a:p>
          <a:p>
            <a:r>
              <a:rPr lang="pt-BR" sz="2400" dirty="0">
                <a:latin typeface="Arial Rounded MT Bold" pitchFamily="34" charset="0"/>
                <a:cs typeface="Lucida Sans Unicode" panose="020B0602030504020204" pitchFamily="34" charset="0"/>
              </a:rPr>
              <a:t>twitter.com/</a:t>
            </a:r>
            <a:r>
              <a:rPr lang="pt-BR" sz="2400" dirty="0" err="1">
                <a:latin typeface="Arial Rounded MT Bold" pitchFamily="34" charset="0"/>
                <a:cs typeface="Lucida Sans Unicode" panose="020B0602030504020204" pitchFamily="34" charset="0"/>
              </a:rPr>
              <a:t>cofemmuseologia</a:t>
            </a:r>
            <a:endParaRPr lang="pt-BR" sz="2400" dirty="0">
              <a:latin typeface="Arial Rounded MT Bold" pitchFamily="34" charset="0"/>
              <a:cs typeface="Lucida Sans Unicode" panose="020B0602030504020204" pitchFamily="34" charset="0"/>
            </a:endParaRPr>
          </a:p>
          <a:p>
            <a:endParaRPr lang="pt-BR" sz="2800" dirty="0"/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rmas Nacionais do Bra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320" y="1502954"/>
            <a:ext cx="1577340" cy="1581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3797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528</Words>
  <Application>Microsoft Office PowerPoint</Application>
  <PresentationFormat>Personalizar</PresentationFormat>
  <Paragraphs>163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  CURSOS DE MUSEOLOGIA NO BRASIL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Nobre</dc:creator>
  <cp:lastModifiedBy>Rita</cp:lastModifiedBy>
  <cp:revision>113</cp:revision>
  <dcterms:created xsi:type="dcterms:W3CDTF">2017-12-03T14:46:52Z</dcterms:created>
  <dcterms:modified xsi:type="dcterms:W3CDTF">2018-05-16T01:34:03Z</dcterms:modified>
</cp:coreProperties>
</file>