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370" r:id="rId6"/>
    <p:sldId id="382" r:id="rId7"/>
    <p:sldId id="383" r:id="rId8"/>
    <p:sldId id="384" r:id="rId9"/>
    <p:sldId id="378" r:id="rId10"/>
    <p:sldId id="379" r:id="rId11"/>
    <p:sldId id="380" r:id="rId12"/>
    <p:sldId id="381" r:id="rId13"/>
    <p:sldId id="37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C3F8D-4E3B-4B79-9685-8BD07D0E05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06D133-1C64-4301-A93F-A7C86ECA9812}">
      <dgm:prSet phldrT="[Texto]"/>
      <dgm:spPr>
        <a:xfrm>
          <a:off x="2636" y="79769"/>
          <a:ext cx="817388" cy="65135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Conexão Internacional</a:t>
          </a:r>
        </a:p>
      </dgm:t>
    </dgm:pt>
    <dgm:pt modelId="{3156905E-1B75-4BD1-B2EF-D1D9FC5607D5}" type="parTrans" cxnId="{D89E2299-66F5-473E-B61D-3DDE0873D24C}">
      <dgm:prSet/>
      <dgm:spPr/>
      <dgm:t>
        <a:bodyPr/>
        <a:lstStyle/>
        <a:p>
          <a:endParaRPr lang="pt-BR"/>
        </a:p>
      </dgm:t>
    </dgm:pt>
    <dgm:pt modelId="{6ACD264E-41A7-46C1-A65E-98F2924926D7}" type="sibTrans" cxnId="{D89E2299-66F5-473E-B61D-3DDE0873D24C}">
      <dgm:prSet/>
      <dgm:spPr>
        <a:xfrm>
          <a:off x="901764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F837DF-14A3-49A1-A93F-6324849A8981}">
      <dgm:prSet phldrT="[Texto]"/>
      <dgm:spPr>
        <a:xfrm>
          <a:off x="1146981" y="79769"/>
          <a:ext cx="817388" cy="651356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Transporte e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redes metropolitanas</a:t>
          </a:r>
        </a:p>
      </dgm:t>
    </dgm:pt>
    <dgm:pt modelId="{47AF19AC-E752-4FCF-A7AB-EDADDF6E52AC}" type="parTrans" cxnId="{6A69AEF3-5D29-4794-8610-5E5642F7D036}">
      <dgm:prSet/>
      <dgm:spPr/>
      <dgm:t>
        <a:bodyPr/>
        <a:lstStyle/>
        <a:p>
          <a:endParaRPr lang="pt-BR"/>
        </a:p>
      </dgm:t>
    </dgm:pt>
    <dgm:pt modelId="{43F346D8-FA09-4437-B98A-91834020957D}" type="sibTrans" cxnId="{6A69AEF3-5D29-4794-8610-5E5642F7D036}">
      <dgm:prSet/>
      <dgm:spPr>
        <a:xfrm>
          <a:off x="2046108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A53C93-FE47-4F46-B164-BA8E73B7CC55}">
      <dgm:prSet phldrT="[Texto]" custT="1"/>
      <dgm:spPr>
        <a:xfrm>
          <a:off x="2291325" y="79769"/>
          <a:ext cx="817388" cy="651356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Serviços para</a:t>
          </a:r>
        </a:p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 Cliente Corporativo </a:t>
          </a:r>
        </a:p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e Governo</a:t>
          </a:r>
        </a:p>
      </dgm:t>
    </dgm:pt>
    <dgm:pt modelId="{AE963C3D-4FAA-4641-8BC0-C7FAF64D52C7}" type="parTrans" cxnId="{761F4BD0-1E06-4149-8FCB-26E12B60EC7E}">
      <dgm:prSet/>
      <dgm:spPr/>
      <dgm:t>
        <a:bodyPr/>
        <a:lstStyle/>
        <a:p>
          <a:endParaRPr lang="pt-BR"/>
        </a:p>
      </dgm:t>
    </dgm:pt>
    <dgm:pt modelId="{B462191B-1F1D-4387-865F-1841B2FFD990}" type="sibTrans" cxnId="{761F4BD0-1E06-4149-8FCB-26E12B60EC7E}">
      <dgm:prSet/>
      <dgm:spPr>
        <a:xfrm>
          <a:off x="3190453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A985E2-5B8C-43FA-A45B-E9E7999F95C6}">
      <dgm:prSet phldrT="[Texto]"/>
      <dgm:spPr>
        <a:xfrm>
          <a:off x="2291325" y="79769"/>
          <a:ext cx="817388" cy="651356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Acesso ao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Cliente Residencial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e PME</a:t>
          </a:r>
        </a:p>
      </dgm:t>
    </dgm:pt>
    <dgm:pt modelId="{7201C0E9-F4B5-47D7-ADEA-A61F15E6FB5B}" type="parTrans" cxnId="{026CB833-0483-4BDC-9828-3C0C37614915}">
      <dgm:prSet/>
      <dgm:spPr/>
      <dgm:t>
        <a:bodyPr/>
        <a:lstStyle/>
        <a:p>
          <a:endParaRPr lang="pt-BR"/>
        </a:p>
      </dgm:t>
    </dgm:pt>
    <dgm:pt modelId="{7DA00864-E24C-493C-AD04-C8320C97E337}" type="sibTrans" cxnId="{026CB833-0483-4BDC-9828-3C0C37614915}">
      <dgm:prSet/>
      <dgm:spPr/>
      <dgm:t>
        <a:bodyPr/>
        <a:lstStyle/>
        <a:p>
          <a:endParaRPr lang="pt-BR"/>
        </a:p>
      </dgm:t>
    </dgm:pt>
    <dgm:pt modelId="{FB7816F4-33B4-4B12-8C21-C8B382CC830A}" type="pres">
      <dgm:prSet presAssocID="{CACC3F8D-4E3B-4B79-9685-8BD07D0E05B0}" presName="Name0" presStyleCnt="0">
        <dgm:presLayoutVars>
          <dgm:dir/>
          <dgm:resizeHandles val="exact"/>
        </dgm:presLayoutVars>
      </dgm:prSet>
      <dgm:spPr/>
    </dgm:pt>
    <dgm:pt modelId="{A55BEA3B-902F-469B-A2F3-894295AE4AC6}" type="pres">
      <dgm:prSet presAssocID="{B506D133-1C64-4301-A93F-A7C86ECA9812}" presName="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62874B-0B7D-495B-862F-105AAF2124B6}" type="pres">
      <dgm:prSet presAssocID="{6ACD264E-41A7-46C1-A65E-98F2924926D7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EC8EA468-73F6-44D9-A9B1-FCA050797BBF}" type="pres">
      <dgm:prSet presAssocID="{6ACD264E-41A7-46C1-A65E-98F2924926D7}" presName="connectorText" presStyleLbl="sibTrans2D1" presStyleIdx="0" presStyleCnt="3"/>
      <dgm:spPr/>
    </dgm:pt>
    <dgm:pt modelId="{A1226C55-CD7B-4417-A761-1572DE3EED20}" type="pres">
      <dgm:prSet presAssocID="{F8F837DF-14A3-49A1-A93F-6324849A8981}" presName="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6C91783-6CB8-4298-9013-0AA257F6D88B}" type="pres">
      <dgm:prSet presAssocID="{43F346D8-FA09-4437-B98A-91834020957D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AB169929-5FB5-4925-9302-0B633DAC3D0F}" type="pres">
      <dgm:prSet presAssocID="{43F346D8-FA09-4437-B98A-91834020957D}" presName="connectorText" presStyleLbl="sibTrans2D1" presStyleIdx="1" presStyleCnt="3"/>
      <dgm:spPr/>
    </dgm:pt>
    <dgm:pt modelId="{E7171732-8636-43CA-80EB-2E6B2883E0F0}" type="pres">
      <dgm:prSet presAssocID="{08A53C93-FE47-4F46-B164-BA8E73B7CC55}" presName="node" presStyleLbl="node1" presStyleIdx="2" presStyleCnt="4" custScaleX="1011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DA27327-DF7B-4292-B376-942DFAF24B64}" type="pres">
      <dgm:prSet presAssocID="{B462191B-1F1D-4387-865F-1841B2FFD99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83DA02DD-7281-4AA4-963E-666AD76441BB}" type="pres">
      <dgm:prSet presAssocID="{B462191B-1F1D-4387-865F-1841B2FFD990}" presName="connectorText" presStyleLbl="sibTrans2D1" presStyleIdx="2" presStyleCnt="3"/>
      <dgm:spPr/>
    </dgm:pt>
    <dgm:pt modelId="{0D2040F3-34BD-4F10-8A22-54CEF3E1C09F}" type="pres">
      <dgm:prSet presAssocID="{34A985E2-5B8C-43FA-A45B-E9E7999F95C6}" presName="node" presStyleLbl="node1" presStyleIdx="3" presStyleCnt="4">
        <dgm:presLayoutVars>
          <dgm:bulletEnabled val="1"/>
        </dgm:presLayoutVars>
      </dgm:prSet>
      <dgm:spPr/>
    </dgm:pt>
  </dgm:ptLst>
  <dgm:cxnLst>
    <dgm:cxn modelId="{46A4EE2A-4E6C-4825-9F69-38AE9AFD1F79}" type="presOf" srcId="{43F346D8-FA09-4437-B98A-91834020957D}" destId="{AB169929-5FB5-4925-9302-0B633DAC3D0F}" srcOrd="1" destOrd="0" presId="urn:microsoft.com/office/officeart/2005/8/layout/process1"/>
    <dgm:cxn modelId="{1F04FB2D-28E5-42DD-BF89-10F425911F86}" type="presOf" srcId="{F8F837DF-14A3-49A1-A93F-6324849A8981}" destId="{A1226C55-CD7B-4417-A761-1572DE3EED20}" srcOrd="0" destOrd="0" presId="urn:microsoft.com/office/officeart/2005/8/layout/process1"/>
    <dgm:cxn modelId="{026CB833-0483-4BDC-9828-3C0C37614915}" srcId="{CACC3F8D-4E3B-4B79-9685-8BD07D0E05B0}" destId="{34A985E2-5B8C-43FA-A45B-E9E7999F95C6}" srcOrd="3" destOrd="0" parTransId="{7201C0E9-F4B5-47D7-ADEA-A61F15E6FB5B}" sibTransId="{7DA00864-E24C-493C-AD04-C8320C97E337}"/>
    <dgm:cxn modelId="{784EF554-9FB4-43BB-9555-5069828B7E20}" type="presOf" srcId="{B462191B-1F1D-4387-865F-1841B2FFD990}" destId="{83DA02DD-7281-4AA4-963E-666AD76441BB}" srcOrd="1" destOrd="0" presId="urn:microsoft.com/office/officeart/2005/8/layout/process1"/>
    <dgm:cxn modelId="{8CE77177-ED50-4C57-9BC2-95D13F643CA7}" type="presOf" srcId="{34A985E2-5B8C-43FA-A45B-E9E7999F95C6}" destId="{0D2040F3-34BD-4F10-8A22-54CEF3E1C09F}" srcOrd="0" destOrd="0" presId="urn:microsoft.com/office/officeart/2005/8/layout/process1"/>
    <dgm:cxn modelId="{BE71AF85-2DD7-4BD1-A5C2-7F436245B36E}" type="presOf" srcId="{08A53C93-FE47-4F46-B164-BA8E73B7CC55}" destId="{E7171732-8636-43CA-80EB-2E6B2883E0F0}" srcOrd="0" destOrd="0" presId="urn:microsoft.com/office/officeart/2005/8/layout/process1"/>
    <dgm:cxn modelId="{0795FA85-6A4A-4CA0-8512-DB142FB71DCB}" type="presOf" srcId="{43F346D8-FA09-4437-B98A-91834020957D}" destId="{96C91783-6CB8-4298-9013-0AA257F6D88B}" srcOrd="0" destOrd="0" presId="urn:microsoft.com/office/officeart/2005/8/layout/process1"/>
    <dgm:cxn modelId="{D89E2299-66F5-473E-B61D-3DDE0873D24C}" srcId="{CACC3F8D-4E3B-4B79-9685-8BD07D0E05B0}" destId="{B506D133-1C64-4301-A93F-A7C86ECA9812}" srcOrd="0" destOrd="0" parTransId="{3156905E-1B75-4BD1-B2EF-D1D9FC5607D5}" sibTransId="{6ACD264E-41A7-46C1-A65E-98F2924926D7}"/>
    <dgm:cxn modelId="{F0EAC499-C33B-4F7F-B8C2-2462B32E70C3}" type="presOf" srcId="{6ACD264E-41A7-46C1-A65E-98F2924926D7}" destId="{EC8EA468-73F6-44D9-A9B1-FCA050797BBF}" srcOrd="1" destOrd="0" presId="urn:microsoft.com/office/officeart/2005/8/layout/process1"/>
    <dgm:cxn modelId="{CA98629B-0C6A-4C51-9892-144FDAB2F03B}" type="presOf" srcId="{B506D133-1C64-4301-A93F-A7C86ECA9812}" destId="{A55BEA3B-902F-469B-A2F3-894295AE4AC6}" srcOrd="0" destOrd="0" presId="urn:microsoft.com/office/officeart/2005/8/layout/process1"/>
    <dgm:cxn modelId="{C5E28F9F-B031-43FE-9583-2A02DF423472}" type="presOf" srcId="{CACC3F8D-4E3B-4B79-9685-8BD07D0E05B0}" destId="{FB7816F4-33B4-4B12-8C21-C8B382CC830A}" srcOrd="0" destOrd="0" presId="urn:microsoft.com/office/officeart/2005/8/layout/process1"/>
    <dgm:cxn modelId="{753E54BB-7801-465D-9205-ACD4475E3542}" type="presOf" srcId="{6ACD264E-41A7-46C1-A65E-98F2924926D7}" destId="{C562874B-0B7D-495B-862F-105AAF2124B6}" srcOrd="0" destOrd="0" presId="urn:microsoft.com/office/officeart/2005/8/layout/process1"/>
    <dgm:cxn modelId="{761F4BD0-1E06-4149-8FCB-26E12B60EC7E}" srcId="{CACC3F8D-4E3B-4B79-9685-8BD07D0E05B0}" destId="{08A53C93-FE47-4F46-B164-BA8E73B7CC55}" srcOrd="2" destOrd="0" parTransId="{AE963C3D-4FAA-4641-8BC0-C7FAF64D52C7}" sibTransId="{B462191B-1F1D-4387-865F-1841B2FFD990}"/>
    <dgm:cxn modelId="{4C4EA8EB-FA13-45E2-A22F-1B6D12BFF4F0}" type="presOf" srcId="{B462191B-1F1D-4387-865F-1841B2FFD990}" destId="{3DA27327-DF7B-4292-B376-942DFAF24B64}" srcOrd="0" destOrd="0" presId="urn:microsoft.com/office/officeart/2005/8/layout/process1"/>
    <dgm:cxn modelId="{6A69AEF3-5D29-4794-8610-5E5642F7D036}" srcId="{CACC3F8D-4E3B-4B79-9685-8BD07D0E05B0}" destId="{F8F837DF-14A3-49A1-A93F-6324849A8981}" srcOrd="1" destOrd="0" parTransId="{47AF19AC-E752-4FCF-A7AB-EDADDF6E52AC}" sibTransId="{43F346D8-FA09-4437-B98A-91834020957D}"/>
    <dgm:cxn modelId="{2C72220B-3F5A-4428-B7C8-FC2068E638B7}" type="presParOf" srcId="{FB7816F4-33B4-4B12-8C21-C8B382CC830A}" destId="{A55BEA3B-902F-469B-A2F3-894295AE4AC6}" srcOrd="0" destOrd="0" presId="urn:microsoft.com/office/officeart/2005/8/layout/process1"/>
    <dgm:cxn modelId="{66125C57-72CD-4678-B369-B79BE6FDA400}" type="presParOf" srcId="{FB7816F4-33B4-4B12-8C21-C8B382CC830A}" destId="{C562874B-0B7D-495B-862F-105AAF2124B6}" srcOrd="1" destOrd="0" presId="urn:microsoft.com/office/officeart/2005/8/layout/process1"/>
    <dgm:cxn modelId="{AD61C078-F436-4168-8252-3EC34FEF06AD}" type="presParOf" srcId="{C562874B-0B7D-495B-862F-105AAF2124B6}" destId="{EC8EA468-73F6-44D9-A9B1-FCA050797BBF}" srcOrd="0" destOrd="0" presId="urn:microsoft.com/office/officeart/2005/8/layout/process1"/>
    <dgm:cxn modelId="{496DF228-35D2-4200-A953-938387F00D89}" type="presParOf" srcId="{FB7816F4-33B4-4B12-8C21-C8B382CC830A}" destId="{A1226C55-CD7B-4417-A761-1572DE3EED20}" srcOrd="2" destOrd="0" presId="urn:microsoft.com/office/officeart/2005/8/layout/process1"/>
    <dgm:cxn modelId="{BC6F2A90-D88C-4AE5-AB3B-1C9902755FFF}" type="presParOf" srcId="{FB7816F4-33B4-4B12-8C21-C8B382CC830A}" destId="{96C91783-6CB8-4298-9013-0AA257F6D88B}" srcOrd="3" destOrd="0" presId="urn:microsoft.com/office/officeart/2005/8/layout/process1"/>
    <dgm:cxn modelId="{20BEE90C-5009-4B81-8369-41C47BF66EA4}" type="presParOf" srcId="{96C91783-6CB8-4298-9013-0AA257F6D88B}" destId="{AB169929-5FB5-4925-9302-0B633DAC3D0F}" srcOrd="0" destOrd="0" presId="urn:microsoft.com/office/officeart/2005/8/layout/process1"/>
    <dgm:cxn modelId="{A63D3439-3712-4AF8-969D-6A5AFD6AD258}" type="presParOf" srcId="{FB7816F4-33B4-4B12-8C21-C8B382CC830A}" destId="{E7171732-8636-43CA-80EB-2E6B2883E0F0}" srcOrd="4" destOrd="0" presId="urn:microsoft.com/office/officeart/2005/8/layout/process1"/>
    <dgm:cxn modelId="{7C90BBF7-F181-4041-9FB5-0F5F87F02364}" type="presParOf" srcId="{FB7816F4-33B4-4B12-8C21-C8B382CC830A}" destId="{3DA27327-DF7B-4292-B376-942DFAF24B64}" srcOrd="5" destOrd="0" presId="urn:microsoft.com/office/officeart/2005/8/layout/process1"/>
    <dgm:cxn modelId="{3B492A54-A4C1-477E-B63C-390109A71AA1}" type="presParOf" srcId="{3DA27327-DF7B-4292-B376-942DFAF24B64}" destId="{83DA02DD-7281-4AA4-963E-666AD76441BB}" srcOrd="0" destOrd="0" presId="urn:microsoft.com/office/officeart/2005/8/layout/process1"/>
    <dgm:cxn modelId="{A9FF5AFD-69A3-424C-A8A3-DA2FE13ACA9E}" type="presParOf" srcId="{FB7816F4-33B4-4B12-8C21-C8B382CC830A}" destId="{0D2040F3-34BD-4F10-8A22-54CEF3E1C09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C3F8D-4E3B-4B79-9685-8BD07D0E05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06D133-1C64-4301-A93F-A7C86ECA9812}">
      <dgm:prSet phldrT="[Texto]"/>
      <dgm:spPr>
        <a:xfrm>
          <a:off x="2636" y="79769"/>
          <a:ext cx="817388" cy="65135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Conexão Internacional</a:t>
          </a:r>
        </a:p>
      </dgm:t>
    </dgm:pt>
    <dgm:pt modelId="{3156905E-1B75-4BD1-B2EF-D1D9FC5607D5}" type="parTrans" cxnId="{D89E2299-66F5-473E-B61D-3DDE0873D24C}">
      <dgm:prSet/>
      <dgm:spPr/>
      <dgm:t>
        <a:bodyPr/>
        <a:lstStyle/>
        <a:p>
          <a:endParaRPr lang="pt-BR"/>
        </a:p>
      </dgm:t>
    </dgm:pt>
    <dgm:pt modelId="{6ACD264E-41A7-46C1-A65E-98F2924926D7}" type="sibTrans" cxnId="{D89E2299-66F5-473E-B61D-3DDE0873D24C}">
      <dgm:prSet/>
      <dgm:spPr>
        <a:xfrm>
          <a:off x="901764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F837DF-14A3-49A1-A93F-6324849A8981}">
      <dgm:prSet phldrT="[Texto]"/>
      <dgm:spPr>
        <a:xfrm>
          <a:off x="1146981" y="79769"/>
          <a:ext cx="817388" cy="651356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Transporte e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redes metropolitanas</a:t>
          </a:r>
        </a:p>
      </dgm:t>
    </dgm:pt>
    <dgm:pt modelId="{47AF19AC-E752-4FCF-A7AB-EDADDF6E52AC}" type="parTrans" cxnId="{6A69AEF3-5D29-4794-8610-5E5642F7D036}">
      <dgm:prSet/>
      <dgm:spPr/>
      <dgm:t>
        <a:bodyPr/>
        <a:lstStyle/>
        <a:p>
          <a:endParaRPr lang="pt-BR"/>
        </a:p>
      </dgm:t>
    </dgm:pt>
    <dgm:pt modelId="{43F346D8-FA09-4437-B98A-91834020957D}" type="sibTrans" cxnId="{6A69AEF3-5D29-4794-8610-5E5642F7D036}">
      <dgm:prSet/>
      <dgm:spPr>
        <a:xfrm>
          <a:off x="2046108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A53C93-FE47-4F46-B164-BA8E73B7CC55}">
      <dgm:prSet phldrT="[Texto]" custT="1"/>
      <dgm:spPr>
        <a:xfrm>
          <a:off x="2291325" y="79769"/>
          <a:ext cx="817388" cy="651356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Serviços para</a:t>
          </a:r>
        </a:p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 Cliente Corporativo </a:t>
          </a:r>
        </a:p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e Governo</a:t>
          </a:r>
        </a:p>
      </dgm:t>
    </dgm:pt>
    <dgm:pt modelId="{AE963C3D-4FAA-4641-8BC0-C7FAF64D52C7}" type="parTrans" cxnId="{761F4BD0-1E06-4149-8FCB-26E12B60EC7E}">
      <dgm:prSet/>
      <dgm:spPr/>
      <dgm:t>
        <a:bodyPr/>
        <a:lstStyle/>
        <a:p>
          <a:endParaRPr lang="pt-BR"/>
        </a:p>
      </dgm:t>
    </dgm:pt>
    <dgm:pt modelId="{B462191B-1F1D-4387-865F-1841B2FFD990}" type="sibTrans" cxnId="{761F4BD0-1E06-4149-8FCB-26E12B60EC7E}">
      <dgm:prSet/>
      <dgm:spPr>
        <a:xfrm>
          <a:off x="3190453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A985E2-5B8C-43FA-A45B-E9E7999F95C6}">
      <dgm:prSet phldrT="[Texto]"/>
      <dgm:spPr>
        <a:xfrm>
          <a:off x="2291325" y="79769"/>
          <a:ext cx="817388" cy="651356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Acesso ao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Cliente Residencial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e PME</a:t>
          </a:r>
        </a:p>
      </dgm:t>
    </dgm:pt>
    <dgm:pt modelId="{7201C0E9-F4B5-47D7-ADEA-A61F15E6FB5B}" type="parTrans" cxnId="{026CB833-0483-4BDC-9828-3C0C37614915}">
      <dgm:prSet/>
      <dgm:spPr/>
      <dgm:t>
        <a:bodyPr/>
        <a:lstStyle/>
        <a:p>
          <a:endParaRPr lang="pt-BR"/>
        </a:p>
      </dgm:t>
    </dgm:pt>
    <dgm:pt modelId="{7DA00864-E24C-493C-AD04-C8320C97E337}" type="sibTrans" cxnId="{026CB833-0483-4BDC-9828-3C0C37614915}">
      <dgm:prSet/>
      <dgm:spPr/>
      <dgm:t>
        <a:bodyPr/>
        <a:lstStyle/>
        <a:p>
          <a:endParaRPr lang="pt-BR"/>
        </a:p>
      </dgm:t>
    </dgm:pt>
    <dgm:pt modelId="{FB7816F4-33B4-4B12-8C21-C8B382CC830A}" type="pres">
      <dgm:prSet presAssocID="{CACC3F8D-4E3B-4B79-9685-8BD07D0E05B0}" presName="Name0" presStyleCnt="0">
        <dgm:presLayoutVars>
          <dgm:dir/>
          <dgm:resizeHandles val="exact"/>
        </dgm:presLayoutVars>
      </dgm:prSet>
      <dgm:spPr/>
    </dgm:pt>
    <dgm:pt modelId="{A55BEA3B-902F-469B-A2F3-894295AE4AC6}" type="pres">
      <dgm:prSet presAssocID="{B506D133-1C64-4301-A93F-A7C86ECA9812}" presName="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62874B-0B7D-495B-862F-105AAF2124B6}" type="pres">
      <dgm:prSet presAssocID="{6ACD264E-41A7-46C1-A65E-98F2924926D7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EC8EA468-73F6-44D9-A9B1-FCA050797BBF}" type="pres">
      <dgm:prSet presAssocID="{6ACD264E-41A7-46C1-A65E-98F2924926D7}" presName="connectorText" presStyleLbl="sibTrans2D1" presStyleIdx="0" presStyleCnt="3"/>
      <dgm:spPr/>
    </dgm:pt>
    <dgm:pt modelId="{A1226C55-CD7B-4417-A761-1572DE3EED20}" type="pres">
      <dgm:prSet presAssocID="{F8F837DF-14A3-49A1-A93F-6324849A8981}" presName="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6C91783-6CB8-4298-9013-0AA257F6D88B}" type="pres">
      <dgm:prSet presAssocID="{43F346D8-FA09-4437-B98A-91834020957D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AB169929-5FB5-4925-9302-0B633DAC3D0F}" type="pres">
      <dgm:prSet presAssocID="{43F346D8-FA09-4437-B98A-91834020957D}" presName="connectorText" presStyleLbl="sibTrans2D1" presStyleIdx="1" presStyleCnt="3"/>
      <dgm:spPr/>
    </dgm:pt>
    <dgm:pt modelId="{E7171732-8636-43CA-80EB-2E6B2883E0F0}" type="pres">
      <dgm:prSet presAssocID="{08A53C93-FE47-4F46-B164-BA8E73B7CC55}" presName="node" presStyleLbl="node1" presStyleIdx="2" presStyleCnt="4" custScaleX="1011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DA27327-DF7B-4292-B376-942DFAF24B64}" type="pres">
      <dgm:prSet presAssocID="{B462191B-1F1D-4387-865F-1841B2FFD99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83DA02DD-7281-4AA4-963E-666AD76441BB}" type="pres">
      <dgm:prSet presAssocID="{B462191B-1F1D-4387-865F-1841B2FFD990}" presName="connectorText" presStyleLbl="sibTrans2D1" presStyleIdx="2" presStyleCnt="3"/>
      <dgm:spPr/>
    </dgm:pt>
    <dgm:pt modelId="{0D2040F3-34BD-4F10-8A22-54CEF3E1C09F}" type="pres">
      <dgm:prSet presAssocID="{34A985E2-5B8C-43FA-A45B-E9E7999F95C6}" presName="node" presStyleLbl="node1" presStyleIdx="3" presStyleCnt="4">
        <dgm:presLayoutVars>
          <dgm:bulletEnabled val="1"/>
        </dgm:presLayoutVars>
      </dgm:prSet>
      <dgm:spPr/>
    </dgm:pt>
  </dgm:ptLst>
  <dgm:cxnLst>
    <dgm:cxn modelId="{46A4EE2A-4E6C-4825-9F69-38AE9AFD1F79}" type="presOf" srcId="{43F346D8-FA09-4437-B98A-91834020957D}" destId="{AB169929-5FB5-4925-9302-0B633DAC3D0F}" srcOrd="1" destOrd="0" presId="urn:microsoft.com/office/officeart/2005/8/layout/process1"/>
    <dgm:cxn modelId="{1F04FB2D-28E5-42DD-BF89-10F425911F86}" type="presOf" srcId="{F8F837DF-14A3-49A1-A93F-6324849A8981}" destId="{A1226C55-CD7B-4417-A761-1572DE3EED20}" srcOrd="0" destOrd="0" presId="urn:microsoft.com/office/officeart/2005/8/layout/process1"/>
    <dgm:cxn modelId="{026CB833-0483-4BDC-9828-3C0C37614915}" srcId="{CACC3F8D-4E3B-4B79-9685-8BD07D0E05B0}" destId="{34A985E2-5B8C-43FA-A45B-E9E7999F95C6}" srcOrd="3" destOrd="0" parTransId="{7201C0E9-F4B5-47D7-ADEA-A61F15E6FB5B}" sibTransId="{7DA00864-E24C-493C-AD04-C8320C97E337}"/>
    <dgm:cxn modelId="{784EF554-9FB4-43BB-9555-5069828B7E20}" type="presOf" srcId="{B462191B-1F1D-4387-865F-1841B2FFD990}" destId="{83DA02DD-7281-4AA4-963E-666AD76441BB}" srcOrd="1" destOrd="0" presId="urn:microsoft.com/office/officeart/2005/8/layout/process1"/>
    <dgm:cxn modelId="{8CE77177-ED50-4C57-9BC2-95D13F643CA7}" type="presOf" srcId="{34A985E2-5B8C-43FA-A45B-E9E7999F95C6}" destId="{0D2040F3-34BD-4F10-8A22-54CEF3E1C09F}" srcOrd="0" destOrd="0" presId="urn:microsoft.com/office/officeart/2005/8/layout/process1"/>
    <dgm:cxn modelId="{BE71AF85-2DD7-4BD1-A5C2-7F436245B36E}" type="presOf" srcId="{08A53C93-FE47-4F46-B164-BA8E73B7CC55}" destId="{E7171732-8636-43CA-80EB-2E6B2883E0F0}" srcOrd="0" destOrd="0" presId="urn:microsoft.com/office/officeart/2005/8/layout/process1"/>
    <dgm:cxn modelId="{0795FA85-6A4A-4CA0-8512-DB142FB71DCB}" type="presOf" srcId="{43F346D8-FA09-4437-B98A-91834020957D}" destId="{96C91783-6CB8-4298-9013-0AA257F6D88B}" srcOrd="0" destOrd="0" presId="urn:microsoft.com/office/officeart/2005/8/layout/process1"/>
    <dgm:cxn modelId="{D89E2299-66F5-473E-B61D-3DDE0873D24C}" srcId="{CACC3F8D-4E3B-4B79-9685-8BD07D0E05B0}" destId="{B506D133-1C64-4301-A93F-A7C86ECA9812}" srcOrd="0" destOrd="0" parTransId="{3156905E-1B75-4BD1-B2EF-D1D9FC5607D5}" sibTransId="{6ACD264E-41A7-46C1-A65E-98F2924926D7}"/>
    <dgm:cxn modelId="{F0EAC499-C33B-4F7F-B8C2-2462B32E70C3}" type="presOf" srcId="{6ACD264E-41A7-46C1-A65E-98F2924926D7}" destId="{EC8EA468-73F6-44D9-A9B1-FCA050797BBF}" srcOrd="1" destOrd="0" presId="urn:microsoft.com/office/officeart/2005/8/layout/process1"/>
    <dgm:cxn modelId="{CA98629B-0C6A-4C51-9892-144FDAB2F03B}" type="presOf" srcId="{B506D133-1C64-4301-A93F-A7C86ECA9812}" destId="{A55BEA3B-902F-469B-A2F3-894295AE4AC6}" srcOrd="0" destOrd="0" presId="urn:microsoft.com/office/officeart/2005/8/layout/process1"/>
    <dgm:cxn modelId="{C5E28F9F-B031-43FE-9583-2A02DF423472}" type="presOf" srcId="{CACC3F8D-4E3B-4B79-9685-8BD07D0E05B0}" destId="{FB7816F4-33B4-4B12-8C21-C8B382CC830A}" srcOrd="0" destOrd="0" presId="urn:microsoft.com/office/officeart/2005/8/layout/process1"/>
    <dgm:cxn modelId="{753E54BB-7801-465D-9205-ACD4475E3542}" type="presOf" srcId="{6ACD264E-41A7-46C1-A65E-98F2924926D7}" destId="{C562874B-0B7D-495B-862F-105AAF2124B6}" srcOrd="0" destOrd="0" presId="urn:microsoft.com/office/officeart/2005/8/layout/process1"/>
    <dgm:cxn modelId="{761F4BD0-1E06-4149-8FCB-26E12B60EC7E}" srcId="{CACC3F8D-4E3B-4B79-9685-8BD07D0E05B0}" destId="{08A53C93-FE47-4F46-B164-BA8E73B7CC55}" srcOrd="2" destOrd="0" parTransId="{AE963C3D-4FAA-4641-8BC0-C7FAF64D52C7}" sibTransId="{B462191B-1F1D-4387-865F-1841B2FFD990}"/>
    <dgm:cxn modelId="{4C4EA8EB-FA13-45E2-A22F-1B6D12BFF4F0}" type="presOf" srcId="{B462191B-1F1D-4387-865F-1841B2FFD990}" destId="{3DA27327-DF7B-4292-B376-942DFAF24B64}" srcOrd="0" destOrd="0" presId="urn:microsoft.com/office/officeart/2005/8/layout/process1"/>
    <dgm:cxn modelId="{6A69AEF3-5D29-4794-8610-5E5642F7D036}" srcId="{CACC3F8D-4E3B-4B79-9685-8BD07D0E05B0}" destId="{F8F837DF-14A3-49A1-A93F-6324849A8981}" srcOrd="1" destOrd="0" parTransId="{47AF19AC-E752-4FCF-A7AB-EDADDF6E52AC}" sibTransId="{43F346D8-FA09-4437-B98A-91834020957D}"/>
    <dgm:cxn modelId="{2C72220B-3F5A-4428-B7C8-FC2068E638B7}" type="presParOf" srcId="{FB7816F4-33B4-4B12-8C21-C8B382CC830A}" destId="{A55BEA3B-902F-469B-A2F3-894295AE4AC6}" srcOrd="0" destOrd="0" presId="urn:microsoft.com/office/officeart/2005/8/layout/process1"/>
    <dgm:cxn modelId="{66125C57-72CD-4678-B369-B79BE6FDA400}" type="presParOf" srcId="{FB7816F4-33B4-4B12-8C21-C8B382CC830A}" destId="{C562874B-0B7D-495B-862F-105AAF2124B6}" srcOrd="1" destOrd="0" presId="urn:microsoft.com/office/officeart/2005/8/layout/process1"/>
    <dgm:cxn modelId="{AD61C078-F436-4168-8252-3EC34FEF06AD}" type="presParOf" srcId="{C562874B-0B7D-495B-862F-105AAF2124B6}" destId="{EC8EA468-73F6-44D9-A9B1-FCA050797BBF}" srcOrd="0" destOrd="0" presId="urn:microsoft.com/office/officeart/2005/8/layout/process1"/>
    <dgm:cxn modelId="{496DF228-35D2-4200-A953-938387F00D89}" type="presParOf" srcId="{FB7816F4-33B4-4B12-8C21-C8B382CC830A}" destId="{A1226C55-CD7B-4417-A761-1572DE3EED20}" srcOrd="2" destOrd="0" presId="urn:microsoft.com/office/officeart/2005/8/layout/process1"/>
    <dgm:cxn modelId="{BC6F2A90-D88C-4AE5-AB3B-1C9902755FFF}" type="presParOf" srcId="{FB7816F4-33B4-4B12-8C21-C8B382CC830A}" destId="{96C91783-6CB8-4298-9013-0AA257F6D88B}" srcOrd="3" destOrd="0" presId="urn:microsoft.com/office/officeart/2005/8/layout/process1"/>
    <dgm:cxn modelId="{20BEE90C-5009-4B81-8369-41C47BF66EA4}" type="presParOf" srcId="{96C91783-6CB8-4298-9013-0AA257F6D88B}" destId="{AB169929-5FB5-4925-9302-0B633DAC3D0F}" srcOrd="0" destOrd="0" presId="urn:microsoft.com/office/officeart/2005/8/layout/process1"/>
    <dgm:cxn modelId="{A63D3439-3712-4AF8-969D-6A5AFD6AD258}" type="presParOf" srcId="{FB7816F4-33B4-4B12-8C21-C8B382CC830A}" destId="{E7171732-8636-43CA-80EB-2E6B2883E0F0}" srcOrd="4" destOrd="0" presId="urn:microsoft.com/office/officeart/2005/8/layout/process1"/>
    <dgm:cxn modelId="{7C90BBF7-F181-4041-9FB5-0F5F87F02364}" type="presParOf" srcId="{FB7816F4-33B4-4B12-8C21-C8B382CC830A}" destId="{3DA27327-DF7B-4292-B376-942DFAF24B64}" srcOrd="5" destOrd="0" presId="urn:microsoft.com/office/officeart/2005/8/layout/process1"/>
    <dgm:cxn modelId="{3B492A54-A4C1-477E-B63C-390109A71AA1}" type="presParOf" srcId="{3DA27327-DF7B-4292-B376-942DFAF24B64}" destId="{83DA02DD-7281-4AA4-963E-666AD76441BB}" srcOrd="0" destOrd="0" presId="urn:microsoft.com/office/officeart/2005/8/layout/process1"/>
    <dgm:cxn modelId="{A9FF5AFD-69A3-424C-A8A3-DA2FE13ACA9E}" type="presParOf" srcId="{FB7816F4-33B4-4B12-8C21-C8B382CC830A}" destId="{0D2040F3-34BD-4F10-8A22-54CEF3E1C09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C3F8D-4E3B-4B79-9685-8BD07D0E05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06D133-1C64-4301-A93F-A7C86ECA9812}">
      <dgm:prSet phldrT="[Texto]"/>
      <dgm:spPr>
        <a:xfrm>
          <a:off x="2636" y="79769"/>
          <a:ext cx="817388" cy="65135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Conexão Internacional</a:t>
          </a:r>
        </a:p>
      </dgm:t>
    </dgm:pt>
    <dgm:pt modelId="{3156905E-1B75-4BD1-B2EF-D1D9FC5607D5}" type="parTrans" cxnId="{D89E2299-66F5-473E-B61D-3DDE0873D24C}">
      <dgm:prSet/>
      <dgm:spPr/>
      <dgm:t>
        <a:bodyPr/>
        <a:lstStyle/>
        <a:p>
          <a:endParaRPr lang="pt-BR"/>
        </a:p>
      </dgm:t>
    </dgm:pt>
    <dgm:pt modelId="{6ACD264E-41A7-46C1-A65E-98F2924926D7}" type="sibTrans" cxnId="{D89E2299-66F5-473E-B61D-3DDE0873D24C}">
      <dgm:prSet/>
      <dgm:spPr>
        <a:xfrm>
          <a:off x="901764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F837DF-14A3-49A1-A93F-6324849A8981}">
      <dgm:prSet phldrT="[Texto]"/>
      <dgm:spPr>
        <a:xfrm>
          <a:off x="1146981" y="79769"/>
          <a:ext cx="817388" cy="651356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Transporte e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redes metropolitanas</a:t>
          </a:r>
        </a:p>
      </dgm:t>
    </dgm:pt>
    <dgm:pt modelId="{47AF19AC-E752-4FCF-A7AB-EDADDF6E52AC}" type="parTrans" cxnId="{6A69AEF3-5D29-4794-8610-5E5642F7D036}">
      <dgm:prSet/>
      <dgm:spPr/>
      <dgm:t>
        <a:bodyPr/>
        <a:lstStyle/>
        <a:p>
          <a:endParaRPr lang="pt-BR"/>
        </a:p>
      </dgm:t>
    </dgm:pt>
    <dgm:pt modelId="{43F346D8-FA09-4437-B98A-91834020957D}" type="sibTrans" cxnId="{6A69AEF3-5D29-4794-8610-5E5642F7D036}">
      <dgm:prSet/>
      <dgm:spPr>
        <a:xfrm>
          <a:off x="2046108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8A53C93-FE47-4F46-B164-BA8E73B7CC55}">
      <dgm:prSet phldrT="[Texto]" custT="1"/>
      <dgm:spPr>
        <a:xfrm>
          <a:off x="2291325" y="79769"/>
          <a:ext cx="817388" cy="651356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Serviços para</a:t>
          </a:r>
        </a:p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 Cliente Corporativo </a:t>
          </a:r>
        </a:p>
        <a:p>
          <a:r>
            <a:rPr lang="pt-BR" sz="18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e Governo</a:t>
          </a:r>
        </a:p>
      </dgm:t>
    </dgm:pt>
    <dgm:pt modelId="{AE963C3D-4FAA-4641-8BC0-C7FAF64D52C7}" type="parTrans" cxnId="{761F4BD0-1E06-4149-8FCB-26E12B60EC7E}">
      <dgm:prSet/>
      <dgm:spPr/>
      <dgm:t>
        <a:bodyPr/>
        <a:lstStyle/>
        <a:p>
          <a:endParaRPr lang="pt-BR"/>
        </a:p>
      </dgm:t>
    </dgm:pt>
    <dgm:pt modelId="{B462191B-1F1D-4387-865F-1841B2FFD990}" type="sibTrans" cxnId="{761F4BD0-1E06-4149-8FCB-26E12B60EC7E}">
      <dgm:prSet/>
      <dgm:spPr>
        <a:xfrm>
          <a:off x="3190453" y="304091"/>
          <a:ext cx="173286" cy="202712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4A985E2-5B8C-43FA-A45B-E9E7999F95C6}">
      <dgm:prSet phldrT="[Texto]"/>
      <dgm:spPr>
        <a:xfrm>
          <a:off x="2291325" y="79769"/>
          <a:ext cx="817388" cy="651356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Acesso ao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Cliente Residencial</a:t>
          </a:r>
        </a:p>
        <a:p>
          <a:r>
            <a:rPr lang="pt-BR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e PME</a:t>
          </a:r>
        </a:p>
      </dgm:t>
    </dgm:pt>
    <dgm:pt modelId="{7201C0E9-F4B5-47D7-ADEA-A61F15E6FB5B}" type="parTrans" cxnId="{026CB833-0483-4BDC-9828-3C0C37614915}">
      <dgm:prSet/>
      <dgm:spPr/>
      <dgm:t>
        <a:bodyPr/>
        <a:lstStyle/>
        <a:p>
          <a:endParaRPr lang="pt-BR"/>
        </a:p>
      </dgm:t>
    </dgm:pt>
    <dgm:pt modelId="{7DA00864-E24C-493C-AD04-C8320C97E337}" type="sibTrans" cxnId="{026CB833-0483-4BDC-9828-3C0C37614915}">
      <dgm:prSet/>
      <dgm:spPr/>
      <dgm:t>
        <a:bodyPr/>
        <a:lstStyle/>
        <a:p>
          <a:endParaRPr lang="pt-BR"/>
        </a:p>
      </dgm:t>
    </dgm:pt>
    <dgm:pt modelId="{FB7816F4-33B4-4B12-8C21-C8B382CC830A}" type="pres">
      <dgm:prSet presAssocID="{CACC3F8D-4E3B-4B79-9685-8BD07D0E05B0}" presName="Name0" presStyleCnt="0">
        <dgm:presLayoutVars>
          <dgm:dir/>
          <dgm:resizeHandles val="exact"/>
        </dgm:presLayoutVars>
      </dgm:prSet>
      <dgm:spPr/>
    </dgm:pt>
    <dgm:pt modelId="{A55BEA3B-902F-469B-A2F3-894295AE4AC6}" type="pres">
      <dgm:prSet presAssocID="{B506D133-1C64-4301-A93F-A7C86ECA9812}" presName="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62874B-0B7D-495B-862F-105AAF2124B6}" type="pres">
      <dgm:prSet presAssocID="{6ACD264E-41A7-46C1-A65E-98F2924926D7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EC8EA468-73F6-44D9-A9B1-FCA050797BBF}" type="pres">
      <dgm:prSet presAssocID="{6ACD264E-41A7-46C1-A65E-98F2924926D7}" presName="connectorText" presStyleLbl="sibTrans2D1" presStyleIdx="0" presStyleCnt="3"/>
      <dgm:spPr/>
    </dgm:pt>
    <dgm:pt modelId="{A1226C55-CD7B-4417-A761-1572DE3EED20}" type="pres">
      <dgm:prSet presAssocID="{F8F837DF-14A3-49A1-A93F-6324849A8981}" presName="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6C91783-6CB8-4298-9013-0AA257F6D88B}" type="pres">
      <dgm:prSet presAssocID="{43F346D8-FA09-4437-B98A-91834020957D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AB169929-5FB5-4925-9302-0B633DAC3D0F}" type="pres">
      <dgm:prSet presAssocID="{43F346D8-FA09-4437-B98A-91834020957D}" presName="connectorText" presStyleLbl="sibTrans2D1" presStyleIdx="1" presStyleCnt="3"/>
      <dgm:spPr/>
    </dgm:pt>
    <dgm:pt modelId="{E7171732-8636-43CA-80EB-2E6B2883E0F0}" type="pres">
      <dgm:prSet presAssocID="{08A53C93-FE47-4F46-B164-BA8E73B7CC55}" presName="node" presStyleLbl="node1" presStyleIdx="2" presStyleCnt="4" custScaleX="1011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DA27327-DF7B-4292-B376-942DFAF24B64}" type="pres">
      <dgm:prSet presAssocID="{B462191B-1F1D-4387-865F-1841B2FFD99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83DA02DD-7281-4AA4-963E-666AD76441BB}" type="pres">
      <dgm:prSet presAssocID="{B462191B-1F1D-4387-865F-1841B2FFD990}" presName="connectorText" presStyleLbl="sibTrans2D1" presStyleIdx="2" presStyleCnt="3"/>
      <dgm:spPr/>
    </dgm:pt>
    <dgm:pt modelId="{0D2040F3-34BD-4F10-8A22-54CEF3E1C09F}" type="pres">
      <dgm:prSet presAssocID="{34A985E2-5B8C-43FA-A45B-E9E7999F95C6}" presName="node" presStyleLbl="node1" presStyleIdx="3" presStyleCnt="4">
        <dgm:presLayoutVars>
          <dgm:bulletEnabled val="1"/>
        </dgm:presLayoutVars>
      </dgm:prSet>
      <dgm:spPr/>
    </dgm:pt>
  </dgm:ptLst>
  <dgm:cxnLst>
    <dgm:cxn modelId="{46A4EE2A-4E6C-4825-9F69-38AE9AFD1F79}" type="presOf" srcId="{43F346D8-FA09-4437-B98A-91834020957D}" destId="{AB169929-5FB5-4925-9302-0B633DAC3D0F}" srcOrd="1" destOrd="0" presId="urn:microsoft.com/office/officeart/2005/8/layout/process1"/>
    <dgm:cxn modelId="{1F04FB2D-28E5-42DD-BF89-10F425911F86}" type="presOf" srcId="{F8F837DF-14A3-49A1-A93F-6324849A8981}" destId="{A1226C55-CD7B-4417-A761-1572DE3EED20}" srcOrd="0" destOrd="0" presId="urn:microsoft.com/office/officeart/2005/8/layout/process1"/>
    <dgm:cxn modelId="{026CB833-0483-4BDC-9828-3C0C37614915}" srcId="{CACC3F8D-4E3B-4B79-9685-8BD07D0E05B0}" destId="{34A985E2-5B8C-43FA-A45B-E9E7999F95C6}" srcOrd="3" destOrd="0" parTransId="{7201C0E9-F4B5-47D7-ADEA-A61F15E6FB5B}" sibTransId="{7DA00864-E24C-493C-AD04-C8320C97E337}"/>
    <dgm:cxn modelId="{784EF554-9FB4-43BB-9555-5069828B7E20}" type="presOf" srcId="{B462191B-1F1D-4387-865F-1841B2FFD990}" destId="{83DA02DD-7281-4AA4-963E-666AD76441BB}" srcOrd="1" destOrd="0" presId="urn:microsoft.com/office/officeart/2005/8/layout/process1"/>
    <dgm:cxn modelId="{8CE77177-ED50-4C57-9BC2-95D13F643CA7}" type="presOf" srcId="{34A985E2-5B8C-43FA-A45B-E9E7999F95C6}" destId="{0D2040F3-34BD-4F10-8A22-54CEF3E1C09F}" srcOrd="0" destOrd="0" presId="urn:microsoft.com/office/officeart/2005/8/layout/process1"/>
    <dgm:cxn modelId="{BE71AF85-2DD7-4BD1-A5C2-7F436245B36E}" type="presOf" srcId="{08A53C93-FE47-4F46-B164-BA8E73B7CC55}" destId="{E7171732-8636-43CA-80EB-2E6B2883E0F0}" srcOrd="0" destOrd="0" presId="urn:microsoft.com/office/officeart/2005/8/layout/process1"/>
    <dgm:cxn modelId="{0795FA85-6A4A-4CA0-8512-DB142FB71DCB}" type="presOf" srcId="{43F346D8-FA09-4437-B98A-91834020957D}" destId="{96C91783-6CB8-4298-9013-0AA257F6D88B}" srcOrd="0" destOrd="0" presId="urn:microsoft.com/office/officeart/2005/8/layout/process1"/>
    <dgm:cxn modelId="{D89E2299-66F5-473E-B61D-3DDE0873D24C}" srcId="{CACC3F8D-4E3B-4B79-9685-8BD07D0E05B0}" destId="{B506D133-1C64-4301-A93F-A7C86ECA9812}" srcOrd="0" destOrd="0" parTransId="{3156905E-1B75-4BD1-B2EF-D1D9FC5607D5}" sibTransId="{6ACD264E-41A7-46C1-A65E-98F2924926D7}"/>
    <dgm:cxn modelId="{F0EAC499-C33B-4F7F-B8C2-2462B32E70C3}" type="presOf" srcId="{6ACD264E-41A7-46C1-A65E-98F2924926D7}" destId="{EC8EA468-73F6-44D9-A9B1-FCA050797BBF}" srcOrd="1" destOrd="0" presId="urn:microsoft.com/office/officeart/2005/8/layout/process1"/>
    <dgm:cxn modelId="{CA98629B-0C6A-4C51-9892-144FDAB2F03B}" type="presOf" srcId="{B506D133-1C64-4301-A93F-A7C86ECA9812}" destId="{A55BEA3B-902F-469B-A2F3-894295AE4AC6}" srcOrd="0" destOrd="0" presId="urn:microsoft.com/office/officeart/2005/8/layout/process1"/>
    <dgm:cxn modelId="{C5E28F9F-B031-43FE-9583-2A02DF423472}" type="presOf" srcId="{CACC3F8D-4E3B-4B79-9685-8BD07D0E05B0}" destId="{FB7816F4-33B4-4B12-8C21-C8B382CC830A}" srcOrd="0" destOrd="0" presId="urn:microsoft.com/office/officeart/2005/8/layout/process1"/>
    <dgm:cxn modelId="{753E54BB-7801-465D-9205-ACD4475E3542}" type="presOf" srcId="{6ACD264E-41A7-46C1-A65E-98F2924926D7}" destId="{C562874B-0B7D-495B-862F-105AAF2124B6}" srcOrd="0" destOrd="0" presId="urn:microsoft.com/office/officeart/2005/8/layout/process1"/>
    <dgm:cxn modelId="{761F4BD0-1E06-4149-8FCB-26E12B60EC7E}" srcId="{CACC3F8D-4E3B-4B79-9685-8BD07D0E05B0}" destId="{08A53C93-FE47-4F46-B164-BA8E73B7CC55}" srcOrd="2" destOrd="0" parTransId="{AE963C3D-4FAA-4641-8BC0-C7FAF64D52C7}" sibTransId="{B462191B-1F1D-4387-865F-1841B2FFD990}"/>
    <dgm:cxn modelId="{4C4EA8EB-FA13-45E2-A22F-1B6D12BFF4F0}" type="presOf" srcId="{B462191B-1F1D-4387-865F-1841B2FFD990}" destId="{3DA27327-DF7B-4292-B376-942DFAF24B64}" srcOrd="0" destOrd="0" presId="urn:microsoft.com/office/officeart/2005/8/layout/process1"/>
    <dgm:cxn modelId="{6A69AEF3-5D29-4794-8610-5E5642F7D036}" srcId="{CACC3F8D-4E3B-4B79-9685-8BD07D0E05B0}" destId="{F8F837DF-14A3-49A1-A93F-6324849A8981}" srcOrd="1" destOrd="0" parTransId="{47AF19AC-E752-4FCF-A7AB-EDADDF6E52AC}" sibTransId="{43F346D8-FA09-4437-B98A-91834020957D}"/>
    <dgm:cxn modelId="{2C72220B-3F5A-4428-B7C8-FC2068E638B7}" type="presParOf" srcId="{FB7816F4-33B4-4B12-8C21-C8B382CC830A}" destId="{A55BEA3B-902F-469B-A2F3-894295AE4AC6}" srcOrd="0" destOrd="0" presId="urn:microsoft.com/office/officeart/2005/8/layout/process1"/>
    <dgm:cxn modelId="{66125C57-72CD-4678-B369-B79BE6FDA400}" type="presParOf" srcId="{FB7816F4-33B4-4B12-8C21-C8B382CC830A}" destId="{C562874B-0B7D-495B-862F-105AAF2124B6}" srcOrd="1" destOrd="0" presId="urn:microsoft.com/office/officeart/2005/8/layout/process1"/>
    <dgm:cxn modelId="{AD61C078-F436-4168-8252-3EC34FEF06AD}" type="presParOf" srcId="{C562874B-0B7D-495B-862F-105AAF2124B6}" destId="{EC8EA468-73F6-44D9-A9B1-FCA050797BBF}" srcOrd="0" destOrd="0" presId="urn:microsoft.com/office/officeart/2005/8/layout/process1"/>
    <dgm:cxn modelId="{496DF228-35D2-4200-A953-938387F00D89}" type="presParOf" srcId="{FB7816F4-33B4-4B12-8C21-C8B382CC830A}" destId="{A1226C55-CD7B-4417-A761-1572DE3EED20}" srcOrd="2" destOrd="0" presId="urn:microsoft.com/office/officeart/2005/8/layout/process1"/>
    <dgm:cxn modelId="{BC6F2A90-D88C-4AE5-AB3B-1C9902755FFF}" type="presParOf" srcId="{FB7816F4-33B4-4B12-8C21-C8B382CC830A}" destId="{96C91783-6CB8-4298-9013-0AA257F6D88B}" srcOrd="3" destOrd="0" presId="urn:microsoft.com/office/officeart/2005/8/layout/process1"/>
    <dgm:cxn modelId="{20BEE90C-5009-4B81-8369-41C47BF66EA4}" type="presParOf" srcId="{96C91783-6CB8-4298-9013-0AA257F6D88B}" destId="{AB169929-5FB5-4925-9302-0B633DAC3D0F}" srcOrd="0" destOrd="0" presId="urn:microsoft.com/office/officeart/2005/8/layout/process1"/>
    <dgm:cxn modelId="{A63D3439-3712-4AF8-969D-6A5AFD6AD258}" type="presParOf" srcId="{FB7816F4-33B4-4B12-8C21-C8B382CC830A}" destId="{E7171732-8636-43CA-80EB-2E6B2883E0F0}" srcOrd="4" destOrd="0" presId="urn:microsoft.com/office/officeart/2005/8/layout/process1"/>
    <dgm:cxn modelId="{7C90BBF7-F181-4041-9FB5-0F5F87F02364}" type="presParOf" srcId="{FB7816F4-33B4-4B12-8C21-C8B382CC830A}" destId="{3DA27327-DF7B-4292-B376-942DFAF24B64}" srcOrd="5" destOrd="0" presId="urn:microsoft.com/office/officeart/2005/8/layout/process1"/>
    <dgm:cxn modelId="{3B492A54-A4C1-477E-B63C-390109A71AA1}" type="presParOf" srcId="{3DA27327-DF7B-4292-B376-942DFAF24B64}" destId="{83DA02DD-7281-4AA4-963E-666AD76441BB}" srcOrd="0" destOrd="0" presId="urn:microsoft.com/office/officeart/2005/8/layout/process1"/>
    <dgm:cxn modelId="{A9FF5AFD-69A3-424C-A8A3-DA2FE13ACA9E}" type="presParOf" srcId="{FB7816F4-33B4-4B12-8C21-C8B382CC830A}" destId="{0D2040F3-34BD-4F10-8A22-54CEF3E1C09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EA3B-902F-469B-A2F3-894295AE4AC6}">
      <dsp:nvSpPr>
        <dsp:cNvPr id="0" name=""/>
        <dsp:cNvSpPr/>
      </dsp:nvSpPr>
      <dsp:spPr>
        <a:xfrm>
          <a:off x="6245" y="81263"/>
          <a:ext cx="2122625" cy="140380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Conexão Internacional</a:t>
          </a:r>
        </a:p>
      </dsp:txBody>
      <dsp:txXfrm>
        <a:off x="47361" y="122379"/>
        <a:ext cx="2040393" cy="1321575"/>
      </dsp:txXfrm>
    </dsp:sp>
    <dsp:sp modelId="{C562874B-0B7D-495B-862F-105AAF2124B6}">
      <dsp:nvSpPr>
        <dsp:cNvPr id="0" name=""/>
        <dsp:cNvSpPr/>
      </dsp:nvSpPr>
      <dsp:spPr>
        <a:xfrm>
          <a:off x="2341132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41132" y="625243"/>
        <a:ext cx="314997" cy="315847"/>
      </dsp:txXfrm>
    </dsp:sp>
    <dsp:sp modelId="{A1226C55-CD7B-4417-A761-1572DE3EED20}">
      <dsp:nvSpPr>
        <dsp:cNvPr id="0" name=""/>
        <dsp:cNvSpPr/>
      </dsp:nvSpPr>
      <dsp:spPr>
        <a:xfrm>
          <a:off x="2977920" y="81263"/>
          <a:ext cx="2122625" cy="140380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Transporte 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redes metropolitanas</a:t>
          </a:r>
        </a:p>
      </dsp:txBody>
      <dsp:txXfrm>
        <a:off x="3019036" y="122379"/>
        <a:ext cx="2040393" cy="1321575"/>
      </dsp:txXfrm>
    </dsp:sp>
    <dsp:sp modelId="{96C91783-6CB8-4298-9013-0AA257F6D88B}">
      <dsp:nvSpPr>
        <dsp:cNvPr id="0" name=""/>
        <dsp:cNvSpPr/>
      </dsp:nvSpPr>
      <dsp:spPr>
        <a:xfrm>
          <a:off x="5312807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312807" y="625243"/>
        <a:ext cx="314997" cy="315847"/>
      </dsp:txXfrm>
    </dsp:sp>
    <dsp:sp modelId="{E7171732-8636-43CA-80EB-2E6B2883E0F0}">
      <dsp:nvSpPr>
        <dsp:cNvPr id="0" name=""/>
        <dsp:cNvSpPr/>
      </dsp:nvSpPr>
      <dsp:spPr>
        <a:xfrm>
          <a:off x="5949595" y="81263"/>
          <a:ext cx="2147990" cy="14038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Serviços para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 Cliente Corporativo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e Governo</a:t>
          </a:r>
        </a:p>
      </dsp:txBody>
      <dsp:txXfrm>
        <a:off x="5990711" y="122379"/>
        <a:ext cx="2065758" cy="1321575"/>
      </dsp:txXfrm>
    </dsp:sp>
    <dsp:sp modelId="{3DA27327-DF7B-4292-B376-942DFAF24B64}">
      <dsp:nvSpPr>
        <dsp:cNvPr id="0" name=""/>
        <dsp:cNvSpPr/>
      </dsp:nvSpPr>
      <dsp:spPr>
        <a:xfrm>
          <a:off x="8309848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309848" y="625243"/>
        <a:ext cx="314997" cy="315847"/>
      </dsp:txXfrm>
    </dsp:sp>
    <dsp:sp modelId="{0D2040F3-34BD-4F10-8A22-54CEF3E1C09F}">
      <dsp:nvSpPr>
        <dsp:cNvPr id="0" name=""/>
        <dsp:cNvSpPr/>
      </dsp:nvSpPr>
      <dsp:spPr>
        <a:xfrm>
          <a:off x="8946635" y="81263"/>
          <a:ext cx="2122625" cy="140380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Acesso ao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Cliente Residencial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e PME</a:t>
          </a:r>
        </a:p>
      </dsp:txBody>
      <dsp:txXfrm>
        <a:off x="8987751" y="122379"/>
        <a:ext cx="2040393" cy="1321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EA3B-902F-469B-A2F3-894295AE4AC6}">
      <dsp:nvSpPr>
        <dsp:cNvPr id="0" name=""/>
        <dsp:cNvSpPr/>
      </dsp:nvSpPr>
      <dsp:spPr>
        <a:xfrm>
          <a:off x="6245" y="81263"/>
          <a:ext cx="2122625" cy="140380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Conexão Internacional</a:t>
          </a:r>
        </a:p>
      </dsp:txBody>
      <dsp:txXfrm>
        <a:off x="47361" y="122379"/>
        <a:ext cx="2040393" cy="1321575"/>
      </dsp:txXfrm>
    </dsp:sp>
    <dsp:sp modelId="{C562874B-0B7D-495B-862F-105AAF2124B6}">
      <dsp:nvSpPr>
        <dsp:cNvPr id="0" name=""/>
        <dsp:cNvSpPr/>
      </dsp:nvSpPr>
      <dsp:spPr>
        <a:xfrm>
          <a:off x="2341132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41132" y="625243"/>
        <a:ext cx="314997" cy="315847"/>
      </dsp:txXfrm>
    </dsp:sp>
    <dsp:sp modelId="{A1226C55-CD7B-4417-A761-1572DE3EED20}">
      <dsp:nvSpPr>
        <dsp:cNvPr id="0" name=""/>
        <dsp:cNvSpPr/>
      </dsp:nvSpPr>
      <dsp:spPr>
        <a:xfrm>
          <a:off x="2977920" y="81263"/>
          <a:ext cx="2122625" cy="140380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Transporte 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redes metropolitanas</a:t>
          </a:r>
        </a:p>
      </dsp:txBody>
      <dsp:txXfrm>
        <a:off x="3019036" y="122379"/>
        <a:ext cx="2040393" cy="1321575"/>
      </dsp:txXfrm>
    </dsp:sp>
    <dsp:sp modelId="{96C91783-6CB8-4298-9013-0AA257F6D88B}">
      <dsp:nvSpPr>
        <dsp:cNvPr id="0" name=""/>
        <dsp:cNvSpPr/>
      </dsp:nvSpPr>
      <dsp:spPr>
        <a:xfrm>
          <a:off x="5312807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312807" y="625243"/>
        <a:ext cx="314997" cy="315847"/>
      </dsp:txXfrm>
    </dsp:sp>
    <dsp:sp modelId="{E7171732-8636-43CA-80EB-2E6B2883E0F0}">
      <dsp:nvSpPr>
        <dsp:cNvPr id="0" name=""/>
        <dsp:cNvSpPr/>
      </dsp:nvSpPr>
      <dsp:spPr>
        <a:xfrm>
          <a:off x="5949595" y="81263"/>
          <a:ext cx="2147990" cy="14038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Serviços para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 Cliente Corporativo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e Governo</a:t>
          </a:r>
        </a:p>
      </dsp:txBody>
      <dsp:txXfrm>
        <a:off x="5990711" y="122379"/>
        <a:ext cx="2065758" cy="1321575"/>
      </dsp:txXfrm>
    </dsp:sp>
    <dsp:sp modelId="{3DA27327-DF7B-4292-B376-942DFAF24B64}">
      <dsp:nvSpPr>
        <dsp:cNvPr id="0" name=""/>
        <dsp:cNvSpPr/>
      </dsp:nvSpPr>
      <dsp:spPr>
        <a:xfrm>
          <a:off x="8309848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309848" y="625243"/>
        <a:ext cx="314997" cy="315847"/>
      </dsp:txXfrm>
    </dsp:sp>
    <dsp:sp modelId="{0D2040F3-34BD-4F10-8A22-54CEF3E1C09F}">
      <dsp:nvSpPr>
        <dsp:cNvPr id="0" name=""/>
        <dsp:cNvSpPr/>
      </dsp:nvSpPr>
      <dsp:spPr>
        <a:xfrm>
          <a:off x="8946635" y="81263"/>
          <a:ext cx="2122625" cy="140380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Acesso ao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Cliente Residencial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e PME</a:t>
          </a:r>
        </a:p>
      </dsp:txBody>
      <dsp:txXfrm>
        <a:off x="8987751" y="122379"/>
        <a:ext cx="2040393" cy="1321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EA3B-902F-469B-A2F3-894295AE4AC6}">
      <dsp:nvSpPr>
        <dsp:cNvPr id="0" name=""/>
        <dsp:cNvSpPr/>
      </dsp:nvSpPr>
      <dsp:spPr>
        <a:xfrm>
          <a:off x="6245" y="81263"/>
          <a:ext cx="2122625" cy="140380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Conexão Internacional</a:t>
          </a:r>
        </a:p>
      </dsp:txBody>
      <dsp:txXfrm>
        <a:off x="47361" y="122379"/>
        <a:ext cx="2040393" cy="1321575"/>
      </dsp:txXfrm>
    </dsp:sp>
    <dsp:sp modelId="{C562874B-0B7D-495B-862F-105AAF2124B6}">
      <dsp:nvSpPr>
        <dsp:cNvPr id="0" name=""/>
        <dsp:cNvSpPr/>
      </dsp:nvSpPr>
      <dsp:spPr>
        <a:xfrm>
          <a:off x="2341132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41132" y="625243"/>
        <a:ext cx="314997" cy="315847"/>
      </dsp:txXfrm>
    </dsp:sp>
    <dsp:sp modelId="{A1226C55-CD7B-4417-A761-1572DE3EED20}">
      <dsp:nvSpPr>
        <dsp:cNvPr id="0" name=""/>
        <dsp:cNvSpPr/>
      </dsp:nvSpPr>
      <dsp:spPr>
        <a:xfrm>
          <a:off x="2977920" y="81263"/>
          <a:ext cx="2122625" cy="140380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Transporte 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redes metropolitanas</a:t>
          </a:r>
        </a:p>
      </dsp:txBody>
      <dsp:txXfrm>
        <a:off x="3019036" y="122379"/>
        <a:ext cx="2040393" cy="1321575"/>
      </dsp:txXfrm>
    </dsp:sp>
    <dsp:sp modelId="{96C91783-6CB8-4298-9013-0AA257F6D88B}">
      <dsp:nvSpPr>
        <dsp:cNvPr id="0" name=""/>
        <dsp:cNvSpPr/>
      </dsp:nvSpPr>
      <dsp:spPr>
        <a:xfrm>
          <a:off x="5312807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312807" y="625243"/>
        <a:ext cx="314997" cy="315847"/>
      </dsp:txXfrm>
    </dsp:sp>
    <dsp:sp modelId="{E7171732-8636-43CA-80EB-2E6B2883E0F0}">
      <dsp:nvSpPr>
        <dsp:cNvPr id="0" name=""/>
        <dsp:cNvSpPr/>
      </dsp:nvSpPr>
      <dsp:spPr>
        <a:xfrm>
          <a:off x="5949595" y="81263"/>
          <a:ext cx="2147990" cy="14038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Serviços para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 Cliente Corporativo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e Governo</a:t>
          </a:r>
        </a:p>
      </dsp:txBody>
      <dsp:txXfrm>
        <a:off x="5990711" y="122379"/>
        <a:ext cx="2065758" cy="1321575"/>
      </dsp:txXfrm>
    </dsp:sp>
    <dsp:sp modelId="{3DA27327-DF7B-4292-B376-942DFAF24B64}">
      <dsp:nvSpPr>
        <dsp:cNvPr id="0" name=""/>
        <dsp:cNvSpPr/>
      </dsp:nvSpPr>
      <dsp:spPr>
        <a:xfrm>
          <a:off x="8309848" y="519961"/>
          <a:ext cx="449996" cy="52641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309848" y="625243"/>
        <a:ext cx="314997" cy="315847"/>
      </dsp:txXfrm>
    </dsp:sp>
    <dsp:sp modelId="{0D2040F3-34BD-4F10-8A22-54CEF3E1C09F}">
      <dsp:nvSpPr>
        <dsp:cNvPr id="0" name=""/>
        <dsp:cNvSpPr/>
      </dsp:nvSpPr>
      <dsp:spPr>
        <a:xfrm>
          <a:off x="8946635" y="81263"/>
          <a:ext cx="2122625" cy="140380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Acesso ao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Cliente Residencial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ysClr val="window" lastClr="FFFFFF"/>
              </a:solidFill>
              <a:latin typeface="Lato Light" panose="020F0302020204030203" pitchFamily="34" charset="0"/>
              <a:ea typeface="+mn-ea"/>
              <a:cs typeface="+mn-cs"/>
            </a:rPr>
            <a:t> e PME</a:t>
          </a:r>
        </a:p>
      </dsp:txBody>
      <dsp:txXfrm>
        <a:off x="8987751" y="122379"/>
        <a:ext cx="2040393" cy="132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947CC-4935-4AE8-B4BA-F925004CA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6B9421-B252-472F-AF2B-424111FCC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8049E-3324-445E-8B04-564253F3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A20643-AF48-4360-8FF0-63412CF0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D42C3A-A1FB-4CC7-A405-6F8840E1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12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7D5C6-397D-437A-A0FB-668CA6D8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81A4C3-C0CB-4ACE-9EA9-38375EDDD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1D45E5-76C9-4ED9-8F22-B66CC24D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ED8FC3-28F1-4E7B-927B-23458FAF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1A809-8246-477B-9EDF-325B7B94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15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1CC7A-3A7D-45DD-86B1-3D5842261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F2A3C8-4F3F-4143-B28E-B58D5DE4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D841D9-C96C-4D64-B76A-0E0F0D79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D9215-EB14-4A6F-BD43-834931D9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AED1B0-BF99-49B9-B273-B92326B1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79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4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F1213AAA-E892-C363-3657-40068AF51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7889C12-339F-B452-646E-26DAFF027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8253" y="2627024"/>
            <a:ext cx="5655493" cy="1603952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9ABB60-2AD3-8E61-68EC-C85B8900B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2900" y="6269977"/>
            <a:ext cx="6477000" cy="3651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20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9FCD4-2041-4F47-8DA0-393940D3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554A33-DF05-4391-9E3F-3D0A183BE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D036F0-3DDB-47B6-9D9F-1214EF52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350EB-115B-49A7-9E8A-14494862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2AF2B4-C545-4BD6-8444-E74994A8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6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BF7A5-4E10-44BE-B979-FADEAC17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4D79FC-9DFF-4705-A6A4-F930B311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DB888-6077-4D7A-84E0-0A5AD97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9F4598-8C62-437A-BA09-B1741044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41FDD1-FDA5-4F9B-8DA7-1C7E5EAC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15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60F6A-2AC1-4A66-B010-B144C578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0C9E66-BAAC-4D4B-9771-C71DDC73B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28C1D1-8E45-4F5D-AFD1-E9A353179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27FC6B-6745-4BFA-8F3E-ED39925A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600CE-970A-4F34-9BBA-B2502C2E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772108-DA37-4196-BBA3-49E4CC26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59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1B9D1-86C7-4EEC-9AE6-7CC739D1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8AF443-DDC7-43FF-B8C6-8B29A04E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1B61BC-873E-4ADC-AA89-3D3E584B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374628-235C-44B3-A01E-15B9C9AAC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3670AC-EA94-422E-9AE6-6D9BA51D7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AC3EB0-E6F0-42B1-86FB-92398AE8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CB429E-1BFC-4F6D-A643-FD361351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BDDD2D-FBAF-449E-961F-0ABBE632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15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FE440-4C40-43E3-995A-0EBBE7AA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7F2EC0-152B-45B1-89C8-A5AD578E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A1EA12-C6CD-4648-963A-330EE13E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81A2FE-5CBD-4F7B-ADC4-6035CCBB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0E0872-3383-4AB6-8B3C-A615529C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9A6D6A-BF2B-4290-A41C-A4A93210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F4DB51-68E5-45A0-BFE2-3D747FD0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0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21B63-A696-4078-B30A-6B8603A4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376627-5390-44D3-A0C9-056E1D90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04F0A4-EE44-4CE5-BB0B-E0D26DD86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AC97C1-0F2E-437D-AF1A-534CD1DA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2F2207-20ED-4B3E-9DBF-140802BE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DBEA67-9694-4333-91EE-E2BDE626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3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5A30A-37BE-499E-99E4-82F1143A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CAC7B9-D880-4298-898B-EC0CFA42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10FD4E-D09D-479D-A479-22FD0BCC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682819-CE99-43BD-AD95-A79DB9E6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E990B4-6037-4198-802D-9EBA24F6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64C107-6BB8-4A9A-96B7-0F8E5121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256BAC-CBF2-4B69-A905-95C4A29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7465E9-0725-4EBE-8C0D-A9A50C699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E59820-DB5B-409D-A146-27258F7E3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465A-504D-4083-8D4C-F463D02854B5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89E56-055C-4B88-AA01-93C2E10B7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638FAF-ECC1-45C8-83CB-7B9C93979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FD55-DA0D-4F9F-A869-FCC782B53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9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comp.org.br/" TargetMode="External"/><Relationship Id="rId2" Type="http://schemas.openxmlformats.org/officeDocument/2006/relationships/hyperlink" Target="mailto:telcomp@telcomp.org.b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2.telegeography.com/submarine-cable-map-trivia?__hstc=196094579.965e4abd5746847e251f37d41d7b02ef.1676513705641.1676513705641.1676513705641.1&amp;__hssc=196094579.1.1676513705641&amp;__hsfp=2098468323" TargetMode="Externa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78667C-5305-8AB6-D0A2-7967334FD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9025" y="4772025"/>
            <a:ext cx="7896225" cy="11160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2200" dirty="0"/>
              <a:t>Comissão de Assuntos Econômicos</a:t>
            </a:r>
          </a:p>
          <a:p>
            <a:pPr marL="0" indent="0" algn="r">
              <a:buNone/>
            </a:pPr>
            <a:r>
              <a:rPr lang="pt-BR" sz="2200" dirty="0"/>
              <a:t>44ª reunião, Extraordinária</a:t>
            </a:r>
          </a:p>
          <a:p>
            <a:pPr marL="0" indent="0" algn="r">
              <a:buNone/>
            </a:pPr>
            <a:r>
              <a:rPr lang="pt-BR" sz="2200" dirty="0"/>
              <a:t>10/Set/2024</a:t>
            </a:r>
          </a:p>
        </p:txBody>
      </p:sp>
    </p:spTree>
    <p:extLst>
      <p:ext uri="{BB962C8B-B14F-4D97-AF65-F5344CB8AC3E}">
        <p14:creationId xmlns:p14="http://schemas.microsoft.com/office/powerpoint/2010/main" val="139910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771181" y="1435223"/>
            <a:ext cx="10774496" cy="498843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algn="just">
              <a:defRPr/>
            </a:pPr>
            <a:r>
              <a:rPr lang="pt-BR" sz="2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	</a:t>
            </a:r>
          </a:p>
          <a:p>
            <a:pPr lvl="1" algn="just">
              <a:defRPr/>
            </a:pPr>
            <a:endParaRPr lang="pt-BR" sz="22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	Luiz Henrique Barbosa da Silva</a:t>
            </a:r>
          </a:p>
          <a:p>
            <a:pPr lvl="1" algn="just">
              <a:defRPr/>
            </a:pPr>
            <a:r>
              <a:rPr lang="pt-BR" sz="22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	</a:t>
            </a:r>
            <a:r>
              <a:rPr lang="pt-BR" sz="2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Presidente Executivo</a:t>
            </a: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	</a:t>
            </a:r>
            <a:r>
              <a:rPr lang="pt-BR" sz="22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telcomp@telcomp.org.br</a:t>
            </a: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	+55 11 99644-8935</a:t>
            </a: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	Mais informações: </a:t>
            </a:r>
            <a:r>
              <a:rPr lang="pt-BR" sz="22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3"/>
              </a:rPr>
              <a:t>www.telcomp.org.br</a:t>
            </a: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endParaRPr lang="pt-BR" sz="22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1" y="352100"/>
            <a:ext cx="2378540" cy="67612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B041F8D-D85C-4D50-BA30-25DDD2EE7118}"/>
              </a:ext>
            </a:extLst>
          </p:cNvPr>
          <p:cNvSpPr/>
          <p:nvPr/>
        </p:nvSpPr>
        <p:spPr>
          <a:xfrm>
            <a:off x="6594729" y="397776"/>
            <a:ext cx="681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Muito obrigado!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9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2252641"/>
            <a:ext cx="11601095" cy="46053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Fundada em janeiro de 2000, a Associação Brasileira das Prestadoras de Serviços de Telecomunicações Competitivas - TelComp representa mais de 60 empresas de telecomunicações e atua para promover a competição como alavanca para o desenvolvimento do setor.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Sua reputação institucional é fundamentada por posicionamentos proativos e coerência na defesa de teses importantes para a economia digital, como a Reforma Tributária.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Com legitimidade reconhecida pelo Supremo Tribunal Federal, a TelComp é interlocutora no setor, representando os interesses de suas Associadas perante os Poderes Executivo, Legislativo e Judiciário, com especial atenção para os Ministérios, Congresso, Governos Estaduais e Municipais, Anatel, Tribunais de Contas e CADE.</a:t>
            </a:r>
          </a:p>
          <a:p>
            <a:pPr lvl="1" algn="just">
              <a:defRPr/>
            </a:pPr>
            <a:r>
              <a:rPr lang="pt-BR" sz="2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" y="199700"/>
            <a:ext cx="2378540" cy="6761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80A643-13A4-1C91-91A4-D8FA58907752}"/>
              </a:ext>
            </a:extLst>
          </p:cNvPr>
          <p:cNvSpPr txBox="1">
            <a:spLocks/>
          </p:cNvSpPr>
          <p:nvPr/>
        </p:nvSpPr>
        <p:spPr>
          <a:xfrm>
            <a:off x="694944" y="1125354"/>
            <a:ext cx="10802112" cy="994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+mn-lt"/>
                <a:cs typeface="Dreaming Outloud Script Pro" panose="020F0502020204030204" pitchFamily="66" charset="0"/>
              </a:rPr>
              <a:t>Apresentação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9052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" y="352100"/>
            <a:ext cx="2378540" cy="6761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83B96C5-69B4-406F-AE1D-C471748EE56C}"/>
              </a:ext>
            </a:extLst>
          </p:cNvPr>
          <p:cNvSpPr/>
          <p:nvPr/>
        </p:nvSpPr>
        <p:spPr>
          <a:xfrm>
            <a:off x="6594729" y="397776"/>
            <a:ext cx="681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Cadeia de Valor: uma visão geral</a:t>
            </a: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6B46983-6B68-44EF-A261-71F4E28B3119}"/>
              </a:ext>
            </a:extLst>
          </p:cNvPr>
          <p:cNvGraphicFramePr/>
          <p:nvPr/>
        </p:nvGraphicFramePr>
        <p:xfrm>
          <a:off x="558247" y="1522414"/>
          <a:ext cx="11075506" cy="15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37CD5E9-AA37-4405-932B-87A6D4CE46E7}"/>
              </a:ext>
            </a:extLst>
          </p:cNvPr>
          <p:cNvSpPr/>
          <p:nvPr/>
        </p:nvSpPr>
        <p:spPr bwMode="auto">
          <a:xfrm>
            <a:off x="308466" y="3088747"/>
            <a:ext cx="2628000" cy="3325535"/>
          </a:xfrm>
          <a:prstGeom prst="roundRect">
            <a:avLst>
              <a:gd name="adj" fmla="val 4708"/>
            </a:avLst>
          </a:prstGeom>
          <a:ln>
            <a:solidFill>
              <a:srgbClr val="5B9BD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 Light" panose="020F0302020204030203" pitchFamily="34" charset="0"/>
              </a:rPr>
              <a:t>Empresas de cabos submarinos</a:t>
            </a:r>
          </a:p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 Light" panose="020F0302020204030203" pitchFamily="34" charset="0"/>
              </a:rPr>
              <a:t>Vendem acesso ao </a:t>
            </a:r>
            <a:r>
              <a:rPr lang="pt-BR" sz="1500" dirty="0" err="1">
                <a:solidFill>
                  <a:srgbClr val="002060"/>
                </a:solidFill>
                <a:latin typeface="Lato Light" panose="020F0302020204030203" pitchFamily="34" charset="0"/>
              </a:rPr>
              <a:t>backbone</a:t>
            </a:r>
            <a:r>
              <a:rPr lang="pt-BR" sz="1500" dirty="0">
                <a:solidFill>
                  <a:srgbClr val="002060"/>
                </a:solidFill>
                <a:latin typeface="Lato Light" panose="020F0302020204030203" pitchFamily="34" charset="0"/>
              </a:rPr>
              <a:t> internacional da Internet e para redes privativas.</a:t>
            </a:r>
          </a:p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 Light" panose="020F0302020204030203" pitchFamily="34" charset="0"/>
              </a:rPr>
              <a:t>Clientes são outras operadoras e empresas</a:t>
            </a:r>
          </a:p>
          <a:p>
            <a:pPr algn="ctr">
              <a:spcBef>
                <a:spcPts val="1200"/>
              </a:spcBef>
            </a:pPr>
            <a:r>
              <a:rPr lang="pt-BR" sz="1300" b="1" i="1" dirty="0">
                <a:solidFill>
                  <a:srgbClr val="FF5050"/>
                </a:solidFill>
                <a:latin typeface="Lato Light" panose="020F0302020204030203" pitchFamily="34" charset="0"/>
              </a:rPr>
              <a:t>No passado o fornecimento de conexão Internacional era controlado por grandes grupos integrados sem competição.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8C0961-1FCC-1EC9-216E-B7136C7AD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0100" y="3088747"/>
            <a:ext cx="7240959" cy="354514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1ECD2F9-D1F3-5B74-1A16-BF7D0A58F844}"/>
              </a:ext>
            </a:extLst>
          </p:cNvPr>
          <p:cNvSpPr txBox="1"/>
          <p:nvPr/>
        </p:nvSpPr>
        <p:spPr>
          <a:xfrm>
            <a:off x="6864542" y="6400078"/>
            <a:ext cx="623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10"/>
              </a:rPr>
              <a:t>Submarine Cable Map Trivia (telegeography.com)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56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" y="352100"/>
            <a:ext cx="2378540" cy="6761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83B96C5-69B4-406F-AE1D-C471748EE56C}"/>
              </a:ext>
            </a:extLst>
          </p:cNvPr>
          <p:cNvSpPr/>
          <p:nvPr/>
        </p:nvSpPr>
        <p:spPr>
          <a:xfrm>
            <a:off x="6594729" y="397776"/>
            <a:ext cx="681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Cadeia de Valor: uma visão geral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67DCBA1-34FF-4560-BE90-E5983B7EC761}"/>
              </a:ext>
            </a:extLst>
          </p:cNvPr>
          <p:cNvSpPr/>
          <p:nvPr/>
        </p:nvSpPr>
        <p:spPr bwMode="auto">
          <a:xfrm>
            <a:off x="3289591" y="3088747"/>
            <a:ext cx="2628000" cy="3105924"/>
          </a:xfrm>
          <a:prstGeom prst="roundRect">
            <a:avLst>
              <a:gd name="adj" fmla="val 4708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 Light" panose="020F0302020204030203" pitchFamily="34" charset="0"/>
              </a:rPr>
              <a:t>Empresas com redes ópticas de transporte e/ou metropolitanas.</a:t>
            </a:r>
          </a:p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Lato Light" panose="020F0302020204030203" pitchFamily="34" charset="0"/>
              </a:rPr>
              <a:t>Atuam no atacado vendendo capacidade para outras prestadoras, Data Centers ou grandes corporações.</a:t>
            </a:r>
          </a:p>
          <a:p>
            <a:pPr algn="ctr">
              <a:spcBef>
                <a:spcPts val="1200"/>
              </a:spcBef>
            </a:pPr>
            <a:r>
              <a:rPr lang="pt-BR" sz="1300" b="1" i="1" dirty="0">
                <a:solidFill>
                  <a:srgbClr val="FF5050"/>
                </a:solidFill>
                <a:latin typeface="Lato Light" panose="020F0302020204030203" pitchFamily="34" charset="0"/>
              </a:rPr>
              <a:t>Os provedores regionais dependiam dos grandes grupos para operar mas hoje contam com ofertas competitivas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6B46983-6B68-44EF-A261-71F4E28B3119}"/>
              </a:ext>
            </a:extLst>
          </p:cNvPr>
          <p:cNvGraphicFramePr/>
          <p:nvPr/>
        </p:nvGraphicFramePr>
        <p:xfrm>
          <a:off x="558247" y="1522414"/>
          <a:ext cx="11075506" cy="15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092F556-4E1B-FCB3-06DD-BAA8CCD19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227" y="3159760"/>
            <a:ext cx="4199031" cy="35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" y="352100"/>
            <a:ext cx="2378540" cy="6761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83B96C5-69B4-406F-AE1D-C471748EE56C}"/>
              </a:ext>
            </a:extLst>
          </p:cNvPr>
          <p:cNvSpPr/>
          <p:nvPr/>
        </p:nvSpPr>
        <p:spPr>
          <a:xfrm>
            <a:off x="6594729" y="397776"/>
            <a:ext cx="681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Cadeia de Valor: uma visão geral</a:t>
            </a: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6B46983-6B68-44EF-A261-71F4E28B3119}"/>
              </a:ext>
            </a:extLst>
          </p:cNvPr>
          <p:cNvGraphicFramePr/>
          <p:nvPr/>
        </p:nvGraphicFramePr>
        <p:xfrm>
          <a:off x="558247" y="1522414"/>
          <a:ext cx="11075506" cy="15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6F22F13-32EC-4078-80DE-D22731143B81}"/>
              </a:ext>
            </a:extLst>
          </p:cNvPr>
          <p:cNvSpPr/>
          <p:nvPr/>
        </p:nvSpPr>
        <p:spPr bwMode="auto">
          <a:xfrm>
            <a:off x="6270715" y="3088747"/>
            <a:ext cx="2735037" cy="3592205"/>
          </a:xfrm>
          <a:prstGeom prst="roundRect">
            <a:avLst>
              <a:gd name="adj" fmla="val 4708"/>
            </a:avLst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Lato Light" panose="020F0302020204030203" pitchFamily="34" charset="0"/>
              </a:rPr>
              <a:t>Empresas que oferecem serviços de Telecom e TI para clientes corporativos e governo.</a:t>
            </a:r>
          </a:p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Lato Light" panose="020F0302020204030203" pitchFamily="34" charset="0"/>
              </a:rPr>
              <a:t>Podem possuir ou alugar de terceiros as redes de acesso a estes clientes.</a:t>
            </a:r>
          </a:p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002060"/>
                </a:solidFill>
                <a:latin typeface="Lato Light" panose="020F0302020204030203" pitchFamily="34" charset="0"/>
              </a:rPr>
              <a:t>MVNOs</a:t>
            </a:r>
            <a:r>
              <a:rPr lang="pt-BR" sz="1600" dirty="0">
                <a:solidFill>
                  <a:srgbClr val="002060"/>
                </a:solidFill>
                <a:latin typeface="Lato Light" panose="020F0302020204030203" pitchFamily="34" charset="0"/>
              </a:rPr>
              <a:t> e Data Centers</a:t>
            </a:r>
          </a:p>
          <a:p>
            <a:pPr algn="ctr">
              <a:spcBef>
                <a:spcPts val="1200"/>
              </a:spcBef>
            </a:pPr>
            <a:r>
              <a:rPr lang="pt-BR" sz="1300" b="1" i="1" dirty="0">
                <a:solidFill>
                  <a:srgbClr val="FF5050"/>
                </a:solidFill>
                <a:latin typeface="Lato Light" panose="020F0302020204030203" pitchFamily="34" charset="0"/>
              </a:rPr>
              <a:t>A possiblidade de contratação de insumos de atacado (conexão internacional e transporte) abriu o mercado corporativo para novos competidores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D456742-6FE6-4583-9A2A-163F66D9D16D}"/>
              </a:ext>
            </a:extLst>
          </p:cNvPr>
          <p:cNvSpPr/>
          <p:nvPr/>
        </p:nvSpPr>
        <p:spPr bwMode="auto">
          <a:xfrm>
            <a:off x="9251840" y="3088746"/>
            <a:ext cx="2628000" cy="2933373"/>
          </a:xfrm>
          <a:prstGeom prst="roundRect">
            <a:avLst>
              <a:gd name="adj" fmla="val 470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Lato Light" panose="020F0302020204030203" pitchFamily="34" charset="0"/>
              </a:rPr>
              <a:t>Empresas que possuem redes de acesso ao cliente residencial e PME e oferecem acesso a internet.</a:t>
            </a:r>
          </a:p>
          <a:p>
            <a:pPr marL="176213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Lato Light" panose="020F0302020204030203" pitchFamily="34" charset="0"/>
              </a:rPr>
              <a:t>Móveis Regionais</a:t>
            </a:r>
          </a:p>
          <a:p>
            <a:pPr algn="ctr">
              <a:spcBef>
                <a:spcPts val="1200"/>
              </a:spcBef>
            </a:pPr>
            <a:r>
              <a:rPr lang="pt-BR" sz="1300" b="1" i="1" dirty="0">
                <a:solidFill>
                  <a:srgbClr val="FF5050"/>
                </a:solidFill>
                <a:latin typeface="Lato Light" panose="020F0302020204030203" pitchFamily="34" charset="0"/>
              </a:rPr>
              <a:t>Com a competição no atacado, hoje os provedores regionais e pequenas operadoras conseguem oferecer serviços em praticamente todos os municípios do país.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03E35A-F069-34D4-484A-E9D1D4E5C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60" y="3319640"/>
            <a:ext cx="5651174" cy="310564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7A942DE-3CE0-9635-8B5A-EE75F83717BE}"/>
              </a:ext>
            </a:extLst>
          </p:cNvPr>
          <p:cNvSpPr/>
          <p:nvPr/>
        </p:nvSpPr>
        <p:spPr>
          <a:xfrm>
            <a:off x="398537" y="3512258"/>
            <a:ext cx="924127" cy="637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D0766D2-AFAF-241E-05CC-0CE23D153ECD}"/>
              </a:ext>
            </a:extLst>
          </p:cNvPr>
          <p:cNvSpPr/>
          <p:nvPr/>
        </p:nvSpPr>
        <p:spPr>
          <a:xfrm>
            <a:off x="1217687" y="5335586"/>
            <a:ext cx="924127" cy="637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43701E7-EBB4-870F-C774-2E54C6CC684E}"/>
              </a:ext>
            </a:extLst>
          </p:cNvPr>
          <p:cNvSpPr/>
          <p:nvPr/>
        </p:nvSpPr>
        <p:spPr>
          <a:xfrm>
            <a:off x="3518853" y="5502983"/>
            <a:ext cx="924127" cy="637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65CE53A-7909-CDB8-336F-23516D6FEC65}"/>
              </a:ext>
            </a:extLst>
          </p:cNvPr>
          <p:cNvSpPr/>
          <p:nvPr/>
        </p:nvSpPr>
        <p:spPr>
          <a:xfrm>
            <a:off x="4792409" y="5335585"/>
            <a:ext cx="924127" cy="637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9D927E3-5F62-7509-446E-5C6AB4DC7F56}"/>
              </a:ext>
            </a:extLst>
          </p:cNvPr>
          <p:cNvSpPr txBox="1"/>
          <p:nvPr/>
        </p:nvSpPr>
        <p:spPr>
          <a:xfrm>
            <a:off x="2978086" y="3355104"/>
            <a:ext cx="3003371" cy="1200329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Nas cidades com menos de 30 mil habitantes, o acesso a internet é feito por pequenas</a:t>
            </a:r>
          </a:p>
          <a:p>
            <a:r>
              <a:rPr lang="pt-BR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Operadoras/Competitivas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87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95452" y="2662826"/>
            <a:ext cx="11601095" cy="41951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algn="just">
              <a:defRPr/>
            </a:pPr>
            <a:r>
              <a:rPr lang="pt-BR" sz="2000" b="1" u="sng" kern="0" dirty="0">
                <a:latin typeface="Calibri" panose="020F0502020204030204"/>
              </a:rPr>
              <a:t>Tema 745 da Repercussão Geral</a:t>
            </a:r>
            <a:r>
              <a:rPr lang="pt-BR" sz="2000" b="1" kern="0" dirty="0">
                <a:latin typeface="Calibri" panose="020F0502020204030204"/>
              </a:rPr>
              <a:t>: </a:t>
            </a:r>
            <a:r>
              <a:rPr lang="pt-BR" sz="2000" kern="0" dirty="0">
                <a:latin typeface="Calibri" panose="020F0502020204030204"/>
              </a:rPr>
              <a:t>para fins de determinação da carga tributária do ICMS, o Supremo Tribunal Federal reconheceu a essencialidade do serviço de comunicação, considerando seu caráter necessário e indispensável para a sociedade, característica que também foi reconhecida pelo Congresso Nacional com a edição da </a:t>
            </a:r>
            <a:r>
              <a:rPr lang="pt-BR" sz="2000" b="1" kern="0" dirty="0">
                <a:solidFill>
                  <a:srgbClr val="FF0000"/>
                </a:solidFill>
                <a:latin typeface="Calibri" panose="020F0502020204030204"/>
              </a:rPr>
              <a:t>Lei Complementar nº 194/2022</a:t>
            </a:r>
            <a:r>
              <a:rPr lang="pt-BR" sz="2000" kern="0" dirty="0">
                <a:latin typeface="Calibri" panose="020F0502020204030204"/>
              </a:rPr>
              <a:t>;</a:t>
            </a:r>
          </a:p>
          <a:p>
            <a:pPr lvl="1" algn="just">
              <a:defRPr/>
            </a:pPr>
            <a:endParaRPr lang="pt-BR" sz="20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000" b="1" u="sng" kern="0" dirty="0">
                <a:latin typeface="Calibri" panose="020F0502020204030204"/>
              </a:rPr>
              <a:t>Decreto nº 640/1962</a:t>
            </a:r>
            <a:r>
              <a:rPr lang="pt-BR" sz="2000" b="1" kern="0" dirty="0">
                <a:latin typeface="Calibri" panose="020F0502020204030204"/>
              </a:rPr>
              <a:t>: </a:t>
            </a:r>
            <a:r>
              <a:rPr lang="pt-BR" sz="2000" kern="0" dirty="0">
                <a:latin typeface="Calibri" panose="020F0502020204030204"/>
              </a:rPr>
              <a:t>considera os serviços de telecomunicações como indústria básica, característica essa corroborada em diversas outras oportunidades ao longo das últimas décadas, com destaque para a jurisprudência formada no Superior Tribunal de Justiça, referente ao </a:t>
            </a:r>
            <a:r>
              <a:rPr lang="pt-BR" sz="2000" b="1" kern="0" dirty="0">
                <a:solidFill>
                  <a:srgbClr val="FF0000"/>
                </a:solidFill>
                <a:latin typeface="Calibri" panose="020F0502020204030204"/>
              </a:rPr>
              <a:t>Tema Repetitivo 541</a:t>
            </a:r>
            <a:r>
              <a:rPr lang="pt-BR" sz="2000" kern="0" dirty="0">
                <a:latin typeface="Calibri" panose="020F0502020204030204"/>
              </a:rPr>
              <a:t>, que equipara as empresas de telecomunicação às indústrias, para fins de apuração do ICMS;</a:t>
            </a:r>
          </a:p>
          <a:p>
            <a:pPr lvl="1" algn="just">
              <a:defRPr/>
            </a:pPr>
            <a:endParaRPr lang="pt-BR" sz="20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000" b="1" u="sng" kern="0" dirty="0">
                <a:latin typeface="Calibri" panose="020F0502020204030204"/>
              </a:rPr>
              <a:t>Decreto nº 10.282/2020</a:t>
            </a:r>
            <a:r>
              <a:rPr lang="pt-BR" sz="2000" b="1" kern="0" dirty="0">
                <a:latin typeface="Calibri" panose="020F0502020204030204"/>
              </a:rPr>
              <a:t>: </a:t>
            </a:r>
            <a:r>
              <a:rPr lang="pt-BR" sz="2000" kern="0" dirty="0">
                <a:latin typeface="Calibri" panose="020F0502020204030204"/>
              </a:rPr>
              <a:t>definiu os serviços de telecomunicações e de Internet como serviços essenciais, cujo funcionamento deve ser resguardado mesmo face à adoção das medidas excepcionais de enfrentamento ao COVID19. </a:t>
            </a:r>
          </a:p>
          <a:p>
            <a:pPr lvl="1" algn="just">
              <a:defRPr/>
            </a:pPr>
            <a:endParaRPr lang="pt-BR" kern="0" dirty="0">
              <a:latin typeface="Calibri" panose="020F0502020204030204"/>
            </a:endParaRPr>
          </a:p>
          <a:p>
            <a:pPr lvl="1" algn="just">
              <a:defRPr/>
            </a:pPr>
            <a:endParaRPr lang="pt-BR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" y="199700"/>
            <a:ext cx="2378540" cy="6761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80A643-13A4-1C91-91A4-D8FA58907752}"/>
              </a:ext>
            </a:extLst>
          </p:cNvPr>
          <p:cNvSpPr txBox="1">
            <a:spLocks/>
          </p:cNvSpPr>
          <p:nvPr/>
        </p:nvSpPr>
        <p:spPr>
          <a:xfrm>
            <a:off x="743230" y="1388304"/>
            <a:ext cx="10802112" cy="676128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+mn-lt"/>
                <a:cs typeface="Dreaming Outloud Script Pro" panose="020F0502020204030204" pitchFamily="66" charset="0"/>
              </a:rPr>
              <a:t>Da essencialidade do Setor de Telecomunicações</a:t>
            </a: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7D183EDA-D4F6-428C-F525-E222E51AA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012" y="2343837"/>
            <a:ext cx="360218" cy="360218"/>
          </a:xfrm>
          <a:prstGeom prst="rect">
            <a:avLst/>
          </a:prstGeom>
        </p:spPr>
      </p:pic>
      <p:pic>
        <p:nvPicPr>
          <p:cNvPr id="5" name="Gráfico 4" descr="Marca de seleção com preenchimento sólido">
            <a:extLst>
              <a:ext uri="{FF2B5EF4-FFF2-40B4-BE49-F238E27FC236}">
                <a16:creationId xmlns:a16="http://schemas.microsoft.com/office/drawing/2014/main" id="{747BAD6D-8B0B-65C1-B120-6D1C26571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012" y="3906766"/>
            <a:ext cx="360218" cy="360218"/>
          </a:xfrm>
          <a:prstGeom prst="rect">
            <a:avLst/>
          </a:prstGeom>
        </p:spPr>
      </p:pic>
      <p:pic>
        <p:nvPicPr>
          <p:cNvPr id="6" name="Gráfico 5" descr="Marca de seleção com preenchimento sólido">
            <a:extLst>
              <a:ext uri="{FF2B5EF4-FFF2-40B4-BE49-F238E27FC236}">
                <a16:creationId xmlns:a16="http://schemas.microsoft.com/office/drawing/2014/main" id="{D5278FB1-7255-6538-CB52-517860A4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012" y="5382383"/>
            <a:ext cx="360218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2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2272145"/>
            <a:ext cx="11762509" cy="41979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algn="just">
              <a:defRPr/>
            </a:pPr>
            <a:r>
              <a:rPr lang="pt-BR" sz="2000" kern="0" dirty="0"/>
              <a:t>	Em atenção ao PLC nº 68 de 2024, em curso no Senado Federal, </a:t>
            </a:r>
            <a:r>
              <a:rPr lang="pt-BR" sz="2000" b="1" kern="0" dirty="0">
                <a:solidFill>
                  <a:srgbClr val="FF0000"/>
                </a:solidFill>
              </a:rPr>
              <a:t>a TelComp mostra seu apoio para aprovação das emendas de números 65-U e 886-U, de autoria dos Senadores Eduardo Gomes e </a:t>
            </a:r>
            <a:r>
              <a:rPr lang="pt-BR" sz="2000" b="1" kern="0" dirty="0" err="1">
                <a:solidFill>
                  <a:srgbClr val="FF0000"/>
                </a:solidFill>
              </a:rPr>
              <a:t>Izalci</a:t>
            </a:r>
            <a:r>
              <a:rPr lang="pt-BR" sz="2000" b="1" kern="0" dirty="0">
                <a:solidFill>
                  <a:srgbClr val="FF0000"/>
                </a:solidFill>
              </a:rPr>
              <a:t> Lucas</a:t>
            </a:r>
            <a:r>
              <a:rPr lang="pt-BR" sz="2000" kern="0" dirty="0"/>
              <a:t>, respectivamente, que tratam da inclusão do serviço de telecomunicação no rol dos artigos 110 e 112, II, do PLP, para que </a:t>
            </a:r>
            <a:r>
              <a:rPr lang="pt-BR" sz="2000" kern="0" dirty="0">
                <a:highlight>
                  <a:srgbClr val="FFFF00"/>
                </a:highlight>
              </a:rPr>
              <a:t>seja aplicada a restituição via </a:t>
            </a:r>
            <a:r>
              <a:rPr lang="pt-BR" sz="2000" i="1" kern="0" dirty="0" err="1">
                <a:highlight>
                  <a:srgbClr val="FFFF00"/>
                </a:highlight>
              </a:rPr>
              <a:t>cashback</a:t>
            </a:r>
            <a:r>
              <a:rPr lang="pt-BR" sz="2000" kern="0" dirty="0">
                <a:highlight>
                  <a:srgbClr val="FFFF00"/>
                </a:highlight>
              </a:rPr>
              <a:t> de 100% para CBS e de 20% para o IBS. </a:t>
            </a:r>
          </a:p>
          <a:p>
            <a:pPr lvl="1" algn="just">
              <a:defRPr/>
            </a:pPr>
            <a:endParaRPr lang="pt-BR" sz="2000" kern="0" dirty="0"/>
          </a:p>
          <a:p>
            <a:pPr lvl="1" algn="just">
              <a:defRPr/>
            </a:pPr>
            <a:r>
              <a:rPr lang="pt-BR" sz="2000" dirty="0"/>
              <a:t>	Com o intuito de evitar a tributação excessiva sobre os itens essenciais consumidos pela população (especial baixa renda), o PLP prevê o mecanismo do </a:t>
            </a:r>
            <a:r>
              <a:rPr lang="pt-BR" sz="2000" i="1" dirty="0" err="1"/>
              <a:t>cashback</a:t>
            </a:r>
            <a:r>
              <a:rPr lang="pt-BR" sz="2000" dirty="0"/>
              <a:t> para a redução do impacto da CBS e do IBS.</a:t>
            </a:r>
          </a:p>
          <a:p>
            <a:pPr lvl="1" algn="just">
              <a:defRPr/>
            </a:pPr>
            <a:endParaRPr lang="pt-BR" sz="2000" kern="0" dirty="0"/>
          </a:p>
          <a:p>
            <a:pPr lvl="1" algn="just">
              <a:defRPr/>
            </a:pPr>
            <a:r>
              <a:rPr lang="pt-BR" sz="2000" kern="0" dirty="0"/>
              <a:t>	Nesse sentido, </a:t>
            </a:r>
            <a:r>
              <a:rPr lang="pt-BR" sz="2000" b="1" kern="0" dirty="0">
                <a:solidFill>
                  <a:srgbClr val="FF0000"/>
                </a:solidFill>
              </a:rPr>
              <a:t>as emendas 65-U e 886-U têm a louvável iniciativa de aplicar aos serviços de telecomunicação o mesmo tratamento de restituição já previsto no projeto de lei </a:t>
            </a:r>
            <a:r>
              <a:rPr lang="pt-BR" sz="2000" kern="0" dirty="0"/>
              <a:t>para o fornecimento de energia elétrica e de água, bem como para a coleta e o tratamento de esgoto.</a:t>
            </a:r>
          </a:p>
          <a:p>
            <a:pPr lvl="1" algn="just">
              <a:defRPr/>
            </a:pPr>
            <a:r>
              <a:rPr lang="pt-BR" sz="2000" kern="0" dirty="0"/>
              <a:t>	</a:t>
            </a:r>
          </a:p>
          <a:p>
            <a:pPr lvl="1" algn="just">
              <a:defRPr/>
            </a:pPr>
            <a:r>
              <a:rPr lang="pt-BR" sz="2000" dirty="0"/>
              <a:t>	Deixar os serviços de </a:t>
            </a:r>
            <a:r>
              <a:rPr lang="pt-BR" sz="2000" dirty="0" err="1"/>
              <a:t>telecom</a:t>
            </a:r>
            <a:r>
              <a:rPr lang="pt-BR" sz="2000" dirty="0"/>
              <a:t> de fora, seria equivalente a considerá-los como serviços supérfluos, quando, na realidade, a sua importância é equivalente aos serviços já contemplados pelo </a:t>
            </a:r>
            <a:r>
              <a:rPr lang="pt-BR" sz="2000" i="1" dirty="0" err="1"/>
              <a:t>cashback</a:t>
            </a:r>
            <a:r>
              <a:rPr lang="pt-BR" sz="2000" dirty="0"/>
              <a:t>. </a:t>
            </a:r>
            <a:endParaRPr lang="pt-BR" sz="2000" kern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" y="199700"/>
            <a:ext cx="2378540" cy="6761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80A643-13A4-1C91-91A4-D8FA58907752}"/>
              </a:ext>
            </a:extLst>
          </p:cNvPr>
          <p:cNvSpPr txBox="1">
            <a:spLocks/>
          </p:cNvSpPr>
          <p:nvPr/>
        </p:nvSpPr>
        <p:spPr>
          <a:xfrm>
            <a:off x="694944" y="681865"/>
            <a:ext cx="10802112" cy="994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+mn-lt"/>
                <a:cs typeface="Dreaming Outloud Script Pro" panose="020F0502020204030204" pitchFamily="66" charset="0"/>
              </a:rPr>
              <a:t>Do apoio às Emendas 65-U e 886-U</a:t>
            </a:r>
          </a:p>
        </p:txBody>
      </p:sp>
    </p:spTree>
    <p:extLst>
      <p:ext uri="{BB962C8B-B14F-4D97-AF65-F5344CB8AC3E}">
        <p14:creationId xmlns:p14="http://schemas.microsoft.com/office/powerpoint/2010/main" val="155718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90091" y="2585151"/>
            <a:ext cx="11601095" cy="42728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	Atualmente, existem diversos provedores que estão na informalidade e se dedicam à prestação de serviços de telecomunicações para a população de baixa renda.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	Parte desses provedores permanece artificialmente no Simples Nacional, reduzindo indevidamente a arrecadação tributária e prejudicando a competitividade das empresas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	As autoridades competentes não possuem estrutura para fiscalização desses provedores. 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	Portanto, a aprovação da Reforma Tributária com implementação do </a:t>
            </a:r>
            <a:r>
              <a:rPr lang="pt-BR" sz="2200" i="1" kern="0" dirty="0" err="1">
                <a:latin typeface="Calibri" panose="020F0502020204030204"/>
              </a:rPr>
              <a:t>cashback</a:t>
            </a:r>
            <a:r>
              <a:rPr lang="pt-BR" sz="2200" kern="0" dirty="0">
                <a:latin typeface="Calibri" panose="020F0502020204030204"/>
              </a:rPr>
              <a:t> para os serviços de telecomunicações, acarreta nas seguintes benefícios:</a:t>
            </a:r>
          </a:p>
          <a:p>
            <a:pPr lvl="1" algn="just">
              <a:defRPr/>
            </a:pPr>
            <a:endParaRPr lang="pt-BR" sz="1800" kern="0" dirty="0">
              <a:latin typeface="Calibri" panose="020F0502020204030204"/>
            </a:endParaRPr>
          </a:p>
          <a:p>
            <a:pPr lvl="1" algn="just">
              <a:defRPr/>
            </a:pPr>
            <a:endParaRPr lang="pt-BR" kern="0" dirty="0">
              <a:latin typeface="Calibri" panose="020F0502020204030204"/>
            </a:endParaRP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" y="199700"/>
            <a:ext cx="2378540" cy="6761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80A643-13A4-1C91-91A4-D8FA58907752}"/>
              </a:ext>
            </a:extLst>
          </p:cNvPr>
          <p:cNvSpPr txBox="1">
            <a:spLocks/>
          </p:cNvSpPr>
          <p:nvPr/>
        </p:nvSpPr>
        <p:spPr>
          <a:xfrm>
            <a:off x="489582" y="986808"/>
            <a:ext cx="10802112" cy="994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+mn-lt"/>
                <a:cs typeface="Dreaming Outloud Script Pro" panose="020F0502020204030204" pitchFamily="66" charset="0"/>
              </a:rPr>
              <a:t>Da problemática enfrentada</a:t>
            </a:r>
          </a:p>
        </p:txBody>
      </p:sp>
    </p:spTree>
    <p:extLst>
      <p:ext uri="{BB962C8B-B14F-4D97-AF65-F5344CB8AC3E}">
        <p14:creationId xmlns:p14="http://schemas.microsoft.com/office/powerpoint/2010/main" val="260617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976782" y="2585150"/>
            <a:ext cx="11601095" cy="42728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Promoção da universalização de fato da conectividade;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Tributação mais justa;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Formalização dos provedores, que pode resultar em aumento da arrecadação tributária;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Incentivo à competitividade nesse segmento de baixa renda;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Melhora da qualidade do serviço; e</a:t>
            </a: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2200" kern="0" dirty="0">
                <a:latin typeface="Calibri" panose="020F0502020204030204"/>
              </a:rPr>
              <a:t>Redução da necessidade de fiscalização pelo Poder Público.</a:t>
            </a:r>
          </a:p>
          <a:p>
            <a:pPr lvl="1" algn="just">
              <a:defRPr/>
            </a:pPr>
            <a:endParaRPr lang="pt-BR" sz="1800" kern="0" dirty="0">
              <a:latin typeface="Calibri" panose="020F0502020204030204"/>
            </a:endParaRPr>
          </a:p>
          <a:p>
            <a:pPr lvl="1" algn="just">
              <a:defRPr/>
            </a:pPr>
            <a:endParaRPr lang="pt-BR" kern="0" dirty="0">
              <a:latin typeface="Calibri" panose="020F0502020204030204"/>
            </a:endParaRPr>
          </a:p>
          <a:p>
            <a:pPr lvl="1" algn="just">
              <a:defRPr/>
            </a:pPr>
            <a:endParaRPr lang="pt-BR" sz="2200" kern="0" dirty="0">
              <a:latin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FFE69-203F-433D-AB2D-21278D98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" y="199700"/>
            <a:ext cx="2378540" cy="6761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80A643-13A4-1C91-91A4-D8FA58907752}"/>
              </a:ext>
            </a:extLst>
          </p:cNvPr>
          <p:cNvSpPr txBox="1">
            <a:spLocks/>
          </p:cNvSpPr>
          <p:nvPr/>
        </p:nvSpPr>
        <p:spPr>
          <a:xfrm>
            <a:off x="489582" y="986808"/>
            <a:ext cx="10802112" cy="994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+mn-lt"/>
                <a:cs typeface="Dreaming Outloud Script Pro" panose="020F0502020204030204" pitchFamily="66" charset="0"/>
              </a:rPr>
              <a:t>Da problemática enfrentada</a:t>
            </a: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53577DEB-22B6-2992-B618-C3C423955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87" y="2405041"/>
            <a:ext cx="360218" cy="360218"/>
          </a:xfrm>
          <a:prstGeom prst="rect">
            <a:avLst/>
          </a:prstGeom>
        </p:spPr>
      </p:pic>
      <p:pic>
        <p:nvPicPr>
          <p:cNvPr id="5" name="Gráfico 4" descr="Marca de seleção com preenchimento sólido">
            <a:extLst>
              <a:ext uri="{FF2B5EF4-FFF2-40B4-BE49-F238E27FC236}">
                <a16:creationId xmlns:a16="http://schemas.microsoft.com/office/drawing/2014/main" id="{544DF659-860B-4C5E-8687-E96BD150F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87" y="3068782"/>
            <a:ext cx="360218" cy="360218"/>
          </a:xfrm>
          <a:prstGeom prst="rect">
            <a:avLst/>
          </a:prstGeom>
        </p:spPr>
      </p:pic>
      <p:pic>
        <p:nvPicPr>
          <p:cNvPr id="6" name="Gráfico 5" descr="Marca de seleção com preenchimento sólido">
            <a:extLst>
              <a:ext uri="{FF2B5EF4-FFF2-40B4-BE49-F238E27FC236}">
                <a16:creationId xmlns:a16="http://schemas.microsoft.com/office/drawing/2014/main" id="{DD82A180-0A33-B566-1441-2F17B9264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738" y="3769896"/>
            <a:ext cx="360218" cy="360218"/>
          </a:xfrm>
          <a:prstGeom prst="rect">
            <a:avLst/>
          </a:prstGeom>
        </p:spPr>
      </p:pic>
      <p:pic>
        <p:nvPicPr>
          <p:cNvPr id="7" name="Gráfico 6" descr="Marca de seleção com preenchimento sólido">
            <a:extLst>
              <a:ext uri="{FF2B5EF4-FFF2-40B4-BE49-F238E27FC236}">
                <a16:creationId xmlns:a16="http://schemas.microsoft.com/office/drawing/2014/main" id="{7A0EAB9D-A787-A23E-1C40-CEDA3C5C9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87" y="4471010"/>
            <a:ext cx="360218" cy="360218"/>
          </a:xfrm>
          <a:prstGeom prst="rect">
            <a:avLst/>
          </a:prstGeom>
        </p:spPr>
      </p:pic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F1FC4227-C592-0492-52FC-B591575BA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87" y="5074771"/>
            <a:ext cx="360218" cy="360218"/>
          </a:xfrm>
          <a:prstGeom prst="rect">
            <a:avLst/>
          </a:prstGeom>
        </p:spPr>
      </p:pic>
      <p:pic>
        <p:nvPicPr>
          <p:cNvPr id="9" name="Gráfico 8" descr="Marca de seleção com preenchimento sólido">
            <a:extLst>
              <a:ext uri="{FF2B5EF4-FFF2-40B4-BE49-F238E27FC236}">
                <a16:creationId xmlns:a16="http://schemas.microsoft.com/office/drawing/2014/main" id="{261E6B82-7BC8-8978-6D8B-B6E26BEE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87" y="5790240"/>
            <a:ext cx="360218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4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599E5206799C4DA6F91485501F8056" ma:contentTypeVersion="14" ma:contentTypeDescription="Crie um novo documento." ma:contentTypeScope="" ma:versionID="6560c5a9d72483d23ef4fe5517cb0ad7">
  <xsd:schema xmlns:xsd="http://www.w3.org/2001/XMLSchema" xmlns:xs="http://www.w3.org/2001/XMLSchema" xmlns:p="http://schemas.microsoft.com/office/2006/metadata/properties" xmlns:ns2="c6dcbc6f-b059-45c6-b2db-080a604ca94d" xmlns:ns3="00315970-8a8e-4284-bf8a-ccd2d3f40996" targetNamespace="http://schemas.microsoft.com/office/2006/metadata/properties" ma:root="true" ma:fieldsID="ec307f496d00dd23f0ae439df6035dc9" ns2:_="" ns3:_="">
    <xsd:import namespace="c6dcbc6f-b059-45c6-b2db-080a604ca94d"/>
    <xsd:import namespace="00315970-8a8e-4284-bf8a-ccd2d3f40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cbc6f-b059-45c6-b2db-080a604ca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3aac69e0-17d8-4c02-83be-54a3db43d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15970-8a8e-4284-bf8a-ccd2d3f409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f11805f-6c3b-4256-b6fc-d08023526b1f}" ma:internalName="TaxCatchAll" ma:showField="CatchAllData" ma:web="00315970-8a8e-4284-bf8a-ccd2d3f40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dcbc6f-b059-45c6-b2db-080a604ca94d">
      <Terms xmlns="http://schemas.microsoft.com/office/infopath/2007/PartnerControls"/>
    </lcf76f155ced4ddcb4097134ff3c332f>
    <TaxCatchAll xmlns="00315970-8a8e-4284-bf8a-ccd2d3f40996" xsi:nil="true"/>
  </documentManagement>
</p:properties>
</file>

<file path=customXml/itemProps1.xml><?xml version="1.0" encoding="utf-8"?>
<ds:datastoreItem xmlns:ds="http://schemas.openxmlformats.org/officeDocument/2006/customXml" ds:itemID="{78D60E28-F09F-4550-8617-49EA2815B7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011050-2F7F-463E-A081-D6292EB45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cbc6f-b059-45c6-b2db-080a604ca94d"/>
    <ds:schemaRef ds:uri="00315970-8a8e-4284-bf8a-ccd2d3f409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973CEA-6B52-4C10-9FEF-C5B7E4CC3C1C}">
  <ds:schemaRefs>
    <ds:schemaRef ds:uri="http://schemas.microsoft.com/office/2006/metadata/properties"/>
    <ds:schemaRef ds:uri="http://schemas.microsoft.com/office/infopath/2007/PartnerControls"/>
    <ds:schemaRef ds:uri="c6dcbc6f-b059-45c6-b2db-080a604ca94d"/>
    <ds:schemaRef ds:uri="00315970-8a8e-4284-bf8a-ccd2d3f409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971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TelComp - Luiz Henrique</dc:creator>
  <cp:lastModifiedBy>Luís Felipe Santos Arrais de Lavôr</cp:lastModifiedBy>
  <cp:revision>20</cp:revision>
  <dcterms:created xsi:type="dcterms:W3CDTF">2022-02-28T05:24:45Z</dcterms:created>
  <dcterms:modified xsi:type="dcterms:W3CDTF">2024-09-10T16:11:12Z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0x0101004D599E5206799C4DA6F91485501F8056</vt:lpwstr>
  </property>
</Properties>
</file>