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0" r:id="rId4"/>
  </p:sldIdLst>
  <p:sldSz cx="12192000" cy="6858000"/>
  <p:notesSz cx="7099300" cy="10234613"/>
  <p:embeddedFontLst>
    <p:embeddedFont>
      <p:font typeface="Century Gothic" panose="020B0502020202020204" pitchFamily="3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8" roundtripDataSignature="AMtx7mhKt8LZZ/aFNzgpuv8CHM53A23nn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38BC76A-3B40-47BF-8D09-F9AF370EDD26}">
  <a:tblStyle styleId="{D38BC76A-3B40-47BF-8D09-F9AF370EDD26}" styleName="Table_0">
    <a:wholeTbl>
      <a:tcTxStyle b="off" i="off">
        <a:font>
          <a:latin typeface="Trade Gothic Next Light"/>
          <a:ea typeface="Trade Gothic Next Light"/>
          <a:cs typeface="Trade Gothic Next Light"/>
        </a:font>
        <a:srgbClr val="000000"/>
      </a:tcTxStyle>
      <a:tcStyle>
        <a:tcBdr>
          <a:lef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DE9"/>
          </a:solidFill>
        </a:fill>
      </a:tcStyle>
    </a:wholeTbl>
    <a:band1H>
      <a:tcTxStyle b="off" i="off"/>
      <a:tcStyle>
        <a:tcBdr/>
        <a:fill>
          <a:solidFill>
            <a:srgbClr val="CBD8D0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BD8D0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Trade Gothic Next Light"/>
          <a:ea typeface="Trade Gothic Next Light"/>
          <a:cs typeface="Trade Gothic Next Light"/>
        </a:font>
        <a:srgbClr val="FFFFFF"/>
      </a:tcTxStyle>
      <a:tcStyle>
        <a:tcBdr/>
        <a:fill>
          <a:solidFill>
            <a:srgbClr val="188659"/>
          </a:solidFill>
        </a:fill>
      </a:tcStyle>
    </a:lastCol>
    <a:firstCol>
      <a:tcTxStyle b="on" i="off">
        <a:font>
          <a:latin typeface="Trade Gothic Next Light"/>
          <a:ea typeface="Trade Gothic Next Light"/>
          <a:cs typeface="Trade Gothic Next Light"/>
        </a:font>
        <a:srgbClr val="FFFFFF"/>
      </a:tcTxStyle>
      <a:tcStyle>
        <a:tcBdr/>
        <a:fill>
          <a:solidFill>
            <a:srgbClr val="188659"/>
          </a:solidFill>
        </a:fill>
      </a:tcStyle>
    </a:firstCol>
    <a:lastRow>
      <a:tcTxStyle b="on" i="off">
        <a:font>
          <a:latin typeface="Trade Gothic Next Light"/>
          <a:ea typeface="Trade Gothic Next Light"/>
          <a:cs typeface="Trade Gothic Next Light"/>
        </a:font>
        <a:srgbClr val="FFFFFF"/>
      </a:tcTxStyle>
      <a:tcStyle>
        <a:tcBdr>
          <a:top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188659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Trade Gothic Next Light"/>
          <a:ea typeface="Trade Gothic Next Light"/>
          <a:cs typeface="Trade Gothic Next Light"/>
        </a:font>
        <a:srgbClr val="FFFFFF"/>
      </a:tcTxStyle>
      <a:tcStyle>
        <a:tcBdr>
          <a:bottom>
            <a:ln w="381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188659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4A7CD688-CEE5-4808-BCA5-A7C65523FE4A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rgbClr val="A5A5A5">
              <a:alpha val="20000"/>
            </a:srgb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A5A5A5">
              <a:alpha val="20000"/>
            </a:srgb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12700" cap="flat" cmpd="sng">
              <a:solidFill>
                <a:srgbClr val="A5A5A5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28" Type="http://customschemas.google.com/relationships/presentationmetadata" Target="metadata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294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pt-BR" sz="1300" smtClean="0">
                <a:solidFill>
                  <a:schemeClr val="dk1"/>
                </a:solidFill>
              </a:rPr>
              <a:pPr algn="r">
                <a:buSzPts val="1200"/>
              </a:pPr>
              <a:t>‹nº›</a:t>
            </a:fld>
            <a:endParaRPr lang="pt-BR" sz="1300">
              <a:solidFill>
                <a:schemeClr val="dk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3:notes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61" name="Google Shape;161;p3:notes"/>
          <p:cNvSpPr txBox="1">
            <a:spLocks noGrp="1"/>
          </p:cNvSpPr>
          <p:nvPr>
            <p:ph type="sldNum" idx="12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b" anchorCtr="0">
            <a:noAutofit/>
          </a:bodyPr>
          <a:lstStyle/>
          <a:p>
            <a:pPr algn="r">
              <a:buSzPts val="1400"/>
            </a:pPr>
            <a:fld id="{00000000-1234-1234-1234-123412341234}" type="slidenum">
              <a:rPr lang="pt-BR"/>
              <a:pPr algn="r">
                <a:buSzPts val="1400"/>
              </a:pPr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1f7c2c504c1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" name="Google Shape;169;g1f7c2c504c1_0_81:notes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30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70" name="Google Shape;170;g1f7c2c504c1_0_81:notes"/>
          <p:cNvSpPr txBox="1">
            <a:spLocks noGrp="1"/>
          </p:cNvSpPr>
          <p:nvPr>
            <p:ph type="sldNum" idx="12"/>
          </p:nvPr>
        </p:nvSpPr>
        <p:spPr>
          <a:xfrm>
            <a:off x="4021294" y="9721106"/>
            <a:ext cx="3076363" cy="513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b" anchorCtr="0">
            <a:noAutofit/>
          </a:bodyPr>
          <a:lstStyle/>
          <a:p>
            <a:pPr algn="r">
              <a:buSzPts val="1400"/>
            </a:pPr>
            <a:fld id="{00000000-1234-1234-1234-123412341234}" type="slidenum">
              <a:rPr lang="pt-BR" sz="1500"/>
              <a:pPr algn="r">
                <a:buSzPts val="1400"/>
              </a:pPr>
              <a:t>2</a:t>
            </a:fld>
            <a:endParaRPr sz="15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g2f52cdb5ca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9" name="Google Shape;239;g2f52cdb5ca4_0_24:notes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30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40" name="Google Shape;240;g2f52cdb5ca4_0_24:notes"/>
          <p:cNvSpPr txBox="1">
            <a:spLocks noGrp="1"/>
          </p:cNvSpPr>
          <p:nvPr>
            <p:ph type="sldNum" idx="12"/>
          </p:nvPr>
        </p:nvSpPr>
        <p:spPr>
          <a:xfrm>
            <a:off x="4021294" y="9721106"/>
            <a:ext cx="3076363" cy="5134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b" anchorCtr="0">
            <a:noAutofit/>
          </a:bodyPr>
          <a:lstStyle/>
          <a:p>
            <a:pPr algn="r">
              <a:buSzPts val="1400"/>
            </a:pPr>
            <a:fld id="{00000000-1234-1234-1234-123412341234}" type="slidenum">
              <a:rPr lang="pt-BR" sz="1500"/>
              <a:pPr algn="r">
                <a:buSzPts val="1400"/>
              </a:pPr>
              <a:t>3</a:t>
            </a:fld>
            <a:endParaRPr sz="15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lide de Título" type="title">
  <p:cSld name="TITL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5"/>
          <p:cNvSpPr/>
          <p:nvPr/>
        </p:nvSpPr>
        <p:spPr>
          <a:xfrm>
            <a:off x="0" y="4323810"/>
            <a:ext cx="1744652" cy="778589"/>
          </a:xfrm>
          <a:custGeom>
            <a:avLst/>
            <a:gdLst/>
            <a:ahLst/>
            <a:cxnLst/>
            <a:rect l="l" t="t" r="r" b="b"/>
            <a:pathLst>
              <a:path w="372" h="166" extrusionOk="0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5"/>
          <p:cNvSpPr txBox="1">
            <a:spLocks noGrp="1"/>
          </p:cNvSpPr>
          <p:nvPr>
            <p:ph type="sldNum" idx="12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itação com Legenda">
  <p:cSld name="Citação com Legenda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5"/>
          <p:cNvSpPr txBox="1">
            <a:spLocks noGrp="1"/>
          </p:cNvSpPr>
          <p:nvPr>
            <p:ph type="body" idx="1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12" name="Google Shape;112;p15"/>
          <p:cNvSpPr txBox="1">
            <a:spLocks noGrp="1"/>
          </p:cNvSpPr>
          <p:nvPr>
            <p:ph type="body" idx="2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5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5"/>
          <p:cNvSpPr/>
          <p:nvPr/>
        </p:nvSpPr>
        <p:spPr>
          <a:xfrm rot="10800000" flipH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5"/>
          <p:cNvSpPr txBox="1">
            <a:spLocks noGrp="1"/>
          </p:cNvSpPr>
          <p:nvPr>
            <p:ph type="sldNum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117" name="Google Shape;117;p15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8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5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8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artão de Nome">
  <p:cSld name="Cartão de Nome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body" idx="1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6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6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6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itar o Cartão de Nome">
  <p:cSld name="Citar o Cartão de Nome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"/>
          <p:cNvSpPr txBox="1"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17"/>
          <p:cNvSpPr txBox="1">
            <a:spLocks noGrp="1"/>
          </p:cNvSpPr>
          <p:nvPr>
            <p:ph type="body" idx="1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29" name="Google Shape;129;p17"/>
          <p:cNvSpPr txBox="1">
            <a:spLocks noGrp="1"/>
          </p:cNvSpPr>
          <p:nvPr>
            <p:ph type="body" idx="2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30" name="Google Shape;130;p17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7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7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7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sp>
        <p:nvSpPr>
          <p:cNvPr id="134" name="Google Shape;134;p17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8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lang="pt-BR" sz="80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dadeiro ou Falso">
  <p:cSld name="Verdadeiro ou Falso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8"/>
          <p:cNvSpPr txBox="1"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8"/>
          <p:cNvSpPr txBox="1">
            <a:spLocks noGrp="1"/>
          </p:cNvSpPr>
          <p:nvPr>
            <p:ph type="body" idx="1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39" name="Google Shape;139;p18"/>
          <p:cNvSpPr txBox="1">
            <a:spLocks noGrp="1"/>
          </p:cNvSpPr>
          <p:nvPr>
            <p:ph type="body" idx="2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40" name="Google Shape;140;p18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18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8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8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ítulo e Texto Vertical" type="vertTx">
  <p:cSld name="VERTICAL_TEXT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9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9"/>
          <p:cNvSpPr txBox="1">
            <a:spLocks noGrp="1"/>
          </p:cNvSpPr>
          <p:nvPr>
            <p:ph type="body" idx="1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47" name="Google Shape;147;p19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19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9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19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exto e Título Vertical" type="vertTitleAndTx">
  <p:cSld name="VERTICAL_TITLE_AND_VERTICAL_TEXT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0"/>
          <p:cNvSpPr txBox="1">
            <a:spLocks noGrp="1"/>
          </p:cNvSpPr>
          <p:nvPr>
            <p:ph type="body" idx="1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154" name="Google Shape;154;p20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0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20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0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1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1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marL="914400" lvl="1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?"/>
              <a:defRPr/>
            </a:lvl2pPr>
            <a:lvl3pPr marL="1371600" lvl="2" indent="-3175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Char char="?"/>
              <a:defRPr/>
            </a:lvl3pPr>
            <a:lvl4pPr marL="1828800" lvl="3" indent="-30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?"/>
              <a:defRPr/>
            </a:lvl4pPr>
            <a:lvl5pPr marL="2286000" lvl="4" indent="-30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?"/>
              <a:defRPr/>
            </a:lvl5pPr>
            <a:lvl6pPr marL="2743200" lvl="5" indent="-30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?"/>
              <a:defRPr/>
            </a:lvl6pPr>
            <a:lvl7pPr marL="3200400" lvl="6" indent="-30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?"/>
              <a:defRPr/>
            </a:lvl7pPr>
            <a:lvl8pPr marL="3657600" lvl="7" indent="-30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?"/>
              <a:defRPr/>
            </a:lvl8pPr>
            <a:lvl9pPr marL="4114800" lvl="8" indent="-3048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Char char="?"/>
              <a:defRPr/>
            </a:lvl9pPr>
          </a:lstStyle>
          <a:p>
            <a:endParaRPr/>
          </a:p>
        </p:txBody>
      </p:sp>
      <p:sp>
        <p:nvSpPr>
          <p:cNvPr id="52" name="Google Shape;52;p31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1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1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abeçalho da Seção" type="secHead">
  <p:cSld name="SECTION_HEAD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7"/>
          <p:cNvSpPr txBox="1"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sz="4000" b="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7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7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7"/>
          <p:cNvSpPr/>
          <p:nvPr/>
        </p:nvSpPr>
        <p:spPr>
          <a:xfrm rot="10800000" flipH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7"/>
          <p:cNvSpPr txBox="1">
            <a:spLocks noGrp="1"/>
          </p:cNvSpPr>
          <p:nvPr>
            <p:ph type="sldNum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uas Partes de Conteúdo" type="twoObj">
  <p:cSld name="TWO_OBJECTS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8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 txBox="1">
            <a:spLocks noGrp="1"/>
          </p:cNvSpPr>
          <p:nvPr>
            <p:ph type="body" idx="2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66" name="Google Shape;66;p8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8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8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ação" type="twoTxTwoObj">
  <p:cSld name="TWO_OBJECTS_WITH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0"/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2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3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0"/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4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9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9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omente Título" type="titleOnly">
  <p:cSld name="TITLE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0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0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0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0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0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údo com Legenda" type="objTx">
  <p:cSld name="OBJECT_WITH_CAPTION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sz="20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2"/>
          <p:cNvSpPr txBox="1">
            <a:spLocks noGrp="1"/>
          </p:cNvSpPr>
          <p:nvPr>
            <p:ph type="body" idx="1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?"/>
              <a:defRPr/>
            </a:lvl9pPr>
          </a:lstStyle>
          <a:p>
            <a:endParaRPr/>
          </a:p>
        </p:txBody>
      </p:sp>
      <p:sp>
        <p:nvSpPr>
          <p:cNvPr id="89" name="Google Shape;89;p12"/>
          <p:cNvSpPr txBox="1">
            <a:spLocks noGrp="1"/>
          </p:cNvSpPr>
          <p:nvPr>
            <p:ph type="body" idx="2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90" name="Google Shape;90;p12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2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2"/>
          <p:cNvSpPr/>
          <p:nvPr/>
        </p:nvSpPr>
        <p:spPr>
          <a:xfrm rot="10800000" flipH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2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magem com Legenda" type="picTx">
  <p:cSld name="PICTURE_WITH_CAPTION_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3"/>
          <p:cNvSpPr txBox="1"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sz="2400"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3"/>
          <p:cNvSpPr>
            <a:spLocks noGrp="1"/>
          </p:cNvSpPr>
          <p:nvPr>
            <p:ph type="pic" idx="2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97" name="Google Shape;97;p13"/>
          <p:cNvSpPr txBox="1">
            <a:spLocks noGrp="1"/>
          </p:cNvSpPr>
          <p:nvPr>
            <p:ph type="body" idx="1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3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13"/>
          <p:cNvSpPr/>
          <p:nvPr/>
        </p:nvSpPr>
        <p:spPr>
          <a:xfrm rot="10800000" flipH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3"/>
          <p:cNvSpPr txBox="1">
            <a:spLocks noGrp="1"/>
          </p:cNvSpPr>
          <p:nvPr>
            <p:ph type="sldNum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ítulo e Legenda">
  <p:cSld name="Título e Legenda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sz="4800" b="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4"/>
          <p:cNvSpPr txBox="1"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5" name="Google Shape;105;p14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4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4"/>
          <p:cNvSpPr/>
          <p:nvPr/>
        </p:nvSpPr>
        <p:spPr>
          <a:xfrm rot="10800000" flipH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4"/>
          <p:cNvSpPr txBox="1">
            <a:spLocks noGrp="1"/>
          </p:cNvSpPr>
          <p:nvPr>
            <p:ph type="sldNum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4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11" name="Google Shape;11;p4"/>
            <p:cNvSpPr/>
            <p:nvPr/>
          </p:nvSpPr>
          <p:spPr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l" t="t" r="r" b="b"/>
              <a:pathLst>
                <a:path w="22" h="136" extrusionOk="0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4"/>
            <p:cNvSpPr/>
            <p:nvPr/>
          </p:nvSpPr>
          <p:spPr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l" t="t" r="r" b="b"/>
              <a:pathLst>
                <a:path w="140" h="504" extrusionOk="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4"/>
            <p:cNvSpPr/>
            <p:nvPr/>
          </p:nvSpPr>
          <p:spPr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l" t="t" r="r" b="b"/>
              <a:pathLst>
                <a:path w="132" h="308" extrusionOk="0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4"/>
            <p:cNvSpPr/>
            <p:nvPr/>
          </p:nvSpPr>
          <p:spPr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l" t="t" r="r" b="b"/>
              <a:pathLst>
                <a:path w="37" h="79" extrusionOk="0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4"/>
            <p:cNvSpPr/>
            <p:nvPr/>
          </p:nvSpPr>
          <p:spPr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l" t="t" r="r" b="b"/>
              <a:pathLst>
                <a:path w="178" h="722" extrusionOk="0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4"/>
            <p:cNvSpPr/>
            <p:nvPr/>
          </p:nvSpPr>
          <p:spPr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l" t="t" r="r" b="b"/>
              <a:pathLst>
                <a:path w="23" h="635" extrusionOk="0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4"/>
            <p:cNvSpPr/>
            <p:nvPr/>
          </p:nvSpPr>
          <p:spPr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l" t="t" r="r" b="b"/>
              <a:pathLst>
                <a:path w="17" h="107" extrusionOk="0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4"/>
            <p:cNvSpPr/>
            <p:nvPr/>
          </p:nvSpPr>
          <p:spPr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l" t="t" r="r" b="b"/>
              <a:pathLst>
                <a:path w="41" h="222" extrusionOk="0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4"/>
            <p:cNvSpPr/>
            <p:nvPr/>
          </p:nvSpPr>
          <p:spPr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l" t="t" r="r" b="b"/>
              <a:pathLst>
                <a:path w="450" h="878" extrusionOk="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4"/>
            <p:cNvSpPr/>
            <p:nvPr/>
          </p:nvSpPr>
          <p:spPr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l" t="t" r="r" b="b"/>
              <a:pathLst>
                <a:path w="35" h="73" extrusionOk="0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4"/>
            <p:cNvSpPr/>
            <p:nvPr/>
          </p:nvSpPr>
          <p:spPr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l" t="t" r="r" b="b"/>
              <a:pathLst>
                <a:path w="8" h="48" extrusionOk="0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4"/>
            <p:cNvSpPr/>
            <p:nvPr/>
          </p:nvSpPr>
          <p:spPr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l" t="t" r="r" b="b"/>
              <a:pathLst>
                <a:path w="52" h="135" extrusionOk="0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" name="Google Shape;23;p4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4" name="Google Shape;24;p4"/>
            <p:cNvSpPr/>
            <p:nvPr/>
          </p:nvSpPr>
          <p:spPr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l" t="t" r="r" b="b"/>
              <a:pathLst>
                <a:path w="103" h="920" extrusionOk="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4"/>
            <p:cNvSpPr/>
            <p:nvPr/>
          </p:nvSpPr>
          <p:spPr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l" t="t" r="r" b="b"/>
              <a:pathLst>
                <a:path w="88" h="330" extrusionOk="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4"/>
            <p:cNvSpPr/>
            <p:nvPr/>
          </p:nvSpPr>
          <p:spPr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l" t="t" r="r" b="b"/>
              <a:pathLst>
                <a:path w="90" h="207" extrusionOk="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4"/>
            <p:cNvSpPr/>
            <p:nvPr/>
          </p:nvSpPr>
          <p:spPr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l" t="t" r="r" b="b"/>
              <a:pathLst>
                <a:path w="115" h="467" extrusionOk="0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4"/>
            <p:cNvSpPr/>
            <p:nvPr/>
          </p:nvSpPr>
          <p:spPr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l" t="t" r="r" b="b"/>
              <a:pathLst>
                <a:path w="36" h="633" extrusionOk="0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l" t="t" r="r" b="b"/>
              <a:pathLst>
                <a:path w="28" h="59" extrusionOk="0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l" t="t" r="r" b="b"/>
              <a:pathLst>
                <a:path w="17" h="107" extrusionOk="0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4"/>
            <p:cNvSpPr/>
            <p:nvPr/>
          </p:nvSpPr>
          <p:spPr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l" t="t" r="r" b="b"/>
              <a:pathLst>
                <a:path w="294" h="568" extrusionOk="0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4"/>
            <p:cNvSpPr/>
            <p:nvPr/>
          </p:nvSpPr>
          <p:spPr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l" t="t" r="r" b="b"/>
              <a:pathLst>
                <a:path w="25" h="53" extrusionOk="0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4"/>
            <p:cNvSpPr/>
            <p:nvPr/>
          </p:nvSpPr>
          <p:spPr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l" t="t" r="r" b="b"/>
              <a:pathLst>
                <a:path w="29" h="141" extrusionOk="0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4"/>
            <p:cNvSpPr/>
            <p:nvPr/>
          </p:nvSpPr>
          <p:spPr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l" t="t" r="r" b="b"/>
              <a:pathLst>
                <a:path w="8" h="48" extrusionOk="0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4"/>
            <p:cNvSpPr/>
            <p:nvPr/>
          </p:nvSpPr>
          <p:spPr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l" t="t" r="r" b="b"/>
              <a:pathLst>
                <a:path w="44" h="111" extrusionOk="0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" name="Google Shape;36;p4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4"/>
          <p:cNvSpPr txBox="1"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sz="3600" b="0" i="0" u="none" strike="noStrike" cap="non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sz="18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sz="16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sz="14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048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sz="1200" b="0" i="0" u="none" strike="noStrike" cap="non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dt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ft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"/>
          <p:cNvSpPr txBox="1"/>
          <p:nvPr/>
        </p:nvSpPr>
        <p:spPr>
          <a:xfrm>
            <a:off x="6032675" y="517125"/>
            <a:ext cx="5733600" cy="95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t-BR" sz="3200" b="1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INDÚSTRIA DA MINERAÇÃO</a:t>
            </a:r>
            <a:endParaRPr sz="3200" b="1" i="0" u="none" strike="noStrike" cap="non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pt-BR" sz="3200" b="1" i="0" u="none" strike="noStrike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 AGRONEGÓCIO</a:t>
            </a:r>
            <a:endParaRPr sz="3200" b="1" i="0" u="none" strike="noStrike" cap="none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grpSp>
        <p:nvGrpSpPr>
          <p:cNvPr id="164" name="Google Shape;164;p3"/>
          <p:cNvGrpSpPr/>
          <p:nvPr/>
        </p:nvGrpSpPr>
        <p:grpSpPr>
          <a:xfrm>
            <a:off x="1" y="6393944"/>
            <a:ext cx="12192000" cy="446700"/>
            <a:chOff x="1" y="6393944"/>
            <a:chExt cx="12192000" cy="446700"/>
          </a:xfrm>
        </p:grpSpPr>
        <p:sp>
          <p:nvSpPr>
            <p:cNvPr id="165" name="Google Shape;165;p3"/>
            <p:cNvSpPr/>
            <p:nvPr/>
          </p:nvSpPr>
          <p:spPr>
            <a:xfrm>
              <a:off x="1" y="6393944"/>
              <a:ext cx="12192000" cy="446700"/>
            </a:xfrm>
            <a:prstGeom prst="rect">
              <a:avLst/>
            </a:prstGeom>
            <a:solidFill>
              <a:srgbClr val="000000"/>
            </a:solidFill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20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ABREU</a:t>
              </a:r>
              <a:r>
                <a:rPr lang="pt-BR" sz="2000" b="1" i="1" u="none" strike="noStrike" cap="non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CONSULTING</a:t>
              </a:r>
              <a:endParaRPr/>
            </a:p>
          </p:txBody>
        </p:sp>
        <p:sp>
          <p:nvSpPr>
            <p:cNvPr id="166" name="Google Shape;166;p3"/>
            <p:cNvSpPr txBox="1"/>
            <p:nvPr/>
          </p:nvSpPr>
          <p:spPr>
            <a:xfrm>
              <a:off x="19225" y="6451819"/>
              <a:ext cx="3460500" cy="3078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pt-BR" sz="1400" b="0" i="0" u="none" strike="noStrike" cap="none">
                  <a:solidFill>
                    <a:srgbClr val="D8D8D8"/>
                  </a:solidFill>
                  <a:latin typeface="Arial"/>
                  <a:ea typeface="Arial"/>
                  <a:cs typeface="Arial"/>
                  <a:sym typeface="Arial"/>
                </a:rPr>
                <a:t>katia.abreu@consultingbrz.com.br</a:t>
              </a:r>
              <a:endParaRPr sz="1400" b="0" i="0" u="none" strike="noStrike" cap="none">
                <a:solidFill>
                  <a:srgbClr val="D8D8D8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f7c2c504c1_0_81"/>
          <p:cNvSpPr txBox="1"/>
          <p:nvPr/>
        </p:nvSpPr>
        <p:spPr>
          <a:xfrm>
            <a:off x="778725" y="483150"/>
            <a:ext cx="10643400" cy="6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28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MINERAÇÃO E AGRO NO BRASIL</a:t>
            </a:r>
            <a:endParaRPr sz="2800" b="1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100" b="1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73" name="Google Shape;173;g1f7c2c504c1_0_81"/>
          <p:cNvSpPr txBox="1"/>
          <p:nvPr/>
        </p:nvSpPr>
        <p:spPr>
          <a:xfrm>
            <a:off x="784750" y="1252225"/>
            <a:ext cx="5454600" cy="47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pt-BR" sz="20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Desde o início do </a:t>
            </a:r>
            <a:r>
              <a:rPr lang="pt-BR" sz="2000" b="1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ano 2000, o Brasil tem se movido em direção a uma economia mais primária</a:t>
            </a:r>
            <a:r>
              <a:rPr lang="pt-BR" sz="20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, passando o país a ser dependente de setores como agropecuária e mineração. A partir de 2022, vemos um considerável descolamento do PIB do Agro (23%) + Mineração (4%) = 27% (2024).</a:t>
            </a:r>
            <a:endParaRPr sz="2000" b="0" i="0" u="none" strike="noStrike" cap="none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2000" b="0" i="0" u="none" strike="noStrike" cap="none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pt-BR" sz="20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pt-BR" sz="2000" b="1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ascensão econômica da China tem sido crucial na reconfiguração da economia brasileira</a:t>
            </a:r>
            <a:r>
              <a:rPr lang="pt-BR" sz="20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. A expressiva demanda por bens primários tornou a China um parceiro comercial vital para o Brasil. </a:t>
            </a:r>
            <a:r>
              <a:rPr lang="pt-BR" sz="2000" b="1" i="0" u="none" strike="noStrike" cap="none" dirty="0" err="1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Noso</a:t>
            </a:r>
            <a:r>
              <a:rPr lang="pt-BR" sz="2000" b="1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 minério de ferro, petróleo, carne e soja encontraram um grande mercado no gigante asiático</a:t>
            </a:r>
            <a:r>
              <a:rPr lang="pt-BR" sz="2000" b="0" i="0" u="none" strike="noStrike" cap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000" b="0" i="0" u="none" strike="noStrike" cap="none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g1f7c2c504c1_0_81"/>
          <p:cNvSpPr txBox="1"/>
          <p:nvPr/>
        </p:nvSpPr>
        <p:spPr>
          <a:xfrm>
            <a:off x="7355325" y="6039325"/>
            <a:ext cx="42192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Fonte: IBGE/AUDAX CAPITAL/BRZ CONSULTING</a:t>
            </a:r>
            <a:r>
              <a:rPr lang="pt-BR"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2025.</a:t>
            </a:r>
            <a:endParaRPr sz="1000" b="0" i="0" u="none" strike="noStrike" cap="none">
              <a:solidFill>
                <a:srgbClr val="33333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5" name="Google Shape;175;g1f7c2c504c1_0_81"/>
          <p:cNvGrpSpPr/>
          <p:nvPr/>
        </p:nvGrpSpPr>
        <p:grpSpPr>
          <a:xfrm>
            <a:off x="6321814" y="383900"/>
            <a:ext cx="5585276" cy="5781800"/>
            <a:chOff x="6321814" y="383900"/>
            <a:chExt cx="5585276" cy="5781800"/>
          </a:xfrm>
        </p:grpSpPr>
        <p:pic>
          <p:nvPicPr>
            <p:cNvPr id="176" name="Google Shape;176;g1f7c2c504c1_0_81"/>
            <p:cNvPicPr preferRelativeResize="0"/>
            <p:nvPr/>
          </p:nvPicPr>
          <p:blipFill rotWithShape="1">
            <a:blip r:embed="rId3">
              <a:alphaModFix/>
            </a:blip>
            <a:srcRect l="4177" t="15116" r="8064" b="9825"/>
            <a:stretch/>
          </p:blipFill>
          <p:spPr>
            <a:xfrm>
              <a:off x="6321814" y="1642373"/>
              <a:ext cx="4958210" cy="39875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7" name="Google Shape;177;g1f7c2c504c1_0_81"/>
            <p:cNvSpPr/>
            <p:nvPr/>
          </p:nvSpPr>
          <p:spPr>
            <a:xfrm>
              <a:off x="8446939" y="3964119"/>
              <a:ext cx="1136548" cy="51238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g1f7c2c504c1_0_81"/>
            <p:cNvSpPr/>
            <p:nvPr/>
          </p:nvSpPr>
          <p:spPr>
            <a:xfrm>
              <a:off x="8500294" y="1725052"/>
              <a:ext cx="1229944" cy="48996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79" name="Google Shape;179;g1f7c2c504c1_0_81"/>
            <p:cNvCxnSpPr/>
            <p:nvPr/>
          </p:nvCxnSpPr>
          <p:spPr>
            <a:xfrm rot="10800000" flipH="1">
              <a:off x="6478071" y="2358008"/>
              <a:ext cx="4513433" cy="16093"/>
            </a:xfrm>
            <a:prstGeom prst="straightConnector1">
              <a:avLst/>
            </a:prstGeom>
            <a:noFill/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0" name="Google Shape;180;g1f7c2c504c1_0_81"/>
            <p:cNvCxnSpPr/>
            <p:nvPr/>
          </p:nvCxnSpPr>
          <p:spPr>
            <a:xfrm rot="10800000" flipH="1">
              <a:off x="6474136" y="1377718"/>
              <a:ext cx="5100300" cy="16200"/>
            </a:xfrm>
            <a:prstGeom prst="straightConnector1">
              <a:avLst/>
            </a:prstGeom>
            <a:noFill/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1" name="Google Shape;181;g1f7c2c504c1_0_81"/>
            <p:cNvCxnSpPr/>
            <p:nvPr/>
          </p:nvCxnSpPr>
          <p:spPr>
            <a:xfrm rot="10800000" flipH="1">
              <a:off x="6474136" y="2357910"/>
              <a:ext cx="5100300" cy="16200"/>
            </a:xfrm>
            <a:prstGeom prst="straightConnector1">
              <a:avLst/>
            </a:prstGeom>
            <a:noFill/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82" name="Google Shape;182;g1f7c2c504c1_0_81"/>
            <p:cNvSpPr txBox="1"/>
            <p:nvPr/>
          </p:nvSpPr>
          <p:spPr>
            <a:xfrm>
              <a:off x="6422058" y="1091952"/>
              <a:ext cx="416112" cy="4003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pt-BR" sz="1400" b="0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20</a:t>
              </a:r>
              <a:endParaRPr sz="1400" b="0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83" name="Google Shape;183;g1f7c2c504c1_0_81"/>
            <p:cNvCxnSpPr/>
            <p:nvPr/>
          </p:nvCxnSpPr>
          <p:spPr>
            <a:xfrm rot="10800000" flipH="1">
              <a:off x="6474136" y="4286276"/>
              <a:ext cx="5100300" cy="16200"/>
            </a:xfrm>
            <a:prstGeom prst="straightConnector1">
              <a:avLst/>
            </a:prstGeom>
            <a:noFill/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4" name="Google Shape;184;g1f7c2c504c1_0_81"/>
            <p:cNvCxnSpPr/>
            <p:nvPr/>
          </p:nvCxnSpPr>
          <p:spPr>
            <a:xfrm rot="10800000" flipH="1">
              <a:off x="6474136" y="3338102"/>
              <a:ext cx="5100300" cy="16200"/>
            </a:xfrm>
            <a:prstGeom prst="straightConnector1">
              <a:avLst/>
            </a:prstGeom>
            <a:noFill/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85" name="Google Shape;185;g1f7c2c504c1_0_81"/>
            <p:cNvCxnSpPr/>
            <p:nvPr/>
          </p:nvCxnSpPr>
          <p:spPr>
            <a:xfrm rot="10800000" flipH="1">
              <a:off x="6422051" y="5234450"/>
              <a:ext cx="5100300" cy="16200"/>
            </a:xfrm>
            <a:prstGeom prst="straightConnector1">
              <a:avLst/>
            </a:prstGeom>
            <a:noFill/>
            <a:ln w="2857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86" name="Google Shape;186;g1f7c2c504c1_0_81"/>
            <p:cNvSpPr/>
            <p:nvPr/>
          </p:nvSpPr>
          <p:spPr>
            <a:xfrm>
              <a:off x="10677146" y="2464766"/>
              <a:ext cx="1229944" cy="48996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g1f7c2c504c1_0_81"/>
            <p:cNvSpPr/>
            <p:nvPr/>
          </p:nvSpPr>
          <p:spPr>
            <a:xfrm>
              <a:off x="10505227" y="5331929"/>
              <a:ext cx="1229944" cy="1936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g1f7c2c504c1_0_81"/>
            <p:cNvSpPr txBox="1"/>
            <p:nvPr/>
          </p:nvSpPr>
          <p:spPr>
            <a:xfrm>
              <a:off x="10448567" y="5217172"/>
              <a:ext cx="416112" cy="4003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pt-BR" sz="14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22</a:t>
              </a:r>
              <a:endParaRPr sz="14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" name="Google Shape;189;g1f7c2c504c1_0_81"/>
            <p:cNvSpPr txBox="1"/>
            <p:nvPr/>
          </p:nvSpPr>
          <p:spPr>
            <a:xfrm>
              <a:off x="10779905" y="5217172"/>
              <a:ext cx="416112" cy="40030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pt-BR" sz="14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24</a:t>
              </a:r>
              <a:endParaRPr sz="14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90" name="Google Shape;190;g1f7c2c504c1_0_81"/>
            <p:cNvCxnSpPr/>
            <p:nvPr/>
          </p:nvCxnSpPr>
          <p:spPr>
            <a:xfrm rot="10800000">
              <a:off x="10629730" y="5244448"/>
              <a:ext cx="0" cy="70693"/>
            </a:xfrm>
            <a:prstGeom prst="straightConnector1">
              <a:avLst/>
            </a:prstGeom>
            <a:noFill/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91" name="Google Shape;191;g1f7c2c504c1_0_81"/>
            <p:cNvCxnSpPr/>
            <p:nvPr/>
          </p:nvCxnSpPr>
          <p:spPr>
            <a:xfrm rot="10800000">
              <a:off x="10957380" y="5244448"/>
              <a:ext cx="0" cy="70693"/>
            </a:xfrm>
            <a:prstGeom prst="straightConnector1">
              <a:avLst/>
            </a:prstGeom>
            <a:noFill/>
            <a:ln w="9525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92" name="Google Shape;192;g1f7c2c504c1_0_81"/>
            <p:cNvSpPr/>
            <p:nvPr/>
          </p:nvSpPr>
          <p:spPr>
            <a:xfrm>
              <a:off x="10561767" y="2702134"/>
              <a:ext cx="135926" cy="125006"/>
            </a:xfrm>
            <a:prstGeom prst="ellipse">
              <a:avLst/>
            </a:prstGeom>
            <a:solidFill>
              <a:srgbClr val="11C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g1f7c2c504c1_0_81"/>
            <p:cNvSpPr txBox="1"/>
            <p:nvPr/>
          </p:nvSpPr>
          <p:spPr>
            <a:xfrm>
              <a:off x="11031676" y="383900"/>
              <a:ext cx="779700" cy="4000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pt-BR" sz="1400" b="1" i="0" u="none" strike="noStrike" cap="none" dirty="0">
                  <a:solidFill>
                    <a:srgbClr val="FFB423"/>
                  </a:solidFill>
                  <a:latin typeface="Arial"/>
                  <a:ea typeface="Arial"/>
                  <a:cs typeface="Arial"/>
                  <a:sym typeface="Arial"/>
                </a:rPr>
                <a:t>27%</a:t>
              </a:r>
              <a:endParaRPr sz="1400" b="1" i="0" u="none" strike="noStrike" cap="none" dirty="0">
                <a:solidFill>
                  <a:srgbClr val="FFB42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g1f7c2c504c1_0_81"/>
            <p:cNvSpPr txBox="1"/>
            <p:nvPr/>
          </p:nvSpPr>
          <p:spPr>
            <a:xfrm>
              <a:off x="10957374" y="2867138"/>
              <a:ext cx="7797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pt-BR" sz="1400" b="1" i="0" u="none" strike="noStrike" cap="none">
                  <a:solidFill>
                    <a:srgbClr val="11C495"/>
                  </a:solidFill>
                  <a:latin typeface="Arial"/>
                  <a:ea typeface="Arial"/>
                  <a:cs typeface="Arial"/>
                  <a:sym typeface="Arial"/>
                </a:rPr>
                <a:t>10,8%</a:t>
              </a:r>
              <a:endParaRPr sz="1400" b="1" i="0" u="none" strike="noStrike" cap="none">
                <a:solidFill>
                  <a:srgbClr val="11C49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g1f7c2c504c1_0_81"/>
            <p:cNvSpPr/>
            <p:nvPr/>
          </p:nvSpPr>
          <p:spPr>
            <a:xfrm>
              <a:off x="10889417" y="513075"/>
              <a:ext cx="135900" cy="125100"/>
            </a:xfrm>
            <a:prstGeom prst="ellipse">
              <a:avLst/>
            </a:prstGeom>
            <a:solidFill>
              <a:srgbClr val="FFB4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g1f7c2c504c1_0_81"/>
            <p:cNvSpPr/>
            <p:nvPr/>
          </p:nvSpPr>
          <p:spPr>
            <a:xfrm>
              <a:off x="10864680" y="3004693"/>
              <a:ext cx="135900" cy="125100"/>
            </a:xfrm>
            <a:prstGeom prst="ellipse">
              <a:avLst/>
            </a:prstGeom>
            <a:solidFill>
              <a:srgbClr val="11C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g1f7c2c504c1_0_81"/>
            <p:cNvSpPr/>
            <p:nvPr/>
          </p:nvSpPr>
          <p:spPr>
            <a:xfrm>
              <a:off x="6363544" y="5910781"/>
              <a:ext cx="135900" cy="125100"/>
            </a:xfrm>
            <a:prstGeom prst="ellipse">
              <a:avLst/>
            </a:prstGeom>
            <a:solidFill>
              <a:srgbClr val="FFB4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g1f7c2c504c1_0_81"/>
            <p:cNvSpPr/>
            <p:nvPr/>
          </p:nvSpPr>
          <p:spPr>
            <a:xfrm>
              <a:off x="6363544" y="5651130"/>
              <a:ext cx="135900" cy="125100"/>
            </a:xfrm>
            <a:prstGeom prst="ellipse">
              <a:avLst/>
            </a:prstGeom>
            <a:solidFill>
              <a:srgbClr val="11C49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g1f7c2c504c1_0_81"/>
            <p:cNvSpPr txBox="1"/>
            <p:nvPr/>
          </p:nvSpPr>
          <p:spPr>
            <a:xfrm>
              <a:off x="6535350" y="5796400"/>
              <a:ext cx="27861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pt-BR" sz="1200" b="1" i="0" u="none" strike="noStrike" cap="none">
                  <a:solidFill>
                    <a:srgbClr val="FFB423"/>
                  </a:solidFill>
                  <a:latin typeface="Arial"/>
                  <a:ea typeface="Arial"/>
                  <a:cs typeface="Arial"/>
                  <a:sym typeface="Arial"/>
                </a:rPr>
                <a:t>PIB - Agropecuária e Mineração</a:t>
              </a:r>
              <a:endParaRPr sz="1200" b="1" i="0" u="none" strike="noStrike" cap="none">
                <a:solidFill>
                  <a:srgbClr val="FFB42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g1f7c2c504c1_0_81"/>
            <p:cNvSpPr txBox="1"/>
            <p:nvPr/>
          </p:nvSpPr>
          <p:spPr>
            <a:xfrm>
              <a:off x="6535352" y="5536752"/>
              <a:ext cx="27861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pt-BR" sz="1200" b="1" i="0" u="none" strike="noStrike" cap="none">
                  <a:solidFill>
                    <a:srgbClr val="11C495"/>
                  </a:solidFill>
                  <a:latin typeface="Arial"/>
                  <a:ea typeface="Arial"/>
                  <a:cs typeface="Arial"/>
                  <a:sym typeface="Arial"/>
                </a:rPr>
                <a:t>PIB - Indústria de Transformação</a:t>
              </a:r>
              <a:endParaRPr sz="1200" b="1" i="0" u="none" strike="noStrike" cap="none">
                <a:solidFill>
                  <a:srgbClr val="11C49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g1f7c2c504c1_0_81"/>
            <p:cNvSpPr/>
            <p:nvPr/>
          </p:nvSpPr>
          <p:spPr>
            <a:xfrm>
              <a:off x="10647800" y="2762250"/>
              <a:ext cx="241611" cy="303075"/>
            </a:xfrm>
            <a:custGeom>
              <a:avLst/>
              <a:gdLst/>
              <a:ahLst/>
              <a:cxnLst/>
              <a:rect l="l" t="t" r="r" b="b"/>
              <a:pathLst>
                <a:path w="12123" h="12123" extrusionOk="0">
                  <a:moveTo>
                    <a:pt x="0" y="0"/>
                  </a:moveTo>
                  <a:cubicBezTo>
                    <a:pt x="5111" y="2557"/>
                    <a:pt x="7013" y="9564"/>
                    <a:pt x="12123" y="12123"/>
                  </a:cubicBezTo>
                </a:path>
              </a:pathLst>
            </a:custGeom>
            <a:noFill/>
            <a:ln w="38100" cap="flat" cmpd="sng">
              <a:solidFill>
                <a:srgbClr val="11C49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g1f7c2c504c1_0_81"/>
            <p:cNvSpPr/>
            <p:nvPr/>
          </p:nvSpPr>
          <p:spPr>
            <a:xfrm>
              <a:off x="10644075" y="638173"/>
              <a:ext cx="313288" cy="2064008"/>
            </a:xfrm>
            <a:custGeom>
              <a:avLst/>
              <a:gdLst/>
              <a:ahLst/>
              <a:cxnLst/>
              <a:rect l="l" t="t" r="r" b="b"/>
              <a:pathLst>
                <a:path w="15301" h="46976" extrusionOk="0">
                  <a:moveTo>
                    <a:pt x="0" y="46976"/>
                  </a:moveTo>
                  <a:cubicBezTo>
                    <a:pt x="16460" y="46976"/>
                    <a:pt x="15224" y="16460"/>
                    <a:pt x="15224" y="0"/>
                  </a:cubicBezTo>
                </a:path>
              </a:pathLst>
            </a:custGeom>
            <a:noFill/>
            <a:ln w="38100" cap="flat" cmpd="sng">
              <a:solidFill>
                <a:srgbClr val="FFB42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g1f7c2c504c1_0_81"/>
            <p:cNvSpPr/>
            <p:nvPr/>
          </p:nvSpPr>
          <p:spPr>
            <a:xfrm>
              <a:off x="10588660" y="2647246"/>
              <a:ext cx="135926" cy="125006"/>
            </a:xfrm>
            <a:prstGeom prst="ellipse">
              <a:avLst/>
            </a:prstGeom>
            <a:solidFill>
              <a:srgbClr val="FFB4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4" name="Google Shape;204;g1f7c2c504c1_0_81"/>
          <p:cNvSpPr txBox="1"/>
          <p:nvPr/>
        </p:nvSpPr>
        <p:spPr>
          <a:xfrm>
            <a:off x="11548100" y="6061900"/>
            <a:ext cx="5268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5" name="Google Shape;205;g1f7c2c504c1_0_81"/>
          <p:cNvGrpSpPr/>
          <p:nvPr/>
        </p:nvGrpSpPr>
        <p:grpSpPr>
          <a:xfrm>
            <a:off x="1" y="6393944"/>
            <a:ext cx="12192000" cy="446700"/>
            <a:chOff x="1" y="6393944"/>
            <a:chExt cx="12192000" cy="446700"/>
          </a:xfrm>
        </p:grpSpPr>
        <p:sp>
          <p:nvSpPr>
            <p:cNvPr id="206" name="Google Shape;206;g1f7c2c504c1_0_81"/>
            <p:cNvSpPr/>
            <p:nvPr/>
          </p:nvSpPr>
          <p:spPr>
            <a:xfrm>
              <a:off x="1" y="6393944"/>
              <a:ext cx="12192000" cy="446700"/>
            </a:xfrm>
            <a:prstGeom prst="rect">
              <a:avLst/>
            </a:prstGeom>
            <a:solidFill>
              <a:srgbClr val="000000"/>
            </a:solidFill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20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ABREU</a:t>
              </a:r>
              <a:r>
                <a:rPr lang="pt-BR" sz="2000" b="1" i="1" u="none" strike="noStrike" cap="non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CONSULTING</a:t>
              </a:r>
              <a:endParaRPr/>
            </a:p>
          </p:txBody>
        </p:sp>
        <p:sp>
          <p:nvSpPr>
            <p:cNvPr id="207" name="Google Shape;207;g1f7c2c504c1_0_81"/>
            <p:cNvSpPr txBox="1"/>
            <p:nvPr/>
          </p:nvSpPr>
          <p:spPr>
            <a:xfrm>
              <a:off x="19225" y="6451819"/>
              <a:ext cx="3460500" cy="3078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pt-BR" sz="1400" b="0" i="0" u="none" strike="noStrike" cap="none">
                  <a:solidFill>
                    <a:srgbClr val="D8D8D8"/>
                  </a:solidFill>
                  <a:latin typeface="Arial"/>
                  <a:ea typeface="Arial"/>
                  <a:cs typeface="Arial"/>
                  <a:sym typeface="Arial"/>
                </a:rPr>
                <a:t>katia.abreu@consultingbrz.com.br</a:t>
              </a:r>
              <a:endParaRPr sz="1400" b="0" i="0" u="none" strike="noStrike" cap="none">
                <a:solidFill>
                  <a:srgbClr val="D8D8D8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2f52cdb5ca4_0_24"/>
          <p:cNvSpPr txBox="1"/>
          <p:nvPr/>
        </p:nvSpPr>
        <p:spPr>
          <a:xfrm>
            <a:off x="778725" y="483150"/>
            <a:ext cx="10643400" cy="6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pt-BR" sz="2800" b="1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SEGURANÇA MINERAL</a:t>
            </a:r>
            <a:endParaRPr sz="3100" b="1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100" b="1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43" name="Google Shape;243;g2f52cdb5ca4_0_24"/>
          <p:cNvSpPr txBox="1"/>
          <p:nvPr/>
        </p:nvSpPr>
        <p:spPr>
          <a:xfrm>
            <a:off x="784750" y="1252225"/>
            <a:ext cx="10643400" cy="13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pt-BR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Somos dependentes </a:t>
            </a:r>
            <a:r>
              <a:rPr lang="pt-BR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 percentuais impressionantes da </a:t>
            </a:r>
            <a:r>
              <a:rPr lang="pt-BR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importação de fertilizantes</a:t>
            </a:r>
            <a:r>
              <a:rPr lang="pt-BR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o </a:t>
            </a:r>
            <a:r>
              <a:rPr lang="pt-BR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principal insumo</a:t>
            </a:r>
            <a:r>
              <a:rPr lang="pt-BR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pt-BR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agricultura</a:t>
            </a:r>
            <a:r>
              <a:rPr lang="pt-BR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Porém, </a:t>
            </a:r>
            <a:r>
              <a:rPr lang="pt-BR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temos </a:t>
            </a:r>
            <a:r>
              <a:rPr lang="pt-BR" sz="2000" b="1" i="0" u="sng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recursos minerais</a:t>
            </a:r>
            <a:r>
              <a:rPr lang="pt-BR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que podem reduzir nossa dependência</a:t>
            </a:r>
            <a:r>
              <a:rPr lang="pt-BR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como é o caso da </a:t>
            </a:r>
            <a:r>
              <a:rPr lang="pt-BR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mina de potássio em Autazes-AM, </a:t>
            </a:r>
            <a:r>
              <a:rPr lang="pt-BR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 capacidade para</a:t>
            </a:r>
            <a:r>
              <a:rPr lang="pt-BR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atender ~50% da demanda</a:t>
            </a:r>
            <a:r>
              <a:rPr lang="pt-BR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nacional.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g2f52cdb5ca4_0_24"/>
          <p:cNvSpPr txBox="1"/>
          <p:nvPr/>
        </p:nvSpPr>
        <p:spPr>
          <a:xfrm>
            <a:off x="784750" y="6039325"/>
            <a:ext cx="30000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t-BR" sz="1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Fonte: </a:t>
            </a:r>
            <a:r>
              <a:rPr lang="pt-BR" sz="1000" b="0" i="0" u="none" strike="noStrike" cap="none">
                <a:solidFill>
                  <a:srgbClr val="333333"/>
                </a:solidFill>
                <a:latin typeface="Arial"/>
                <a:ea typeface="Arial"/>
                <a:cs typeface="Arial"/>
                <a:sym typeface="Arial"/>
              </a:rPr>
              <a:t>BRZ CONSULTING, 2024.</a:t>
            </a:r>
            <a:endParaRPr sz="1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g2f52cdb5ca4_0_24"/>
          <p:cNvSpPr txBox="1"/>
          <p:nvPr/>
        </p:nvSpPr>
        <p:spPr>
          <a:xfrm>
            <a:off x="11548100" y="6061900"/>
            <a:ext cx="5268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6" name="Google Shape;246;g2f52cdb5ca4_0_24"/>
          <p:cNvGrpSpPr/>
          <p:nvPr/>
        </p:nvGrpSpPr>
        <p:grpSpPr>
          <a:xfrm>
            <a:off x="1" y="6393944"/>
            <a:ext cx="12192000" cy="446700"/>
            <a:chOff x="1" y="6393944"/>
            <a:chExt cx="12192000" cy="446700"/>
          </a:xfrm>
        </p:grpSpPr>
        <p:sp>
          <p:nvSpPr>
            <p:cNvPr id="247" name="Google Shape;247;g2f52cdb5ca4_0_24"/>
            <p:cNvSpPr/>
            <p:nvPr/>
          </p:nvSpPr>
          <p:spPr>
            <a:xfrm>
              <a:off x="1" y="6393944"/>
              <a:ext cx="12192000" cy="446700"/>
            </a:xfrm>
            <a:prstGeom prst="rect">
              <a:avLst/>
            </a:prstGeom>
            <a:solidFill>
              <a:srgbClr val="000000"/>
            </a:solidFill>
            <a:ln w="25400" cap="flat" cmpd="sng">
              <a:solidFill>
                <a:srgbClr val="45140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20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ABREU</a:t>
              </a:r>
              <a:r>
                <a:rPr lang="pt-BR" sz="2000" b="1" i="1" u="none" strike="noStrike" cap="none">
                  <a:solidFill>
                    <a:srgbClr val="BFBFBF"/>
                  </a:solidFill>
                  <a:latin typeface="Arial"/>
                  <a:ea typeface="Arial"/>
                  <a:cs typeface="Arial"/>
                  <a:sym typeface="Arial"/>
                </a:rPr>
                <a:t>CONSULTING</a:t>
              </a:r>
              <a:endParaRPr/>
            </a:p>
          </p:txBody>
        </p:sp>
        <p:sp>
          <p:nvSpPr>
            <p:cNvPr id="248" name="Google Shape;248;g2f52cdb5ca4_0_24"/>
            <p:cNvSpPr txBox="1"/>
            <p:nvPr/>
          </p:nvSpPr>
          <p:spPr>
            <a:xfrm>
              <a:off x="19225" y="6451819"/>
              <a:ext cx="3460500" cy="3078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pt-BR" sz="1400" b="0" i="0" u="none" strike="noStrike" cap="none">
                  <a:solidFill>
                    <a:srgbClr val="D8D8D8"/>
                  </a:solidFill>
                  <a:latin typeface="Arial"/>
                  <a:ea typeface="Arial"/>
                  <a:cs typeface="Arial"/>
                  <a:sym typeface="Arial"/>
                </a:rPr>
                <a:t>katia.abreu@consultingbrz.com.br</a:t>
              </a:r>
              <a:endParaRPr sz="1400" b="0" i="0" u="none" strike="noStrike" cap="none">
                <a:solidFill>
                  <a:srgbClr val="D8D8D8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9" name="Google Shape;249;g2f52cdb5ca4_0_24"/>
          <p:cNvGrpSpPr/>
          <p:nvPr/>
        </p:nvGrpSpPr>
        <p:grpSpPr>
          <a:xfrm>
            <a:off x="1200875" y="2914169"/>
            <a:ext cx="9811147" cy="3009737"/>
            <a:chOff x="1200875" y="3142769"/>
            <a:chExt cx="9811147" cy="3009737"/>
          </a:xfrm>
        </p:grpSpPr>
        <p:sp>
          <p:nvSpPr>
            <p:cNvPr id="250" name="Google Shape;250;g2f52cdb5ca4_0_24"/>
            <p:cNvSpPr txBox="1"/>
            <p:nvPr/>
          </p:nvSpPr>
          <p:spPr>
            <a:xfrm>
              <a:off x="1508658" y="3142770"/>
              <a:ext cx="2138400" cy="4527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0000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pt-BR" sz="1800" b="1" i="0" u="none" strike="noStrike" cap="none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POTÁSSIO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g2f52cdb5ca4_0_24"/>
            <p:cNvSpPr txBox="1"/>
            <p:nvPr/>
          </p:nvSpPr>
          <p:spPr>
            <a:xfrm>
              <a:off x="5009894" y="3142769"/>
              <a:ext cx="2138400" cy="4527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0000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pt-BR" sz="1800" b="1" i="0" u="none" strike="noStrike" cap="none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FÓSFORO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g2f52cdb5ca4_0_24"/>
            <p:cNvSpPr txBox="1"/>
            <p:nvPr/>
          </p:nvSpPr>
          <p:spPr>
            <a:xfrm>
              <a:off x="8558631" y="3142769"/>
              <a:ext cx="2138400" cy="45270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txBody>
            <a:bodyPr spcFirstLastPara="1" wrap="square" lIns="90000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pt-BR" sz="1800" b="1" i="0" u="none" strike="noStrike" cap="none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NITROGENADOS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g2f52cdb5ca4_0_24"/>
            <p:cNvSpPr txBox="1"/>
            <p:nvPr/>
          </p:nvSpPr>
          <p:spPr>
            <a:xfrm>
              <a:off x="1210946" y="3583624"/>
              <a:ext cx="27384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Demanda: 19,0 milhões</a:t>
              </a:r>
              <a:endPara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pt-BR" sz="18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ton/ano</a:t>
              </a:r>
              <a:endParaRPr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g2f52cdb5ca4_0_24"/>
            <p:cNvSpPr txBox="1"/>
            <p:nvPr/>
          </p:nvSpPr>
          <p:spPr>
            <a:xfrm>
              <a:off x="1508658" y="4701402"/>
              <a:ext cx="2138400" cy="738600"/>
            </a:xfrm>
            <a:prstGeom prst="rect">
              <a:avLst/>
            </a:prstGeom>
            <a:solidFill>
              <a:srgbClr val="F9CDC2"/>
            </a:solidFill>
            <a:ln>
              <a:noFill/>
            </a:ln>
          </p:spPr>
          <p:txBody>
            <a:bodyPr spcFirstLastPara="1" wrap="square" lIns="90000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FF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96,5%</a:t>
              </a:r>
              <a:endParaRPr sz="20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é importado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g2f52cdb5ca4_0_24"/>
            <p:cNvSpPr txBox="1"/>
            <p:nvPr/>
          </p:nvSpPr>
          <p:spPr>
            <a:xfrm>
              <a:off x="5009894" y="4701401"/>
              <a:ext cx="2138400" cy="738600"/>
            </a:xfrm>
            <a:prstGeom prst="rect">
              <a:avLst/>
            </a:prstGeom>
            <a:solidFill>
              <a:srgbClr val="F9CDC2"/>
            </a:solidFill>
            <a:ln>
              <a:noFill/>
            </a:ln>
          </p:spPr>
          <p:txBody>
            <a:bodyPr spcFirstLastPara="1" wrap="square" lIns="90000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FF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60,0%</a:t>
              </a:r>
              <a:r>
                <a:rPr lang="pt-BR" sz="2000" b="0" i="0" u="none" strike="noStrike" cap="none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 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é</a:t>
              </a:r>
              <a:r>
                <a:rPr lang="pt-BR" sz="2000" b="1" i="0" u="none" strike="noStrike" cap="none">
                  <a:solidFill>
                    <a:srgbClr val="FF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 </a:t>
              </a:r>
              <a:r>
                <a:rPr lang="pt-BR" sz="2000" b="1" i="0" u="none" strike="noStrike" cap="none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importado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g2f52cdb5ca4_0_24"/>
            <p:cNvSpPr txBox="1"/>
            <p:nvPr/>
          </p:nvSpPr>
          <p:spPr>
            <a:xfrm>
              <a:off x="8558631" y="4701401"/>
              <a:ext cx="2138400" cy="738600"/>
            </a:xfrm>
            <a:prstGeom prst="rect">
              <a:avLst/>
            </a:prstGeom>
            <a:solidFill>
              <a:srgbClr val="F9CDC2"/>
            </a:solidFill>
            <a:ln>
              <a:noFill/>
            </a:ln>
          </p:spPr>
          <p:txBody>
            <a:bodyPr spcFirstLastPara="1" wrap="square" lIns="90000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FF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80,0%</a:t>
              </a:r>
              <a:endParaRPr sz="2000" b="1" i="0" u="none" strike="noStrike" cap="none">
                <a:solidFill>
                  <a:srgbClr val="000000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000000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é importado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7" name="Google Shape;257;g2f52cdb5ca4_0_24"/>
            <p:cNvSpPr/>
            <p:nvPr/>
          </p:nvSpPr>
          <p:spPr>
            <a:xfrm>
              <a:off x="2453150" y="4287275"/>
              <a:ext cx="247800" cy="2715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A53010"/>
            </a:solidFill>
            <a:ln w="25400" cap="flat" cmpd="sng">
              <a:solidFill>
                <a:srgbClr val="45140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8" name="Google Shape;258;g2f52cdb5ca4_0_24"/>
            <p:cNvSpPr/>
            <p:nvPr/>
          </p:nvSpPr>
          <p:spPr>
            <a:xfrm>
              <a:off x="5954387" y="4287276"/>
              <a:ext cx="247800" cy="2715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A53010"/>
            </a:solidFill>
            <a:ln w="25400" cap="flat" cmpd="sng">
              <a:solidFill>
                <a:srgbClr val="45140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9" name="Google Shape;259;g2f52cdb5ca4_0_24"/>
            <p:cNvSpPr/>
            <p:nvPr/>
          </p:nvSpPr>
          <p:spPr>
            <a:xfrm>
              <a:off x="9503125" y="4287277"/>
              <a:ext cx="247800" cy="2715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A53010"/>
            </a:solidFill>
            <a:ln w="25400" cap="flat" cmpd="sng">
              <a:solidFill>
                <a:srgbClr val="45140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g2f52cdb5ca4_0_24"/>
            <p:cNvSpPr txBox="1"/>
            <p:nvPr/>
          </p:nvSpPr>
          <p:spPr>
            <a:xfrm>
              <a:off x="1200875" y="5751506"/>
              <a:ext cx="27384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C00000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US$ 9,2 bilhões/ano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g2f52cdb5ca4_0_24"/>
            <p:cNvSpPr txBox="1"/>
            <p:nvPr/>
          </p:nvSpPr>
          <p:spPr>
            <a:xfrm>
              <a:off x="4630861" y="5752306"/>
              <a:ext cx="28953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C00000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US$ 10,7 bilhões/ano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" name="Google Shape;262;g2f52cdb5ca4_0_24"/>
            <p:cNvSpPr txBox="1"/>
            <p:nvPr/>
          </p:nvSpPr>
          <p:spPr>
            <a:xfrm>
              <a:off x="8273622" y="5751506"/>
              <a:ext cx="2738400" cy="40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C00000"/>
                  </a:solidFill>
                  <a:latin typeface="Arial Rounded"/>
                  <a:ea typeface="Arial Rounded"/>
                  <a:cs typeface="Arial Rounded"/>
                  <a:sym typeface="Arial Rounded"/>
                </a:rPr>
                <a:t>US$ 8,1 bilhões/ano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" name="Google Shape;263;g2f52cdb5ca4_0_24"/>
            <p:cNvSpPr/>
            <p:nvPr/>
          </p:nvSpPr>
          <p:spPr>
            <a:xfrm>
              <a:off x="2453150" y="5540593"/>
              <a:ext cx="247800" cy="2715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A53010"/>
            </a:solidFill>
            <a:ln w="25400" cap="flat" cmpd="sng">
              <a:solidFill>
                <a:srgbClr val="45140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" name="Google Shape;264;g2f52cdb5ca4_0_24"/>
            <p:cNvSpPr/>
            <p:nvPr/>
          </p:nvSpPr>
          <p:spPr>
            <a:xfrm>
              <a:off x="5954387" y="5540593"/>
              <a:ext cx="247800" cy="2715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A53010"/>
            </a:solidFill>
            <a:ln w="25400" cap="flat" cmpd="sng">
              <a:solidFill>
                <a:srgbClr val="45140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g2f52cdb5ca4_0_24"/>
            <p:cNvSpPr/>
            <p:nvPr/>
          </p:nvSpPr>
          <p:spPr>
            <a:xfrm>
              <a:off x="9503125" y="5540594"/>
              <a:ext cx="247800" cy="2715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A53010"/>
            </a:solidFill>
            <a:ln w="25400" cap="flat" cmpd="sng">
              <a:solidFill>
                <a:srgbClr val="45140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g2f52cdb5ca4_0_24"/>
            <p:cNvSpPr txBox="1"/>
            <p:nvPr/>
          </p:nvSpPr>
          <p:spPr>
            <a:xfrm>
              <a:off x="4722013" y="3576294"/>
              <a:ext cx="27384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Demanda: 16,5 milhões</a:t>
              </a:r>
              <a:endPara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pt-BR" sz="18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ton/ano</a:t>
              </a:r>
              <a:endParaRPr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g2f52cdb5ca4_0_24"/>
            <p:cNvSpPr txBox="1"/>
            <p:nvPr/>
          </p:nvSpPr>
          <p:spPr>
            <a:xfrm>
              <a:off x="8260917" y="3589612"/>
              <a:ext cx="2738400" cy="677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pt-BR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Demanda: 14,5 milhões</a:t>
              </a:r>
              <a:endPara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pt-BR" sz="18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ton/ano</a:t>
              </a:r>
              <a:endParaRPr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Widescreen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Arial Rounded</vt:lpstr>
      <vt:lpstr>Noto Sans Symbols</vt:lpstr>
      <vt:lpstr>Cacho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SARITA DIAS</dc:creator>
  <cp:lastModifiedBy>Juliana Soares Amorim</cp:lastModifiedBy>
  <cp:revision>1</cp:revision>
  <cp:lastPrinted>2025-07-01T13:33:08Z</cp:lastPrinted>
  <dcterms:created xsi:type="dcterms:W3CDTF">2024-04-02T14:04:16Z</dcterms:created>
  <dcterms:modified xsi:type="dcterms:W3CDTF">2025-07-01T13:42:22Z</dcterms:modified>
</cp:coreProperties>
</file>