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5428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5289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8157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1364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5642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7409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6776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3959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19657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843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8565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7BCDE-4EE8-43DC-B7CF-A8AAC51A022A}" type="datetimeFigureOut">
              <a:rPr lang="pt-BR" smtClean="0"/>
              <a:pPr/>
              <a:t>12/04/2017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EE3EE-E861-4532-BDFD-631DB63E76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513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9448" y="245325"/>
            <a:ext cx="10013795" cy="479503"/>
          </a:xfr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Calibri Corpo"/>
                <a:cs typeface="Calibri" panose="020F0502020204030204" pitchFamily="34" charset="0"/>
              </a:rPr>
              <a:t>ALTERAÇÕES DA VACINA CONTRA A FEBRE AFTOSA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15844" y="1115123"/>
            <a:ext cx="9341005" cy="53079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u="sng" dirty="0"/>
              <a:t>Benefícios das Alterações da Vacina Contra a Febre Aftosa: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1 – Retirada do vírus C</a:t>
            </a:r>
            <a:r>
              <a:rPr lang="pt-BR" sz="1600" dirty="0"/>
              <a:t>3</a:t>
            </a:r>
            <a:r>
              <a:rPr lang="pt-BR" dirty="0"/>
              <a:t> INDAIAL</a:t>
            </a:r>
          </a:p>
          <a:p>
            <a:pPr algn="just"/>
            <a:r>
              <a:rPr lang="pt-BR" dirty="0"/>
              <a:t>2 – Redução da dose vacinal de 5ml para 2ml</a:t>
            </a:r>
          </a:p>
          <a:p>
            <a:pPr algn="just"/>
            <a:endParaRPr lang="pt-BR" dirty="0"/>
          </a:p>
          <a:p>
            <a:pPr algn="just"/>
            <a:r>
              <a:rPr lang="pt-BR" u="sng" dirty="0"/>
              <a:t>Redução do volume a ser aplicado:</a:t>
            </a:r>
          </a:p>
          <a:p>
            <a:pPr algn="just"/>
            <a:endParaRPr lang="pt-BR" u="sng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dirty="0"/>
              <a:t>Praticidade da Vacinação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dirty="0" err="1"/>
              <a:t>Seringabilidade</a:t>
            </a:r>
            <a:r>
              <a:rPr lang="pt-BR" dirty="0"/>
              <a:t> da vacina</a:t>
            </a:r>
          </a:p>
          <a:p>
            <a:pPr algn="just"/>
            <a:endParaRPr lang="pt-BR" dirty="0"/>
          </a:p>
          <a:p>
            <a:pPr algn="just"/>
            <a:r>
              <a:rPr lang="pt-BR" u="sng" dirty="0"/>
              <a:t>Redução do volume a ser transportado:</a:t>
            </a:r>
          </a:p>
          <a:p>
            <a:pPr algn="just"/>
            <a:endParaRPr lang="pt-BR" u="sng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dirty="0"/>
              <a:t>Melhora na capacidade de armazenamento de 2 a 8 °C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dirty="0"/>
              <a:t>Redução nos problemas de perdas pela vacinação </a:t>
            </a:r>
            <a:r>
              <a:rPr lang="pt-BR"/>
              <a:t>no abate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33112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ângulo 26"/>
          <p:cNvSpPr/>
          <p:nvPr/>
        </p:nvSpPr>
        <p:spPr>
          <a:xfrm>
            <a:off x="777922" y="5857120"/>
            <a:ext cx="10834282" cy="8207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777922" y="4837024"/>
            <a:ext cx="8979396" cy="8813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777922" y="3930555"/>
            <a:ext cx="8979396" cy="805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4466" y="0"/>
            <a:ext cx="11374244" cy="37778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2000" b="1" u="sng" dirty="0"/>
              <a:t>CRONOGRAMA DE ALTERAÇÕES DA VACINA CONTRA FEBRE AFTOSA - TESTES INTERNOS</a:t>
            </a:r>
          </a:p>
        </p:txBody>
      </p:sp>
      <p:sp>
        <p:nvSpPr>
          <p:cNvPr id="4" name="Retângulo 3"/>
          <p:cNvSpPr/>
          <p:nvPr/>
        </p:nvSpPr>
        <p:spPr>
          <a:xfrm>
            <a:off x="947852" y="769444"/>
            <a:ext cx="3899208" cy="423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ADEQUAÇÃO DA IN-50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988312" y="981316"/>
            <a:ext cx="2787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947852" y="1429321"/>
            <a:ext cx="3899208" cy="423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ADEQUAÇÃO E SUBMISSÃO DE DOSSIÊS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5006451" y="1641194"/>
            <a:ext cx="2787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>
          <a:xfrm>
            <a:off x="4847060" y="1947371"/>
            <a:ext cx="3166948" cy="58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50" dirty="0">
                <a:solidFill>
                  <a:schemeClr val="tx1"/>
                </a:solidFill>
              </a:rPr>
              <a:t>ANALISE DOSSIÊ</a:t>
            </a:r>
          </a:p>
          <a:p>
            <a:pPr algn="ctr"/>
            <a:r>
              <a:rPr lang="pt-BR" sz="1650" dirty="0">
                <a:solidFill>
                  <a:schemeClr val="tx1"/>
                </a:solidFill>
              </a:rPr>
              <a:t>E APROVAÇÃO RÓTULO/BULA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8132758" y="2241071"/>
            <a:ext cx="2787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8014008" y="2608317"/>
            <a:ext cx="3341647" cy="423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50" dirty="0">
                <a:solidFill>
                  <a:schemeClr val="tx1"/>
                </a:solidFill>
              </a:rPr>
              <a:t>PREPARAÇÃO DAS PARTIDAS PILOTOS</a:t>
            </a:r>
          </a:p>
        </p:txBody>
      </p:sp>
      <p:sp>
        <p:nvSpPr>
          <p:cNvPr id="76" name="Retângulo 75"/>
          <p:cNvSpPr/>
          <p:nvPr/>
        </p:nvSpPr>
        <p:spPr>
          <a:xfrm>
            <a:off x="5278759" y="788462"/>
            <a:ext cx="12678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dirty="0"/>
              <a:t>PRAZO/MAPA?</a:t>
            </a:r>
          </a:p>
        </p:txBody>
      </p:sp>
      <p:sp>
        <p:nvSpPr>
          <p:cNvPr id="83" name="Retângulo 82"/>
          <p:cNvSpPr/>
          <p:nvPr/>
        </p:nvSpPr>
        <p:spPr>
          <a:xfrm>
            <a:off x="5299672" y="1460501"/>
            <a:ext cx="11801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dirty="0"/>
              <a:t>IND/120 DIAS</a:t>
            </a:r>
          </a:p>
        </p:txBody>
      </p:sp>
      <p:sp>
        <p:nvSpPr>
          <p:cNvPr id="86" name="Retângulo 85"/>
          <p:cNvSpPr/>
          <p:nvPr/>
        </p:nvSpPr>
        <p:spPr>
          <a:xfrm>
            <a:off x="8445661" y="2029597"/>
            <a:ext cx="12678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dirty="0"/>
              <a:t>PRAZO/MAPA?</a:t>
            </a:r>
          </a:p>
        </p:txBody>
      </p:sp>
      <p:sp>
        <p:nvSpPr>
          <p:cNvPr id="91" name="Retângulo 90"/>
          <p:cNvSpPr/>
          <p:nvPr/>
        </p:nvSpPr>
        <p:spPr>
          <a:xfrm>
            <a:off x="8535588" y="3074387"/>
            <a:ext cx="1180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/>
              <a:t>IND/150 </a:t>
            </a:r>
            <a:r>
              <a:rPr lang="pt-BR" sz="1400" dirty="0"/>
              <a:t>DIAS</a:t>
            </a:r>
          </a:p>
        </p:txBody>
      </p:sp>
      <p:sp>
        <p:nvSpPr>
          <p:cNvPr id="162" name="Retângulo 161"/>
          <p:cNvSpPr/>
          <p:nvPr/>
        </p:nvSpPr>
        <p:spPr>
          <a:xfrm>
            <a:off x="947851" y="2966545"/>
            <a:ext cx="1862255" cy="512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solidFill>
                  <a:schemeClr val="tx1"/>
                </a:solidFill>
              </a:rPr>
              <a:t>PARTIDAS PILOTOS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63" name="Retângulo 162"/>
          <p:cNvSpPr/>
          <p:nvPr/>
        </p:nvSpPr>
        <p:spPr>
          <a:xfrm>
            <a:off x="2840312" y="2929415"/>
            <a:ext cx="651875" cy="3233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(DIAS)</a:t>
            </a:r>
          </a:p>
        </p:txBody>
      </p:sp>
      <p:sp>
        <p:nvSpPr>
          <p:cNvPr id="169" name="Retângulo 168"/>
          <p:cNvSpPr/>
          <p:nvPr/>
        </p:nvSpPr>
        <p:spPr>
          <a:xfrm>
            <a:off x="2952405" y="3244813"/>
            <a:ext cx="457894" cy="261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71" name="Retângulo 170"/>
          <p:cNvSpPr/>
          <p:nvPr/>
        </p:nvSpPr>
        <p:spPr>
          <a:xfrm>
            <a:off x="3669682" y="4185611"/>
            <a:ext cx="1315844" cy="422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DIA 0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VACINAÇÃO</a:t>
            </a:r>
          </a:p>
        </p:txBody>
      </p:sp>
      <p:cxnSp>
        <p:nvCxnSpPr>
          <p:cNvPr id="172" name="Conector reto 171"/>
          <p:cNvCxnSpPr>
            <a:cxnSpLocks/>
            <a:stCxn id="171" idx="3"/>
          </p:cNvCxnSpPr>
          <p:nvPr/>
        </p:nvCxnSpPr>
        <p:spPr>
          <a:xfrm>
            <a:off x="4985526" y="4396705"/>
            <a:ext cx="3719864" cy="8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tângulo 174"/>
          <p:cNvSpPr/>
          <p:nvPr/>
        </p:nvSpPr>
        <p:spPr>
          <a:xfrm>
            <a:off x="8705390" y="4092014"/>
            <a:ext cx="918116" cy="5716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56</a:t>
            </a:r>
            <a:r>
              <a:rPr lang="pt-BR" sz="1400" dirty="0">
                <a:solidFill>
                  <a:schemeClr val="tx1"/>
                </a:solidFill>
              </a:rPr>
              <a:t> DPV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SANGRIA</a:t>
            </a:r>
          </a:p>
          <a:p>
            <a:pPr algn="ctr"/>
            <a:endParaRPr lang="pt-BR" sz="1400" dirty="0">
              <a:solidFill>
                <a:schemeClr val="tx1"/>
              </a:solidFill>
            </a:endParaRPr>
          </a:p>
        </p:txBody>
      </p:sp>
      <p:cxnSp>
        <p:nvCxnSpPr>
          <p:cNvPr id="179" name="Conector reto 178"/>
          <p:cNvCxnSpPr>
            <a:cxnSpLocks/>
          </p:cNvCxnSpPr>
          <p:nvPr/>
        </p:nvCxnSpPr>
        <p:spPr>
          <a:xfrm flipV="1">
            <a:off x="4311806" y="6114536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to 179"/>
          <p:cNvCxnSpPr>
            <a:cxnSpLocks/>
          </p:cNvCxnSpPr>
          <p:nvPr/>
        </p:nvCxnSpPr>
        <p:spPr>
          <a:xfrm flipV="1">
            <a:off x="5464112" y="6112621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ector reto 180"/>
          <p:cNvCxnSpPr>
            <a:cxnSpLocks/>
          </p:cNvCxnSpPr>
          <p:nvPr/>
        </p:nvCxnSpPr>
        <p:spPr>
          <a:xfrm flipV="1">
            <a:off x="6621974" y="6132239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ector reto 181"/>
          <p:cNvCxnSpPr>
            <a:cxnSpLocks/>
          </p:cNvCxnSpPr>
          <p:nvPr/>
        </p:nvCxnSpPr>
        <p:spPr>
          <a:xfrm flipV="1">
            <a:off x="7767755" y="6137779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ector reto 182"/>
          <p:cNvCxnSpPr>
            <a:cxnSpLocks/>
          </p:cNvCxnSpPr>
          <p:nvPr/>
        </p:nvCxnSpPr>
        <p:spPr>
          <a:xfrm flipV="1">
            <a:off x="9021332" y="6112621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ector reto 183"/>
          <p:cNvCxnSpPr>
            <a:cxnSpLocks/>
          </p:cNvCxnSpPr>
          <p:nvPr/>
        </p:nvCxnSpPr>
        <p:spPr>
          <a:xfrm flipV="1">
            <a:off x="10244212" y="6101540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tângulo 184"/>
          <p:cNvSpPr/>
          <p:nvPr/>
        </p:nvSpPr>
        <p:spPr>
          <a:xfrm>
            <a:off x="964578" y="4070470"/>
            <a:ext cx="2286002" cy="5126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GRUPO A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POTÊNCIA</a:t>
            </a:r>
          </a:p>
        </p:txBody>
      </p:sp>
      <p:sp>
        <p:nvSpPr>
          <p:cNvPr id="186" name="Retângulo 185"/>
          <p:cNvSpPr/>
          <p:nvPr/>
        </p:nvSpPr>
        <p:spPr>
          <a:xfrm>
            <a:off x="893094" y="6033591"/>
            <a:ext cx="2286002" cy="51265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GRUPO C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LDI</a:t>
            </a:r>
          </a:p>
        </p:txBody>
      </p:sp>
      <p:sp>
        <p:nvSpPr>
          <p:cNvPr id="187" name="Retângulo 186"/>
          <p:cNvSpPr/>
          <p:nvPr/>
        </p:nvSpPr>
        <p:spPr>
          <a:xfrm>
            <a:off x="4687210" y="6242441"/>
            <a:ext cx="9321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1º SANGRIA</a:t>
            </a:r>
          </a:p>
        </p:txBody>
      </p:sp>
      <p:sp>
        <p:nvSpPr>
          <p:cNvPr id="188" name="Retângulo 187"/>
          <p:cNvSpPr/>
          <p:nvPr/>
        </p:nvSpPr>
        <p:spPr>
          <a:xfrm>
            <a:off x="6106947" y="6190781"/>
            <a:ext cx="339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2º</a:t>
            </a:r>
            <a:r>
              <a:rPr lang="pt-BR" dirty="0"/>
              <a:t> </a:t>
            </a:r>
          </a:p>
        </p:txBody>
      </p:sp>
      <p:sp>
        <p:nvSpPr>
          <p:cNvPr id="189" name="Retângulo 188"/>
          <p:cNvSpPr/>
          <p:nvPr/>
        </p:nvSpPr>
        <p:spPr>
          <a:xfrm>
            <a:off x="7310547" y="6223514"/>
            <a:ext cx="3289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3º</a:t>
            </a:r>
          </a:p>
        </p:txBody>
      </p:sp>
      <p:sp>
        <p:nvSpPr>
          <p:cNvPr id="190" name="Retângulo 189"/>
          <p:cNvSpPr/>
          <p:nvPr/>
        </p:nvSpPr>
        <p:spPr>
          <a:xfrm>
            <a:off x="10950157" y="6222862"/>
            <a:ext cx="3289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6º</a:t>
            </a:r>
          </a:p>
        </p:txBody>
      </p:sp>
      <p:sp>
        <p:nvSpPr>
          <p:cNvPr id="191" name="Retângulo 190"/>
          <p:cNvSpPr/>
          <p:nvPr/>
        </p:nvSpPr>
        <p:spPr>
          <a:xfrm>
            <a:off x="8411538" y="6223513"/>
            <a:ext cx="3289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4º</a:t>
            </a:r>
          </a:p>
        </p:txBody>
      </p:sp>
      <p:sp>
        <p:nvSpPr>
          <p:cNvPr id="192" name="Retângulo 191"/>
          <p:cNvSpPr/>
          <p:nvPr/>
        </p:nvSpPr>
        <p:spPr>
          <a:xfrm>
            <a:off x="9757318" y="6223512"/>
            <a:ext cx="3668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5º</a:t>
            </a:r>
          </a:p>
        </p:txBody>
      </p:sp>
      <p:sp>
        <p:nvSpPr>
          <p:cNvPr id="195" name="Retângulo 194"/>
          <p:cNvSpPr/>
          <p:nvPr/>
        </p:nvSpPr>
        <p:spPr>
          <a:xfrm>
            <a:off x="4818259" y="5953191"/>
            <a:ext cx="7127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28</a:t>
            </a:r>
          </a:p>
        </p:txBody>
      </p:sp>
      <p:sp>
        <p:nvSpPr>
          <p:cNvPr id="196" name="Retângulo 195"/>
          <p:cNvSpPr/>
          <p:nvPr/>
        </p:nvSpPr>
        <p:spPr>
          <a:xfrm>
            <a:off x="5978488" y="5934383"/>
            <a:ext cx="7127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56</a:t>
            </a:r>
          </a:p>
        </p:txBody>
      </p:sp>
      <p:sp>
        <p:nvSpPr>
          <p:cNvPr id="197" name="Retângulo 196"/>
          <p:cNvSpPr/>
          <p:nvPr/>
        </p:nvSpPr>
        <p:spPr>
          <a:xfrm>
            <a:off x="7123063" y="5949323"/>
            <a:ext cx="7127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84</a:t>
            </a:r>
          </a:p>
        </p:txBody>
      </p:sp>
      <p:sp>
        <p:nvSpPr>
          <p:cNvPr id="198" name="Retângulo 197"/>
          <p:cNvSpPr/>
          <p:nvPr/>
        </p:nvSpPr>
        <p:spPr>
          <a:xfrm>
            <a:off x="8275454" y="5949323"/>
            <a:ext cx="804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112</a:t>
            </a:r>
          </a:p>
        </p:txBody>
      </p:sp>
      <p:sp>
        <p:nvSpPr>
          <p:cNvPr id="199" name="Retângulo 198"/>
          <p:cNvSpPr/>
          <p:nvPr/>
        </p:nvSpPr>
        <p:spPr>
          <a:xfrm>
            <a:off x="9486352" y="5944964"/>
            <a:ext cx="804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140</a:t>
            </a:r>
          </a:p>
        </p:txBody>
      </p:sp>
      <p:sp>
        <p:nvSpPr>
          <p:cNvPr id="200" name="Retângulo 199"/>
          <p:cNvSpPr/>
          <p:nvPr/>
        </p:nvSpPr>
        <p:spPr>
          <a:xfrm>
            <a:off x="10712560" y="5934383"/>
            <a:ext cx="804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168</a:t>
            </a:r>
          </a:p>
        </p:txBody>
      </p:sp>
      <p:sp>
        <p:nvSpPr>
          <p:cNvPr id="54" name="Retângulo 53"/>
          <p:cNvSpPr/>
          <p:nvPr/>
        </p:nvSpPr>
        <p:spPr>
          <a:xfrm>
            <a:off x="3285393" y="5876517"/>
            <a:ext cx="1315844" cy="422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DIA 0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VACINAÇÃO</a:t>
            </a:r>
          </a:p>
        </p:txBody>
      </p:sp>
      <p:sp>
        <p:nvSpPr>
          <p:cNvPr id="65" name="Retângulo 64"/>
          <p:cNvSpPr/>
          <p:nvPr/>
        </p:nvSpPr>
        <p:spPr>
          <a:xfrm>
            <a:off x="3484796" y="3101623"/>
            <a:ext cx="1703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dirty="0"/>
              <a:t>INOCUIDADE (9)</a:t>
            </a:r>
          </a:p>
          <a:p>
            <a:pPr algn="ctr"/>
            <a:r>
              <a:rPr lang="pt-BR" sz="1400" dirty="0"/>
              <a:t> e ESTERILIDADE (12)</a:t>
            </a:r>
          </a:p>
        </p:txBody>
      </p:sp>
      <p:sp>
        <p:nvSpPr>
          <p:cNvPr id="66" name="Retângulo 65"/>
          <p:cNvSpPr/>
          <p:nvPr/>
        </p:nvSpPr>
        <p:spPr>
          <a:xfrm>
            <a:off x="3658306" y="5088645"/>
            <a:ext cx="1315844" cy="422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DIA 0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VACINAÇÃO</a:t>
            </a:r>
          </a:p>
        </p:txBody>
      </p:sp>
      <p:cxnSp>
        <p:nvCxnSpPr>
          <p:cNvPr id="67" name="Conector reto 66"/>
          <p:cNvCxnSpPr>
            <a:cxnSpLocks/>
            <a:stCxn id="66" idx="3"/>
          </p:cNvCxnSpPr>
          <p:nvPr/>
        </p:nvCxnSpPr>
        <p:spPr>
          <a:xfrm>
            <a:off x="4974150" y="5299739"/>
            <a:ext cx="723902" cy="29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ângulo 67"/>
          <p:cNvSpPr/>
          <p:nvPr/>
        </p:nvSpPr>
        <p:spPr>
          <a:xfrm>
            <a:off x="5664599" y="4998760"/>
            <a:ext cx="2092711" cy="5716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28</a:t>
            </a:r>
            <a:r>
              <a:rPr lang="pt-BR" sz="1400" dirty="0">
                <a:solidFill>
                  <a:schemeClr val="tx1"/>
                </a:solidFill>
              </a:rPr>
              <a:t> DPV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SANGRIA/REVACINAÇÃO</a:t>
            </a:r>
          </a:p>
          <a:p>
            <a:pPr algn="ctr"/>
            <a:endParaRPr lang="pt-BR" sz="1400" dirty="0">
              <a:solidFill>
                <a:schemeClr val="tx1"/>
              </a:solidFill>
            </a:endParaRPr>
          </a:p>
        </p:txBody>
      </p:sp>
      <p:cxnSp>
        <p:nvCxnSpPr>
          <p:cNvPr id="69" name="Conector reto 68"/>
          <p:cNvCxnSpPr>
            <a:cxnSpLocks/>
          </p:cNvCxnSpPr>
          <p:nvPr/>
        </p:nvCxnSpPr>
        <p:spPr>
          <a:xfrm flipV="1">
            <a:off x="7767755" y="5325526"/>
            <a:ext cx="918829" cy="3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tângulo 69"/>
          <p:cNvSpPr/>
          <p:nvPr/>
        </p:nvSpPr>
        <p:spPr>
          <a:xfrm>
            <a:off x="8694014" y="4995048"/>
            <a:ext cx="918116" cy="5716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28</a:t>
            </a:r>
            <a:r>
              <a:rPr lang="pt-BR" sz="1400" dirty="0">
                <a:solidFill>
                  <a:schemeClr val="tx1"/>
                </a:solidFill>
              </a:rPr>
              <a:t> DPR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SANGRIA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(PNE)</a:t>
            </a:r>
          </a:p>
        </p:txBody>
      </p:sp>
      <p:sp>
        <p:nvSpPr>
          <p:cNvPr id="72" name="Retângulo 71"/>
          <p:cNvSpPr/>
          <p:nvPr/>
        </p:nvSpPr>
        <p:spPr>
          <a:xfrm>
            <a:off x="953202" y="5014448"/>
            <a:ext cx="2286002" cy="51265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GRUPO B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PNE</a:t>
            </a:r>
          </a:p>
        </p:txBody>
      </p:sp>
    </p:spTree>
    <p:extLst>
      <p:ext uri="{BB962C8B-B14F-4D97-AF65-F5344CB8AC3E}">
        <p14:creationId xmlns:p14="http://schemas.microsoft.com/office/powerpoint/2010/main" xmlns="" val="411821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ângulo 26"/>
          <p:cNvSpPr/>
          <p:nvPr/>
        </p:nvSpPr>
        <p:spPr>
          <a:xfrm>
            <a:off x="777922" y="5857120"/>
            <a:ext cx="10834282" cy="8207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777922" y="4837024"/>
            <a:ext cx="8979396" cy="8813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777922" y="3930555"/>
            <a:ext cx="8979396" cy="805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4466" y="0"/>
            <a:ext cx="11374244" cy="377781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2000" b="1" u="sng" dirty="0"/>
              <a:t>CRONOGRAMA DE ALTERAÇÕES DA VACINA CONTRA FEBRE AFTOSA – TESTES OFICIAIS</a:t>
            </a:r>
          </a:p>
        </p:txBody>
      </p:sp>
      <p:sp>
        <p:nvSpPr>
          <p:cNvPr id="171" name="Retângulo 170"/>
          <p:cNvSpPr/>
          <p:nvPr/>
        </p:nvSpPr>
        <p:spPr>
          <a:xfrm>
            <a:off x="3669682" y="4185611"/>
            <a:ext cx="1315844" cy="422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DIA 0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VACINAÇÃO</a:t>
            </a:r>
          </a:p>
        </p:txBody>
      </p:sp>
      <p:cxnSp>
        <p:nvCxnSpPr>
          <p:cNvPr id="172" name="Conector reto 171"/>
          <p:cNvCxnSpPr>
            <a:cxnSpLocks/>
            <a:stCxn id="171" idx="3"/>
          </p:cNvCxnSpPr>
          <p:nvPr/>
        </p:nvCxnSpPr>
        <p:spPr>
          <a:xfrm>
            <a:off x="4985526" y="4396705"/>
            <a:ext cx="3719864" cy="8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tângulo 174"/>
          <p:cNvSpPr/>
          <p:nvPr/>
        </p:nvSpPr>
        <p:spPr>
          <a:xfrm>
            <a:off x="8705390" y="4092014"/>
            <a:ext cx="918116" cy="5716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56</a:t>
            </a:r>
            <a:r>
              <a:rPr lang="pt-BR" sz="1400" dirty="0">
                <a:solidFill>
                  <a:schemeClr val="tx1"/>
                </a:solidFill>
              </a:rPr>
              <a:t> DPV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SANGRIA</a:t>
            </a:r>
          </a:p>
          <a:p>
            <a:pPr algn="ctr"/>
            <a:endParaRPr lang="pt-BR" sz="1400" dirty="0">
              <a:solidFill>
                <a:schemeClr val="tx1"/>
              </a:solidFill>
            </a:endParaRPr>
          </a:p>
        </p:txBody>
      </p:sp>
      <p:cxnSp>
        <p:nvCxnSpPr>
          <p:cNvPr id="179" name="Conector reto 178"/>
          <p:cNvCxnSpPr>
            <a:cxnSpLocks/>
          </p:cNvCxnSpPr>
          <p:nvPr/>
        </p:nvCxnSpPr>
        <p:spPr>
          <a:xfrm flipV="1">
            <a:off x="4311806" y="6114536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to 179"/>
          <p:cNvCxnSpPr>
            <a:cxnSpLocks/>
          </p:cNvCxnSpPr>
          <p:nvPr/>
        </p:nvCxnSpPr>
        <p:spPr>
          <a:xfrm flipV="1">
            <a:off x="5464112" y="6112621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ector reto 180"/>
          <p:cNvCxnSpPr>
            <a:cxnSpLocks/>
          </p:cNvCxnSpPr>
          <p:nvPr/>
        </p:nvCxnSpPr>
        <p:spPr>
          <a:xfrm flipV="1">
            <a:off x="6621974" y="6132239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ector reto 181"/>
          <p:cNvCxnSpPr>
            <a:cxnSpLocks/>
          </p:cNvCxnSpPr>
          <p:nvPr/>
        </p:nvCxnSpPr>
        <p:spPr>
          <a:xfrm flipV="1">
            <a:off x="7767755" y="6137779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ector reto 182"/>
          <p:cNvCxnSpPr>
            <a:cxnSpLocks/>
          </p:cNvCxnSpPr>
          <p:nvPr/>
        </p:nvCxnSpPr>
        <p:spPr>
          <a:xfrm flipV="1">
            <a:off x="9021332" y="6112621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ector reto 183"/>
          <p:cNvCxnSpPr>
            <a:cxnSpLocks/>
          </p:cNvCxnSpPr>
          <p:nvPr/>
        </p:nvCxnSpPr>
        <p:spPr>
          <a:xfrm flipV="1">
            <a:off x="10244212" y="6101540"/>
            <a:ext cx="535254" cy="11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tângulo 184"/>
          <p:cNvSpPr/>
          <p:nvPr/>
        </p:nvSpPr>
        <p:spPr>
          <a:xfrm>
            <a:off x="964578" y="4070470"/>
            <a:ext cx="2286002" cy="5126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GRUPO A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POTÊNCIA</a:t>
            </a:r>
          </a:p>
        </p:txBody>
      </p:sp>
      <p:sp>
        <p:nvSpPr>
          <p:cNvPr id="186" name="Retângulo 185"/>
          <p:cNvSpPr/>
          <p:nvPr/>
        </p:nvSpPr>
        <p:spPr>
          <a:xfrm>
            <a:off x="893094" y="6033591"/>
            <a:ext cx="2286002" cy="51265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GRUPO C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LDI</a:t>
            </a:r>
          </a:p>
        </p:txBody>
      </p:sp>
      <p:sp>
        <p:nvSpPr>
          <p:cNvPr id="187" name="Retângulo 186"/>
          <p:cNvSpPr/>
          <p:nvPr/>
        </p:nvSpPr>
        <p:spPr>
          <a:xfrm>
            <a:off x="4687210" y="6242441"/>
            <a:ext cx="9321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1º SANGRIA</a:t>
            </a:r>
          </a:p>
        </p:txBody>
      </p:sp>
      <p:sp>
        <p:nvSpPr>
          <p:cNvPr id="188" name="Retângulo 187"/>
          <p:cNvSpPr/>
          <p:nvPr/>
        </p:nvSpPr>
        <p:spPr>
          <a:xfrm>
            <a:off x="6106947" y="6190781"/>
            <a:ext cx="339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2º</a:t>
            </a:r>
            <a:r>
              <a:rPr lang="pt-BR" dirty="0"/>
              <a:t> </a:t>
            </a:r>
          </a:p>
        </p:txBody>
      </p:sp>
      <p:sp>
        <p:nvSpPr>
          <p:cNvPr id="189" name="Retângulo 188"/>
          <p:cNvSpPr/>
          <p:nvPr/>
        </p:nvSpPr>
        <p:spPr>
          <a:xfrm>
            <a:off x="7310547" y="6223514"/>
            <a:ext cx="3289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3º</a:t>
            </a:r>
          </a:p>
        </p:txBody>
      </p:sp>
      <p:sp>
        <p:nvSpPr>
          <p:cNvPr id="190" name="Retângulo 189"/>
          <p:cNvSpPr/>
          <p:nvPr/>
        </p:nvSpPr>
        <p:spPr>
          <a:xfrm>
            <a:off x="10950157" y="6222862"/>
            <a:ext cx="3289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6º</a:t>
            </a:r>
          </a:p>
        </p:txBody>
      </p:sp>
      <p:sp>
        <p:nvSpPr>
          <p:cNvPr id="191" name="Retângulo 190"/>
          <p:cNvSpPr/>
          <p:nvPr/>
        </p:nvSpPr>
        <p:spPr>
          <a:xfrm>
            <a:off x="8411538" y="6223513"/>
            <a:ext cx="3289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dirty="0"/>
              <a:t>4º</a:t>
            </a:r>
          </a:p>
        </p:txBody>
      </p:sp>
      <p:sp>
        <p:nvSpPr>
          <p:cNvPr id="192" name="Retângulo 191"/>
          <p:cNvSpPr/>
          <p:nvPr/>
        </p:nvSpPr>
        <p:spPr>
          <a:xfrm>
            <a:off x="9757318" y="6223512"/>
            <a:ext cx="3668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5º</a:t>
            </a:r>
          </a:p>
        </p:txBody>
      </p:sp>
      <p:sp>
        <p:nvSpPr>
          <p:cNvPr id="195" name="Retângulo 194"/>
          <p:cNvSpPr/>
          <p:nvPr/>
        </p:nvSpPr>
        <p:spPr>
          <a:xfrm>
            <a:off x="4818259" y="5953191"/>
            <a:ext cx="7127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28</a:t>
            </a:r>
          </a:p>
        </p:txBody>
      </p:sp>
      <p:sp>
        <p:nvSpPr>
          <p:cNvPr id="196" name="Retângulo 195"/>
          <p:cNvSpPr/>
          <p:nvPr/>
        </p:nvSpPr>
        <p:spPr>
          <a:xfrm>
            <a:off x="5978488" y="5934383"/>
            <a:ext cx="7127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56</a:t>
            </a:r>
          </a:p>
        </p:txBody>
      </p:sp>
      <p:sp>
        <p:nvSpPr>
          <p:cNvPr id="197" name="Retângulo 196"/>
          <p:cNvSpPr/>
          <p:nvPr/>
        </p:nvSpPr>
        <p:spPr>
          <a:xfrm>
            <a:off x="7123063" y="5949323"/>
            <a:ext cx="7127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84</a:t>
            </a:r>
          </a:p>
        </p:txBody>
      </p:sp>
      <p:sp>
        <p:nvSpPr>
          <p:cNvPr id="198" name="Retângulo 197"/>
          <p:cNvSpPr/>
          <p:nvPr/>
        </p:nvSpPr>
        <p:spPr>
          <a:xfrm>
            <a:off x="8275454" y="5949323"/>
            <a:ext cx="804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112</a:t>
            </a:r>
          </a:p>
        </p:txBody>
      </p:sp>
      <p:sp>
        <p:nvSpPr>
          <p:cNvPr id="199" name="Retângulo 198"/>
          <p:cNvSpPr/>
          <p:nvPr/>
        </p:nvSpPr>
        <p:spPr>
          <a:xfrm>
            <a:off x="9486352" y="5944964"/>
            <a:ext cx="804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140</a:t>
            </a:r>
          </a:p>
        </p:txBody>
      </p:sp>
      <p:sp>
        <p:nvSpPr>
          <p:cNvPr id="200" name="Retângulo 199"/>
          <p:cNvSpPr/>
          <p:nvPr/>
        </p:nvSpPr>
        <p:spPr>
          <a:xfrm>
            <a:off x="10712560" y="5934383"/>
            <a:ext cx="804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DPV 168</a:t>
            </a:r>
          </a:p>
        </p:txBody>
      </p:sp>
      <p:sp>
        <p:nvSpPr>
          <p:cNvPr id="54" name="Retângulo 53"/>
          <p:cNvSpPr/>
          <p:nvPr/>
        </p:nvSpPr>
        <p:spPr>
          <a:xfrm>
            <a:off x="3285393" y="5876517"/>
            <a:ext cx="1315844" cy="422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DIA 0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VACINAÇÃO</a:t>
            </a:r>
          </a:p>
        </p:txBody>
      </p:sp>
      <p:sp>
        <p:nvSpPr>
          <p:cNvPr id="66" name="Retângulo 65"/>
          <p:cNvSpPr/>
          <p:nvPr/>
        </p:nvSpPr>
        <p:spPr>
          <a:xfrm>
            <a:off x="3658306" y="5088645"/>
            <a:ext cx="1315844" cy="422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DIA 0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VACINAÇÃO</a:t>
            </a:r>
          </a:p>
        </p:txBody>
      </p:sp>
      <p:cxnSp>
        <p:nvCxnSpPr>
          <p:cNvPr id="67" name="Conector reto 66"/>
          <p:cNvCxnSpPr>
            <a:cxnSpLocks/>
            <a:stCxn id="66" idx="3"/>
          </p:cNvCxnSpPr>
          <p:nvPr/>
        </p:nvCxnSpPr>
        <p:spPr>
          <a:xfrm>
            <a:off x="4974150" y="5299739"/>
            <a:ext cx="723902" cy="29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ângulo 67"/>
          <p:cNvSpPr/>
          <p:nvPr/>
        </p:nvSpPr>
        <p:spPr>
          <a:xfrm>
            <a:off x="5664599" y="4998760"/>
            <a:ext cx="2092711" cy="5716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28</a:t>
            </a:r>
            <a:r>
              <a:rPr lang="pt-BR" sz="1400" dirty="0">
                <a:solidFill>
                  <a:schemeClr val="tx1"/>
                </a:solidFill>
              </a:rPr>
              <a:t> DPV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SANGRIA/REVACINAÇÃO</a:t>
            </a:r>
          </a:p>
          <a:p>
            <a:pPr algn="ctr"/>
            <a:endParaRPr lang="pt-BR" sz="1400" dirty="0">
              <a:solidFill>
                <a:schemeClr val="tx1"/>
              </a:solidFill>
            </a:endParaRPr>
          </a:p>
        </p:txBody>
      </p:sp>
      <p:cxnSp>
        <p:nvCxnSpPr>
          <p:cNvPr id="69" name="Conector reto 68"/>
          <p:cNvCxnSpPr>
            <a:cxnSpLocks/>
          </p:cNvCxnSpPr>
          <p:nvPr/>
        </p:nvCxnSpPr>
        <p:spPr>
          <a:xfrm flipV="1">
            <a:off x="7767755" y="5325526"/>
            <a:ext cx="918829" cy="3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tângulo 69"/>
          <p:cNvSpPr/>
          <p:nvPr/>
        </p:nvSpPr>
        <p:spPr>
          <a:xfrm>
            <a:off x="8694014" y="4995048"/>
            <a:ext cx="918116" cy="5716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28</a:t>
            </a:r>
            <a:r>
              <a:rPr lang="pt-BR" sz="1400" dirty="0">
                <a:solidFill>
                  <a:schemeClr val="tx1"/>
                </a:solidFill>
              </a:rPr>
              <a:t> DPR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SANGRIA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(PNE)</a:t>
            </a:r>
          </a:p>
        </p:txBody>
      </p:sp>
      <p:sp>
        <p:nvSpPr>
          <p:cNvPr id="72" name="Retângulo 71"/>
          <p:cNvSpPr/>
          <p:nvPr/>
        </p:nvSpPr>
        <p:spPr>
          <a:xfrm>
            <a:off x="953202" y="5014448"/>
            <a:ext cx="2286002" cy="51265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GRUPO B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PNE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5057" y="1540923"/>
            <a:ext cx="8712261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89479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238</Words>
  <Application>Microsoft Office PowerPoint</Application>
  <PresentationFormat>Personalizar</PresentationFormat>
  <Paragraphs>94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ALTERAÇÕES DA VACINA CONTRA A FEBRE AFTOSA</vt:lpstr>
      <vt:lpstr>CRONOGRAMA DE ALTERAÇÕES DA VACINA CONTRA FEBRE AFTOSA - TESTES INTERNOS</vt:lpstr>
      <vt:lpstr>CRONOGRAMA DE ALTERAÇÕES DA VACINA CONTRA FEBRE AFTOSA – TESTES OFICIAIS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CRONOGRAMA DE ALTERAÇÃO DE VACINA CONTRA FEBRE AFTOSA</dc:title>
  <dc:creator>Normanda</dc:creator>
  <cp:lastModifiedBy>ldiniz</cp:lastModifiedBy>
  <cp:revision>43</cp:revision>
  <cp:lastPrinted>2017-04-11T19:27:51Z</cp:lastPrinted>
  <dcterms:created xsi:type="dcterms:W3CDTF">2017-03-06T11:44:32Z</dcterms:created>
  <dcterms:modified xsi:type="dcterms:W3CDTF">2017-04-12T18:14:36Z</dcterms:modified>
</cp:coreProperties>
</file>