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12839700" cy="721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rgbClr val="F2F2F2"/>
          </a:solidFill>
        </a:fill>
      </a:tcStyle>
    </a:wholeTbl>
    <a:band2H>
      <a:tcTxStyle b="def" i="def"/>
      <a:tcStyle>
        <a:tcBdr/>
        <a:fill>
          <a:solidFill>
            <a:srgbClr val="F9F9F9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chemeClr val="accent4">
              <a:lumOff val="16690"/>
            </a:schemeClr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chemeClr val="accent4">
              <a:lumOff val="16690"/>
            </a:schemeClr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chemeClr val="accent4">
              <a:lumOff val="1669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rgbClr val="CCCCCC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4">
              <a:lumOff val="16690"/>
            </a:schemeClr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4">
              <a:lumOff val="16690"/>
            </a:schemeClr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4">
              <a:lumOff val="16690"/>
            </a:schemeClr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4">
              <a:lumOff val="1669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chemeClr val="accent4">
          <a:lumOff val="16690"/>
        </a:schemeClr>
      </a:tcTxStyle>
      <a:tcStyle>
        <a:tcBdr>
          <a:lef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lumOff val="1669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2">
              <a:lumOff val="44000"/>
            </a:schemeClr>
          </a:solidFill>
        </a:fill>
      </a:tcStyle>
    </a:band2H>
    <a:firstCol>
      <a:tcTxStyle b="on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1" name="Shape 4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Lembrar da integração com outras ações do MEC no momento de desenvolver os planos táticos. EX: Proinfo para disponibilização de recursos pedagógicos.</a:t>
            </a:r>
          </a:p>
          <a:p>
            <a:pPr/>
            <a:r>
              <a:t>Separar o que é NOVIDADE do que já está em execução.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1"/>
            <a:ext cx="12851074" cy="722312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/>
          <p:nvPr>
            <p:ph type="title"/>
          </p:nvPr>
        </p:nvSpPr>
        <p:spPr>
          <a:xfrm>
            <a:off x="383726" y="3608327"/>
            <a:ext cx="11856102" cy="621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>
            <a:normAutofit fontScale="100000" lnSpcReduction="0"/>
          </a:bodyPr>
          <a:lstStyle>
            <a:lvl1pPr>
              <a:defRPr b="1" sz="3600">
                <a:solidFill>
                  <a:schemeClr val="accent2">
                    <a:lumOff val="44000"/>
                  </a:schemeClr>
                </a:solidFill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14" name="Shape 14"/>
          <p:cNvSpPr/>
          <p:nvPr>
            <p:ph type="body" sz="quarter" idx="1"/>
          </p:nvPr>
        </p:nvSpPr>
        <p:spPr>
          <a:xfrm>
            <a:off x="383725" y="4287801"/>
            <a:ext cx="11856101" cy="5678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0" indent="0">
              <a:spcBef>
                <a:spcPts val="1300"/>
              </a:spcBef>
              <a:buClrTx/>
              <a:buSzTx/>
              <a:buFontTx/>
              <a:buNone/>
              <a:defRPr sz="2800">
                <a:solidFill>
                  <a:schemeClr val="accent2">
                    <a:lumOff val="44000"/>
                  </a:schemeClr>
                </a:solidFill>
              </a:defRPr>
            </a:lvl1pPr>
          </a:lstStyle>
          <a:p>
            <a:pPr/>
            <a:r>
              <a:t>Click to edit Master subtitle style</a:t>
            </a:r>
          </a:p>
        </p:txBody>
      </p:sp>
      <p:sp>
        <p:nvSpPr>
          <p:cNvPr id="15" name="Shape 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 flipH="1" flipV="1">
            <a:off x="1487398" y="789318"/>
            <a:ext cx="9829950" cy="1"/>
          </a:xfrm>
          <a:prstGeom prst="line">
            <a:avLst/>
          </a:prstGeom>
          <a:ln w="3175">
            <a:solidFill>
              <a:srgbClr val="E0E0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5" name="Shape 115"/>
          <p:cNvSpPr/>
          <p:nvPr>
            <p:ph type="title"/>
          </p:nvPr>
        </p:nvSpPr>
        <p:spPr>
          <a:xfrm>
            <a:off x="2078210" y="183578"/>
            <a:ext cx="6420909" cy="5000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481534">
              <a:defRPr b="1" sz="14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Texto do Título</a:t>
            </a:r>
          </a:p>
        </p:txBody>
      </p:sp>
      <p:sp>
        <p:nvSpPr>
          <p:cNvPr id="116" name="Shape 116"/>
          <p:cNvSpPr/>
          <p:nvPr>
            <p:ph type="sldNum" sz="quarter" idx="2"/>
          </p:nvPr>
        </p:nvSpPr>
        <p:spPr>
          <a:xfrm>
            <a:off x="10482736" y="6691423"/>
            <a:ext cx="273609" cy="269241"/>
          </a:xfrm>
          <a:prstGeom prst="rect">
            <a:avLst/>
          </a:prstGeom>
        </p:spPr>
        <p:txBody>
          <a:bodyPr/>
          <a:lstStyle>
            <a:lvl1pPr defTabSz="481534">
              <a:defRPr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7" name="Shape 117"/>
          <p:cNvSpPr/>
          <p:nvPr/>
        </p:nvSpPr>
        <p:spPr>
          <a:xfrm>
            <a:off x="5973459" y="6386036"/>
            <a:ext cx="992481" cy="747916"/>
          </a:xfrm>
          <a:prstGeom prst="rect">
            <a:avLst/>
          </a:prstGeom>
          <a:solidFill>
            <a:schemeClr val="accent2">
              <a:lumOff val="44000"/>
            </a:schemeClr>
          </a:solidFill>
          <a:ln w="3175">
            <a:solidFill>
              <a:schemeClr val="accent2">
                <a:lumOff val="44000"/>
              </a:schemeClr>
            </a:solidFill>
          </a:ln>
        </p:spPr>
        <p:txBody>
          <a:bodyPr lIns="36000" tIns="36000" rIns="36000" bIns="36000" anchor="ctr"/>
          <a:lstStyle/>
          <a:p>
            <a:pPr algn="ctr" defTabSz="481534">
              <a:defRPr>
                <a:solidFill>
                  <a:schemeClr val="accent2">
                    <a:lumOff val="44000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18" name="Shape 118"/>
          <p:cNvSpPr/>
          <p:nvPr/>
        </p:nvSpPr>
        <p:spPr>
          <a:xfrm>
            <a:off x="1606549" y="4867474"/>
            <a:ext cx="9631365" cy="2355651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>
                <a:solidFill>
                  <a:schemeClr val="accent2">
                    <a:lumOff val="44000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 flipH="1" flipV="1">
            <a:off x="1487398" y="789318"/>
            <a:ext cx="9829950" cy="1"/>
          </a:xfrm>
          <a:prstGeom prst="line">
            <a:avLst/>
          </a:prstGeom>
          <a:ln w="3175">
            <a:solidFill>
              <a:srgbClr val="E0E0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6" name="Shape 126"/>
          <p:cNvSpPr/>
          <p:nvPr>
            <p:ph type="title"/>
          </p:nvPr>
        </p:nvSpPr>
        <p:spPr>
          <a:xfrm>
            <a:off x="2078210" y="183578"/>
            <a:ext cx="6420909" cy="5000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481534">
              <a:defRPr b="1" sz="14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Texto do Título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2088119" y="1460820"/>
            <a:ext cx="8668227" cy="47669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346704" indent="-346704" defTabSz="481534">
              <a:spcBef>
                <a:spcPts val="600"/>
              </a:spcBef>
              <a:buClrTx/>
              <a:buSzPct val="100000"/>
              <a:buFont typeface="Arial"/>
              <a:defRPr sz="2400">
                <a:latin typeface="Raleway"/>
                <a:ea typeface="Raleway"/>
                <a:cs typeface="Raleway"/>
                <a:sym typeface="Raleway"/>
              </a:defRPr>
            </a:lvl1pPr>
            <a:lvl2pPr marL="825488" indent="-343953" defTabSz="481534">
              <a:spcBef>
                <a:spcPts val="600"/>
              </a:spcBef>
              <a:buClrTx/>
              <a:buSzPct val="100000"/>
              <a:buFont typeface="Arial"/>
              <a:buChar char="–"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marL="1284091" indent="-321022" defTabSz="481534">
              <a:spcBef>
                <a:spcPts val="600"/>
              </a:spcBef>
              <a:buClrTx/>
              <a:buSzPct val="100000"/>
              <a:buFont typeface="Arial"/>
              <a:buChar char="•"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marL="1805754" indent="-361150" defTabSz="481534">
              <a:spcBef>
                <a:spcPts val="600"/>
              </a:spcBef>
              <a:buClrTx/>
              <a:buFont typeface="Arial"/>
              <a:buChar char="–"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marL="2287288" indent="-361150" defTabSz="481534">
              <a:spcBef>
                <a:spcPts val="600"/>
              </a:spcBef>
              <a:buClrTx/>
              <a:buFont typeface="Arial"/>
              <a:defRPr sz="2400">
                <a:latin typeface="Raleway"/>
                <a:ea typeface="Raleway"/>
                <a:cs typeface="Raleway"/>
                <a:sym typeface="Raleway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10482736" y="6691423"/>
            <a:ext cx="273609" cy="269241"/>
          </a:xfrm>
          <a:prstGeom prst="rect">
            <a:avLst/>
          </a:prstGeom>
        </p:spPr>
        <p:txBody>
          <a:bodyPr/>
          <a:lstStyle>
            <a:lvl1pPr defTabSz="481534">
              <a:defRPr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 flipH="1" flipV="1">
            <a:off x="1487398" y="789318"/>
            <a:ext cx="9829950" cy="1"/>
          </a:xfrm>
          <a:prstGeom prst="line">
            <a:avLst/>
          </a:prstGeom>
          <a:ln w="3175">
            <a:solidFill>
              <a:srgbClr val="E0E0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6" name="Shape 136"/>
          <p:cNvSpPr/>
          <p:nvPr>
            <p:ph type="title"/>
          </p:nvPr>
        </p:nvSpPr>
        <p:spPr>
          <a:xfrm>
            <a:off x="2078210" y="183578"/>
            <a:ext cx="6420909" cy="5000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481534">
              <a:defRPr b="1" sz="14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Texto do Título</a:t>
            </a:r>
          </a:p>
        </p:txBody>
      </p:sp>
      <p:sp>
        <p:nvSpPr>
          <p:cNvPr id="137" name="Shape 137"/>
          <p:cNvSpPr/>
          <p:nvPr>
            <p:ph type="sldNum" sz="quarter" idx="2"/>
          </p:nvPr>
        </p:nvSpPr>
        <p:spPr>
          <a:xfrm>
            <a:off x="10482736" y="6691423"/>
            <a:ext cx="273609" cy="269241"/>
          </a:xfrm>
          <a:prstGeom prst="rect">
            <a:avLst/>
          </a:prstGeom>
        </p:spPr>
        <p:txBody>
          <a:bodyPr/>
          <a:lstStyle>
            <a:lvl1pPr defTabSz="481534">
              <a:defRPr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1"/>
            <a:ext cx="12860856" cy="722312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/>
          <p:nvPr/>
        </p:nvSpPr>
        <p:spPr>
          <a:xfrm>
            <a:off x="-16207" y="406399"/>
            <a:ext cx="12879113" cy="6828016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2000"/>
            </a:pP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 sz="1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5" name="Shape 25"/>
          <p:cNvSpPr/>
          <p:nvPr/>
        </p:nvSpPr>
        <p:spPr>
          <a:xfrm>
            <a:off x="0" y="1212941"/>
            <a:ext cx="12454730" cy="133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522" y="21600"/>
                </a:lnTo>
                <a:lnTo>
                  <a:pt x="0" y="21549"/>
                </a:lnTo>
              </a:path>
            </a:pathLst>
          </a:custGeom>
          <a:solidFill>
            <a:srgbClr val="002D86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>
                <a:solidFill>
                  <a:schemeClr val="accent2">
                    <a:lumOff val="44000"/>
                  </a:schemeClr>
                </a:solidFill>
              </a:defRPr>
            </a:pPr>
          </a:p>
        </p:txBody>
      </p:sp>
      <p:sp>
        <p:nvSpPr>
          <p:cNvPr id="26" name="Shape 26"/>
          <p:cNvSpPr/>
          <p:nvPr/>
        </p:nvSpPr>
        <p:spPr>
          <a:xfrm flipV="1">
            <a:off x="-16234" y="143211"/>
            <a:ext cx="6055835" cy="269900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2000"/>
            </a:pPr>
          </a:p>
        </p:txBody>
      </p:sp>
      <p:sp>
        <p:nvSpPr>
          <p:cNvPr id="27" name="Shape 27"/>
          <p:cNvSpPr/>
          <p:nvPr/>
        </p:nvSpPr>
        <p:spPr>
          <a:xfrm flipV="1">
            <a:off x="6876475" y="143211"/>
            <a:ext cx="5995875" cy="278079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2000"/>
            </a:pPr>
          </a:p>
        </p:txBody>
      </p:sp>
      <p:sp>
        <p:nvSpPr>
          <p:cNvPr id="28" name="Shape 28"/>
          <p:cNvSpPr/>
          <p:nvPr/>
        </p:nvSpPr>
        <p:spPr>
          <a:xfrm>
            <a:off x="0" y="6904727"/>
            <a:ext cx="12841290" cy="1"/>
          </a:xfrm>
          <a:prstGeom prst="line">
            <a:avLst/>
          </a:prstGeom>
          <a:ln w="12700">
            <a:solidFill>
              <a:schemeClr val="accent6">
                <a:lumOff val="40000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" name="Shape 29"/>
          <p:cNvSpPr/>
          <p:nvPr>
            <p:ph type="title"/>
          </p:nvPr>
        </p:nvSpPr>
        <p:spPr>
          <a:xfrm>
            <a:off x="236496" y="305012"/>
            <a:ext cx="12362973" cy="8788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r>
              <a:t>Click to edit Master title style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1"/>
            <a:ext cx="12860856" cy="7223126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/>
          <p:nvPr/>
        </p:nvSpPr>
        <p:spPr>
          <a:xfrm>
            <a:off x="-16207" y="406399"/>
            <a:ext cx="12879113" cy="6828016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2000"/>
            </a:pPr>
          </a:p>
        </p:txBody>
      </p:sp>
      <p:sp>
        <p:nvSpPr>
          <p:cNvPr id="38" name="Shape 38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 sz="1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9" name="Shape 39"/>
          <p:cNvSpPr/>
          <p:nvPr/>
        </p:nvSpPr>
        <p:spPr>
          <a:xfrm>
            <a:off x="0" y="1212941"/>
            <a:ext cx="12454730" cy="133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522" y="21600"/>
                </a:lnTo>
                <a:lnTo>
                  <a:pt x="0" y="21549"/>
                </a:lnTo>
              </a:path>
            </a:pathLst>
          </a:custGeom>
          <a:solidFill>
            <a:srgbClr val="002D86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>
                <a:solidFill>
                  <a:schemeClr val="accent2">
                    <a:lumOff val="44000"/>
                  </a:schemeClr>
                </a:solidFill>
              </a:defRPr>
            </a:pPr>
          </a:p>
        </p:txBody>
      </p:sp>
      <p:sp>
        <p:nvSpPr>
          <p:cNvPr id="40" name="Shape 40"/>
          <p:cNvSpPr/>
          <p:nvPr/>
        </p:nvSpPr>
        <p:spPr>
          <a:xfrm flipV="1">
            <a:off x="-16234" y="143211"/>
            <a:ext cx="6055835" cy="269900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2000"/>
            </a:pPr>
          </a:p>
        </p:txBody>
      </p:sp>
      <p:sp>
        <p:nvSpPr>
          <p:cNvPr id="41" name="Shape 41"/>
          <p:cNvSpPr/>
          <p:nvPr/>
        </p:nvSpPr>
        <p:spPr>
          <a:xfrm flipV="1">
            <a:off x="6876475" y="143211"/>
            <a:ext cx="5995875" cy="278079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2000"/>
            </a:pPr>
          </a:p>
        </p:txBody>
      </p:sp>
      <p:sp>
        <p:nvSpPr>
          <p:cNvPr id="42" name="Shape 42"/>
          <p:cNvSpPr/>
          <p:nvPr/>
        </p:nvSpPr>
        <p:spPr>
          <a:xfrm>
            <a:off x="0" y="6904727"/>
            <a:ext cx="12841290" cy="1"/>
          </a:xfrm>
          <a:prstGeom prst="line">
            <a:avLst/>
          </a:prstGeom>
          <a:ln w="12700">
            <a:solidFill>
              <a:schemeClr val="accent6">
                <a:lumOff val="40000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" name="Shape 43"/>
          <p:cNvSpPr/>
          <p:nvPr>
            <p:ph type="title"/>
          </p:nvPr>
        </p:nvSpPr>
        <p:spPr>
          <a:xfrm>
            <a:off x="236496" y="305012"/>
            <a:ext cx="12362973" cy="8788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44" name="Shape 44"/>
          <p:cNvSpPr/>
          <p:nvPr/>
        </p:nvSpPr>
        <p:spPr>
          <a:xfrm>
            <a:off x="-204092" y="1163290"/>
            <a:ext cx="12745416" cy="288033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20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ast 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6551" y="2"/>
            <a:ext cx="9646040" cy="7223126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1594395" y="406399"/>
            <a:ext cx="9659733" cy="6828016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67" name="Shape 67"/>
          <p:cNvSpPr/>
          <p:nvPr/>
        </p:nvSpPr>
        <p:spPr>
          <a:xfrm>
            <a:off x="1606551" y="1212941"/>
            <a:ext cx="9341433" cy="133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522" y="21600"/>
                </a:lnTo>
                <a:lnTo>
                  <a:pt x="0" y="21549"/>
                </a:lnTo>
              </a:path>
            </a:pathLst>
          </a:custGeom>
          <a:solidFill>
            <a:srgbClr val="002D86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200">
                <a:solidFill>
                  <a:schemeClr val="accent2">
                    <a:lumOff val="44000"/>
                  </a:schemeClr>
                </a:solidFill>
              </a:defRPr>
            </a:pPr>
          </a:p>
        </p:txBody>
      </p:sp>
      <p:sp>
        <p:nvSpPr>
          <p:cNvPr id="68" name="Shape 68"/>
          <p:cNvSpPr/>
          <p:nvPr/>
        </p:nvSpPr>
        <p:spPr>
          <a:xfrm flipH="1" rot="10800000">
            <a:off x="1594375" y="143211"/>
            <a:ext cx="4542062" cy="269901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69" name="Shape 69"/>
          <p:cNvSpPr/>
          <p:nvPr/>
        </p:nvSpPr>
        <p:spPr>
          <a:xfrm flipH="1" rot="10800000">
            <a:off x="6764120" y="143211"/>
            <a:ext cx="4497092" cy="278079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70" name="Shape 70"/>
          <p:cNvSpPr/>
          <p:nvPr/>
        </p:nvSpPr>
        <p:spPr>
          <a:xfrm>
            <a:off x="1606550" y="6904727"/>
            <a:ext cx="9631365" cy="1"/>
          </a:xfrm>
          <a:prstGeom prst="line">
            <a:avLst/>
          </a:prstGeom>
          <a:ln w="12700">
            <a:solidFill>
              <a:schemeClr val="accent6">
                <a:lumOff val="40000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1" name="Shape 71"/>
          <p:cNvSpPr/>
          <p:nvPr>
            <p:ph type="title"/>
          </p:nvPr>
        </p:nvSpPr>
        <p:spPr>
          <a:xfrm>
            <a:off x="1783930" y="305013"/>
            <a:ext cx="9272611" cy="8788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736001">
              <a:defRPr sz="1800"/>
            </a:lvl1pPr>
          </a:lstStyle>
          <a:p>
            <a:pPr/>
            <a:r>
              <a:t>Texto do Título</a:t>
            </a:r>
          </a:p>
        </p:txBody>
      </p:sp>
      <p:sp>
        <p:nvSpPr>
          <p:cNvPr id="72" name="Shape 72"/>
          <p:cNvSpPr/>
          <p:nvPr>
            <p:ph type="sldNum" sz="quarter" idx="2"/>
          </p:nvPr>
        </p:nvSpPr>
        <p:spPr>
          <a:xfrm>
            <a:off x="6259406" y="6493909"/>
            <a:ext cx="2246208" cy="38405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6551" y="2"/>
            <a:ext cx="9646040" cy="7223126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1594395" y="406399"/>
            <a:ext cx="9659733" cy="6828016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81" name="Shape 81"/>
          <p:cNvSpPr/>
          <p:nvPr/>
        </p:nvSpPr>
        <p:spPr>
          <a:xfrm>
            <a:off x="1606551" y="1212941"/>
            <a:ext cx="9341433" cy="133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522" y="21600"/>
                </a:lnTo>
                <a:lnTo>
                  <a:pt x="0" y="21549"/>
                </a:lnTo>
              </a:path>
            </a:pathLst>
          </a:custGeom>
          <a:solidFill>
            <a:srgbClr val="002D86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200">
                <a:solidFill>
                  <a:schemeClr val="accent2">
                    <a:lumOff val="44000"/>
                  </a:schemeClr>
                </a:solidFill>
              </a:defRPr>
            </a:pPr>
          </a:p>
        </p:txBody>
      </p:sp>
      <p:sp>
        <p:nvSpPr>
          <p:cNvPr id="82" name="Shape 82"/>
          <p:cNvSpPr/>
          <p:nvPr/>
        </p:nvSpPr>
        <p:spPr>
          <a:xfrm flipH="1" rot="10800000">
            <a:off x="1594375" y="143211"/>
            <a:ext cx="4542062" cy="269901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83" name="Shape 83"/>
          <p:cNvSpPr/>
          <p:nvPr/>
        </p:nvSpPr>
        <p:spPr>
          <a:xfrm flipH="1" rot="10800000">
            <a:off x="6764120" y="143211"/>
            <a:ext cx="4497092" cy="278079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84" name="Shape 84"/>
          <p:cNvSpPr/>
          <p:nvPr/>
        </p:nvSpPr>
        <p:spPr>
          <a:xfrm>
            <a:off x="1606550" y="6904727"/>
            <a:ext cx="9631365" cy="1"/>
          </a:xfrm>
          <a:prstGeom prst="line">
            <a:avLst/>
          </a:prstGeom>
          <a:ln w="12700">
            <a:solidFill>
              <a:schemeClr val="accent6">
                <a:lumOff val="40000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xfrm>
            <a:off x="1606550" y="0"/>
            <a:ext cx="394802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6551" y="2"/>
            <a:ext cx="9646040" cy="7223126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1594395" y="406399"/>
            <a:ext cx="9659733" cy="6828016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94" name="Shape 94"/>
          <p:cNvSpPr/>
          <p:nvPr/>
        </p:nvSpPr>
        <p:spPr>
          <a:xfrm>
            <a:off x="1606551" y="1212941"/>
            <a:ext cx="9341433" cy="133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522" y="21600"/>
                </a:lnTo>
                <a:lnTo>
                  <a:pt x="0" y="21549"/>
                </a:lnTo>
              </a:path>
            </a:pathLst>
          </a:custGeom>
          <a:solidFill>
            <a:srgbClr val="002D86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200">
                <a:solidFill>
                  <a:schemeClr val="accent2">
                    <a:lumOff val="44000"/>
                  </a:schemeClr>
                </a:solidFill>
              </a:defRPr>
            </a:pPr>
          </a:p>
        </p:txBody>
      </p:sp>
      <p:sp>
        <p:nvSpPr>
          <p:cNvPr id="95" name="Shape 95"/>
          <p:cNvSpPr/>
          <p:nvPr/>
        </p:nvSpPr>
        <p:spPr>
          <a:xfrm flipH="1" rot="10800000">
            <a:off x="1594375" y="143211"/>
            <a:ext cx="4542062" cy="269901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96" name="Shape 96"/>
          <p:cNvSpPr/>
          <p:nvPr/>
        </p:nvSpPr>
        <p:spPr>
          <a:xfrm flipH="1" rot="10800000">
            <a:off x="6764120" y="143211"/>
            <a:ext cx="4497092" cy="278079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97" name="Shape 97"/>
          <p:cNvSpPr/>
          <p:nvPr/>
        </p:nvSpPr>
        <p:spPr>
          <a:xfrm>
            <a:off x="1606550" y="6904727"/>
            <a:ext cx="9631365" cy="1"/>
          </a:xfrm>
          <a:prstGeom prst="line">
            <a:avLst/>
          </a:prstGeom>
          <a:ln w="12700">
            <a:solidFill>
              <a:schemeClr val="accent6">
                <a:lumOff val="40000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8" name="Shape 98"/>
          <p:cNvSpPr/>
          <p:nvPr>
            <p:ph type="title"/>
          </p:nvPr>
        </p:nvSpPr>
        <p:spPr>
          <a:xfrm>
            <a:off x="1783930" y="305013"/>
            <a:ext cx="9272611" cy="8788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736001">
              <a:defRPr sz="1800"/>
            </a:lvl1pPr>
          </a:lstStyle>
          <a:p>
            <a:pPr/>
            <a:r>
              <a:t>Texto do Título</a:t>
            </a:r>
          </a:p>
        </p:txBody>
      </p:sp>
      <p:sp>
        <p:nvSpPr>
          <p:cNvPr id="99" name="Shape 99"/>
          <p:cNvSpPr/>
          <p:nvPr>
            <p:ph type="sldNum" sz="quarter" idx="2"/>
          </p:nvPr>
        </p:nvSpPr>
        <p:spPr>
          <a:xfrm>
            <a:off x="1606550" y="0"/>
            <a:ext cx="394802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Last 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3.png" descr="Resultado de imagem para ministerio da educaçã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2134" y="3014201"/>
            <a:ext cx="5020196" cy="1194723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>
            <p:ph type="sldNum" sz="quarter" idx="2"/>
          </p:nvPr>
        </p:nvSpPr>
        <p:spPr>
          <a:xfrm>
            <a:off x="6259406" y="6493909"/>
            <a:ext cx="2246208" cy="38405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 descr="Resultado de imagem para ministerio da educaçã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3984" y="3014201"/>
            <a:ext cx="6693320" cy="11947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641985" y="96849"/>
            <a:ext cx="11555730" cy="15863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641985" y="1683173"/>
            <a:ext cx="11555730" cy="553042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 fontScale="100000" lnSpcReduction="0"/>
          </a:bodyPr>
          <a:lstStyle/>
          <a:p>
            <a:pPr/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6205854" y="6493909"/>
            <a:ext cx="2995931" cy="38405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l" defTabSz="981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981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981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981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981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981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981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981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981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271463" marR="0" indent="-271463" algn="l" defTabSz="981075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ts val="1800"/>
        <a:buFont typeface="Verdana"/>
        <a:buChar char="•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1pPr>
      <a:lvl2pPr marL="589557" marR="0" indent="-133945" algn="l" defTabSz="981075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ts val="1800"/>
        <a:buFont typeface="Verdana"/>
        <a:buChar char="-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2pPr>
      <a:lvl3pPr marL="1088430" marR="0" indent="-323255" algn="l" defTabSz="981075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ts val="1800"/>
        <a:buFont typeface="Verdana"/>
        <a:buChar char="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3pPr>
      <a:lvl4pPr marL="1480185" marR="0" indent="-236600" algn="l" defTabSz="981075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100000"/>
        <a:buFont typeface="Verdana"/>
        <a:buChar char="-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4pPr>
      <a:lvl5pPr marL="2146668" marR="0" indent="-184000" algn="l" defTabSz="981075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100000"/>
        <a:buFont typeface="Verdana"/>
        <a:buChar char="»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5pPr>
      <a:lvl6pPr marL="2663621" marR="0" indent="-210286" algn="l" defTabSz="981075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100000"/>
        <a:buFont typeface="Verdana"/>
        <a:buChar char="•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6pPr>
      <a:lvl7pPr marL="3154288" marR="0" indent="-210286" algn="l" defTabSz="981075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100000"/>
        <a:buFont typeface="Verdana"/>
        <a:buChar char="•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7pPr>
      <a:lvl8pPr marL="3644955" marR="0" indent="-210286" algn="l" defTabSz="981075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100000"/>
        <a:buFont typeface="Verdana"/>
        <a:buChar char="•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8pPr>
      <a:lvl9pPr marL="4135621" marR="0" indent="-210286" algn="l" defTabSz="981075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100000"/>
        <a:buFont typeface="Verdana"/>
        <a:buChar char="•"/>
        <a:tabLst/>
        <a:defRPr b="0" baseline="0" cap="none" i="0" spc="0" strike="noStrike" sz="1800" u="none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wnload.inep.gov.br/educacao_basica/censo_escolar/apresentacao/2017/apresentacao_indicadores_de_fluxo_escolar_da_educacao_basica.pdf" TargetMode="External"/><Relationship Id="rId3" Type="http://schemas.openxmlformats.org/officeDocument/2006/relationships/image" Target="../media/image1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wnload.inep.gov.br/educacao_basica/censo_escolar/apresentacao/2017/apresentacao_indicadores_de_fluxo_escolar_da_educacao_basica.pdf" TargetMode="External"/><Relationship Id="rId3" Type="http://schemas.openxmlformats.org/officeDocument/2006/relationships/image" Target="../media/image1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wnload.inep.gov.br/educacao_basica/censo_escolar/apresentacao/2017/apresentacao_indicadores_de_fluxo_escolar_da_educacao_basica.pdf" TargetMode="External"/><Relationship Id="rId3" Type="http://schemas.openxmlformats.org/officeDocument/2006/relationships/image" Target="../media/image1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wnload.inep.gov.br/educacao_basica/censo_escolar/apresentacao/2017/apresentacao_indicadores_de_fluxo_escolar_da_educacao_basica.pdf" TargetMode="External"/><Relationship Id="rId3" Type="http://schemas.openxmlformats.org/officeDocument/2006/relationships/image" Target="../media/image1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wnload.inep.gov.br/educacao_basica/censo_escolar/apresentacao/2017/apresentacao_indicadores_de_fluxo_escolar_da_educacao_basica.pdf" TargetMode="External"/><Relationship Id="rId3" Type="http://schemas.openxmlformats.org/officeDocument/2006/relationships/image" Target="../media/image20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plataformaintegrada.mec.gov.br/" TargetMode="Externa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hyperlink" Target="https://youtu.be/c_8t9hPwJd8" TargetMode="External"/><Relationship Id="rId6" Type="http://schemas.openxmlformats.org/officeDocument/2006/relationships/image" Target="../media/image44.png"/><Relationship Id="rId7" Type="http://schemas.openxmlformats.org/officeDocument/2006/relationships/image" Target="../media/image4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genciadenoticias.ibge.gov.br/agencia-noticias/2013-agencia-de-noticias/releases/18992-pnad-continua-2016-51-da-populacao-com-25-anos-ou-mais-do-brasil-possuiam-apenas-o-ensino-fundamental-completo.html" TargetMode="Externa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sldNum" sz="quarter" idx="2"/>
          </p:nvPr>
        </p:nvSpPr>
        <p:spPr>
          <a:xfrm>
            <a:off x="12404354" y="6973824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7" name="Shape 147"/>
          <p:cNvSpPr/>
          <p:nvPr/>
        </p:nvSpPr>
        <p:spPr>
          <a:xfrm>
            <a:off x="9453936" y="6923930"/>
            <a:ext cx="1944217" cy="227188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2000"/>
            </a:pPr>
          </a:p>
        </p:txBody>
      </p:sp>
      <p:sp>
        <p:nvSpPr>
          <p:cNvPr id="148" name="Shape 148"/>
          <p:cNvSpPr/>
          <p:nvPr/>
        </p:nvSpPr>
        <p:spPr>
          <a:xfrm>
            <a:off x="515988" y="1599105"/>
            <a:ext cx="11017224" cy="106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sz="3200">
                <a:solidFill>
                  <a:srgbClr val="17375E"/>
                </a:solidFill>
              </a:defRPr>
            </a:pPr>
            <a:r>
              <a:t>A reprovação e a evasão em escolas públicas</a:t>
            </a:r>
          </a:p>
          <a:p>
            <a:pPr>
              <a:defRPr sz="3200">
                <a:solidFill>
                  <a:srgbClr val="17375E"/>
                </a:solidFill>
              </a:defRPr>
            </a:pPr>
            <a:r>
              <a:t>da educação básica</a:t>
            </a:r>
          </a:p>
        </p:txBody>
      </p:sp>
      <p:sp>
        <p:nvSpPr>
          <p:cNvPr id="149" name="Shape 149"/>
          <p:cNvSpPr/>
          <p:nvPr/>
        </p:nvSpPr>
        <p:spPr>
          <a:xfrm>
            <a:off x="605057" y="6162529"/>
            <a:ext cx="2588486" cy="37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defRPr sz="2000">
                <a:solidFill>
                  <a:schemeClr val="accent6"/>
                </a:solidFill>
              </a:defRPr>
            </a:lvl1pPr>
          </a:lstStyle>
          <a:p>
            <a:pPr/>
            <a:r>
              <a:t>25 de abril de 2018</a:t>
            </a:r>
          </a:p>
        </p:txBody>
      </p:sp>
      <p:sp>
        <p:nvSpPr>
          <p:cNvPr id="150" name="Shape 150"/>
          <p:cNvSpPr/>
          <p:nvPr/>
        </p:nvSpPr>
        <p:spPr>
          <a:xfrm>
            <a:off x="7227309" y="5420593"/>
            <a:ext cx="4953976" cy="121530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6000" tIns="36000" rIns="36000" bIns="3600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5" name="Shape 195"/>
          <p:cNvSpPr/>
          <p:nvPr>
            <p:ph type="title"/>
          </p:nvPr>
        </p:nvSpPr>
        <p:spPr>
          <a:xfrm>
            <a:off x="236496" y="305012"/>
            <a:ext cx="12362974" cy="878859"/>
          </a:xfrm>
          <a:prstGeom prst="rect">
            <a:avLst/>
          </a:prstGeom>
        </p:spPr>
        <p:txBody>
          <a:bodyPr/>
          <a:lstStyle>
            <a:lvl1pPr>
              <a:defRPr b="1" sz="3200">
                <a:solidFill>
                  <a:srgbClr val="CC0066"/>
                </a:solidFill>
              </a:defRPr>
            </a:lvl1pPr>
          </a:lstStyle>
          <a:p>
            <a:pPr/>
            <a:r>
              <a:t>Indicadores de rendimento escolar</a:t>
            </a:r>
          </a:p>
        </p:txBody>
      </p:sp>
      <p:sp>
        <p:nvSpPr>
          <p:cNvPr id="196" name="Shape 196"/>
          <p:cNvSpPr/>
          <p:nvPr/>
        </p:nvSpPr>
        <p:spPr>
          <a:xfrm>
            <a:off x="155947" y="6636222"/>
            <a:ext cx="11809314" cy="2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Censo Escolar 2017 – Notas Estatísticas – INEP (Brasília – DF, Jan/2018) </a:t>
            </a:r>
          </a:p>
        </p:txBody>
      </p:sp>
      <p:pic>
        <p:nvPicPr>
          <p:cNvPr id="197" name="image13.png"/>
          <p:cNvPicPr>
            <a:picLocks noChangeAspect="1"/>
          </p:cNvPicPr>
          <p:nvPr/>
        </p:nvPicPr>
        <p:blipFill>
          <a:blip r:embed="rId2">
            <a:extLst/>
          </a:blip>
          <a:srcRect l="3035" t="43560" r="72831" b="9079"/>
          <a:stretch>
            <a:fillRect/>
          </a:stretch>
        </p:blipFill>
        <p:spPr>
          <a:xfrm>
            <a:off x="1020044" y="1595338"/>
            <a:ext cx="10441159" cy="4824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0" name="Shape 200"/>
          <p:cNvSpPr/>
          <p:nvPr>
            <p:ph type="title"/>
          </p:nvPr>
        </p:nvSpPr>
        <p:spPr>
          <a:xfrm>
            <a:off x="236496" y="305012"/>
            <a:ext cx="12362974" cy="878859"/>
          </a:xfrm>
          <a:prstGeom prst="rect">
            <a:avLst/>
          </a:prstGeom>
        </p:spPr>
        <p:txBody>
          <a:bodyPr/>
          <a:lstStyle>
            <a:lvl1pPr>
              <a:defRPr b="1" sz="3200">
                <a:solidFill>
                  <a:srgbClr val="CC0066"/>
                </a:solidFill>
              </a:defRPr>
            </a:lvl1pPr>
          </a:lstStyle>
          <a:p>
            <a:pPr/>
            <a:r>
              <a:t>Indicadores de rendimento escolar</a:t>
            </a:r>
          </a:p>
        </p:txBody>
      </p:sp>
      <p:sp>
        <p:nvSpPr>
          <p:cNvPr id="201" name="Shape 201"/>
          <p:cNvSpPr/>
          <p:nvPr/>
        </p:nvSpPr>
        <p:spPr>
          <a:xfrm>
            <a:off x="155947" y="6636222"/>
            <a:ext cx="11809314" cy="2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Censo Escolar 2017 – Notas Estatísticas – INEP (Brasília – DF, Jan/2018) </a:t>
            </a:r>
          </a:p>
        </p:txBody>
      </p:sp>
      <p:pic>
        <p:nvPicPr>
          <p:cNvPr id="202" name="image14.png"/>
          <p:cNvPicPr>
            <a:picLocks noChangeAspect="1"/>
          </p:cNvPicPr>
          <p:nvPr/>
        </p:nvPicPr>
        <p:blipFill>
          <a:blip r:embed="rId2">
            <a:extLst/>
          </a:blip>
          <a:srcRect l="8469" t="9393" r="55099" b="12882"/>
          <a:stretch>
            <a:fillRect/>
          </a:stretch>
        </p:blipFill>
        <p:spPr>
          <a:xfrm>
            <a:off x="1380083" y="1523330"/>
            <a:ext cx="10225138" cy="4968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5" name="Shape 205"/>
          <p:cNvSpPr/>
          <p:nvPr>
            <p:ph type="title"/>
          </p:nvPr>
        </p:nvSpPr>
        <p:spPr>
          <a:xfrm>
            <a:off x="236496" y="305012"/>
            <a:ext cx="12362974" cy="878859"/>
          </a:xfrm>
          <a:prstGeom prst="rect">
            <a:avLst/>
          </a:prstGeom>
        </p:spPr>
        <p:txBody>
          <a:bodyPr/>
          <a:lstStyle>
            <a:lvl1pPr>
              <a:defRPr b="1" sz="3200">
                <a:solidFill>
                  <a:srgbClr val="CC0066"/>
                </a:solidFill>
              </a:defRPr>
            </a:lvl1pPr>
          </a:lstStyle>
          <a:p>
            <a:pPr/>
            <a:r>
              <a:t>Indicadores de rendimento escolar</a:t>
            </a:r>
          </a:p>
        </p:txBody>
      </p:sp>
      <p:sp>
        <p:nvSpPr>
          <p:cNvPr id="206" name="Shape 206"/>
          <p:cNvSpPr/>
          <p:nvPr/>
        </p:nvSpPr>
        <p:spPr>
          <a:xfrm>
            <a:off x="155947" y="6636222"/>
            <a:ext cx="11809314" cy="2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Censo Escolar 2017 – Notas Estatísticas – INEP (Brasília – DF, Jan/2018) </a:t>
            </a:r>
          </a:p>
        </p:txBody>
      </p:sp>
      <p:pic>
        <p:nvPicPr>
          <p:cNvPr id="207" name="image15.png"/>
          <p:cNvPicPr>
            <a:picLocks noChangeAspect="1"/>
          </p:cNvPicPr>
          <p:nvPr/>
        </p:nvPicPr>
        <p:blipFill>
          <a:blip r:embed="rId2">
            <a:extLst/>
          </a:blip>
          <a:srcRect l="25022" t="15803" r="55266" b="35531"/>
          <a:stretch>
            <a:fillRect/>
          </a:stretch>
        </p:blipFill>
        <p:spPr>
          <a:xfrm>
            <a:off x="1092051" y="1451321"/>
            <a:ext cx="10297146" cy="4752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FDFDFD"/>
            </a:gs>
            <a:gs pos="74000">
              <a:schemeClr val="accent5">
                <a:lumOff val="47593"/>
              </a:schemeClr>
            </a:gs>
            <a:gs pos="83000">
              <a:schemeClr val="accent5">
                <a:lumOff val="47593"/>
              </a:schemeClr>
            </a:gs>
            <a:gs pos="100000">
              <a:schemeClr val="accent4">
                <a:lumOff val="26382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0" name="Shape 210"/>
          <p:cNvSpPr/>
          <p:nvPr>
            <p:ph type="title"/>
          </p:nvPr>
        </p:nvSpPr>
        <p:spPr>
          <a:xfrm>
            <a:off x="236496" y="305012"/>
            <a:ext cx="12362974" cy="878859"/>
          </a:xfrm>
          <a:prstGeom prst="rect">
            <a:avLst/>
          </a:prstGeom>
        </p:spPr>
        <p:txBody>
          <a:bodyPr/>
          <a:lstStyle>
            <a:lvl1pPr>
              <a:defRPr b="1" sz="3200">
                <a:solidFill>
                  <a:srgbClr val="CC0066"/>
                </a:solidFill>
              </a:defRPr>
            </a:lvl1pPr>
          </a:lstStyle>
          <a:p>
            <a:pPr/>
            <a:r>
              <a:t>Indicadores de rendimento escolar</a:t>
            </a:r>
          </a:p>
        </p:txBody>
      </p:sp>
      <p:sp>
        <p:nvSpPr>
          <p:cNvPr id="211" name="Shape 211"/>
          <p:cNvSpPr/>
          <p:nvPr/>
        </p:nvSpPr>
        <p:spPr>
          <a:xfrm>
            <a:off x="155947" y="6636222"/>
            <a:ext cx="11809314" cy="2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Censo Escolar 2017 – Notas Estatísticas – INEP (Brasília – DF, Jan/2018) </a:t>
            </a:r>
          </a:p>
        </p:txBody>
      </p:sp>
      <p:pic>
        <p:nvPicPr>
          <p:cNvPr id="212" name="image16.png"/>
          <p:cNvPicPr>
            <a:picLocks noChangeAspect="1"/>
          </p:cNvPicPr>
          <p:nvPr/>
        </p:nvPicPr>
        <p:blipFill>
          <a:blip r:embed="rId2">
            <a:extLst/>
          </a:blip>
          <a:srcRect l="8468" t="17505" r="55235" b="15877"/>
          <a:stretch>
            <a:fillRect/>
          </a:stretch>
        </p:blipFill>
        <p:spPr>
          <a:xfrm>
            <a:off x="1020043" y="1451321"/>
            <a:ext cx="10153130" cy="4968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5" name="Shape 215"/>
          <p:cNvSpPr/>
          <p:nvPr>
            <p:ph type="title"/>
          </p:nvPr>
        </p:nvSpPr>
        <p:spPr>
          <a:xfrm>
            <a:off x="236496" y="305012"/>
            <a:ext cx="12362974" cy="878859"/>
          </a:xfrm>
          <a:prstGeom prst="rect">
            <a:avLst/>
          </a:prstGeom>
        </p:spPr>
        <p:txBody>
          <a:bodyPr/>
          <a:lstStyle>
            <a:lvl1pPr>
              <a:defRPr b="1" sz="3200">
                <a:solidFill>
                  <a:srgbClr val="CC0066"/>
                </a:solidFill>
              </a:defRPr>
            </a:lvl1pPr>
          </a:lstStyle>
          <a:p>
            <a:pPr/>
            <a:r>
              <a:t>Indicadores de rendimento escolar</a:t>
            </a:r>
          </a:p>
        </p:txBody>
      </p:sp>
      <p:sp>
        <p:nvSpPr>
          <p:cNvPr id="216" name="Shape 216"/>
          <p:cNvSpPr/>
          <p:nvPr/>
        </p:nvSpPr>
        <p:spPr>
          <a:xfrm>
            <a:off x="155947" y="6636222"/>
            <a:ext cx="11809314" cy="2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Censo Escolar 2017 – Notas Estatísticas – INEP (Brasília – DF, Jan/2018) </a:t>
            </a:r>
          </a:p>
        </p:txBody>
      </p:sp>
      <p:pic>
        <p:nvPicPr>
          <p:cNvPr id="217" name="image17.png"/>
          <p:cNvPicPr>
            <a:picLocks noChangeAspect="1"/>
          </p:cNvPicPr>
          <p:nvPr/>
        </p:nvPicPr>
        <p:blipFill>
          <a:blip r:embed="rId2">
            <a:extLst/>
          </a:blip>
          <a:srcRect l="8471" t="15802" r="75568" b="39731"/>
          <a:stretch>
            <a:fillRect/>
          </a:stretch>
        </p:blipFill>
        <p:spPr>
          <a:xfrm>
            <a:off x="1524099" y="1523329"/>
            <a:ext cx="8424938" cy="5112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0" name="Shape 220"/>
          <p:cNvSpPr/>
          <p:nvPr>
            <p:ph type="title"/>
          </p:nvPr>
        </p:nvSpPr>
        <p:spPr>
          <a:xfrm>
            <a:off x="236496" y="305012"/>
            <a:ext cx="12362974" cy="878859"/>
          </a:xfrm>
          <a:prstGeom prst="rect">
            <a:avLst/>
          </a:prstGeom>
        </p:spPr>
        <p:txBody>
          <a:bodyPr/>
          <a:lstStyle>
            <a:lvl1pPr>
              <a:defRPr b="1" sz="3200">
                <a:solidFill>
                  <a:srgbClr val="CC0066"/>
                </a:solidFill>
              </a:defRPr>
            </a:lvl1pPr>
          </a:lstStyle>
          <a:p>
            <a:pPr/>
            <a:r>
              <a:t>Indicadores de fluxo escolar</a:t>
            </a:r>
          </a:p>
        </p:txBody>
      </p:sp>
      <p:sp>
        <p:nvSpPr>
          <p:cNvPr id="221" name="Shape 221"/>
          <p:cNvSpPr/>
          <p:nvPr/>
        </p:nvSpPr>
        <p:spPr>
          <a:xfrm>
            <a:off x="206036" y="6131841"/>
            <a:ext cx="11809314" cy="69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Indicador de Fluxo Escolar da Educação Básica – DEED/INEP – Brasília – DF / Junho de 2017. Disponível em </a:t>
            </a:r>
            <a:r>
              <a:rPr b="0" sz="1200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http://</a:t>
            </a:r>
            <a:r>
              <a:rPr b="0" sz="1200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download.inep.gov.br/educacao_basica/censo_escolar/apresentacao/2017/apresentacao_indicadores_de_fluxo_escolar_da_educacao_basica.pdf</a:t>
            </a:r>
            <a:endParaRPr>
              <a:solidFill>
                <a:srgbClr val="00B0F0"/>
              </a:solidFill>
            </a:endParaRPr>
          </a:p>
          <a:p>
            <a:pPr>
              <a:defRPr sz="1400"/>
            </a:pPr>
            <a:r>
              <a:t> </a:t>
            </a:r>
          </a:p>
        </p:txBody>
      </p:sp>
      <p:pic>
        <p:nvPicPr>
          <p:cNvPr id="222" name="image19.png"/>
          <p:cNvPicPr>
            <a:picLocks noChangeAspect="1"/>
          </p:cNvPicPr>
          <p:nvPr/>
        </p:nvPicPr>
        <p:blipFill>
          <a:blip r:embed="rId3">
            <a:extLst/>
          </a:blip>
          <a:srcRect l="10241" t="12813" r="57160" b="20171"/>
          <a:stretch>
            <a:fillRect/>
          </a:stretch>
        </p:blipFill>
        <p:spPr>
          <a:xfrm>
            <a:off x="1092051" y="1523330"/>
            <a:ext cx="9145018" cy="4320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5" name="Shape 225"/>
          <p:cNvSpPr/>
          <p:nvPr>
            <p:ph type="title"/>
          </p:nvPr>
        </p:nvSpPr>
        <p:spPr>
          <a:xfrm>
            <a:off x="236496" y="305012"/>
            <a:ext cx="12362974" cy="878859"/>
          </a:xfrm>
          <a:prstGeom prst="rect">
            <a:avLst/>
          </a:prstGeom>
        </p:spPr>
        <p:txBody>
          <a:bodyPr/>
          <a:lstStyle>
            <a:lvl1pPr>
              <a:defRPr b="1" sz="3200">
                <a:solidFill>
                  <a:srgbClr val="CC0066"/>
                </a:solidFill>
              </a:defRPr>
            </a:lvl1pPr>
          </a:lstStyle>
          <a:p>
            <a:pPr/>
            <a:r>
              <a:t>Indicadores de fluxo escolar</a:t>
            </a:r>
          </a:p>
        </p:txBody>
      </p:sp>
      <p:sp>
        <p:nvSpPr>
          <p:cNvPr id="226" name="Shape 226"/>
          <p:cNvSpPr/>
          <p:nvPr/>
        </p:nvSpPr>
        <p:spPr>
          <a:xfrm>
            <a:off x="206036" y="6131841"/>
            <a:ext cx="11809314" cy="69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Indicador de Fluxo Escolar da Educação Básica – DEED/INEP – Brasília – DF / Junho de 2017. Disponível em </a:t>
            </a:r>
            <a:r>
              <a:rPr b="0" sz="1200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http://</a:t>
            </a:r>
            <a:r>
              <a:rPr b="0" sz="1200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download.inep.gov.br/educacao_basica/censo_escolar/apresentacao/2017/apresentacao_indicadores_de_fluxo_escolar_da_educacao_basica.pdf</a:t>
            </a:r>
            <a:endParaRPr>
              <a:solidFill>
                <a:srgbClr val="00B0F0"/>
              </a:solidFill>
            </a:endParaRPr>
          </a:p>
          <a:p>
            <a:pPr>
              <a:defRPr sz="1400"/>
            </a:pPr>
            <a:r>
              <a:t> </a:t>
            </a:r>
          </a:p>
        </p:txBody>
      </p:sp>
      <p:pic>
        <p:nvPicPr>
          <p:cNvPr id="227" name="image21.png"/>
          <p:cNvPicPr>
            <a:picLocks noChangeAspect="1"/>
          </p:cNvPicPr>
          <p:nvPr/>
        </p:nvPicPr>
        <p:blipFill>
          <a:blip r:embed="rId3">
            <a:extLst/>
          </a:blip>
          <a:srcRect l="9099" t="20074" r="56909" b="13755"/>
          <a:stretch>
            <a:fillRect/>
          </a:stretch>
        </p:blipFill>
        <p:spPr>
          <a:xfrm>
            <a:off x="660003" y="1451322"/>
            <a:ext cx="10225138" cy="45365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0" name="Shape 230"/>
          <p:cNvSpPr/>
          <p:nvPr>
            <p:ph type="title"/>
          </p:nvPr>
        </p:nvSpPr>
        <p:spPr>
          <a:xfrm>
            <a:off x="236496" y="305012"/>
            <a:ext cx="12362974" cy="878859"/>
          </a:xfrm>
          <a:prstGeom prst="rect">
            <a:avLst/>
          </a:prstGeom>
        </p:spPr>
        <p:txBody>
          <a:bodyPr/>
          <a:lstStyle>
            <a:lvl1pPr>
              <a:defRPr b="1" sz="3200">
                <a:solidFill>
                  <a:srgbClr val="CC0066"/>
                </a:solidFill>
              </a:defRPr>
            </a:lvl1pPr>
          </a:lstStyle>
          <a:p>
            <a:pPr/>
            <a:r>
              <a:t>Indicadores de fluxo escolar</a:t>
            </a:r>
          </a:p>
        </p:txBody>
      </p:sp>
      <p:sp>
        <p:nvSpPr>
          <p:cNvPr id="231" name="Shape 231"/>
          <p:cNvSpPr/>
          <p:nvPr/>
        </p:nvSpPr>
        <p:spPr>
          <a:xfrm>
            <a:off x="206036" y="6131841"/>
            <a:ext cx="11809314" cy="69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Indicador de Fluxo Escolar da Educação Básica – DEED/INEP – Brasília – DF / Junho de 2017. Disponível em </a:t>
            </a:r>
            <a:r>
              <a:rPr b="0" sz="1200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http://</a:t>
            </a:r>
            <a:r>
              <a:rPr b="0" sz="1200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download.inep.gov.br/educacao_basica/censo_escolar/apresentacao/2017/apresentacao_indicadores_de_fluxo_escolar_da_educacao_basica.pdf</a:t>
            </a:r>
            <a:endParaRPr>
              <a:solidFill>
                <a:srgbClr val="00B0F0"/>
              </a:solidFill>
            </a:endParaRPr>
          </a:p>
          <a:p>
            <a:pPr>
              <a:defRPr sz="1400"/>
            </a:pPr>
            <a:r>
              <a:t> </a:t>
            </a:r>
          </a:p>
        </p:txBody>
      </p:sp>
      <p:pic>
        <p:nvPicPr>
          <p:cNvPr id="232" name="image26.png"/>
          <p:cNvPicPr>
            <a:picLocks noChangeAspect="1"/>
          </p:cNvPicPr>
          <p:nvPr/>
        </p:nvPicPr>
        <p:blipFill>
          <a:blip r:embed="rId3">
            <a:extLst/>
          </a:blip>
          <a:srcRect l="9104" t="14941" r="57033" b="18432"/>
          <a:stretch>
            <a:fillRect/>
          </a:stretch>
        </p:blipFill>
        <p:spPr>
          <a:xfrm>
            <a:off x="1380084" y="1523329"/>
            <a:ext cx="8856985" cy="4248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5" name="Shape 235"/>
          <p:cNvSpPr/>
          <p:nvPr>
            <p:ph type="title"/>
          </p:nvPr>
        </p:nvSpPr>
        <p:spPr>
          <a:xfrm>
            <a:off x="236496" y="305012"/>
            <a:ext cx="12362974" cy="878859"/>
          </a:xfrm>
          <a:prstGeom prst="rect">
            <a:avLst/>
          </a:prstGeom>
        </p:spPr>
        <p:txBody>
          <a:bodyPr/>
          <a:lstStyle>
            <a:lvl1pPr>
              <a:defRPr b="1" sz="3200">
                <a:solidFill>
                  <a:srgbClr val="CC0066"/>
                </a:solidFill>
              </a:defRPr>
            </a:lvl1pPr>
          </a:lstStyle>
          <a:p>
            <a:pPr/>
            <a:r>
              <a:t>Indicadores de fluxo escolar</a:t>
            </a:r>
          </a:p>
        </p:txBody>
      </p:sp>
      <p:sp>
        <p:nvSpPr>
          <p:cNvPr id="236" name="Shape 236"/>
          <p:cNvSpPr/>
          <p:nvPr/>
        </p:nvSpPr>
        <p:spPr>
          <a:xfrm>
            <a:off x="206036" y="6131841"/>
            <a:ext cx="11809314" cy="69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Indicador de Fluxo Escolar da Educação Básica – DEED/INEP – Brasília – DF / Junho de 2017. Disponível em </a:t>
            </a:r>
            <a:r>
              <a:rPr b="0" sz="1200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http://</a:t>
            </a:r>
            <a:r>
              <a:rPr b="0" sz="1200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download.inep.gov.br/educacao_basica/censo_escolar/apresentacao/2017/apresentacao_indicadores_de_fluxo_escolar_da_educacao_basica.pdf</a:t>
            </a:r>
            <a:endParaRPr>
              <a:solidFill>
                <a:srgbClr val="00B0F0"/>
              </a:solidFill>
            </a:endParaRPr>
          </a:p>
          <a:p>
            <a:pPr>
              <a:defRPr sz="1400"/>
            </a:pPr>
            <a:r>
              <a:t> </a:t>
            </a:r>
          </a:p>
        </p:txBody>
      </p:sp>
      <p:pic>
        <p:nvPicPr>
          <p:cNvPr id="237" name="image27.png"/>
          <p:cNvPicPr>
            <a:picLocks noChangeAspect="1"/>
          </p:cNvPicPr>
          <p:nvPr/>
        </p:nvPicPr>
        <p:blipFill>
          <a:blip r:embed="rId3">
            <a:extLst/>
          </a:blip>
          <a:srcRect l="9357" t="17930" r="57414" b="14630"/>
          <a:stretch>
            <a:fillRect/>
          </a:stretch>
        </p:blipFill>
        <p:spPr>
          <a:xfrm>
            <a:off x="1956147" y="1523329"/>
            <a:ext cx="8640962" cy="4608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0" name="Shape 240"/>
          <p:cNvSpPr/>
          <p:nvPr>
            <p:ph type="title"/>
          </p:nvPr>
        </p:nvSpPr>
        <p:spPr>
          <a:xfrm>
            <a:off x="236496" y="305012"/>
            <a:ext cx="12362974" cy="878859"/>
          </a:xfrm>
          <a:prstGeom prst="rect">
            <a:avLst/>
          </a:prstGeom>
        </p:spPr>
        <p:txBody>
          <a:bodyPr/>
          <a:lstStyle>
            <a:lvl1pPr>
              <a:defRPr b="1" sz="3200">
                <a:solidFill>
                  <a:srgbClr val="CC0066"/>
                </a:solidFill>
              </a:defRPr>
            </a:lvl1pPr>
          </a:lstStyle>
          <a:p>
            <a:pPr/>
            <a:r>
              <a:t>Indicadores de fluxo escolar</a:t>
            </a:r>
          </a:p>
        </p:txBody>
      </p:sp>
      <p:sp>
        <p:nvSpPr>
          <p:cNvPr id="241" name="Shape 241"/>
          <p:cNvSpPr/>
          <p:nvPr/>
        </p:nvSpPr>
        <p:spPr>
          <a:xfrm>
            <a:off x="206036" y="6131841"/>
            <a:ext cx="11809314" cy="69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Indicador de Fluxo Escolar da Educação Básica – DEED/INEP – Brasília – DF / Junho de 2017. Disponível em </a:t>
            </a:r>
            <a:r>
              <a:rPr b="0" sz="1200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http://</a:t>
            </a:r>
            <a:r>
              <a:rPr b="0" sz="1200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download.inep.gov.br/educacao_basica/censo_escolar/apresentacao/2017/apresentacao_indicadores_de_fluxo_escolar_da_educacao_basica.pdf</a:t>
            </a:r>
            <a:endParaRPr>
              <a:solidFill>
                <a:srgbClr val="00B0F0"/>
              </a:solidFill>
            </a:endParaRPr>
          </a:p>
          <a:p>
            <a:pPr>
              <a:defRPr sz="1400"/>
            </a:pPr>
            <a:r>
              <a:t> </a:t>
            </a:r>
          </a:p>
        </p:txBody>
      </p:sp>
      <p:pic>
        <p:nvPicPr>
          <p:cNvPr id="242" name="image28.png"/>
          <p:cNvPicPr>
            <a:picLocks noChangeAspect="1"/>
          </p:cNvPicPr>
          <p:nvPr/>
        </p:nvPicPr>
        <p:blipFill>
          <a:blip r:embed="rId3">
            <a:extLst/>
          </a:blip>
          <a:srcRect l="9389" t="22194" r="57197" b="10796"/>
          <a:stretch>
            <a:fillRect/>
          </a:stretch>
        </p:blipFill>
        <p:spPr>
          <a:xfrm>
            <a:off x="1524100" y="1451321"/>
            <a:ext cx="9001001" cy="4464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Num" sz="quarter" idx="2"/>
          </p:nvPr>
        </p:nvSpPr>
        <p:spPr>
          <a:xfrm>
            <a:off x="12404354" y="6973824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3" name="Shape 153"/>
          <p:cNvSpPr/>
          <p:nvPr/>
        </p:nvSpPr>
        <p:spPr>
          <a:xfrm>
            <a:off x="9453936" y="6923930"/>
            <a:ext cx="1944217" cy="227188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2000"/>
            </a:pPr>
          </a:p>
        </p:txBody>
      </p:sp>
      <p:sp>
        <p:nvSpPr>
          <p:cNvPr id="154" name="Shape 154"/>
          <p:cNvSpPr/>
          <p:nvPr/>
        </p:nvSpPr>
        <p:spPr>
          <a:xfrm>
            <a:off x="515988" y="1599105"/>
            <a:ext cx="11017224" cy="463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sz="3200">
                <a:solidFill>
                  <a:srgbClr val="17375E"/>
                </a:solidFill>
              </a:defRPr>
            </a:pPr>
            <a:r>
              <a:t>A reprovação e a evasão em escolas públicas</a:t>
            </a:r>
          </a:p>
          <a:p>
            <a:pPr>
              <a:defRPr sz="3200">
                <a:solidFill>
                  <a:srgbClr val="17375E"/>
                </a:solidFill>
              </a:defRPr>
            </a:pPr>
            <a:r>
              <a:t>da educação básica</a:t>
            </a:r>
          </a:p>
          <a:p>
            <a:pPr>
              <a:defRPr sz="3200">
                <a:solidFill>
                  <a:srgbClr val="17375E"/>
                </a:solidFill>
              </a:defRPr>
            </a:pPr>
          </a:p>
          <a:p>
            <a:pPr>
              <a:defRPr sz="3200">
                <a:solidFill>
                  <a:srgbClr val="17375E"/>
                </a:solidFill>
              </a:defRPr>
            </a:pPr>
          </a:p>
          <a:p>
            <a:pPr>
              <a:defRPr sz="2400">
                <a:solidFill>
                  <a:srgbClr val="0070C0"/>
                </a:solidFill>
              </a:defRPr>
            </a:pPr>
          </a:p>
          <a:p>
            <a:pPr>
              <a:defRPr sz="2400">
                <a:solidFill>
                  <a:srgbClr val="0070C0"/>
                </a:solidFill>
              </a:defRPr>
            </a:pPr>
            <a:r>
              <a:t>Esquema de apresentação:</a:t>
            </a:r>
          </a:p>
          <a:p>
            <a:pPr>
              <a:defRPr sz="2400">
                <a:solidFill>
                  <a:srgbClr val="0070C0"/>
                </a:solidFill>
              </a:defRPr>
            </a:pPr>
          </a:p>
          <a:p>
            <a:pPr marL="457200" indent="-457200">
              <a:buSzPct val="100000"/>
              <a:buAutoNum type="arabicPeriod" startAt="1"/>
              <a:defRPr sz="2400">
                <a:solidFill>
                  <a:srgbClr val="0070C0"/>
                </a:solidFill>
              </a:defRPr>
            </a:pPr>
            <a:r>
              <a:t>Alguns dados gerais</a:t>
            </a:r>
          </a:p>
          <a:p>
            <a:pPr marL="457200" indent="-457200">
              <a:buSzPct val="100000"/>
              <a:buAutoNum type="arabicPeriod" startAt="1"/>
              <a:defRPr sz="2400">
                <a:solidFill>
                  <a:srgbClr val="0070C0"/>
                </a:solidFill>
              </a:defRPr>
            </a:pPr>
            <a:r>
              <a:t>Indicadores de rendimento escolar</a:t>
            </a:r>
          </a:p>
          <a:p>
            <a:pPr marL="457200" indent="-457200">
              <a:buSzPct val="100000"/>
              <a:buAutoNum type="arabicPeriod" startAt="1"/>
              <a:defRPr sz="2400">
                <a:solidFill>
                  <a:srgbClr val="0070C0"/>
                </a:solidFill>
              </a:defRPr>
            </a:pPr>
            <a:r>
              <a:t>Indicadores de fluxo escolar</a:t>
            </a:r>
          </a:p>
          <a:p>
            <a:pPr marL="457200" indent="-457200">
              <a:buSzPct val="100000"/>
              <a:buAutoNum type="arabicPeriod" startAt="1"/>
              <a:defRPr sz="2400">
                <a:solidFill>
                  <a:srgbClr val="0070C0"/>
                </a:solidFill>
              </a:defRPr>
            </a:pPr>
            <a:r>
              <a:t>Ações do MEC</a:t>
            </a:r>
          </a:p>
        </p:txBody>
      </p:sp>
      <p:sp>
        <p:nvSpPr>
          <p:cNvPr id="155" name="Shape 155"/>
          <p:cNvSpPr/>
          <p:nvPr/>
        </p:nvSpPr>
        <p:spPr>
          <a:xfrm>
            <a:off x="7227309" y="5420593"/>
            <a:ext cx="4953976" cy="121530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6000" tIns="36000" rIns="36000" bIns="3600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title"/>
          </p:nvPr>
        </p:nvSpPr>
        <p:spPr>
          <a:xfrm>
            <a:off x="1783930" y="305013"/>
            <a:ext cx="9272611" cy="8788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Ações Estratégicas e Projetos da SEB</a:t>
            </a:r>
          </a:p>
        </p:txBody>
      </p:sp>
      <p:sp>
        <p:nvSpPr>
          <p:cNvPr id="245" name="Shape 245"/>
          <p:cNvSpPr/>
          <p:nvPr/>
        </p:nvSpPr>
        <p:spPr>
          <a:xfrm>
            <a:off x="2943502" y="3666494"/>
            <a:ext cx="81576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Programa de Ações Articuladas (PAR)</a:t>
            </a:r>
          </a:p>
        </p:txBody>
      </p:sp>
      <p:sp>
        <p:nvSpPr>
          <p:cNvPr id="246" name="Shape 246"/>
          <p:cNvSpPr/>
          <p:nvPr/>
        </p:nvSpPr>
        <p:spPr>
          <a:xfrm>
            <a:off x="2943502" y="4299588"/>
            <a:ext cx="81576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PNLD e Guia de Tecnologias Educacionais</a:t>
            </a:r>
          </a:p>
        </p:txBody>
      </p:sp>
      <p:sp>
        <p:nvSpPr>
          <p:cNvPr id="247" name="Shape 247"/>
          <p:cNvSpPr/>
          <p:nvPr/>
        </p:nvSpPr>
        <p:spPr>
          <a:xfrm>
            <a:off x="2943502" y="4616136"/>
            <a:ext cx="81576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Educação Conectada</a:t>
            </a:r>
          </a:p>
        </p:txBody>
      </p:sp>
      <p:sp>
        <p:nvSpPr>
          <p:cNvPr id="248" name="Shape 248"/>
          <p:cNvSpPr/>
          <p:nvPr/>
        </p:nvSpPr>
        <p:spPr>
          <a:xfrm>
            <a:off x="2943502" y="4932683"/>
            <a:ext cx="81576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Formação de Profissionais da Educação</a:t>
            </a:r>
          </a:p>
        </p:txBody>
      </p:sp>
      <p:sp>
        <p:nvSpPr>
          <p:cNvPr id="249" name="Shape 249"/>
          <p:cNvSpPr/>
          <p:nvPr/>
        </p:nvSpPr>
        <p:spPr>
          <a:xfrm>
            <a:off x="2943502" y="3983041"/>
            <a:ext cx="81576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PDDE Interativo </a:t>
            </a:r>
          </a:p>
        </p:txBody>
      </p:sp>
      <p:sp>
        <p:nvSpPr>
          <p:cNvPr id="250" name="Shape 250"/>
          <p:cNvSpPr/>
          <p:nvPr/>
        </p:nvSpPr>
        <p:spPr>
          <a:xfrm>
            <a:off x="2943502" y="5733243"/>
            <a:ext cx="8157613" cy="3327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Base Nacional Comum Curricular (BNCC)</a:t>
            </a:r>
          </a:p>
        </p:txBody>
      </p:sp>
      <p:sp>
        <p:nvSpPr>
          <p:cNvPr id="251" name="Shape 251"/>
          <p:cNvSpPr/>
          <p:nvPr/>
        </p:nvSpPr>
        <p:spPr>
          <a:xfrm>
            <a:off x="2943502" y="5460619"/>
            <a:ext cx="81576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Reforma do Ensino Médio</a:t>
            </a:r>
          </a:p>
        </p:txBody>
      </p:sp>
      <p:sp>
        <p:nvSpPr>
          <p:cNvPr id="252" name="Shape 252"/>
          <p:cNvSpPr/>
          <p:nvPr/>
        </p:nvSpPr>
        <p:spPr>
          <a:xfrm>
            <a:off x="2943502" y="6056669"/>
            <a:ext cx="81576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Reestruturação do currículo das licenciaturas e da Pedagogia</a:t>
            </a:r>
          </a:p>
        </p:txBody>
      </p:sp>
      <p:grpSp>
        <p:nvGrpSpPr>
          <p:cNvPr id="255" name="Group 255"/>
          <p:cNvGrpSpPr/>
          <p:nvPr/>
        </p:nvGrpSpPr>
        <p:grpSpPr>
          <a:xfrm>
            <a:off x="2990987" y="1815462"/>
            <a:ext cx="1810997" cy="532677"/>
            <a:chOff x="0" y="0"/>
            <a:chExt cx="1810995" cy="532676"/>
          </a:xfrm>
        </p:grpSpPr>
        <p:sp>
          <p:nvSpPr>
            <p:cNvPr id="253" name="Shape 253"/>
            <p:cNvSpPr/>
            <p:nvPr/>
          </p:nvSpPr>
          <p:spPr>
            <a:xfrm>
              <a:off x="-1" y="-1"/>
              <a:ext cx="1810997" cy="532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196" y="0"/>
                  </a:lnTo>
                  <a:lnTo>
                    <a:pt x="21600" y="10800"/>
                  </a:lnTo>
                  <a:lnTo>
                    <a:pt x="2019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2D86"/>
            </a:solidFill>
            <a:ln w="12700" cap="flat">
              <a:solidFill>
                <a:srgbClr val="002D86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>
                  <a:solidFill>
                    <a:schemeClr val="accent4">
                      <a:lumOff val="16690"/>
                    </a:schemeClr>
                  </a:solidFill>
                </a:defRPr>
              </a:pPr>
            </a:p>
          </p:txBody>
        </p:sp>
        <p:sp>
          <p:nvSpPr>
            <p:cNvPr id="254" name="Shape 254"/>
            <p:cNvSpPr/>
            <p:nvPr/>
          </p:nvSpPr>
          <p:spPr>
            <a:xfrm>
              <a:off x="0" y="125368"/>
              <a:ext cx="1752158" cy="281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1200">
                  <a:solidFill>
                    <a:schemeClr val="accent2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Educação Infantil</a:t>
              </a:r>
            </a:p>
          </p:txBody>
        </p:sp>
      </p:grpSp>
      <p:grpSp>
        <p:nvGrpSpPr>
          <p:cNvPr id="258" name="Group 258"/>
          <p:cNvGrpSpPr/>
          <p:nvPr/>
        </p:nvGrpSpPr>
        <p:grpSpPr>
          <a:xfrm>
            <a:off x="4845422" y="1815913"/>
            <a:ext cx="1836281" cy="532677"/>
            <a:chOff x="0" y="0"/>
            <a:chExt cx="1836279" cy="532676"/>
          </a:xfrm>
        </p:grpSpPr>
        <p:sp>
          <p:nvSpPr>
            <p:cNvPr id="256" name="Shape 256"/>
            <p:cNvSpPr/>
            <p:nvPr/>
          </p:nvSpPr>
          <p:spPr>
            <a:xfrm>
              <a:off x="0" y="0"/>
              <a:ext cx="1836280" cy="532677"/>
            </a:xfrm>
            <a:prstGeom prst="chevron">
              <a:avLst>
                <a:gd name="adj" fmla="val 22091"/>
              </a:avLst>
            </a:prstGeom>
            <a:solidFill>
              <a:srgbClr val="002D86"/>
            </a:solidFill>
            <a:ln w="12700" cap="flat">
              <a:solidFill>
                <a:srgbClr val="002D86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>
                  <a:solidFill>
                    <a:schemeClr val="accent4">
                      <a:lumOff val="16690"/>
                    </a:schemeClr>
                  </a:solidFill>
                </a:defRPr>
              </a:pPr>
            </a:p>
          </p:txBody>
        </p:sp>
        <p:sp>
          <p:nvSpPr>
            <p:cNvPr id="257" name="Shape 257"/>
            <p:cNvSpPr/>
            <p:nvPr/>
          </p:nvSpPr>
          <p:spPr>
            <a:xfrm>
              <a:off x="117672" y="125368"/>
              <a:ext cx="1600936" cy="281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1200">
                  <a:solidFill>
                    <a:schemeClr val="accent2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EF Anos Iniciais</a:t>
              </a:r>
            </a:p>
          </p:txBody>
        </p:sp>
      </p:grpSp>
      <p:grpSp>
        <p:nvGrpSpPr>
          <p:cNvPr id="261" name="Group 261"/>
          <p:cNvGrpSpPr/>
          <p:nvPr/>
        </p:nvGrpSpPr>
        <p:grpSpPr>
          <a:xfrm>
            <a:off x="6725139" y="1815462"/>
            <a:ext cx="1740160" cy="532677"/>
            <a:chOff x="0" y="0"/>
            <a:chExt cx="1740159" cy="532676"/>
          </a:xfrm>
        </p:grpSpPr>
        <p:sp>
          <p:nvSpPr>
            <p:cNvPr id="259" name="Shape 259"/>
            <p:cNvSpPr/>
            <p:nvPr/>
          </p:nvSpPr>
          <p:spPr>
            <a:xfrm>
              <a:off x="0" y="0"/>
              <a:ext cx="1740160" cy="532677"/>
            </a:xfrm>
            <a:prstGeom prst="chevron">
              <a:avLst>
                <a:gd name="adj" fmla="val 22091"/>
              </a:avLst>
            </a:prstGeom>
            <a:solidFill>
              <a:srgbClr val="002D86"/>
            </a:solidFill>
            <a:ln w="12700" cap="flat">
              <a:solidFill>
                <a:srgbClr val="002D86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>
                  <a:solidFill>
                    <a:schemeClr val="accent4">
                      <a:lumOff val="16690"/>
                    </a:schemeClr>
                  </a:solidFill>
                </a:defRPr>
              </a:pPr>
            </a:p>
          </p:txBody>
        </p:sp>
        <p:sp>
          <p:nvSpPr>
            <p:cNvPr id="260" name="Shape 260"/>
            <p:cNvSpPr/>
            <p:nvPr/>
          </p:nvSpPr>
          <p:spPr>
            <a:xfrm>
              <a:off x="117673" y="125368"/>
              <a:ext cx="1504813" cy="281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1200">
                  <a:solidFill>
                    <a:schemeClr val="accent2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EF Anos Finais</a:t>
              </a:r>
            </a:p>
          </p:txBody>
        </p:sp>
      </p:grpSp>
      <p:grpSp>
        <p:nvGrpSpPr>
          <p:cNvPr id="264" name="Group 264"/>
          <p:cNvGrpSpPr/>
          <p:nvPr/>
        </p:nvGrpSpPr>
        <p:grpSpPr>
          <a:xfrm>
            <a:off x="8508738" y="1811363"/>
            <a:ext cx="2630389" cy="546805"/>
            <a:chOff x="0" y="0"/>
            <a:chExt cx="2630388" cy="546803"/>
          </a:xfrm>
        </p:grpSpPr>
        <p:sp>
          <p:nvSpPr>
            <p:cNvPr id="262" name="Shape 262"/>
            <p:cNvSpPr/>
            <p:nvPr/>
          </p:nvSpPr>
          <p:spPr>
            <a:xfrm>
              <a:off x="0" y="0"/>
              <a:ext cx="2630389" cy="546804"/>
            </a:xfrm>
            <a:prstGeom prst="chevron">
              <a:avLst>
                <a:gd name="adj" fmla="val 22091"/>
              </a:avLst>
            </a:prstGeom>
            <a:solidFill>
              <a:srgbClr val="002D86"/>
            </a:solidFill>
            <a:ln w="12700" cap="flat">
              <a:solidFill>
                <a:srgbClr val="002D86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>
                  <a:solidFill>
                    <a:schemeClr val="accent4">
                      <a:lumOff val="16690"/>
                    </a:schemeClr>
                  </a:solidFill>
                </a:defRPr>
              </a:pPr>
            </a:p>
          </p:txBody>
        </p:sp>
        <p:sp>
          <p:nvSpPr>
            <p:cNvPr id="263" name="Shape 263"/>
            <p:cNvSpPr/>
            <p:nvPr/>
          </p:nvSpPr>
          <p:spPr>
            <a:xfrm>
              <a:off x="120793" y="132431"/>
              <a:ext cx="2388802" cy="281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1200">
                  <a:solidFill>
                    <a:schemeClr val="accent2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Ensino Médio</a:t>
              </a:r>
            </a:p>
          </p:txBody>
        </p:sp>
      </p:grpSp>
      <p:grpSp>
        <p:nvGrpSpPr>
          <p:cNvPr id="267" name="Group 267"/>
          <p:cNvGrpSpPr/>
          <p:nvPr/>
        </p:nvGrpSpPr>
        <p:grpSpPr>
          <a:xfrm>
            <a:off x="9824749" y="2461431"/>
            <a:ext cx="1134174" cy="999042"/>
            <a:chOff x="0" y="0"/>
            <a:chExt cx="1134173" cy="999040"/>
          </a:xfrm>
        </p:grpSpPr>
        <p:sp>
          <p:nvSpPr>
            <p:cNvPr id="265" name="Shape 265"/>
            <p:cNvSpPr/>
            <p:nvPr/>
          </p:nvSpPr>
          <p:spPr>
            <a:xfrm>
              <a:off x="0" y="0"/>
              <a:ext cx="1134174" cy="999041"/>
            </a:xfrm>
            <a:prstGeom prst="roundRect">
              <a:avLst>
                <a:gd name="adj" fmla="val 1011"/>
              </a:avLst>
            </a:prstGeom>
            <a:solidFill>
              <a:srgbClr val="DDE7F2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/>
            </a:p>
          </p:txBody>
        </p:sp>
        <p:sp>
          <p:nvSpPr>
            <p:cNvPr id="266" name="Shape 266"/>
            <p:cNvSpPr/>
            <p:nvPr/>
          </p:nvSpPr>
          <p:spPr>
            <a:xfrm>
              <a:off x="2957" y="148999"/>
              <a:ext cx="1128259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/>
              </a:lvl1pPr>
            </a:lstStyle>
            <a:p>
              <a:pPr/>
              <a:r>
                <a:t>Programa de Fomento às Escolas em Tempo Integral</a:t>
              </a:r>
            </a:p>
          </p:txBody>
        </p:sp>
      </p:grpSp>
      <p:grpSp>
        <p:nvGrpSpPr>
          <p:cNvPr id="270" name="Group 270"/>
          <p:cNvGrpSpPr/>
          <p:nvPr/>
        </p:nvGrpSpPr>
        <p:grpSpPr>
          <a:xfrm>
            <a:off x="8538943" y="2461431"/>
            <a:ext cx="1177791" cy="999042"/>
            <a:chOff x="0" y="0"/>
            <a:chExt cx="1177790" cy="999040"/>
          </a:xfrm>
        </p:grpSpPr>
        <p:sp>
          <p:nvSpPr>
            <p:cNvPr id="268" name="Shape 268"/>
            <p:cNvSpPr/>
            <p:nvPr/>
          </p:nvSpPr>
          <p:spPr>
            <a:xfrm>
              <a:off x="0" y="0"/>
              <a:ext cx="1177791" cy="999041"/>
            </a:xfrm>
            <a:prstGeom prst="roundRect">
              <a:avLst>
                <a:gd name="adj" fmla="val 0"/>
              </a:avLst>
            </a:prstGeom>
            <a:solidFill>
              <a:srgbClr val="DDE7F2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/>
            </a:p>
          </p:txBody>
        </p:sp>
        <p:sp>
          <p:nvSpPr>
            <p:cNvPr id="269" name="Shape 269"/>
            <p:cNvSpPr/>
            <p:nvPr/>
          </p:nvSpPr>
          <p:spPr>
            <a:xfrm>
              <a:off x="-1" y="225199"/>
              <a:ext cx="1177792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/>
              </a:lvl1pPr>
            </a:lstStyle>
            <a:p>
              <a:pPr/>
              <a:r>
                <a:t>Programa Ensino Médio Inovador (PROEMI)</a:t>
              </a:r>
            </a:p>
          </p:txBody>
        </p:sp>
      </p:grpSp>
      <p:grpSp>
        <p:nvGrpSpPr>
          <p:cNvPr id="273" name="Group 273"/>
          <p:cNvGrpSpPr/>
          <p:nvPr/>
        </p:nvGrpSpPr>
        <p:grpSpPr>
          <a:xfrm>
            <a:off x="4810697" y="2461431"/>
            <a:ext cx="1719021" cy="999042"/>
            <a:chOff x="0" y="0"/>
            <a:chExt cx="1719020" cy="999040"/>
          </a:xfrm>
        </p:grpSpPr>
        <p:sp>
          <p:nvSpPr>
            <p:cNvPr id="271" name="Shape 271"/>
            <p:cNvSpPr/>
            <p:nvPr/>
          </p:nvSpPr>
          <p:spPr>
            <a:xfrm>
              <a:off x="0" y="0"/>
              <a:ext cx="1719021" cy="999041"/>
            </a:xfrm>
            <a:prstGeom prst="roundRect">
              <a:avLst>
                <a:gd name="adj" fmla="val 0"/>
              </a:avLst>
            </a:prstGeom>
            <a:solidFill>
              <a:srgbClr val="DDE7F2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/>
            </a:p>
          </p:txBody>
        </p:sp>
        <p:sp>
          <p:nvSpPr>
            <p:cNvPr id="272" name="Shape 272"/>
            <p:cNvSpPr/>
            <p:nvPr/>
          </p:nvSpPr>
          <p:spPr>
            <a:xfrm>
              <a:off x="-1" y="72800"/>
              <a:ext cx="1719022" cy="853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000"/>
              </a:pPr>
              <a:r>
                <a:t>Pacto Nacional pela Alfabetização na Idade Certa (PNAIC) </a:t>
              </a:r>
            </a:p>
            <a:p>
              <a:pPr algn="ctr">
                <a:defRPr sz="1000"/>
              </a:pPr>
            </a:p>
            <a:p>
              <a:pPr algn="ctr">
                <a:defRPr sz="1000"/>
              </a:pPr>
              <a:r>
                <a:t>Mais Alfabetização</a:t>
              </a:r>
            </a:p>
          </p:txBody>
        </p:sp>
      </p:grpSp>
      <p:grpSp>
        <p:nvGrpSpPr>
          <p:cNvPr id="276" name="Group 276"/>
          <p:cNvGrpSpPr/>
          <p:nvPr/>
        </p:nvGrpSpPr>
        <p:grpSpPr>
          <a:xfrm>
            <a:off x="6689916" y="2461429"/>
            <a:ext cx="1656176" cy="999042"/>
            <a:chOff x="0" y="0"/>
            <a:chExt cx="1656175" cy="999040"/>
          </a:xfrm>
        </p:grpSpPr>
        <p:sp>
          <p:nvSpPr>
            <p:cNvPr id="274" name="Shape 274"/>
            <p:cNvSpPr/>
            <p:nvPr/>
          </p:nvSpPr>
          <p:spPr>
            <a:xfrm>
              <a:off x="0" y="0"/>
              <a:ext cx="1656176" cy="999041"/>
            </a:xfrm>
            <a:prstGeom prst="roundRect">
              <a:avLst>
                <a:gd name="adj" fmla="val 0"/>
              </a:avLst>
            </a:prstGeom>
            <a:solidFill>
              <a:srgbClr val="DDE7F2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/>
            </a:p>
          </p:txBody>
        </p:sp>
        <p:sp>
          <p:nvSpPr>
            <p:cNvPr id="275" name="Shape 275"/>
            <p:cNvSpPr/>
            <p:nvPr/>
          </p:nvSpPr>
          <p:spPr>
            <a:xfrm>
              <a:off x="0" y="377599"/>
              <a:ext cx="1656175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/>
              </a:lvl1pPr>
            </a:lstStyle>
            <a:p>
              <a:pPr/>
              <a:r>
                <a:t>Novo Mais Educação</a:t>
              </a:r>
            </a:p>
          </p:txBody>
        </p:sp>
      </p:grpSp>
      <p:grpSp>
        <p:nvGrpSpPr>
          <p:cNvPr id="279" name="Group 279"/>
          <p:cNvGrpSpPr/>
          <p:nvPr/>
        </p:nvGrpSpPr>
        <p:grpSpPr>
          <a:xfrm>
            <a:off x="2990989" y="2461430"/>
            <a:ext cx="1659509" cy="999042"/>
            <a:chOff x="0" y="0"/>
            <a:chExt cx="1659508" cy="999040"/>
          </a:xfrm>
        </p:grpSpPr>
        <p:sp>
          <p:nvSpPr>
            <p:cNvPr id="277" name="Shape 277"/>
            <p:cNvSpPr/>
            <p:nvPr/>
          </p:nvSpPr>
          <p:spPr>
            <a:xfrm>
              <a:off x="0" y="0"/>
              <a:ext cx="1659509" cy="999041"/>
            </a:xfrm>
            <a:prstGeom prst="roundRect">
              <a:avLst>
                <a:gd name="adj" fmla="val 0"/>
              </a:avLst>
            </a:prstGeom>
            <a:solidFill>
              <a:srgbClr val="DDE7F2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/>
            </a:p>
          </p:txBody>
        </p:sp>
        <p:sp>
          <p:nvSpPr>
            <p:cNvPr id="278" name="Shape 278"/>
            <p:cNvSpPr/>
            <p:nvPr/>
          </p:nvSpPr>
          <p:spPr>
            <a:xfrm>
              <a:off x="-1" y="301399"/>
              <a:ext cx="1659510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/>
              </a:lvl1pPr>
            </a:lstStyle>
            <a:p>
              <a:pPr/>
              <a:r>
                <a:t>Proinfância e Brasil Carinhoso</a:t>
              </a:r>
            </a:p>
          </p:txBody>
        </p:sp>
      </p:grpSp>
      <p:sp>
        <p:nvSpPr>
          <p:cNvPr id="280" name="Shape 280"/>
          <p:cNvSpPr/>
          <p:nvPr/>
        </p:nvSpPr>
        <p:spPr>
          <a:xfrm>
            <a:off x="1641917" y="2423400"/>
            <a:ext cx="1191612" cy="1080146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281" name="Shape 281"/>
          <p:cNvSpPr/>
          <p:nvPr/>
        </p:nvSpPr>
        <p:spPr>
          <a:xfrm>
            <a:off x="1641917" y="5417916"/>
            <a:ext cx="1191612" cy="1001957"/>
          </a:xfrm>
          <a:prstGeom prst="rect">
            <a:avLst/>
          </a:prstGeom>
          <a:solidFill>
            <a:srgbClr val="99CCFF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282" name="Shape 282"/>
          <p:cNvSpPr/>
          <p:nvPr/>
        </p:nvSpPr>
        <p:spPr>
          <a:xfrm>
            <a:off x="1641917" y="3683570"/>
            <a:ext cx="1191612" cy="1509201"/>
          </a:xfrm>
          <a:prstGeom prst="rect">
            <a:avLst/>
          </a:prstGeom>
          <a:solidFill>
            <a:srgbClr val="FFC2C2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pic>
        <p:nvPicPr>
          <p:cNvPr id="283" name="image4.png" descr="https://static.vecteezy.com/system/resources/previews/000/098/865/original/vector-law-icon-set.jpg"/>
          <p:cNvPicPr>
            <a:picLocks noChangeAspect="1"/>
          </p:cNvPicPr>
          <p:nvPr/>
        </p:nvPicPr>
        <p:blipFill>
          <a:blip r:embed="rId2">
            <a:extLst/>
          </a:blip>
          <a:srcRect l="72631" t="18798" r="7116" b="54201"/>
          <a:stretch>
            <a:fillRect/>
          </a:stretch>
        </p:blipFill>
        <p:spPr>
          <a:xfrm>
            <a:off x="1869140" y="5456489"/>
            <a:ext cx="723948" cy="655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5.png" descr="https://static.vecteezy.com/system/resources/previews/000/098/865/original/vector-law-icon-set.jpg"/>
          <p:cNvPicPr>
            <a:picLocks noChangeAspect="1"/>
          </p:cNvPicPr>
          <p:nvPr/>
        </p:nvPicPr>
        <p:blipFill>
          <a:blip r:embed="rId3">
            <a:extLst/>
          </a:blip>
          <a:srcRect l="51200" t="18027" r="30036" b="52659"/>
          <a:stretch>
            <a:fillRect/>
          </a:stretch>
        </p:blipFill>
        <p:spPr>
          <a:xfrm>
            <a:off x="1849085" y="2457269"/>
            <a:ext cx="764056" cy="679817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1597694" y="3086410"/>
            <a:ext cx="1285280" cy="35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01" tIns="27001" rIns="27001" bIns="27001">
            <a:spAutoFit/>
          </a:bodyPr>
          <a:lstStyle>
            <a:lvl1pPr algn="ctr">
              <a:defRPr b="1" sz="1000"/>
            </a:lvl1pPr>
          </a:lstStyle>
          <a:p>
            <a:pPr/>
            <a:r>
              <a:t>Programas de apoio</a:t>
            </a:r>
          </a:p>
        </p:txBody>
      </p:sp>
      <p:pic>
        <p:nvPicPr>
          <p:cNvPr id="286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9687" y="3922181"/>
            <a:ext cx="702853" cy="64084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1743028" y="4538733"/>
            <a:ext cx="994612" cy="35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01" tIns="27001" rIns="27001" bIns="27001">
            <a:spAutoFit/>
          </a:bodyPr>
          <a:lstStyle>
            <a:lvl1pPr algn="ctr">
              <a:defRPr b="1" sz="1000"/>
            </a:lvl1pPr>
          </a:lstStyle>
          <a:p>
            <a:pPr/>
            <a:r>
              <a:t>Suporte e Gestão</a:t>
            </a:r>
          </a:p>
        </p:txBody>
      </p:sp>
      <p:sp>
        <p:nvSpPr>
          <p:cNvPr id="288" name="Shape 288"/>
          <p:cNvSpPr/>
          <p:nvPr/>
        </p:nvSpPr>
        <p:spPr>
          <a:xfrm>
            <a:off x="1832959" y="6119936"/>
            <a:ext cx="814751" cy="206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01" tIns="27001" rIns="27001" bIns="27001">
            <a:spAutoFit/>
          </a:bodyPr>
          <a:lstStyle>
            <a:lvl1pPr algn="ctr">
              <a:defRPr b="1" sz="1000"/>
            </a:lvl1pPr>
          </a:lstStyle>
          <a:p>
            <a:pPr/>
            <a:r>
              <a:t>Normativo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1641917" y="2423400"/>
            <a:ext cx="1191612" cy="1080146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291" name="Shape 291"/>
          <p:cNvSpPr/>
          <p:nvPr/>
        </p:nvSpPr>
        <p:spPr>
          <a:xfrm>
            <a:off x="1641917" y="5417916"/>
            <a:ext cx="1191612" cy="1001957"/>
          </a:xfrm>
          <a:prstGeom prst="rect">
            <a:avLst/>
          </a:prstGeom>
          <a:solidFill>
            <a:srgbClr val="99CCFF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292" name="Shape 292"/>
          <p:cNvSpPr/>
          <p:nvPr/>
        </p:nvSpPr>
        <p:spPr>
          <a:xfrm>
            <a:off x="1641917" y="3683570"/>
            <a:ext cx="1191612" cy="1509201"/>
          </a:xfrm>
          <a:prstGeom prst="rect">
            <a:avLst/>
          </a:prstGeom>
          <a:solidFill>
            <a:srgbClr val="FFC2C2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  <p:sp>
        <p:nvSpPr>
          <p:cNvPr id="293" name="Shape 293"/>
          <p:cNvSpPr/>
          <p:nvPr>
            <p:ph type="title"/>
          </p:nvPr>
        </p:nvSpPr>
        <p:spPr>
          <a:xfrm>
            <a:off x="1783930" y="305013"/>
            <a:ext cx="9272611" cy="8788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Ações Estratégicas e Projetos da SEB</a:t>
            </a:r>
          </a:p>
        </p:txBody>
      </p:sp>
      <p:grpSp>
        <p:nvGrpSpPr>
          <p:cNvPr id="296" name="Group 296"/>
          <p:cNvGrpSpPr/>
          <p:nvPr/>
        </p:nvGrpSpPr>
        <p:grpSpPr>
          <a:xfrm>
            <a:off x="2990987" y="1815462"/>
            <a:ext cx="1810997" cy="532677"/>
            <a:chOff x="0" y="0"/>
            <a:chExt cx="1810995" cy="532676"/>
          </a:xfrm>
        </p:grpSpPr>
        <p:sp>
          <p:nvSpPr>
            <p:cNvPr id="294" name="Shape 294"/>
            <p:cNvSpPr/>
            <p:nvPr/>
          </p:nvSpPr>
          <p:spPr>
            <a:xfrm>
              <a:off x="-1" y="-1"/>
              <a:ext cx="1810997" cy="532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196" y="0"/>
                  </a:lnTo>
                  <a:lnTo>
                    <a:pt x="21600" y="10800"/>
                  </a:lnTo>
                  <a:lnTo>
                    <a:pt x="2019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2D86"/>
            </a:solidFill>
            <a:ln w="12700" cap="flat">
              <a:solidFill>
                <a:srgbClr val="002D86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>
                  <a:solidFill>
                    <a:schemeClr val="accent4">
                      <a:lumOff val="16690"/>
                    </a:schemeClr>
                  </a:solidFill>
                </a:defRPr>
              </a:pPr>
            </a:p>
          </p:txBody>
        </p:sp>
        <p:sp>
          <p:nvSpPr>
            <p:cNvPr id="295" name="Shape 295"/>
            <p:cNvSpPr/>
            <p:nvPr/>
          </p:nvSpPr>
          <p:spPr>
            <a:xfrm>
              <a:off x="0" y="125368"/>
              <a:ext cx="1752158" cy="281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1200">
                  <a:solidFill>
                    <a:schemeClr val="accent2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Educação Infantil</a:t>
              </a:r>
            </a:p>
          </p:txBody>
        </p:sp>
      </p:grpSp>
      <p:grpSp>
        <p:nvGrpSpPr>
          <p:cNvPr id="299" name="Group 299"/>
          <p:cNvGrpSpPr/>
          <p:nvPr/>
        </p:nvGrpSpPr>
        <p:grpSpPr>
          <a:xfrm>
            <a:off x="4845422" y="1815913"/>
            <a:ext cx="1836281" cy="532677"/>
            <a:chOff x="0" y="0"/>
            <a:chExt cx="1836279" cy="532676"/>
          </a:xfrm>
        </p:grpSpPr>
        <p:sp>
          <p:nvSpPr>
            <p:cNvPr id="297" name="Shape 297"/>
            <p:cNvSpPr/>
            <p:nvPr/>
          </p:nvSpPr>
          <p:spPr>
            <a:xfrm>
              <a:off x="0" y="0"/>
              <a:ext cx="1836280" cy="532677"/>
            </a:xfrm>
            <a:prstGeom prst="chevron">
              <a:avLst>
                <a:gd name="adj" fmla="val 22091"/>
              </a:avLst>
            </a:prstGeom>
            <a:solidFill>
              <a:srgbClr val="002D86"/>
            </a:solidFill>
            <a:ln w="12700" cap="flat">
              <a:solidFill>
                <a:srgbClr val="002D86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>
                  <a:solidFill>
                    <a:schemeClr val="accent4">
                      <a:lumOff val="16690"/>
                    </a:schemeClr>
                  </a:solidFill>
                </a:defRPr>
              </a:pPr>
            </a:p>
          </p:txBody>
        </p:sp>
        <p:sp>
          <p:nvSpPr>
            <p:cNvPr id="298" name="Shape 298"/>
            <p:cNvSpPr/>
            <p:nvPr/>
          </p:nvSpPr>
          <p:spPr>
            <a:xfrm>
              <a:off x="117672" y="125368"/>
              <a:ext cx="1600936" cy="281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1200">
                  <a:solidFill>
                    <a:schemeClr val="accent2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EF Anos Iniciais</a:t>
              </a:r>
            </a:p>
          </p:txBody>
        </p:sp>
      </p:grpSp>
      <p:grpSp>
        <p:nvGrpSpPr>
          <p:cNvPr id="302" name="Group 302"/>
          <p:cNvGrpSpPr/>
          <p:nvPr/>
        </p:nvGrpSpPr>
        <p:grpSpPr>
          <a:xfrm>
            <a:off x="6725139" y="1815462"/>
            <a:ext cx="1740160" cy="532677"/>
            <a:chOff x="0" y="0"/>
            <a:chExt cx="1740159" cy="532676"/>
          </a:xfrm>
        </p:grpSpPr>
        <p:sp>
          <p:nvSpPr>
            <p:cNvPr id="300" name="Shape 300"/>
            <p:cNvSpPr/>
            <p:nvPr/>
          </p:nvSpPr>
          <p:spPr>
            <a:xfrm>
              <a:off x="0" y="0"/>
              <a:ext cx="1740160" cy="532677"/>
            </a:xfrm>
            <a:prstGeom prst="chevron">
              <a:avLst>
                <a:gd name="adj" fmla="val 22091"/>
              </a:avLst>
            </a:prstGeom>
            <a:solidFill>
              <a:srgbClr val="002D86"/>
            </a:solidFill>
            <a:ln w="12700" cap="flat">
              <a:solidFill>
                <a:srgbClr val="002D86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>
                  <a:solidFill>
                    <a:schemeClr val="accent4">
                      <a:lumOff val="16690"/>
                    </a:schemeClr>
                  </a:solidFill>
                </a:defRPr>
              </a:pPr>
            </a:p>
          </p:txBody>
        </p:sp>
        <p:sp>
          <p:nvSpPr>
            <p:cNvPr id="301" name="Shape 301"/>
            <p:cNvSpPr/>
            <p:nvPr/>
          </p:nvSpPr>
          <p:spPr>
            <a:xfrm>
              <a:off x="117673" y="125368"/>
              <a:ext cx="1504813" cy="281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1200">
                  <a:solidFill>
                    <a:schemeClr val="accent2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EF Anos Finais</a:t>
              </a:r>
            </a:p>
          </p:txBody>
        </p:sp>
      </p:grpSp>
      <p:grpSp>
        <p:nvGrpSpPr>
          <p:cNvPr id="305" name="Group 305"/>
          <p:cNvGrpSpPr/>
          <p:nvPr/>
        </p:nvGrpSpPr>
        <p:grpSpPr>
          <a:xfrm>
            <a:off x="8508738" y="1811363"/>
            <a:ext cx="2630389" cy="546805"/>
            <a:chOff x="0" y="0"/>
            <a:chExt cx="2630388" cy="546803"/>
          </a:xfrm>
        </p:grpSpPr>
        <p:sp>
          <p:nvSpPr>
            <p:cNvPr id="303" name="Shape 303"/>
            <p:cNvSpPr/>
            <p:nvPr/>
          </p:nvSpPr>
          <p:spPr>
            <a:xfrm>
              <a:off x="0" y="0"/>
              <a:ext cx="2630389" cy="546804"/>
            </a:xfrm>
            <a:prstGeom prst="chevron">
              <a:avLst>
                <a:gd name="adj" fmla="val 22091"/>
              </a:avLst>
            </a:prstGeom>
            <a:solidFill>
              <a:srgbClr val="002D86"/>
            </a:solidFill>
            <a:ln w="12700" cap="flat">
              <a:solidFill>
                <a:srgbClr val="002D86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>
                  <a:solidFill>
                    <a:schemeClr val="accent4">
                      <a:lumOff val="16690"/>
                    </a:schemeClr>
                  </a:solidFill>
                </a:defRPr>
              </a:pPr>
            </a:p>
          </p:txBody>
        </p:sp>
        <p:sp>
          <p:nvSpPr>
            <p:cNvPr id="304" name="Shape 304"/>
            <p:cNvSpPr/>
            <p:nvPr/>
          </p:nvSpPr>
          <p:spPr>
            <a:xfrm>
              <a:off x="120793" y="132431"/>
              <a:ext cx="2388802" cy="281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1200">
                  <a:solidFill>
                    <a:schemeClr val="accent2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Ensino Médio</a:t>
              </a:r>
            </a:p>
          </p:txBody>
        </p:sp>
      </p:grpSp>
      <p:sp>
        <p:nvSpPr>
          <p:cNvPr id="306" name="Shape 306"/>
          <p:cNvSpPr/>
          <p:nvPr/>
        </p:nvSpPr>
        <p:spPr>
          <a:xfrm>
            <a:off x="2932170" y="3664105"/>
            <a:ext cx="81576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Programa de Ações Articuladas (PAR)</a:t>
            </a:r>
          </a:p>
        </p:txBody>
      </p:sp>
      <p:grpSp>
        <p:nvGrpSpPr>
          <p:cNvPr id="309" name="Group 309"/>
          <p:cNvGrpSpPr/>
          <p:nvPr/>
        </p:nvGrpSpPr>
        <p:grpSpPr>
          <a:xfrm>
            <a:off x="9824749" y="2461431"/>
            <a:ext cx="1134174" cy="999042"/>
            <a:chOff x="0" y="0"/>
            <a:chExt cx="1134173" cy="999040"/>
          </a:xfrm>
        </p:grpSpPr>
        <p:sp>
          <p:nvSpPr>
            <p:cNvPr id="307" name="Shape 307"/>
            <p:cNvSpPr/>
            <p:nvPr/>
          </p:nvSpPr>
          <p:spPr>
            <a:xfrm>
              <a:off x="0" y="0"/>
              <a:ext cx="1134174" cy="999041"/>
            </a:xfrm>
            <a:prstGeom prst="roundRect">
              <a:avLst>
                <a:gd name="adj" fmla="val 1011"/>
              </a:avLst>
            </a:prstGeom>
            <a:solidFill>
              <a:srgbClr val="DDE7F2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/>
            </a:p>
          </p:txBody>
        </p:sp>
        <p:sp>
          <p:nvSpPr>
            <p:cNvPr id="308" name="Shape 308"/>
            <p:cNvSpPr/>
            <p:nvPr/>
          </p:nvSpPr>
          <p:spPr>
            <a:xfrm>
              <a:off x="2957" y="123600"/>
              <a:ext cx="1128259" cy="75184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/>
              </a:lvl1pPr>
            </a:lstStyle>
            <a:p>
              <a:pPr/>
              <a:r>
                <a:t>Programa de Fomento às Escolas em Tempo Integral</a:t>
              </a:r>
            </a:p>
          </p:txBody>
        </p:sp>
      </p:grpSp>
      <p:grpSp>
        <p:nvGrpSpPr>
          <p:cNvPr id="312" name="Group 312"/>
          <p:cNvGrpSpPr/>
          <p:nvPr/>
        </p:nvGrpSpPr>
        <p:grpSpPr>
          <a:xfrm>
            <a:off x="8538943" y="2461431"/>
            <a:ext cx="1177791" cy="999042"/>
            <a:chOff x="0" y="0"/>
            <a:chExt cx="1177790" cy="999040"/>
          </a:xfrm>
        </p:grpSpPr>
        <p:sp>
          <p:nvSpPr>
            <p:cNvPr id="310" name="Shape 310"/>
            <p:cNvSpPr/>
            <p:nvPr/>
          </p:nvSpPr>
          <p:spPr>
            <a:xfrm>
              <a:off x="0" y="0"/>
              <a:ext cx="1177791" cy="999041"/>
            </a:xfrm>
            <a:prstGeom prst="roundRect">
              <a:avLst>
                <a:gd name="adj" fmla="val 0"/>
              </a:avLst>
            </a:prstGeom>
            <a:solidFill>
              <a:srgbClr val="DDE7F2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/>
            </a:p>
          </p:txBody>
        </p:sp>
        <p:sp>
          <p:nvSpPr>
            <p:cNvPr id="311" name="Shape 311"/>
            <p:cNvSpPr/>
            <p:nvPr/>
          </p:nvSpPr>
          <p:spPr>
            <a:xfrm>
              <a:off x="-1" y="225199"/>
              <a:ext cx="1177792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/>
              </a:lvl1pPr>
            </a:lstStyle>
            <a:p>
              <a:pPr/>
              <a:r>
                <a:t>Programa Ensino Médio Inovador (PROEMI)</a:t>
              </a:r>
            </a:p>
          </p:txBody>
        </p:sp>
      </p:grpSp>
      <p:sp>
        <p:nvSpPr>
          <p:cNvPr id="313" name="Shape 313"/>
          <p:cNvSpPr/>
          <p:nvPr/>
        </p:nvSpPr>
        <p:spPr>
          <a:xfrm>
            <a:off x="2932170" y="4271799"/>
            <a:ext cx="8157613" cy="3327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PNLD e Guia de Tecnologias Educacionais</a:t>
            </a:r>
          </a:p>
        </p:txBody>
      </p:sp>
      <p:sp>
        <p:nvSpPr>
          <p:cNvPr id="314" name="Shape 314"/>
          <p:cNvSpPr/>
          <p:nvPr/>
        </p:nvSpPr>
        <p:spPr>
          <a:xfrm>
            <a:off x="2932170" y="4613747"/>
            <a:ext cx="81576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Programa de Inovação e Educação Conectada</a:t>
            </a:r>
          </a:p>
        </p:txBody>
      </p:sp>
      <p:sp>
        <p:nvSpPr>
          <p:cNvPr id="315" name="Shape 315"/>
          <p:cNvSpPr/>
          <p:nvPr/>
        </p:nvSpPr>
        <p:spPr>
          <a:xfrm>
            <a:off x="2932170" y="4930294"/>
            <a:ext cx="81576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Formação de Profissionais da Educação</a:t>
            </a:r>
          </a:p>
        </p:txBody>
      </p:sp>
      <p:grpSp>
        <p:nvGrpSpPr>
          <p:cNvPr id="318" name="Group 318"/>
          <p:cNvGrpSpPr/>
          <p:nvPr/>
        </p:nvGrpSpPr>
        <p:grpSpPr>
          <a:xfrm>
            <a:off x="4810697" y="2461431"/>
            <a:ext cx="1719021" cy="999042"/>
            <a:chOff x="0" y="0"/>
            <a:chExt cx="1719020" cy="999040"/>
          </a:xfrm>
        </p:grpSpPr>
        <p:sp>
          <p:nvSpPr>
            <p:cNvPr id="316" name="Shape 316"/>
            <p:cNvSpPr/>
            <p:nvPr/>
          </p:nvSpPr>
          <p:spPr>
            <a:xfrm>
              <a:off x="0" y="0"/>
              <a:ext cx="1719021" cy="999041"/>
            </a:xfrm>
            <a:prstGeom prst="roundRect">
              <a:avLst>
                <a:gd name="adj" fmla="val 0"/>
              </a:avLst>
            </a:prstGeom>
            <a:solidFill>
              <a:srgbClr val="DDE7F2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/>
            </a:p>
          </p:txBody>
        </p:sp>
        <p:sp>
          <p:nvSpPr>
            <p:cNvPr id="317" name="Shape 317"/>
            <p:cNvSpPr/>
            <p:nvPr/>
          </p:nvSpPr>
          <p:spPr>
            <a:xfrm>
              <a:off x="-1" y="47399"/>
              <a:ext cx="1719022" cy="90424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000"/>
              </a:pPr>
              <a:r>
                <a:t>Pacto Nacional pela Alfabetização na Idade Certa (PNAIC) </a:t>
              </a:r>
            </a:p>
            <a:p>
              <a:pPr algn="ctr">
                <a:defRPr sz="1000"/>
              </a:pPr>
            </a:p>
            <a:p>
              <a:pPr algn="ctr">
                <a:defRPr sz="1000"/>
              </a:pPr>
              <a:r>
                <a:t>Mais Alfabetização</a:t>
              </a:r>
            </a:p>
          </p:txBody>
        </p:sp>
      </p:grpSp>
      <p:grpSp>
        <p:nvGrpSpPr>
          <p:cNvPr id="321" name="Group 321"/>
          <p:cNvGrpSpPr/>
          <p:nvPr/>
        </p:nvGrpSpPr>
        <p:grpSpPr>
          <a:xfrm>
            <a:off x="6689916" y="2432630"/>
            <a:ext cx="1656176" cy="1056641"/>
            <a:chOff x="0" y="-28799"/>
            <a:chExt cx="1656175" cy="1056639"/>
          </a:xfrm>
        </p:grpSpPr>
        <p:sp>
          <p:nvSpPr>
            <p:cNvPr id="319" name="Shape 319"/>
            <p:cNvSpPr/>
            <p:nvPr/>
          </p:nvSpPr>
          <p:spPr>
            <a:xfrm>
              <a:off x="0" y="0"/>
              <a:ext cx="1656176" cy="999041"/>
            </a:xfrm>
            <a:prstGeom prst="roundRect">
              <a:avLst>
                <a:gd name="adj" fmla="val 0"/>
              </a:avLst>
            </a:prstGeom>
            <a:solidFill>
              <a:srgbClr val="DDE7F2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/>
            </a:p>
          </p:txBody>
        </p:sp>
        <p:sp>
          <p:nvSpPr>
            <p:cNvPr id="320" name="Shape 320"/>
            <p:cNvSpPr/>
            <p:nvPr/>
          </p:nvSpPr>
          <p:spPr>
            <a:xfrm>
              <a:off x="13808" y="-28800"/>
              <a:ext cx="1628559" cy="105664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000"/>
              </a:pPr>
            </a:p>
            <a:p>
              <a:pPr algn="ctr">
                <a:defRPr sz="1000"/>
              </a:pPr>
            </a:p>
            <a:p>
              <a:pPr algn="ctr">
                <a:defRPr sz="1000"/>
              </a:pPr>
              <a:r>
                <a:t>Novo Mais Educação</a:t>
              </a:r>
            </a:p>
            <a:p>
              <a:pPr algn="ctr">
                <a:defRPr sz="1000"/>
              </a:pPr>
            </a:p>
            <a:p>
              <a:pPr algn="ctr">
                <a:defRPr sz="1000"/>
              </a:pPr>
            </a:p>
          </p:txBody>
        </p:sp>
      </p:grpSp>
      <p:pic>
        <p:nvPicPr>
          <p:cNvPr id="322" name="image4.png" descr="https://static.vecteezy.com/system/resources/previews/000/098/865/original/vector-law-icon-set.jpg"/>
          <p:cNvPicPr>
            <a:picLocks noChangeAspect="1"/>
          </p:cNvPicPr>
          <p:nvPr/>
        </p:nvPicPr>
        <p:blipFill>
          <a:blip r:embed="rId2">
            <a:extLst/>
          </a:blip>
          <a:srcRect l="72631" t="18798" r="7116" b="54201"/>
          <a:stretch>
            <a:fillRect/>
          </a:stretch>
        </p:blipFill>
        <p:spPr>
          <a:xfrm>
            <a:off x="1869140" y="5456489"/>
            <a:ext cx="723948" cy="655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5.png" descr="https://static.vecteezy.com/system/resources/previews/000/098/865/original/vector-law-icon-set.jpg"/>
          <p:cNvPicPr>
            <a:picLocks noChangeAspect="1"/>
          </p:cNvPicPr>
          <p:nvPr/>
        </p:nvPicPr>
        <p:blipFill>
          <a:blip r:embed="rId3">
            <a:extLst/>
          </a:blip>
          <a:srcRect l="51200" t="18027" r="30036" b="52659"/>
          <a:stretch>
            <a:fillRect/>
          </a:stretch>
        </p:blipFill>
        <p:spPr>
          <a:xfrm>
            <a:off x="1849085" y="2457269"/>
            <a:ext cx="764056" cy="679817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1597694" y="3086410"/>
            <a:ext cx="1285280" cy="35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01" tIns="27001" rIns="27001" bIns="27001">
            <a:spAutoFit/>
          </a:bodyPr>
          <a:lstStyle>
            <a:lvl1pPr algn="ctr">
              <a:defRPr b="1" sz="1000"/>
            </a:lvl1pPr>
          </a:lstStyle>
          <a:p>
            <a:pPr/>
            <a:r>
              <a:t>Programas de apoio</a:t>
            </a:r>
          </a:p>
        </p:txBody>
      </p:sp>
      <p:pic>
        <p:nvPicPr>
          <p:cNvPr id="325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9687" y="3922181"/>
            <a:ext cx="702853" cy="640845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1743028" y="4538733"/>
            <a:ext cx="994612" cy="35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01" tIns="27001" rIns="27001" bIns="27001">
            <a:spAutoFit/>
          </a:bodyPr>
          <a:lstStyle>
            <a:lvl1pPr algn="ctr">
              <a:defRPr b="1" sz="1000"/>
            </a:lvl1pPr>
          </a:lstStyle>
          <a:p>
            <a:pPr/>
            <a:r>
              <a:t>Suporte e Gestão</a:t>
            </a:r>
          </a:p>
        </p:txBody>
      </p:sp>
      <p:grpSp>
        <p:nvGrpSpPr>
          <p:cNvPr id="329" name="Group 329"/>
          <p:cNvGrpSpPr/>
          <p:nvPr/>
        </p:nvGrpSpPr>
        <p:grpSpPr>
          <a:xfrm>
            <a:off x="2990989" y="2461430"/>
            <a:ext cx="1659509" cy="999042"/>
            <a:chOff x="0" y="0"/>
            <a:chExt cx="1659508" cy="999040"/>
          </a:xfrm>
        </p:grpSpPr>
        <p:sp>
          <p:nvSpPr>
            <p:cNvPr id="327" name="Shape 327"/>
            <p:cNvSpPr/>
            <p:nvPr/>
          </p:nvSpPr>
          <p:spPr>
            <a:xfrm>
              <a:off x="0" y="0"/>
              <a:ext cx="1659509" cy="999041"/>
            </a:xfrm>
            <a:prstGeom prst="roundRect">
              <a:avLst>
                <a:gd name="adj" fmla="val 0"/>
              </a:avLst>
            </a:prstGeom>
            <a:solidFill>
              <a:srgbClr val="DDE7F2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/>
            </a:p>
          </p:txBody>
        </p:sp>
        <p:sp>
          <p:nvSpPr>
            <p:cNvPr id="328" name="Shape 328"/>
            <p:cNvSpPr/>
            <p:nvPr/>
          </p:nvSpPr>
          <p:spPr>
            <a:xfrm>
              <a:off x="-1" y="301399"/>
              <a:ext cx="1659510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000"/>
              </a:lvl1pPr>
            </a:lstStyle>
            <a:p>
              <a:pPr/>
              <a:r>
                <a:t>Proinfância e Brasil Carinhoso</a:t>
              </a:r>
            </a:p>
          </p:txBody>
        </p:sp>
      </p:grpSp>
      <p:sp>
        <p:nvSpPr>
          <p:cNvPr id="330" name="Shape 330"/>
          <p:cNvSpPr/>
          <p:nvPr/>
        </p:nvSpPr>
        <p:spPr>
          <a:xfrm>
            <a:off x="2932170" y="3980652"/>
            <a:ext cx="81576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PDDE Interativo </a:t>
            </a:r>
          </a:p>
        </p:txBody>
      </p:sp>
      <p:sp>
        <p:nvSpPr>
          <p:cNvPr id="331" name="Shape 331"/>
          <p:cNvSpPr/>
          <p:nvPr/>
        </p:nvSpPr>
        <p:spPr>
          <a:xfrm>
            <a:off x="1832959" y="6119936"/>
            <a:ext cx="814751" cy="206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01" tIns="27001" rIns="27001" bIns="27001">
            <a:spAutoFit/>
          </a:bodyPr>
          <a:lstStyle>
            <a:lvl1pPr algn="ctr">
              <a:defRPr b="1" sz="1000"/>
            </a:lvl1pPr>
          </a:lstStyle>
          <a:p>
            <a:pPr/>
            <a:r>
              <a:t>Normativo</a:t>
            </a:r>
          </a:p>
        </p:txBody>
      </p:sp>
      <p:sp>
        <p:nvSpPr>
          <p:cNvPr id="332" name="Shape 332"/>
          <p:cNvSpPr/>
          <p:nvPr/>
        </p:nvSpPr>
        <p:spPr>
          <a:xfrm>
            <a:off x="2932170" y="5725085"/>
            <a:ext cx="8157613" cy="3327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Base Nacional Comum Curricular (BNCC)</a:t>
            </a:r>
          </a:p>
        </p:txBody>
      </p:sp>
      <p:sp>
        <p:nvSpPr>
          <p:cNvPr id="333" name="Shape 333"/>
          <p:cNvSpPr/>
          <p:nvPr/>
        </p:nvSpPr>
        <p:spPr>
          <a:xfrm>
            <a:off x="2932170" y="5452459"/>
            <a:ext cx="81576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Reforma do Ensino Médio</a:t>
            </a:r>
          </a:p>
        </p:txBody>
      </p:sp>
      <p:sp>
        <p:nvSpPr>
          <p:cNvPr id="334" name="Shape 334"/>
          <p:cNvSpPr/>
          <p:nvPr/>
        </p:nvSpPr>
        <p:spPr>
          <a:xfrm>
            <a:off x="2932170" y="6048511"/>
            <a:ext cx="8157613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171450" indent="-171450">
              <a:buSzPct val="100000"/>
              <a:buFont typeface="Arial"/>
              <a:buChar char="•"/>
              <a:defRPr sz="1200"/>
            </a:lvl1pPr>
          </a:lstStyle>
          <a:p>
            <a:pPr/>
            <a:r>
              <a:t>Reestruturação do currículo das licenciaturas e da Pedagogia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roup 338"/>
          <p:cNvGrpSpPr/>
          <p:nvPr/>
        </p:nvGrpSpPr>
        <p:grpSpPr>
          <a:xfrm>
            <a:off x="7220875" y="2261355"/>
            <a:ext cx="3522015" cy="3510109"/>
            <a:chOff x="0" y="0"/>
            <a:chExt cx="3522014" cy="3510107"/>
          </a:xfrm>
        </p:grpSpPr>
        <p:pic>
          <p:nvPicPr>
            <p:cNvPr id="336" name="image7.png" descr="brasil+icones_02.png                                           01C47756YING                           C3E32676: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522015" cy="3510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image8.png" descr="brasil+icones_01.png                                           01C47756YING                           C3E32676: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522015" cy="3510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" name="Shape 339"/>
          <p:cNvSpPr/>
          <p:nvPr/>
        </p:nvSpPr>
        <p:spPr>
          <a:xfrm>
            <a:off x="2209589" y="2820885"/>
            <a:ext cx="5076775" cy="2283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981333">
              <a:lnSpc>
                <a:spcPct val="130000"/>
              </a:lnSpc>
              <a:defRPr b="1" sz="2400"/>
            </a:pPr>
            <a:r>
              <a:t>Pela primeira vez</a:t>
            </a:r>
            <a:r>
              <a:rPr b="0"/>
              <a:t>, o Brasil tem uma base que define o conjunto de </a:t>
            </a:r>
            <a:r>
              <a:t>aprendizagens essenciais </a:t>
            </a:r>
            <a:r>
              <a:rPr b="0"/>
              <a:t>a que todos os estudantes têm direito na Educação Básica.</a:t>
            </a:r>
          </a:p>
        </p:txBody>
      </p:sp>
      <p:sp>
        <p:nvSpPr>
          <p:cNvPr id="340" name="Shape 340"/>
          <p:cNvSpPr/>
          <p:nvPr/>
        </p:nvSpPr>
        <p:spPr>
          <a:xfrm>
            <a:off x="1741710" y="614859"/>
            <a:ext cx="918140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81333">
              <a:defRPr sz="2000"/>
            </a:lvl1pPr>
          </a:lstStyle>
          <a:p>
            <a:pPr/>
            <a:r>
              <a:t>BNCC: Momento Histórico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9" grpId="1"/>
      <p:bldP build="whole" bldLvl="1" animBg="1" rev="0" advAuto="0" spid="340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8715143" y="2528048"/>
            <a:ext cx="1303848" cy="1786597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defRPr sz="1200"/>
            </a:pPr>
          </a:p>
        </p:txBody>
      </p:sp>
      <p:sp>
        <p:nvSpPr>
          <p:cNvPr id="343" name="Shape 343"/>
          <p:cNvSpPr/>
          <p:nvPr/>
        </p:nvSpPr>
        <p:spPr>
          <a:xfrm>
            <a:off x="7139764" y="2453407"/>
            <a:ext cx="965547" cy="1786595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defRPr sz="1200"/>
            </a:pPr>
          </a:p>
        </p:txBody>
      </p:sp>
      <p:sp>
        <p:nvSpPr>
          <p:cNvPr id="344" name="Shape 344"/>
          <p:cNvSpPr/>
          <p:nvPr/>
        </p:nvSpPr>
        <p:spPr>
          <a:xfrm>
            <a:off x="7139764" y="2453407"/>
            <a:ext cx="2865335" cy="1786595"/>
          </a:xfrm>
          <a:prstGeom prst="rect">
            <a:avLst/>
          </a:prstGeom>
          <a:ln w="3175">
            <a:solidFill>
              <a:schemeClr val="accent2">
                <a:lumOff val="44000"/>
              </a:schemeClr>
            </a:solidFill>
          </a:ln>
        </p:spPr>
        <p:txBody>
          <a:bodyPr lIns="36000" tIns="36000" rIns="36000" bIns="36000"/>
          <a:lstStyle/>
          <a:p>
            <a:pPr>
              <a:defRPr sz="1200"/>
            </a:pPr>
          </a:p>
        </p:txBody>
      </p:sp>
      <p:sp>
        <p:nvSpPr>
          <p:cNvPr id="345" name="Shape 345"/>
          <p:cNvSpPr/>
          <p:nvPr/>
        </p:nvSpPr>
        <p:spPr>
          <a:xfrm>
            <a:off x="8105311" y="2450237"/>
            <a:ext cx="595944" cy="1786596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defRPr sz="1200"/>
            </a:pPr>
          </a:p>
        </p:txBody>
      </p:sp>
      <p:sp>
        <p:nvSpPr>
          <p:cNvPr id="346" name="Shape 346"/>
          <p:cNvSpPr/>
          <p:nvPr/>
        </p:nvSpPr>
        <p:spPr>
          <a:xfrm>
            <a:off x="8105311" y="2453407"/>
            <a:ext cx="595944" cy="1786595"/>
          </a:xfrm>
          <a:prstGeom prst="rect">
            <a:avLst/>
          </a:prstGeom>
          <a:ln w="3175">
            <a:solidFill>
              <a:schemeClr val="accent2">
                <a:lumOff val="44000"/>
              </a:schemeClr>
            </a:solidFill>
          </a:ln>
        </p:spPr>
        <p:txBody>
          <a:bodyPr lIns="36000" tIns="36000" rIns="36000" bIns="36000"/>
          <a:lstStyle/>
          <a:p>
            <a:pPr>
              <a:defRPr sz="1200"/>
            </a:pPr>
          </a:p>
        </p:txBody>
      </p:sp>
      <p:sp>
        <p:nvSpPr>
          <p:cNvPr id="347" name="Shape 347"/>
          <p:cNvSpPr/>
          <p:nvPr/>
        </p:nvSpPr>
        <p:spPr>
          <a:xfrm>
            <a:off x="8273860" y="2853101"/>
            <a:ext cx="595944" cy="1786596"/>
          </a:xfrm>
          <a:prstGeom prst="rect">
            <a:avLst/>
          </a:pr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defRPr sz="1200"/>
            </a:pPr>
          </a:p>
        </p:txBody>
      </p:sp>
      <p:sp>
        <p:nvSpPr>
          <p:cNvPr id="348" name="Shape 348"/>
          <p:cNvSpPr/>
          <p:nvPr/>
        </p:nvSpPr>
        <p:spPr>
          <a:xfrm>
            <a:off x="8273860" y="2853101"/>
            <a:ext cx="595944" cy="1786596"/>
          </a:xfrm>
          <a:prstGeom prst="rect">
            <a:avLst/>
          </a:prstGeom>
          <a:ln w="3175">
            <a:solidFill>
              <a:schemeClr val="accent2">
                <a:lumOff val="44000"/>
              </a:schemeClr>
            </a:solidFill>
          </a:ln>
        </p:spPr>
        <p:txBody>
          <a:bodyPr lIns="36000" tIns="36000" rIns="36000" bIns="36000"/>
          <a:lstStyle/>
          <a:p>
            <a:pPr>
              <a:defRPr sz="1200"/>
            </a:pPr>
          </a:p>
        </p:txBody>
      </p:sp>
      <p:sp>
        <p:nvSpPr>
          <p:cNvPr id="349" name="Shape 349"/>
          <p:cNvSpPr/>
          <p:nvPr/>
        </p:nvSpPr>
        <p:spPr>
          <a:xfrm flipH="1">
            <a:off x="6094202" y="1706854"/>
            <a:ext cx="2" cy="3553383"/>
          </a:xfrm>
          <a:prstGeom prst="line">
            <a:avLst/>
          </a:prstGeom>
          <a:ln w="3175">
            <a:solidFill>
              <a:srgbClr val="7F7F7F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350" name="image9.png"/>
          <p:cNvPicPr>
            <a:picLocks noChangeAspect="1"/>
          </p:cNvPicPr>
          <p:nvPr/>
        </p:nvPicPr>
        <p:blipFill>
          <a:blip r:embed="rId2">
            <a:extLst/>
          </a:blip>
          <a:srcRect l="13977" t="47341" r="13849" b="1"/>
          <a:stretch>
            <a:fillRect/>
          </a:stretch>
        </p:blipFill>
        <p:spPr>
          <a:xfrm>
            <a:off x="2847777" y="1981212"/>
            <a:ext cx="2805144" cy="3004668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hape 351"/>
          <p:cNvSpPr/>
          <p:nvPr/>
        </p:nvSpPr>
        <p:spPr>
          <a:xfrm>
            <a:off x="6273174" y="1505240"/>
            <a:ext cx="4597315" cy="371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200"/>
            </a:pPr>
            <a:r>
              <a:t>Fortalecimento do desenvolvimento integral</a:t>
            </a:r>
          </a:p>
          <a:p>
            <a:pPr>
              <a:defRPr sz="1200"/>
            </a:pPr>
            <a:r>
              <a:t>Define 10 competências gerais que contemplam elementos acadêmicos, sociais e pessoais, como pensamento crítico, autonomia e respeito à diversidade, e norteiam todo o documento</a:t>
            </a:r>
          </a:p>
          <a:p>
            <a:pPr>
              <a:defRPr sz="1200"/>
            </a:pPr>
            <a:r>
              <a:t> </a:t>
            </a:r>
          </a:p>
          <a:p>
            <a:pPr>
              <a:defRPr b="1" sz="1200"/>
            </a:pPr>
            <a:r>
              <a:t>Aprendizagem ativa </a:t>
            </a:r>
          </a:p>
          <a:p>
            <a:pPr>
              <a:defRPr sz="1200"/>
            </a:pPr>
            <a:r>
              <a:t>Propõe maior protagonismo do aluno na aprendizagem, em contraposição a práticas didáticas mais expositivas. Há mais habilidades envolvendo processos como comparar, criar, elaborar, demonstrar versus processos mais passivos como reconhecer e identificar</a:t>
            </a:r>
          </a:p>
          <a:p>
            <a:pPr>
              <a:defRPr sz="1200"/>
            </a:pPr>
          </a:p>
          <a:p>
            <a:pPr>
              <a:defRPr b="1" sz="1200"/>
            </a:pPr>
            <a:r>
              <a:t>Inclusão de temas contemporâneos </a:t>
            </a:r>
            <a:r>
              <a:rPr b="0"/>
              <a:t> </a:t>
            </a:r>
            <a:endParaRPr b="0"/>
          </a:p>
          <a:p>
            <a:pPr marL="197827" indent="-197827">
              <a:buSzPct val="100000"/>
              <a:buFont typeface="Arial"/>
              <a:buChar char="•"/>
              <a:defRPr sz="1200"/>
            </a:pPr>
            <a:r>
              <a:t>Tecnologia</a:t>
            </a:r>
          </a:p>
          <a:p>
            <a:pPr marL="197827" indent="-197827">
              <a:buSzPct val="100000"/>
              <a:buFont typeface="Arial"/>
              <a:buChar char="•"/>
              <a:defRPr sz="1200"/>
            </a:pPr>
            <a:r>
              <a:t>Pensamento computacional</a:t>
            </a:r>
          </a:p>
          <a:p>
            <a:pPr marL="197827" indent="-197827">
              <a:buSzPct val="100000"/>
              <a:buFont typeface="Arial"/>
              <a:buChar char="•"/>
              <a:defRPr sz="1200"/>
            </a:pPr>
            <a:r>
              <a:t>Sustentabilidade</a:t>
            </a:r>
          </a:p>
          <a:p>
            <a:pPr marL="197827" indent="-197827">
              <a:buSzPct val="100000"/>
              <a:buFont typeface="Arial"/>
              <a:buChar char="•"/>
              <a:defRPr sz="1200"/>
            </a:pPr>
            <a:r>
              <a:t>Questões indígenas e étnicos-raciais</a:t>
            </a:r>
          </a:p>
          <a:p>
            <a:pPr marL="197827" indent="-197827">
              <a:buSzPct val="100000"/>
              <a:buFont typeface="Arial"/>
              <a:buChar char="•"/>
              <a:defRPr sz="1200"/>
            </a:pPr>
            <a:r>
              <a:t>América Latina e integração regional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/>
        </p:nvSpPr>
        <p:spPr>
          <a:xfrm>
            <a:off x="1725050" y="542718"/>
            <a:ext cx="918140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81333">
              <a:lnSpc>
                <a:spcPct val="130000"/>
              </a:lnSpc>
              <a:defRPr sz="2000"/>
            </a:lvl1pPr>
          </a:lstStyle>
          <a:p>
            <a:pPr/>
            <a:r>
              <a:t>Esforço Integrado: Regime de Colaboração</a:t>
            </a:r>
          </a:p>
        </p:txBody>
      </p:sp>
      <p:sp>
        <p:nvSpPr>
          <p:cNvPr id="354" name="Shape 354"/>
          <p:cNvSpPr/>
          <p:nvPr/>
        </p:nvSpPr>
        <p:spPr>
          <a:xfrm>
            <a:off x="4531943" y="3348144"/>
            <a:ext cx="3715635" cy="91151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6000" tIns="36000" rIns="36000" bIns="36000"/>
          <a:lstStyle/>
          <a:p>
            <a:pPr>
              <a:defRPr sz="1200"/>
            </a:pPr>
          </a:p>
        </p:txBody>
      </p:sp>
      <p:pic>
        <p:nvPicPr>
          <p:cNvPr id="355" name="image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9549" y="4705446"/>
            <a:ext cx="2106285" cy="1086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9918" y="4715364"/>
            <a:ext cx="1246619" cy="106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30386" y="4843834"/>
            <a:ext cx="2466511" cy="810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1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15750" y="4919124"/>
            <a:ext cx="1294663" cy="659546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359"/>
          <p:cNvSpPr/>
          <p:nvPr/>
        </p:nvSpPr>
        <p:spPr>
          <a:xfrm>
            <a:off x="2695664" y="2170240"/>
            <a:ext cx="7453136" cy="81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01" tIns="27001" rIns="27001" bIns="27001">
            <a:spAutoFit/>
          </a:bodyPr>
          <a:lstStyle/>
          <a:p>
            <a:pPr algn="ctr">
              <a:defRPr sz="2400">
                <a:solidFill>
                  <a:srgbClr val="00B05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  <a:r>
              <a:t>Programa de Apoio à Implementação da BNCC </a:t>
            </a:r>
            <a:r>
              <a:rPr b="1" sz="2600"/>
              <a:t>ProBNCC</a:t>
            </a:r>
          </a:p>
        </p:txBody>
      </p:sp>
      <p:sp>
        <p:nvSpPr>
          <p:cNvPr id="360" name="Shape 360"/>
          <p:cNvSpPr/>
          <p:nvPr/>
        </p:nvSpPr>
        <p:spPr>
          <a:xfrm>
            <a:off x="1885539" y="3196395"/>
            <a:ext cx="9127392" cy="2862437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  <a:prstDash val="sysDash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/>
        </p:nvSpPr>
        <p:spPr>
          <a:xfrm>
            <a:off x="1741711" y="550014"/>
            <a:ext cx="847929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81333">
              <a:lnSpc>
                <a:spcPct val="130000"/>
              </a:lnSpc>
              <a:defRPr sz="2000"/>
            </a:lvl1pPr>
          </a:lstStyle>
          <a:p>
            <a:pPr/>
            <a:r>
              <a:t>Programa de Apoio à Implementação da BNCC</a:t>
            </a:r>
          </a:p>
        </p:txBody>
      </p:sp>
      <p:sp>
        <p:nvSpPr>
          <p:cNvPr id="363" name="Shape 363"/>
          <p:cNvSpPr/>
          <p:nvPr/>
        </p:nvSpPr>
        <p:spPr>
          <a:xfrm>
            <a:off x="2047564" y="3519575"/>
            <a:ext cx="1836281" cy="447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01" tIns="27001" rIns="27001" bIns="27001">
            <a:spAutoFit/>
          </a:bodyPr>
          <a:lstStyle>
            <a:lvl1pPr>
              <a:defRPr b="1" sz="2600"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/>
            <a:r>
              <a:t>ProBNCC</a:t>
            </a:r>
          </a:p>
        </p:txBody>
      </p:sp>
      <p:sp>
        <p:nvSpPr>
          <p:cNvPr id="364" name="Shape 364"/>
          <p:cNvSpPr/>
          <p:nvPr/>
        </p:nvSpPr>
        <p:spPr>
          <a:xfrm>
            <a:off x="4910001" y="2376686"/>
            <a:ext cx="5994914" cy="2848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01" tIns="27001" rIns="27001" bIns="27001">
            <a:spAutoFit/>
          </a:bodyPr>
          <a:lstStyle/>
          <a:p>
            <a:pPr marL="257175" indent="-257175" algn="just">
              <a:lnSpc>
                <a:spcPct val="150000"/>
              </a:lnSpc>
              <a:buSzPct val="100000"/>
              <a:buFont typeface="Wingdings"/>
              <a:buChar char="✓"/>
              <a:defRPr b="1">
                <a:solidFill>
                  <a:srgbClr val="17375E"/>
                </a:solidFill>
              </a:defRPr>
            </a:pPr>
            <a:r>
              <a:t>Apoio técnico </a:t>
            </a:r>
            <a:r>
              <a:rPr b="0"/>
              <a:t>– bolsistas e analistas de gestão</a:t>
            </a:r>
            <a:endParaRPr b="0"/>
          </a:p>
          <a:p>
            <a:pPr marL="257175" indent="-257175" algn="just">
              <a:lnSpc>
                <a:spcPct val="150000"/>
              </a:lnSpc>
              <a:buSzPct val="100000"/>
              <a:buFont typeface="Wingdings"/>
              <a:buChar char="✓"/>
              <a:defRPr b="1">
                <a:solidFill>
                  <a:srgbClr val="17375E"/>
                </a:solidFill>
              </a:defRPr>
            </a:pPr>
            <a:r>
              <a:t>Equipe MEC </a:t>
            </a:r>
            <a:r>
              <a:rPr b="0"/>
              <a:t>– consultoria</a:t>
            </a:r>
            <a:endParaRPr b="0"/>
          </a:p>
          <a:p>
            <a:pPr marL="257175" indent="-257175" algn="just">
              <a:lnSpc>
                <a:spcPct val="150000"/>
              </a:lnSpc>
              <a:buSzPct val="100000"/>
              <a:buFont typeface="Wingdings"/>
              <a:buChar char="✓"/>
              <a:defRPr b="1">
                <a:solidFill>
                  <a:srgbClr val="17375E"/>
                </a:solidFill>
              </a:defRPr>
            </a:pPr>
            <a:r>
              <a:t>Apoio Financeiro </a:t>
            </a:r>
            <a:r>
              <a:rPr b="0"/>
              <a:t>– R$ 100 MM</a:t>
            </a:r>
            <a:endParaRPr b="0"/>
          </a:p>
          <a:p>
            <a:pPr lvl="1" marL="600075" indent="-257175" algn="just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17375E"/>
                </a:solidFill>
              </a:defRPr>
            </a:pPr>
            <a:r>
              <a:t>Realização de Eventos de Mobilização e (Re)Construção Curricular</a:t>
            </a:r>
            <a:endParaRPr sz="1400">
              <a:solidFill>
                <a:srgbClr val="222222"/>
              </a:solidFill>
            </a:endParaRPr>
          </a:p>
          <a:p>
            <a:pPr lvl="1" marL="600075" indent="-257175" algn="just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17375E"/>
                </a:solidFill>
              </a:defRPr>
            </a:pPr>
            <a:r>
              <a:t>Contratação de especialistas em currículo;</a:t>
            </a:r>
          </a:p>
          <a:p>
            <a:pPr lvl="1" marL="600075" indent="-257175" algn="just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17375E"/>
                </a:solidFill>
              </a:defRPr>
            </a:pPr>
            <a:r>
              <a:t>Impressão dos currículos</a:t>
            </a:r>
            <a:r>
              <a:rPr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65" name="Shape 365"/>
          <p:cNvSpPr/>
          <p:nvPr/>
        </p:nvSpPr>
        <p:spPr>
          <a:xfrm>
            <a:off x="3937853" y="2315365"/>
            <a:ext cx="918141" cy="2970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1351"/>
                  <a:pt x="10800" y="21044"/>
                </a:cubicBezTo>
                <a:lnTo>
                  <a:pt x="10800" y="11356"/>
                </a:lnTo>
                <a:cubicBezTo>
                  <a:pt x="10800" y="11049"/>
                  <a:pt x="5965" y="10800"/>
                  <a:pt x="0" y="10800"/>
                </a:cubicBezTo>
                <a:cubicBezTo>
                  <a:pt x="5965" y="10800"/>
                  <a:pt x="10800" y="10551"/>
                  <a:pt x="10800" y="10244"/>
                </a:cubicBezTo>
                <a:lnTo>
                  <a:pt x="10800" y="556"/>
                </a:lnTo>
                <a:cubicBezTo>
                  <a:pt x="10800" y="249"/>
                  <a:pt x="15635" y="0"/>
                  <a:pt x="21600" y="0"/>
                </a:cubicBezTo>
              </a:path>
            </a:pathLst>
          </a:custGeom>
          <a:ln w="38100">
            <a:solidFill>
              <a:srgbClr val="2483E5"/>
            </a:solidFill>
            <a:prstDash val="sysDot"/>
          </a:ln>
        </p:spPr>
        <p:txBody>
          <a:bodyPr lIns="36000" tIns="36000" rIns="36000" bIns="36000" anchor="ctr"/>
          <a:lstStyle/>
          <a:p>
            <a:pPr algn="ctr">
              <a:defRPr sz="1200"/>
            </a:pPr>
          </a:p>
        </p:txBody>
      </p:sp>
      <p:sp>
        <p:nvSpPr>
          <p:cNvPr id="366" name="Shape 366"/>
          <p:cNvSpPr/>
          <p:nvPr/>
        </p:nvSpPr>
        <p:spPr>
          <a:xfrm>
            <a:off x="2641656" y="5663874"/>
            <a:ext cx="5239599" cy="269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01" tIns="27001" rIns="27001" bIns="27001">
            <a:spAutoFit/>
          </a:bodyPr>
          <a:lstStyle>
            <a:lvl1pPr>
              <a:defRPr i="1" sz="1400"/>
            </a:lvl1pPr>
          </a:lstStyle>
          <a:p>
            <a:pPr/>
            <a:r>
              <a:t>Portaria MEC Nº 331, de 5 de abril de 2018</a:t>
            </a:r>
          </a:p>
        </p:txBody>
      </p:sp>
      <p:sp>
        <p:nvSpPr>
          <p:cNvPr id="367" name="Shape 367"/>
          <p:cNvSpPr/>
          <p:nvPr/>
        </p:nvSpPr>
        <p:spPr>
          <a:xfrm>
            <a:off x="2155581" y="5663874"/>
            <a:ext cx="432067" cy="28519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FFCC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>
              <a:defRPr sz="14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/>
        </p:nvSpPr>
        <p:spPr>
          <a:xfrm>
            <a:off x="1723125" y="542851"/>
            <a:ext cx="918140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81333">
              <a:lnSpc>
                <a:spcPct val="130000"/>
              </a:lnSpc>
              <a:defRPr sz="2000"/>
            </a:lvl1pPr>
          </a:lstStyle>
          <a:p>
            <a:pPr/>
            <a:r>
              <a:t>Apoio à Implementação: Frentes de Ação</a:t>
            </a:r>
          </a:p>
        </p:txBody>
      </p:sp>
      <p:grpSp>
        <p:nvGrpSpPr>
          <p:cNvPr id="372" name="Group 372"/>
          <p:cNvGrpSpPr/>
          <p:nvPr/>
        </p:nvGrpSpPr>
        <p:grpSpPr>
          <a:xfrm>
            <a:off x="2479631" y="3827691"/>
            <a:ext cx="1998081" cy="864035"/>
            <a:chOff x="0" y="0"/>
            <a:chExt cx="1998080" cy="864033"/>
          </a:xfrm>
        </p:grpSpPr>
        <p:sp>
          <p:nvSpPr>
            <p:cNvPr id="370" name="Shape 370"/>
            <p:cNvSpPr/>
            <p:nvPr/>
          </p:nvSpPr>
          <p:spPr>
            <a:xfrm>
              <a:off x="0" y="0"/>
              <a:ext cx="1998081" cy="864034"/>
            </a:xfrm>
            <a:prstGeom prst="rect">
              <a:avLst/>
            </a:prstGeom>
            <a:solidFill>
              <a:srgbClr val="F19545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chemeClr val="accent2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371" name="Shape 371"/>
            <p:cNvSpPr/>
            <p:nvPr/>
          </p:nvSpPr>
          <p:spPr>
            <a:xfrm>
              <a:off x="189007" y="26890"/>
              <a:ext cx="1620066" cy="716281"/>
            </a:xfrm>
            <a:prstGeom prst="rect">
              <a:avLst/>
            </a:prstGeom>
            <a:solidFill>
              <a:srgbClr val="F1954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lnSpc>
                  <a:spcPct val="120000"/>
                </a:lnSpc>
                <a:defRPr b="1" sz="1200">
                  <a:solidFill>
                    <a:schemeClr val="accent2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GOVERNANÇA E REGIME DE COLABORAÇÃO </a:t>
              </a:r>
            </a:p>
          </p:txBody>
        </p:sp>
      </p:grpSp>
      <p:grpSp>
        <p:nvGrpSpPr>
          <p:cNvPr id="375" name="Group 375"/>
          <p:cNvGrpSpPr/>
          <p:nvPr/>
        </p:nvGrpSpPr>
        <p:grpSpPr>
          <a:xfrm>
            <a:off x="3937853" y="2423380"/>
            <a:ext cx="1998082" cy="864035"/>
            <a:chOff x="0" y="0"/>
            <a:chExt cx="1998080" cy="864033"/>
          </a:xfrm>
        </p:grpSpPr>
        <p:sp>
          <p:nvSpPr>
            <p:cNvPr id="373" name="Shape 373"/>
            <p:cNvSpPr/>
            <p:nvPr/>
          </p:nvSpPr>
          <p:spPr>
            <a:xfrm>
              <a:off x="0" y="0"/>
              <a:ext cx="1998081" cy="864034"/>
            </a:xfrm>
            <a:prstGeom prst="rect">
              <a:avLst/>
            </a:prstGeom>
            <a:solidFill>
              <a:srgbClr val="2170C2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chemeClr val="accent2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374" name="Shape 374"/>
            <p:cNvSpPr/>
            <p:nvPr/>
          </p:nvSpPr>
          <p:spPr>
            <a:xfrm>
              <a:off x="24631" y="151546"/>
              <a:ext cx="1948818" cy="487681"/>
            </a:xfrm>
            <a:prstGeom prst="rect">
              <a:avLst/>
            </a:prstGeom>
            <a:solidFill>
              <a:srgbClr val="2170C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lnSpc>
                  <a:spcPct val="120000"/>
                </a:lnSpc>
                <a:defRPr b="1" sz="1200">
                  <a:solidFill>
                    <a:schemeClr val="accent2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(RE)ELABORAÇÃO DOS CURRÍCULOS</a:t>
              </a:r>
            </a:p>
          </p:txBody>
        </p:sp>
      </p:grpSp>
      <p:grpSp>
        <p:nvGrpSpPr>
          <p:cNvPr id="378" name="Group 378"/>
          <p:cNvGrpSpPr/>
          <p:nvPr/>
        </p:nvGrpSpPr>
        <p:grpSpPr>
          <a:xfrm>
            <a:off x="6962313" y="2423478"/>
            <a:ext cx="1998305" cy="864035"/>
            <a:chOff x="0" y="0"/>
            <a:chExt cx="1998303" cy="864033"/>
          </a:xfrm>
        </p:grpSpPr>
        <p:sp>
          <p:nvSpPr>
            <p:cNvPr id="376" name="Shape 376"/>
            <p:cNvSpPr/>
            <p:nvPr/>
          </p:nvSpPr>
          <p:spPr>
            <a:xfrm>
              <a:off x="111" y="0"/>
              <a:ext cx="1998082" cy="864034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chemeClr val="accent2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377" name="Shape 377"/>
            <p:cNvSpPr/>
            <p:nvPr/>
          </p:nvSpPr>
          <p:spPr>
            <a:xfrm>
              <a:off x="0" y="151546"/>
              <a:ext cx="1998304" cy="487681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lnSpc>
                  <a:spcPct val="120000"/>
                </a:lnSpc>
                <a:defRPr b="1" sz="1200">
                  <a:solidFill>
                    <a:schemeClr val="accent2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AVALIAÇÕES E MONITORAMENTO </a:t>
              </a:r>
            </a:p>
          </p:txBody>
        </p:sp>
      </p:grpSp>
      <p:grpSp>
        <p:nvGrpSpPr>
          <p:cNvPr id="381" name="Group 381"/>
          <p:cNvGrpSpPr/>
          <p:nvPr/>
        </p:nvGrpSpPr>
        <p:grpSpPr>
          <a:xfrm>
            <a:off x="8466873" y="3800800"/>
            <a:ext cx="1998082" cy="864035"/>
            <a:chOff x="0" y="0"/>
            <a:chExt cx="1998080" cy="864033"/>
          </a:xfrm>
        </p:grpSpPr>
        <p:sp>
          <p:nvSpPr>
            <p:cNvPr id="379" name="Shape 379"/>
            <p:cNvSpPr/>
            <p:nvPr/>
          </p:nvSpPr>
          <p:spPr>
            <a:xfrm>
              <a:off x="0" y="0"/>
              <a:ext cx="1998081" cy="864034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chemeClr val="accent2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380" name="Shape 380"/>
            <p:cNvSpPr/>
            <p:nvPr/>
          </p:nvSpPr>
          <p:spPr>
            <a:xfrm>
              <a:off x="189007" y="151546"/>
              <a:ext cx="1620066" cy="487681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lnSpc>
                  <a:spcPct val="120000"/>
                </a:lnSpc>
                <a:defRPr b="1" sz="1200">
                  <a:solidFill>
                    <a:schemeClr val="accent2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MATERIAIS DIDÁTICOS </a:t>
              </a:r>
            </a:p>
          </p:txBody>
        </p:sp>
      </p:grpSp>
      <p:grpSp>
        <p:nvGrpSpPr>
          <p:cNvPr id="384" name="Group 384"/>
          <p:cNvGrpSpPr/>
          <p:nvPr/>
        </p:nvGrpSpPr>
        <p:grpSpPr>
          <a:xfrm>
            <a:off x="5450082" y="3827595"/>
            <a:ext cx="1998082" cy="864035"/>
            <a:chOff x="0" y="0"/>
            <a:chExt cx="1998080" cy="864033"/>
          </a:xfrm>
        </p:grpSpPr>
        <p:sp>
          <p:nvSpPr>
            <p:cNvPr id="382" name="Shape 382"/>
            <p:cNvSpPr/>
            <p:nvPr/>
          </p:nvSpPr>
          <p:spPr>
            <a:xfrm>
              <a:off x="0" y="0"/>
              <a:ext cx="1998081" cy="864034"/>
            </a:xfrm>
            <a:prstGeom prst="rect">
              <a:avLst/>
            </a:prstGeom>
            <a:solidFill>
              <a:srgbClr val="CC0066"/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1200">
                  <a:solidFill>
                    <a:schemeClr val="accent2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383" name="Shape 383"/>
            <p:cNvSpPr/>
            <p:nvPr/>
          </p:nvSpPr>
          <p:spPr>
            <a:xfrm>
              <a:off x="192304" y="53879"/>
              <a:ext cx="1613473" cy="716281"/>
            </a:xfrm>
            <a:prstGeom prst="rect">
              <a:avLst/>
            </a:prstGeom>
            <a:solidFill>
              <a:srgbClr val="CC006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/>
            <a:p>
              <a:pPr algn="ctr">
                <a:lnSpc>
                  <a:spcPct val="120000"/>
                </a:lnSpc>
                <a:defRPr b="1" sz="1200">
                  <a:solidFill>
                    <a:schemeClr val="accent2">
                      <a:lumOff val="44000"/>
                    </a:schemeClr>
                  </a:solidFill>
                </a:defRPr>
              </a:pPr>
              <a:r>
                <a:t>FORMAÇÃO DE PROFESSORES</a:t>
              </a:r>
              <a:r>
                <a:t> e GESTORES</a:t>
              </a:r>
            </a:p>
          </p:txBody>
        </p:sp>
      </p:grpSp>
      <p:sp>
        <p:nvSpPr>
          <p:cNvPr id="385" name="Shape 385"/>
          <p:cNvSpPr/>
          <p:nvPr/>
        </p:nvSpPr>
        <p:spPr>
          <a:xfrm>
            <a:off x="1938748" y="5209323"/>
            <a:ext cx="8965777" cy="566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330993" algn="ctr">
              <a:lnSpc>
                <a:spcPct val="120000"/>
              </a:lnSpc>
              <a:defRPr sz="1400"/>
            </a:lvl1pPr>
          </a:lstStyle>
          <a:p>
            <a:pPr/>
            <a:r>
              <a:t>A implementação da BNCC requererá  alinhamento dos currículos e PPPs, recursos didáticos, formação de professores e matrizes de avaliação.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1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3928" y="1991315"/>
            <a:ext cx="7446731" cy="4048114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hape 388"/>
          <p:cNvSpPr/>
          <p:nvPr/>
        </p:nvSpPr>
        <p:spPr>
          <a:xfrm>
            <a:off x="1780009" y="542851"/>
            <a:ext cx="918140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81333">
              <a:lnSpc>
                <a:spcPct val="130000"/>
              </a:lnSpc>
              <a:defRPr sz="2000"/>
            </a:lvl1pPr>
          </a:lstStyle>
          <a:p>
            <a:pPr/>
            <a:r>
              <a:t>Cronograma de atividades ProBNCC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/>
        </p:nvSpPr>
        <p:spPr>
          <a:xfrm>
            <a:off x="1734124" y="554592"/>
            <a:ext cx="918140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81333">
              <a:lnSpc>
                <a:spcPct val="130000"/>
              </a:lnSpc>
              <a:defRPr sz="2000"/>
            </a:lvl1pPr>
          </a:lstStyle>
          <a:p>
            <a:pPr/>
            <a:r>
              <a:t>Mais Alfabetização – ADESÃO 2018</a:t>
            </a:r>
          </a:p>
        </p:txBody>
      </p:sp>
      <p:grpSp>
        <p:nvGrpSpPr>
          <p:cNvPr id="396" name="Group 396"/>
          <p:cNvGrpSpPr/>
          <p:nvPr/>
        </p:nvGrpSpPr>
        <p:grpSpPr>
          <a:xfrm>
            <a:off x="2803680" y="4151105"/>
            <a:ext cx="7345120" cy="1728803"/>
            <a:chOff x="0" y="0"/>
            <a:chExt cx="7345119" cy="1728802"/>
          </a:xfrm>
        </p:grpSpPr>
        <p:pic>
          <p:nvPicPr>
            <p:cNvPr id="391" name="image18.png" descr="BULLETS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345120" cy="1728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2" name="Shape 392"/>
            <p:cNvSpPr/>
            <p:nvPr/>
          </p:nvSpPr>
          <p:spPr>
            <a:xfrm>
              <a:off x="288034" y="1068365"/>
              <a:ext cx="1211868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10000"/>
                </a:lnSpc>
                <a:defRPr sz="1200">
                  <a:solidFill>
                    <a:srgbClr val="40404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/>
              <a:r>
                <a:t>ESCOLAS</a:t>
              </a:r>
            </a:p>
          </p:txBody>
        </p:sp>
        <p:sp>
          <p:nvSpPr>
            <p:cNvPr id="393" name="Shape 393"/>
            <p:cNvSpPr/>
            <p:nvPr/>
          </p:nvSpPr>
          <p:spPr>
            <a:xfrm>
              <a:off x="423094" y="601641"/>
              <a:ext cx="941748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2400">
                  <a:solidFill>
                    <a:srgbClr val="40404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/>
              <a:r>
                <a:t>49 mil</a:t>
              </a:r>
            </a:p>
          </p:txBody>
        </p:sp>
        <p:sp>
          <p:nvSpPr>
            <p:cNvPr id="394" name="Shape 394"/>
            <p:cNvSpPr/>
            <p:nvPr/>
          </p:nvSpPr>
          <p:spPr>
            <a:xfrm>
              <a:off x="2172473" y="1068365"/>
              <a:ext cx="1211868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10000"/>
                </a:lnSpc>
                <a:defRPr sz="1200">
                  <a:solidFill>
                    <a:srgbClr val="40404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/>
              <a:r>
                <a:t>ALUNOS</a:t>
              </a:r>
            </a:p>
          </p:txBody>
        </p:sp>
        <p:sp>
          <p:nvSpPr>
            <p:cNvPr id="395" name="Shape 395"/>
            <p:cNvSpPr/>
            <p:nvPr/>
          </p:nvSpPr>
          <p:spPr>
            <a:xfrm>
              <a:off x="2097900" y="601641"/>
              <a:ext cx="1412634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2200">
                  <a:solidFill>
                    <a:srgbClr val="40404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/>
              <a:r>
                <a:t>3,6 milhões</a:t>
              </a:r>
            </a:p>
          </p:txBody>
        </p:sp>
      </p:grpSp>
      <p:sp>
        <p:nvSpPr>
          <p:cNvPr id="397" name="Shape 397"/>
          <p:cNvSpPr/>
          <p:nvPr/>
        </p:nvSpPr>
        <p:spPr>
          <a:xfrm>
            <a:off x="8855957" y="4637718"/>
            <a:ext cx="1076808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20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R$ 207</a:t>
            </a:r>
          </a:p>
          <a:p>
            <a:pPr algn="ctr">
              <a:defRPr b="1" sz="220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milhões</a:t>
            </a:r>
          </a:p>
        </p:txBody>
      </p:sp>
      <p:pic>
        <p:nvPicPr>
          <p:cNvPr id="398" name="image19.png"/>
          <p:cNvPicPr>
            <a:picLocks noChangeAspect="1"/>
          </p:cNvPicPr>
          <p:nvPr/>
        </p:nvPicPr>
        <p:blipFill>
          <a:blip r:embed="rId3">
            <a:extLst/>
          </a:blip>
          <a:srcRect l="42756" t="58350" r="43857" b="30449"/>
          <a:stretch>
            <a:fillRect/>
          </a:stretch>
        </p:blipFill>
        <p:spPr>
          <a:xfrm>
            <a:off x="1606550" y="1883298"/>
            <a:ext cx="1852409" cy="871723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Shape 399"/>
          <p:cNvSpPr/>
          <p:nvPr/>
        </p:nvSpPr>
        <p:spPr>
          <a:xfrm>
            <a:off x="7064862" y="4737137"/>
            <a:ext cx="882363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40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4,6 mil</a:t>
            </a:r>
          </a:p>
        </p:txBody>
      </p:sp>
      <p:sp>
        <p:nvSpPr>
          <p:cNvPr id="400" name="Shape 400"/>
          <p:cNvSpPr/>
          <p:nvPr/>
        </p:nvSpPr>
        <p:spPr>
          <a:xfrm>
            <a:off x="6938626" y="5218300"/>
            <a:ext cx="121186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defRPr sz="120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MUNICÍPIOS</a:t>
            </a:r>
          </a:p>
        </p:txBody>
      </p:sp>
      <p:sp>
        <p:nvSpPr>
          <p:cNvPr id="401" name="Shape 401"/>
          <p:cNvSpPr/>
          <p:nvPr/>
        </p:nvSpPr>
        <p:spPr>
          <a:xfrm>
            <a:off x="3613804" y="1991315"/>
            <a:ext cx="6944322" cy="1876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57175" indent="-257175" defTabSz="342900">
              <a:buSzPct val="100000"/>
              <a:buFont typeface="Wingdings"/>
              <a:buChar char="✓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Participação voluntária: </a:t>
            </a:r>
            <a:r>
              <a:rPr b="1"/>
              <a:t>termo de compromisso </a:t>
            </a:r>
            <a:r>
              <a:t>assinado de forma conjunta pelo Governador do Estado, Prefeito e Secretário de Educação</a:t>
            </a:r>
          </a:p>
          <a:p>
            <a:pPr marL="257175" indent="-257175" defTabSz="342900">
              <a:buSzPct val="100000"/>
              <a:buFont typeface="Wingdings"/>
              <a:buChar char="✓"/>
              <a:defRPr sz="900">
                <a:latin typeface="Arial"/>
                <a:ea typeface="Arial"/>
                <a:cs typeface="Arial"/>
                <a:sym typeface="Arial"/>
              </a:defRPr>
            </a:pPr>
          </a:p>
          <a:p>
            <a:pPr marL="257175" indent="-257175" defTabSz="342900">
              <a:buSzPct val="100000"/>
              <a:buFont typeface="Wingdings"/>
              <a:buChar char="✓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Todos os 27 estados aderiram</a:t>
            </a:r>
          </a:p>
          <a:p>
            <a:pPr marL="257175" indent="-257175" defTabSz="342900">
              <a:buSzPct val="100000"/>
              <a:buFont typeface="Wingdings"/>
              <a:buChar char="✓"/>
              <a:defRPr sz="900">
                <a:latin typeface="Arial"/>
                <a:ea typeface="Arial"/>
                <a:cs typeface="Arial"/>
                <a:sym typeface="Arial"/>
              </a:defRPr>
            </a:pPr>
          </a:p>
          <a:p>
            <a:pPr marL="257175" indent="-257175" defTabSz="342900">
              <a:buSzPct val="100000"/>
              <a:buFont typeface="Wingdings"/>
              <a:buChar char="✓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Adesão de 88 % municípios e 83% das escolas e alunos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type="title"/>
          </p:nvPr>
        </p:nvSpPr>
        <p:spPr>
          <a:xfrm>
            <a:off x="1783930" y="305013"/>
            <a:ext cx="9272611" cy="87885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image20.png"/>
          <p:cNvPicPr>
            <a:picLocks noChangeAspect="1"/>
          </p:cNvPicPr>
          <p:nvPr/>
        </p:nvPicPr>
        <p:blipFill>
          <a:blip r:embed="rId2">
            <a:extLst/>
          </a:blip>
          <a:srcRect l="0" t="632" r="0" b="0"/>
          <a:stretch>
            <a:fillRect/>
          </a:stretch>
        </p:blipFill>
        <p:spPr>
          <a:xfrm>
            <a:off x="1606550" y="-1"/>
            <a:ext cx="10360025" cy="6905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Num" sz="quarter" idx="2"/>
          </p:nvPr>
        </p:nvSpPr>
        <p:spPr>
          <a:xfrm>
            <a:off x="12404354" y="6973824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8" name="Shape 158"/>
          <p:cNvSpPr/>
          <p:nvPr/>
        </p:nvSpPr>
        <p:spPr>
          <a:xfrm>
            <a:off x="155947" y="354434"/>
            <a:ext cx="1224136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81333">
              <a:lnSpc>
                <a:spcPct val="130000"/>
              </a:lnSpc>
              <a:defRPr sz="4000">
                <a:solidFill>
                  <a:srgbClr val="17375E"/>
                </a:solidFill>
              </a:defRPr>
            </a:lvl1pPr>
          </a:lstStyle>
          <a:p>
            <a:pPr/>
            <a:r>
              <a:t>Alguns dados gerais</a:t>
            </a:r>
          </a:p>
        </p:txBody>
      </p:sp>
      <p:pic>
        <p:nvPicPr>
          <p:cNvPr id="159" name="image5.png"/>
          <p:cNvPicPr>
            <a:picLocks noChangeAspect="1"/>
          </p:cNvPicPr>
          <p:nvPr/>
        </p:nvPicPr>
        <p:blipFill>
          <a:blip r:embed="rId2">
            <a:extLst/>
          </a:blip>
          <a:srcRect l="2910" t="22194" r="72705" b="17168"/>
          <a:stretch>
            <a:fillRect/>
          </a:stretch>
        </p:blipFill>
        <p:spPr>
          <a:xfrm>
            <a:off x="1020043" y="1515842"/>
            <a:ext cx="9245212" cy="491152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155947" y="6636222"/>
            <a:ext cx="11809314" cy="2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Censo Escolar 2017 – Notas Estatísticas – INEP (Brasília – DF, Jan/2018)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6550" y="443210"/>
            <a:ext cx="9597878" cy="63985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>
            <p:ph type="title"/>
          </p:nvPr>
        </p:nvSpPr>
        <p:spPr>
          <a:xfrm>
            <a:off x="1783930" y="305013"/>
            <a:ext cx="9272611" cy="87885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6550" y="515218"/>
            <a:ext cx="9683198" cy="6342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/>
        </p:nvSpPr>
        <p:spPr>
          <a:xfrm>
            <a:off x="1634326" y="521633"/>
            <a:ext cx="927261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81333"/>
          </a:lstStyle>
          <a:p>
            <a:pPr/>
            <a:r>
              <a:t>Materiais Didáticos, Literários e Tecnologias Educacionais</a:t>
            </a:r>
          </a:p>
        </p:txBody>
      </p:sp>
      <p:pic>
        <p:nvPicPr>
          <p:cNvPr id="412" name="image26.png" descr="https://d30y9cdsu7xlg0.cloudfront.net/png/685829-2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4669" y="2931487"/>
            <a:ext cx="739489" cy="739489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2420507" y="3794691"/>
            <a:ext cx="2047812" cy="41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128" tIns="101128" rIns="101128" bIns="101128" anchor="ctr">
            <a:spAutoFit/>
          </a:bodyPr>
          <a:lstStyle>
            <a:lvl1pPr algn="ctr" defTabSz="631999">
              <a:lnSpc>
                <a:spcPct val="90000"/>
              </a:lnSpc>
              <a:spcBef>
                <a:spcPts val="500"/>
              </a:spcBef>
              <a:defRPr sz="1400"/>
            </a:lvl1pPr>
          </a:lstStyle>
          <a:p>
            <a:pPr/>
            <a:r>
              <a:t>Livros Didáticos</a:t>
            </a:r>
          </a:p>
        </p:txBody>
      </p:sp>
      <p:sp>
        <p:nvSpPr>
          <p:cNvPr id="414" name="Shape 414"/>
          <p:cNvSpPr/>
          <p:nvPr/>
        </p:nvSpPr>
        <p:spPr>
          <a:xfrm>
            <a:off x="4571312" y="4094662"/>
            <a:ext cx="424653" cy="147355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36000" tIns="36000" rIns="36000" bIns="36000" anchor="ctr"/>
          <a:lstStyle/>
          <a:p>
            <a:pPr algn="ctr">
              <a:defRPr sz="1400">
                <a:solidFill>
                  <a:schemeClr val="accent4">
                    <a:lumOff val="16690"/>
                  </a:schemeClr>
                </a:solidFill>
              </a:defRPr>
            </a:pPr>
          </a:p>
        </p:txBody>
      </p:sp>
      <p:sp>
        <p:nvSpPr>
          <p:cNvPr id="415" name="Shape 415"/>
          <p:cNvSpPr/>
          <p:nvPr/>
        </p:nvSpPr>
        <p:spPr>
          <a:xfrm rot="5400000">
            <a:off x="4568944" y="4094662"/>
            <a:ext cx="424653" cy="147355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36000" tIns="36000" rIns="36000" bIns="36000" anchor="ctr"/>
          <a:lstStyle/>
          <a:p>
            <a:pPr algn="ctr">
              <a:defRPr sz="1400">
                <a:solidFill>
                  <a:schemeClr val="accent4">
                    <a:lumOff val="16690"/>
                  </a:schemeClr>
                </a:solidFill>
              </a:defRPr>
            </a:pPr>
          </a:p>
        </p:txBody>
      </p:sp>
      <p:pic>
        <p:nvPicPr>
          <p:cNvPr id="416" name="image26.tif" descr="https://d30y9cdsu7xlg0.cloudfront.net/png/685829-2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0127" y="4461395"/>
            <a:ext cx="739489" cy="739489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2425965" y="5190105"/>
            <a:ext cx="2047812" cy="687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128" tIns="101128" rIns="101128" bIns="101128" anchor="ctr">
            <a:spAutoFit/>
          </a:bodyPr>
          <a:lstStyle/>
          <a:p>
            <a:pPr algn="ctr" defTabSz="631999">
              <a:lnSpc>
                <a:spcPct val="90000"/>
              </a:lnSpc>
              <a:spcBef>
                <a:spcPts val="500"/>
              </a:spcBef>
              <a:defRPr sz="1400"/>
            </a:pPr>
            <a:r>
              <a:t>Livros de literatura </a:t>
            </a:r>
          </a:p>
          <a:p>
            <a:pPr algn="ctr" defTabSz="631999">
              <a:lnSpc>
                <a:spcPct val="90000"/>
              </a:lnSpc>
              <a:spcBef>
                <a:spcPts val="500"/>
              </a:spcBef>
              <a:defRPr sz="1400"/>
            </a:pPr>
            <a:r>
              <a:t>para sala de aula</a:t>
            </a:r>
          </a:p>
        </p:txBody>
      </p:sp>
      <p:sp>
        <p:nvSpPr>
          <p:cNvPr id="418" name="Shape 418"/>
          <p:cNvSpPr/>
          <p:nvPr/>
        </p:nvSpPr>
        <p:spPr>
          <a:xfrm>
            <a:off x="1927385" y="1596871"/>
            <a:ext cx="8965367" cy="59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01" tIns="27001" rIns="27001" bIns="27001">
            <a:sp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defRPr sz="1400"/>
            </a:pPr>
            <a:r>
              <a:t>Materiais </a:t>
            </a:r>
            <a:r>
              <a:rPr b="1"/>
              <a:t>didáticos e literários distribuídos de forma periódica </a:t>
            </a:r>
            <a:r>
              <a:t>e escolha entre diferentes tecnologias educacionais</a:t>
            </a:r>
          </a:p>
        </p:txBody>
      </p:sp>
      <p:sp>
        <p:nvSpPr>
          <p:cNvPr id="419" name="Shape 419"/>
          <p:cNvSpPr/>
          <p:nvPr/>
        </p:nvSpPr>
        <p:spPr>
          <a:xfrm>
            <a:off x="6173129" y="3533339"/>
            <a:ext cx="1529076" cy="1270001"/>
          </a:xfrm>
          <a:prstGeom prst="rect">
            <a:avLst/>
          </a:prstGeom>
          <a:solidFill>
            <a:schemeClr val="accent4">
              <a:lumOff val="16690"/>
            </a:schemeClr>
          </a:solidFill>
          <a:ln w="25400">
            <a:solidFill>
              <a:schemeClr val="accent4">
                <a:lumOff val="1669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 anchor="ctr"/>
          <a:lstStyle/>
          <a:p>
            <a:pPr/>
            <a:r>
              <a:t>Guia de Tecnologia: avaliação e precipitação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type="title"/>
          </p:nvPr>
        </p:nvSpPr>
        <p:spPr>
          <a:xfrm>
            <a:off x="1783930" y="305013"/>
            <a:ext cx="9272611" cy="878859"/>
          </a:xfrm>
          <a:prstGeom prst="rect">
            <a:avLst/>
          </a:prstGeom>
        </p:spPr>
        <p:txBody>
          <a:bodyPr/>
          <a:lstStyle/>
          <a:p>
            <a:pPr/>
            <a:r>
              <a:t>Programa Nacional do Livro e do Material Didático</a:t>
            </a:r>
          </a:p>
        </p:txBody>
      </p:sp>
      <p:graphicFrame>
        <p:nvGraphicFramePr>
          <p:cNvPr id="424" name="Table 424"/>
          <p:cNvGraphicFramePr/>
          <p:nvPr/>
        </p:nvGraphicFramePr>
        <p:xfrm>
          <a:off x="2101572" y="2045323"/>
          <a:ext cx="7993218" cy="3368176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7990042"/>
              </a:tblGrid>
              <a:tr h="287657">
                <a:tc>
                  <a:txBody>
                    <a:bodyPr/>
                    <a:lstStyle/>
                    <a:p>
                      <a:pPr algn="l" defTabSz="98133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/>
                        <a:t>Principais Inovações</a:t>
                      </a:r>
                    </a:p>
                  </a:txBody>
                  <a:tcPr marL="34291" marR="34291" marT="34291" marB="34291" anchor="t" anchorCtr="0" horzOverflow="overflow">
                    <a:lnL w="3175">
                      <a:solidFill>
                        <a:srgbClr val="D8D8D8"/>
                      </a:solidFill>
                    </a:lnL>
                    <a:lnR w="3175">
                      <a:solidFill>
                        <a:srgbClr val="D8D8D8"/>
                      </a:solidFill>
                    </a:lnR>
                    <a:lnT w="3175">
                      <a:solidFill>
                        <a:srgbClr val="D8D8D8"/>
                      </a:solidFill>
                    </a:lnT>
                    <a:lnB w="3175">
                      <a:solidFill>
                        <a:srgbClr val="D8D8D8"/>
                      </a:solidFill>
                    </a:lnB>
                  </a:tcPr>
                </a:tc>
              </a:tr>
              <a:tr h="290832">
                <a:tc>
                  <a:txBody>
                    <a:bodyPr/>
                    <a:lstStyle/>
                    <a:p>
                      <a:pPr marL="285750" indent="-285750" algn="l" defTabSz="736001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t>BNCC como referência já em 2019 (Ed. Infantil e Anos Iniciais EF)</a:t>
                      </a:r>
                    </a:p>
                  </a:txBody>
                  <a:tcPr marL="34291" marR="34291" marT="34291" marB="34291" anchor="t" anchorCtr="0" horzOverflow="overflow">
                    <a:lnL w="3175">
                      <a:solidFill>
                        <a:srgbClr val="D8D8D8"/>
                      </a:solidFill>
                    </a:lnL>
                    <a:lnR w="3175">
                      <a:solidFill>
                        <a:srgbClr val="D8D8D8"/>
                      </a:solidFill>
                    </a:lnR>
                    <a:lnT w="3175">
                      <a:solidFill>
                        <a:srgbClr val="D8D8D8"/>
                      </a:solidFill>
                    </a:lnT>
                    <a:lnB w="3175">
                      <a:solidFill>
                        <a:srgbClr val="D8D8D8"/>
                      </a:solidFill>
                    </a:lnB>
                    <a:noFill/>
                  </a:tcPr>
                </a:tc>
              </a:tr>
              <a:tr h="294007">
                <a:tc>
                  <a:txBody>
                    <a:bodyPr/>
                    <a:lstStyle/>
                    <a:p>
                      <a:pPr marL="285750" indent="-285750" algn="l" defTabSz="981333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t>Livro do Professor da Educação Infantil</a:t>
                      </a:r>
                    </a:p>
                  </a:txBody>
                  <a:tcPr marL="34291" marR="34291" marT="34291" marB="34291" anchor="t" anchorCtr="0" horzOverflow="overflow">
                    <a:lnL w="3175">
                      <a:solidFill>
                        <a:srgbClr val="D8D8D8"/>
                      </a:solidFill>
                    </a:lnL>
                    <a:lnR w="3175">
                      <a:solidFill>
                        <a:srgbClr val="D8D8D8"/>
                      </a:solidFill>
                    </a:lnR>
                    <a:lnT w="3175">
                      <a:solidFill>
                        <a:srgbClr val="D8D8D8"/>
                      </a:solidFill>
                    </a:lnT>
                    <a:lnB w="3175">
                      <a:solidFill>
                        <a:srgbClr val="D8D8D8"/>
                      </a:solidFill>
                    </a:lnB>
                    <a:noFill/>
                  </a:tcPr>
                </a:tc>
              </a:tr>
              <a:tr h="294007">
                <a:tc>
                  <a:txBody>
                    <a:bodyPr/>
                    <a:lstStyle/>
                    <a:p>
                      <a:pPr marL="285750" indent="-285750" algn="l" defTabSz="736001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t>Livro do Professor de Educação Física</a:t>
                      </a:r>
                    </a:p>
                  </a:txBody>
                  <a:tcPr marL="34291" marR="34291" marT="34291" marB="34291" anchor="t" anchorCtr="0" horzOverflow="overflow">
                    <a:lnL w="3175">
                      <a:solidFill>
                        <a:srgbClr val="D8D8D8"/>
                      </a:solidFill>
                    </a:lnL>
                    <a:lnR w="3175">
                      <a:solidFill>
                        <a:srgbClr val="D8D8D8"/>
                      </a:solidFill>
                    </a:lnR>
                    <a:lnT w="3175">
                      <a:solidFill>
                        <a:srgbClr val="D8D8D8"/>
                      </a:solidFill>
                    </a:lnT>
                    <a:lnB w="3175">
                      <a:solidFill>
                        <a:srgbClr val="D8D8D8"/>
                      </a:solidFill>
                    </a:lnB>
                    <a:noFill/>
                  </a:tcPr>
                </a:tc>
              </a:tr>
              <a:tr h="294007">
                <a:tc>
                  <a:txBody>
                    <a:bodyPr/>
                    <a:lstStyle/>
                    <a:p>
                      <a:pPr marL="285750" indent="-285750" algn="l" defTabSz="736001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t>Livro de Projetos Integradores</a:t>
                      </a:r>
                    </a:p>
                  </a:txBody>
                  <a:tcPr marL="34291" marR="34291" marT="34291" marB="34291" anchor="t" anchorCtr="0" horzOverflow="overflow">
                    <a:lnL w="3175">
                      <a:solidFill>
                        <a:srgbClr val="D8D8D8"/>
                      </a:solidFill>
                    </a:lnL>
                    <a:lnR w="3175">
                      <a:solidFill>
                        <a:srgbClr val="D8D8D8"/>
                      </a:solidFill>
                    </a:lnR>
                    <a:lnT w="3175">
                      <a:solidFill>
                        <a:srgbClr val="D8D8D8"/>
                      </a:solidFill>
                    </a:lnT>
                    <a:lnB w="3175">
                      <a:solidFill>
                        <a:srgbClr val="D8D8D8"/>
                      </a:solidFill>
                    </a:lnB>
                    <a:noFill/>
                  </a:tcPr>
                </a:tc>
              </a:tr>
              <a:tr h="294007">
                <a:tc>
                  <a:txBody>
                    <a:bodyPr/>
                    <a:lstStyle/>
                    <a:p>
                      <a:pPr marL="285750" indent="-285750" algn="l" defTabSz="981333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t>Manual do professor - formato em U e material complementar digital</a:t>
                      </a:r>
                    </a:p>
                  </a:txBody>
                  <a:tcPr marL="34291" marR="34291" marT="34291" marB="34291" anchor="t" anchorCtr="0" horzOverflow="overflow">
                    <a:lnL w="3175">
                      <a:solidFill>
                        <a:srgbClr val="D8D8D8"/>
                      </a:solidFill>
                    </a:lnL>
                    <a:lnR w="3175">
                      <a:solidFill>
                        <a:srgbClr val="D8D8D8"/>
                      </a:solidFill>
                    </a:lnR>
                    <a:lnT w="3175">
                      <a:solidFill>
                        <a:srgbClr val="D8D8D8"/>
                      </a:solidFill>
                    </a:lnT>
                    <a:lnB w="3175">
                      <a:solidFill>
                        <a:srgbClr val="D8D8D8"/>
                      </a:solidFill>
                    </a:lnB>
                    <a:noFill/>
                  </a:tcPr>
                </a:tc>
              </a:tr>
              <a:tr h="1157607">
                <a:tc>
                  <a:txBody>
                    <a:bodyPr/>
                    <a:lstStyle/>
                    <a:p>
                      <a:pPr marL="285750" indent="-285750" algn="l" defTabSz="981333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t>Material Digital</a:t>
                      </a:r>
                      <a:endParaRPr sz="1200"/>
                    </a:p>
                    <a:p>
                      <a:pPr lvl="1" marL="776416" indent="-285750" algn="l" defTabSz="981333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t>Educação Infantil: Materiais Gráficos, Lúdicos </a:t>
                      </a:r>
                    </a:p>
                    <a:p>
                      <a:pPr lvl="1" marL="776416" indent="-285750" algn="l" defTabSz="981333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t>Ensino Fundamental: Planos de desenvolvimento, Sequências Didáticas, Avaliação, Propostas de Acompanhamento da Aprendizagem e Material Audiovisual</a:t>
                      </a:r>
                    </a:p>
                  </a:txBody>
                  <a:tcPr marL="34291" marR="34291" marT="34291" marB="34291" anchor="t" anchorCtr="0" horzOverflow="overflow">
                    <a:lnL w="3175">
                      <a:solidFill>
                        <a:srgbClr val="D8D8D8"/>
                      </a:solidFill>
                    </a:lnL>
                    <a:lnR w="3175">
                      <a:solidFill>
                        <a:srgbClr val="D8D8D8"/>
                      </a:solidFill>
                    </a:lnR>
                    <a:lnT w="3175">
                      <a:solidFill>
                        <a:srgbClr val="D8D8D8"/>
                      </a:solidFill>
                    </a:lnT>
                    <a:lnB w="3175">
                      <a:solidFill>
                        <a:srgbClr val="D8D8D8"/>
                      </a:solidFill>
                    </a:lnB>
                    <a:noFill/>
                  </a:tcPr>
                </a:tc>
              </a:tr>
              <a:tr h="294007">
                <a:tc>
                  <a:txBody>
                    <a:bodyPr/>
                    <a:lstStyle/>
                    <a:p>
                      <a:pPr marL="285750" indent="-285750" algn="l" defTabSz="981333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t>Recursos Educacionais Abertos - REA</a:t>
                      </a:r>
                    </a:p>
                  </a:txBody>
                  <a:tcPr marL="34291" marR="34291" marT="34291" marB="34291" anchor="t" anchorCtr="0" horzOverflow="overflow">
                    <a:lnL w="3175">
                      <a:solidFill>
                        <a:srgbClr val="D8D8D8"/>
                      </a:solidFill>
                    </a:lnL>
                    <a:lnR w="3175">
                      <a:solidFill>
                        <a:srgbClr val="D8D8D8"/>
                      </a:solidFill>
                    </a:lnR>
                    <a:lnT w="3175">
                      <a:solidFill>
                        <a:srgbClr val="D8D8D8"/>
                      </a:solidFill>
                    </a:lnT>
                    <a:lnB w="3175">
                      <a:solidFill>
                        <a:srgbClr val="D8D8D8"/>
                      </a:solidFill>
                    </a:lnB>
                    <a:noFill/>
                  </a:tcPr>
                </a:tc>
              </a:tr>
              <a:tr h="290832">
                <a:tc>
                  <a:txBody>
                    <a:bodyPr/>
                    <a:lstStyle/>
                    <a:p>
                      <a:pPr marL="285750" indent="-285750" algn="l" defTabSz="981333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t>Avaliação informatizada</a:t>
                      </a:r>
                    </a:p>
                  </a:txBody>
                  <a:tcPr marL="34291" marR="34291" marT="34291" marB="34291" anchor="t" anchorCtr="0" horzOverflow="overflow">
                    <a:lnL w="3175">
                      <a:solidFill>
                        <a:srgbClr val="D8D8D8"/>
                      </a:solidFill>
                    </a:lnL>
                    <a:lnR w="3175">
                      <a:solidFill>
                        <a:srgbClr val="D8D8D8"/>
                      </a:solidFill>
                    </a:lnR>
                    <a:lnT w="3175">
                      <a:solidFill>
                        <a:srgbClr val="D8D8D8"/>
                      </a:solidFill>
                    </a:lnT>
                    <a:lnB w="3175">
                      <a:solidFill>
                        <a:srgbClr val="D8D8D8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25" name="image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0246" y="5141133"/>
            <a:ext cx="2186296" cy="14590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chemeClr val="accent6">
                <a:alpha val="64999"/>
              </a:schemeClr>
            </a:outerShdw>
          </a:effectLst>
        </p:spPr>
      </p:pic>
      <p:pic>
        <p:nvPicPr>
          <p:cNvPr id="426" name="image2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0197" y="5141133"/>
            <a:ext cx="1990051" cy="9359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type="title"/>
          </p:nvPr>
        </p:nvSpPr>
        <p:spPr>
          <a:xfrm>
            <a:off x="1783930" y="305013"/>
            <a:ext cx="9272611" cy="878859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Educação Conectada</a:t>
            </a:r>
            <a:br/>
            <a:r>
              <a:rPr b="0"/>
              <a:t>Conceito Geral do Programa</a:t>
            </a:r>
          </a:p>
        </p:txBody>
      </p:sp>
      <p:sp>
        <p:nvSpPr>
          <p:cNvPr id="429" name="Shape 429"/>
          <p:cNvSpPr/>
          <p:nvPr/>
        </p:nvSpPr>
        <p:spPr>
          <a:xfrm>
            <a:off x="5054079" y="1536410"/>
            <a:ext cx="5796246" cy="5365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00959" indent="-300959">
              <a:lnSpc>
                <a:spcPct val="90000"/>
              </a:lnSpc>
              <a:buClr>
                <a:srgbClr val="6F6F6F"/>
              </a:buClr>
              <a:buSzPct val="100000"/>
              <a:buFont typeface="Arial"/>
              <a:buChar char="•"/>
              <a:defRPr sz="1600"/>
            </a:pPr>
            <a:r>
              <a:t>Promove melhores oportunidades para nossos estudantes por meio de uma educação inovadora e conectada com as novas tecnologias.</a:t>
            </a:r>
          </a:p>
          <a:p>
            <a:pPr marL="300959" indent="-300959">
              <a:lnSpc>
                <a:spcPct val="90000"/>
              </a:lnSpc>
              <a:buClr>
                <a:srgbClr val="6F6F6F"/>
              </a:buClr>
              <a:buSzPct val="100000"/>
              <a:buFont typeface="Arial"/>
              <a:buChar char="•"/>
              <a:defRPr sz="1600"/>
            </a:pPr>
          </a:p>
          <a:p>
            <a:pPr marL="300959" indent="-300959">
              <a:lnSpc>
                <a:spcPct val="90000"/>
              </a:lnSpc>
              <a:buClr>
                <a:srgbClr val="6F6F6F"/>
              </a:buClr>
              <a:buSzPct val="100000"/>
              <a:buFont typeface="Arial"/>
              <a:buChar char="•"/>
              <a:defRPr sz="1600"/>
            </a:pPr>
            <a:r>
              <a:t>Contempla quatro dimensões do uso de tecnologia na educação, como conexão à internet de alta velocidade, iniciativas para formação de professores e novos recursos didáticos digitais.</a:t>
            </a:r>
          </a:p>
          <a:p>
            <a:pPr marL="300959" indent="-300959">
              <a:lnSpc>
                <a:spcPct val="90000"/>
              </a:lnSpc>
              <a:buClr>
                <a:srgbClr val="6F6F6F"/>
              </a:buClr>
              <a:buSzPct val="100000"/>
              <a:buFont typeface="Arial"/>
              <a:buChar char="•"/>
              <a:defRPr sz="1600"/>
            </a:pPr>
          </a:p>
          <a:p>
            <a:pPr marL="300959" indent="-300959">
              <a:lnSpc>
                <a:spcPct val="90000"/>
              </a:lnSpc>
              <a:buClr>
                <a:srgbClr val="6F6F6F"/>
              </a:buClr>
              <a:buSzPct val="100000"/>
              <a:buFont typeface="Arial"/>
              <a:buChar char="•"/>
              <a:defRPr sz="1600"/>
            </a:pPr>
            <a:r>
              <a:t>Prevê entregar internet de alta velocidade a todas as escolas públicas brasileiras até 2024. Na fase de indução, a meta será atender até 22.400 escolas,  infraestrutura terrestre e 6.500  escolas rurais satelital em 2018.</a:t>
            </a:r>
          </a:p>
          <a:p>
            <a:pPr marL="300959" indent="-300959">
              <a:lnSpc>
                <a:spcPct val="90000"/>
              </a:lnSpc>
              <a:buClr>
                <a:srgbClr val="6F6F6F"/>
              </a:buClr>
              <a:buSzPct val="100000"/>
              <a:buFont typeface="Arial"/>
              <a:buChar char="•"/>
              <a:defRPr sz="1600"/>
            </a:pPr>
          </a:p>
          <a:p>
            <a:pPr marL="300959" indent="-300959">
              <a:lnSpc>
                <a:spcPct val="90000"/>
              </a:lnSpc>
              <a:buClr>
                <a:srgbClr val="6F6F6F"/>
              </a:buClr>
              <a:buSzPct val="100000"/>
              <a:buFont typeface="Arial"/>
              <a:buChar char="•"/>
              <a:defRPr sz="1600"/>
            </a:pPr>
            <a:r>
              <a:t>Apoia as ações :</a:t>
            </a:r>
          </a:p>
          <a:p>
            <a:pPr>
              <a:lnSpc>
                <a:spcPct val="90000"/>
              </a:lnSpc>
              <a:defRPr sz="1600"/>
            </a:pPr>
            <a:r>
              <a:t>                - Implementação da BNCC;</a:t>
            </a:r>
          </a:p>
          <a:p>
            <a:pPr>
              <a:lnSpc>
                <a:spcPct val="90000"/>
              </a:lnSpc>
              <a:defRPr sz="1600"/>
            </a:pPr>
            <a:r>
              <a:t>                 -Política Nacional de Formação de Professores;</a:t>
            </a:r>
          </a:p>
          <a:p>
            <a:pPr>
              <a:lnSpc>
                <a:spcPct val="90000"/>
              </a:lnSpc>
              <a:defRPr sz="1600"/>
            </a:pPr>
            <a:r>
              <a:t>                 - Programa Nacional do Livro e do Material Didático (PNLD);</a:t>
            </a:r>
          </a:p>
          <a:p>
            <a:pPr>
              <a:lnSpc>
                <a:spcPct val="90000"/>
              </a:lnSpc>
              <a:defRPr sz="1600"/>
            </a:pPr>
            <a:r>
              <a:t>                 - Mais Alfabetização;</a:t>
            </a:r>
          </a:p>
          <a:p>
            <a:pPr>
              <a:lnSpc>
                <a:spcPct val="90000"/>
              </a:lnSpc>
              <a:defRPr sz="1600"/>
            </a:pPr>
            <a:r>
              <a:t>                 - Novo Mais Educação.</a:t>
            </a:r>
          </a:p>
          <a:p>
            <a:pPr>
              <a:lnSpc>
                <a:spcPct val="90000"/>
              </a:lnSpc>
              <a:defRPr b="1">
                <a:solidFill>
                  <a:srgbClr val="7F7F7F"/>
                </a:solidFill>
              </a:defRPr>
            </a:pPr>
            <a:r>
              <a:t> </a:t>
            </a:r>
          </a:p>
        </p:txBody>
      </p:sp>
      <p:pic>
        <p:nvPicPr>
          <p:cNvPr id="430" name="image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8384" y="3025580"/>
            <a:ext cx="2481023" cy="1216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>
            <p:ph type="title"/>
          </p:nvPr>
        </p:nvSpPr>
        <p:spPr>
          <a:xfrm>
            <a:off x="1783930" y="305013"/>
            <a:ext cx="9272611" cy="878859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Educação Conectada</a:t>
            </a:r>
            <a:br/>
            <a:r>
              <a:rPr b="0"/>
              <a:t>Visão</a:t>
            </a:r>
          </a:p>
        </p:txBody>
      </p:sp>
      <p:sp>
        <p:nvSpPr>
          <p:cNvPr id="433" name="Shape 433"/>
          <p:cNvSpPr/>
          <p:nvPr/>
        </p:nvSpPr>
        <p:spPr>
          <a:xfrm>
            <a:off x="2678100" y="3814884"/>
            <a:ext cx="1071095" cy="1065448"/>
          </a:xfrm>
          <a:prstGeom prst="rect">
            <a:avLst/>
          </a:prstGeom>
          <a:solidFill>
            <a:schemeClr val="accent4">
              <a:lumOff val="15098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 sz="32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</p:txBody>
      </p:sp>
      <p:sp>
        <p:nvSpPr>
          <p:cNvPr id="434" name="Shape 434"/>
          <p:cNvSpPr/>
          <p:nvPr/>
        </p:nvSpPr>
        <p:spPr>
          <a:xfrm>
            <a:off x="1610495" y="3811618"/>
            <a:ext cx="1071436" cy="1068713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 sz="32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</p:txBody>
      </p:sp>
      <p:sp>
        <p:nvSpPr>
          <p:cNvPr id="435" name="Shape 435"/>
          <p:cNvSpPr/>
          <p:nvPr/>
        </p:nvSpPr>
        <p:spPr>
          <a:xfrm>
            <a:off x="3752036" y="3811618"/>
            <a:ext cx="1071435" cy="1068713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 sz="32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</p:txBody>
      </p:sp>
      <p:sp>
        <p:nvSpPr>
          <p:cNvPr id="436" name="Shape 436"/>
          <p:cNvSpPr/>
          <p:nvPr/>
        </p:nvSpPr>
        <p:spPr>
          <a:xfrm>
            <a:off x="5892484" y="3814884"/>
            <a:ext cx="1071096" cy="1065448"/>
          </a:xfrm>
          <a:prstGeom prst="rect">
            <a:avLst/>
          </a:prstGeom>
          <a:solidFill>
            <a:srgbClr val="9DC8F3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 sz="32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</p:txBody>
      </p:sp>
      <p:sp>
        <p:nvSpPr>
          <p:cNvPr id="437" name="Shape 437"/>
          <p:cNvSpPr/>
          <p:nvPr/>
        </p:nvSpPr>
        <p:spPr>
          <a:xfrm>
            <a:off x="4824881" y="3811618"/>
            <a:ext cx="1071435" cy="1068713"/>
          </a:xfrm>
          <a:prstGeom prst="rect">
            <a:avLst/>
          </a:prstGeom>
          <a:solidFill>
            <a:srgbClr val="6CADED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 sz="32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</p:txBody>
      </p:sp>
      <p:sp>
        <p:nvSpPr>
          <p:cNvPr id="438" name="Shape 438"/>
          <p:cNvSpPr/>
          <p:nvPr/>
        </p:nvSpPr>
        <p:spPr>
          <a:xfrm>
            <a:off x="6966420" y="3811618"/>
            <a:ext cx="1071435" cy="1068713"/>
          </a:xfrm>
          <a:prstGeom prst="rect">
            <a:avLst/>
          </a:prstGeom>
          <a:solidFill>
            <a:srgbClr val="CEE4F9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 sz="32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</p:txBody>
      </p:sp>
      <p:sp>
        <p:nvSpPr>
          <p:cNvPr id="439" name="Shape 439"/>
          <p:cNvSpPr/>
          <p:nvPr/>
        </p:nvSpPr>
        <p:spPr>
          <a:xfrm>
            <a:off x="9642547" y="3814884"/>
            <a:ext cx="1606584" cy="1065448"/>
          </a:xfrm>
          <a:prstGeom prst="rect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 sz="32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</p:txBody>
      </p:sp>
      <p:sp>
        <p:nvSpPr>
          <p:cNvPr id="440" name="Shape 440"/>
          <p:cNvSpPr/>
          <p:nvPr/>
        </p:nvSpPr>
        <p:spPr>
          <a:xfrm>
            <a:off x="8041197" y="3811618"/>
            <a:ext cx="1607094" cy="1068713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 sz="32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</p:txBody>
      </p:sp>
      <p:sp>
        <p:nvSpPr>
          <p:cNvPr id="441" name="Shape 441"/>
          <p:cNvSpPr/>
          <p:nvPr/>
        </p:nvSpPr>
        <p:spPr>
          <a:xfrm>
            <a:off x="1606920" y="2243409"/>
            <a:ext cx="3212670" cy="1593892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 sz="32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</p:txBody>
      </p:sp>
      <p:sp>
        <p:nvSpPr>
          <p:cNvPr id="442" name="Shape 442"/>
          <p:cNvSpPr/>
          <p:nvPr/>
        </p:nvSpPr>
        <p:spPr>
          <a:xfrm>
            <a:off x="8027522" y="2243409"/>
            <a:ext cx="3212671" cy="1593892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 sz="32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</p:txBody>
      </p:sp>
      <p:sp>
        <p:nvSpPr>
          <p:cNvPr id="443" name="Shape 443"/>
          <p:cNvSpPr/>
          <p:nvPr/>
        </p:nvSpPr>
        <p:spPr>
          <a:xfrm>
            <a:off x="4819591" y="2247320"/>
            <a:ext cx="3221610" cy="1589981"/>
          </a:xfrm>
          <a:prstGeom prst="rect">
            <a:avLst/>
          </a:prstGeom>
          <a:solidFill>
            <a:srgbClr val="1976D2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 sz="32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</p:txBody>
      </p:sp>
      <p:sp>
        <p:nvSpPr>
          <p:cNvPr id="444" name="Shape 444"/>
          <p:cNvSpPr/>
          <p:nvPr/>
        </p:nvSpPr>
        <p:spPr>
          <a:xfrm>
            <a:off x="2105522" y="2730606"/>
            <a:ext cx="2159290" cy="71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06" tIns="53506" rIns="53506" bIns="53506" anchor="ctr">
            <a:spAutoFit/>
          </a:bodyPr>
          <a:lstStyle>
            <a:lvl1pPr algn="ctr" defTabSz="481534">
              <a:defRPr b="1" sz="20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Recursos Educacionais</a:t>
            </a:r>
          </a:p>
        </p:txBody>
      </p:sp>
      <p:sp>
        <p:nvSpPr>
          <p:cNvPr id="445" name="Shape 445"/>
          <p:cNvSpPr/>
          <p:nvPr/>
        </p:nvSpPr>
        <p:spPr>
          <a:xfrm>
            <a:off x="5350750" y="2600408"/>
            <a:ext cx="2159291" cy="1021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06" tIns="53506" rIns="53506" bIns="53506" anchor="ctr">
            <a:spAutoFit/>
          </a:bodyPr>
          <a:lstStyle>
            <a:lvl1pPr algn="ctr" defTabSz="481534">
              <a:defRPr b="1" sz="20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Formação de professores e gestores</a:t>
            </a:r>
          </a:p>
        </p:txBody>
      </p:sp>
      <p:sp>
        <p:nvSpPr>
          <p:cNvPr id="446" name="Shape 446"/>
          <p:cNvSpPr/>
          <p:nvPr/>
        </p:nvSpPr>
        <p:spPr>
          <a:xfrm>
            <a:off x="8535061" y="2834448"/>
            <a:ext cx="2159291" cy="411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06" tIns="53506" rIns="53506" bIns="53506" anchor="ctr">
            <a:spAutoFit/>
          </a:bodyPr>
          <a:lstStyle>
            <a:lvl1pPr algn="ctr" defTabSz="481534">
              <a:defRPr b="1" sz="20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Infraestrutura</a:t>
            </a:r>
          </a:p>
        </p:txBody>
      </p:sp>
      <p:sp>
        <p:nvSpPr>
          <p:cNvPr id="447" name="Shape 447"/>
          <p:cNvSpPr/>
          <p:nvPr/>
        </p:nvSpPr>
        <p:spPr>
          <a:xfrm>
            <a:off x="1606920" y="3871867"/>
            <a:ext cx="1053322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81534">
              <a:defRPr sz="1100">
                <a:solidFill>
                  <a:srgbClr val="40404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Plataforma Integrada e Recursos Educacionais Digitais</a:t>
            </a:r>
          </a:p>
        </p:txBody>
      </p:sp>
      <p:sp>
        <p:nvSpPr>
          <p:cNvPr id="448" name="Shape 448"/>
          <p:cNvSpPr/>
          <p:nvPr/>
        </p:nvSpPr>
        <p:spPr>
          <a:xfrm>
            <a:off x="2665587" y="3894656"/>
            <a:ext cx="1053321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81534">
              <a:defRPr sz="1100">
                <a:solidFill>
                  <a:srgbClr val="40404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Materiais de apoio pedagógico (Robótica Educacional)</a:t>
            </a:r>
          </a:p>
        </p:txBody>
      </p:sp>
      <p:sp>
        <p:nvSpPr>
          <p:cNvPr id="449" name="Shape 449"/>
          <p:cNvSpPr/>
          <p:nvPr/>
        </p:nvSpPr>
        <p:spPr>
          <a:xfrm>
            <a:off x="3727541" y="4139996"/>
            <a:ext cx="1053321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81534">
              <a:defRPr sz="1100">
                <a:solidFill>
                  <a:srgbClr val="40404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PNLD e Guia de Tecnologias</a:t>
            </a:r>
          </a:p>
        </p:txBody>
      </p:sp>
      <p:sp>
        <p:nvSpPr>
          <p:cNvPr id="450" name="Shape 450"/>
          <p:cNvSpPr/>
          <p:nvPr/>
        </p:nvSpPr>
        <p:spPr>
          <a:xfrm>
            <a:off x="4840851" y="4005996"/>
            <a:ext cx="1053321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81534">
              <a:defRPr sz="1100">
                <a:solidFill>
                  <a:srgbClr val="40404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Formação inicial – Residência Pedagógica</a:t>
            </a:r>
          </a:p>
        </p:txBody>
      </p:sp>
      <p:sp>
        <p:nvSpPr>
          <p:cNvPr id="451" name="Shape 451"/>
          <p:cNvSpPr/>
          <p:nvPr/>
        </p:nvSpPr>
        <p:spPr>
          <a:xfrm>
            <a:off x="5883269" y="3820585"/>
            <a:ext cx="1053321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81534">
              <a:defRPr sz="1000">
                <a:solidFill>
                  <a:srgbClr val="40404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Formação continuada – Cursos de Tecnologia aplicada a Educação</a:t>
            </a:r>
          </a:p>
        </p:txBody>
      </p:sp>
      <p:sp>
        <p:nvSpPr>
          <p:cNvPr id="452" name="Shape 452"/>
          <p:cNvSpPr/>
          <p:nvPr/>
        </p:nvSpPr>
        <p:spPr>
          <a:xfrm>
            <a:off x="6961470" y="4142637"/>
            <a:ext cx="1053321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81534">
              <a:defRPr sz="1000">
                <a:solidFill>
                  <a:srgbClr val="40404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Formação para articuladores do Programa</a:t>
            </a:r>
          </a:p>
        </p:txBody>
      </p:sp>
      <p:sp>
        <p:nvSpPr>
          <p:cNvPr id="453" name="Shape 453"/>
          <p:cNvSpPr/>
          <p:nvPr/>
        </p:nvSpPr>
        <p:spPr>
          <a:xfrm>
            <a:off x="8053206" y="4235039"/>
            <a:ext cx="1595086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81534">
              <a:defRPr sz="1100">
                <a:solidFill>
                  <a:srgbClr val="40404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Conectividade</a:t>
            </a:r>
          </a:p>
        </p:txBody>
      </p:sp>
      <p:sp>
        <p:nvSpPr>
          <p:cNvPr id="454" name="Shape 454"/>
          <p:cNvSpPr/>
          <p:nvPr/>
        </p:nvSpPr>
        <p:spPr>
          <a:xfrm>
            <a:off x="9660298" y="4235041"/>
            <a:ext cx="1566849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81534">
              <a:defRPr sz="1100">
                <a:solidFill>
                  <a:srgbClr val="40404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Infraestrutura interna</a:t>
            </a:r>
          </a:p>
        </p:txBody>
      </p:sp>
      <p:sp>
        <p:nvSpPr>
          <p:cNvPr id="455" name="Shape 455"/>
          <p:cNvSpPr/>
          <p:nvPr/>
        </p:nvSpPr>
        <p:spPr>
          <a:xfrm>
            <a:off x="1606617" y="4854645"/>
            <a:ext cx="9631230" cy="965453"/>
          </a:xfrm>
          <a:prstGeom prst="rect">
            <a:avLst/>
          </a:prstGeom>
          <a:solidFill>
            <a:schemeClr val="accent4">
              <a:lumOff val="15098"/>
            </a:scheme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>
                <a:solidFill>
                  <a:schemeClr val="accent2">
                    <a:lumOff val="44000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56" name="Shape 456"/>
          <p:cNvSpPr/>
          <p:nvPr/>
        </p:nvSpPr>
        <p:spPr>
          <a:xfrm>
            <a:off x="1606617" y="4854645"/>
            <a:ext cx="9631230" cy="966479"/>
          </a:xfrm>
          <a:prstGeom prst="rect">
            <a:avLst/>
          </a:prstGeom>
          <a:solidFill>
            <a:srgbClr val="13599E">
              <a:alpha val="66000"/>
            </a:srgbClr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 sz="32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</a:p>
        </p:txBody>
      </p:sp>
      <p:sp>
        <p:nvSpPr>
          <p:cNvPr id="457" name="Shape 457"/>
          <p:cNvSpPr/>
          <p:nvPr/>
        </p:nvSpPr>
        <p:spPr>
          <a:xfrm>
            <a:off x="1620599" y="5206781"/>
            <a:ext cx="9158135" cy="322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06" tIns="53506" rIns="53506" bIns="53506" anchor="ctr">
            <a:spAutoFit/>
          </a:bodyPr>
          <a:lstStyle>
            <a:lvl1pPr algn="ctr" defTabSz="481534">
              <a:defRPr sz="1400">
                <a:solidFill>
                  <a:schemeClr val="accent2">
                    <a:lumOff val="44000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Apoio aos Estados e Municípios no desenvolvimento dos seus planos e execução das ações</a:t>
            </a:r>
          </a:p>
        </p:txBody>
      </p:sp>
      <p:sp>
        <p:nvSpPr>
          <p:cNvPr id="458" name="Shape 458"/>
          <p:cNvSpPr/>
          <p:nvPr/>
        </p:nvSpPr>
        <p:spPr>
          <a:xfrm>
            <a:off x="10291137" y="4859377"/>
            <a:ext cx="960722" cy="960722"/>
          </a:xfrm>
          <a:prstGeom prst="chevron">
            <a:avLst>
              <a:gd name="adj" fmla="val 50000"/>
            </a:avLst>
          </a:prstGeom>
          <a:solidFill>
            <a:srgbClr val="0A3360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59" name="Shape 459"/>
          <p:cNvSpPr/>
          <p:nvPr/>
        </p:nvSpPr>
        <p:spPr>
          <a:xfrm>
            <a:off x="10522287" y="4859377"/>
            <a:ext cx="960722" cy="960722"/>
          </a:xfrm>
          <a:prstGeom prst="chevron">
            <a:avLst>
              <a:gd name="adj" fmla="val 50000"/>
            </a:avLst>
          </a:prstGeom>
          <a:solidFill>
            <a:srgbClr val="5EA1ED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60" name="Shape 460"/>
          <p:cNvSpPr/>
          <p:nvPr/>
        </p:nvSpPr>
        <p:spPr>
          <a:xfrm>
            <a:off x="10761535" y="4859377"/>
            <a:ext cx="960722" cy="960722"/>
          </a:xfrm>
          <a:prstGeom prst="chevron">
            <a:avLst>
              <a:gd name="adj" fmla="val 50000"/>
            </a:avLst>
          </a:prstGeom>
          <a:solidFill>
            <a:srgbClr val="94C1F3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61" name="Shape 461"/>
          <p:cNvSpPr/>
          <p:nvPr/>
        </p:nvSpPr>
        <p:spPr>
          <a:xfrm>
            <a:off x="11002647" y="4859377"/>
            <a:ext cx="960722" cy="960722"/>
          </a:xfrm>
          <a:prstGeom prst="chevron">
            <a:avLst>
              <a:gd name="adj" fmla="val 50000"/>
            </a:avLst>
          </a:prstGeom>
          <a:solidFill>
            <a:srgbClr val="C9E0F9"/>
          </a:solidFill>
          <a:ln w="12700">
            <a:miter lim="400000"/>
          </a:ln>
        </p:spPr>
        <p:txBody>
          <a:bodyPr lIns="36000" tIns="36000" rIns="36000" bIns="36000" anchor="ctr"/>
          <a:lstStyle/>
          <a:p>
            <a:pPr algn="ctr" defTabSz="481534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62" name="Shape 462"/>
          <p:cNvSpPr/>
          <p:nvPr/>
        </p:nvSpPr>
        <p:spPr>
          <a:xfrm>
            <a:off x="4273748" y="2314754"/>
            <a:ext cx="507113" cy="326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6080"/>
                </a:moveTo>
                <a:cubicBezTo>
                  <a:pt x="21600" y="5760"/>
                  <a:pt x="21483" y="5600"/>
                  <a:pt x="21366" y="5440"/>
                </a:cubicBezTo>
                <a:cubicBezTo>
                  <a:pt x="21366" y="5440"/>
                  <a:pt x="21366" y="5440"/>
                  <a:pt x="21366" y="5440"/>
                </a:cubicBezTo>
                <a:cubicBezTo>
                  <a:pt x="21366" y="5440"/>
                  <a:pt x="21366" y="5440"/>
                  <a:pt x="21366" y="5440"/>
                </a:cubicBezTo>
                <a:cubicBezTo>
                  <a:pt x="21366" y="5440"/>
                  <a:pt x="21366" y="5440"/>
                  <a:pt x="21366" y="5440"/>
                </a:cubicBezTo>
                <a:cubicBezTo>
                  <a:pt x="10975" y="0"/>
                  <a:pt x="10975" y="0"/>
                  <a:pt x="10975" y="0"/>
                </a:cubicBezTo>
                <a:cubicBezTo>
                  <a:pt x="10975" y="0"/>
                  <a:pt x="10975" y="0"/>
                  <a:pt x="10975" y="0"/>
                </a:cubicBezTo>
                <a:cubicBezTo>
                  <a:pt x="10975" y="0"/>
                  <a:pt x="10858" y="0"/>
                  <a:pt x="10858" y="0"/>
                </a:cubicBezTo>
                <a:cubicBezTo>
                  <a:pt x="10742" y="0"/>
                  <a:pt x="10625" y="0"/>
                  <a:pt x="10625" y="0"/>
                </a:cubicBezTo>
                <a:cubicBezTo>
                  <a:pt x="10625" y="0"/>
                  <a:pt x="10625" y="0"/>
                  <a:pt x="10625" y="0"/>
                </a:cubicBezTo>
                <a:cubicBezTo>
                  <a:pt x="234" y="5440"/>
                  <a:pt x="234" y="5440"/>
                  <a:pt x="234" y="5440"/>
                </a:cubicBezTo>
                <a:cubicBezTo>
                  <a:pt x="234" y="5440"/>
                  <a:pt x="234" y="5440"/>
                  <a:pt x="234" y="5440"/>
                </a:cubicBezTo>
                <a:cubicBezTo>
                  <a:pt x="234" y="5440"/>
                  <a:pt x="234" y="5440"/>
                  <a:pt x="234" y="5440"/>
                </a:cubicBezTo>
                <a:cubicBezTo>
                  <a:pt x="234" y="5440"/>
                  <a:pt x="234" y="5440"/>
                  <a:pt x="234" y="5440"/>
                </a:cubicBezTo>
                <a:cubicBezTo>
                  <a:pt x="117" y="5600"/>
                  <a:pt x="0" y="5760"/>
                  <a:pt x="0" y="6080"/>
                </a:cubicBezTo>
                <a:cubicBezTo>
                  <a:pt x="0" y="6400"/>
                  <a:pt x="117" y="6560"/>
                  <a:pt x="234" y="6720"/>
                </a:cubicBezTo>
                <a:cubicBezTo>
                  <a:pt x="234" y="6720"/>
                  <a:pt x="234" y="6720"/>
                  <a:pt x="234" y="6720"/>
                </a:cubicBezTo>
                <a:cubicBezTo>
                  <a:pt x="234" y="6720"/>
                  <a:pt x="234" y="6720"/>
                  <a:pt x="234" y="6720"/>
                </a:cubicBezTo>
                <a:cubicBezTo>
                  <a:pt x="234" y="6720"/>
                  <a:pt x="234" y="6720"/>
                  <a:pt x="234" y="6720"/>
                </a:cubicBezTo>
                <a:cubicBezTo>
                  <a:pt x="1168" y="7200"/>
                  <a:pt x="1168" y="7200"/>
                  <a:pt x="1168" y="7200"/>
                </a:cubicBezTo>
                <a:cubicBezTo>
                  <a:pt x="584" y="13600"/>
                  <a:pt x="584" y="13600"/>
                  <a:pt x="584" y="13600"/>
                </a:cubicBezTo>
                <a:cubicBezTo>
                  <a:pt x="234" y="13760"/>
                  <a:pt x="0" y="14240"/>
                  <a:pt x="0" y="14880"/>
                </a:cubicBezTo>
                <a:cubicBezTo>
                  <a:pt x="0" y="15520"/>
                  <a:pt x="467" y="16160"/>
                  <a:pt x="934" y="16160"/>
                </a:cubicBezTo>
                <a:cubicBezTo>
                  <a:pt x="1518" y="16160"/>
                  <a:pt x="1985" y="15520"/>
                  <a:pt x="1985" y="14880"/>
                </a:cubicBezTo>
                <a:cubicBezTo>
                  <a:pt x="1985" y="14400"/>
                  <a:pt x="1751" y="14080"/>
                  <a:pt x="1518" y="13760"/>
                </a:cubicBezTo>
                <a:cubicBezTo>
                  <a:pt x="2102" y="7680"/>
                  <a:pt x="2102" y="7680"/>
                  <a:pt x="2102" y="7680"/>
                </a:cubicBezTo>
                <a:cubicBezTo>
                  <a:pt x="3853" y="8480"/>
                  <a:pt x="3853" y="8480"/>
                  <a:pt x="3853" y="8480"/>
                </a:cubicBezTo>
                <a:cubicBezTo>
                  <a:pt x="2919" y="18080"/>
                  <a:pt x="2919" y="18080"/>
                  <a:pt x="2919" y="18080"/>
                </a:cubicBezTo>
                <a:cubicBezTo>
                  <a:pt x="2919" y="18080"/>
                  <a:pt x="2919" y="18080"/>
                  <a:pt x="2919" y="18080"/>
                </a:cubicBezTo>
                <a:cubicBezTo>
                  <a:pt x="2919" y="18240"/>
                  <a:pt x="2919" y="18240"/>
                  <a:pt x="2919" y="18240"/>
                </a:cubicBezTo>
                <a:cubicBezTo>
                  <a:pt x="2919" y="18560"/>
                  <a:pt x="3152" y="18880"/>
                  <a:pt x="3386" y="18880"/>
                </a:cubicBezTo>
                <a:cubicBezTo>
                  <a:pt x="3503" y="18880"/>
                  <a:pt x="3503" y="18880"/>
                  <a:pt x="3503" y="18880"/>
                </a:cubicBezTo>
                <a:cubicBezTo>
                  <a:pt x="3503" y="18880"/>
                  <a:pt x="3503" y="18880"/>
                  <a:pt x="3503" y="18880"/>
                </a:cubicBezTo>
                <a:cubicBezTo>
                  <a:pt x="7239" y="17600"/>
                  <a:pt x="7239" y="17600"/>
                  <a:pt x="7239" y="17600"/>
                </a:cubicBezTo>
                <a:cubicBezTo>
                  <a:pt x="10508" y="21440"/>
                  <a:pt x="10508" y="21440"/>
                  <a:pt x="10508" y="21440"/>
                </a:cubicBezTo>
                <a:cubicBezTo>
                  <a:pt x="10508" y="21440"/>
                  <a:pt x="10508" y="21440"/>
                  <a:pt x="10508" y="21440"/>
                </a:cubicBezTo>
                <a:cubicBezTo>
                  <a:pt x="10625" y="21600"/>
                  <a:pt x="10742" y="21600"/>
                  <a:pt x="10858" y="21600"/>
                </a:cubicBezTo>
                <a:cubicBezTo>
                  <a:pt x="10858" y="21600"/>
                  <a:pt x="10975" y="21600"/>
                  <a:pt x="11092" y="21440"/>
                </a:cubicBezTo>
                <a:cubicBezTo>
                  <a:pt x="11092" y="21440"/>
                  <a:pt x="11092" y="21440"/>
                  <a:pt x="11092" y="21440"/>
                </a:cubicBezTo>
                <a:cubicBezTo>
                  <a:pt x="14828" y="17600"/>
                  <a:pt x="14828" y="17600"/>
                  <a:pt x="14828" y="17600"/>
                </a:cubicBezTo>
                <a:cubicBezTo>
                  <a:pt x="18564" y="18880"/>
                  <a:pt x="18564" y="18880"/>
                  <a:pt x="18564" y="18880"/>
                </a:cubicBezTo>
                <a:cubicBezTo>
                  <a:pt x="18564" y="18880"/>
                  <a:pt x="18564" y="18880"/>
                  <a:pt x="18564" y="18880"/>
                </a:cubicBezTo>
                <a:cubicBezTo>
                  <a:pt x="18564" y="18880"/>
                  <a:pt x="18681" y="18880"/>
                  <a:pt x="18681" y="18880"/>
                </a:cubicBezTo>
                <a:cubicBezTo>
                  <a:pt x="18915" y="18880"/>
                  <a:pt x="19148" y="18560"/>
                  <a:pt x="19148" y="18240"/>
                </a:cubicBezTo>
                <a:cubicBezTo>
                  <a:pt x="19148" y="18240"/>
                  <a:pt x="19148" y="18080"/>
                  <a:pt x="19148" y="18080"/>
                </a:cubicBezTo>
                <a:cubicBezTo>
                  <a:pt x="19148" y="18080"/>
                  <a:pt x="19148" y="18080"/>
                  <a:pt x="19148" y="18080"/>
                </a:cubicBezTo>
                <a:cubicBezTo>
                  <a:pt x="17864" y="8480"/>
                  <a:pt x="17864" y="8480"/>
                  <a:pt x="17864" y="8480"/>
                </a:cubicBezTo>
                <a:cubicBezTo>
                  <a:pt x="21366" y="6720"/>
                  <a:pt x="21366" y="6720"/>
                  <a:pt x="21366" y="6720"/>
                </a:cubicBezTo>
                <a:cubicBezTo>
                  <a:pt x="21366" y="6720"/>
                  <a:pt x="21366" y="6720"/>
                  <a:pt x="21366" y="6720"/>
                </a:cubicBezTo>
                <a:cubicBezTo>
                  <a:pt x="21366" y="6720"/>
                  <a:pt x="21366" y="6720"/>
                  <a:pt x="21366" y="6720"/>
                </a:cubicBezTo>
                <a:cubicBezTo>
                  <a:pt x="21366" y="6720"/>
                  <a:pt x="21366" y="6720"/>
                  <a:pt x="21366" y="6720"/>
                </a:cubicBezTo>
                <a:cubicBezTo>
                  <a:pt x="21483" y="6560"/>
                  <a:pt x="21600" y="6400"/>
                  <a:pt x="21600" y="6080"/>
                </a:cubicBezTo>
                <a:close/>
                <a:moveTo>
                  <a:pt x="18097" y="17280"/>
                </a:moveTo>
                <a:cubicBezTo>
                  <a:pt x="14828" y="16160"/>
                  <a:pt x="14828" y="16160"/>
                  <a:pt x="14828" y="16160"/>
                </a:cubicBezTo>
                <a:cubicBezTo>
                  <a:pt x="14828" y="16160"/>
                  <a:pt x="14828" y="16160"/>
                  <a:pt x="14828" y="16160"/>
                </a:cubicBezTo>
                <a:cubicBezTo>
                  <a:pt x="14828" y="16160"/>
                  <a:pt x="14828" y="16160"/>
                  <a:pt x="14711" y="16160"/>
                </a:cubicBezTo>
                <a:cubicBezTo>
                  <a:pt x="14595" y="16160"/>
                  <a:pt x="14595" y="16320"/>
                  <a:pt x="14478" y="16320"/>
                </a:cubicBezTo>
                <a:cubicBezTo>
                  <a:pt x="14478" y="16320"/>
                  <a:pt x="14478" y="16320"/>
                  <a:pt x="14478" y="16320"/>
                </a:cubicBezTo>
                <a:cubicBezTo>
                  <a:pt x="10858" y="20000"/>
                  <a:pt x="10858" y="20000"/>
                  <a:pt x="10858" y="20000"/>
                </a:cubicBezTo>
                <a:cubicBezTo>
                  <a:pt x="7706" y="16320"/>
                  <a:pt x="7706" y="16320"/>
                  <a:pt x="7706" y="16320"/>
                </a:cubicBezTo>
                <a:cubicBezTo>
                  <a:pt x="7706" y="16320"/>
                  <a:pt x="7706" y="16320"/>
                  <a:pt x="7706" y="16320"/>
                </a:cubicBezTo>
                <a:cubicBezTo>
                  <a:pt x="7589" y="16320"/>
                  <a:pt x="7472" y="16160"/>
                  <a:pt x="7356" y="16160"/>
                </a:cubicBezTo>
                <a:cubicBezTo>
                  <a:pt x="7356" y="16160"/>
                  <a:pt x="7239" y="16160"/>
                  <a:pt x="7239" y="16160"/>
                </a:cubicBezTo>
                <a:cubicBezTo>
                  <a:pt x="7239" y="16160"/>
                  <a:pt x="7239" y="16160"/>
                  <a:pt x="7239" y="16160"/>
                </a:cubicBezTo>
                <a:cubicBezTo>
                  <a:pt x="3970" y="17280"/>
                  <a:pt x="3970" y="17280"/>
                  <a:pt x="3970" y="17280"/>
                </a:cubicBezTo>
                <a:cubicBezTo>
                  <a:pt x="4787" y="8960"/>
                  <a:pt x="4787" y="8960"/>
                  <a:pt x="4787" y="8960"/>
                </a:cubicBezTo>
                <a:cubicBezTo>
                  <a:pt x="10625" y="12160"/>
                  <a:pt x="10625" y="12160"/>
                  <a:pt x="10625" y="12160"/>
                </a:cubicBezTo>
                <a:cubicBezTo>
                  <a:pt x="10625" y="12160"/>
                  <a:pt x="10625" y="12160"/>
                  <a:pt x="10625" y="12160"/>
                </a:cubicBezTo>
                <a:cubicBezTo>
                  <a:pt x="10625" y="12160"/>
                  <a:pt x="10742" y="12160"/>
                  <a:pt x="10858" y="12160"/>
                </a:cubicBezTo>
                <a:cubicBezTo>
                  <a:pt x="10858" y="12160"/>
                  <a:pt x="10975" y="12160"/>
                  <a:pt x="10975" y="12160"/>
                </a:cubicBezTo>
                <a:cubicBezTo>
                  <a:pt x="10975" y="12160"/>
                  <a:pt x="10975" y="12160"/>
                  <a:pt x="10975" y="12160"/>
                </a:cubicBezTo>
                <a:cubicBezTo>
                  <a:pt x="16930" y="8960"/>
                  <a:pt x="16930" y="8960"/>
                  <a:pt x="16930" y="8960"/>
                </a:cubicBezTo>
                <a:lnTo>
                  <a:pt x="18097" y="17280"/>
                </a:lnTo>
                <a:close/>
                <a:moveTo>
                  <a:pt x="10858" y="10720"/>
                </a:moveTo>
                <a:cubicBezTo>
                  <a:pt x="1868" y="6080"/>
                  <a:pt x="1868" y="6080"/>
                  <a:pt x="1868" y="6080"/>
                </a:cubicBezTo>
                <a:cubicBezTo>
                  <a:pt x="10858" y="1440"/>
                  <a:pt x="10858" y="1440"/>
                  <a:pt x="10858" y="1440"/>
                </a:cubicBezTo>
                <a:cubicBezTo>
                  <a:pt x="19732" y="6080"/>
                  <a:pt x="19732" y="6080"/>
                  <a:pt x="19732" y="6080"/>
                </a:cubicBezTo>
                <a:lnTo>
                  <a:pt x="10858" y="10720"/>
                </a:lnTo>
                <a:close/>
              </a:path>
            </a:pathLst>
          </a:cu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/>
          <a:lstStyle/>
          <a:p>
            <a:pPr defTabSz="481534">
              <a:defRPr sz="14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63" name="Shape 463"/>
          <p:cNvSpPr/>
          <p:nvPr/>
        </p:nvSpPr>
        <p:spPr>
          <a:xfrm>
            <a:off x="7571242" y="2301644"/>
            <a:ext cx="390644" cy="375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58" y="7897"/>
                </a:moveTo>
                <a:cubicBezTo>
                  <a:pt x="17071" y="7897"/>
                  <a:pt x="17652" y="7200"/>
                  <a:pt x="17652" y="6387"/>
                </a:cubicBezTo>
                <a:cubicBezTo>
                  <a:pt x="17652" y="5574"/>
                  <a:pt x="17071" y="4994"/>
                  <a:pt x="16258" y="4994"/>
                </a:cubicBezTo>
                <a:cubicBezTo>
                  <a:pt x="15445" y="4994"/>
                  <a:pt x="14748" y="5574"/>
                  <a:pt x="14748" y="6387"/>
                </a:cubicBezTo>
                <a:cubicBezTo>
                  <a:pt x="14748" y="7200"/>
                  <a:pt x="15445" y="7897"/>
                  <a:pt x="16258" y="7897"/>
                </a:cubicBezTo>
                <a:close/>
                <a:moveTo>
                  <a:pt x="16258" y="5923"/>
                </a:moveTo>
                <a:cubicBezTo>
                  <a:pt x="16490" y="5923"/>
                  <a:pt x="16723" y="6155"/>
                  <a:pt x="16723" y="6387"/>
                </a:cubicBezTo>
                <a:cubicBezTo>
                  <a:pt x="16723" y="6735"/>
                  <a:pt x="16490" y="6968"/>
                  <a:pt x="16258" y="6968"/>
                </a:cubicBezTo>
                <a:cubicBezTo>
                  <a:pt x="15910" y="6968"/>
                  <a:pt x="15677" y="6735"/>
                  <a:pt x="15677" y="6387"/>
                </a:cubicBezTo>
                <a:cubicBezTo>
                  <a:pt x="15677" y="6155"/>
                  <a:pt x="15910" y="5923"/>
                  <a:pt x="16258" y="5923"/>
                </a:cubicBezTo>
                <a:close/>
                <a:moveTo>
                  <a:pt x="20671" y="1045"/>
                </a:moveTo>
                <a:cubicBezTo>
                  <a:pt x="11845" y="1045"/>
                  <a:pt x="11845" y="1045"/>
                  <a:pt x="11845" y="1045"/>
                </a:cubicBezTo>
                <a:cubicBezTo>
                  <a:pt x="11845" y="465"/>
                  <a:pt x="11381" y="0"/>
                  <a:pt x="10800" y="0"/>
                </a:cubicBezTo>
                <a:cubicBezTo>
                  <a:pt x="10335" y="0"/>
                  <a:pt x="9871" y="465"/>
                  <a:pt x="9871" y="1045"/>
                </a:cubicBezTo>
                <a:cubicBezTo>
                  <a:pt x="1045" y="1045"/>
                  <a:pt x="1045" y="1045"/>
                  <a:pt x="1045" y="1045"/>
                </a:cubicBezTo>
                <a:cubicBezTo>
                  <a:pt x="465" y="1045"/>
                  <a:pt x="0" y="1510"/>
                  <a:pt x="0" y="1974"/>
                </a:cubicBezTo>
                <a:cubicBezTo>
                  <a:pt x="0" y="3019"/>
                  <a:pt x="0" y="3019"/>
                  <a:pt x="0" y="3019"/>
                </a:cubicBezTo>
                <a:cubicBezTo>
                  <a:pt x="0" y="3484"/>
                  <a:pt x="465" y="3948"/>
                  <a:pt x="1045" y="3948"/>
                </a:cubicBezTo>
                <a:cubicBezTo>
                  <a:pt x="1045" y="15677"/>
                  <a:pt x="1045" y="15677"/>
                  <a:pt x="1045" y="15677"/>
                </a:cubicBezTo>
                <a:cubicBezTo>
                  <a:pt x="1045" y="16258"/>
                  <a:pt x="1510" y="16723"/>
                  <a:pt x="1974" y="16723"/>
                </a:cubicBezTo>
                <a:cubicBezTo>
                  <a:pt x="10335" y="16723"/>
                  <a:pt x="10335" y="16723"/>
                  <a:pt x="10335" y="16723"/>
                </a:cubicBezTo>
                <a:cubicBezTo>
                  <a:pt x="10335" y="18000"/>
                  <a:pt x="10335" y="18000"/>
                  <a:pt x="10335" y="18000"/>
                </a:cubicBezTo>
                <a:cubicBezTo>
                  <a:pt x="7548" y="20787"/>
                  <a:pt x="7548" y="20787"/>
                  <a:pt x="7548" y="20787"/>
                </a:cubicBezTo>
                <a:cubicBezTo>
                  <a:pt x="7432" y="20903"/>
                  <a:pt x="7432" y="21019"/>
                  <a:pt x="7432" y="21135"/>
                </a:cubicBezTo>
                <a:cubicBezTo>
                  <a:pt x="7432" y="21368"/>
                  <a:pt x="7665" y="21600"/>
                  <a:pt x="7897" y="21600"/>
                </a:cubicBezTo>
                <a:cubicBezTo>
                  <a:pt x="8013" y="21600"/>
                  <a:pt x="8129" y="21600"/>
                  <a:pt x="8245" y="21484"/>
                </a:cubicBezTo>
                <a:cubicBezTo>
                  <a:pt x="10800" y="18929"/>
                  <a:pt x="10800" y="18929"/>
                  <a:pt x="10800" y="18929"/>
                </a:cubicBezTo>
                <a:cubicBezTo>
                  <a:pt x="13471" y="21484"/>
                  <a:pt x="13471" y="21484"/>
                  <a:pt x="13471" y="21484"/>
                </a:cubicBezTo>
                <a:cubicBezTo>
                  <a:pt x="13471" y="21600"/>
                  <a:pt x="13587" y="21600"/>
                  <a:pt x="13819" y="21600"/>
                </a:cubicBezTo>
                <a:cubicBezTo>
                  <a:pt x="14052" y="21600"/>
                  <a:pt x="14284" y="21368"/>
                  <a:pt x="14284" y="21135"/>
                </a:cubicBezTo>
                <a:cubicBezTo>
                  <a:pt x="14284" y="21019"/>
                  <a:pt x="14168" y="20903"/>
                  <a:pt x="14168" y="20787"/>
                </a:cubicBezTo>
                <a:cubicBezTo>
                  <a:pt x="11265" y="18000"/>
                  <a:pt x="11265" y="18000"/>
                  <a:pt x="11265" y="18000"/>
                </a:cubicBezTo>
                <a:cubicBezTo>
                  <a:pt x="11265" y="16723"/>
                  <a:pt x="11265" y="16723"/>
                  <a:pt x="11265" y="16723"/>
                </a:cubicBezTo>
                <a:cubicBezTo>
                  <a:pt x="19626" y="16723"/>
                  <a:pt x="19626" y="16723"/>
                  <a:pt x="19626" y="16723"/>
                </a:cubicBezTo>
                <a:cubicBezTo>
                  <a:pt x="20206" y="16723"/>
                  <a:pt x="20671" y="16258"/>
                  <a:pt x="20671" y="15677"/>
                </a:cubicBezTo>
                <a:cubicBezTo>
                  <a:pt x="20671" y="3948"/>
                  <a:pt x="20671" y="3948"/>
                  <a:pt x="20671" y="3948"/>
                </a:cubicBezTo>
                <a:cubicBezTo>
                  <a:pt x="21135" y="3948"/>
                  <a:pt x="21600" y="3484"/>
                  <a:pt x="21600" y="3019"/>
                </a:cubicBezTo>
                <a:cubicBezTo>
                  <a:pt x="21600" y="1974"/>
                  <a:pt x="21600" y="1974"/>
                  <a:pt x="21600" y="1974"/>
                </a:cubicBezTo>
                <a:cubicBezTo>
                  <a:pt x="21600" y="1510"/>
                  <a:pt x="21135" y="1045"/>
                  <a:pt x="20671" y="1045"/>
                </a:cubicBezTo>
                <a:close/>
                <a:moveTo>
                  <a:pt x="19626" y="15677"/>
                </a:moveTo>
                <a:cubicBezTo>
                  <a:pt x="1974" y="15677"/>
                  <a:pt x="1974" y="15677"/>
                  <a:pt x="1974" y="15677"/>
                </a:cubicBezTo>
                <a:cubicBezTo>
                  <a:pt x="1974" y="3948"/>
                  <a:pt x="1974" y="3948"/>
                  <a:pt x="1974" y="3948"/>
                </a:cubicBezTo>
                <a:cubicBezTo>
                  <a:pt x="19626" y="3948"/>
                  <a:pt x="19626" y="3948"/>
                  <a:pt x="19626" y="3948"/>
                </a:cubicBezTo>
                <a:lnTo>
                  <a:pt x="19626" y="15677"/>
                </a:lnTo>
                <a:close/>
                <a:moveTo>
                  <a:pt x="20671" y="3019"/>
                </a:moveTo>
                <a:cubicBezTo>
                  <a:pt x="1045" y="3019"/>
                  <a:pt x="1045" y="3019"/>
                  <a:pt x="1045" y="3019"/>
                </a:cubicBezTo>
                <a:cubicBezTo>
                  <a:pt x="1045" y="1974"/>
                  <a:pt x="1045" y="1974"/>
                  <a:pt x="1045" y="1974"/>
                </a:cubicBezTo>
                <a:cubicBezTo>
                  <a:pt x="20671" y="1974"/>
                  <a:pt x="20671" y="1974"/>
                  <a:pt x="20671" y="1974"/>
                </a:cubicBezTo>
                <a:lnTo>
                  <a:pt x="20671" y="3019"/>
                </a:lnTo>
                <a:close/>
                <a:moveTo>
                  <a:pt x="4413" y="13819"/>
                </a:moveTo>
                <a:cubicBezTo>
                  <a:pt x="17187" y="13819"/>
                  <a:pt x="17187" y="13819"/>
                  <a:pt x="17187" y="13819"/>
                </a:cubicBezTo>
                <a:cubicBezTo>
                  <a:pt x="17419" y="13819"/>
                  <a:pt x="17652" y="13587"/>
                  <a:pt x="17652" y="13239"/>
                </a:cubicBezTo>
                <a:cubicBezTo>
                  <a:pt x="17652" y="13123"/>
                  <a:pt x="17652" y="13123"/>
                  <a:pt x="17535" y="13006"/>
                </a:cubicBezTo>
                <a:cubicBezTo>
                  <a:pt x="17535" y="13006"/>
                  <a:pt x="17535" y="13006"/>
                  <a:pt x="17535" y="13006"/>
                </a:cubicBezTo>
                <a:cubicBezTo>
                  <a:pt x="14632" y="9058"/>
                  <a:pt x="14632" y="9058"/>
                  <a:pt x="14632" y="9058"/>
                </a:cubicBezTo>
                <a:cubicBezTo>
                  <a:pt x="14632" y="9058"/>
                  <a:pt x="14632" y="9058"/>
                  <a:pt x="14632" y="9058"/>
                </a:cubicBezTo>
                <a:cubicBezTo>
                  <a:pt x="14516" y="8942"/>
                  <a:pt x="14400" y="8826"/>
                  <a:pt x="14284" y="8826"/>
                </a:cubicBezTo>
                <a:cubicBezTo>
                  <a:pt x="14168" y="8826"/>
                  <a:pt x="14052" y="8942"/>
                  <a:pt x="13935" y="9058"/>
                </a:cubicBezTo>
                <a:cubicBezTo>
                  <a:pt x="12310" y="10684"/>
                  <a:pt x="12310" y="10684"/>
                  <a:pt x="12310" y="10684"/>
                </a:cubicBezTo>
                <a:cubicBezTo>
                  <a:pt x="8710" y="7084"/>
                  <a:pt x="8710" y="7084"/>
                  <a:pt x="8710" y="7084"/>
                </a:cubicBezTo>
                <a:cubicBezTo>
                  <a:pt x="8594" y="6968"/>
                  <a:pt x="8477" y="6968"/>
                  <a:pt x="8361" y="6968"/>
                </a:cubicBezTo>
                <a:cubicBezTo>
                  <a:pt x="8245" y="6968"/>
                  <a:pt x="8013" y="6968"/>
                  <a:pt x="8013" y="7084"/>
                </a:cubicBezTo>
                <a:cubicBezTo>
                  <a:pt x="8013" y="7084"/>
                  <a:pt x="8013" y="7084"/>
                  <a:pt x="8013" y="7084"/>
                </a:cubicBezTo>
                <a:cubicBezTo>
                  <a:pt x="4065" y="13006"/>
                  <a:pt x="4065" y="13006"/>
                  <a:pt x="4065" y="13006"/>
                </a:cubicBezTo>
                <a:cubicBezTo>
                  <a:pt x="4065" y="13006"/>
                  <a:pt x="4065" y="13006"/>
                  <a:pt x="4065" y="13006"/>
                </a:cubicBezTo>
                <a:cubicBezTo>
                  <a:pt x="3948" y="13123"/>
                  <a:pt x="3948" y="13239"/>
                  <a:pt x="3948" y="13239"/>
                </a:cubicBezTo>
                <a:cubicBezTo>
                  <a:pt x="3948" y="13587"/>
                  <a:pt x="4181" y="13819"/>
                  <a:pt x="4413" y="13819"/>
                </a:cubicBezTo>
                <a:close/>
                <a:moveTo>
                  <a:pt x="8477" y="8129"/>
                </a:moveTo>
                <a:cubicBezTo>
                  <a:pt x="11961" y="11729"/>
                  <a:pt x="11961" y="11729"/>
                  <a:pt x="11961" y="11729"/>
                </a:cubicBezTo>
                <a:cubicBezTo>
                  <a:pt x="12077" y="11729"/>
                  <a:pt x="12194" y="11845"/>
                  <a:pt x="12310" y="11845"/>
                </a:cubicBezTo>
                <a:cubicBezTo>
                  <a:pt x="12426" y="11845"/>
                  <a:pt x="12542" y="11729"/>
                  <a:pt x="12658" y="11729"/>
                </a:cubicBezTo>
                <a:cubicBezTo>
                  <a:pt x="14168" y="10103"/>
                  <a:pt x="14168" y="10103"/>
                  <a:pt x="14168" y="10103"/>
                </a:cubicBezTo>
                <a:cubicBezTo>
                  <a:pt x="16258" y="12774"/>
                  <a:pt x="16258" y="12774"/>
                  <a:pt x="16258" y="12774"/>
                </a:cubicBezTo>
                <a:cubicBezTo>
                  <a:pt x="5342" y="12774"/>
                  <a:pt x="5342" y="12774"/>
                  <a:pt x="5342" y="12774"/>
                </a:cubicBezTo>
                <a:lnTo>
                  <a:pt x="8477" y="8129"/>
                </a:lnTo>
                <a:close/>
              </a:path>
            </a:pathLst>
          </a:cu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/>
          <a:lstStyle/>
          <a:p>
            <a:pPr defTabSz="481534">
              <a:defRPr sz="14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64" name="Shape 464"/>
          <p:cNvSpPr/>
          <p:nvPr/>
        </p:nvSpPr>
        <p:spPr>
          <a:xfrm>
            <a:off x="10778734" y="2337793"/>
            <a:ext cx="324413" cy="303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75" y="4437"/>
                </a:moveTo>
                <a:cubicBezTo>
                  <a:pt x="10275" y="4670"/>
                  <a:pt x="10508" y="4904"/>
                  <a:pt x="10742" y="4904"/>
                </a:cubicBezTo>
                <a:cubicBezTo>
                  <a:pt x="11092" y="4904"/>
                  <a:pt x="11325" y="4670"/>
                  <a:pt x="11325" y="4437"/>
                </a:cubicBezTo>
                <a:cubicBezTo>
                  <a:pt x="11325" y="4086"/>
                  <a:pt x="11092" y="3970"/>
                  <a:pt x="10742" y="3970"/>
                </a:cubicBezTo>
                <a:cubicBezTo>
                  <a:pt x="10508" y="3970"/>
                  <a:pt x="10275" y="4086"/>
                  <a:pt x="10275" y="4437"/>
                </a:cubicBezTo>
                <a:close/>
                <a:moveTo>
                  <a:pt x="10742" y="934"/>
                </a:moveTo>
                <a:cubicBezTo>
                  <a:pt x="11792" y="934"/>
                  <a:pt x="12726" y="1401"/>
                  <a:pt x="13310" y="2102"/>
                </a:cubicBezTo>
                <a:cubicBezTo>
                  <a:pt x="14011" y="1401"/>
                  <a:pt x="14011" y="1401"/>
                  <a:pt x="14011" y="1401"/>
                </a:cubicBezTo>
                <a:cubicBezTo>
                  <a:pt x="13194" y="467"/>
                  <a:pt x="12026" y="0"/>
                  <a:pt x="10742" y="0"/>
                </a:cubicBezTo>
                <a:cubicBezTo>
                  <a:pt x="9457" y="0"/>
                  <a:pt x="8290" y="584"/>
                  <a:pt x="7472" y="1518"/>
                </a:cubicBezTo>
                <a:cubicBezTo>
                  <a:pt x="8173" y="2218"/>
                  <a:pt x="8173" y="2218"/>
                  <a:pt x="8173" y="2218"/>
                </a:cubicBezTo>
                <a:cubicBezTo>
                  <a:pt x="8757" y="1401"/>
                  <a:pt x="9691" y="934"/>
                  <a:pt x="10742" y="934"/>
                </a:cubicBezTo>
                <a:close/>
                <a:moveTo>
                  <a:pt x="12026" y="3503"/>
                </a:moveTo>
                <a:cubicBezTo>
                  <a:pt x="12726" y="2802"/>
                  <a:pt x="12726" y="2802"/>
                  <a:pt x="12726" y="2802"/>
                </a:cubicBezTo>
                <a:cubicBezTo>
                  <a:pt x="12259" y="2335"/>
                  <a:pt x="11559" y="1985"/>
                  <a:pt x="10742" y="1985"/>
                </a:cubicBezTo>
                <a:cubicBezTo>
                  <a:pt x="10041" y="1985"/>
                  <a:pt x="9341" y="2335"/>
                  <a:pt x="8874" y="2919"/>
                </a:cubicBezTo>
                <a:cubicBezTo>
                  <a:pt x="9574" y="3619"/>
                  <a:pt x="9574" y="3619"/>
                  <a:pt x="9574" y="3619"/>
                </a:cubicBezTo>
                <a:cubicBezTo>
                  <a:pt x="9808" y="3269"/>
                  <a:pt x="10275" y="2919"/>
                  <a:pt x="10742" y="2919"/>
                </a:cubicBezTo>
                <a:cubicBezTo>
                  <a:pt x="11325" y="2919"/>
                  <a:pt x="11792" y="3152"/>
                  <a:pt x="12026" y="3503"/>
                </a:cubicBezTo>
                <a:close/>
                <a:moveTo>
                  <a:pt x="6422" y="19732"/>
                </a:moveTo>
                <a:cubicBezTo>
                  <a:pt x="11325" y="19732"/>
                  <a:pt x="11325" y="19732"/>
                  <a:pt x="11325" y="19732"/>
                </a:cubicBezTo>
                <a:cubicBezTo>
                  <a:pt x="11559" y="19732"/>
                  <a:pt x="11792" y="19498"/>
                  <a:pt x="11792" y="19148"/>
                </a:cubicBezTo>
                <a:cubicBezTo>
                  <a:pt x="11792" y="18915"/>
                  <a:pt x="11559" y="18681"/>
                  <a:pt x="11325" y="18681"/>
                </a:cubicBezTo>
                <a:cubicBezTo>
                  <a:pt x="6422" y="18681"/>
                  <a:pt x="6422" y="18681"/>
                  <a:pt x="6422" y="18681"/>
                </a:cubicBezTo>
                <a:cubicBezTo>
                  <a:pt x="6071" y="18681"/>
                  <a:pt x="5838" y="18915"/>
                  <a:pt x="5838" y="19148"/>
                </a:cubicBezTo>
                <a:cubicBezTo>
                  <a:pt x="5838" y="19498"/>
                  <a:pt x="6071" y="19732"/>
                  <a:pt x="6422" y="19732"/>
                </a:cubicBezTo>
                <a:close/>
                <a:moveTo>
                  <a:pt x="21600" y="17163"/>
                </a:moveTo>
                <a:cubicBezTo>
                  <a:pt x="21600" y="17163"/>
                  <a:pt x="21600" y="17046"/>
                  <a:pt x="21600" y="17046"/>
                </a:cubicBezTo>
                <a:cubicBezTo>
                  <a:pt x="21600" y="17046"/>
                  <a:pt x="21600" y="17046"/>
                  <a:pt x="21600" y="17046"/>
                </a:cubicBezTo>
                <a:cubicBezTo>
                  <a:pt x="19615" y="10158"/>
                  <a:pt x="19615" y="10158"/>
                  <a:pt x="19615" y="10158"/>
                </a:cubicBezTo>
                <a:cubicBezTo>
                  <a:pt x="19615" y="10158"/>
                  <a:pt x="19615" y="10158"/>
                  <a:pt x="19615" y="10158"/>
                </a:cubicBezTo>
                <a:cubicBezTo>
                  <a:pt x="19498" y="9924"/>
                  <a:pt x="19382" y="9808"/>
                  <a:pt x="19148" y="9808"/>
                </a:cubicBezTo>
                <a:cubicBezTo>
                  <a:pt x="18214" y="9808"/>
                  <a:pt x="18214" y="9808"/>
                  <a:pt x="18214" y="9808"/>
                </a:cubicBezTo>
                <a:cubicBezTo>
                  <a:pt x="18214" y="3970"/>
                  <a:pt x="18214" y="3970"/>
                  <a:pt x="18214" y="3970"/>
                </a:cubicBezTo>
                <a:cubicBezTo>
                  <a:pt x="18214" y="3619"/>
                  <a:pt x="17981" y="3386"/>
                  <a:pt x="17747" y="3386"/>
                </a:cubicBezTo>
                <a:cubicBezTo>
                  <a:pt x="17397" y="3386"/>
                  <a:pt x="17163" y="3619"/>
                  <a:pt x="17163" y="3970"/>
                </a:cubicBezTo>
                <a:cubicBezTo>
                  <a:pt x="17163" y="9808"/>
                  <a:pt x="17163" y="9808"/>
                  <a:pt x="17163" y="9808"/>
                </a:cubicBezTo>
                <a:cubicBezTo>
                  <a:pt x="4437" y="9808"/>
                  <a:pt x="4437" y="9808"/>
                  <a:pt x="4437" y="9808"/>
                </a:cubicBezTo>
                <a:cubicBezTo>
                  <a:pt x="4437" y="3970"/>
                  <a:pt x="4437" y="3970"/>
                  <a:pt x="4437" y="3970"/>
                </a:cubicBezTo>
                <a:cubicBezTo>
                  <a:pt x="4437" y="3619"/>
                  <a:pt x="4203" y="3386"/>
                  <a:pt x="3853" y="3386"/>
                </a:cubicBezTo>
                <a:cubicBezTo>
                  <a:pt x="3619" y="3386"/>
                  <a:pt x="3386" y="3619"/>
                  <a:pt x="3386" y="3970"/>
                </a:cubicBezTo>
                <a:cubicBezTo>
                  <a:pt x="3386" y="9808"/>
                  <a:pt x="3386" y="9808"/>
                  <a:pt x="3386" y="9808"/>
                </a:cubicBezTo>
                <a:cubicBezTo>
                  <a:pt x="2452" y="9808"/>
                  <a:pt x="2452" y="9808"/>
                  <a:pt x="2452" y="9808"/>
                </a:cubicBezTo>
                <a:cubicBezTo>
                  <a:pt x="2218" y="9808"/>
                  <a:pt x="1985" y="9924"/>
                  <a:pt x="1985" y="10158"/>
                </a:cubicBezTo>
                <a:cubicBezTo>
                  <a:pt x="1985" y="10158"/>
                  <a:pt x="1985" y="10158"/>
                  <a:pt x="1985" y="10158"/>
                </a:cubicBezTo>
                <a:cubicBezTo>
                  <a:pt x="0" y="17046"/>
                  <a:pt x="0" y="17046"/>
                  <a:pt x="0" y="17046"/>
                </a:cubicBezTo>
                <a:cubicBezTo>
                  <a:pt x="0" y="17046"/>
                  <a:pt x="0" y="17046"/>
                  <a:pt x="0" y="17046"/>
                </a:cubicBezTo>
                <a:cubicBezTo>
                  <a:pt x="0" y="17046"/>
                  <a:pt x="0" y="17163"/>
                  <a:pt x="0" y="17163"/>
                </a:cubicBezTo>
                <a:cubicBezTo>
                  <a:pt x="0" y="18214"/>
                  <a:pt x="0" y="18214"/>
                  <a:pt x="0" y="18214"/>
                </a:cubicBezTo>
                <a:cubicBezTo>
                  <a:pt x="0" y="18214"/>
                  <a:pt x="0" y="18214"/>
                  <a:pt x="0" y="18214"/>
                </a:cubicBezTo>
                <a:cubicBezTo>
                  <a:pt x="0" y="18331"/>
                  <a:pt x="0" y="18564"/>
                  <a:pt x="0" y="18681"/>
                </a:cubicBezTo>
                <a:cubicBezTo>
                  <a:pt x="0" y="19732"/>
                  <a:pt x="0" y="19732"/>
                  <a:pt x="0" y="19732"/>
                </a:cubicBezTo>
                <a:cubicBezTo>
                  <a:pt x="0" y="20783"/>
                  <a:pt x="817" y="21600"/>
                  <a:pt x="1985" y="21600"/>
                </a:cubicBezTo>
                <a:cubicBezTo>
                  <a:pt x="19615" y="21600"/>
                  <a:pt x="19615" y="21600"/>
                  <a:pt x="19615" y="21600"/>
                </a:cubicBezTo>
                <a:cubicBezTo>
                  <a:pt x="20783" y="21600"/>
                  <a:pt x="21600" y="20783"/>
                  <a:pt x="21600" y="19732"/>
                </a:cubicBezTo>
                <a:cubicBezTo>
                  <a:pt x="21600" y="18681"/>
                  <a:pt x="21600" y="18681"/>
                  <a:pt x="21600" y="18681"/>
                </a:cubicBezTo>
                <a:cubicBezTo>
                  <a:pt x="21600" y="18564"/>
                  <a:pt x="21600" y="18331"/>
                  <a:pt x="21600" y="18214"/>
                </a:cubicBezTo>
                <a:cubicBezTo>
                  <a:pt x="21600" y="18214"/>
                  <a:pt x="21600" y="18214"/>
                  <a:pt x="21600" y="18214"/>
                </a:cubicBezTo>
                <a:lnTo>
                  <a:pt x="21600" y="17163"/>
                </a:lnTo>
                <a:close/>
                <a:moveTo>
                  <a:pt x="2802" y="10858"/>
                </a:moveTo>
                <a:cubicBezTo>
                  <a:pt x="18798" y="10858"/>
                  <a:pt x="18798" y="10858"/>
                  <a:pt x="18798" y="10858"/>
                </a:cubicBezTo>
                <a:cubicBezTo>
                  <a:pt x="20549" y="16696"/>
                  <a:pt x="20549" y="16696"/>
                  <a:pt x="20549" y="16696"/>
                </a:cubicBezTo>
                <a:cubicBezTo>
                  <a:pt x="1051" y="16696"/>
                  <a:pt x="1051" y="16696"/>
                  <a:pt x="1051" y="16696"/>
                </a:cubicBezTo>
                <a:lnTo>
                  <a:pt x="2802" y="10858"/>
                </a:lnTo>
                <a:close/>
                <a:moveTo>
                  <a:pt x="20666" y="19732"/>
                </a:moveTo>
                <a:cubicBezTo>
                  <a:pt x="20666" y="20199"/>
                  <a:pt x="20199" y="20666"/>
                  <a:pt x="19615" y="20666"/>
                </a:cubicBezTo>
                <a:cubicBezTo>
                  <a:pt x="1985" y="20666"/>
                  <a:pt x="1985" y="20666"/>
                  <a:pt x="1985" y="20666"/>
                </a:cubicBezTo>
                <a:cubicBezTo>
                  <a:pt x="1401" y="20666"/>
                  <a:pt x="934" y="20199"/>
                  <a:pt x="934" y="19732"/>
                </a:cubicBezTo>
                <a:cubicBezTo>
                  <a:pt x="934" y="17747"/>
                  <a:pt x="934" y="17747"/>
                  <a:pt x="934" y="17747"/>
                </a:cubicBezTo>
                <a:cubicBezTo>
                  <a:pt x="20666" y="17747"/>
                  <a:pt x="20666" y="17747"/>
                  <a:pt x="20666" y="17747"/>
                </a:cubicBezTo>
                <a:lnTo>
                  <a:pt x="20666" y="19732"/>
                </a:lnTo>
                <a:close/>
                <a:moveTo>
                  <a:pt x="2452" y="19732"/>
                </a:moveTo>
                <a:cubicBezTo>
                  <a:pt x="2685" y="19732"/>
                  <a:pt x="2919" y="19498"/>
                  <a:pt x="2919" y="19148"/>
                </a:cubicBezTo>
                <a:cubicBezTo>
                  <a:pt x="2919" y="18915"/>
                  <a:pt x="2685" y="18681"/>
                  <a:pt x="2452" y="18681"/>
                </a:cubicBezTo>
                <a:cubicBezTo>
                  <a:pt x="2102" y="18681"/>
                  <a:pt x="1985" y="18915"/>
                  <a:pt x="1985" y="19148"/>
                </a:cubicBezTo>
                <a:cubicBezTo>
                  <a:pt x="1985" y="19498"/>
                  <a:pt x="2102" y="19732"/>
                  <a:pt x="2452" y="19732"/>
                </a:cubicBezTo>
                <a:close/>
                <a:moveTo>
                  <a:pt x="4437" y="19732"/>
                </a:moveTo>
                <a:cubicBezTo>
                  <a:pt x="4670" y="19732"/>
                  <a:pt x="4904" y="19498"/>
                  <a:pt x="4904" y="19148"/>
                </a:cubicBezTo>
                <a:cubicBezTo>
                  <a:pt x="4904" y="18915"/>
                  <a:pt x="4670" y="18681"/>
                  <a:pt x="4437" y="18681"/>
                </a:cubicBezTo>
                <a:cubicBezTo>
                  <a:pt x="4086" y="18681"/>
                  <a:pt x="3853" y="18915"/>
                  <a:pt x="3853" y="19148"/>
                </a:cubicBezTo>
                <a:cubicBezTo>
                  <a:pt x="3853" y="19498"/>
                  <a:pt x="4086" y="19732"/>
                  <a:pt x="4437" y="19732"/>
                </a:cubicBezTo>
                <a:close/>
              </a:path>
            </a:pathLst>
          </a:custGeom>
          <a:solidFill>
            <a:schemeClr val="accent2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/>
          <a:lstStyle/>
          <a:p>
            <a:pPr defTabSz="481534">
              <a:defRPr sz="14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/>
          <p:nvPr/>
        </p:nvSpPr>
        <p:spPr>
          <a:xfrm>
            <a:off x="1768573" y="614859"/>
            <a:ext cx="918140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81333">
              <a:defRPr sz="2000"/>
            </a:lvl1pPr>
          </a:lstStyle>
          <a:p>
            <a:pPr/>
            <a:r>
              <a:t>Compromisso de Estado: Cronologia</a:t>
            </a:r>
          </a:p>
        </p:txBody>
      </p:sp>
      <p:grpSp>
        <p:nvGrpSpPr>
          <p:cNvPr id="501" name="Group 501"/>
          <p:cNvGrpSpPr/>
          <p:nvPr/>
        </p:nvGrpSpPr>
        <p:grpSpPr>
          <a:xfrm>
            <a:off x="1543590" y="2585405"/>
            <a:ext cx="9631366" cy="2742093"/>
            <a:chOff x="0" y="0"/>
            <a:chExt cx="9631364" cy="2742091"/>
          </a:xfrm>
        </p:grpSpPr>
        <p:sp>
          <p:nvSpPr>
            <p:cNvPr id="468" name="Shape 468"/>
            <p:cNvSpPr/>
            <p:nvPr/>
          </p:nvSpPr>
          <p:spPr>
            <a:xfrm>
              <a:off x="-1" y="1472013"/>
              <a:ext cx="9631366" cy="12493"/>
            </a:xfrm>
            <a:prstGeom prst="line">
              <a:avLst/>
            </a:prstGeom>
            <a:noFill/>
            <a:ln w="3175" cap="flat">
              <a:solidFill>
                <a:srgbClr val="00009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69" name="Shape 469"/>
            <p:cNvSpPr/>
            <p:nvPr/>
          </p:nvSpPr>
          <p:spPr>
            <a:xfrm>
              <a:off x="2552727" y="1080163"/>
              <a:ext cx="794318" cy="246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>
              <a:lvl1pPr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Maio/2016</a:t>
              </a:r>
            </a:p>
          </p:txBody>
        </p:sp>
        <p:sp>
          <p:nvSpPr>
            <p:cNvPr id="470" name="Shape 470"/>
            <p:cNvSpPr/>
            <p:nvPr/>
          </p:nvSpPr>
          <p:spPr>
            <a:xfrm>
              <a:off x="2853010" y="1424695"/>
              <a:ext cx="108355" cy="108355"/>
            </a:xfrm>
            <a:prstGeom prst="ellipse">
              <a:avLst/>
            </a:prstGeom>
            <a:solidFill>
              <a:srgbClr val="000066"/>
            </a:solidFill>
            <a:ln w="254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71" name="Shape 471"/>
            <p:cNvSpPr/>
            <p:nvPr/>
          </p:nvSpPr>
          <p:spPr>
            <a:xfrm flipV="1">
              <a:off x="2903820" y="1593299"/>
              <a:ext cx="1" cy="513022"/>
            </a:xfrm>
            <a:prstGeom prst="line">
              <a:avLst/>
            </a:prstGeom>
            <a:noFill/>
            <a:ln w="3175" cap="flat">
              <a:solidFill>
                <a:srgbClr val="000066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72" name="Shape 472"/>
            <p:cNvSpPr/>
            <p:nvPr/>
          </p:nvSpPr>
          <p:spPr>
            <a:xfrm>
              <a:off x="3461411" y="207757"/>
              <a:ext cx="1281140" cy="424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b="1"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Seminários Estaduais</a:t>
              </a:r>
            </a:p>
          </p:txBody>
        </p:sp>
        <p:sp>
          <p:nvSpPr>
            <p:cNvPr id="473" name="Shape 473"/>
            <p:cNvSpPr/>
            <p:nvPr/>
          </p:nvSpPr>
          <p:spPr>
            <a:xfrm>
              <a:off x="4025834" y="1424695"/>
              <a:ext cx="108353" cy="108355"/>
            </a:xfrm>
            <a:prstGeom prst="ellipse">
              <a:avLst/>
            </a:prstGeom>
            <a:solidFill>
              <a:srgbClr val="061065"/>
            </a:solidFill>
            <a:ln w="25400" cap="flat">
              <a:solidFill>
                <a:srgbClr val="061065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74" name="Shape 474"/>
            <p:cNvSpPr/>
            <p:nvPr/>
          </p:nvSpPr>
          <p:spPr>
            <a:xfrm flipV="1">
              <a:off x="4084352" y="864131"/>
              <a:ext cx="1" cy="513022"/>
            </a:xfrm>
            <a:prstGeom prst="line">
              <a:avLst/>
            </a:prstGeom>
            <a:noFill/>
            <a:ln w="3175" cap="flat">
              <a:solidFill>
                <a:srgbClr val="000066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75" name="Shape 475"/>
            <p:cNvSpPr/>
            <p:nvPr/>
          </p:nvSpPr>
          <p:spPr>
            <a:xfrm>
              <a:off x="3751634" y="1602104"/>
              <a:ext cx="678145" cy="424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/>
            <a:p>
              <a: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Jun-Ago</a:t>
              </a:r>
              <a:endParaRPr sz="1400"/>
            </a:p>
            <a:p>
              <a: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2016</a:t>
              </a:r>
            </a:p>
          </p:txBody>
        </p:sp>
        <p:sp>
          <p:nvSpPr>
            <p:cNvPr id="476" name="Shape 476"/>
            <p:cNvSpPr/>
            <p:nvPr/>
          </p:nvSpPr>
          <p:spPr>
            <a:xfrm>
              <a:off x="62958" y="2269651"/>
              <a:ext cx="1188182" cy="424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b="1"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Início elaboração</a:t>
              </a:r>
            </a:p>
          </p:txBody>
        </p:sp>
        <p:sp>
          <p:nvSpPr>
            <p:cNvPr id="477" name="Shape 477"/>
            <p:cNvSpPr/>
            <p:nvPr/>
          </p:nvSpPr>
          <p:spPr>
            <a:xfrm>
              <a:off x="507362" y="1424695"/>
              <a:ext cx="108355" cy="108355"/>
            </a:xfrm>
            <a:prstGeom prst="ellipse">
              <a:avLst/>
            </a:prstGeom>
            <a:solidFill>
              <a:srgbClr val="061065"/>
            </a:solidFill>
            <a:ln w="25400" cap="flat">
              <a:solidFill>
                <a:srgbClr val="061065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78" name="Shape 478"/>
            <p:cNvSpPr/>
            <p:nvPr/>
          </p:nvSpPr>
          <p:spPr>
            <a:xfrm flipV="1">
              <a:off x="561537" y="1593299"/>
              <a:ext cx="1" cy="513022"/>
            </a:xfrm>
            <a:prstGeom prst="line">
              <a:avLst/>
            </a:prstGeom>
            <a:noFill/>
            <a:ln w="3175" cap="flat">
              <a:solidFill>
                <a:srgbClr val="061065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347837" y="1080163"/>
              <a:ext cx="400966" cy="246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>
              <a:lvl1pPr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2014</a:t>
              </a:r>
            </a:p>
          </p:txBody>
        </p:sp>
        <p:sp>
          <p:nvSpPr>
            <p:cNvPr id="480" name="Shape 480"/>
            <p:cNvSpPr/>
            <p:nvPr/>
          </p:nvSpPr>
          <p:spPr>
            <a:xfrm>
              <a:off x="1378472" y="1602104"/>
              <a:ext cx="697729" cy="246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>
              <a:lvl1pPr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Set/2015</a:t>
              </a:r>
            </a:p>
          </p:txBody>
        </p:sp>
        <p:sp>
          <p:nvSpPr>
            <p:cNvPr id="481" name="Shape 481"/>
            <p:cNvSpPr/>
            <p:nvPr/>
          </p:nvSpPr>
          <p:spPr>
            <a:xfrm>
              <a:off x="1680186" y="1424695"/>
              <a:ext cx="108355" cy="108355"/>
            </a:xfrm>
            <a:prstGeom prst="ellipse">
              <a:avLst/>
            </a:prstGeom>
            <a:solidFill>
              <a:srgbClr val="061065"/>
            </a:solidFill>
            <a:ln w="25400" cap="flat">
              <a:solidFill>
                <a:srgbClr val="061065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82" name="Shape 482"/>
            <p:cNvSpPr/>
            <p:nvPr/>
          </p:nvSpPr>
          <p:spPr>
            <a:xfrm flipV="1">
              <a:off x="1736728" y="864131"/>
              <a:ext cx="1" cy="513022"/>
            </a:xfrm>
            <a:prstGeom prst="line">
              <a:avLst/>
            </a:prstGeom>
            <a:noFill/>
            <a:ln w="3175" cap="flat">
              <a:solidFill>
                <a:srgbClr val="061065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83" name="Shape 483"/>
            <p:cNvSpPr/>
            <p:nvPr/>
          </p:nvSpPr>
          <p:spPr>
            <a:xfrm>
              <a:off x="6886139" y="2269651"/>
              <a:ext cx="1509504" cy="472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200">
                  <a:solidFill>
                    <a:srgbClr val="061065"/>
                  </a:solidFill>
                </a:defRPr>
              </a:lvl1pPr>
            </a:lstStyle>
            <a:p>
              <a:pPr/>
              <a:r>
                <a:t>Homologação BNCC EI/EF</a:t>
              </a:r>
            </a:p>
          </p:txBody>
        </p:sp>
        <p:sp>
          <p:nvSpPr>
            <p:cNvPr id="484" name="Shape 484"/>
            <p:cNvSpPr/>
            <p:nvPr/>
          </p:nvSpPr>
          <p:spPr>
            <a:xfrm>
              <a:off x="7189316" y="1080163"/>
              <a:ext cx="849175" cy="281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061065"/>
                  </a:solidFill>
                </a:defRPr>
              </a:lvl1pPr>
            </a:lstStyle>
            <a:p>
              <a:pPr/>
              <a:r>
                <a:t>Dez/2017</a:t>
              </a:r>
            </a:p>
          </p:txBody>
        </p:sp>
        <p:sp>
          <p:nvSpPr>
            <p:cNvPr id="485" name="Shape 485"/>
            <p:cNvSpPr/>
            <p:nvPr/>
          </p:nvSpPr>
          <p:spPr>
            <a:xfrm>
              <a:off x="6103903" y="1602104"/>
              <a:ext cx="645329" cy="424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/>
            <a:p>
              <a: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J</a:t>
              </a:r>
              <a:r>
                <a:t>ul-Nov</a:t>
              </a:r>
              <a:endParaRPr sz="1400"/>
            </a:p>
            <a:p>
              <a: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2017</a:t>
              </a:r>
            </a:p>
          </p:txBody>
        </p:sp>
        <p:sp>
          <p:nvSpPr>
            <p:cNvPr id="486" name="Shape 486"/>
            <p:cNvSpPr/>
            <p:nvPr/>
          </p:nvSpPr>
          <p:spPr>
            <a:xfrm>
              <a:off x="6371480" y="1424695"/>
              <a:ext cx="108355" cy="108355"/>
            </a:xfrm>
            <a:prstGeom prst="ellipse">
              <a:avLst/>
            </a:prstGeom>
            <a:solidFill>
              <a:srgbClr val="000066"/>
            </a:solidFill>
            <a:ln w="254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87" name="Shape 487"/>
            <p:cNvSpPr/>
            <p:nvPr/>
          </p:nvSpPr>
          <p:spPr>
            <a:xfrm flipV="1">
              <a:off x="6430980" y="864131"/>
              <a:ext cx="1" cy="513022"/>
            </a:xfrm>
            <a:prstGeom prst="line">
              <a:avLst/>
            </a:prstGeom>
            <a:noFill/>
            <a:ln w="3175" cap="flat">
              <a:solidFill>
                <a:srgbClr val="000066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4887886" y="1080163"/>
              <a:ext cx="714918" cy="246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>
              <a:lvl1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Abr/2017</a:t>
              </a:r>
            </a:p>
          </p:txBody>
        </p:sp>
        <p:sp>
          <p:nvSpPr>
            <p:cNvPr id="489" name="Shape 489"/>
            <p:cNvSpPr/>
            <p:nvPr/>
          </p:nvSpPr>
          <p:spPr>
            <a:xfrm>
              <a:off x="5198656" y="1424695"/>
              <a:ext cx="108355" cy="108355"/>
            </a:xfrm>
            <a:prstGeom prst="ellipse">
              <a:avLst/>
            </a:prstGeom>
            <a:solidFill>
              <a:srgbClr val="000066"/>
            </a:solidFill>
            <a:ln w="254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90" name="Shape 490"/>
            <p:cNvSpPr/>
            <p:nvPr/>
          </p:nvSpPr>
          <p:spPr>
            <a:xfrm flipV="1">
              <a:off x="5251540" y="1593299"/>
              <a:ext cx="1" cy="513022"/>
            </a:xfrm>
            <a:prstGeom prst="line">
              <a:avLst/>
            </a:prstGeom>
            <a:noFill/>
            <a:ln w="3175" cap="flat">
              <a:solidFill>
                <a:srgbClr val="000066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91" name="Shape 491"/>
            <p:cNvSpPr/>
            <p:nvPr/>
          </p:nvSpPr>
          <p:spPr>
            <a:xfrm>
              <a:off x="7544304" y="1424695"/>
              <a:ext cx="108355" cy="108355"/>
            </a:xfrm>
            <a:prstGeom prst="ellipse">
              <a:avLst/>
            </a:prstGeom>
            <a:solidFill>
              <a:srgbClr val="000066"/>
            </a:solidFill>
            <a:ln w="254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92" name="Shape 492"/>
            <p:cNvSpPr/>
            <p:nvPr/>
          </p:nvSpPr>
          <p:spPr>
            <a:xfrm flipV="1">
              <a:off x="7596784" y="1593299"/>
              <a:ext cx="1" cy="513022"/>
            </a:xfrm>
            <a:prstGeom prst="line">
              <a:avLst/>
            </a:prstGeom>
            <a:noFill/>
            <a:ln w="3175" cap="flat">
              <a:solidFill>
                <a:srgbClr val="000066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8417286" y="1602104"/>
              <a:ext cx="716854" cy="246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>
              <a:lvl1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Jan/2018</a:t>
              </a:r>
            </a:p>
          </p:txBody>
        </p:sp>
        <p:sp>
          <p:nvSpPr>
            <p:cNvPr id="494" name="Shape 494"/>
            <p:cNvSpPr/>
            <p:nvPr/>
          </p:nvSpPr>
          <p:spPr>
            <a:xfrm>
              <a:off x="8717126" y="1424695"/>
              <a:ext cx="108355" cy="108355"/>
            </a:xfrm>
            <a:prstGeom prst="ellipse">
              <a:avLst/>
            </a:prstGeom>
            <a:solidFill>
              <a:srgbClr val="000066"/>
            </a:solidFill>
            <a:ln w="25400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 algn="ctr">
                <a:defRPr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95" name="Shape 495"/>
            <p:cNvSpPr/>
            <p:nvPr/>
          </p:nvSpPr>
          <p:spPr>
            <a:xfrm flipV="1">
              <a:off x="8780125" y="864131"/>
              <a:ext cx="1" cy="513022"/>
            </a:xfrm>
            <a:prstGeom prst="line">
              <a:avLst/>
            </a:prstGeom>
            <a:noFill/>
            <a:ln w="3175" cap="flat">
              <a:solidFill>
                <a:srgbClr val="000066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2385311" y="2269651"/>
              <a:ext cx="1080165" cy="246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b="1"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Versão 2</a:t>
              </a:r>
            </a:p>
          </p:txBody>
        </p:sp>
        <p:sp>
          <p:nvSpPr>
            <p:cNvPr id="497" name="Shape 497"/>
            <p:cNvSpPr/>
            <p:nvPr/>
          </p:nvSpPr>
          <p:spPr>
            <a:xfrm>
              <a:off x="4707666" y="2269651"/>
              <a:ext cx="1080164" cy="424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b="1"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Entrega ao CNE</a:t>
              </a:r>
            </a:p>
          </p:txBody>
        </p:sp>
        <p:sp>
          <p:nvSpPr>
            <p:cNvPr id="498" name="Shape 498"/>
            <p:cNvSpPr/>
            <p:nvPr/>
          </p:nvSpPr>
          <p:spPr>
            <a:xfrm>
              <a:off x="1089115" y="0"/>
              <a:ext cx="1281140" cy="424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b="1"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Versão 1 e Consulta Pública</a:t>
              </a:r>
            </a:p>
          </p:txBody>
        </p:sp>
        <p:sp>
          <p:nvSpPr>
            <p:cNvPr id="499" name="Shape 499"/>
            <p:cNvSpPr/>
            <p:nvPr/>
          </p:nvSpPr>
          <p:spPr>
            <a:xfrm>
              <a:off x="5787830" y="0"/>
              <a:ext cx="1281139" cy="601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b="1"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Audiências públicas regionais</a:t>
              </a:r>
            </a:p>
          </p:txBody>
        </p:sp>
        <p:sp>
          <p:nvSpPr>
            <p:cNvPr id="500" name="Shape 500"/>
            <p:cNvSpPr/>
            <p:nvPr/>
          </p:nvSpPr>
          <p:spPr>
            <a:xfrm>
              <a:off x="8002167" y="0"/>
              <a:ext cx="1620247" cy="424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b="1" sz="1200">
                  <a:solidFill>
                    <a:srgbClr val="061065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Programa de Apoio à Implementação</a:t>
              </a:r>
            </a:p>
          </p:txBody>
        </p:sp>
      </p:grpSp>
      <p:sp>
        <p:nvSpPr>
          <p:cNvPr id="502" name="Shape 502"/>
          <p:cNvSpPr/>
          <p:nvPr/>
        </p:nvSpPr>
        <p:spPr>
          <a:xfrm>
            <a:off x="9485855" y="2315736"/>
            <a:ext cx="1766433" cy="129619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36000" tIns="36000" rIns="36000" bIns="36000" anchor="ctr"/>
          <a:lstStyle/>
          <a:p>
            <a:pPr algn="ctr">
              <a:defRPr sz="14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/>
        </p:nvSpPr>
        <p:spPr>
          <a:xfrm>
            <a:off x="9187743" y="4691284"/>
            <a:ext cx="1563645" cy="57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 algn="ctr">
              <a:defRPr sz="900">
                <a:solidFill>
                  <a:schemeClr val="accent2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FORMAÇÃO </a:t>
            </a:r>
            <a:br/>
            <a:r>
              <a:t>INICIAL E </a:t>
            </a:r>
            <a:br/>
            <a:r>
              <a:t>CONTINUADA DE PROFESSORES</a:t>
            </a:r>
          </a:p>
        </p:txBody>
      </p:sp>
      <p:sp>
        <p:nvSpPr>
          <p:cNvPr id="505" name="Shape 505"/>
          <p:cNvSpPr/>
          <p:nvPr/>
        </p:nvSpPr>
        <p:spPr>
          <a:xfrm>
            <a:off x="8377948" y="2090759"/>
            <a:ext cx="1237079" cy="347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 algn="ctr">
              <a:defRPr sz="1000">
                <a:solidFill>
                  <a:schemeClr val="accent2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RECURSOS DIDÁTICOS</a:t>
            </a:r>
          </a:p>
        </p:txBody>
      </p:sp>
      <p:sp>
        <p:nvSpPr>
          <p:cNvPr id="506" name="Shape 506"/>
          <p:cNvSpPr/>
          <p:nvPr/>
        </p:nvSpPr>
        <p:spPr>
          <a:xfrm>
            <a:off x="6813265" y="3424304"/>
            <a:ext cx="1237079" cy="207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 algn="ctr">
              <a:defRPr sz="1000">
                <a:solidFill>
                  <a:schemeClr val="accent2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CURRÍCULO</a:t>
            </a:r>
          </a:p>
        </p:txBody>
      </p:sp>
      <p:sp>
        <p:nvSpPr>
          <p:cNvPr id="507" name="Shape 507"/>
          <p:cNvSpPr/>
          <p:nvPr/>
        </p:nvSpPr>
        <p:spPr>
          <a:xfrm>
            <a:off x="9871902" y="3170876"/>
            <a:ext cx="1237079" cy="347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 algn="ctr">
              <a:defRPr sz="1000">
                <a:solidFill>
                  <a:schemeClr val="accent2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AVALIAÇÕES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algn="ctr">
              <a:defRPr sz="1000">
                <a:solidFill>
                  <a:schemeClr val="accent2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EXTERNAS</a:t>
            </a:r>
          </a:p>
        </p:txBody>
      </p:sp>
      <p:sp>
        <p:nvSpPr>
          <p:cNvPr id="508" name="Shape 508"/>
          <p:cNvSpPr/>
          <p:nvPr/>
        </p:nvSpPr>
        <p:spPr>
          <a:xfrm>
            <a:off x="7446111" y="4892175"/>
            <a:ext cx="1237078" cy="207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 algn="ctr">
              <a:defRPr sz="1000">
                <a:solidFill>
                  <a:schemeClr val="accent2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PPPs</a:t>
            </a:r>
          </a:p>
        </p:txBody>
      </p:sp>
      <p:sp>
        <p:nvSpPr>
          <p:cNvPr id="509" name="Shape 509"/>
          <p:cNvSpPr/>
          <p:nvPr/>
        </p:nvSpPr>
        <p:spPr>
          <a:xfrm>
            <a:off x="8367280" y="3480298"/>
            <a:ext cx="1237079" cy="486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 algn="ctr">
              <a:defRPr b="1" sz="1000">
                <a:solidFill>
                  <a:schemeClr val="accent2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BASE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algn="ctr">
              <a:defRPr b="1" sz="1000">
                <a:solidFill>
                  <a:schemeClr val="accent2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NACIONAL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algn="ctr">
              <a:defRPr b="1" sz="1000">
                <a:solidFill>
                  <a:schemeClr val="accent2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COMUM</a:t>
            </a:r>
          </a:p>
        </p:txBody>
      </p:sp>
      <p:pic>
        <p:nvPicPr>
          <p:cNvPr id="510" name="image31.png"/>
          <p:cNvPicPr>
            <a:picLocks noChangeAspect="1"/>
          </p:cNvPicPr>
          <p:nvPr/>
        </p:nvPicPr>
        <p:blipFill>
          <a:blip r:embed="rId2">
            <a:extLst/>
          </a:blip>
          <a:srcRect l="5093" t="37690" r="59599" b="18718"/>
          <a:stretch>
            <a:fillRect/>
          </a:stretch>
        </p:blipFill>
        <p:spPr>
          <a:xfrm>
            <a:off x="3009875" y="2009532"/>
            <a:ext cx="5841228" cy="4056935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Shape 511"/>
          <p:cNvSpPr/>
          <p:nvPr/>
        </p:nvSpPr>
        <p:spPr>
          <a:xfrm>
            <a:off x="4973859" y="2359835"/>
            <a:ext cx="956630" cy="19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>
              <a:defRPr sz="900">
                <a:solidFill>
                  <a:srgbClr val="A6A6A6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Dez/2017</a:t>
            </a:r>
          </a:p>
        </p:txBody>
      </p:sp>
      <p:sp>
        <p:nvSpPr>
          <p:cNvPr id="512" name="Shape 512"/>
          <p:cNvSpPr/>
          <p:nvPr>
            <p:ph type="title"/>
          </p:nvPr>
        </p:nvSpPr>
        <p:spPr>
          <a:xfrm>
            <a:off x="1783930" y="1131547"/>
            <a:ext cx="9272611" cy="659171"/>
          </a:xfrm>
          <a:prstGeom prst="rect">
            <a:avLst/>
          </a:prstGeom>
        </p:spPr>
        <p:txBody>
          <a:bodyPr/>
          <a:lstStyle/>
          <a:p>
            <a:pPr/>
            <a:r>
              <a:t>Processo de construção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/>
          <p:nvPr>
            <p:ph type="title"/>
          </p:nvPr>
        </p:nvSpPr>
        <p:spPr>
          <a:xfrm>
            <a:off x="2078269" y="1040467"/>
            <a:ext cx="7618580" cy="3750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r>
              <a:t>RECURSOS EDUCACIONAIS DIGITAIS </a:t>
            </a:r>
          </a:p>
        </p:txBody>
      </p:sp>
      <p:grpSp>
        <p:nvGrpSpPr>
          <p:cNvPr id="517" name="Group 517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2212486" y="2493048"/>
            <a:ext cx="3675074" cy="2382611"/>
            <a:chOff x="0" y="0"/>
            <a:chExt cx="3675072" cy="2382609"/>
          </a:xfrm>
        </p:grpSpPr>
        <p:sp>
          <p:nvSpPr>
            <p:cNvPr id="515" name="Shape 515"/>
            <p:cNvSpPr/>
            <p:nvPr/>
          </p:nvSpPr>
          <p:spPr>
            <a:xfrm>
              <a:off x="0" y="0"/>
              <a:ext cx="3675073" cy="2382610"/>
            </a:xfrm>
            <a:prstGeom prst="rect">
              <a:avLst/>
            </a:prstGeom>
            <a:solidFill>
              <a:schemeClr val="accent6">
                <a:lumOff val="7309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/>
            </a:p>
          </p:txBody>
        </p:sp>
        <p:pic>
          <p:nvPicPr>
            <p:cNvPr id="516" name="image3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1109" b="0"/>
            <a:stretch>
              <a:fillRect/>
            </a:stretch>
          </p:blipFill>
          <p:spPr>
            <a:xfrm>
              <a:off x="0" y="0"/>
              <a:ext cx="3675072" cy="2382610"/>
            </a:xfrm>
            <a:prstGeom prst="rect">
              <a:avLst/>
            </a:prstGeom>
            <a:ln w="88900" cap="sq">
              <a:solidFill>
                <a:schemeClr val="accent2">
                  <a:lumOff val="44000"/>
                </a:schemeClr>
              </a:solidFill>
              <a:prstDash val="solid"/>
              <a:miter lim="800000"/>
            </a:ln>
            <a:effectLst>
              <a:outerShdw sx="100000" sy="100000" kx="0" ky="0" algn="b" rotWithShape="0" blurRad="50800" dist="127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520" name="Group 520"/>
          <p:cNvGrpSpPr/>
          <p:nvPr/>
        </p:nvGrpSpPr>
        <p:grpSpPr>
          <a:xfrm>
            <a:off x="6671462" y="2493049"/>
            <a:ext cx="3675073" cy="2382611"/>
            <a:chOff x="0" y="0"/>
            <a:chExt cx="3675072" cy="2382609"/>
          </a:xfrm>
        </p:grpSpPr>
        <p:sp>
          <p:nvSpPr>
            <p:cNvPr id="518" name="Shape 518"/>
            <p:cNvSpPr/>
            <p:nvPr/>
          </p:nvSpPr>
          <p:spPr>
            <a:xfrm>
              <a:off x="0" y="0"/>
              <a:ext cx="3675073" cy="2382610"/>
            </a:xfrm>
            <a:prstGeom prst="rect">
              <a:avLst/>
            </a:prstGeom>
            <a:solidFill>
              <a:schemeClr val="accent6">
                <a:lumOff val="7309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/>
            </a:p>
          </p:txBody>
        </p:sp>
        <p:pic>
          <p:nvPicPr>
            <p:cNvPr id="519" name="image3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75073" cy="2382610"/>
            </a:xfrm>
            <a:prstGeom prst="rect">
              <a:avLst/>
            </a:prstGeom>
            <a:ln w="88900" cap="sq">
              <a:solidFill>
                <a:schemeClr val="accent2">
                  <a:lumOff val="44000"/>
                </a:schemeClr>
              </a:solidFill>
              <a:prstDash val="solid"/>
              <a:miter lim="800000"/>
            </a:ln>
            <a:effectLst>
              <a:outerShdw sx="100000" sy="100000" kx="0" ky="0" algn="b" rotWithShape="0" blurRad="50800" dist="12700" dir="5400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521" name="Shape 521"/>
          <p:cNvSpPr/>
          <p:nvPr/>
        </p:nvSpPr>
        <p:spPr>
          <a:xfrm>
            <a:off x="2212486" y="1944277"/>
            <a:ext cx="3675074" cy="2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 algn="ctr" defTabSz="481534">
              <a:defRPr b="1" sz="1400">
                <a:solidFill>
                  <a:srgbClr val="1565C0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PLATAFORMA MEC </a:t>
            </a:r>
          </a:p>
        </p:txBody>
      </p:sp>
      <p:sp>
        <p:nvSpPr>
          <p:cNvPr id="522" name="Shape 522"/>
          <p:cNvSpPr/>
          <p:nvPr/>
        </p:nvSpPr>
        <p:spPr>
          <a:xfrm>
            <a:off x="7036111" y="1944278"/>
            <a:ext cx="2945772" cy="2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 algn="ctr" defTabSz="481534">
              <a:defRPr b="1" sz="1400">
                <a:solidFill>
                  <a:srgbClr val="1565C0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/>
            <a:r>
              <a:t>VÍDEO DE APRESENTAÇÃO</a:t>
            </a:r>
          </a:p>
        </p:txBody>
      </p:sp>
      <p:sp>
        <p:nvSpPr>
          <p:cNvPr id="523" name="Shape 523">
            <a:hlinkClick r:id="rId5" invalidUrl="" action="" tgtFrame="" tooltip="" history="1" highlightClick="0" endSnd="0"/>
          </p:cNvPr>
          <p:cNvSpPr/>
          <p:nvPr/>
        </p:nvSpPr>
        <p:spPr>
          <a:xfrm>
            <a:off x="7226946" y="5056832"/>
            <a:ext cx="2591959" cy="2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6000" tIns="36000" rIns="36000" bIns="36000">
            <a:spAutoFit/>
          </a:bodyPr>
          <a:lstStyle>
            <a:lvl1pPr defTabSz="481534">
              <a:defRPr sz="1400" u="sng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https://youtu.be/c_8t9hPwJd8</a:t>
            </a:r>
          </a:p>
        </p:txBody>
      </p:sp>
      <p:sp>
        <p:nvSpPr>
          <p:cNvPr id="524" name="Shape 524"/>
          <p:cNvSpPr/>
          <p:nvPr/>
        </p:nvSpPr>
        <p:spPr>
          <a:xfrm>
            <a:off x="2386218" y="5057199"/>
            <a:ext cx="3422966" cy="2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6000" tIns="36000" rIns="36000" bIns="36000">
            <a:spAutoFit/>
          </a:bodyPr>
          <a:lstStyle>
            <a:lvl1pPr defTabSz="481534">
              <a:defRPr sz="1400" u="sng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https://plataformaintegrada.mec.gov.br/</a:t>
            </a:r>
          </a:p>
        </p:txBody>
      </p:sp>
      <p:pic>
        <p:nvPicPr>
          <p:cNvPr id="525" name="image3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66646" y="155178"/>
            <a:ext cx="870991" cy="426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age3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83968" y="991491"/>
            <a:ext cx="1876867" cy="454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sldNum" sz="quarter" idx="2"/>
          </p:nvPr>
        </p:nvSpPr>
        <p:spPr>
          <a:xfrm>
            <a:off x="12404354" y="6973824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3" name="Shape 163"/>
          <p:cNvSpPr/>
          <p:nvPr/>
        </p:nvSpPr>
        <p:spPr>
          <a:xfrm>
            <a:off x="155947" y="354434"/>
            <a:ext cx="1224136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81333">
              <a:lnSpc>
                <a:spcPct val="130000"/>
              </a:lnSpc>
              <a:defRPr sz="4000">
                <a:solidFill>
                  <a:srgbClr val="17375E"/>
                </a:solidFill>
              </a:defRPr>
            </a:lvl1pPr>
          </a:lstStyle>
          <a:p>
            <a:pPr/>
            <a:r>
              <a:t>Alguns dados gerais</a:t>
            </a:r>
          </a:p>
        </p:txBody>
      </p:sp>
      <p:sp>
        <p:nvSpPr>
          <p:cNvPr id="164" name="Shape 164"/>
          <p:cNvSpPr/>
          <p:nvPr/>
        </p:nvSpPr>
        <p:spPr>
          <a:xfrm>
            <a:off x="155947" y="6636222"/>
            <a:ext cx="11809314" cy="2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Censo Escolar 2017 – Notas Estatísticas – INEP (Brasília – DF, Jan/2018) </a:t>
            </a:r>
          </a:p>
        </p:txBody>
      </p:sp>
      <p:pic>
        <p:nvPicPr>
          <p:cNvPr id="165" name="image6.png"/>
          <p:cNvPicPr>
            <a:picLocks noChangeAspect="1"/>
          </p:cNvPicPr>
          <p:nvPr/>
        </p:nvPicPr>
        <p:blipFill>
          <a:blip r:embed="rId2">
            <a:extLst/>
          </a:blip>
          <a:srcRect l="2906" t="22641" r="73210" b="33350"/>
          <a:stretch>
            <a:fillRect/>
          </a:stretch>
        </p:blipFill>
        <p:spPr>
          <a:xfrm>
            <a:off x="1164060" y="1739353"/>
            <a:ext cx="9433049" cy="4248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9" name="Shape 529"/>
          <p:cNvSpPr/>
          <p:nvPr>
            <p:ph type="title"/>
          </p:nvPr>
        </p:nvSpPr>
        <p:spPr>
          <a:xfrm>
            <a:off x="236496" y="305012"/>
            <a:ext cx="12362974" cy="87885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pPr/>
            <a:r>
              <a:t>Ações do Ministério da Educação</a:t>
            </a:r>
          </a:p>
        </p:txBody>
      </p:sp>
      <p:sp>
        <p:nvSpPr>
          <p:cNvPr id="530" name="Shape 530"/>
          <p:cNvSpPr/>
          <p:nvPr/>
        </p:nvSpPr>
        <p:spPr>
          <a:xfrm>
            <a:off x="-1" y="2099393"/>
            <a:ext cx="12313370" cy="485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t>Base Nacional Comum Curricular (BNCC)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t>ProBNCC – Programa de Apoio à Implementação da Base Nacional Comum Curricular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t>Construção de creches e financiamento de matrículas 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t>Mais Alfabetização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t>Novo Mais Educação</a:t>
            </a:r>
          </a:p>
          <a:p>
            <a:pPr marL="457200" indent="-457200">
              <a:buSzPct val="100000"/>
              <a:buFont typeface="Arial"/>
              <a:buChar char="•"/>
              <a:defRPr sz="2400"/>
            </a:pPr>
          </a:p>
          <a:p>
            <a:pPr marL="457200" indent="-457200">
              <a:buSzPct val="100000"/>
              <a:buFont typeface="Arial"/>
              <a:buChar char="•"/>
              <a:defRPr sz="2400"/>
            </a:pPr>
          </a:p>
          <a:p>
            <a:pPr marL="342900" indent="-342900">
              <a:buSzPct val="100000"/>
              <a:buFont typeface="Arial"/>
              <a:buChar char="•"/>
              <a:defRPr sz="2400"/>
            </a:pPr>
          </a:p>
          <a:p>
            <a:pPr>
              <a:defRPr sz="2400"/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>
            <p:ph type="sldNum" sz="quarter" idx="2"/>
          </p:nvPr>
        </p:nvSpPr>
        <p:spPr>
          <a:xfrm>
            <a:off x="12371215" y="6973824"/>
            <a:ext cx="1932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3" name="Shape 533"/>
          <p:cNvSpPr/>
          <p:nvPr>
            <p:ph type="title"/>
          </p:nvPr>
        </p:nvSpPr>
        <p:spPr>
          <a:xfrm>
            <a:off x="236496" y="305012"/>
            <a:ext cx="12362974" cy="87885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pPr/>
            <a:r>
              <a:t>Ações do Ministério da Educação</a:t>
            </a:r>
          </a:p>
        </p:txBody>
      </p:sp>
      <p:sp>
        <p:nvSpPr>
          <p:cNvPr id="534" name="Shape 534"/>
          <p:cNvSpPr/>
          <p:nvPr/>
        </p:nvSpPr>
        <p:spPr>
          <a:xfrm>
            <a:off x="236496" y="1811361"/>
            <a:ext cx="12313370" cy="596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t>Novo Ensino Médio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t>Ensino Médio em Tempo Integral (EMTI)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t>Política Nacional de Formação de Professores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t>Programa de Inovação Educação Conectada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t>Guia de Tecnologias Educacionais</a:t>
            </a:r>
          </a:p>
          <a:p>
            <a:pPr marL="457200" indent="-45720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</a:p>
          <a:p>
            <a:pPr marL="457200" indent="-45720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</a:p>
          <a:p>
            <a:pPr marL="457200" indent="-45720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</a:p>
          <a:p>
            <a:pPr marL="457200" indent="-457200">
              <a:buSzPct val="100000"/>
              <a:buFont typeface="Arial"/>
              <a:buChar char="•"/>
              <a:defRPr sz="2400"/>
            </a:pPr>
          </a:p>
          <a:p>
            <a:pPr marL="457200" indent="-457200">
              <a:buSzPct val="100000"/>
              <a:buFont typeface="Arial"/>
              <a:buChar char="•"/>
              <a:defRPr sz="2400"/>
            </a:pPr>
          </a:p>
          <a:p>
            <a:pPr marL="342900" indent="-342900">
              <a:buSzPct val="100000"/>
              <a:buFont typeface="Arial"/>
              <a:buChar char="•"/>
              <a:defRPr sz="2400"/>
            </a:pPr>
          </a:p>
          <a:p>
            <a:pPr>
              <a:defRPr sz="2400"/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sldNum" sz="quarter" idx="2"/>
          </p:nvPr>
        </p:nvSpPr>
        <p:spPr>
          <a:xfrm>
            <a:off x="12404354" y="6973824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8" name="Shape 168"/>
          <p:cNvSpPr/>
          <p:nvPr/>
        </p:nvSpPr>
        <p:spPr>
          <a:xfrm>
            <a:off x="155947" y="354434"/>
            <a:ext cx="1224136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81333">
              <a:lnSpc>
                <a:spcPct val="130000"/>
              </a:lnSpc>
              <a:defRPr sz="4000">
                <a:solidFill>
                  <a:srgbClr val="17375E"/>
                </a:solidFill>
              </a:defRPr>
            </a:lvl1pPr>
          </a:lstStyle>
          <a:p>
            <a:pPr/>
            <a:r>
              <a:t>Alguns dados gerais</a:t>
            </a:r>
          </a:p>
        </p:txBody>
      </p:sp>
      <p:sp>
        <p:nvSpPr>
          <p:cNvPr id="169" name="Shape 169"/>
          <p:cNvSpPr/>
          <p:nvPr/>
        </p:nvSpPr>
        <p:spPr>
          <a:xfrm>
            <a:off x="155947" y="6636222"/>
            <a:ext cx="11809314" cy="2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Censo Escolar 2017 – Notas Estatísticas – INEP (Brasília – DF, Jan/2018) </a:t>
            </a:r>
          </a:p>
        </p:txBody>
      </p:sp>
      <p:pic>
        <p:nvPicPr>
          <p:cNvPr id="170" name="image7.png"/>
          <p:cNvPicPr>
            <a:picLocks noChangeAspect="1"/>
          </p:cNvPicPr>
          <p:nvPr/>
        </p:nvPicPr>
        <p:blipFill>
          <a:blip r:embed="rId2">
            <a:extLst/>
          </a:blip>
          <a:srcRect l="27562" t="9391" r="48792" b="6531"/>
          <a:stretch>
            <a:fillRect/>
          </a:stretch>
        </p:blipFill>
        <p:spPr>
          <a:xfrm>
            <a:off x="-1" y="1451321"/>
            <a:ext cx="7140725" cy="4176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8.png"/>
          <p:cNvPicPr>
            <a:picLocks noChangeAspect="1"/>
          </p:cNvPicPr>
          <p:nvPr/>
        </p:nvPicPr>
        <p:blipFill>
          <a:blip r:embed="rId3">
            <a:extLst/>
          </a:blip>
          <a:srcRect l="28832" t="14084" r="48821" b="28290"/>
          <a:stretch>
            <a:fillRect/>
          </a:stretch>
        </p:blipFill>
        <p:spPr>
          <a:xfrm>
            <a:off x="7428755" y="2675457"/>
            <a:ext cx="5256586" cy="4248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Num" sz="quarter" idx="2"/>
          </p:nvPr>
        </p:nvSpPr>
        <p:spPr>
          <a:xfrm>
            <a:off x="12404354" y="6973824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4" name="Shape 174"/>
          <p:cNvSpPr/>
          <p:nvPr/>
        </p:nvSpPr>
        <p:spPr>
          <a:xfrm>
            <a:off x="155947" y="354434"/>
            <a:ext cx="1224136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81333">
              <a:lnSpc>
                <a:spcPct val="130000"/>
              </a:lnSpc>
              <a:defRPr sz="4000">
                <a:solidFill>
                  <a:srgbClr val="17375E"/>
                </a:solidFill>
              </a:defRPr>
            </a:lvl1pPr>
          </a:lstStyle>
          <a:p>
            <a:pPr/>
            <a:r>
              <a:t>Alguns dados gerais</a:t>
            </a:r>
          </a:p>
        </p:txBody>
      </p:sp>
      <p:sp>
        <p:nvSpPr>
          <p:cNvPr id="175" name="Shape 175"/>
          <p:cNvSpPr/>
          <p:nvPr/>
        </p:nvSpPr>
        <p:spPr>
          <a:xfrm>
            <a:off x="155947" y="6636222"/>
            <a:ext cx="11809314" cy="2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Censo Escolar 2017 – Notas Estatísticas – INEP (Brasília – DF, Jan/2018) </a:t>
            </a:r>
          </a:p>
        </p:txBody>
      </p:sp>
      <p:pic>
        <p:nvPicPr>
          <p:cNvPr id="176" name="image9.png"/>
          <p:cNvPicPr>
            <a:picLocks noChangeAspect="1"/>
          </p:cNvPicPr>
          <p:nvPr/>
        </p:nvPicPr>
        <p:blipFill>
          <a:blip r:embed="rId2">
            <a:extLst/>
          </a:blip>
          <a:srcRect l="27937" t="10244" r="48442" b="12929"/>
          <a:stretch>
            <a:fillRect/>
          </a:stretch>
        </p:blipFill>
        <p:spPr>
          <a:xfrm>
            <a:off x="31463" y="1379314"/>
            <a:ext cx="6552729" cy="4608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8450" t="11531" r="48569" b="25728"/>
          <a:stretch>
            <a:fillRect/>
          </a:stretch>
        </p:blipFill>
        <p:spPr>
          <a:xfrm>
            <a:off x="7212731" y="2891807"/>
            <a:ext cx="5381069" cy="3744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sldNum" sz="quarter" idx="2"/>
          </p:nvPr>
        </p:nvSpPr>
        <p:spPr>
          <a:xfrm>
            <a:off x="12404354" y="6973824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0" name="Shape 180"/>
          <p:cNvSpPr/>
          <p:nvPr/>
        </p:nvSpPr>
        <p:spPr>
          <a:xfrm>
            <a:off x="155947" y="354434"/>
            <a:ext cx="1224136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81333">
              <a:lnSpc>
                <a:spcPct val="130000"/>
              </a:lnSpc>
              <a:defRPr sz="4000">
                <a:solidFill>
                  <a:srgbClr val="17375E"/>
                </a:solidFill>
              </a:defRPr>
            </a:lvl1pPr>
          </a:lstStyle>
          <a:p>
            <a:pPr/>
            <a:r>
              <a:t>Alguns dados gerais</a:t>
            </a:r>
          </a:p>
        </p:txBody>
      </p:sp>
      <p:sp>
        <p:nvSpPr>
          <p:cNvPr id="181" name="Shape 181"/>
          <p:cNvSpPr/>
          <p:nvPr/>
        </p:nvSpPr>
        <p:spPr>
          <a:xfrm>
            <a:off x="155947" y="6636222"/>
            <a:ext cx="11809314" cy="2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Censo Escolar 2017 – Notas Estatísticas – INEP (Brasília – DF, Jan/2018) </a:t>
            </a:r>
          </a:p>
        </p:txBody>
      </p:sp>
      <p:pic>
        <p:nvPicPr>
          <p:cNvPr id="182" name="image11.png"/>
          <p:cNvPicPr>
            <a:picLocks noChangeAspect="1"/>
          </p:cNvPicPr>
          <p:nvPr/>
        </p:nvPicPr>
        <p:blipFill>
          <a:blip r:embed="rId2">
            <a:extLst/>
          </a:blip>
          <a:srcRect l="27563" t="12806" r="48442" b="12928"/>
          <a:stretch>
            <a:fillRect/>
          </a:stretch>
        </p:blipFill>
        <p:spPr>
          <a:xfrm>
            <a:off x="12712" y="1379314"/>
            <a:ext cx="7128013" cy="4968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12.png"/>
          <p:cNvPicPr>
            <a:picLocks noChangeAspect="1"/>
          </p:cNvPicPr>
          <p:nvPr/>
        </p:nvPicPr>
        <p:blipFill>
          <a:blip r:embed="rId3">
            <a:extLst/>
          </a:blip>
          <a:srcRect l="27173" t="11960" r="48570" b="26988"/>
          <a:stretch>
            <a:fillRect/>
          </a:stretch>
        </p:blipFill>
        <p:spPr>
          <a:xfrm>
            <a:off x="7644779" y="2963871"/>
            <a:ext cx="5040562" cy="3816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2D0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sldNum" sz="quarter" idx="2"/>
          </p:nvPr>
        </p:nvSpPr>
        <p:spPr>
          <a:xfrm>
            <a:off x="12404354" y="6973824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6" name="Shape 186"/>
          <p:cNvSpPr/>
          <p:nvPr/>
        </p:nvSpPr>
        <p:spPr>
          <a:xfrm>
            <a:off x="155947" y="354434"/>
            <a:ext cx="1224136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81333">
              <a:lnSpc>
                <a:spcPct val="130000"/>
              </a:lnSpc>
              <a:defRPr sz="4000">
                <a:solidFill>
                  <a:srgbClr val="17375E"/>
                </a:solidFill>
              </a:defRPr>
            </a:lvl1pPr>
          </a:lstStyle>
          <a:p>
            <a:pPr/>
            <a:r>
              <a:t>Alguns dados gerais</a:t>
            </a:r>
          </a:p>
        </p:txBody>
      </p:sp>
      <p:sp>
        <p:nvSpPr>
          <p:cNvPr id="187" name="Shape 187">
            <a:hlinkClick r:id="rId2" invalidUrl="" action="" tgtFrame="" tooltip="" history="1" highlightClick="0" endSnd="0"/>
          </p:cNvPr>
          <p:cNvSpPr/>
          <p:nvPr/>
        </p:nvSpPr>
        <p:spPr>
          <a:xfrm>
            <a:off x="155947" y="6636222"/>
            <a:ext cx="11809314" cy="2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defRPr b="1" sz="1400"/>
            </a:pPr>
            <a:r>
              <a:t>Fonte:</a:t>
            </a:r>
            <a:r>
              <a:rPr b="0"/>
              <a:t> IBGE - PNAD Contínua 2016.</a:t>
            </a:r>
          </a:p>
        </p:txBody>
      </p:sp>
      <p:graphicFrame>
        <p:nvGraphicFramePr>
          <p:cNvPr id="188" name="Table 188"/>
          <p:cNvGraphicFramePr/>
          <p:nvPr/>
        </p:nvGraphicFramePr>
        <p:xfrm>
          <a:off x="1308075" y="1739351"/>
          <a:ext cx="10657186" cy="374442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3888432"/>
                <a:gridCol w="6768752"/>
              </a:tblGrid>
              <a:tr h="748884">
                <a:tc>
                  <a:txBody>
                    <a:bodyPr/>
                    <a:lstStyle/>
                    <a:p>
                      <a:pPr algn="ctr" defTabSz="98133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/>
                        <a:t>Faixa etária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81333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/>
                        <a:t>Taxa de frequência à creche / escola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CCECFF"/>
                    </a:solidFill>
                  </a:tcPr>
                </a:tc>
              </a:tr>
              <a:tr h="748884">
                <a:tc>
                  <a:txBody>
                    <a:bodyPr/>
                    <a:lstStyle/>
                    <a:p>
                      <a:pPr algn="l" defTabSz="981333">
                        <a:defRPr sz="1800"/>
                      </a:pPr>
                      <a:r>
                        <a:rPr sz="2400"/>
                        <a:t>Até 3 anos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81333">
                        <a:defRPr sz="1800"/>
                      </a:pPr>
                      <a:r>
                        <a:rPr sz="2400"/>
                        <a:t>30,4%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CCECFF"/>
                    </a:solidFill>
                  </a:tcPr>
                </a:tc>
              </a:tr>
              <a:tr h="748884">
                <a:tc>
                  <a:txBody>
                    <a:bodyPr/>
                    <a:lstStyle/>
                    <a:p>
                      <a:pPr algn="l" defTabSz="981333">
                        <a:defRPr sz="1800"/>
                      </a:pPr>
                      <a:r>
                        <a:rPr sz="2400"/>
                        <a:t>4 e 5 anos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81333">
                        <a:defRPr sz="1800"/>
                      </a:pPr>
                      <a:r>
                        <a:rPr sz="2400"/>
                        <a:t>90,2%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CCECFF"/>
                    </a:solidFill>
                  </a:tcPr>
                </a:tc>
              </a:tr>
              <a:tr h="748884">
                <a:tc>
                  <a:txBody>
                    <a:bodyPr/>
                    <a:lstStyle/>
                    <a:p>
                      <a:pPr algn="l" defTabSz="981333">
                        <a:defRPr sz="1800"/>
                      </a:pPr>
                      <a:r>
                        <a:rPr sz="2400"/>
                        <a:t>6 a 14 anos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81333">
                        <a:defRPr sz="1800"/>
                      </a:pPr>
                      <a:r>
                        <a:rPr sz="2400"/>
                        <a:t>99,2%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CCECFF"/>
                    </a:solidFill>
                  </a:tcPr>
                </a:tc>
              </a:tr>
              <a:tr h="748884">
                <a:tc>
                  <a:txBody>
                    <a:bodyPr/>
                    <a:lstStyle/>
                    <a:p>
                      <a:pPr algn="l" defTabSz="981333">
                        <a:defRPr sz="1800"/>
                      </a:pPr>
                      <a:r>
                        <a:rPr sz="2400"/>
                        <a:t>15 a 17 anos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81333">
                        <a:defRPr sz="1800"/>
                      </a:pPr>
                      <a:r>
                        <a:rPr sz="2400"/>
                        <a:t>87,9%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sldNum" sz="quarter" idx="2"/>
          </p:nvPr>
        </p:nvSpPr>
        <p:spPr>
          <a:xfrm>
            <a:off x="12404354" y="6973824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1" name="Shape 191"/>
          <p:cNvSpPr/>
          <p:nvPr>
            <p:ph type="title"/>
          </p:nvPr>
        </p:nvSpPr>
        <p:spPr>
          <a:xfrm>
            <a:off x="236496" y="305012"/>
            <a:ext cx="12362974" cy="878859"/>
          </a:xfrm>
          <a:prstGeom prst="rect">
            <a:avLst/>
          </a:prstGeom>
        </p:spPr>
        <p:txBody>
          <a:bodyPr/>
          <a:lstStyle>
            <a:lvl1pPr>
              <a:defRPr b="1" sz="3200">
                <a:solidFill>
                  <a:srgbClr val="CC0066"/>
                </a:solidFill>
              </a:defRPr>
            </a:lvl1pPr>
          </a:lstStyle>
          <a:p>
            <a:pPr/>
            <a:r>
              <a:t>Indicadores de rendimento e de fluxo escolar</a:t>
            </a:r>
          </a:p>
        </p:txBody>
      </p:sp>
      <p:sp>
        <p:nvSpPr>
          <p:cNvPr id="192" name="Shape 192"/>
          <p:cNvSpPr/>
          <p:nvPr/>
        </p:nvSpPr>
        <p:spPr>
          <a:xfrm>
            <a:off x="223058" y="1811361"/>
            <a:ext cx="12313370" cy="482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 algn="just">
              <a:defRPr b="1" sz="2800"/>
            </a:pPr>
            <a:r>
              <a:t>Indicadores de rendimento: </a:t>
            </a:r>
            <a:r>
              <a:rPr b="0"/>
              <a:t>se referem à situação final do aluno declarada na segunda etapa da coleta do Censo Escolar e consideram os dados de alunos que ao final do ano letivo foram aprovados ou reprovados ou que durante o ano letivo abandonaram a escola. </a:t>
            </a:r>
          </a:p>
          <a:p>
            <a:pPr algn="just">
              <a:defRPr sz="2800"/>
            </a:pPr>
          </a:p>
          <a:p>
            <a:pPr>
              <a:defRPr sz="2800"/>
            </a:pPr>
          </a:p>
          <a:p>
            <a:pPr algn="just">
              <a:defRPr b="1" sz="2800"/>
            </a:pPr>
            <a:r>
              <a:t>Indicadores de fluxo escolar: </a:t>
            </a:r>
            <a:r>
              <a:rPr b="0"/>
              <a:t>avaliam a transição do aluno entre dois anos consecutivos considerando os seguintes cenários possíveis: promoção, repetência, migração para EJA e evasão de escola.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MINISTERIO_EDUCACAO">
  <a:themeElements>
    <a:clrScheme name="MINISTERIO_EDUCACA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8F8F8F"/>
      </a:accent2>
      <a:accent3>
        <a:srgbClr val="CC0000"/>
      </a:accent3>
      <a:accent4>
        <a:srgbClr val="B2B2B2"/>
      </a:accent4>
      <a:accent5>
        <a:srgbClr val="777777"/>
      </a:accent5>
      <a:accent6>
        <a:srgbClr val="333333"/>
      </a:accent6>
      <a:hlink>
        <a:srgbClr val="0000FF"/>
      </a:hlink>
      <a:folHlink>
        <a:srgbClr val="FF00FF"/>
      </a:folHlink>
    </a:clrScheme>
    <a:fontScheme name="MINISTERIO_EDUCACA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INISTERIO_EDUCACA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Off val="16690"/>
          </a:schemeClr>
        </a:solidFill>
        <a:ln w="25400" cap="flat">
          <a:solidFill>
            <a:schemeClr val="accent4">
              <a:lumOff val="16690"/>
            </a:schemeClr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36000" tIns="36000" rIns="36000" bIns="360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4">
              <a:lumOff val="16690"/>
            </a:schemeClr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6000" tIns="36000" rIns="36000" bIns="3600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INISTERIO_EDUCACAO">
  <a:themeElements>
    <a:clrScheme name="MINISTERIO_EDUCACA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8F8F8F"/>
      </a:accent2>
      <a:accent3>
        <a:srgbClr val="CC0000"/>
      </a:accent3>
      <a:accent4>
        <a:srgbClr val="B2B2B2"/>
      </a:accent4>
      <a:accent5>
        <a:srgbClr val="777777"/>
      </a:accent5>
      <a:accent6>
        <a:srgbClr val="333333"/>
      </a:accent6>
      <a:hlink>
        <a:srgbClr val="0000FF"/>
      </a:hlink>
      <a:folHlink>
        <a:srgbClr val="FF00FF"/>
      </a:folHlink>
    </a:clrScheme>
    <a:fontScheme name="MINISTERIO_EDUCACA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INISTERIO_EDUCACA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Off val="16690"/>
          </a:schemeClr>
        </a:solidFill>
        <a:ln w="25400" cap="flat">
          <a:solidFill>
            <a:schemeClr val="accent4">
              <a:lumOff val="16690"/>
            </a:schemeClr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36000" tIns="36000" rIns="36000" bIns="360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4">
              <a:lumOff val="16690"/>
            </a:schemeClr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6000" tIns="36000" rIns="36000" bIns="3600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