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Lst>
  <p:notesMasterIdLst>
    <p:notesMasterId r:id="rId42"/>
  </p:notesMasterIdLst>
  <p:handoutMasterIdLst>
    <p:handoutMasterId r:id="rId43"/>
  </p:handoutMasterIdLst>
  <p:sldIdLst>
    <p:sldId id="256" r:id="rId2"/>
    <p:sldId id="271" r:id="rId3"/>
    <p:sldId id="338" r:id="rId4"/>
    <p:sldId id="269" r:id="rId5"/>
    <p:sldId id="257" r:id="rId6"/>
    <p:sldId id="274" r:id="rId7"/>
    <p:sldId id="277" r:id="rId8"/>
    <p:sldId id="279" r:id="rId9"/>
    <p:sldId id="322" r:id="rId10"/>
    <p:sldId id="323" r:id="rId11"/>
    <p:sldId id="275" r:id="rId12"/>
    <p:sldId id="339" r:id="rId13"/>
    <p:sldId id="326" r:id="rId14"/>
    <p:sldId id="350" r:id="rId15"/>
    <p:sldId id="351" r:id="rId16"/>
    <p:sldId id="314" r:id="rId17"/>
    <p:sldId id="327" r:id="rId18"/>
    <p:sldId id="328" r:id="rId19"/>
    <p:sldId id="352" r:id="rId20"/>
    <p:sldId id="354" r:id="rId21"/>
    <p:sldId id="353" r:id="rId22"/>
    <p:sldId id="276" r:id="rId23"/>
    <p:sldId id="294" r:id="rId24"/>
    <p:sldId id="292" r:id="rId25"/>
    <p:sldId id="295" r:id="rId26"/>
    <p:sldId id="340" r:id="rId27"/>
    <p:sldId id="296" r:id="rId28"/>
    <p:sldId id="349" r:id="rId29"/>
    <p:sldId id="343" r:id="rId30"/>
    <p:sldId id="356" r:id="rId31"/>
    <p:sldId id="358" r:id="rId32"/>
    <p:sldId id="357" r:id="rId33"/>
    <p:sldId id="346" r:id="rId34"/>
    <p:sldId id="347" r:id="rId35"/>
    <p:sldId id="348" r:id="rId36"/>
    <p:sldId id="307" r:id="rId37"/>
    <p:sldId id="341" r:id="rId38"/>
    <p:sldId id="302" r:id="rId39"/>
    <p:sldId id="303" r:id="rId40"/>
    <p:sldId id="304" r:id="rId41"/>
  </p:sldIdLst>
  <p:sldSz cx="12192000" cy="6858000"/>
  <p:notesSz cx="6797675" cy="9926638"/>
  <p:defaultTextStyle>
    <a:defPPr rtl="0">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0030"/>
    <a:srgbClr val="2F4544"/>
    <a:srgbClr val="FD86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93" autoAdjust="0"/>
    <p:restoredTop sz="95209" autoAdjust="0"/>
  </p:normalViewPr>
  <p:slideViewPr>
    <p:cSldViewPr snapToGrid="0" snapToObjects="1">
      <p:cViewPr varScale="1">
        <p:scale>
          <a:sx n="63" d="100"/>
          <a:sy n="63" d="100"/>
        </p:scale>
        <p:origin x="-678" y="-108"/>
      </p:cViewPr>
      <p:guideLst>
        <p:guide orient="horz" pos="2160"/>
        <p:guide pos="384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09703B-960C-44B5-8820-1452F1EAEDED}" type="doc">
      <dgm:prSet loTypeId="urn:microsoft.com/office/officeart/2005/8/layout/cycle8" loCatId="cycle" qsTypeId="urn:microsoft.com/office/officeart/2005/8/quickstyle/simple1" qsCatId="simple" csTypeId="urn:microsoft.com/office/officeart/2005/8/colors/accent1_2" csCatId="accent1" phldr="1"/>
      <dgm:spPr/>
    </dgm:pt>
    <dgm:pt modelId="{0ECA9A1C-21BF-42AF-8F6C-22DC91E43A17}">
      <dgm:prSet phldrT="[Texto]"/>
      <dgm:spPr/>
      <dgm:t>
        <a:bodyPr/>
        <a:lstStyle/>
        <a:p>
          <a:r>
            <a:rPr lang="pt-BR" dirty="0"/>
            <a:t>Estratégia</a:t>
          </a:r>
        </a:p>
      </dgm:t>
    </dgm:pt>
    <dgm:pt modelId="{D600B75F-952E-4B20-818D-553ACB35AAB0}" type="parTrans" cxnId="{0B92F63B-18EF-4A84-9539-0B064215DAE9}">
      <dgm:prSet/>
      <dgm:spPr/>
      <dgm:t>
        <a:bodyPr/>
        <a:lstStyle/>
        <a:p>
          <a:endParaRPr lang="pt-BR"/>
        </a:p>
      </dgm:t>
    </dgm:pt>
    <dgm:pt modelId="{9AD66EE6-F2C0-4937-AB17-81A853AA3E3A}" type="sibTrans" cxnId="{0B92F63B-18EF-4A84-9539-0B064215DAE9}">
      <dgm:prSet/>
      <dgm:spPr/>
      <dgm:t>
        <a:bodyPr/>
        <a:lstStyle/>
        <a:p>
          <a:endParaRPr lang="pt-BR"/>
        </a:p>
      </dgm:t>
    </dgm:pt>
    <dgm:pt modelId="{848172FF-2F92-4049-B71E-CACD8132DE9D}">
      <dgm:prSet phldrT="[Texto]"/>
      <dgm:spPr/>
      <dgm:t>
        <a:bodyPr/>
        <a:lstStyle/>
        <a:p>
          <a:r>
            <a:rPr lang="pt-BR" dirty="0"/>
            <a:t>Controle</a:t>
          </a:r>
        </a:p>
      </dgm:t>
    </dgm:pt>
    <dgm:pt modelId="{A6DE236E-B13D-405E-9748-5B441545C27A}" type="parTrans" cxnId="{0B8EE96C-68F5-4013-900C-49121DBC2252}">
      <dgm:prSet/>
      <dgm:spPr/>
      <dgm:t>
        <a:bodyPr/>
        <a:lstStyle/>
        <a:p>
          <a:endParaRPr lang="pt-BR"/>
        </a:p>
      </dgm:t>
    </dgm:pt>
    <dgm:pt modelId="{496D8470-273F-44CC-B434-A1F185469DCD}" type="sibTrans" cxnId="{0B8EE96C-68F5-4013-900C-49121DBC2252}">
      <dgm:prSet/>
      <dgm:spPr/>
      <dgm:t>
        <a:bodyPr/>
        <a:lstStyle/>
        <a:p>
          <a:endParaRPr lang="pt-BR"/>
        </a:p>
      </dgm:t>
    </dgm:pt>
    <dgm:pt modelId="{A60C4B47-8983-417A-A712-EFFFDBCD87E5}">
      <dgm:prSet phldrT="[Texto]"/>
      <dgm:spPr/>
      <dgm:t>
        <a:bodyPr/>
        <a:lstStyle/>
        <a:p>
          <a:r>
            <a:rPr lang="pt-BR" dirty="0"/>
            <a:t>Liderança</a:t>
          </a:r>
        </a:p>
      </dgm:t>
    </dgm:pt>
    <dgm:pt modelId="{18DD33B4-1969-48B7-A6DD-4FBFC346C8AD}" type="parTrans" cxnId="{013C7C66-6A2A-4C02-8441-5C2800F4BD6C}">
      <dgm:prSet/>
      <dgm:spPr/>
      <dgm:t>
        <a:bodyPr/>
        <a:lstStyle/>
        <a:p>
          <a:endParaRPr lang="pt-BR"/>
        </a:p>
      </dgm:t>
    </dgm:pt>
    <dgm:pt modelId="{B5B00F42-3BDB-4BE4-856E-D524133C9200}" type="sibTrans" cxnId="{013C7C66-6A2A-4C02-8441-5C2800F4BD6C}">
      <dgm:prSet/>
      <dgm:spPr/>
      <dgm:t>
        <a:bodyPr/>
        <a:lstStyle/>
        <a:p>
          <a:endParaRPr lang="pt-BR"/>
        </a:p>
      </dgm:t>
    </dgm:pt>
    <dgm:pt modelId="{98E1748A-4ECE-4C41-874A-1CAFBB1FE138}" type="pres">
      <dgm:prSet presAssocID="{5809703B-960C-44B5-8820-1452F1EAEDED}" presName="compositeShape" presStyleCnt="0">
        <dgm:presLayoutVars>
          <dgm:chMax val="7"/>
          <dgm:dir/>
          <dgm:resizeHandles val="exact"/>
        </dgm:presLayoutVars>
      </dgm:prSet>
      <dgm:spPr/>
    </dgm:pt>
    <dgm:pt modelId="{E0C72E73-ECFF-4B2B-9401-8EBC894569D7}" type="pres">
      <dgm:prSet presAssocID="{5809703B-960C-44B5-8820-1452F1EAEDED}" presName="wedge1" presStyleLbl="node1" presStyleIdx="0" presStyleCnt="3"/>
      <dgm:spPr/>
      <dgm:t>
        <a:bodyPr/>
        <a:lstStyle/>
        <a:p>
          <a:endParaRPr lang="pt-BR"/>
        </a:p>
      </dgm:t>
    </dgm:pt>
    <dgm:pt modelId="{61A91689-5087-4D21-95D1-7CE1A4D940D5}" type="pres">
      <dgm:prSet presAssocID="{5809703B-960C-44B5-8820-1452F1EAEDED}" presName="dummy1a" presStyleCnt="0"/>
      <dgm:spPr/>
    </dgm:pt>
    <dgm:pt modelId="{559D2277-7D6B-43F2-94B0-56071EC29D4D}" type="pres">
      <dgm:prSet presAssocID="{5809703B-960C-44B5-8820-1452F1EAEDED}" presName="dummy1b" presStyleCnt="0"/>
      <dgm:spPr/>
    </dgm:pt>
    <dgm:pt modelId="{E491BE73-F487-4853-B84F-1CE99744CDC5}" type="pres">
      <dgm:prSet presAssocID="{5809703B-960C-44B5-8820-1452F1EAEDED}" presName="wedge1Tx" presStyleLbl="node1" presStyleIdx="0" presStyleCnt="3">
        <dgm:presLayoutVars>
          <dgm:chMax val="0"/>
          <dgm:chPref val="0"/>
          <dgm:bulletEnabled val="1"/>
        </dgm:presLayoutVars>
      </dgm:prSet>
      <dgm:spPr/>
      <dgm:t>
        <a:bodyPr/>
        <a:lstStyle/>
        <a:p>
          <a:endParaRPr lang="pt-BR"/>
        </a:p>
      </dgm:t>
    </dgm:pt>
    <dgm:pt modelId="{B9DC4275-A1B5-4ADC-9D3E-1B0DA865F301}" type="pres">
      <dgm:prSet presAssocID="{5809703B-960C-44B5-8820-1452F1EAEDED}" presName="wedge2" presStyleLbl="node1" presStyleIdx="1" presStyleCnt="3"/>
      <dgm:spPr/>
      <dgm:t>
        <a:bodyPr/>
        <a:lstStyle/>
        <a:p>
          <a:endParaRPr lang="pt-BR"/>
        </a:p>
      </dgm:t>
    </dgm:pt>
    <dgm:pt modelId="{DBBA85EE-D94E-4B60-AE8E-B595E77E10F5}" type="pres">
      <dgm:prSet presAssocID="{5809703B-960C-44B5-8820-1452F1EAEDED}" presName="dummy2a" presStyleCnt="0"/>
      <dgm:spPr/>
    </dgm:pt>
    <dgm:pt modelId="{BAFABE0D-D5D7-4C8F-9AA9-EAC0239FD0E2}" type="pres">
      <dgm:prSet presAssocID="{5809703B-960C-44B5-8820-1452F1EAEDED}" presName="dummy2b" presStyleCnt="0"/>
      <dgm:spPr/>
    </dgm:pt>
    <dgm:pt modelId="{09CCA61F-E053-44AD-8462-379C01687D1F}" type="pres">
      <dgm:prSet presAssocID="{5809703B-960C-44B5-8820-1452F1EAEDED}" presName="wedge2Tx" presStyleLbl="node1" presStyleIdx="1" presStyleCnt="3">
        <dgm:presLayoutVars>
          <dgm:chMax val="0"/>
          <dgm:chPref val="0"/>
          <dgm:bulletEnabled val="1"/>
        </dgm:presLayoutVars>
      </dgm:prSet>
      <dgm:spPr/>
      <dgm:t>
        <a:bodyPr/>
        <a:lstStyle/>
        <a:p>
          <a:endParaRPr lang="pt-BR"/>
        </a:p>
      </dgm:t>
    </dgm:pt>
    <dgm:pt modelId="{1911325B-3639-41AD-A18C-442AAA693934}" type="pres">
      <dgm:prSet presAssocID="{5809703B-960C-44B5-8820-1452F1EAEDED}" presName="wedge3" presStyleLbl="node1" presStyleIdx="2" presStyleCnt="3"/>
      <dgm:spPr/>
      <dgm:t>
        <a:bodyPr/>
        <a:lstStyle/>
        <a:p>
          <a:endParaRPr lang="pt-BR"/>
        </a:p>
      </dgm:t>
    </dgm:pt>
    <dgm:pt modelId="{847EF92B-A99B-4F4F-B11B-B5FBCDCEFA24}" type="pres">
      <dgm:prSet presAssocID="{5809703B-960C-44B5-8820-1452F1EAEDED}" presName="dummy3a" presStyleCnt="0"/>
      <dgm:spPr/>
    </dgm:pt>
    <dgm:pt modelId="{1AB752DB-9EC1-4CB3-8952-8DCACC8578FC}" type="pres">
      <dgm:prSet presAssocID="{5809703B-960C-44B5-8820-1452F1EAEDED}" presName="dummy3b" presStyleCnt="0"/>
      <dgm:spPr/>
    </dgm:pt>
    <dgm:pt modelId="{3931490D-6FCF-4DFC-916E-DA67AE0C2D3B}" type="pres">
      <dgm:prSet presAssocID="{5809703B-960C-44B5-8820-1452F1EAEDED}" presName="wedge3Tx" presStyleLbl="node1" presStyleIdx="2" presStyleCnt="3">
        <dgm:presLayoutVars>
          <dgm:chMax val="0"/>
          <dgm:chPref val="0"/>
          <dgm:bulletEnabled val="1"/>
        </dgm:presLayoutVars>
      </dgm:prSet>
      <dgm:spPr/>
      <dgm:t>
        <a:bodyPr/>
        <a:lstStyle/>
        <a:p>
          <a:endParaRPr lang="pt-BR"/>
        </a:p>
      </dgm:t>
    </dgm:pt>
    <dgm:pt modelId="{C56091FB-D335-4024-80E0-2FFCDB920993}" type="pres">
      <dgm:prSet presAssocID="{9AD66EE6-F2C0-4937-AB17-81A853AA3E3A}" presName="arrowWedge1" presStyleLbl="fgSibTrans2D1" presStyleIdx="0" presStyleCnt="3"/>
      <dgm:spPr/>
    </dgm:pt>
    <dgm:pt modelId="{B1E938A2-FC1D-43BD-8472-F821458F9847}" type="pres">
      <dgm:prSet presAssocID="{496D8470-273F-44CC-B434-A1F185469DCD}" presName="arrowWedge2" presStyleLbl="fgSibTrans2D1" presStyleIdx="1" presStyleCnt="3"/>
      <dgm:spPr/>
    </dgm:pt>
    <dgm:pt modelId="{82964DB2-8198-4665-8E4C-98CA29C01362}" type="pres">
      <dgm:prSet presAssocID="{B5B00F42-3BDB-4BE4-856E-D524133C9200}" presName="arrowWedge3" presStyleLbl="fgSibTrans2D1" presStyleIdx="2" presStyleCnt="3"/>
      <dgm:spPr/>
    </dgm:pt>
  </dgm:ptLst>
  <dgm:cxnLst>
    <dgm:cxn modelId="{013C7C66-6A2A-4C02-8441-5C2800F4BD6C}" srcId="{5809703B-960C-44B5-8820-1452F1EAEDED}" destId="{A60C4B47-8983-417A-A712-EFFFDBCD87E5}" srcOrd="2" destOrd="0" parTransId="{18DD33B4-1969-48B7-A6DD-4FBFC346C8AD}" sibTransId="{B5B00F42-3BDB-4BE4-856E-D524133C9200}"/>
    <dgm:cxn modelId="{B58219FB-E00D-4F82-8D66-F458BA6EAD3B}" type="presOf" srcId="{848172FF-2F92-4049-B71E-CACD8132DE9D}" destId="{09CCA61F-E053-44AD-8462-379C01687D1F}" srcOrd="1" destOrd="0" presId="urn:microsoft.com/office/officeart/2005/8/layout/cycle8"/>
    <dgm:cxn modelId="{CA026306-A652-40A0-B336-69F7DDB4A3B8}" type="presOf" srcId="{0ECA9A1C-21BF-42AF-8F6C-22DC91E43A17}" destId="{E491BE73-F487-4853-B84F-1CE99744CDC5}" srcOrd="1" destOrd="0" presId="urn:microsoft.com/office/officeart/2005/8/layout/cycle8"/>
    <dgm:cxn modelId="{0B92F63B-18EF-4A84-9539-0B064215DAE9}" srcId="{5809703B-960C-44B5-8820-1452F1EAEDED}" destId="{0ECA9A1C-21BF-42AF-8F6C-22DC91E43A17}" srcOrd="0" destOrd="0" parTransId="{D600B75F-952E-4B20-818D-553ACB35AAB0}" sibTransId="{9AD66EE6-F2C0-4937-AB17-81A853AA3E3A}"/>
    <dgm:cxn modelId="{D551FCBB-713D-48F9-8684-2CE57DE6739A}" type="presOf" srcId="{0ECA9A1C-21BF-42AF-8F6C-22DC91E43A17}" destId="{E0C72E73-ECFF-4B2B-9401-8EBC894569D7}" srcOrd="0" destOrd="0" presId="urn:microsoft.com/office/officeart/2005/8/layout/cycle8"/>
    <dgm:cxn modelId="{DDA04CE5-B89F-4AC5-8127-B784F9569094}" type="presOf" srcId="{5809703B-960C-44B5-8820-1452F1EAEDED}" destId="{98E1748A-4ECE-4C41-874A-1CAFBB1FE138}" srcOrd="0" destOrd="0" presId="urn:microsoft.com/office/officeart/2005/8/layout/cycle8"/>
    <dgm:cxn modelId="{60C61D94-DAB5-4650-BC39-5CFDBDA08901}" type="presOf" srcId="{848172FF-2F92-4049-B71E-CACD8132DE9D}" destId="{B9DC4275-A1B5-4ADC-9D3E-1B0DA865F301}" srcOrd="0" destOrd="0" presId="urn:microsoft.com/office/officeart/2005/8/layout/cycle8"/>
    <dgm:cxn modelId="{25526922-9729-43E6-9DEC-1FCA8D84F49A}" type="presOf" srcId="{A60C4B47-8983-417A-A712-EFFFDBCD87E5}" destId="{3931490D-6FCF-4DFC-916E-DA67AE0C2D3B}" srcOrd="1" destOrd="0" presId="urn:microsoft.com/office/officeart/2005/8/layout/cycle8"/>
    <dgm:cxn modelId="{F909D180-ACE9-476D-91C0-3A8B931AB7FB}" type="presOf" srcId="{A60C4B47-8983-417A-A712-EFFFDBCD87E5}" destId="{1911325B-3639-41AD-A18C-442AAA693934}" srcOrd="0" destOrd="0" presId="urn:microsoft.com/office/officeart/2005/8/layout/cycle8"/>
    <dgm:cxn modelId="{0B8EE96C-68F5-4013-900C-49121DBC2252}" srcId="{5809703B-960C-44B5-8820-1452F1EAEDED}" destId="{848172FF-2F92-4049-B71E-CACD8132DE9D}" srcOrd="1" destOrd="0" parTransId="{A6DE236E-B13D-405E-9748-5B441545C27A}" sibTransId="{496D8470-273F-44CC-B434-A1F185469DCD}"/>
    <dgm:cxn modelId="{76E3B693-AB4A-40F8-B682-B21667AA94FF}" type="presParOf" srcId="{98E1748A-4ECE-4C41-874A-1CAFBB1FE138}" destId="{E0C72E73-ECFF-4B2B-9401-8EBC894569D7}" srcOrd="0" destOrd="0" presId="urn:microsoft.com/office/officeart/2005/8/layout/cycle8"/>
    <dgm:cxn modelId="{57FF315B-AA6D-4DFF-A8E8-A9930E44617B}" type="presParOf" srcId="{98E1748A-4ECE-4C41-874A-1CAFBB1FE138}" destId="{61A91689-5087-4D21-95D1-7CE1A4D940D5}" srcOrd="1" destOrd="0" presId="urn:microsoft.com/office/officeart/2005/8/layout/cycle8"/>
    <dgm:cxn modelId="{53B0F1D1-8EDD-46BB-9C45-07131E8F75A9}" type="presParOf" srcId="{98E1748A-4ECE-4C41-874A-1CAFBB1FE138}" destId="{559D2277-7D6B-43F2-94B0-56071EC29D4D}" srcOrd="2" destOrd="0" presId="urn:microsoft.com/office/officeart/2005/8/layout/cycle8"/>
    <dgm:cxn modelId="{7F8AE252-5DEF-475C-BB5D-73BB3E0813F0}" type="presParOf" srcId="{98E1748A-4ECE-4C41-874A-1CAFBB1FE138}" destId="{E491BE73-F487-4853-B84F-1CE99744CDC5}" srcOrd="3" destOrd="0" presId="urn:microsoft.com/office/officeart/2005/8/layout/cycle8"/>
    <dgm:cxn modelId="{0EA62448-D446-4FE1-B9DE-F63FCED1CDC9}" type="presParOf" srcId="{98E1748A-4ECE-4C41-874A-1CAFBB1FE138}" destId="{B9DC4275-A1B5-4ADC-9D3E-1B0DA865F301}" srcOrd="4" destOrd="0" presId="urn:microsoft.com/office/officeart/2005/8/layout/cycle8"/>
    <dgm:cxn modelId="{13BDBBB1-4BE3-4FD8-A0A3-FA1AF100778B}" type="presParOf" srcId="{98E1748A-4ECE-4C41-874A-1CAFBB1FE138}" destId="{DBBA85EE-D94E-4B60-AE8E-B595E77E10F5}" srcOrd="5" destOrd="0" presId="urn:microsoft.com/office/officeart/2005/8/layout/cycle8"/>
    <dgm:cxn modelId="{D79375CC-AD01-4F5F-968D-19B0EC521FDA}" type="presParOf" srcId="{98E1748A-4ECE-4C41-874A-1CAFBB1FE138}" destId="{BAFABE0D-D5D7-4C8F-9AA9-EAC0239FD0E2}" srcOrd="6" destOrd="0" presId="urn:microsoft.com/office/officeart/2005/8/layout/cycle8"/>
    <dgm:cxn modelId="{F70C7C53-40BF-43D2-B5F5-EBBE317B1377}" type="presParOf" srcId="{98E1748A-4ECE-4C41-874A-1CAFBB1FE138}" destId="{09CCA61F-E053-44AD-8462-379C01687D1F}" srcOrd="7" destOrd="0" presId="urn:microsoft.com/office/officeart/2005/8/layout/cycle8"/>
    <dgm:cxn modelId="{306D2F2E-FA86-42F1-9F4E-F4D96468A1FC}" type="presParOf" srcId="{98E1748A-4ECE-4C41-874A-1CAFBB1FE138}" destId="{1911325B-3639-41AD-A18C-442AAA693934}" srcOrd="8" destOrd="0" presId="urn:microsoft.com/office/officeart/2005/8/layout/cycle8"/>
    <dgm:cxn modelId="{4C920C67-DA72-4E4B-ACF2-A65ADC7DAD28}" type="presParOf" srcId="{98E1748A-4ECE-4C41-874A-1CAFBB1FE138}" destId="{847EF92B-A99B-4F4F-B11B-B5FBCDCEFA24}" srcOrd="9" destOrd="0" presId="urn:microsoft.com/office/officeart/2005/8/layout/cycle8"/>
    <dgm:cxn modelId="{E6C80028-AE5A-4148-94E6-68F3521862F5}" type="presParOf" srcId="{98E1748A-4ECE-4C41-874A-1CAFBB1FE138}" destId="{1AB752DB-9EC1-4CB3-8952-8DCACC8578FC}" srcOrd="10" destOrd="0" presId="urn:microsoft.com/office/officeart/2005/8/layout/cycle8"/>
    <dgm:cxn modelId="{0AB6DAD7-9F9C-45FF-9EAF-CB44D0218FAF}" type="presParOf" srcId="{98E1748A-4ECE-4C41-874A-1CAFBB1FE138}" destId="{3931490D-6FCF-4DFC-916E-DA67AE0C2D3B}" srcOrd="11" destOrd="0" presId="urn:microsoft.com/office/officeart/2005/8/layout/cycle8"/>
    <dgm:cxn modelId="{3DFB89A1-81A8-47D8-824C-ACDC95715704}" type="presParOf" srcId="{98E1748A-4ECE-4C41-874A-1CAFBB1FE138}" destId="{C56091FB-D335-4024-80E0-2FFCDB920993}" srcOrd="12" destOrd="0" presId="urn:microsoft.com/office/officeart/2005/8/layout/cycle8"/>
    <dgm:cxn modelId="{EB6ABD5A-4317-4602-97D4-FCEBEA2CB385}" type="presParOf" srcId="{98E1748A-4ECE-4C41-874A-1CAFBB1FE138}" destId="{B1E938A2-FC1D-43BD-8472-F821458F9847}" srcOrd="13" destOrd="0" presId="urn:microsoft.com/office/officeart/2005/8/layout/cycle8"/>
    <dgm:cxn modelId="{14016373-C064-462B-927C-7D181E2785BB}" type="presParOf" srcId="{98E1748A-4ECE-4C41-874A-1CAFBB1FE138}" destId="{82964DB2-8198-4665-8E4C-98CA29C01362}"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09703B-960C-44B5-8820-1452F1EAEDED}" type="doc">
      <dgm:prSet loTypeId="urn:microsoft.com/office/officeart/2005/8/layout/cycle8" loCatId="cycle" qsTypeId="urn:microsoft.com/office/officeart/2005/8/quickstyle/simple1" qsCatId="simple" csTypeId="urn:microsoft.com/office/officeart/2005/8/colors/accent1_2" csCatId="accent1" phldr="1"/>
      <dgm:spPr/>
    </dgm:pt>
    <dgm:pt modelId="{0ECA9A1C-21BF-42AF-8F6C-22DC91E43A17}">
      <dgm:prSet phldrT="[Texto]"/>
      <dgm:spPr/>
      <dgm:t>
        <a:bodyPr/>
        <a:lstStyle/>
        <a:p>
          <a:r>
            <a:rPr lang="pt-BR" dirty="0"/>
            <a:t>Estratégia</a:t>
          </a:r>
        </a:p>
      </dgm:t>
    </dgm:pt>
    <dgm:pt modelId="{D600B75F-952E-4B20-818D-553ACB35AAB0}" type="parTrans" cxnId="{0B92F63B-18EF-4A84-9539-0B064215DAE9}">
      <dgm:prSet/>
      <dgm:spPr/>
      <dgm:t>
        <a:bodyPr/>
        <a:lstStyle/>
        <a:p>
          <a:endParaRPr lang="pt-BR"/>
        </a:p>
      </dgm:t>
    </dgm:pt>
    <dgm:pt modelId="{9AD66EE6-F2C0-4937-AB17-81A853AA3E3A}" type="sibTrans" cxnId="{0B92F63B-18EF-4A84-9539-0B064215DAE9}">
      <dgm:prSet/>
      <dgm:spPr/>
      <dgm:t>
        <a:bodyPr/>
        <a:lstStyle/>
        <a:p>
          <a:endParaRPr lang="pt-BR"/>
        </a:p>
      </dgm:t>
    </dgm:pt>
    <dgm:pt modelId="{848172FF-2F92-4049-B71E-CACD8132DE9D}">
      <dgm:prSet phldrT="[Texto]"/>
      <dgm:spPr/>
      <dgm:t>
        <a:bodyPr/>
        <a:lstStyle/>
        <a:p>
          <a:r>
            <a:rPr lang="pt-BR" dirty="0"/>
            <a:t>Controle</a:t>
          </a:r>
        </a:p>
      </dgm:t>
    </dgm:pt>
    <dgm:pt modelId="{A6DE236E-B13D-405E-9748-5B441545C27A}" type="parTrans" cxnId="{0B8EE96C-68F5-4013-900C-49121DBC2252}">
      <dgm:prSet/>
      <dgm:spPr/>
      <dgm:t>
        <a:bodyPr/>
        <a:lstStyle/>
        <a:p>
          <a:endParaRPr lang="pt-BR"/>
        </a:p>
      </dgm:t>
    </dgm:pt>
    <dgm:pt modelId="{496D8470-273F-44CC-B434-A1F185469DCD}" type="sibTrans" cxnId="{0B8EE96C-68F5-4013-900C-49121DBC2252}">
      <dgm:prSet/>
      <dgm:spPr/>
      <dgm:t>
        <a:bodyPr/>
        <a:lstStyle/>
        <a:p>
          <a:endParaRPr lang="pt-BR"/>
        </a:p>
      </dgm:t>
    </dgm:pt>
    <dgm:pt modelId="{A60C4B47-8983-417A-A712-EFFFDBCD87E5}">
      <dgm:prSet phldrT="[Texto]" custT="1"/>
      <dgm:spPr>
        <a:solidFill>
          <a:srgbClr val="002060"/>
        </a:solidFill>
      </dgm:spPr>
      <dgm:t>
        <a:bodyPr/>
        <a:lstStyle/>
        <a:p>
          <a:r>
            <a:rPr lang="pt-BR" sz="1800" b="1" dirty="0">
              <a:effectLst>
                <a:outerShdw blurRad="38100" dist="38100" dir="2700000" algn="tl">
                  <a:srgbClr val="000000">
                    <a:alpha val="43137"/>
                  </a:srgbClr>
                </a:outerShdw>
              </a:effectLst>
            </a:rPr>
            <a:t>Liderança</a:t>
          </a:r>
          <a:endParaRPr lang="pt-BR" sz="1600" b="1" dirty="0">
            <a:effectLst>
              <a:outerShdw blurRad="38100" dist="38100" dir="2700000" algn="tl">
                <a:srgbClr val="000000">
                  <a:alpha val="43137"/>
                </a:srgbClr>
              </a:outerShdw>
            </a:effectLst>
          </a:endParaRPr>
        </a:p>
      </dgm:t>
    </dgm:pt>
    <dgm:pt modelId="{18DD33B4-1969-48B7-A6DD-4FBFC346C8AD}" type="parTrans" cxnId="{013C7C66-6A2A-4C02-8441-5C2800F4BD6C}">
      <dgm:prSet/>
      <dgm:spPr/>
      <dgm:t>
        <a:bodyPr/>
        <a:lstStyle/>
        <a:p>
          <a:endParaRPr lang="pt-BR"/>
        </a:p>
      </dgm:t>
    </dgm:pt>
    <dgm:pt modelId="{B5B00F42-3BDB-4BE4-856E-D524133C9200}" type="sibTrans" cxnId="{013C7C66-6A2A-4C02-8441-5C2800F4BD6C}">
      <dgm:prSet/>
      <dgm:spPr/>
      <dgm:t>
        <a:bodyPr/>
        <a:lstStyle/>
        <a:p>
          <a:endParaRPr lang="pt-BR"/>
        </a:p>
      </dgm:t>
    </dgm:pt>
    <dgm:pt modelId="{98E1748A-4ECE-4C41-874A-1CAFBB1FE138}" type="pres">
      <dgm:prSet presAssocID="{5809703B-960C-44B5-8820-1452F1EAEDED}" presName="compositeShape" presStyleCnt="0">
        <dgm:presLayoutVars>
          <dgm:chMax val="7"/>
          <dgm:dir/>
          <dgm:resizeHandles val="exact"/>
        </dgm:presLayoutVars>
      </dgm:prSet>
      <dgm:spPr/>
    </dgm:pt>
    <dgm:pt modelId="{E0C72E73-ECFF-4B2B-9401-8EBC894569D7}" type="pres">
      <dgm:prSet presAssocID="{5809703B-960C-44B5-8820-1452F1EAEDED}" presName="wedge1" presStyleLbl="node1" presStyleIdx="0" presStyleCnt="3"/>
      <dgm:spPr/>
      <dgm:t>
        <a:bodyPr/>
        <a:lstStyle/>
        <a:p>
          <a:endParaRPr lang="pt-BR"/>
        </a:p>
      </dgm:t>
    </dgm:pt>
    <dgm:pt modelId="{61A91689-5087-4D21-95D1-7CE1A4D940D5}" type="pres">
      <dgm:prSet presAssocID="{5809703B-960C-44B5-8820-1452F1EAEDED}" presName="dummy1a" presStyleCnt="0"/>
      <dgm:spPr/>
    </dgm:pt>
    <dgm:pt modelId="{559D2277-7D6B-43F2-94B0-56071EC29D4D}" type="pres">
      <dgm:prSet presAssocID="{5809703B-960C-44B5-8820-1452F1EAEDED}" presName="dummy1b" presStyleCnt="0"/>
      <dgm:spPr/>
    </dgm:pt>
    <dgm:pt modelId="{E491BE73-F487-4853-B84F-1CE99744CDC5}" type="pres">
      <dgm:prSet presAssocID="{5809703B-960C-44B5-8820-1452F1EAEDED}" presName="wedge1Tx" presStyleLbl="node1" presStyleIdx="0" presStyleCnt="3">
        <dgm:presLayoutVars>
          <dgm:chMax val="0"/>
          <dgm:chPref val="0"/>
          <dgm:bulletEnabled val="1"/>
        </dgm:presLayoutVars>
      </dgm:prSet>
      <dgm:spPr/>
      <dgm:t>
        <a:bodyPr/>
        <a:lstStyle/>
        <a:p>
          <a:endParaRPr lang="pt-BR"/>
        </a:p>
      </dgm:t>
    </dgm:pt>
    <dgm:pt modelId="{B9DC4275-A1B5-4ADC-9D3E-1B0DA865F301}" type="pres">
      <dgm:prSet presAssocID="{5809703B-960C-44B5-8820-1452F1EAEDED}" presName="wedge2" presStyleLbl="node1" presStyleIdx="1" presStyleCnt="3"/>
      <dgm:spPr/>
      <dgm:t>
        <a:bodyPr/>
        <a:lstStyle/>
        <a:p>
          <a:endParaRPr lang="pt-BR"/>
        </a:p>
      </dgm:t>
    </dgm:pt>
    <dgm:pt modelId="{DBBA85EE-D94E-4B60-AE8E-B595E77E10F5}" type="pres">
      <dgm:prSet presAssocID="{5809703B-960C-44B5-8820-1452F1EAEDED}" presName="dummy2a" presStyleCnt="0"/>
      <dgm:spPr/>
    </dgm:pt>
    <dgm:pt modelId="{BAFABE0D-D5D7-4C8F-9AA9-EAC0239FD0E2}" type="pres">
      <dgm:prSet presAssocID="{5809703B-960C-44B5-8820-1452F1EAEDED}" presName="dummy2b" presStyleCnt="0"/>
      <dgm:spPr/>
    </dgm:pt>
    <dgm:pt modelId="{09CCA61F-E053-44AD-8462-379C01687D1F}" type="pres">
      <dgm:prSet presAssocID="{5809703B-960C-44B5-8820-1452F1EAEDED}" presName="wedge2Tx" presStyleLbl="node1" presStyleIdx="1" presStyleCnt="3">
        <dgm:presLayoutVars>
          <dgm:chMax val="0"/>
          <dgm:chPref val="0"/>
          <dgm:bulletEnabled val="1"/>
        </dgm:presLayoutVars>
      </dgm:prSet>
      <dgm:spPr/>
      <dgm:t>
        <a:bodyPr/>
        <a:lstStyle/>
        <a:p>
          <a:endParaRPr lang="pt-BR"/>
        </a:p>
      </dgm:t>
    </dgm:pt>
    <dgm:pt modelId="{1911325B-3639-41AD-A18C-442AAA693934}" type="pres">
      <dgm:prSet presAssocID="{5809703B-960C-44B5-8820-1452F1EAEDED}" presName="wedge3" presStyleLbl="node1" presStyleIdx="2" presStyleCnt="3" custScaleX="125151" custScaleY="116844" custLinFactNeighborX="873" custLinFactNeighborY="-1102"/>
      <dgm:spPr/>
      <dgm:t>
        <a:bodyPr/>
        <a:lstStyle/>
        <a:p>
          <a:endParaRPr lang="pt-BR"/>
        </a:p>
      </dgm:t>
    </dgm:pt>
    <dgm:pt modelId="{847EF92B-A99B-4F4F-B11B-B5FBCDCEFA24}" type="pres">
      <dgm:prSet presAssocID="{5809703B-960C-44B5-8820-1452F1EAEDED}" presName="dummy3a" presStyleCnt="0"/>
      <dgm:spPr/>
    </dgm:pt>
    <dgm:pt modelId="{1AB752DB-9EC1-4CB3-8952-8DCACC8578FC}" type="pres">
      <dgm:prSet presAssocID="{5809703B-960C-44B5-8820-1452F1EAEDED}" presName="dummy3b" presStyleCnt="0"/>
      <dgm:spPr/>
    </dgm:pt>
    <dgm:pt modelId="{3931490D-6FCF-4DFC-916E-DA67AE0C2D3B}" type="pres">
      <dgm:prSet presAssocID="{5809703B-960C-44B5-8820-1452F1EAEDED}" presName="wedge3Tx" presStyleLbl="node1" presStyleIdx="2" presStyleCnt="3">
        <dgm:presLayoutVars>
          <dgm:chMax val="0"/>
          <dgm:chPref val="0"/>
          <dgm:bulletEnabled val="1"/>
        </dgm:presLayoutVars>
      </dgm:prSet>
      <dgm:spPr/>
      <dgm:t>
        <a:bodyPr/>
        <a:lstStyle/>
        <a:p>
          <a:endParaRPr lang="pt-BR"/>
        </a:p>
      </dgm:t>
    </dgm:pt>
    <dgm:pt modelId="{C56091FB-D335-4024-80E0-2FFCDB920993}" type="pres">
      <dgm:prSet presAssocID="{9AD66EE6-F2C0-4937-AB17-81A853AA3E3A}" presName="arrowWedge1" presStyleLbl="fgSibTrans2D1" presStyleIdx="0" presStyleCnt="3"/>
      <dgm:spPr/>
    </dgm:pt>
    <dgm:pt modelId="{B1E938A2-FC1D-43BD-8472-F821458F9847}" type="pres">
      <dgm:prSet presAssocID="{496D8470-273F-44CC-B434-A1F185469DCD}" presName="arrowWedge2" presStyleLbl="fgSibTrans2D1" presStyleIdx="1" presStyleCnt="3"/>
      <dgm:spPr/>
    </dgm:pt>
    <dgm:pt modelId="{82964DB2-8198-4665-8E4C-98CA29C01362}" type="pres">
      <dgm:prSet presAssocID="{B5B00F42-3BDB-4BE4-856E-D524133C9200}" presName="arrowWedge3" presStyleLbl="fgSibTrans2D1" presStyleIdx="2" presStyleCnt="3" custScaleX="129041" custScaleY="121638" custLinFactNeighborX="272" custLinFactNeighborY="-1240"/>
      <dgm:spPr/>
    </dgm:pt>
  </dgm:ptLst>
  <dgm:cxnLst>
    <dgm:cxn modelId="{013C7C66-6A2A-4C02-8441-5C2800F4BD6C}" srcId="{5809703B-960C-44B5-8820-1452F1EAEDED}" destId="{A60C4B47-8983-417A-A712-EFFFDBCD87E5}" srcOrd="2" destOrd="0" parTransId="{18DD33B4-1969-48B7-A6DD-4FBFC346C8AD}" sibTransId="{B5B00F42-3BDB-4BE4-856E-D524133C9200}"/>
    <dgm:cxn modelId="{B58219FB-E00D-4F82-8D66-F458BA6EAD3B}" type="presOf" srcId="{848172FF-2F92-4049-B71E-CACD8132DE9D}" destId="{09CCA61F-E053-44AD-8462-379C01687D1F}" srcOrd="1" destOrd="0" presId="urn:microsoft.com/office/officeart/2005/8/layout/cycle8"/>
    <dgm:cxn modelId="{CA026306-A652-40A0-B336-69F7DDB4A3B8}" type="presOf" srcId="{0ECA9A1C-21BF-42AF-8F6C-22DC91E43A17}" destId="{E491BE73-F487-4853-B84F-1CE99744CDC5}" srcOrd="1" destOrd="0" presId="urn:microsoft.com/office/officeart/2005/8/layout/cycle8"/>
    <dgm:cxn modelId="{0B92F63B-18EF-4A84-9539-0B064215DAE9}" srcId="{5809703B-960C-44B5-8820-1452F1EAEDED}" destId="{0ECA9A1C-21BF-42AF-8F6C-22DC91E43A17}" srcOrd="0" destOrd="0" parTransId="{D600B75F-952E-4B20-818D-553ACB35AAB0}" sibTransId="{9AD66EE6-F2C0-4937-AB17-81A853AA3E3A}"/>
    <dgm:cxn modelId="{D551FCBB-713D-48F9-8684-2CE57DE6739A}" type="presOf" srcId="{0ECA9A1C-21BF-42AF-8F6C-22DC91E43A17}" destId="{E0C72E73-ECFF-4B2B-9401-8EBC894569D7}" srcOrd="0" destOrd="0" presId="urn:microsoft.com/office/officeart/2005/8/layout/cycle8"/>
    <dgm:cxn modelId="{DDA04CE5-B89F-4AC5-8127-B784F9569094}" type="presOf" srcId="{5809703B-960C-44B5-8820-1452F1EAEDED}" destId="{98E1748A-4ECE-4C41-874A-1CAFBB1FE138}" srcOrd="0" destOrd="0" presId="urn:microsoft.com/office/officeart/2005/8/layout/cycle8"/>
    <dgm:cxn modelId="{60C61D94-DAB5-4650-BC39-5CFDBDA08901}" type="presOf" srcId="{848172FF-2F92-4049-B71E-CACD8132DE9D}" destId="{B9DC4275-A1B5-4ADC-9D3E-1B0DA865F301}" srcOrd="0" destOrd="0" presId="urn:microsoft.com/office/officeart/2005/8/layout/cycle8"/>
    <dgm:cxn modelId="{25526922-9729-43E6-9DEC-1FCA8D84F49A}" type="presOf" srcId="{A60C4B47-8983-417A-A712-EFFFDBCD87E5}" destId="{3931490D-6FCF-4DFC-916E-DA67AE0C2D3B}" srcOrd="1" destOrd="0" presId="urn:microsoft.com/office/officeart/2005/8/layout/cycle8"/>
    <dgm:cxn modelId="{F909D180-ACE9-476D-91C0-3A8B931AB7FB}" type="presOf" srcId="{A60C4B47-8983-417A-A712-EFFFDBCD87E5}" destId="{1911325B-3639-41AD-A18C-442AAA693934}" srcOrd="0" destOrd="0" presId="urn:microsoft.com/office/officeart/2005/8/layout/cycle8"/>
    <dgm:cxn modelId="{0B8EE96C-68F5-4013-900C-49121DBC2252}" srcId="{5809703B-960C-44B5-8820-1452F1EAEDED}" destId="{848172FF-2F92-4049-B71E-CACD8132DE9D}" srcOrd="1" destOrd="0" parTransId="{A6DE236E-B13D-405E-9748-5B441545C27A}" sibTransId="{496D8470-273F-44CC-B434-A1F185469DCD}"/>
    <dgm:cxn modelId="{76E3B693-AB4A-40F8-B682-B21667AA94FF}" type="presParOf" srcId="{98E1748A-4ECE-4C41-874A-1CAFBB1FE138}" destId="{E0C72E73-ECFF-4B2B-9401-8EBC894569D7}" srcOrd="0" destOrd="0" presId="urn:microsoft.com/office/officeart/2005/8/layout/cycle8"/>
    <dgm:cxn modelId="{57FF315B-AA6D-4DFF-A8E8-A9930E44617B}" type="presParOf" srcId="{98E1748A-4ECE-4C41-874A-1CAFBB1FE138}" destId="{61A91689-5087-4D21-95D1-7CE1A4D940D5}" srcOrd="1" destOrd="0" presId="urn:microsoft.com/office/officeart/2005/8/layout/cycle8"/>
    <dgm:cxn modelId="{53B0F1D1-8EDD-46BB-9C45-07131E8F75A9}" type="presParOf" srcId="{98E1748A-4ECE-4C41-874A-1CAFBB1FE138}" destId="{559D2277-7D6B-43F2-94B0-56071EC29D4D}" srcOrd="2" destOrd="0" presId="urn:microsoft.com/office/officeart/2005/8/layout/cycle8"/>
    <dgm:cxn modelId="{7F8AE252-5DEF-475C-BB5D-73BB3E0813F0}" type="presParOf" srcId="{98E1748A-4ECE-4C41-874A-1CAFBB1FE138}" destId="{E491BE73-F487-4853-B84F-1CE99744CDC5}" srcOrd="3" destOrd="0" presId="urn:microsoft.com/office/officeart/2005/8/layout/cycle8"/>
    <dgm:cxn modelId="{0EA62448-D446-4FE1-B9DE-F63FCED1CDC9}" type="presParOf" srcId="{98E1748A-4ECE-4C41-874A-1CAFBB1FE138}" destId="{B9DC4275-A1B5-4ADC-9D3E-1B0DA865F301}" srcOrd="4" destOrd="0" presId="urn:microsoft.com/office/officeart/2005/8/layout/cycle8"/>
    <dgm:cxn modelId="{13BDBBB1-4BE3-4FD8-A0A3-FA1AF100778B}" type="presParOf" srcId="{98E1748A-4ECE-4C41-874A-1CAFBB1FE138}" destId="{DBBA85EE-D94E-4B60-AE8E-B595E77E10F5}" srcOrd="5" destOrd="0" presId="urn:microsoft.com/office/officeart/2005/8/layout/cycle8"/>
    <dgm:cxn modelId="{D79375CC-AD01-4F5F-968D-19B0EC521FDA}" type="presParOf" srcId="{98E1748A-4ECE-4C41-874A-1CAFBB1FE138}" destId="{BAFABE0D-D5D7-4C8F-9AA9-EAC0239FD0E2}" srcOrd="6" destOrd="0" presId="urn:microsoft.com/office/officeart/2005/8/layout/cycle8"/>
    <dgm:cxn modelId="{F70C7C53-40BF-43D2-B5F5-EBBE317B1377}" type="presParOf" srcId="{98E1748A-4ECE-4C41-874A-1CAFBB1FE138}" destId="{09CCA61F-E053-44AD-8462-379C01687D1F}" srcOrd="7" destOrd="0" presId="urn:microsoft.com/office/officeart/2005/8/layout/cycle8"/>
    <dgm:cxn modelId="{306D2F2E-FA86-42F1-9F4E-F4D96468A1FC}" type="presParOf" srcId="{98E1748A-4ECE-4C41-874A-1CAFBB1FE138}" destId="{1911325B-3639-41AD-A18C-442AAA693934}" srcOrd="8" destOrd="0" presId="urn:microsoft.com/office/officeart/2005/8/layout/cycle8"/>
    <dgm:cxn modelId="{4C920C67-DA72-4E4B-ACF2-A65ADC7DAD28}" type="presParOf" srcId="{98E1748A-4ECE-4C41-874A-1CAFBB1FE138}" destId="{847EF92B-A99B-4F4F-B11B-B5FBCDCEFA24}" srcOrd="9" destOrd="0" presId="urn:microsoft.com/office/officeart/2005/8/layout/cycle8"/>
    <dgm:cxn modelId="{E6C80028-AE5A-4148-94E6-68F3521862F5}" type="presParOf" srcId="{98E1748A-4ECE-4C41-874A-1CAFBB1FE138}" destId="{1AB752DB-9EC1-4CB3-8952-8DCACC8578FC}" srcOrd="10" destOrd="0" presId="urn:microsoft.com/office/officeart/2005/8/layout/cycle8"/>
    <dgm:cxn modelId="{0AB6DAD7-9F9C-45FF-9EAF-CB44D0218FAF}" type="presParOf" srcId="{98E1748A-4ECE-4C41-874A-1CAFBB1FE138}" destId="{3931490D-6FCF-4DFC-916E-DA67AE0C2D3B}" srcOrd="11" destOrd="0" presId="urn:microsoft.com/office/officeart/2005/8/layout/cycle8"/>
    <dgm:cxn modelId="{3DFB89A1-81A8-47D8-824C-ACDC95715704}" type="presParOf" srcId="{98E1748A-4ECE-4C41-874A-1CAFBB1FE138}" destId="{C56091FB-D335-4024-80E0-2FFCDB920993}" srcOrd="12" destOrd="0" presId="urn:microsoft.com/office/officeart/2005/8/layout/cycle8"/>
    <dgm:cxn modelId="{EB6ABD5A-4317-4602-97D4-FCEBEA2CB385}" type="presParOf" srcId="{98E1748A-4ECE-4C41-874A-1CAFBB1FE138}" destId="{B1E938A2-FC1D-43BD-8472-F821458F9847}" srcOrd="13" destOrd="0" presId="urn:microsoft.com/office/officeart/2005/8/layout/cycle8"/>
    <dgm:cxn modelId="{14016373-C064-462B-927C-7D181E2785BB}" type="presParOf" srcId="{98E1748A-4ECE-4C41-874A-1CAFBB1FE138}" destId="{82964DB2-8198-4665-8E4C-98CA29C01362}"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E264C8-A865-4CCC-9D4C-53BD922DC3B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pt-BR"/>
        </a:p>
      </dgm:t>
    </dgm:pt>
    <dgm:pt modelId="{0ECC92EC-C8FF-43A2-865A-1FF70FDA58F3}">
      <dgm:prSet phldrT="[Texto]" custT="1"/>
      <dgm:spPr>
        <a:solidFill>
          <a:srgbClr val="254061"/>
        </a:solidFill>
        <a:ln>
          <a:noFill/>
        </a:ln>
      </dgm:spPr>
      <dgm:t>
        <a:bodyPr/>
        <a:lstStyle/>
        <a:p>
          <a:r>
            <a:rPr lang="pt-BR" sz="2400" dirty="0">
              <a:latin typeface="Arial Narrow"/>
              <a:cs typeface="Arial Narrow"/>
            </a:rPr>
            <a:t>Administração Nacional </a:t>
          </a:r>
        </a:p>
      </dgm:t>
    </dgm:pt>
    <dgm:pt modelId="{D4A6003F-6463-4FA8-895E-FA58C1D9FDAD}" type="parTrans" cxnId="{6D987CFD-3A7F-46E6-8919-4D2DC49D288B}">
      <dgm:prSet/>
      <dgm:spPr/>
      <dgm:t>
        <a:bodyPr/>
        <a:lstStyle/>
        <a:p>
          <a:endParaRPr lang="pt-BR"/>
        </a:p>
      </dgm:t>
    </dgm:pt>
    <dgm:pt modelId="{BE3F6994-A6EC-47D7-AF86-BE8F8984D7C6}" type="sibTrans" cxnId="{6D987CFD-3A7F-46E6-8919-4D2DC49D288B}">
      <dgm:prSet/>
      <dgm:spPr/>
      <dgm:t>
        <a:bodyPr/>
        <a:lstStyle/>
        <a:p>
          <a:endParaRPr lang="pt-BR"/>
        </a:p>
      </dgm:t>
    </dgm:pt>
    <dgm:pt modelId="{A0E72BA2-6C00-459A-97D4-DF514BB6715D}">
      <dgm:prSet phldrT="[Texto]" custT="1"/>
      <dgm:spPr>
        <a:solidFill>
          <a:srgbClr val="FD8612"/>
        </a:solidFill>
        <a:ln>
          <a:noFill/>
        </a:ln>
      </dgm:spPr>
      <dgm:t>
        <a:bodyPr/>
        <a:lstStyle/>
        <a:p>
          <a:r>
            <a:rPr lang="pt-BR" sz="2400" dirty="0"/>
            <a:t>Conselho Nacional</a:t>
          </a:r>
        </a:p>
      </dgm:t>
    </dgm:pt>
    <dgm:pt modelId="{8C54FAF9-5B29-49A1-A735-98DAA889ED28}" type="parTrans" cxnId="{F735A4C1-5EE6-462F-8874-466602884BF8}">
      <dgm:prSet/>
      <dgm:spPr>
        <a:ln>
          <a:solidFill>
            <a:srgbClr val="000000"/>
          </a:solidFill>
        </a:ln>
      </dgm:spPr>
      <dgm:t>
        <a:bodyPr/>
        <a:lstStyle/>
        <a:p>
          <a:endParaRPr lang="pt-BR"/>
        </a:p>
      </dgm:t>
    </dgm:pt>
    <dgm:pt modelId="{5AA92BDE-50C2-470E-BECC-6799B50D8DEF}" type="sibTrans" cxnId="{F735A4C1-5EE6-462F-8874-466602884BF8}">
      <dgm:prSet/>
      <dgm:spPr/>
      <dgm:t>
        <a:bodyPr/>
        <a:lstStyle/>
        <a:p>
          <a:endParaRPr lang="pt-BR"/>
        </a:p>
      </dgm:t>
    </dgm:pt>
    <dgm:pt modelId="{9D6ED5AF-9D04-4A72-B59B-A6CCC9601B35}">
      <dgm:prSet phldrT="[Texto]" custT="1"/>
      <dgm:spPr>
        <a:solidFill>
          <a:srgbClr val="FD8612"/>
        </a:solidFill>
        <a:ln>
          <a:noFill/>
        </a:ln>
      </dgm:spPr>
      <dgm:t>
        <a:bodyPr/>
        <a:lstStyle/>
        <a:p>
          <a:r>
            <a:rPr lang="pt-BR" sz="2400" dirty="0"/>
            <a:t>Conselho Fiscal</a:t>
          </a:r>
        </a:p>
      </dgm:t>
    </dgm:pt>
    <dgm:pt modelId="{DCB4103E-150F-466A-923C-21E891B30C20}" type="parTrans" cxnId="{78FC203F-2D62-4CAE-9191-428658B31F1B}">
      <dgm:prSet/>
      <dgm:spPr>
        <a:ln>
          <a:solidFill>
            <a:srgbClr val="000000"/>
          </a:solidFill>
        </a:ln>
      </dgm:spPr>
      <dgm:t>
        <a:bodyPr/>
        <a:lstStyle/>
        <a:p>
          <a:endParaRPr lang="pt-BR"/>
        </a:p>
      </dgm:t>
    </dgm:pt>
    <dgm:pt modelId="{1B2CB530-260F-4210-A6C2-9878AD4DC922}" type="sibTrans" cxnId="{78FC203F-2D62-4CAE-9191-428658B31F1B}">
      <dgm:prSet/>
      <dgm:spPr/>
      <dgm:t>
        <a:bodyPr/>
        <a:lstStyle/>
        <a:p>
          <a:endParaRPr lang="pt-BR"/>
        </a:p>
      </dgm:t>
    </dgm:pt>
    <dgm:pt modelId="{B01FEB32-E75E-4116-B6C4-2F71FEB6C35F}">
      <dgm:prSet phldrT="[Texto]" custT="1"/>
      <dgm:spPr>
        <a:solidFill>
          <a:srgbClr val="FD8612"/>
        </a:solidFill>
        <a:ln>
          <a:noFill/>
        </a:ln>
      </dgm:spPr>
      <dgm:t>
        <a:bodyPr/>
        <a:lstStyle/>
        <a:p>
          <a:r>
            <a:rPr lang="pt-BR" sz="2400" dirty="0"/>
            <a:t>Departamento Nacional</a:t>
          </a:r>
        </a:p>
      </dgm:t>
    </dgm:pt>
    <dgm:pt modelId="{B2FA0E14-BBE8-454E-AB49-C84114BD95AF}" type="parTrans" cxnId="{F4310D77-2556-4E67-AF9C-E151DCC1FB5A}">
      <dgm:prSet/>
      <dgm:spPr>
        <a:ln>
          <a:solidFill>
            <a:srgbClr val="000000"/>
          </a:solidFill>
        </a:ln>
      </dgm:spPr>
      <dgm:t>
        <a:bodyPr/>
        <a:lstStyle/>
        <a:p>
          <a:endParaRPr lang="pt-BR"/>
        </a:p>
      </dgm:t>
    </dgm:pt>
    <dgm:pt modelId="{0EFBA23C-B2A5-4BF5-BA64-8DED340B41E9}" type="sibTrans" cxnId="{F4310D77-2556-4E67-AF9C-E151DCC1FB5A}">
      <dgm:prSet/>
      <dgm:spPr/>
      <dgm:t>
        <a:bodyPr/>
        <a:lstStyle/>
        <a:p>
          <a:endParaRPr lang="pt-BR"/>
        </a:p>
      </dgm:t>
    </dgm:pt>
    <dgm:pt modelId="{D1A58E74-010D-423E-A4EA-42EC3C3A6CF4}" type="pres">
      <dgm:prSet presAssocID="{29E264C8-A865-4CCC-9D4C-53BD922DC3B5}" presName="Name0" presStyleCnt="0">
        <dgm:presLayoutVars>
          <dgm:chPref val="1"/>
          <dgm:dir/>
          <dgm:animOne val="branch"/>
          <dgm:animLvl val="lvl"/>
          <dgm:resizeHandles val="exact"/>
        </dgm:presLayoutVars>
      </dgm:prSet>
      <dgm:spPr/>
      <dgm:t>
        <a:bodyPr/>
        <a:lstStyle/>
        <a:p>
          <a:endParaRPr lang="pt-BR"/>
        </a:p>
      </dgm:t>
    </dgm:pt>
    <dgm:pt modelId="{73B4F871-E525-4169-87F8-E53555952A88}" type="pres">
      <dgm:prSet presAssocID="{0ECC92EC-C8FF-43A2-865A-1FF70FDA58F3}" presName="root1" presStyleCnt="0"/>
      <dgm:spPr/>
    </dgm:pt>
    <dgm:pt modelId="{944F8177-D08C-4BC7-9502-0B5764990092}" type="pres">
      <dgm:prSet presAssocID="{0ECC92EC-C8FF-43A2-865A-1FF70FDA58F3}" presName="LevelOneTextNode" presStyleLbl="node0" presStyleIdx="0" presStyleCnt="1" custScaleY="74391">
        <dgm:presLayoutVars>
          <dgm:chPref val="3"/>
        </dgm:presLayoutVars>
      </dgm:prSet>
      <dgm:spPr/>
      <dgm:t>
        <a:bodyPr/>
        <a:lstStyle/>
        <a:p>
          <a:endParaRPr lang="pt-BR"/>
        </a:p>
      </dgm:t>
    </dgm:pt>
    <dgm:pt modelId="{A8DAB915-BAAC-4726-B745-FE82F5D7672F}" type="pres">
      <dgm:prSet presAssocID="{0ECC92EC-C8FF-43A2-865A-1FF70FDA58F3}" presName="level2hierChild" presStyleCnt="0"/>
      <dgm:spPr/>
    </dgm:pt>
    <dgm:pt modelId="{10BB5D8D-7A61-4936-B49E-8B09B1F05792}" type="pres">
      <dgm:prSet presAssocID="{8C54FAF9-5B29-49A1-A735-98DAA889ED28}" presName="conn2-1" presStyleLbl="parChTrans1D2" presStyleIdx="0" presStyleCnt="3"/>
      <dgm:spPr/>
      <dgm:t>
        <a:bodyPr/>
        <a:lstStyle/>
        <a:p>
          <a:endParaRPr lang="pt-BR"/>
        </a:p>
      </dgm:t>
    </dgm:pt>
    <dgm:pt modelId="{DEAA40B3-B314-45BF-BB5C-16B32CA38B97}" type="pres">
      <dgm:prSet presAssocID="{8C54FAF9-5B29-49A1-A735-98DAA889ED28}" presName="connTx" presStyleLbl="parChTrans1D2" presStyleIdx="0" presStyleCnt="3"/>
      <dgm:spPr/>
      <dgm:t>
        <a:bodyPr/>
        <a:lstStyle/>
        <a:p>
          <a:endParaRPr lang="pt-BR"/>
        </a:p>
      </dgm:t>
    </dgm:pt>
    <dgm:pt modelId="{F2144783-BD3A-4357-A621-82D30AB27ED6}" type="pres">
      <dgm:prSet presAssocID="{A0E72BA2-6C00-459A-97D4-DF514BB6715D}" presName="root2" presStyleCnt="0"/>
      <dgm:spPr/>
    </dgm:pt>
    <dgm:pt modelId="{F2291079-202B-4CF6-84DE-E90EF9009F75}" type="pres">
      <dgm:prSet presAssocID="{A0E72BA2-6C00-459A-97D4-DF514BB6715D}" presName="LevelTwoTextNode" presStyleLbl="node2" presStyleIdx="0" presStyleCnt="3" custScaleX="144773" custLinFactNeighborX="-521">
        <dgm:presLayoutVars>
          <dgm:chPref val="3"/>
        </dgm:presLayoutVars>
      </dgm:prSet>
      <dgm:spPr/>
      <dgm:t>
        <a:bodyPr/>
        <a:lstStyle/>
        <a:p>
          <a:endParaRPr lang="pt-BR"/>
        </a:p>
      </dgm:t>
    </dgm:pt>
    <dgm:pt modelId="{E2E5BE73-4FF8-4251-8EBF-9168CC8420FB}" type="pres">
      <dgm:prSet presAssocID="{A0E72BA2-6C00-459A-97D4-DF514BB6715D}" presName="level3hierChild" presStyleCnt="0"/>
      <dgm:spPr/>
    </dgm:pt>
    <dgm:pt modelId="{BFF12AEB-378B-4633-87F9-9FC80324BCA0}" type="pres">
      <dgm:prSet presAssocID="{DCB4103E-150F-466A-923C-21E891B30C20}" presName="conn2-1" presStyleLbl="parChTrans1D2" presStyleIdx="1" presStyleCnt="3"/>
      <dgm:spPr/>
      <dgm:t>
        <a:bodyPr/>
        <a:lstStyle/>
        <a:p>
          <a:endParaRPr lang="pt-BR"/>
        </a:p>
      </dgm:t>
    </dgm:pt>
    <dgm:pt modelId="{CB968886-C522-49B6-8720-CDE9E4EDE5F2}" type="pres">
      <dgm:prSet presAssocID="{DCB4103E-150F-466A-923C-21E891B30C20}" presName="connTx" presStyleLbl="parChTrans1D2" presStyleIdx="1" presStyleCnt="3"/>
      <dgm:spPr/>
      <dgm:t>
        <a:bodyPr/>
        <a:lstStyle/>
        <a:p>
          <a:endParaRPr lang="pt-BR"/>
        </a:p>
      </dgm:t>
    </dgm:pt>
    <dgm:pt modelId="{75FFA4C4-4035-4244-A0D2-BB9D19F15156}" type="pres">
      <dgm:prSet presAssocID="{9D6ED5AF-9D04-4A72-B59B-A6CCC9601B35}" presName="root2" presStyleCnt="0"/>
      <dgm:spPr/>
    </dgm:pt>
    <dgm:pt modelId="{29233F8C-DA7D-44E1-97CE-CF6622B31806}" type="pres">
      <dgm:prSet presAssocID="{9D6ED5AF-9D04-4A72-B59B-A6CCC9601B35}" presName="LevelTwoTextNode" presStyleLbl="node2" presStyleIdx="1" presStyleCnt="3" custScaleX="142690">
        <dgm:presLayoutVars>
          <dgm:chPref val="3"/>
        </dgm:presLayoutVars>
      </dgm:prSet>
      <dgm:spPr/>
      <dgm:t>
        <a:bodyPr/>
        <a:lstStyle/>
        <a:p>
          <a:endParaRPr lang="pt-BR"/>
        </a:p>
      </dgm:t>
    </dgm:pt>
    <dgm:pt modelId="{55A5C958-9E21-46A4-AACB-E8962FBACBF3}" type="pres">
      <dgm:prSet presAssocID="{9D6ED5AF-9D04-4A72-B59B-A6CCC9601B35}" presName="level3hierChild" presStyleCnt="0"/>
      <dgm:spPr/>
    </dgm:pt>
    <dgm:pt modelId="{F6C73151-1607-41CC-A706-E62B6C8DBA58}" type="pres">
      <dgm:prSet presAssocID="{B2FA0E14-BBE8-454E-AB49-C84114BD95AF}" presName="conn2-1" presStyleLbl="parChTrans1D2" presStyleIdx="2" presStyleCnt="3"/>
      <dgm:spPr/>
      <dgm:t>
        <a:bodyPr/>
        <a:lstStyle/>
        <a:p>
          <a:endParaRPr lang="pt-BR"/>
        </a:p>
      </dgm:t>
    </dgm:pt>
    <dgm:pt modelId="{8BF69EB7-F7B5-420D-B852-1F2E1A3DF743}" type="pres">
      <dgm:prSet presAssocID="{B2FA0E14-BBE8-454E-AB49-C84114BD95AF}" presName="connTx" presStyleLbl="parChTrans1D2" presStyleIdx="2" presStyleCnt="3"/>
      <dgm:spPr/>
      <dgm:t>
        <a:bodyPr/>
        <a:lstStyle/>
        <a:p>
          <a:endParaRPr lang="pt-BR"/>
        </a:p>
      </dgm:t>
    </dgm:pt>
    <dgm:pt modelId="{2CC9865F-83CA-420F-ADC2-3D55B661596B}" type="pres">
      <dgm:prSet presAssocID="{B01FEB32-E75E-4116-B6C4-2F71FEB6C35F}" presName="root2" presStyleCnt="0"/>
      <dgm:spPr/>
    </dgm:pt>
    <dgm:pt modelId="{5334CCF6-8FA2-48B6-B6F5-EA0B583103A3}" type="pres">
      <dgm:prSet presAssocID="{B01FEB32-E75E-4116-B6C4-2F71FEB6C35F}" presName="LevelTwoTextNode" presStyleLbl="node2" presStyleIdx="2" presStyleCnt="3" custScaleX="141648" custLinFactNeighborX="521" custLinFactNeighborY="6834">
        <dgm:presLayoutVars>
          <dgm:chPref val="3"/>
        </dgm:presLayoutVars>
      </dgm:prSet>
      <dgm:spPr/>
      <dgm:t>
        <a:bodyPr/>
        <a:lstStyle/>
        <a:p>
          <a:endParaRPr lang="pt-BR"/>
        </a:p>
      </dgm:t>
    </dgm:pt>
    <dgm:pt modelId="{601D91C4-4719-4ACE-88D9-7EEAE1A83DE7}" type="pres">
      <dgm:prSet presAssocID="{B01FEB32-E75E-4116-B6C4-2F71FEB6C35F}" presName="level3hierChild" presStyleCnt="0"/>
      <dgm:spPr/>
    </dgm:pt>
  </dgm:ptLst>
  <dgm:cxnLst>
    <dgm:cxn modelId="{0E1F968E-FCAB-4F38-992E-FFF767C3E79B}" type="presOf" srcId="{29E264C8-A865-4CCC-9D4C-53BD922DC3B5}" destId="{D1A58E74-010D-423E-A4EA-42EC3C3A6CF4}" srcOrd="0" destOrd="0" presId="urn:microsoft.com/office/officeart/2008/layout/HorizontalMultiLevelHierarchy"/>
    <dgm:cxn modelId="{78FC203F-2D62-4CAE-9191-428658B31F1B}" srcId="{0ECC92EC-C8FF-43A2-865A-1FF70FDA58F3}" destId="{9D6ED5AF-9D04-4A72-B59B-A6CCC9601B35}" srcOrd="1" destOrd="0" parTransId="{DCB4103E-150F-466A-923C-21E891B30C20}" sibTransId="{1B2CB530-260F-4210-A6C2-9878AD4DC922}"/>
    <dgm:cxn modelId="{CF538BE5-AEF5-4200-B7FA-04B0B52AD3C5}" type="presOf" srcId="{DCB4103E-150F-466A-923C-21E891B30C20}" destId="{BFF12AEB-378B-4633-87F9-9FC80324BCA0}" srcOrd="0" destOrd="0" presId="urn:microsoft.com/office/officeart/2008/layout/HorizontalMultiLevelHierarchy"/>
    <dgm:cxn modelId="{6930BC74-CEAE-47C2-9A80-42DAAC0FC32E}" type="presOf" srcId="{0ECC92EC-C8FF-43A2-865A-1FF70FDA58F3}" destId="{944F8177-D08C-4BC7-9502-0B5764990092}" srcOrd="0" destOrd="0" presId="urn:microsoft.com/office/officeart/2008/layout/HorizontalMultiLevelHierarchy"/>
    <dgm:cxn modelId="{F735A4C1-5EE6-462F-8874-466602884BF8}" srcId="{0ECC92EC-C8FF-43A2-865A-1FF70FDA58F3}" destId="{A0E72BA2-6C00-459A-97D4-DF514BB6715D}" srcOrd="0" destOrd="0" parTransId="{8C54FAF9-5B29-49A1-A735-98DAA889ED28}" sibTransId="{5AA92BDE-50C2-470E-BECC-6799B50D8DEF}"/>
    <dgm:cxn modelId="{C6DD8737-EE6D-43ED-9108-014C37BFA178}" type="presOf" srcId="{8C54FAF9-5B29-49A1-A735-98DAA889ED28}" destId="{DEAA40B3-B314-45BF-BB5C-16B32CA38B97}" srcOrd="1" destOrd="0" presId="urn:microsoft.com/office/officeart/2008/layout/HorizontalMultiLevelHierarchy"/>
    <dgm:cxn modelId="{7613C6A6-771F-4CBF-BA83-78584CFBF9C9}" type="presOf" srcId="{B2FA0E14-BBE8-454E-AB49-C84114BD95AF}" destId="{8BF69EB7-F7B5-420D-B852-1F2E1A3DF743}" srcOrd="1" destOrd="0" presId="urn:microsoft.com/office/officeart/2008/layout/HorizontalMultiLevelHierarchy"/>
    <dgm:cxn modelId="{E77B2F00-E6A5-474F-8D16-6071D618AB13}" type="presOf" srcId="{8C54FAF9-5B29-49A1-A735-98DAA889ED28}" destId="{10BB5D8D-7A61-4936-B49E-8B09B1F05792}" srcOrd="0" destOrd="0" presId="urn:microsoft.com/office/officeart/2008/layout/HorizontalMultiLevelHierarchy"/>
    <dgm:cxn modelId="{6D987CFD-3A7F-46E6-8919-4D2DC49D288B}" srcId="{29E264C8-A865-4CCC-9D4C-53BD922DC3B5}" destId="{0ECC92EC-C8FF-43A2-865A-1FF70FDA58F3}" srcOrd="0" destOrd="0" parTransId="{D4A6003F-6463-4FA8-895E-FA58C1D9FDAD}" sibTransId="{BE3F6994-A6EC-47D7-AF86-BE8F8984D7C6}"/>
    <dgm:cxn modelId="{8320EA18-F7AB-437A-B319-D77698711D57}" type="presOf" srcId="{9D6ED5AF-9D04-4A72-B59B-A6CCC9601B35}" destId="{29233F8C-DA7D-44E1-97CE-CF6622B31806}" srcOrd="0" destOrd="0" presId="urn:microsoft.com/office/officeart/2008/layout/HorizontalMultiLevelHierarchy"/>
    <dgm:cxn modelId="{F4310D77-2556-4E67-AF9C-E151DCC1FB5A}" srcId="{0ECC92EC-C8FF-43A2-865A-1FF70FDA58F3}" destId="{B01FEB32-E75E-4116-B6C4-2F71FEB6C35F}" srcOrd="2" destOrd="0" parTransId="{B2FA0E14-BBE8-454E-AB49-C84114BD95AF}" sibTransId="{0EFBA23C-B2A5-4BF5-BA64-8DED340B41E9}"/>
    <dgm:cxn modelId="{304D244E-6D39-479B-A6DD-A6B497D55B9F}" type="presOf" srcId="{A0E72BA2-6C00-459A-97D4-DF514BB6715D}" destId="{F2291079-202B-4CF6-84DE-E90EF9009F75}" srcOrd="0" destOrd="0" presId="urn:microsoft.com/office/officeart/2008/layout/HorizontalMultiLevelHierarchy"/>
    <dgm:cxn modelId="{B4550A4E-F6F4-4A19-AEF7-FE988834E9D8}" type="presOf" srcId="{B2FA0E14-BBE8-454E-AB49-C84114BD95AF}" destId="{F6C73151-1607-41CC-A706-E62B6C8DBA58}" srcOrd="0" destOrd="0" presId="urn:microsoft.com/office/officeart/2008/layout/HorizontalMultiLevelHierarchy"/>
    <dgm:cxn modelId="{9C7004A8-5080-4443-811A-CE29C28ACF07}" type="presOf" srcId="{B01FEB32-E75E-4116-B6C4-2F71FEB6C35F}" destId="{5334CCF6-8FA2-48B6-B6F5-EA0B583103A3}" srcOrd="0" destOrd="0" presId="urn:microsoft.com/office/officeart/2008/layout/HorizontalMultiLevelHierarchy"/>
    <dgm:cxn modelId="{16419449-9DF8-4ED5-BA10-18AD8DB7750F}" type="presOf" srcId="{DCB4103E-150F-466A-923C-21E891B30C20}" destId="{CB968886-C522-49B6-8720-CDE9E4EDE5F2}" srcOrd="1" destOrd="0" presId="urn:microsoft.com/office/officeart/2008/layout/HorizontalMultiLevelHierarchy"/>
    <dgm:cxn modelId="{5CDE4E76-F81D-4284-AFCB-87CEF534A324}" type="presParOf" srcId="{D1A58E74-010D-423E-A4EA-42EC3C3A6CF4}" destId="{73B4F871-E525-4169-87F8-E53555952A88}" srcOrd="0" destOrd="0" presId="urn:microsoft.com/office/officeart/2008/layout/HorizontalMultiLevelHierarchy"/>
    <dgm:cxn modelId="{6BD853D3-36B5-42A7-AF16-E93137E142E1}" type="presParOf" srcId="{73B4F871-E525-4169-87F8-E53555952A88}" destId="{944F8177-D08C-4BC7-9502-0B5764990092}" srcOrd="0" destOrd="0" presId="urn:microsoft.com/office/officeart/2008/layout/HorizontalMultiLevelHierarchy"/>
    <dgm:cxn modelId="{2ECFAB5A-315C-479A-B98C-BC5E8BB15659}" type="presParOf" srcId="{73B4F871-E525-4169-87F8-E53555952A88}" destId="{A8DAB915-BAAC-4726-B745-FE82F5D7672F}" srcOrd="1" destOrd="0" presId="urn:microsoft.com/office/officeart/2008/layout/HorizontalMultiLevelHierarchy"/>
    <dgm:cxn modelId="{6F172C21-1C48-4ACA-A9D9-B3B0FF8E5B68}" type="presParOf" srcId="{A8DAB915-BAAC-4726-B745-FE82F5D7672F}" destId="{10BB5D8D-7A61-4936-B49E-8B09B1F05792}" srcOrd="0" destOrd="0" presId="urn:microsoft.com/office/officeart/2008/layout/HorizontalMultiLevelHierarchy"/>
    <dgm:cxn modelId="{5694E75A-7339-423E-B6C6-43A7073DF11C}" type="presParOf" srcId="{10BB5D8D-7A61-4936-B49E-8B09B1F05792}" destId="{DEAA40B3-B314-45BF-BB5C-16B32CA38B97}" srcOrd="0" destOrd="0" presId="urn:microsoft.com/office/officeart/2008/layout/HorizontalMultiLevelHierarchy"/>
    <dgm:cxn modelId="{F546628E-02F5-41AE-8CAF-1FEEACF223FD}" type="presParOf" srcId="{A8DAB915-BAAC-4726-B745-FE82F5D7672F}" destId="{F2144783-BD3A-4357-A621-82D30AB27ED6}" srcOrd="1" destOrd="0" presId="urn:microsoft.com/office/officeart/2008/layout/HorizontalMultiLevelHierarchy"/>
    <dgm:cxn modelId="{CE21EF56-7B03-4D80-BABD-32C40A4FE4CD}" type="presParOf" srcId="{F2144783-BD3A-4357-A621-82D30AB27ED6}" destId="{F2291079-202B-4CF6-84DE-E90EF9009F75}" srcOrd="0" destOrd="0" presId="urn:microsoft.com/office/officeart/2008/layout/HorizontalMultiLevelHierarchy"/>
    <dgm:cxn modelId="{4857B0BB-34F0-4B2E-9EC1-89D84A14BEC6}" type="presParOf" srcId="{F2144783-BD3A-4357-A621-82D30AB27ED6}" destId="{E2E5BE73-4FF8-4251-8EBF-9168CC8420FB}" srcOrd="1" destOrd="0" presId="urn:microsoft.com/office/officeart/2008/layout/HorizontalMultiLevelHierarchy"/>
    <dgm:cxn modelId="{EA0FFFFB-0B6D-498C-B179-03CCE9093885}" type="presParOf" srcId="{A8DAB915-BAAC-4726-B745-FE82F5D7672F}" destId="{BFF12AEB-378B-4633-87F9-9FC80324BCA0}" srcOrd="2" destOrd="0" presId="urn:microsoft.com/office/officeart/2008/layout/HorizontalMultiLevelHierarchy"/>
    <dgm:cxn modelId="{D0F5072E-E412-44E3-9CBE-52DDEC435BA9}" type="presParOf" srcId="{BFF12AEB-378B-4633-87F9-9FC80324BCA0}" destId="{CB968886-C522-49B6-8720-CDE9E4EDE5F2}" srcOrd="0" destOrd="0" presId="urn:microsoft.com/office/officeart/2008/layout/HorizontalMultiLevelHierarchy"/>
    <dgm:cxn modelId="{40D326E2-54C8-4C51-A4B4-CC822A4EBFDB}" type="presParOf" srcId="{A8DAB915-BAAC-4726-B745-FE82F5D7672F}" destId="{75FFA4C4-4035-4244-A0D2-BB9D19F15156}" srcOrd="3" destOrd="0" presId="urn:microsoft.com/office/officeart/2008/layout/HorizontalMultiLevelHierarchy"/>
    <dgm:cxn modelId="{EA74A237-5503-4A18-AF75-533B893C6E83}" type="presParOf" srcId="{75FFA4C4-4035-4244-A0D2-BB9D19F15156}" destId="{29233F8C-DA7D-44E1-97CE-CF6622B31806}" srcOrd="0" destOrd="0" presId="urn:microsoft.com/office/officeart/2008/layout/HorizontalMultiLevelHierarchy"/>
    <dgm:cxn modelId="{661A220B-A088-4E72-8117-C5F9EC60AE61}" type="presParOf" srcId="{75FFA4C4-4035-4244-A0D2-BB9D19F15156}" destId="{55A5C958-9E21-46A4-AACB-E8962FBACBF3}" srcOrd="1" destOrd="0" presId="urn:microsoft.com/office/officeart/2008/layout/HorizontalMultiLevelHierarchy"/>
    <dgm:cxn modelId="{560F3000-97DF-4C67-A139-A977E7F8945F}" type="presParOf" srcId="{A8DAB915-BAAC-4726-B745-FE82F5D7672F}" destId="{F6C73151-1607-41CC-A706-E62B6C8DBA58}" srcOrd="4" destOrd="0" presId="urn:microsoft.com/office/officeart/2008/layout/HorizontalMultiLevelHierarchy"/>
    <dgm:cxn modelId="{EF0A90EF-0703-4D3B-9757-9446D14F0455}" type="presParOf" srcId="{F6C73151-1607-41CC-A706-E62B6C8DBA58}" destId="{8BF69EB7-F7B5-420D-B852-1F2E1A3DF743}" srcOrd="0" destOrd="0" presId="urn:microsoft.com/office/officeart/2008/layout/HorizontalMultiLevelHierarchy"/>
    <dgm:cxn modelId="{A5CABF26-EB17-48B9-9776-7D2CE356E81B}" type="presParOf" srcId="{A8DAB915-BAAC-4726-B745-FE82F5D7672F}" destId="{2CC9865F-83CA-420F-ADC2-3D55B661596B}" srcOrd="5" destOrd="0" presId="urn:microsoft.com/office/officeart/2008/layout/HorizontalMultiLevelHierarchy"/>
    <dgm:cxn modelId="{92D2E9EC-5A6A-4C87-BAED-6777EDE808CE}" type="presParOf" srcId="{2CC9865F-83CA-420F-ADC2-3D55B661596B}" destId="{5334CCF6-8FA2-48B6-B6F5-EA0B583103A3}" srcOrd="0" destOrd="0" presId="urn:microsoft.com/office/officeart/2008/layout/HorizontalMultiLevelHierarchy"/>
    <dgm:cxn modelId="{545F1650-DEAD-4EF4-98D0-576DE241F93D}" type="presParOf" srcId="{2CC9865F-83CA-420F-ADC2-3D55B661596B}" destId="{601D91C4-4719-4ACE-88D9-7EEAE1A83DE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E264C8-A865-4CCC-9D4C-53BD922DC3B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pt-BR"/>
        </a:p>
      </dgm:t>
    </dgm:pt>
    <dgm:pt modelId="{0ECC92EC-C8FF-43A2-865A-1FF70FDA58F3}">
      <dgm:prSet phldrT="[Texto]" custT="1"/>
      <dgm:spPr>
        <a:solidFill>
          <a:srgbClr val="FD8612"/>
        </a:solidFill>
        <a:ln>
          <a:noFill/>
        </a:ln>
      </dgm:spPr>
      <dgm:t>
        <a:bodyPr/>
        <a:lstStyle/>
        <a:p>
          <a:r>
            <a:rPr lang="pt-BR" sz="2400" dirty="0">
              <a:latin typeface="Arial Narrow"/>
              <a:cs typeface="Arial Narrow"/>
            </a:rPr>
            <a:t>Administração Regional </a:t>
          </a:r>
        </a:p>
      </dgm:t>
    </dgm:pt>
    <dgm:pt modelId="{D4A6003F-6463-4FA8-895E-FA58C1D9FDAD}" type="parTrans" cxnId="{6D987CFD-3A7F-46E6-8919-4D2DC49D288B}">
      <dgm:prSet/>
      <dgm:spPr/>
      <dgm:t>
        <a:bodyPr/>
        <a:lstStyle/>
        <a:p>
          <a:endParaRPr lang="pt-BR"/>
        </a:p>
      </dgm:t>
    </dgm:pt>
    <dgm:pt modelId="{BE3F6994-A6EC-47D7-AF86-BE8F8984D7C6}" type="sibTrans" cxnId="{6D987CFD-3A7F-46E6-8919-4D2DC49D288B}">
      <dgm:prSet/>
      <dgm:spPr/>
      <dgm:t>
        <a:bodyPr/>
        <a:lstStyle/>
        <a:p>
          <a:endParaRPr lang="pt-BR"/>
        </a:p>
      </dgm:t>
    </dgm:pt>
    <dgm:pt modelId="{A0E72BA2-6C00-459A-97D4-DF514BB6715D}">
      <dgm:prSet phldrT="[Texto]" custT="1"/>
      <dgm:spPr>
        <a:solidFill>
          <a:schemeClr val="accent1">
            <a:lumMod val="50000"/>
          </a:schemeClr>
        </a:solidFill>
        <a:ln>
          <a:noFill/>
        </a:ln>
      </dgm:spPr>
      <dgm:t>
        <a:bodyPr/>
        <a:lstStyle/>
        <a:p>
          <a:r>
            <a:rPr lang="pt-BR" sz="2400" dirty="0">
              <a:latin typeface="Arial Narrow"/>
              <a:cs typeface="Arial Narrow"/>
            </a:rPr>
            <a:t>Conselho Regional</a:t>
          </a:r>
        </a:p>
      </dgm:t>
    </dgm:pt>
    <dgm:pt modelId="{8C54FAF9-5B29-49A1-A735-98DAA889ED28}" type="parTrans" cxnId="{F735A4C1-5EE6-462F-8874-466602884BF8}">
      <dgm:prSet/>
      <dgm:spPr/>
      <dgm:t>
        <a:bodyPr/>
        <a:lstStyle/>
        <a:p>
          <a:endParaRPr lang="pt-BR"/>
        </a:p>
      </dgm:t>
    </dgm:pt>
    <dgm:pt modelId="{5AA92BDE-50C2-470E-BECC-6799B50D8DEF}" type="sibTrans" cxnId="{F735A4C1-5EE6-462F-8874-466602884BF8}">
      <dgm:prSet/>
      <dgm:spPr/>
      <dgm:t>
        <a:bodyPr/>
        <a:lstStyle/>
        <a:p>
          <a:endParaRPr lang="pt-BR"/>
        </a:p>
      </dgm:t>
    </dgm:pt>
    <dgm:pt modelId="{9D6ED5AF-9D04-4A72-B59B-A6CCC9601B35}">
      <dgm:prSet phldrT="[Texto]" custT="1"/>
      <dgm:spPr>
        <a:solidFill>
          <a:srgbClr val="254061"/>
        </a:solidFill>
        <a:ln>
          <a:noFill/>
        </a:ln>
      </dgm:spPr>
      <dgm:t>
        <a:bodyPr/>
        <a:lstStyle/>
        <a:p>
          <a:r>
            <a:rPr lang="pt-BR" sz="2400" dirty="0">
              <a:latin typeface="Arial Narrow"/>
              <a:cs typeface="Arial Narrow"/>
            </a:rPr>
            <a:t>Departamento Regional</a:t>
          </a:r>
        </a:p>
      </dgm:t>
    </dgm:pt>
    <dgm:pt modelId="{DCB4103E-150F-466A-923C-21E891B30C20}" type="parTrans" cxnId="{78FC203F-2D62-4CAE-9191-428658B31F1B}">
      <dgm:prSet/>
      <dgm:spPr/>
      <dgm:t>
        <a:bodyPr/>
        <a:lstStyle/>
        <a:p>
          <a:endParaRPr lang="pt-BR"/>
        </a:p>
      </dgm:t>
    </dgm:pt>
    <dgm:pt modelId="{1B2CB530-260F-4210-A6C2-9878AD4DC922}" type="sibTrans" cxnId="{78FC203F-2D62-4CAE-9191-428658B31F1B}">
      <dgm:prSet/>
      <dgm:spPr/>
      <dgm:t>
        <a:bodyPr/>
        <a:lstStyle/>
        <a:p>
          <a:endParaRPr lang="pt-BR"/>
        </a:p>
      </dgm:t>
    </dgm:pt>
    <dgm:pt modelId="{D1A58E74-010D-423E-A4EA-42EC3C3A6CF4}" type="pres">
      <dgm:prSet presAssocID="{29E264C8-A865-4CCC-9D4C-53BD922DC3B5}" presName="Name0" presStyleCnt="0">
        <dgm:presLayoutVars>
          <dgm:chPref val="1"/>
          <dgm:dir/>
          <dgm:animOne val="branch"/>
          <dgm:animLvl val="lvl"/>
          <dgm:resizeHandles val="exact"/>
        </dgm:presLayoutVars>
      </dgm:prSet>
      <dgm:spPr/>
      <dgm:t>
        <a:bodyPr/>
        <a:lstStyle/>
        <a:p>
          <a:endParaRPr lang="pt-BR"/>
        </a:p>
      </dgm:t>
    </dgm:pt>
    <dgm:pt modelId="{73B4F871-E525-4169-87F8-E53555952A88}" type="pres">
      <dgm:prSet presAssocID="{0ECC92EC-C8FF-43A2-865A-1FF70FDA58F3}" presName="root1" presStyleCnt="0"/>
      <dgm:spPr/>
    </dgm:pt>
    <dgm:pt modelId="{944F8177-D08C-4BC7-9502-0B5764990092}" type="pres">
      <dgm:prSet presAssocID="{0ECC92EC-C8FF-43A2-865A-1FF70FDA58F3}" presName="LevelOneTextNode" presStyleLbl="node0" presStyleIdx="0" presStyleCnt="1" custScaleY="74391">
        <dgm:presLayoutVars>
          <dgm:chPref val="3"/>
        </dgm:presLayoutVars>
      </dgm:prSet>
      <dgm:spPr/>
      <dgm:t>
        <a:bodyPr/>
        <a:lstStyle/>
        <a:p>
          <a:endParaRPr lang="pt-BR"/>
        </a:p>
      </dgm:t>
    </dgm:pt>
    <dgm:pt modelId="{A8DAB915-BAAC-4726-B745-FE82F5D7672F}" type="pres">
      <dgm:prSet presAssocID="{0ECC92EC-C8FF-43A2-865A-1FF70FDA58F3}" presName="level2hierChild" presStyleCnt="0"/>
      <dgm:spPr/>
    </dgm:pt>
    <dgm:pt modelId="{10BB5D8D-7A61-4936-B49E-8B09B1F05792}" type="pres">
      <dgm:prSet presAssocID="{8C54FAF9-5B29-49A1-A735-98DAA889ED28}" presName="conn2-1" presStyleLbl="parChTrans1D2" presStyleIdx="0" presStyleCnt="2"/>
      <dgm:spPr/>
      <dgm:t>
        <a:bodyPr/>
        <a:lstStyle/>
        <a:p>
          <a:endParaRPr lang="pt-BR"/>
        </a:p>
      </dgm:t>
    </dgm:pt>
    <dgm:pt modelId="{DEAA40B3-B314-45BF-BB5C-16B32CA38B97}" type="pres">
      <dgm:prSet presAssocID="{8C54FAF9-5B29-49A1-A735-98DAA889ED28}" presName="connTx" presStyleLbl="parChTrans1D2" presStyleIdx="0" presStyleCnt="2"/>
      <dgm:spPr/>
      <dgm:t>
        <a:bodyPr/>
        <a:lstStyle/>
        <a:p>
          <a:endParaRPr lang="pt-BR"/>
        </a:p>
      </dgm:t>
    </dgm:pt>
    <dgm:pt modelId="{F2144783-BD3A-4357-A621-82D30AB27ED6}" type="pres">
      <dgm:prSet presAssocID="{A0E72BA2-6C00-459A-97D4-DF514BB6715D}" presName="root2" presStyleCnt="0"/>
      <dgm:spPr/>
    </dgm:pt>
    <dgm:pt modelId="{F2291079-202B-4CF6-84DE-E90EF9009F75}" type="pres">
      <dgm:prSet presAssocID="{A0E72BA2-6C00-459A-97D4-DF514BB6715D}" presName="LevelTwoTextNode" presStyleLbl="node2" presStyleIdx="0" presStyleCnt="2" custScaleX="144773" custLinFactNeighborX="-521">
        <dgm:presLayoutVars>
          <dgm:chPref val="3"/>
        </dgm:presLayoutVars>
      </dgm:prSet>
      <dgm:spPr/>
      <dgm:t>
        <a:bodyPr/>
        <a:lstStyle/>
        <a:p>
          <a:endParaRPr lang="pt-BR"/>
        </a:p>
      </dgm:t>
    </dgm:pt>
    <dgm:pt modelId="{E2E5BE73-4FF8-4251-8EBF-9168CC8420FB}" type="pres">
      <dgm:prSet presAssocID="{A0E72BA2-6C00-459A-97D4-DF514BB6715D}" presName="level3hierChild" presStyleCnt="0"/>
      <dgm:spPr/>
    </dgm:pt>
    <dgm:pt modelId="{BFF12AEB-378B-4633-87F9-9FC80324BCA0}" type="pres">
      <dgm:prSet presAssocID="{DCB4103E-150F-466A-923C-21E891B30C20}" presName="conn2-1" presStyleLbl="parChTrans1D2" presStyleIdx="1" presStyleCnt="2"/>
      <dgm:spPr/>
      <dgm:t>
        <a:bodyPr/>
        <a:lstStyle/>
        <a:p>
          <a:endParaRPr lang="pt-BR"/>
        </a:p>
      </dgm:t>
    </dgm:pt>
    <dgm:pt modelId="{CB968886-C522-49B6-8720-CDE9E4EDE5F2}" type="pres">
      <dgm:prSet presAssocID="{DCB4103E-150F-466A-923C-21E891B30C20}" presName="connTx" presStyleLbl="parChTrans1D2" presStyleIdx="1" presStyleCnt="2"/>
      <dgm:spPr/>
      <dgm:t>
        <a:bodyPr/>
        <a:lstStyle/>
        <a:p>
          <a:endParaRPr lang="pt-BR"/>
        </a:p>
      </dgm:t>
    </dgm:pt>
    <dgm:pt modelId="{75FFA4C4-4035-4244-A0D2-BB9D19F15156}" type="pres">
      <dgm:prSet presAssocID="{9D6ED5AF-9D04-4A72-B59B-A6CCC9601B35}" presName="root2" presStyleCnt="0"/>
      <dgm:spPr/>
    </dgm:pt>
    <dgm:pt modelId="{29233F8C-DA7D-44E1-97CE-CF6622B31806}" type="pres">
      <dgm:prSet presAssocID="{9D6ED5AF-9D04-4A72-B59B-A6CCC9601B35}" presName="LevelTwoTextNode" presStyleLbl="node2" presStyleIdx="1" presStyleCnt="2" custScaleX="142690">
        <dgm:presLayoutVars>
          <dgm:chPref val="3"/>
        </dgm:presLayoutVars>
      </dgm:prSet>
      <dgm:spPr/>
      <dgm:t>
        <a:bodyPr/>
        <a:lstStyle/>
        <a:p>
          <a:endParaRPr lang="pt-BR"/>
        </a:p>
      </dgm:t>
    </dgm:pt>
    <dgm:pt modelId="{55A5C958-9E21-46A4-AACB-E8962FBACBF3}" type="pres">
      <dgm:prSet presAssocID="{9D6ED5AF-9D04-4A72-B59B-A6CCC9601B35}" presName="level3hierChild" presStyleCnt="0"/>
      <dgm:spPr/>
    </dgm:pt>
  </dgm:ptLst>
  <dgm:cxnLst>
    <dgm:cxn modelId="{16419449-9DF8-4ED5-BA10-18AD8DB7750F}" type="presOf" srcId="{DCB4103E-150F-466A-923C-21E891B30C20}" destId="{CB968886-C522-49B6-8720-CDE9E4EDE5F2}" srcOrd="1" destOrd="0" presId="urn:microsoft.com/office/officeart/2008/layout/HorizontalMultiLevelHierarchy"/>
    <dgm:cxn modelId="{E77B2F00-E6A5-474F-8D16-6071D618AB13}" type="presOf" srcId="{8C54FAF9-5B29-49A1-A735-98DAA889ED28}" destId="{10BB5D8D-7A61-4936-B49E-8B09B1F05792}" srcOrd="0" destOrd="0" presId="urn:microsoft.com/office/officeart/2008/layout/HorizontalMultiLevelHierarchy"/>
    <dgm:cxn modelId="{CF538BE5-AEF5-4200-B7FA-04B0B52AD3C5}" type="presOf" srcId="{DCB4103E-150F-466A-923C-21E891B30C20}" destId="{BFF12AEB-378B-4633-87F9-9FC80324BCA0}" srcOrd="0" destOrd="0" presId="urn:microsoft.com/office/officeart/2008/layout/HorizontalMultiLevelHierarchy"/>
    <dgm:cxn modelId="{6930BC74-CEAE-47C2-9A80-42DAAC0FC32E}" type="presOf" srcId="{0ECC92EC-C8FF-43A2-865A-1FF70FDA58F3}" destId="{944F8177-D08C-4BC7-9502-0B5764990092}" srcOrd="0" destOrd="0" presId="urn:microsoft.com/office/officeart/2008/layout/HorizontalMultiLevelHierarchy"/>
    <dgm:cxn modelId="{8320EA18-F7AB-437A-B319-D77698711D57}" type="presOf" srcId="{9D6ED5AF-9D04-4A72-B59B-A6CCC9601B35}" destId="{29233F8C-DA7D-44E1-97CE-CF6622B31806}" srcOrd="0" destOrd="0" presId="urn:microsoft.com/office/officeart/2008/layout/HorizontalMultiLevelHierarchy"/>
    <dgm:cxn modelId="{0E1F968E-FCAB-4F38-992E-FFF767C3E79B}" type="presOf" srcId="{29E264C8-A865-4CCC-9D4C-53BD922DC3B5}" destId="{D1A58E74-010D-423E-A4EA-42EC3C3A6CF4}" srcOrd="0" destOrd="0" presId="urn:microsoft.com/office/officeart/2008/layout/HorizontalMultiLevelHierarchy"/>
    <dgm:cxn modelId="{F735A4C1-5EE6-462F-8874-466602884BF8}" srcId="{0ECC92EC-C8FF-43A2-865A-1FF70FDA58F3}" destId="{A0E72BA2-6C00-459A-97D4-DF514BB6715D}" srcOrd="0" destOrd="0" parTransId="{8C54FAF9-5B29-49A1-A735-98DAA889ED28}" sibTransId="{5AA92BDE-50C2-470E-BECC-6799B50D8DEF}"/>
    <dgm:cxn modelId="{6D987CFD-3A7F-46E6-8919-4D2DC49D288B}" srcId="{29E264C8-A865-4CCC-9D4C-53BD922DC3B5}" destId="{0ECC92EC-C8FF-43A2-865A-1FF70FDA58F3}" srcOrd="0" destOrd="0" parTransId="{D4A6003F-6463-4FA8-895E-FA58C1D9FDAD}" sibTransId="{BE3F6994-A6EC-47D7-AF86-BE8F8984D7C6}"/>
    <dgm:cxn modelId="{78FC203F-2D62-4CAE-9191-428658B31F1B}" srcId="{0ECC92EC-C8FF-43A2-865A-1FF70FDA58F3}" destId="{9D6ED5AF-9D04-4A72-B59B-A6CCC9601B35}" srcOrd="1" destOrd="0" parTransId="{DCB4103E-150F-466A-923C-21E891B30C20}" sibTransId="{1B2CB530-260F-4210-A6C2-9878AD4DC922}"/>
    <dgm:cxn modelId="{C6DD8737-EE6D-43ED-9108-014C37BFA178}" type="presOf" srcId="{8C54FAF9-5B29-49A1-A735-98DAA889ED28}" destId="{DEAA40B3-B314-45BF-BB5C-16B32CA38B97}" srcOrd="1" destOrd="0" presId="urn:microsoft.com/office/officeart/2008/layout/HorizontalMultiLevelHierarchy"/>
    <dgm:cxn modelId="{304D244E-6D39-479B-A6DD-A6B497D55B9F}" type="presOf" srcId="{A0E72BA2-6C00-459A-97D4-DF514BB6715D}" destId="{F2291079-202B-4CF6-84DE-E90EF9009F75}" srcOrd="0" destOrd="0" presId="urn:microsoft.com/office/officeart/2008/layout/HorizontalMultiLevelHierarchy"/>
    <dgm:cxn modelId="{5CDE4E76-F81D-4284-AFCB-87CEF534A324}" type="presParOf" srcId="{D1A58E74-010D-423E-A4EA-42EC3C3A6CF4}" destId="{73B4F871-E525-4169-87F8-E53555952A88}" srcOrd="0" destOrd="0" presId="urn:microsoft.com/office/officeart/2008/layout/HorizontalMultiLevelHierarchy"/>
    <dgm:cxn modelId="{6BD853D3-36B5-42A7-AF16-E93137E142E1}" type="presParOf" srcId="{73B4F871-E525-4169-87F8-E53555952A88}" destId="{944F8177-D08C-4BC7-9502-0B5764990092}" srcOrd="0" destOrd="0" presId="urn:microsoft.com/office/officeart/2008/layout/HorizontalMultiLevelHierarchy"/>
    <dgm:cxn modelId="{2ECFAB5A-315C-479A-B98C-BC5E8BB15659}" type="presParOf" srcId="{73B4F871-E525-4169-87F8-E53555952A88}" destId="{A8DAB915-BAAC-4726-B745-FE82F5D7672F}" srcOrd="1" destOrd="0" presId="urn:microsoft.com/office/officeart/2008/layout/HorizontalMultiLevelHierarchy"/>
    <dgm:cxn modelId="{6F172C21-1C48-4ACA-A9D9-B3B0FF8E5B68}" type="presParOf" srcId="{A8DAB915-BAAC-4726-B745-FE82F5D7672F}" destId="{10BB5D8D-7A61-4936-B49E-8B09B1F05792}" srcOrd="0" destOrd="0" presId="urn:microsoft.com/office/officeart/2008/layout/HorizontalMultiLevelHierarchy"/>
    <dgm:cxn modelId="{5694E75A-7339-423E-B6C6-43A7073DF11C}" type="presParOf" srcId="{10BB5D8D-7A61-4936-B49E-8B09B1F05792}" destId="{DEAA40B3-B314-45BF-BB5C-16B32CA38B97}" srcOrd="0" destOrd="0" presId="urn:microsoft.com/office/officeart/2008/layout/HorizontalMultiLevelHierarchy"/>
    <dgm:cxn modelId="{F546628E-02F5-41AE-8CAF-1FEEACF223FD}" type="presParOf" srcId="{A8DAB915-BAAC-4726-B745-FE82F5D7672F}" destId="{F2144783-BD3A-4357-A621-82D30AB27ED6}" srcOrd="1" destOrd="0" presId="urn:microsoft.com/office/officeart/2008/layout/HorizontalMultiLevelHierarchy"/>
    <dgm:cxn modelId="{CE21EF56-7B03-4D80-BABD-32C40A4FE4CD}" type="presParOf" srcId="{F2144783-BD3A-4357-A621-82D30AB27ED6}" destId="{F2291079-202B-4CF6-84DE-E90EF9009F75}" srcOrd="0" destOrd="0" presId="urn:microsoft.com/office/officeart/2008/layout/HorizontalMultiLevelHierarchy"/>
    <dgm:cxn modelId="{4857B0BB-34F0-4B2E-9EC1-89D84A14BEC6}" type="presParOf" srcId="{F2144783-BD3A-4357-A621-82D30AB27ED6}" destId="{E2E5BE73-4FF8-4251-8EBF-9168CC8420FB}" srcOrd="1" destOrd="0" presId="urn:microsoft.com/office/officeart/2008/layout/HorizontalMultiLevelHierarchy"/>
    <dgm:cxn modelId="{EA0FFFFB-0B6D-498C-B179-03CCE9093885}" type="presParOf" srcId="{A8DAB915-BAAC-4726-B745-FE82F5D7672F}" destId="{BFF12AEB-378B-4633-87F9-9FC80324BCA0}" srcOrd="2" destOrd="0" presId="urn:microsoft.com/office/officeart/2008/layout/HorizontalMultiLevelHierarchy"/>
    <dgm:cxn modelId="{D0F5072E-E412-44E3-9CBE-52DDEC435BA9}" type="presParOf" srcId="{BFF12AEB-378B-4633-87F9-9FC80324BCA0}" destId="{CB968886-C522-49B6-8720-CDE9E4EDE5F2}" srcOrd="0" destOrd="0" presId="urn:microsoft.com/office/officeart/2008/layout/HorizontalMultiLevelHierarchy"/>
    <dgm:cxn modelId="{40D326E2-54C8-4C51-A4B4-CC822A4EBFDB}" type="presParOf" srcId="{A8DAB915-BAAC-4726-B745-FE82F5D7672F}" destId="{75FFA4C4-4035-4244-A0D2-BB9D19F15156}" srcOrd="3" destOrd="0" presId="urn:microsoft.com/office/officeart/2008/layout/HorizontalMultiLevelHierarchy"/>
    <dgm:cxn modelId="{EA74A237-5503-4A18-AF75-533B893C6E83}" type="presParOf" srcId="{75FFA4C4-4035-4244-A0D2-BB9D19F15156}" destId="{29233F8C-DA7D-44E1-97CE-CF6622B31806}" srcOrd="0" destOrd="0" presId="urn:microsoft.com/office/officeart/2008/layout/HorizontalMultiLevelHierarchy"/>
    <dgm:cxn modelId="{661A220B-A088-4E72-8117-C5F9EC60AE61}" type="presParOf" srcId="{75FFA4C4-4035-4244-A0D2-BB9D19F15156}" destId="{55A5C958-9E21-46A4-AACB-E8962FBACBF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09703B-960C-44B5-8820-1452F1EAEDED}" type="doc">
      <dgm:prSet loTypeId="urn:microsoft.com/office/officeart/2005/8/layout/cycle8" loCatId="cycle" qsTypeId="urn:microsoft.com/office/officeart/2005/8/quickstyle/simple1" qsCatId="simple" csTypeId="urn:microsoft.com/office/officeart/2005/8/colors/accent1_2" csCatId="accent1" phldr="1"/>
      <dgm:spPr/>
    </dgm:pt>
    <dgm:pt modelId="{0ECA9A1C-21BF-42AF-8F6C-22DC91E43A17}">
      <dgm:prSet phldrT="[Texto]" custT="1"/>
      <dgm:spPr>
        <a:solidFill>
          <a:srgbClr val="002060"/>
        </a:solidFill>
      </dgm:spPr>
      <dgm:t>
        <a:bodyPr/>
        <a:lstStyle/>
        <a:p>
          <a:r>
            <a:rPr lang="pt-BR" sz="1800" b="1" dirty="0">
              <a:effectLst>
                <a:outerShdw blurRad="38100" dist="38100" dir="2700000" algn="tl">
                  <a:srgbClr val="000000">
                    <a:alpha val="43137"/>
                  </a:srgbClr>
                </a:outerShdw>
              </a:effectLst>
            </a:rPr>
            <a:t>Estratégia</a:t>
          </a:r>
          <a:endParaRPr lang="pt-BR" sz="1500" b="1" dirty="0">
            <a:effectLst>
              <a:outerShdw blurRad="38100" dist="38100" dir="2700000" algn="tl">
                <a:srgbClr val="000000">
                  <a:alpha val="43137"/>
                </a:srgbClr>
              </a:outerShdw>
            </a:effectLst>
          </a:endParaRPr>
        </a:p>
      </dgm:t>
    </dgm:pt>
    <dgm:pt modelId="{D600B75F-952E-4B20-818D-553ACB35AAB0}" type="parTrans" cxnId="{0B92F63B-18EF-4A84-9539-0B064215DAE9}">
      <dgm:prSet/>
      <dgm:spPr/>
      <dgm:t>
        <a:bodyPr/>
        <a:lstStyle/>
        <a:p>
          <a:endParaRPr lang="pt-BR"/>
        </a:p>
      </dgm:t>
    </dgm:pt>
    <dgm:pt modelId="{9AD66EE6-F2C0-4937-AB17-81A853AA3E3A}" type="sibTrans" cxnId="{0B92F63B-18EF-4A84-9539-0B064215DAE9}">
      <dgm:prSet/>
      <dgm:spPr/>
      <dgm:t>
        <a:bodyPr/>
        <a:lstStyle/>
        <a:p>
          <a:endParaRPr lang="pt-BR"/>
        </a:p>
      </dgm:t>
    </dgm:pt>
    <dgm:pt modelId="{848172FF-2F92-4049-B71E-CACD8132DE9D}">
      <dgm:prSet phldrT="[Texto]"/>
      <dgm:spPr/>
      <dgm:t>
        <a:bodyPr/>
        <a:lstStyle/>
        <a:p>
          <a:r>
            <a:rPr lang="pt-BR" dirty="0"/>
            <a:t>Controle</a:t>
          </a:r>
        </a:p>
      </dgm:t>
    </dgm:pt>
    <dgm:pt modelId="{A6DE236E-B13D-405E-9748-5B441545C27A}" type="parTrans" cxnId="{0B8EE96C-68F5-4013-900C-49121DBC2252}">
      <dgm:prSet/>
      <dgm:spPr/>
      <dgm:t>
        <a:bodyPr/>
        <a:lstStyle/>
        <a:p>
          <a:endParaRPr lang="pt-BR"/>
        </a:p>
      </dgm:t>
    </dgm:pt>
    <dgm:pt modelId="{496D8470-273F-44CC-B434-A1F185469DCD}" type="sibTrans" cxnId="{0B8EE96C-68F5-4013-900C-49121DBC2252}">
      <dgm:prSet/>
      <dgm:spPr/>
      <dgm:t>
        <a:bodyPr/>
        <a:lstStyle/>
        <a:p>
          <a:endParaRPr lang="pt-BR"/>
        </a:p>
      </dgm:t>
    </dgm:pt>
    <dgm:pt modelId="{A60C4B47-8983-417A-A712-EFFFDBCD87E5}">
      <dgm:prSet phldrT="[Texto]"/>
      <dgm:spPr/>
      <dgm:t>
        <a:bodyPr/>
        <a:lstStyle/>
        <a:p>
          <a:r>
            <a:rPr lang="pt-BR" dirty="0"/>
            <a:t>Liderança</a:t>
          </a:r>
        </a:p>
      </dgm:t>
    </dgm:pt>
    <dgm:pt modelId="{18DD33B4-1969-48B7-A6DD-4FBFC346C8AD}" type="parTrans" cxnId="{013C7C66-6A2A-4C02-8441-5C2800F4BD6C}">
      <dgm:prSet/>
      <dgm:spPr/>
      <dgm:t>
        <a:bodyPr/>
        <a:lstStyle/>
        <a:p>
          <a:endParaRPr lang="pt-BR"/>
        </a:p>
      </dgm:t>
    </dgm:pt>
    <dgm:pt modelId="{B5B00F42-3BDB-4BE4-856E-D524133C9200}" type="sibTrans" cxnId="{013C7C66-6A2A-4C02-8441-5C2800F4BD6C}">
      <dgm:prSet/>
      <dgm:spPr/>
      <dgm:t>
        <a:bodyPr/>
        <a:lstStyle/>
        <a:p>
          <a:endParaRPr lang="pt-BR"/>
        </a:p>
      </dgm:t>
    </dgm:pt>
    <dgm:pt modelId="{98E1748A-4ECE-4C41-874A-1CAFBB1FE138}" type="pres">
      <dgm:prSet presAssocID="{5809703B-960C-44B5-8820-1452F1EAEDED}" presName="compositeShape" presStyleCnt="0">
        <dgm:presLayoutVars>
          <dgm:chMax val="7"/>
          <dgm:dir/>
          <dgm:resizeHandles val="exact"/>
        </dgm:presLayoutVars>
      </dgm:prSet>
      <dgm:spPr/>
    </dgm:pt>
    <dgm:pt modelId="{E0C72E73-ECFF-4B2B-9401-8EBC894569D7}" type="pres">
      <dgm:prSet presAssocID="{5809703B-960C-44B5-8820-1452F1EAEDED}" presName="wedge1" presStyleLbl="node1" presStyleIdx="0" presStyleCnt="3" custScaleX="111506" custScaleY="108586" custLinFactNeighborX="7228" custLinFactNeighborY="-2780"/>
      <dgm:spPr/>
      <dgm:t>
        <a:bodyPr/>
        <a:lstStyle/>
        <a:p>
          <a:endParaRPr lang="pt-BR"/>
        </a:p>
      </dgm:t>
    </dgm:pt>
    <dgm:pt modelId="{61A91689-5087-4D21-95D1-7CE1A4D940D5}" type="pres">
      <dgm:prSet presAssocID="{5809703B-960C-44B5-8820-1452F1EAEDED}" presName="dummy1a" presStyleCnt="0"/>
      <dgm:spPr/>
    </dgm:pt>
    <dgm:pt modelId="{559D2277-7D6B-43F2-94B0-56071EC29D4D}" type="pres">
      <dgm:prSet presAssocID="{5809703B-960C-44B5-8820-1452F1EAEDED}" presName="dummy1b" presStyleCnt="0"/>
      <dgm:spPr/>
    </dgm:pt>
    <dgm:pt modelId="{E491BE73-F487-4853-B84F-1CE99744CDC5}" type="pres">
      <dgm:prSet presAssocID="{5809703B-960C-44B5-8820-1452F1EAEDED}" presName="wedge1Tx" presStyleLbl="node1" presStyleIdx="0" presStyleCnt="3">
        <dgm:presLayoutVars>
          <dgm:chMax val="0"/>
          <dgm:chPref val="0"/>
          <dgm:bulletEnabled val="1"/>
        </dgm:presLayoutVars>
      </dgm:prSet>
      <dgm:spPr/>
      <dgm:t>
        <a:bodyPr/>
        <a:lstStyle/>
        <a:p>
          <a:endParaRPr lang="pt-BR"/>
        </a:p>
      </dgm:t>
    </dgm:pt>
    <dgm:pt modelId="{B9DC4275-A1B5-4ADC-9D3E-1B0DA865F301}" type="pres">
      <dgm:prSet presAssocID="{5809703B-960C-44B5-8820-1452F1EAEDED}" presName="wedge2" presStyleLbl="node1" presStyleIdx="1" presStyleCnt="3"/>
      <dgm:spPr/>
      <dgm:t>
        <a:bodyPr/>
        <a:lstStyle/>
        <a:p>
          <a:endParaRPr lang="pt-BR"/>
        </a:p>
      </dgm:t>
    </dgm:pt>
    <dgm:pt modelId="{DBBA85EE-D94E-4B60-AE8E-B595E77E10F5}" type="pres">
      <dgm:prSet presAssocID="{5809703B-960C-44B5-8820-1452F1EAEDED}" presName="dummy2a" presStyleCnt="0"/>
      <dgm:spPr/>
    </dgm:pt>
    <dgm:pt modelId="{BAFABE0D-D5D7-4C8F-9AA9-EAC0239FD0E2}" type="pres">
      <dgm:prSet presAssocID="{5809703B-960C-44B5-8820-1452F1EAEDED}" presName="dummy2b" presStyleCnt="0"/>
      <dgm:spPr/>
    </dgm:pt>
    <dgm:pt modelId="{09CCA61F-E053-44AD-8462-379C01687D1F}" type="pres">
      <dgm:prSet presAssocID="{5809703B-960C-44B5-8820-1452F1EAEDED}" presName="wedge2Tx" presStyleLbl="node1" presStyleIdx="1" presStyleCnt="3">
        <dgm:presLayoutVars>
          <dgm:chMax val="0"/>
          <dgm:chPref val="0"/>
          <dgm:bulletEnabled val="1"/>
        </dgm:presLayoutVars>
      </dgm:prSet>
      <dgm:spPr/>
      <dgm:t>
        <a:bodyPr/>
        <a:lstStyle/>
        <a:p>
          <a:endParaRPr lang="pt-BR"/>
        </a:p>
      </dgm:t>
    </dgm:pt>
    <dgm:pt modelId="{1911325B-3639-41AD-A18C-442AAA693934}" type="pres">
      <dgm:prSet presAssocID="{5809703B-960C-44B5-8820-1452F1EAEDED}" presName="wedge3" presStyleLbl="node1" presStyleIdx="2" presStyleCnt="3"/>
      <dgm:spPr/>
      <dgm:t>
        <a:bodyPr/>
        <a:lstStyle/>
        <a:p>
          <a:endParaRPr lang="pt-BR"/>
        </a:p>
      </dgm:t>
    </dgm:pt>
    <dgm:pt modelId="{847EF92B-A99B-4F4F-B11B-B5FBCDCEFA24}" type="pres">
      <dgm:prSet presAssocID="{5809703B-960C-44B5-8820-1452F1EAEDED}" presName="dummy3a" presStyleCnt="0"/>
      <dgm:spPr/>
    </dgm:pt>
    <dgm:pt modelId="{1AB752DB-9EC1-4CB3-8952-8DCACC8578FC}" type="pres">
      <dgm:prSet presAssocID="{5809703B-960C-44B5-8820-1452F1EAEDED}" presName="dummy3b" presStyleCnt="0"/>
      <dgm:spPr/>
    </dgm:pt>
    <dgm:pt modelId="{3931490D-6FCF-4DFC-916E-DA67AE0C2D3B}" type="pres">
      <dgm:prSet presAssocID="{5809703B-960C-44B5-8820-1452F1EAEDED}" presName="wedge3Tx" presStyleLbl="node1" presStyleIdx="2" presStyleCnt="3">
        <dgm:presLayoutVars>
          <dgm:chMax val="0"/>
          <dgm:chPref val="0"/>
          <dgm:bulletEnabled val="1"/>
        </dgm:presLayoutVars>
      </dgm:prSet>
      <dgm:spPr/>
      <dgm:t>
        <a:bodyPr/>
        <a:lstStyle/>
        <a:p>
          <a:endParaRPr lang="pt-BR"/>
        </a:p>
      </dgm:t>
    </dgm:pt>
    <dgm:pt modelId="{C56091FB-D335-4024-80E0-2FFCDB920993}" type="pres">
      <dgm:prSet presAssocID="{9AD66EE6-F2C0-4937-AB17-81A853AA3E3A}" presName="arrowWedge1" presStyleLbl="fgSibTrans2D1" presStyleIdx="0" presStyleCnt="3" custScaleX="114981" custScaleY="107533"/>
      <dgm:spPr/>
    </dgm:pt>
    <dgm:pt modelId="{B1E938A2-FC1D-43BD-8472-F821458F9847}" type="pres">
      <dgm:prSet presAssocID="{496D8470-273F-44CC-B434-A1F185469DCD}" presName="arrowWedge2" presStyleLbl="fgSibTrans2D1" presStyleIdx="1" presStyleCnt="3"/>
      <dgm:spPr/>
    </dgm:pt>
    <dgm:pt modelId="{82964DB2-8198-4665-8E4C-98CA29C01362}" type="pres">
      <dgm:prSet presAssocID="{B5B00F42-3BDB-4BE4-856E-D524133C9200}" presName="arrowWedge3" presStyleLbl="fgSibTrans2D1" presStyleIdx="2" presStyleCnt="3"/>
      <dgm:spPr/>
    </dgm:pt>
  </dgm:ptLst>
  <dgm:cxnLst>
    <dgm:cxn modelId="{013C7C66-6A2A-4C02-8441-5C2800F4BD6C}" srcId="{5809703B-960C-44B5-8820-1452F1EAEDED}" destId="{A60C4B47-8983-417A-A712-EFFFDBCD87E5}" srcOrd="2" destOrd="0" parTransId="{18DD33B4-1969-48B7-A6DD-4FBFC346C8AD}" sibTransId="{B5B00F42-3BDB-4BE4-856E-D524133C9200}"/>
    <dgm:cxn modelId="{B58219FB-E00D-4F82-8D66-F458BA6EAD3B}" type="presOf" srcId="{848172FF-2F92-4049-B71E-CACD8132DE9D}" destId="{09CCA61F-E053-44AD-8462-379C01687D1F}" srcOrd="1" destOrd="0" presId="urn:microsoft.com/office/officeart/2005/8/layout/cycle8"/>
    <dgm:cxn modelId="{CA026306-A652-40A0-B336-69F7DDB4A3B8}" type="presOf" srcId="{0ECA9A1C-21BF-42AF-8F6C-22DC91E43A17}" destId="{E491BE73-F487-4853-B84F-1CE99744CDC5}" srcOrd="1" destOrd="0" presId="urn:microsoft.com/office/officeart/2005/8/layout/cycle8"/>
    <dgm:cxn modelId="{0B92F63B-18EF-4A84-9539-0B064215DAE9}" srcId="{5809703B-960C-44B5-8820-1452F1EAEDED}" destId="{0ECA9A1C-21BF-42AF-8F6C-22DC91E43A17}" srcOrd="0" destOrd="0" parTransId="{D600B75F-952E-4B20-818D-553ACB35AAB0}" sibTransId="{9AD66EE6-F2C0-4937-AB17-81A853AA3E3A}"/>
    <dgm:cxn modelId="{D551FCBB-713D-48F9-8684-2CE57DE6739A}" type="presOf" srcId="{0ECA9A1C-21BF-42AF-8F6C-22DC91E43A17}" destId="{E0C72E73-ECFF-4B2B-9401-8EBC894569D7}" srcOrd="0" destOrd="0" presId="urn:microsoft.com/office/officeart/2005/8/layout/cycle8"/>
    <dgm:cxn modelId="{DDA04CE5-B89F-4AC5-8127-B784F9569094}" type="presOf" srcId="{5809703B-960C-44B5-8820-1452F1EAEDED}" destId="{98E1748A-4ECE-4C41-874A-1CAFBB1FE138}" srcOrd="0" destOrd="0" presId="urn:microsoft.com/office/officeart/2005/8/layout/cycle8"/>
    <dgm:cxn modelId="{60C61D94-DAB5-4650-BC39-5CFDBDA08901}" type="presOf" srcId="{848172FF-2F92-4049-B71E-CACD8132DE9D}" destId="{B9DC4275-A1B5-4ADC-9D3E-1B0DA865F301}" srcOrd="0" destOrd="0" presId="urn:microsoft.com/office/officeart/2005/8/layout/cycle8"/>
    <dgm:cxn modelId="{25526922-9729-43E6-9DEC-1FCA8D84F49A}" type="presOf" srcId="{A60C4B47-8983-417A-A712-EFFFDBCD87E5}" destId="{3931490D-6FCF-4DFC-916E-DA67AE0C2D3B}" srcOrd="1" destOrd="0" presId="urn:microsoft.com/office/officeart/2005/8/layout/cycle8"/>
    <dgm:cxn modelId="{F909D180-ACE9-476D-91C0-3A8B931AB7FB}" type="presOf" srcId="{A60C4B47-8983-417A-A712-EFFFDBCD87E5}" destId="{1911325B-3639-41AD-A18C-442AAA693934}" srcOrd="0" destOrd="0" presId="urn:microsoft.com/office/officeart/2005/8/layout/cycle8"/>
    <dgm:cxn modelId="{0B8EE96C-68F5-4013-900C-49121DBC2252}" srcId="{5809703B-960C-44B5-8820-1452F1EAEDED}" destId="{848172FF-2F92-4049-B71E-CACD8132DE9D}" srcOrd="1" destOrd="0" parTransId="{A6DE236E-B13D-405E-9748-5B441545C27A}" sibTransId="{496D8470-273F-44CC-B434-A1F185469DCD}"/>
    <dgm:cxn modelId="{76E3B693-AB4A-40F8-B682-B21667AA94FF}" type="presParOf" srcId="{98E1748A-4ECE-4C41-874A-1CAFBB1FE138}" destId="{E0C72E73-ECFF-4B2B-9401-8EBC894569D7}" srcOrd="0" destOrd="0" presId="urn:microsoft.com/office/officeart/2005/8/layout/cycle8"/>
    <dgm:cxn modelId="{57FF315B-AA6D-4DFF-A8E8-A9930E44617B}" type="presParOf" srcId="{98E1748A-4ECE-4C41-874A-1CAFBB1FE138}" destId="{61A91689-5087-4D21-95D1-7CE1A4D940D5}" srcOrd="1" destOrd="0" presId="urn:microsoft.com/office/officeart/2005/8/layout/cycle8"/>
    <dgm:cxn modelId="{53B0F1D1-8EDD-46BB-9C45-07131E8F75A9}" type="presParOf" srcId="{98E1748A-4ECE-4C41-874A-1CAFBB1FE138}" destId="{559D2277-7D6B-43F2-94B0-56071EC29D4D}" srcOrd="2" destOrd="0" presId="urn:microsoft.com/office/officeart/2005/8/layout/cycle8"/>
    <dgm:cxn modelId="{7F8AE252-5DEF-475C-BB5D-73BB3E0813F0}" type="presParOf" srcId="{98E1748A-4ECE-4C41-874A-1CAFBB1FE138}" destId="{E491BE73-F487-4853-B84F-1CE99744CDC5}" srcOrd="3" destOrd="0" presId="urn:microsoft.com/office/officeart/2005/8/layout/cycle8"/>
    <dgm:cxn modelId="{0EA62448-D446-4FE1-B9DE-F63FCED1CDC9}" type="presParOf" srcId="{98E1748A-4ECE-4C41-874A-1CAFBB1FE138}" destId="{B9DC4275-A1B5-4ADC-9D3E-1B0DA865F301}" srcOrd="4" destOrd="0" presId="urn:microsoft.com/office/officeart/2005/8/layout/cycle8"/>
    <dgm:cxn modelId="{13BDBBB1-4BE3-4FD8-A0A3-FA1AF100778B}" type="presParOf" srcId="{98E1748A-4ECE-4C41-874A-1CAFBB1FE138}" destId="{DBBA85EE-D94E-4B60-AE8E-B595E77E10F5}" srcOrd="5" destOrd="0" presId="urn:microsoft.com/office/officeart/2005/8/layout/cycle8"/>
    <dgm:cxn modelId="{D79375CC-AD01-4F5F-968D-19B0EC521FDA}" type="presParOf" srcId="{98E1748A-4ECE-4C41-874A-1CAFBB1FE138}" destId="{BAFABE0D-D5D7-4C8F-9AA9-EAC0239FD0E2}" srcOrd="6" destOrd="0" presId="urn:microsoft.com/office/officeart/2005/8/layout/cycle8"/>
    <dgm:cxn modelId="{F70C7C53-40BF-43D2-B5F5-EBBE317B1377}" type="presParOf" srcId="{98E1748A-4ECE-4C41-874A-1CAFBB1FE138}" destId="{09CCA61F-E053-44AD-8462-379C01687D1F}" srcOrd="7" destOrd="0" presId="urn:microsoft.com/office/officeart/2005/8/layout/cycle8"/>
    <dgm:cxn modelId="{306D2F2E-FA86-42F1-9F4E-F4D96468A1FC}" type="presParOf" srcId="{98E1748A-4ECE-4C41-874A-1CAFBB1FE138}" destId="{1911325B-3639-41AD-A18C-442AAA693934}" srcOrd="8" destOrd="0" presId="urn:microsoft.com/office/officeart/2005/8/layout/cycle8"/>
    <dgm:cxn modelId="{4C920C67-DA72-4E4B-ACF2-A65ADC7DAD28}" type="presParOf" srcId="{98E1748A-4ECE-4C41-874A-1CAFBB1FE138}" destId="{847EF92B-A99B-4F4F-B11B-B5FBCDCEFA24}" srcOrd="9" destOrd="0" presId="urn:microsoft.com/office/officeart/2005/8/layout/cycle8"/>
    <dgm:cxn modelId="{E6C80028-AE5A-4148-94E6-68F3521862F5}" type="presParOf" srcId="{98E1748A-4ECE-4C41-874A-1CAFBB1FE138}" destId="{1AB752DB-9EC1-4CB3-8952-8DCACC8578FC}" srcOrd="10" destOrd="0" presId="urn:microsoft.com/office/officeart/2005/8/layout/cycle8"/>
    <dgm:cxn modelId="{0AB6DAD7-9F9C-45FF-9EAF-CB44D0218FAF}" type="presParOf" srcId="{98E1748A-4ECE-4C41-874A-1CAFBB1FE138}" destId="{3931490D-6FCF-4DFC-916E-DA67AE0C2D3B}" srcOrd="11" destOrd="0" presId="urn:microsoft.com/office/officeart/2005/8/layout/cycle8"/>
    <dgm:cxn modelId="{3DFB89A1-81A8-47D8-824C-ACDC95715704}" type="presParOf" srcId="{98E1748A-4ECE-4C41-874A-1CAFBB1FE138}" destId="{C56091FB-D335-4024-80E0-2FFCDB920993}" srcOrd="12" destOrd="0" presId="urn:microsoft.com/office/officeart/2005/8/layout/cycle8"/>
    <dgm:cxn modelId="{EB6ABD5A-4317-4602-97D4-FCEBEA2CB385}" type="presParOf" srcId="{98E1748A-4ECE-4C41-874A-1CAFBB1FE138}" destId="{B1E938A2-FC1D-43BD-8472-F821458F9847}" srcOrd="13" destOrd="0" presId="urn:microsoft.com/office/officeart/2005/8/layout/cycle8"/>
    <dgm:cxn modelId="{14016373-C064-462B-927C-7D181E2785BB}" type="presParOf" srcId="{98E1748A-4ECE-4C41-874A-1CAFBB1FE138}" destId="{82964DB2-8198-4665-8E4C-98CA29C01362}"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09703B-960C-44B5-8820-1452F1EAEDED}" type="doc">
      <dgm:prSet loTypeId="urn:microsoft.com/office/officeart/2005/8/layout/cycle8" loCatId="cycle" qsTypeId="urn:microsoft.com/office/officeart/2005/8/quickstyle/simple1" qsCatId="simple" csTypeId="urn:microsoft.com/office/officeart/2005/8/colors/accent1_2" csCatId="accent1" phldr="1"/>
      <dgm:spPr/>
    </dgm:pt>
    <dgm:pt modelId="{0ECA9A1C-21BF-42AF-8F6C-22DC91E43A17}">
      <dgm:prSet phldrT="[Texto]" custT="1"/>
      <dgm:spPr/>
      <dgm:t>
        <a:bodyPr/>
        <a:lstStyle/>
        <a:p>
          <a:r>
            <a:rPr lang="pt-BR" sz="1600" b="0" dirty="0">
              <a:effectLst/>
            </a:rPr>
            <a:t>Estratégia</a:t>
          </a:r>
          <a:endParaRPr lang="pt-BR" sz="1500" b="0" dirty="0">
            <a:effectLst/>
          </a:endParaRPr>
        </a:p>
      </dgm:t>
    </dgm:pt>
    <dgm:pt modelId="{D600B75F-952E-4B20-818D-553ACB35AAB0}" type="parTrans" cxnId="{0B92F63B-18EF-4A84-9539-0B064215DAE9}">
      <dgm:prSet/>
      <dgm:spPr/>
      <dgm:t>
        <a:bodyPr/>
        <a:lstStyle/>
        <a:p>
          <a:endParaRPr lang="pt-BR"/>
        </a:p>
      </dgm:t>
    </dgm:pt>
    <dgm:pt modelId="{9AD66EE6-F2C0-4937-AB17-81A853AA3E3A}" type="sibTrans" cxnId="{0B92F63B-18EF-4A84-9539-0B064215DAE9}">
      <dgm:prSet/>
      <dgm:spPr/>
      <dgm:t>
        <a:bodyPr/>
        <a:lstStyle/>
        <a:p>
          <a:endParaRPr lang="pt-BR"/>
        </a:p>
      </dgm:t>
    </dgm:pt>
    <dgm:pt modelId="{848172FF-2F92-4049-B71E-CACD8132DE9D}">
      <dgm:prSet phldrT="[Texto]" custT="1"/>
      <dgm:spPr>
        <a:solidFill>
          <a:srgbClr val="002060"/>
        </a:solidFill>
      </dgm:spPr>
      <dgm:t>
        <a:bodyPr/>
        <a:lstStyle/>
        <a:p>
          <a:r>
            <a:rPr lang="pt-BR" sz="2000" b="1" dirty="0">
              <a:effectLst>
                <a:outerShdw blurRad="38100" dist="38100" dir="2700000" algn="tl">
                  <a:srgbClr val="000000">
                    <a:alpha val="43137"/>
                  </a:srgbClr>
                </a:outerShdw>
              </a:effectLst>
            </a:rPr>
            <a:t>Controle</a:t>
          </a:r>
          <a:endParaRPr lang="pt-BR" sz="3900" b="1" dirty="0">
            <a:effectLst>
              <a:outerShdw blurRad="38100" dist="38100" dir="2700000" algn="tl">
                <a:srgbClr val="000000">
                  <a:alpha val="43137"/>
                </a:srgbClr>
              </a:outerShdw>
            </a:effectLst>
          </a:endParaRPr>
        </a:p>
      </dgm:t>
    </dgm:pt>
    <dgm:pt modelId="{A6DE236E-B13D-405E-9748-5B441545C27A}" type="parTrans" cxnId="{0B8EE96C-68F5-4013-900C-49121DBC2252}">
      <dgm:prSet/>
      <dgm:spPr/>
      <dgm:t>
        <a:bodyPr/>
        <a:lstStyle/>
        <a:p>
          <a:endParaRPr lang="pt-BR"/>
        </a:p>
      </dgm:t>
    </dgm:pt>
    <dgm:pt modelId="{496D8470-273F-44CC-B434-A1F185469DCD}" type="sibTrans" cxnId="{0B8EE96C-68F5-4013-900C-49121DBC2252}">
      <dgm:prSet/>
      <dgm:spPr/>
      <dgm:t>
        <a:bodyPr/>
        <a:lstStyle/>
        <a:p>
          <a:endParaRPr lang="pt-BR"/>
        </a:p>
      </dgm:t>
    </dgm:pt>
    <dgm:pt modelId="{A60C4B47-8983-417A-A712-EFFFDBCD87E5}">
      <dgm:prSet phldrT="[Texto]" custT="1"/>
      <dgm:spPr/>
      <dgm:t>
        <a:bodyPr/>
        <a:lstStyle/>
        <a:p>
          <a:r>
            <a:rPr lang="pt-BR" sz="1600" dirty="0"/>
            <a:t>Liderança</a:t>
          </a:r>
          <a:endParaRPr lang="pt-BR" sz="1900" dirty="0"/>
        </a:p>
      </dgm:t>
    </dgm:pt>
    <dgm:pt modelId="{18DD33B4-1969-48B7-A6DD-4FBFC346C8AD}" type="parTrans" cxnId="{013C7C66-6A2A-4C02-8441-5C2800F4BD6C}">
      <dgm:prSet/>
      <dgm:spPr/>
      <dgm:t>
        <a:bodyPr/>
        <a:lstStyle/>
        <a:p>
          <a:endParaRPr lang="pt-BR"/>
        </a:p>
      </dgm:t>
    </dgm:pt>
    <dgm:pt modelId="{B5B00F42-3BDB-4BE4-856E-D524133C9200}" type="sibTrans" cxnId="{013C7C66-6A2A-4C02-8441-5C2800F4BD6C}">
      <dgm:prSet/>
      <dgm:spPr/>
      <dgm:t>
        <a:bodyPr/>
        <a:lstStyle/>
        <a:p>
          <a:endParaRPr lang="pt-BR"/>
        </a:p>
      </dgm:t>
    </dgm:pt>
    <dgm:pt modelId="{98E1748A-4ECE-4C41-874A-1CAFBB1FE138}" type="pres">
      <dgm:prSet presAssocID="{5809703B-960C-44B5-8820-1452F1EAEDED}" presName="compositeShape" presStyleCnt="0">
        <dgm:presLayoutVars>
          <dgm:chMax val="7"/>
          <dgm:dir/>
          <dgm:resizeHandles val="exact"/>
        </dgm:presLayoutVars>
      </dgm:prSet>
      <dgm:spPr/>
    </dgm:pt>
    <dgm:pt modelId="{E0C72E73-ECFF-4B2B-9401-8EBC894569D7}" type="pres">
      <dgm:prSet presAssocID="{5809703B-960C-44B5-8820-1452F1EAEDED}" presName="wedge1" presStyleLbl="node1" presStyleIdx="0" presStyleCnt="3"/>
      <dgm:spPr/>
      <dgm:t>
        <a:bodyPr/>
        <a:lstStyle/>
        <a:p>
          <a:endParaRPr lang="pt-BR"/>
        </a:p>
      </dgm:t>
    </dgm:pt>
    <dgm:pt modelId="{61A91689-5087-4D21-95D1-7CE1A4D940D5}" type="pres">
      <dgm:prSet presAssocID="{5809703B-960C-44B5-8820-1452F1EAEDED}" presName="dummy1a" presStyleCnt="0"/>
      <dgm:spPr/>
    </dgm:pt>
    <dgm:pt modelId="{559D2277-7D6B-43F2-94B0-56071EC29D4D}" type="pres">
      <dgm:prSet presAssocID="{5809703B-960C-44B5-8820-1452F1EAEDED}" presName="dummy1b" presStyleCnt="0"/>
      <dgm:spPr/>
    </dgm:pt>
    <dgm:pt modelId="{E491BE73-F487-4853-B84F-1CE99744CDC5}" type="pres">
      <dgm:prSet presAssocID="{5809703B-960C-44B5-8820-1452F1EAEDED}" presName="wedge1Tx" presStyleLbl="node1" presStyleIdx="0" presStyleCnt="3">
        <dgm:presLayoutVars>
          <dgm:chMax val="0"/>
          <dgm:chPref val="0"/>
          <dgm:bulletEnabled val="1"/>
        </dgm:presLayoutVars>
      </dgm:prSet>
      <dgm:spPr/>
      <dgm:t>
        <a:bodyPr/>
        <a:lstStyle/>
        <a:p>
          <a:endParaRPr lang="pt-BR"/>
        </a:p>
      </dgm:t>
    </dgm:pt>
    <dgm:pt modelId="{B9DC4275-A1B5-4ADC-9D3E-1B0DA865F301}" type="pres">
      <dgm:prSet presAssocID="{5809703B-960C-44B5-8820-1452F1EAEDED}" presName="wedge2" presStyleLbl="node1" presStyleIdx="1" presStyleCnt="3" custScaleX="118708" custScaleY="108969" custLinFactNeighborY="3336"/>
      <dgm:spPr/>
      <dgm:t>
        <a:bodyPr/>
        <a:lstStyle/>
        <a:p>
          <a:endParaRPr lang="pt-BR"/>
        </a:p>
      </dgm:t>
    </dgm:pt>
    <dgm:pt modelId="{DBBA85EE-D94E-4B60-AE8E-B595E77E10F5}" type="pres">
      <dgm:prSet presAssocID="{5809703B-960C-44B5-8820-1452F1EAEDED}" presName="dummy2a" presStyleCnt="0"/>
      <dgm:spPr/>
    </dgm:pt>
    <dgm:pt modelId="{BAFABE0D-D5D7-4C8F-9AA9-EAC0239FD0E2}" type="pres">
      <dgm:prSet presAssocID="{5809703B-960C-44B5-8820-1452F1EAEDED}" presName="dummy2b" presStyleCnt="0"/>
      <dgm:spPr/>
    </dgm:pt>
    <dgm:pt modelId="{09CCA61F-E053-44AD-8462-379C01687D1F}" type="pres">
      <dgm:prSet presAssocID="{5809703B-960C-44B5-8820-1452F1EAEDED}" presName="wedge2Tx" presStyleLbl="node1" presStyleIdx="1" presStyleCnt="3">
        <dgm:presLayoutVars>
          <dgm:chMax val="0"/>
          <dgm:chPref val="0"/>
          <dgm:bulletEnabled val="1"/>
        </dgm:presLayoutVars>
      </dgm:prSet>
      <dgm:spPr/>
      <dgm:t>
        <a:bodyPr/>
        <a:lstStyle/>
        <a:p>
          <a:endParaRPr lang="pt-BR"/>
        </a:p>
      </dgm:t>
    </dgm:pt>
    <dgm:pt modelId="{1911325B-3639-41AD-A18C-442AAA693934}" type="pres">
      <dgm:prSet presAssocID="{5809703B-960C-44B5-8820-1452F1EAEDED}" presName="wedge3" presStyleLbl="node1" presStyleIdx="2" presStyleCnt="3"/>
      <dgm:spPr/>
      <dgm:t>
        <a:bodyPr/>
        <a:lstStyle/>
        <a:p>
          <a:endParaRPr lang="pt-BR"/>
        </a:p>
      </dgm:t>
    </dgm:pt>
    <dgm:pt modelId="{847EF92B-A99B-4F4F-B11B-B5FBCDCEFA24}" type="pres">
      <dgm:prSet presAssocID="{5809703B-960C-44B5-8820-1452F1EAEDED}" presName="dummy3a" presStyleCnt="0"/>
      <dgm:spPr/>
    </dgm:pt>
    <dgm:pt modelId="{1AB752DB-9EC1-4CB3-8952-8DCACC8578FC}" type="pres">
      <dgm:prSet presAssocID="{5809703B-960C-44B5-8820-1452F1EAEDED}" presName="dummy3b" presStyleCnt="0"/>
      <dgm:spPr/>
    </dgm:pt>
    <dgm:pt modelId="{3931490D-6FCF-4DFC-916E-DA67AE0C2D3B}" type="pres">
      <dgm:prSet presAssocID="{5809703B-960C-44B5-8820-1452F1EAEDED}" presName="wedge3Tx" presStyleLbl="node1" presStyleIdx="2" presStyleCnt="3">
        <dgm:presLayoutVars>
          <dgm:chMax val="0"/>
          <dgm:chPref val="0"/>
          <dgm:bulletEnabled val="1"/>
        </dgm:presLayoutVars>
      </dgm:prSet>
      <dgm:spPr/>
      <dgm:t>
        <a:bodyPr/>
        <a:lstStyle/>
        <a:p>
          <a:endParaRPr lang="pt-BR"/>
        </a:p>
      </dgm:t>
    </dgm:pt>
    <dgm:pt modelId="{C56091FB-D335-4024-80E0-2FFCDB920993}" type="pres">
      <dgm:prSet presAssocID="{9AD66EE6-F2C0-4937-AB17-81A853AA3E3A}" presName="arrowWedge1" presStyleLbl="fgSibTrans2D1" presStyleIdx="0" presStyleCnt="3"/>
      <dgm:spPr/>
    </dgm:pt>
    <dgm:pt modelId="{B1E938A2-FC1D-43BD-8472-F821458F9847}" type="pres">
      <dgm:prSet presAssocID="{496D8470-273F-44CC-B434-A1F185469DCD}" presName="arrowWedge2" presStyleLbl="fgSibTrans2D1" presStyleIdx="1" presStyleCnt="3" custScaleX="108898" custScaleY="114111"/>
      <dgm:spPr/>
    </dgm:pt>
    <dgm:pt modelId="{82964DB2-8198-4665-8E4C-98CA29C01362}" type="pres">
      <dgm:prSet presAssocID="{B5B00F42-3BDB-4BE4-856E-D524133C9200}" presName="arrowWedge3" presStyleLbl="fgSibTrans2D1" presStyleIdx="2" presStyleCnt="3"/>
      <dgm:spPr/>
    </dgm:pt>
  </dgm:ptLst>
  <dgm:cxnLst>
    <dgm:cxn modelId="{013C7C66-6A2A-4C02-8441-5C2800F4BD6C}" srcId="{5809703B-960C-44B5-8820-1452F1EAEDED}" destId="{A60C4B47-8983-417A-A712-EFFFDBCD87E5}" srcOrd="2" destOrd="0" parTransId="{18DD33B4-1969-48B7-A6DD-4FBFC346C8AD}" sibTransId="{B5B00F42-3BDB-4BE4-856E-D524133C9200}"/>
    <dgm:cxn modelId="{B58219FB-E00D-4F82-8D66-F458BA6EAD3B}" type="presOf" srcId="{848172FF-2F92-4049-B71E-CACD8132DE9D}" destId="{09CCA61F-E053-44AD-8462-379C01687D1F}" srcOrd="1" destOrd="0" presId="urn:microsoft.com/office/officeart/2005/8/layout/cycle8"/>
    <dgm:cxn modelId="{CA026306-A652-40A0-B336-69F7DDB4A3B8}" type="presOf" srcId="{0ECA9A1C-21BF-42AF-8F6C-22DC91E43A17}" destId="{E491BE73-F487-4853-B84F-1CE99744CDC5}" srcOrd="1" destOrd="0" presId="urn:microsoft.com/office/officeart/2005/8/layout/cycle8"/>
    <dgm:cxn modelId="{0B92F63B-18EF-4A84-9539-0B064215DAE9}" srcId="{5809703B-960C-44B5-8820-1452F1EAEDED}" destId="{0ECA9A1C-21BF-42AF-8F6C-22DC91E43A17}" srcOrd="0" destOrd="0" parTransId="{D600B75F-952E-4B20-818D-553ACB35AAB0}" sibTransId="{9AD66EE6-F2C0-4937-AB17-81A853AA3E3A}"/>
    <dgm:cxn modelId="{D551FCBB-713D-48F9-8684-2CE57DE6739A}" type="presOf" srcId="{0ECA9A1C-21BF-42AF-8F6C-22DC91E43A17}" destId="{E0C72E73-ECFF-4B2B-9401-8EBC894569D7}" srcOrd="0" destOrd="0" presId="urn:microsoft.com/office/officeart/2005/8/layout/cycle8"/>
    <dgm:cxn modelId="{DDA04CE5-B89F-4AC5-8127-B784F9569094}" type="presOf" srcId="{5809703B-960C-44B5-8820-1452F1EAEDED}" destId="{98E1748A-4ECE-4C41-874A-1CAFBB1FE138}" srcOrd="0" destOrd="0" presId="urn:microsoft.com/office/officeart/2005/8/layout/cycle8"/>
    <dgm:cxn modelId="{60C61D94-DAB5-4650-BC39-5CFDBDA08901}" type="presOf" srcId="{848172FF-2F92-4049-B71E-CACD8132DE9D}" destId="{B9DC4275-A1B5-4ADC-9D3E-1B0DA865F301}" srcOrd="0" destOrd="0" presId="urn:microsoft.com/office/officeart/2005/8/layout/cycle8"/>
    <dgm:cxn modelId="{25526922-9729-43E6-9DEC-1FCA8D84F49A}" type="presOf" srcId="{A60C4B47-8983-417A-A712-EFFFDBCD87E5}" destId="{3931490D-6FCF-4DFC-916E-DA67AE0C2D3B}" srcOrd="1" destOrd="0" presId="urn:microsoft.com/office/officeart/2005/8/layout/cycle8"/>
    <dgm:cxn modelId="{F909D180-ACE9-476D-91C0-3A8B931AB7FB}" type="presOf" srcId="{A60C4B47-8983-417A-A712-EFFFDBCD87E5}" destId="{1911325B-3639-41AD-A18C-442AAA693934}" srcOrd="0" destOrd="0" presId="urn:microsoft.com/office/officeart/2005/8/layout/cycle8"/>
    <dgm:cxn modelId="{0B8EE96C-68F5-4013-900C-49121DBC2252}" srcId="{5809703B-960C-44B5-8820-1452F1EAEDED}" destId="{848172FF-2F92-4049-B71E-CACD8132DE9D}" srcOrd="1" destOrd="0" parTransId="{A6DE236E-B13D-405E-9748-5B441545C27A}" sibTransId="{496D8470-273F-44CC-B434-A1F185469DCD}"/>
    <dgm:cxn modelId="{76E3B693-AB4A-40F8-B682-B21667AA94FF}" type="presParOf" srcId="{98E1748A-4ECE-4C41-874A-1CAFBB1FE138}" destId="{E0C72E73-ECFF-4B2B-9401-8EBC894569D7}" srcOrd="0" destOrd="0" presId="urn:microsoft.com/office/officeart/2005/8/layout/cycle8"/>
    <dgm:cxn modelId="{57FF315B-AA6D-4DFF-A8E8-A9930E44617B}" type="presParOf" srcId="{98E1748A-4ECE-4C41-874A-1CAFBB1FE138}" destId="{61A91689-5087-4D21-95D1-7CE1A4D940D5}" srcOrd="1" destOrd="0" presId="urn:microsoft.com/office/officeart/2005/8/layout/cycle8"/>
    <dgm:cxn modelId="{53B0F1D1-8EDD-46BB-9C45-07131E8F75A9}" type="presParOf" srcId="{98E1748A-4ECE-4C41-874A-1CAFBB1FE138}" destId="{559D2277-7D6B-43F2-94B0-56071EC29D4D}" srcOrd="2" destOrd="0" presId="urn:microsoft.com/office/officeart/2005/8/layout/cycle8"/>
    <dgm:cxn modelId="{7F8AE252-5DEF-475C-BB5D-73BB3E0813F0}" type="presParOf" srcId="{98E1748A-4ECE-4C41-874A-1CAFBB1FE138}" destId="{E491BE73-F487-4853-B84F-1CE99744CDC5}" srcOrd="3" destOrd="0" presId="urn:microsoft.com/office/officeart/2005/8/layout/cycle8"/>
    <dgm:cxn modelId="{0EA62448-D446-4FE1-B9DE-F63FCED1CDC9}" type="presParOf" srcId="{98E1748A-4ECE-4C41-874A-1CAFBB1FE138}" destId="{B9DC4275-A1B5-4ADC-9D3E-1B0DA865F301}" srcOrd="4" destOrd="0" presId="urn:microsoft.com/office/officeart/2005/8/layout/cycle8"/>
    <dgm:cxn modelId="{13BDBBB1-4BE3-4FD8-A0A3-FA1AF100778B}" type="presParOf" srcId="{98E1748A-4ECE-4C41-874A-1CAFBB1FE138}" destId="{DBBA85EE-D94E-4B60-AE8E-B595E77E10F5}" srcOrd="5" destOrd="0" presId="urn:microsoft.com/office/officeart/2005/8/layout/cycle8"/>
    <dgm:cxn modelId="{D79375CC-AD01-4F5F-968D-19B0EC521FDA}" type="presParOf" srcId="{98E1748A-4ECE-4C41-874A-1CAFBB1FE138}" destId="{BAFABE0D-D5D7-4C8F-9AA9-EAC0239FD0E2}" srcOrd="6" destOrd="0" presId="urn:microsoft.com/office/officeart/2005/8/layout/cycle8"/>
    <dgm:cxn modelId="{F70C7C53-40BF-43D2-B5F5-EBBE317B1377}" type="presParOf" srcId="{98E1748A-4ECE-4C41-874A-1CAFBB1FE138}" destId="{09CCA61F-E053-44AD-8462-379C01687D1F}" srcOrd="7" destOrd="0" presId="urn:microsoft.com/office/officeart/2005/8/layout/cycle8"/>
    <dgm:cxn modelId="{306D2F2E-FA86-42F1-9F4E-F4D96468A1FC}" type="presParOf" srcId="{98E1748A-4ECE-4C41-874A-1CAFBB1FE138}" destId="{1911325B-3639-41AD-A18C-442AAA693934}" srcOrd="8" destOrd="0" presId="urn:microsoft.com/office/officeart/2005/8/layout/cycle8"/>
    <dgm:cxn modelId="{4C920C67-DA72-4E4B-ACF2-A65ADC7DAD28}" type="presParOf" srcId="{98E1748A-4ECE-4C41-874A-1CAFBB1FE138}" destId="{847EF92B-A99B-4F4F-B11B-B5FBCDCEFA24}" srcOrd="9" destOrd="0" presId="urn:microsoft.com/office/officeart/2005/8/layout/cycle8"/>
    <dgm:cxn modelId="{E6C80028-AE5A-4148-94E6-68F3521862F5}" type="presParOf" srcId="{98E1748A-4ECE-4C41-874A-1CAFBB1FE138}" destId="{1AB752DB-9EC1-4CB3-8952-8DCACC8578FC}" srcOrd="10" destOrd="0" presId="urn:microsoft.com/office/officeart/2005/8/layout/cycle8"/>
    <dgm:cxn modelId="{0AB6DAD7-9F9C-45FF-9EAF-CB44D0218FAF}" type="presParOf" srcId="{98E1748A-4ECE-4C41-874A-1CAFBB1FE138}" destId="{3931490D-6FCF-4DFC-916E-DA67AE0C2D3B}" srcOrd="11" destOrd="0" presId="urn:microsoft.com/office/officeart/2005/8/layout/cycle8"/>
    <dgm:cxn modelId="{3DFB89A1-81A8-47D8-824C-ACDC95715704}" type="presParOf" srcId="{98E1748A-4ECE-4C41-874A-1CAFBB1FE138}" destId="{C56091FB-D335-4024-80E0-2FFCDB920993}" srcOrd="12" destOrd="0" presId="urn:microsoft.com/office/officeart/2005/8/layout/cycle8"/>
    <dgm:cxn modelId="{EB6ABD5A-4317-4602-97D4-FCEBEA2CB385}" type="presParOf" srcId="{98E1748A-4ECE-4C41-874A-1CAFBB1FE138}" destId="{B1E938A2-FC1D-43BD-8472-F821458F9847}" srcOrd="13" destOrd="0" presId="urn:microsoft.com/office/officeart/2005/8/layout/cycle8"/>
    <dgm:cxn modelId="{14016373-C064-462B-927C-7D181E2785BB}" type="presParOf" srcId="{98E1748A-4ECE-4C41-874A-1CAFBB1FE138}" destId="{82964DB2-8198-4665-8E4C-98CA29C01362}"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603FFC-F6DA-4EB1-BEF1-1670F1FCA23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pt-BR"/>
        </a:p>
      </dgm:t>
    </dgm:pt>
    <dgm:pt modelId="{0FEC9B6A-F4B1-486F-B29B-D50E140A6A9F}">
      <dgm:prSet phldrT="[Texto]"/>
      <dgm:spPr>
        <a:solidFill>
          <a:srgbClr val="FD8612"/>
        </a:solidFill>
        <a:ln>
          <a:noFill/>
        </a:ln>
      </dgm:spPr>
      <dgm:t>
        <a:bodyPr/>
        <a:lstStyle/>
        <a:p>
          <a:r>
            <a:rPr lang="pt-BR" dirty="0"/>
            <a:t>CIDADÃO </a:t>
          </a:r>
        </a:p>
      </dgm:t>
    </dgm:pt>
    <dgm:pt modelId="{A3FF4B2D-9DCC-4DE1-BC29-B12DA2853119}" type="parTrans" cxnId="{8081939B-3B16-44B3-9484-C02473BCD4DB}">
      <dgm:prSet/>
      <dgm:spPr/>
      <dgm:t>
        <a:bodyPr/>
        <a:lstStyle/>
        <a:p>
          <a:endParaRPr lang="pt-BR"/>
        </a:p>
      </dgm:t>
    </dgm:pt>
    <dgm:pt modelId="{F1F17FC6-5CA8-4FAB-97BF-0A64291444D1}" type="sibTrans" cxnId="{8081939B-3B16-44B3-9484-C02473BCD4DB}">
      <dgm:prSet/>
      <dgm:spPr/>
      <dgm:t>
        <a:bodyPr/>
        <a:lstStyle/>
        <a:p>
          <a:endParaRPr lang="pt-BR"/>
        </a:p>
      </dgm:t>
    </dgm:pt>
    <dgm:pt modelId="{D850F4AA-BF09-4B57-9937-81C8B0B4A52B}">
      <dgm:prSet phldrT="[Texto]"/>
      <dgm:spPr>
        <a:solidFill>
          <a:schemeClr val="tx2"/>
        </a:solidFill>
        <a:ln>
          <a:noFill/>
        </a:ln>
      </dgm:spPr>
      <dgm:t>
        <a:bodyPr/>
        <a:lstStyle/>
        <a:p>
          <a:r>
            <a:rPr lang="pt-BR" dirty="0">
              <a:latin typeface="Arial"/>
              <a:cs typeface="Arial"/>
            </a:rPr>
            <a:t>WEBSITES </a:t>
          </a:r>
        </a:p>
      </dgm:t>
    </dgm:pt>
    <dgm:pt modelId="{11CF2728-27BC-4AF5-B48D-708EE495A290}" type="parTrans" cxnId="{FBF3C1C8-3F53-4D65-97DC-CF66ABFFA300}">
      <dgm:prSet/>
      <dgm:spPr/>
      <dgm:t>
        <a:bodyPr/>
        <a:lstStyle/>
        <a:p>
          <a:endParaRPr lang="pt-BR"/>
        </a:p>
      </dgm:t>
    </dgm:pt>
    <dgm:pt modelId="{F3851241-D5EE-43C8-8370-ADE8DEB6769B}" type="sibTrans" cxnId="{FBF3C1C8-3F53-4D65-97DC-CF66ABFFA300}">
      <dgm:prSet/>
      <dgm:spPr/>
      <dgm:t>
        <a:bodyPr/>
        <a:lstStyle/>
        <a:p>
          <a:endParaRPr lang="pt-BR"/>
        </a:p>
      </dgm:t>
    </dgm:pt>
    <dgm:pt modelId="{00F3CD15-15AC-4B14-A283-225B2C24E7A7}">
      <dgm:prSet phldrT="[Texto]"/>
      <dgm:spPr>
        <a:solidFill>
          <a:schemeClr val="tx2"/>
        </a:solidFill>
        <a:ln>
          <a:noFill/>
        </a:ln>
      </dgm:spPr>
      <dgm:t>
        <a:bodyPr/>
        <a:lstStyle/>
        <a:p>
          <a:r>
            <a:rPr lang="pt-BR" dirty="0">
              <a:latin typeface="Arial"/>
              <a:cs typeface="Arial"/>
            </a:rPr>
            <a:t>REDES SOCIAIS</a:t>
          </a:r>
        </a:p>
      </dgm:t>
    </dgm:pt>
    <dgm:pt modelId="{DBEED6A3-4E19-4BE7-93BE-078DB8A8F923}" type="parTrans" cxnId="{74EE2CD9-3370-4E98-88D5-3EE12835B78E}">
      <dgm:prSet/>
      <dgm:spPr/>
      <dgm:t>
        <a:bodyPr/>
        <a:lstStyle/>
        <a:p>
          <a:endParaRPr lang="pt-BR"/>
        </a:p>
      </dgm:t>
    </dgm:pt>
    <dgm:pt modelId="{897ADDE9-9B3F-4F91-BED4-E5942FB94434}" type="sibTrans" cxnId="{74EE2CD9-3370-4E98-88D5-3EE12835B78E}">
      <dgm:prSet/>
      <dgm:spPr/>
      <dgm:t>
        <a:bodyPr/>
        <a:lstStyle/>
        <a:p>
          <a:endParaRPr lang="pt-BR"/>
        </a:p>
      </dgm:t>
    </dgm:pt>
    <dgm:pt modelId="{9A899C23-8185-45F1-AFD3-30006466349C}">
      <dgm:prSet phldrT="[Texto]"/>
      <dgm:spPr>
        <a:solidFill>
          <a:schemeClr val="tx2"/>
        </a:solidFill>
        <a:ln>
          <a:noFill/>
        </a:ln>
      </dgm:spPr>
      <dgm:t>
        <a:bodyPr/>
        <a:lstStyle/>
        <a:p>
          <a:r>
            <a:rPr lang="pt-BR" dirty="0">
              <a:latin typeface="Arial"/>
              <a:cs typeface="Arial"/>
            </a:rPr>
            <a:t>OUVIDORIA</a:t>
          </a:r>
        </a:p>
      </dgm:t>
    </dgm:pt>
    <dgm:pt modelId="{C612E62F-DE6E-4361-9C4D-7DCB2BADCC34}" type="parTrans" cxnId="{BC1E9E9C-95BC-4A35-BCED-2F4DE17CA5E5}">
      <dgm:prSet/>
      <dgm:spPr/>
      <dgm:t>
        <a:bodyPr/>
        <a:lstStyle/>
        <a:p>
          <a:endParaRPr lang="pt-BR"/>
        </a:p>
      </dgm:t>
    </dgm:pt>
    <dgm:pt modelId="{A2DFA58D-09D4-4662-8A8D-0ACB853730E3}" type="sibTrans" cxnId="{BC1E9E9C-95BC-4A35-BCED-2F4DE17CA5E5}">
      <dgm:prSet/>
      <dgm:spPr/>
      <dgm:t>
        <a:bodyPr/>
        <a:lstStyle/>
        <a:p>
          <a:endParaRPr lang="pt-BR"/>
        </a:p>
      </dgm:t>
    </dgm:pt>
    <dgm:pt modelId="{D09990F6-8A01-4AE9-98DF-2CBB079D2EDE}">
      <dgm:prSet phldrT="[Texto]"/>
      <dgm:spPr>
        <a:solidFill>
          <a:schemeClr val="tx2"/>
        </a:solidFill>
        <a:ln>
          <a:noFill/>
        </a:ln>
      </dgm:spPr>
      <dgm:t>
        <a:bodyPr/>
        <a:lstStyle/>
        <a:p>
          <a:r>
            <a:rPr lang="pt-BR" dirty="0">
              <a:latin typeface="Arial"/>
              <a:cs typeface="Arial"/>
            </a:rPr>
            <a:t>ATENDIMENTO AO CLIENTE</a:t>
          </a:r>
        </a:p>
      </dgm:t>
    </dgm:pt>
    <dgm:pt modelId="{47627F92-A2F7-466E-BA7B-DCF419D71D42}" type="parTrans" cxnId="{4F91AD05-AF7F-4431-94FD-F087A4ED7A9B}">
      <dgm:prSet/>
      <dgm:spPr/>
      <dgm:t>
        <a:bodyPr/>
        <a:lstStyle/>
        <a:p>
          <a:endParaRPr lang="pt-BR"/>
        </a:p>
      </dgm:t>
    </dgm:pt>
    <dgm:pt modelId="{26AA2FD6-968B-48E6-BE5F-CDB05AFD4CF4}" type="sibTrans" cxnId="{4F91AD05-AF7F-4431-94FD-F087A4ED7A9B}">
      <dgm:prSet/>
      <dgm:spPr/>
      <dgm:t>
        <a:bodyPr/>
        <a:lstStyle/>
        <a:p>
          <a:endParaRPr lang="pt-BR"/>
        </a:p>
      </dgm:t>
    </dgm:pt>
    <dgm:pt modelId="{AFD39522-3A5B-4D47-A76E-1CD171D794D3}" type="pres">
      <dgm:prSet presAssocID="{FE603FFC-F6DA-4EB1-BEF1-1670F1FCA23F}" presName="cycle" presStyleCnt="0">
        <dgm:presLayoutVars>
          <dgm:chMax val="1"/>
          <dgm:dir/>
          <dgm:animLvl val="ctr"/>
          <dgm:resizeHandles val="exact"/>
        </dgm:presLayoutVars>
      </dgm:prSet>
      <dgm:spPr/>
      <dgm:t>
        <a:bodyPr/>
        <a:lstStyle/>
        <a:p>
          <a:endParaRPr lang="pt-BR"/>
        </a:p>
      </dgm:t>
    </dgm:pt>
    <dgm:pt modelId="{BCB57C73-77DC-4408-B204-D34D9985AD58}" type="pres">
      <dgm:prSet presAssocID="{0FEC9B6A-F4B1-486F-B29B-D50E140A6A9F}" presName="centerShape" presStyleLbl="node0" presStyleIdx="0" presStyleCnt="1" custLinFactNeighborX="-322" custLinFactNeighborY="60"/>
      <dgm:spPr/>
      <dgm:t>
        <a:bodyPr/>
        <a:lstStyle/>
        <a:p>
          <a:endParaRPr lang="pt-BR"/>
        </a:p>
      </dgm:t>
    </dgm:pt>
    <dgm:pt modelId="{946430E0-834A-4984-8F44-AB68EB414ED0}" type="pres">
      <dgm:prSet presAssocID="{11CF2728-27BC-4AF5-B48D-708EE495A290}" presName="parTrans" presStyleLbl="bgSibTrans2D1" presStyleIdx="0" presStyleCnt="4"/>
      <dgm:spPr/>
      <dgm:t>
        <a:bodyPr/>
        <a:lstStyle/>
        <a:p>
          <a:endParaRPr lang="pt-BR"/>
        </a:p>
      </dgm:t>
    </dgm:pt>
    <dgm:pt modelId="{A19C87EE-7E3C-4AF5-BE3E-07154D59EF8A}" type="pres">
      <dgm:prSet presAssocID="{D850F4AA-BF09-4B57-9937-81C8B0B4A52B}" presName="node" presStyleLbl="node1" presStyleIdx="0" presStyleCnt="4">
        <dgm:presLayoutVars>
          <dgm:bulletEnabled val="1"/>
        </dgm:presLayoutVars>
      </dgm:prSet>
      <dgm:spPr/>
      <dgm:t>
        <a:bodyPr/>
        <a:lstStyle/>
        <a:p>
          <a:endParaRPr lang="pt-BR"/>
        </a:p>
      </dgm:t>
    </dgm:pt>
    <dgm:pt modelId="{7326296B-177F-4FA3-9834-4270E4C5F53A}" type="pres">
      <dgm:prSet presAssocID="{DBEED6A3-4E19-4BE7-93BE-078DB8A8F923}" presName="parTrans" presStyleLbl="bgSibTrans2D1" presStyleIdx="1" presStyleCnt="4"/>
      <dgm:spPr/>
      <dgm:t>
        <a:bodyPr/>
        <a:lstStyle/>
        <a:p>
          <a:endParaRPr lang="pt-BR"/>
        </a:p>
      </dgm:t>
    </dgm:pt>
    <dgm:pt modelId="{FBE989F9-9942-4029-AC96-2AE3BF3E5C13}" type="pres">
      <dgm:prSet presAssocID="{00F3CD15-15AC-4B14-A283-225B2C24E7A7}" presName="node" presStyleLbl="node1" presStyleIdx="1" presStyleCnt="4" custRadScaleRad="111705" custRadScaleInc="-23979">
        <dgm:presLayoutVars>
          <dgm:bulletEnabled val="1"/>
        </dgm:presLayoutVars>
      </dgm:prSet>
      <dgm:spPr/>
      <dgm:t>
        <a:bodyPr/>
        <a:lstStyle/>
        <a:p>
          <a:endParaRPr lang="pt-BR"/>
        </a:p>
      </dgm:t>
    </dgm:pt>
    <dgm:pt modelId="{84A75EAC-2132-47B1-8919-4938D3A9FB7D}" type="pres">
      <dgm:prSet presAssocID="{C612E62F-DE6E-4361-9C4D-7DCB2BADCC34}" presName="parTrans" presStyleLbl="bgSibTrans2D1" presStyleIdx="2" presStyleCnt="4"/>
      <dgm:spPr/>
      <dgm:t>
        <a:bodyPr/>
        <a:lstStyle/>
        <a:p>
          <a:endParaRPr lang="pt-BR"/>
        </a:p>
      </dgm:t>
    </dgm:pt>
    <dgm:pt modelId="{94238077-D34E-4423-BFB6-FDA130B4642B}" type="pres">
      <dgm:prSet presAssocID="{9A899C23-8185-45F1-AFD3-30006466349C}" presName="node" presStyleLbl="node1" presStyleIdx="2" presStyleCnt="4" custScaleX="93653">
        <dgm:presLayoutVars>
          <dgm:bulletEnabled val="1"/>
        </dgm:presLayoutVars>
      </dgm:prSet>
      <dgm:spPr/>
      <dgm:t>
        <a:bodyPr/>
        <a:lstStyle/>
        <a:p>
          <a:endParaRPr lang="pt-BR"/>
        </a:p>
      </dgm:t>
    </dgm:pt>
    <dgm:pt modelId="{B8D6B374-0286-456D-B1CA-7C844EF6982C}" type="pres">
      <dgm:prSet presAssocID="{47627F92-A2F7-466E-BA7B-DCF419D71D42}" presName="parTrans" presStyleLbl="bgSibTrans2D1" presStyleIdx="3" presStyleCnt="4"/>
      <dgm:spPr/>
      <dgm:t>
        <a:bodyPr/>
        <a:lstStyle/>
        <a:p>
          <a:endParaRPr lang="pt-BR"/>
        </a:p>
      </dgm:t>
    </dgm:pt>
    <dgm:pt modelId="{F814539E-CE31-41BE-BD63-C44820EE5145}" type="pres">
      <dgm:prSet presAssocID="{D09990F6-8A01-4AE9-98DF-2CBB079D2EDE}" presName="node" presStyleLbl="node1" presStyleIdx="3" presStyleCnt="4">
        <dgm:presLayoutVars>
          <dgm:bulletEnabled val="1"/>
        </dgm:presLayoutVars>
      </dgm:prSet>
      <dgm:spPr/>
      <dgm:t>
        <a:bodyPr/>
        <a:lstStyle/>
        <a:p>
          <a:endParaRPr lang="pt-BR"/>
        </a:p>
      </dgm:t>
    </dgm:pt>
  </dgm:ptLst>
  <dgm:cxnLst>
    <dgm:cxn modelId="{7469EDFD-03EF-40B7-B1A9-C65A5CF10B79}" type="presOf" srcId="{D850F4AA-BF09-4B57-9937-81C8B0B4A52B}" destId="{A19C87EE-7E3C-4AF5-BE3E-07154D59EF8A}" srcOrd="0" destOrd="0" presId="urn:microsoft.com/office/officeart/2005/8/layout/radial4"/>
    <dgm:cxn modelId="{BC1E9E9C-95BC-4A35-BCED-2F4DE17CA5E5}" srcId="{0FEC9B6A-F4B1-486F-B29B-D50E140A6A9F}" destId="{9A899C23-8185-45F1-AFD3-30006466349C}" srcOrd="2" destOrd="0" parTransId="{C612E62F-DE6E-4361-9C4D-7DCB2BADCC34}" sibTransId="{A2DFA58D-09D4-4662-8A8D-0ACB853730E3}"/>
    <dgm:cxn modelId="{68CB8320-F61B-44AF-A662-F549AC347CB5}" type="presOf" srcId="{C612E62F-DE6E-4361-9C4D-7DCB2BADCC34}" destId="{84A75EAC-2132-47B1-8919-4938D3A9FB7D}" srcOrd="0" destOrd="0" presId="urn:microsoft.com/office/officeart/2005/8/layout/radial4"/>
    <dgm:cxn modelId="{98FEC505-C6B4-4438-A056-40627F0F7351}" type="presOf" srcId="{00F3CD15-15AC-4B14-A283-225B2C24E7A7}" destId="{FBE989F9-9942-4029-AC96-2AE3BF3E5C13}" srcOrd="0" destOrd="0" presId="urn:microsoft.com/office/officeart/2005/8/layout/radial4"/>
    <dgm:cxn modelId="{FEBA751E-FA57-4788-94E7-4B65ABDDF06C}" type="presOf" srcId="{9A899C23-8185-45F1-AFD3-30006466349C}" destId="{94238077-D34E-4423-BFB6-FDA130B4642B}" srcOrd="0" destOrd="0" presId="urn:microsoft.com/office/officeart/2005/8/layout/radial4"/>
    <dgm:cxn modelId="{0738E7B5-6AAE-408B-BC18-A15F8F80D87C}" type="presOf" srcId="{0FEC9B6A-F4B1-486F-B29B-D50E140A6A9F}" destId="{BCB57C73-77DC-4408-B204-D34D9985AD58}" srcOrd="0" destOrd="0" presId="urn:microsoft.com/office/officeart/2005/8/layout/radial4"/>
    <dgm:cxn modelId="{E48DCF0D-D8D3-406E-A5FF-2CFA48C14449}" type="presOf" srcId="{11CF2728-27BC-4AF5-B48D-708EE495A290}" destId="{946430E0-834A-4984-8F44-AB68EB414ED0}" srcOrd="0" destOrd="0" presId="urn:microsoft.com/office/officeart/2005/8/layout/radial4"/>
    <dgm:cxn modelId="{C17D8BDF-AAD7-44B2-A21D-DB78E34971CE}" type="presOf" srcId="{D09990F6-8A01-4AE9-98DF-2CBB079D2EDE}" destId="{F814539E-CE31-41BE-BD63-C44820EE5145}" srcOrd="0" destOrd="0" presId="urn:microsoft.com/office/officeart/2005/8/layout/radial4"/>
    <dgm:cxn modelId="{1FFDCD61-16D7-4273-9F94-B70305CDF611}" type="presOf" srcId="{47627F92-A2F7-466E-BA7B-DCF419D71D42}" destId="{B8D6B374-0286-456D-B1CA-7C844EF6982C}" srcOrd="0" destOrd="0" presId="urn:microsoft.com/office/officeart/2005/8/layout/radial4"/>
    <dgm:cxn modelId="{74EE2CD9-3370-4E98-88D5-3EE12835B78E}" srcId="{0FEC9B6A-F4B1-486F-B29B-D50E140A6A9F}" destId="{00F3CD15-15AC-4B14-A283-225B2C24E7A7}" srcOrd="1" destOrd="0" parTransId="{DBEED6A3-4E19-4BE7-93BE-078DB8A8F923}" sibTransId="{897ADDE9-9B3F-4F91-BED4-E5942FB94434}"/>
    <dgm:cxn modelId="{FBF3C1C8-3F53-4D65-97DC-CF66ABFFA300}" srcId="{0FEC9B6A-F4B1-486F-B29B-D50E140A6A9F}" destId="{D850F4AA-BF09-4B57-9937-81C8B0B4A52B}" srcOrd="0" destOrd="0" parTransId="{11CF2728-27BC-4AF5-B48D-708EE495A290}" sibTransId="{F3851241-D5EE-43C8-8370-ADE8DEB6769B}"/>
    <dgm:cxn modelId="{71064F77-400F-43DF-9E2E-1C121CB5975B}" type="presOf" srcId="{DBEED6A3-4E19-4BE7-93BE-078DB8A8F923}" destId="{7326296B-177F-4FA3-9834-4270E4C5F53A}" srcOrd="0" destOrd="0" presId="urn:microsoft.com/office/officeart/2005/8/layout/radial4"/>
    <dgm:cxn modelId="{4655A1E7-51DE-4DDF-A133-E6E390C51D75}" type="presOf" srcId="{FE603FFC-F6DA-4EB1-BEF1-1670F1FCA23F}" destId="{AFD39522-3A5B-4D47-A76E-1CD171D794D3}" srcOrd="0" destOrd="0" presId="urn:microsoft.com/office/officeart/2005/8/layout/radial4"/>
    <dgm:cxn modelId="{4F91AD05-AF7F-4431-94FD-F087A4ED7A9B}" srcId="{0FEC9B6A-F4B1-486F-B29B-D50E140A6A9F}" destId="{D09990F6-8A01-4AE9-98DF-2CBB079D2EDE}" srcOrd="3" destOrd="0" parTransId="{47627F92-A2F7-466E-BA7B-DCF419D71D42}" sibTransId="{26AA2FD6-968B-48E6-BE5F-CDB05AFD4CF4}"/>
    <dgm:cxn modelId="{8081939B-3B16-44B3-9484-C02473BCD4DB}" srcId="{FE603FFC-F6DA-4EB1-BEF1-1670F1FCA23F}" destId="{0FEC9B6A-F4B1-486F-B29B-D50E140A6A9F}" srcOrd="0" destOrd="0" parTransId="{A3FF4B2D-9DCC-4DE1-BC29-B12DA2853119}" sibTransId="{F1F17FC6-5CA8-4FAB-97BF-0A64291444D1}"/>
    <dgm:cxn modelId="{D4B7EB68-E719-4B4C-9B99-EAD756BC12D9}" type="presParOf" srcId="{AFD39522-3A5B-4D47-A76E-1CD171D794D3}" destId="{BCB57C73-77DC-4408-B204-D34D9985AD58}" srcOrd="0" destOrd="0" presId="urn:microsoft.com/office/officeart/2005/8/layout/radial4"/>
    <dgm:cxn modelId="{40285527-D8BC-45B3-BD8C-B070E271A2F4}" type="presParOf" srcId="{AFD39522-3A5B-4D47-A76E-1CD171D794D3}" destId="{946430E0-834A-4984-8F44-AB68EB414ED0}" srcOrd="1" destOrd="0" presId="urn:microsoft.com/office/officeart/2005/8/layout/radial4"/>
    <dgm:cxn modelId="{E29FC641-264C-4D1A-98E5-50CF861132E9}" type="presParOf" srcId="{AFD39522-3A5B-4D47-A76E-1CD171D794D3}" destId="{A19C87EE-7E3C-4AF5-BE3E-07154D59EF8A}" srcOrd="2" destOrd="0" presId="urn:microsoft.com/office/officeart/2005/8/layout/radial4"/>
    <dgm:cxn modelId="{58122DAB-B6A5-4B6E-890D-79DE35183DDB}" type="presParOf" srcId="{AFD39522-3A5B-4D47-A76E-1CD171D794D3}" destId="{7326296B-177F-4FA3-9834-4270E4C5F53A}" srcOrd="3" destOrd="0" presId="urn:microsoft.com/office/officeart/2005/8/layout/radial4"/>
    <dgm:cxn modelId="{6E76D13B-188F-45BF-98CC-FAD9BD67BC06}" type="presParOf" srcId="{AFD39522-3A5B-4D47-A76E-1CD171D794D3}" destId="{FBE989F9-9942-4029-AC96-2AE3BF3E5C13}" srcOrd="4" destOrd="0" presId="urn:microsoft.com/office/officeart/2005/8/layout/radial4"/>
    <dgm:cxn modelId="{5A65DE21-4D5D-4FCB-B27E-1CD4CFB42C92}" type="presParOf" srcId="{AFD39522-3A5B-4D47-A76E-1CD171D794D3}" destId="{84A75EAC-2132-47B1-8919-4938D3A9FB7D}" srcOrd="5" destOrd="0" presId="urn:microsoft.com/office/officeart/2005/8/layout/radial4"/>
    <dgm:cxn modelId="{0A69DAA5-1273-4697-B0AC-DACA879335D5}" type="presParOf" srcId="{AFD39522-3A5B-4D47-A76E-1CD171D794D3}" destId="{94238077-D34E-4423-BFB6-FDA130B4642B}" srcOrd="6" destOrd="0" presId="urn:microsoft.com/office/officeart/2005/8/layout/radial4"/>
    <dgm:cxn modelId="{2BAB9621-4DF3-4D22-964C-5A5E016AC77F}" type="presParOf" srcId="{AFD39522-3A5B-4D47-A76E-1CD171D794D3}" destId="{B8D6B374-0286-456D-B1CA-7C844EF6982C}" srcOrd="7" destOrd="0" presId="urn:microsoft.com/office/officeart/2005/8/layout/radial4"/>
    <dgm:cxn modelId="{4777D026-BBC1-460B-B2DC-7E76E464F61E}" type="presParOf" srcId="{AFD39522-3A5B-4D47-A76E-1CD171D794D3}" destId="{F814539E-CE31-41BE-BD63-C44820EE514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72E73-ECFF-4B2B-9401-8EBC894569D7}">
      <dsp:nvSpPr>
        <dsp:cNvPr id="0" name=""/>
        <dsp:cNvSpPr/>
      </dsp:nvSpPr>
      <dsp:spPr>
        <a:xfrm>
          <a:off x="1575502" y="297764"/>
          <a:ext cx="3848035" cy="3848035"/>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pt-BR" sz="2500" kern="1200" dirty="0"/>
            <a:t>Estratégia</a:t>
          </a:r>
        </a:p>
      </dsp:txBody>
      <dsp:txXfrm>
        <a:off x="3603508" y="1113181"/>
        <a:ext cx="1374298" cy="1145248"/>
      </dsp:txXfrm>
    </dsp:sp>
    <dsp:sp modelId="{B9DC4275-A1B5-4ADC-9D3E-1B0DA865F301}">
      <dsp:nvSpPr>
        <dsp:cNvPr id="0" name=""/>
        <dsp:cNvSpPr/>
      </dsp:nvSpPr>
      <dsp:spPr>
        <a:xfrm>
          <a:off x="1496251" y="435194"/>
          <a:ext cx="3848035" cy="3848035"/>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pt-BR" sz="2500" kern="1200" dirty="0"/>
            <a:t>Controle</a:t>
          </a:r>
        </a:p>
      </dsp:txBody>
      <dsp:txXfrm>
        <a:off x="2412450" y="2931836"/>
        <a:ext cx="2061447" cy="1007818"/>
      </dsp:txXfrm>
    </dsp:sp>
    <dsp:sp modelId="{1911325B-3639-41AD-A18C-442AAA693934}">
      <dsp:nvSpPr>
        <dsp:cNvPr id="0" name=""/>
        <dsp:cNvSpPr/>
      </dsp:nvSpPr>
      <dsp:spPr>
        <a:xfrm>
          <a:off x="1416999" y="297764"/>
          <a:ext cx="3848035" cy="3848035"/>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pt-BR" sz="2500" kern="1200" dirty="0"/>
            <a:t>Liderança</a:t>
          </a:r>
        </a:p>
      </dsp:txBody>
      <dsp:txXfrm>
        <a:off x="1862730" y="1113181"/>
        <a:ext cx="1374298" cy="1145248"/>
      </dsp:txXfrm>
    </dsp:sp>
    <dsp:sp modelId="{C56091FB-D335-4024-80E0-2FFCDB920993}">
      <dsp:nvSpPr>
        <dsp:cNvPr id="0" name=""/>
        <dsp:cNvSpPr/>
      </dsp:nvSpPr>
      <dsp:spPr>
        <a:xfrm>
          <a:off x="1337608" y="59552"/>
          <a:ext cx="4324459" cy="432445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E938A2-FC1D-43BD-8472-F821458F9847}">
      <dsp:nvSpPr>
        <dsp:cNvPr id="0" name=""/>
        <dsp:cNvSpPr/>
      </dsp:nvSpPr>
      <dsp:spPr>
        <a:xfrm>
          <a:off x="1258039" y="196739"/>
          <a:ext cx="4324459" cy="432445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964DB2-8198-4665-8E4C-98CA29C01362}">
      <dsp:nvSpPr>
        <dsp:cNvPr id="0" name=""/>
        <dsp:cNvSpPr/>
      </dsp:nvSpPr>
      <dsp:spPr>
        <a:xfrm>
          <a:off x="1178470" y="59552"/>
          <a:ext cx="4324459" cy="432445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72E73-ECFF-4B2B-9401-8EBC894569D7}">
      <dsp:nvSpPr>
        <dsp:cNvPr id="0" name=""/>
        <dsp:cNvSpPr/>
      </dsp:nvSpPr>
      <dsp:spPr>
        <a:xfrm>
          <a:off x="628394" y="300078"/>
          <a:ext cx="3150826" cy="3150826"/>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pt-BR" sz="2100" kern="1200" dirty="0"/>
            <a:t>Estratégia</a:t>
          </a:r>
        </a:p>
      </dsp:txBody>
      <dsp:txXfrm>
        <a:off x="2288954" y="967753"/>
        <a:ext cx="1125295" cy="937746"/>
      </dsp:txXfrm>
    </dsp:sp>
    <dsp:sp modelId="{B9DC4275-A1B5-4ADC-9D3E-1B0DA865F301}">
      <dsp:nvSpPr>
        <dsp:cNvPr id="0" name=""/>
        <dsp:cNvSpPr/>
      </dsp:nvSpPr>
      <dsp:spPr>
        <a:xfrm>
          <a:off x="563502" y="412608"/>
          <a:ext cx="3150826" cy="3150826"/>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pt-BR" sz="2100" kern="1200" dirty="0"/>
            <a:t>Controle</a:t>
          </a:r>
        </a:p>
      </dsp:txBody>
      <dsp:txXfrm>
        <a:off x="1313699" y="2456894"/>
        <a:ext cx="1687942" cy="825216"/>
      </dsp:txXfrm>
    </dsp:sp>
    <dsp:sp modelId="{1911325B-3639-41AD-A18C-442AAA693934}">
      <dsp:nvSpPr>
        <dsp:cNvPr id="0" name=""/>
        <dsp:cNvSpPr/>
      </dsp:nvSpPr>
      <dsp:spPr>
        <a:xfrm>
          <a:off x="129884" y="-6"/>
          <a:ext cx="3943290" cy="3681551"/>
        </a:xfrm>
        <a:prstGeom prst="pie">
          <a:avLst>
            <a:gd name="adj1" fmla="val 9000000"/>
            <a:gd name="adj2" fmla="val 162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pt-BR" sz="1800" b="1" kern="1200" dirty="0">
              <a:effectLst>
                <a:outerShdw blurRad="38100" dist="38100" dir="2700000" algn="tl">
                  <a:srgbClr val="000000">
                    <a:alpha val="43137"/>
                  </a:srgbClr>
                </a:outerShdw>
              </a:effectLst>
            </a:rPr>
            <a:t>Liderança</a:t>
          </a:r>
          <a:endParaRPr lang="pt-BR" sz="1600" b="1" kern="1200" dirty="0">
            <a:effectLst>
              <a:outerShdw blurRad="38100" dist="38100" dir="2700000" algn="tl">
                <a:srgbClr val="000000">
                  <a:alpha val="43137"/>
                </a:srgbClr>
              </a:outerShdw>
            </a:effectLst>
          </a:endParaRPr>
        </a:p>
      </dsp:txBody>
      <dsp:txXfrm>
        <a:off x="586649" y="780132"/>
        <a:ext cx="1408318" cy="1095699"/>
      </dsp:txXfrm>
    </dsp:sp>
    <dsp:sp modelId="{C56091FB-D335-4024-80E0-2FFCDB920993}">
      <dsp:nvSpPr>
        <dsp:cNvPr id="0" name=""/>
        <dsp:cNvSpPr/>
      </dsp:nvSpPr>
      <dsp:spPr>
        <a:xfrm>
          <a:off x="433603" y="105027"/>
          <a:ext cx="3540928" cy="3540928"/>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E938A2-FC1D-43BD-8472-F821458F9847}">
      <dsp:nvSpPr>
        <dsp:cNvPr id="0" name=""/>
        <dsp:cNvSpPr/>
      </dsp:nvSpPr>
      <dsp:spPr>
        <a:xfrm>
          <a:off x="368451" y="217357"/>
          <a:ext cx="3540928" cy="3540928"/>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964DB2-8198-4665-8E4C-98CA29C01362}">
      <dsp:nvSpPr>
        <dsp:cNvPr id="0" name=""/>
        <dsp:cNvSpPr/>
      </dsp:nvSpPr>
      <dsp:spPr>
        <a:xfrm>
          <a:off x="-178250" y="-359727"/>
          <a:ext cx="4569250" cy="430711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73151-1607-41CC-A706-E62B6C8DBA58}">
      <dsp:nvSpPr>
        <dsp:cNvPr id="0" name=""/>
        <dsp:cNvSpPr/>
      </dsp:nvSpPr>
      <dsp:spPr>
        <a:xfrm>
          <a:off x="1823741" y="2200827"/>
          <a:ext cx="562913" cy="1102546"/>
        </a:xfrm>
        <a:custGeom>
          <a:avLst/>
          <a:gdLst/>
          <a:ahLst/>
          <a:cxnLst/>
          <a:rect l="0" t="0" r="0" b="0"/>
          <a:pathLst>
            <a:path>
              <a:moveTo>
                <a:pt x="0" y="0"/>
              </a:moveTo>
              <a:lnTo>
                <a:pt x="281456" y="0"/>
              </a:lnTo>
              <a:lnTo>
                <a:pt x="281456" y="1102546"/>
              </a:lnTo>
              <a:lnTo>
                <a:pt x="562913" y="1102546"/>
              </a:lnTo>
            </a:path>
          </a:pathLst>
        </a:custGeom>
        <a:noFill/>
        <a:ln w="25400" cap="flat" cmpd="sng" algn="ctr">
          <a:solidFill>
            <a:srgbClr val="0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2074250" y="2721151"/>
        <a:ext cx="61896" cy="61896"/>
      </dsp:txXfrm>
    </dsp:sp>
    <dsp:sp modelId="{BFF12AEB-378B-4633-87F9-9FC80324BCA0}">
      <dsp:nvSpPr>
        <dsp:cNvPr id="0" name=""/>
        <dsp:cNvSpPr/>
      </dsp:nvSpPr>
      <dsp:spPr>
        <a:xfrm>
          <a:off x="1823741" y="2155107"/>
          <a:ext cx="548622" cy="91440"/>
        </a:xfrm>
        <a:custGeom>
          <a:avLst/>
          <a:gdLst/>
          <a:ahLst/>
          <a:cxnLst/>
          <a:rect l="0" t="0" r="0" b="0"/>
          <a:pathLst>
            <a:path>
              <a:moveTo>
                <a:pt x="0" y="45720"/>
              </a:moveTo>
              <a:lnTo>
                <a:pt x="548622" y="45720"/>
              </a:lnTo>
            </a:path>
          </a:pathLst>
        </a:custGeom>
        <a:noFill/>
        <a:ln w="25400" cap="flat" cmpd="sng" algn="ctr">
          <a:solidFill>
            <a:srgbClr val="0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2084337" y="2187111"/>
        <a:ext cx="27431" cy="27431"/>
      </dsp:txXfrm>
    </dsp:sp>
    <dsp:sp modelId="{10BB5D8D-7A61-4936-B49E-8B09B1F05792}">
      <dsp:nvSpPr>
        <dsp:cNvPr id="0" name=""/>
        <dsp:cNvSpPr/>
      </dsp:nvSpPr>
      <dsp:spPr>
        <a:xfrm>
          <a:off x="1823741" y="1155434"/>
          <a:ext cx="534330" cy="1045392"/>
        </a:xfrm>
        <a:custGeom>
          <a:avLst/>
          <a:gdLst/>
          <a:ahLst/>
          <a:cxnLst/>
          <a:rect l="0" t="0" r="0" b="0"/>
          <a:pathLst>
            <a:path>
              <a:moveTo>
                <a:pt x="0" y="1045392"/>
              </a:moveTo>
              <a:lnTo>
                <a:pt x="267165" y="1045392"/>
              </a:lnTo>
              <a:lnTo>
                <a:pt x="267165" y="0"/>
              </a:lnTo>
              <a:lnTo>
                <a:pt x="534330" y="0"/>
              </a:lnTo>
            </a:path>
          </a:pathLst>
        </a:custGeom>
        <a:noFill/>
        <a:ln w="25400" cap="flat" cmpd="sng" algn="ctr">
          <a:solidFill>
            <a:srgbClr val="0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2061556" y="1648779"/>
        <a:ext cx="58701" cy="58701"/>
      </dsp:txXfrm>
    </dsp:sp>
    <dsp:sp modelId="{944F8177-D08C-4BC7-9502-0B5764990092}">
      <dsp:nvSpPr>
        <dsp:cNvPr id="0" name=""/>
        <dsp:cNvSpPr/>
      </dsp:nvSpPr>
      <dsp:spPr>
        <a:xfrm rot="16200000">
          <a:off x="-231632" y="1782669"/>
          <a:ext cx="3274434" cy="836314"/>
        </a:xfrm>
        <a:prstGeom prst="rect">
          <a:avLst/>
        </a:prstGeom>
        <a:solidFill>
          <a:srgbClr val="25406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kern="1200" dirty="0">
              <a:latin typeface="Arial Narrow"/>
              <a:cs typeface="Arial Narrow"/>
            </a:rPr>
            <a:t>Administração Nacional </a:t>
          </a:r>
        </a:p>
      </dsp:txBody>
      <dsp:txXfrm>
        <a:off x="-231632" y="1782669"/>
        <a:ext cx="3274434" cy="836314"/>
      </dsp:txXfrm>
    </dsp:sp>
    <dsp:sp modelId="{F2291079-202B-4CF6-84DE-E90EF9009F75}">
      <dsp:nvSpPr>
        <dsp:cNvPr id="0" name=""/>
        <dsp:cNvSpPr/>
      </dsp:nvSpPr>
      <dsp:spPr>
        <a:xfrm>
          <a:off x="2358072" y="737277"/>
          <a:ext cx="3971283" cy="836314"/>
        </a:xfrm>
        <a:prstGeom prst="rect">
          <a:avLst/>
        </a:prstGeom>
        <a:solidFill>
          <a:srgbClr val="FD861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kern="1200" dirty="0"/>
            <a:t>Conselho Nacional</a:t>
          </a:r>
        </a:p>
      </dsp:txBody>
      <dsp:txXfrm>
        <a:off x="2358072" y="737277"/>
        <a:ext cx="3971283" cy="836314"/>
      </dsp:txXfrm>
    </dsp:sp>
    <dsp:sp modelId="{29233F8C-DA7D-44E1-97CE-CF6622B31806}">
      <dsp:nvSpPr>
        <dsp:cNvPr id="0" name=""/>
        <dsp:cNvSpPr/>
      </dsp:nvSpPr>
      <dsp:spPr>
        <a:xfrm>
          <a:off x="2372363" y="1782669"/>
          <a:ext cx="3914144" cy="836314"/>
        </a:xfrm>
        <a:prstGeom prst="rect">
          <a:avLst/>
        </a:prstGeom>
        <a:solidFill>
          <a:srgbClr val="FD861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kern="1200" dirty="0"/>
            <a:t>Conselho Fiscal</a:t>
          </a:r>
        </a:p>
      </dsp:txBody>
      <dsp:txXfrm>
        <a:off x="2372363" y="1782669"/>
        <a:ext cx="3914144" cy="836314"/>
      </dsp:txXfrm>
    </dsp:sp>
    <dsp:sp modelId="{5334CCF6-8FA2-48B6-B6F5-EA0B583103A3}">
      <dsp:nvSpPr>
        <dsp:cNvPr id="0" name=""/>
        <dsp:cNvSpPr/>
      </dsp:nvSpPr>
      <dsp:spPr>
        <a:xfrm>
          <a:off x="2386655" y="2885216"/>
          <a:ext cx="3885561" cy="836314"/>
        </a:xfrm>
        <a:prstGeom prst="rect">
          <a:avLst/>
        </a:prstGeom>
        <a:solidFill>
          <a:srgbClr val="FD861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kern="1200" dirty="0"/>
            <a:t>Departamento Nacional</a:t>
          </a:r>
        </a:p>
      </dsp:txBody>
      <dsp:txXfrm>
        <a:off x="2386655" y="2885216"/>
        <a:ext cx="3885561" cy="8363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12AEB-378B-4633-87F9-9FC80324BCA0}">
      <dsp:nvSpPr>
        <dsp:cNvPr id="0" name=""/>
        <dsp:cNvSpPr/>
      </dsp:nvSpPr>
      <dsp:spPr>
        <a:xfrm>
          <a:off x="1823741" y="2200827"/>
          <a:ext cx="548622" cy="522696"/>
        </a:xfrm>
        <a:custGeom>
          <a:avLst/>
          <a:gdLst/>
          <a:ahLst/>
          <a:cxnLst/>
          <a:rect l="0" t="0" r="0" b="0"/>
          <a:pathLst>
            <a:path>
              <a:moveTo>
                <a:pt x="0" y="0"/>
              </a:moveTo>
              <a:lnTo>
                <a:pt x="274311" y="0"/>
              </a:lnTo>
              <a:lnTo>
                <a:pt x="274311" y="522696"/>
              </a:lnTo>
              <a:lnTo>
                <a:pt x="548622" y="5226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2079108" y="2443231"/>
        <a:ext cx="37887" cy="37887"/>
      </dsp:txXfrm>
    </dsp:sp>
    <dsp:sp modelId="{10BB5D8D-7A61-4936-B49E-8B09B1F05792}">
      <dsp:nvSpPr>
        <dsp:cNvPr id="0" name=""/>
        <dsp:cNvSpPr/>
      </dsp:nvSpPr>
      <dsp:spPr>
        <a:xfrm>
          <a:off x="1823741" y="1678130"/>
          <a:ext cx="534330" cy="522696"/>
        </a:xfrm>
        <a:custGeom>
          <a:avLst/>
          <a:gdLst/>
          <a:ahLst/>
          <a:cxnLst/>
          <a:rect l="0" t="0" r="0" b="0"/>
          <a:pathLst>
            <a:path>
              <a:moveTo>
                <a:pt x="0" y="522696"/>
              </a:moveTo>
              <a:lnTo>
                <a:pt x="267165" y="522696"/>
              </a:lnTo>
              <a:lnTo>
                <a:pt x="267165" y="0"/>
              </a:lnTo>
              <a:lnTo>
                <a:pt x="53433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2072220" y="1920791"/>
        <a:ext cx="37373" cy="37373"/>
      </dsp:txXfrm>
    </dsp:sp>
    <dsp:sp modelId="{944F8177-D08C-4BC7-9502-0B5764990092}">
      <dsp:nvSpPr>
        <dsp:cNvPr id="0" name=""/>
        <dsp:cNvSpPr/>
      </dsp:nvSpPr>
      <dsp:spPr>
        <a:xfrm rot="16200000">
          <a:off x="-231632" y="1782669"/>
          <a:ext cx="3274434" cy="836314"/>
        </a:xfrm>
        <a:prstGeom prst="rect">
          <a:avLst/>
        </a:prstGeom>
        <a:solidFill>
          <a:srgbClr val="FD861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kern="1200" dirty="0">
              <a:latin typeface="Arial Narrow"/>
              <a:cs typeface="Arial Narrow"/>
            </a:rPr>
            <a:t>Administração Regional </a:t>
          </a:r>
        </a:p>
      </dsp:txBody>
      <dsp:txXfrm>
        <a:off x="-231632" y="1782669"/>
        <a:ext cx="3274434" cy="836314"/>
      </dsp:txXfrm>
    </dsp:sp>
    <dsp:sp modelId="{F2291079-202B-4CF6-84DE-E90EF9009F75}">
      <dsp:nvSpPr>
        <dsp:cNvPr id="0" name=""/>
        <dsp:cNvSpPr/>
      </dsp:nvSpPr>
      <dsp:spPr>
        <a:xfrm>
          <a:off x="2358072" y="1259973"/>
          <a:ext cx="3971283" cy="836314"/>
        </a:xfrm>
        <a:prstGeom prst="rect">
          <a:avLst/>
        </a:prstGeom>
        <a:solidFill>
          <a:schemeClr val="accent1">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kern="1200" dirty="0">
              <a:latin typeface="Arial Narrow"/>
              <a:cs typeface="Arial Narrow"/>
            </a:rPr>
            <a:t>Conselho Regional</a:t>
          </a:r>
        </a:p>
      </dsp:txBody>
      <dsp:txXfrm>
        <a:off x="2358072" y="1259973"/>
        <a:ext cx="3971283" cy="836314"/>
      </dsp:txXfrm>
    </dsp:sp>
    <dsp:sp modelId="{29233F8C-DA7D-44E1-97CE-CF6622B31806}">
      <dsp:nvSpPr>
        <dsp:cNvPr id="0" name=""/>
        <dsp:cNvSpPr/>
      </dsp:nvSpPr>
      <dsp:spPr>
        <a:xfrm>
          <a:off x="2372363" y="2305366"/>
          <a:ext cx="3914144" cy="836314"/>
        </a:xfrm>
        <a:prstGeom prst="rect">
          <a:avLst/>
        </a:prstGeom>
        <a:solidFill>
          <a:srgbClr val="25406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kern="1200" dirty="0">
              <a:latin typeface="Arial Narrow"/>
              <a:cs typeface="Arial Narrow"/>
            </a:rPr>
            <a:t>Departamento Regional</a:t>
          </a:r>
        </a:p>
      </dsp:txBody>
      <dsp:txXfrm>
        <a:off x="2372363" y="2305366"/>
        <a:ext cx="3914144" cy="8363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72E73-ECFF-4B2B-9401-8EBC894569D7}">
      <dsp:nvSpPr>
        <dsp:cNvPr id="0" name=""/>
        <dsp:cNvSpPr/>
      </dsp:nvSpPr>
      <dsp:spPr>
        <a:xfrm>
          <a:off x="808959" y="78442"/>
          <a:ext cx="3568940" cy="3475480"/>
        </a:xfrm>
        <a:prstGeom prst="pie">
          <a:avLst>
            <a:gd name="adj1" fmla="val 16200000"/>
            <a:gd name="adj2" fmla="val 18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pt-BR" sz="1800" b="1" kern="1200" dirty="0">
              <a:effectLst>
                <a:outerShdw blurRad="38100" dist="38100" dir="2700000" algn="tl">
                  <a:srgbClr val="000000">
                    <a:alpha val="43137"/>
                  </a:srgbClr>
                </a:outerShdw>
              </a:effectLst>
            </a:rPr>
            <a:t>Estratégia</a:t>
          </a:r>
          <a:endParaRPr lang="pt-BR" sz="1500" b="1" kern="1200" dirty="0">
            <a:effectLst>
              <a:outerShdw blurRad="38100" dist="38100" dir="2700000" algn="tl">
                <a:srgbClr val="000000">
                  <a:alpha val="43137"/>
                </a:srgbClr>
              </a:outerShdw>
            </a:effectLst>
          </a:endParaRPr>
        </a:p>
      </dsp:txBody>
      <dsp:txXfrm>
        <a:off x="2689875" y="814913"/>
        <a:ext cx="1274621" cy="1034369"/>
      </dsp:txXfrm>
    </dsp:sp>
    <dsp:sp modelId="{B9DC4275-A1B5-4ADC-9D3E-1B0DA865F301}">
      <dsp:nvSpPr>
        <dsp:cNvPr id="0" name=""/>
        <dsp:cNvSpPr/>
      </dsp:nvSpPr>
      <dsp:spPr>
        <a:xfrm>
          <a:off x="695830" y="419135"/>
          <a:ext cx="3200671" cy="3200671"/>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pt-BR" sz="2100" kern="1200" dirty="0"/>
            <a:t>Controle</a:t>
          </a:r>
        </a:p>
      </dsp:txBody>
      <dsp:txXfrm>
        <a:off x="1457895" y="2495761"/>
        <a:ext cx="1714645" cy="838271"/>
      </dsp:txXfrm>
    </dsp:sp>
    <dsp:sp modelId="{1911325B-3639-41AD-A18C-442AAA693934}">
      <dsp:nvSpPr>
        <dsp:cNvPr id="0" name=""/>
        <dsp:cNvSpPr/>
      </dsp:nvSpPr>
      <dsp:spPr>
        <a:xfrm>
          <a:off x="629912" y="304825"/>
          <a:ext cx="3200671" cy="3200671"/>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pt-BR" sz="2100" kern="1200" dirty="0"/>
            <a:t>Liderança</a:t>
          </a:r>
        </a:p>
      </dsp:txBody>
      <dsp:txXfrm>
        <a:off x="1000656" y="983063"/>
        <a:ext cx="1143096" cy="952580"/>
      </dsp:txXfrm>
    </dsp:sp>
    <dsp:sp modelId="{C56091FB-D335-4024-80E0-2FFCDB920993}">
      <dsp:nvSpPr>
        <dsp:cNvPr id="0" name=""/>
        <dsp:cNvSpPr/>
      </dsp:nvSpPr>
      <dsp:spPr>
        <a:xfrm>
          <a:off x="523721" y="-119314"/>
          <a:ext cx="4135803" cy="386790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E938A2-FC1D-43BD-8472-F821458F9847}">
      <dsp:nvSpPr>
        <dsp:cNvPr id="0" name=""/>
        <dsp:cNvSpPr/>
      </dsp:nvSpPr>
      <dsp:spPr>
        <a:xfrm>
          <a:off x="497693" y="220796"/>
          <a:ext cx="3596944" cy="3596944"/>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964DB2-8198-4665-8E4C-98CA29C01362}">
      <dsp:nvSpPr>
        <dsp:cNvPr id="0" name=""/>
        <dsp:cNvSpPr/>
      </dsp:nvSpPr>
      <dsp:spPr>
        <a:xfrm>
          <a:off x="431511" y="106689"/>
          <a:ext cx="3596944" cy="3596944"/>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72E73-ECFF-4B2B-9401-8EBC894569D7}">
      <dsp:nvSpPr>
        <dsp:cNvPr id="0" name=""/>
        <dsp:cNvSpPr/>
      </dsp:nvSpPr>
      <dsp:spPr>
        <a:xfrm>
          <a:off x="610284" y="200992"/>
          <a:ext cx="3376679" cy="3376679"/>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BR" sz="1600" b="0" kern="1200" dirty="0">
              <a:effectLst/>
            </a:rPr>
            <a:t>Estratégia</a:t>
          </a:r>
          <a:endParaRPr lang="pt-BR" sz="1500" b="0" kern="1200" dirty="0">
            <a:effectLst/>
          </a:endParaRPr>
        </a:p>
      </dsp:txBody>
      <dsp:txXfrm>
        <a:off x="2389875" y="916527"/>
        <a:ext cx="1205957" cy="1004964"/>
      </dsp:txXfrm>
    </dsp:sp>
    <dsp:sp modelId="{B9DC4275-A1B5-4ADC-9D3E-1B0DA865F301}">
      <dsp:nvSpPr>
        <dsp:cNvPr id="0" name=""/>
        <dsp:cNvSpPr/>
      </dsp:nvSpPr>
      <dsp:spPr>
        <a:xfrm>
          <a:off x="224886" y="282807"/>
          <a:ext cx="4008389" cy="3679534"/>
        </a:xfrm>
        <a:prstGeom prst="pie">
          <a:avLst>
            <a:gd name="adj1" fmla="val 1800000"/>
            <a:gd name="adj2" fmla="val 90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pt-BR" sz="2000" b="1" kern="1200" dirty="0">
              <a:effectLst>
                <a:outerShdw blurRad="38100" dist="38100" dir="2700000" algn="tl">
                  <a:srgbClr val="000000">
                    <a:alpha val="43137"/>
                  </a:srgbClr>
                </a:outerShdw>
              </a:effectLst>
            </a:rPr>
            <a:t>Controle</a:t>
          </a:r>
          <a:endParaRPr lang="pt-BR" sz="3900" b="1" kern="1200" dirty="0">
            <a:effectLst>
              <a:outerShdw blurRad="38100" dist="38100" dir="2700000" algn="tl">
                <a:srgbClr val="000000">
                  <a:alpha val="43137"/>
                </a:srgbClr>
              </a:outerShdw>
            </a:effectLst>
          </a:endParaRPr>
        </a:p>
      </dsp:txBody>
      <dsp:txXfrm>
        <a:off x="1179264" y="2670124"/>
        <a:ext cx="2147351" cy="963687"/>
      </dsp:txXfrm>
    </dsp:sp>
    <dsp:sp modelId="{1911325B-3639-41AD-A18C-442AAA693934}">
      <dsp:nvSpPr>
        <dsp:cNvPr id="0" name=""/>
        <dsp:cNvSpPr/>
      </dsp:nvSpPr>
      <dsp:spPr>
        <a:xfrm>
          <a:off x="471197" y="200992"/>
          <a:ext cx="3376679" cy="3376679"/>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BR" sz="1600" kern="1200" dirty="0"/>
            <a:t>Liderança</a:t>
          </a:r>
          <a:endParaRPr lang="pt-BR" sz="1900" kern="1200" dirty="0"/>
        </a:p>
      </dsp:txBody>
      <dsp:txXfrm>
        <a:off x="862329" y="916527"/>
        <a:ext cx="1205957" cy="1004964"/>
      </dsp:txXfrm>
    </dsp:sp>
    <dsp:sp modelId="{C56091FB-D335-4024-80E0-2FFCDB920993}">
      <dsp:nvSpPr>
        <dsp:cNvPr id="0" name=""/>
        <dsp:cNvSpPr/>
      </dsp:nvSpPr>
      <dsp:spPr>
        <a:xfrm>
          <a:off x="401530" y="-8039"/>
          <a:ext cx="3794745" cy="379474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E938A2-FC1D-43BD-8472-F821458F9847}">
      <dsp:nvSpPr>
        <dsp:cNvPr id="0" name=""/>
        <dsp:cNvSpPr/>
      </dsp:nvSpPr>
      <dsp:spPr>
        <a:xfrm>
          <a:off x="159512" y="-44364"/>
          <a:ext cx="4132401" cy="43302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964DB2-8198-4665-8E4C-98CA29C01362}">
      <dsp:nvSpPr>
        <dsp:cNvPr id="0" name=""/>
        <dsp:cNvSpPr/>
      </dsp:nvSpPr>
      <dsp:spPr>
        <a:xfrm>
          <a:off x="261886" y="-8039"/>
          <a:ext cx="3794745" cy="379474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57C73-77DC-4408-B204-D34D9985AD58}">
      <dsp:nvSpPr>
        <dsp:cNvPr id="0" name=""/>
        <dsp:cNvSpPr/>
      </dsp:nvSpPr>
      <dsp:spPr>
        <a:xfrm>
          <a:off x="2102087" y="2194160"/>
          <a:ext cx="1565595" cy="1565595"/>
        </a:xfrm>
        <a:prstGeom prst="ellipse">
          <a:avLst/>
        </a:prstGeom>
        <a:solidFill>
          <a:srgbClr val="FD861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pt-BR" sz="2200" kern="1200" dirty="0"/>
            <a:t>CIDADÃO </a:t>
          </a:r>
        </a:p>
      </dsp:txBody>
      <dsp:txXfrm>
        <a:off x="2331363" y="2423436"/>
        <a:ext cx="1107043" cy="1107043"/>
      </dsp:txXfrm>
    </dsp:sp>
    <dsp:sp modelId="{946430E0-834A-4984-8F44-AB68EB414ED0}">
      <dsp:nvSpPr>
        <dsp:cNvPr id="0" name=""/>
        <dsp:cNvSpPr/>
      </dsp:nvSpPr>
      <dsp:spPr>
        <a:xfrm rot="11709772">
          <a:off x="721032" y="2351162"/>
          <a:ext cx="1355747" cy="4461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9C87EE-7E3C-4AF5-BE3E-07154D59EF8A}">
      <dsp:nvSpPr>
        <dsp:cNvPr id="0" name=""/>
        <dsp:cNvSpPr/>
      </dsp:nvSpPr>
      <dsp:spPr>
        <a:xfrm>
          <a:off x="973" y="1802026"/>
          <a:ext cx="1487315" cy="1189852"/>
        </a:xfrm>
        <a:prstGeom prst="roundRect">
          <a:avLst>
            <a:gd name="adj" fmla="val 10000"/>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pt-BR" sz="1400" kern="1200" dirty="0">
              <a:latin typeface="Arial"/>
              <a:cs typeface="Arial"/>
            </a:rPr>
            <a:t>WEBSITES </a:t>
          </a:r>
        </a:p>
      </dsp:txBody>
      <dsp:txXfrm>
        <a:off x="35823" y="1836876"/>
        <a:ext cx="1417615" cy="1120152"/>
      </dsp:txXfrm>
    </dsp:sp>
    <dsp:sp modelId="{7326296B-177F-4FA3-9834-4270E4C5F53A}">
      <dsp:nvSpPr>
        <dsp:cNvPr id="0" name=""/>
        <dsp:cNvSpPr/>
      </dsp:nvSpPr>
      <dsp:spPr>
        <a:xfrm rot="14070849">
          <a:off x="1104530" y="1385102"/>
          <a:ext cx="1609077" cy="4461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E989F9-9942-4029-AC96-2AE3BF3E5C13}">
      <dsp:nvSpPr>
        <dsp:cNvPr id="0" name=""/>
        <dsp:cNvSpPr/>
      </dsp:nvSpPr>
      <dsp:spPr>
        <a:xfrm>
          <a:off x="698375" y="358170"/>
          <a:ext cx="1487315" cy="1189852"/>
        </a:xfrm>
        <a:prstGeom prst="roundRect">
          <a:avLst>
            <a:gd name="adj" fmla="val 10000"/>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pt-BR" sz="1400" kern="1200" dirty="0">
              <a:latin typeface="Arial"/>
              <a:cs typeface="Arial"/>
            </a:rPr>
            <a:t>REDES SOCIAIS</a:t>
          </a:r>
        </a:p>
      </dsp:txBody>
      <dsp:txXfrm>
        <a:off x="733225" y="393020"/>
        <a:ext cx="1417615" cy="1120152"/>
      </dsp:txXfrm>
    </dsp:sp>
    <dsp:sp modelId="{84A75EAC-2132-47B1-8919-4938D3A9FB7D}">
      <dsp:nvSpPr>
        <dsp:cNvPr id="0" name=""/>
        <dsp:cNvSpPr/>
      </dsp:nvSpPr>
      <dsp:spPr>
        <a:xfrm rot="17718252">
          <a:off x="2859702" y="1351653"/>
          <a:ext cx="1376256" cy="4461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238077-D34E-4423-BFB6-FDA130B4642B}">
      <dsp:nvSpPr>
        <dsp:cNvPr id="0" name=""/>
        <dsp:cNvSpPr/>
      </dsp:nvSpPr>
      <dsp:spPr>
        <a:xfrm>
          <a:off x="3145495" y="357721"/>
          <a:ext cx="1392915" cy="1189852"/>
        </a:xfrm>
        <a:prstGeom prst="roundRect">
          <a:avLst>
            <a:gd name="adj" fmla="val 10000"/>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pt-BR" sz="1400" kern="1200" dirty="0">
              <a:latin typeface="Arial"/>
              <a:cs typeface="Arial"/>
            </a:rPr>
            <a:t>OUVIDORIA</a:t>
          </a:r>
        </a:p>
      </dsp:txBody>
      <dsp:txXfrm>
        <a:off x="3180345" y="392571"/>
        <a:ext cx="1323215" cy="1120152"/>
      </dsp:txXfrm>
    </dsp:sp>
    <dsp:sp modelId="{B8D6B374-0286-456D-B1CA-7C844EF6982C}">
      <dsp:nvSpPr>
        <dsp:cNvPr id="0" name=""/>
        <dsp:cNvSpPr/>
      </dsp:nvSpPr>
      <dsp:spPr>
        <a:xfrm rot="20701734">
          <a:off x="3695358" y="2352357"/>
          <a:ext cx="1381964" cy="4461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14539E-CE31-41BE-BD63-C44820EE5145}">
      <dsp:nvSpPr>
        <dsp:cNvPr id="0" name=""/>
        <dsp:cNvSpPr/>
      </dsp:nvSpPr>
      <dsp:spPr>
        <a:xfrm>
          <a:off x="4310211" y="1802026"/>
          <a:ext cx="1487315" cy="1189852"/>
        </a:xfrm>
        <a:prstGeom prst="roundRect">
          <a:avLst>
            <a:gd name="adj" fmla="val 10000"/>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pt-BR" sz="1400" kern="1200" dirty="0">
              <a:latin typeface="Arial"/>
              <a:cs typeface="Arial"/>
            </a:rPr>
            <a:t>ATENDIMENTO AO CLIENTE</a:t>
          </a:r>
        </a:p>
      </dsp:txBody>
      <dsp:txXfrm>
        <a:off x="4345061" y="1836876"/>
        <a:ext cx="1417615" cy="1120152"/>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rtl="0">
              <a:defRPr sz="1200"/>
            </a:lvl1pPr>
          </a:lstStyle>
          <a:p>
            <a:pPr rtl="0"/>
            <a:endParaRPr lang="pt-BR" dirty="0"/>
          </a:p>
        </p:txBody>
      </p:sp>
      <p:sp>
        <p:nvSpPr>
          <p:cNvPr id="3" name="Espaço Reservado para Dat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l" rtl="0">
              <a:defRPr sz="1200"/>
            </a:lvl1pPr>
          </a:lstStyle>
          <a:p>
            <a:pPr algn="r" rtl="0"/>
            <a:fld id="{E643CBE7-E26C-4B53-8FAB-CBD3DF8D8FCA}" type="datetime1">
              <a:rPr lang="pt-BR" smtClean="0"/>
              <a:pPr algn="r" rtl="0"/>
              <a:t>10/04/2018</a:t>
            </a:fld>
            <a:endParaRPr lang="pt-BR" dirty="0"/>
          </a:p>
        </p:txBody>
      </p:sp>
      <p:sp>
        <p:nvSpPr>
          <p:cNvPr id="4" name="Espaço Reservado para Rodapé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rtl="0">
              <a:defRPr sz="1200"/>
            </a:lvl1pPr>
          </a:lstStyle>
          <a:p>
            <a:pPr rtl="0"/>
            <a:endParaRPr lang="pt-BR" dirty="0"/>
          </a:p>
        </p:txBody>
      </p:sp>
      <p:sp>
        <p:nvSpPr>
          <p:cNvPr id="5" name="Espaço Reservado para Número de Slid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l" rtl="0">
              <a:defRPr sz="1200"/>
            </a:lvl1pPr>
          </a:lstStyle>
          <a:p>
            <a:pPr algn="r" rtl="0"/>
            <a:fld id="{06834459-7356-44BF-850D-8B30C4FB3B6B}" type="slidenum">
              <a:rPr lang="pt-BR" smtClean="0"/>
              <a:pPr algn="r" rtl="0"/>
              <a:t>‹nº›</a:t>
            </a:fld>
            <a:endParaRPr lang="pt-BR"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rtl="0">
              <a:defRPr sz="1200"/>
            </a:lvl1pPr>
          </a:lstStyle>
          <a:p>
            <a:pPr rtl="0"/>
            <a:endParaRPr lang="pt-BR" noProof="0" dirty="0"/>
          </a:p>
        </p:txBody>
      </p:sp>
      <p:sp>
        <p:nvSpPr>
          <p:cNvPr id="3" name="Espaço Reservado para Data 2"/>
          <p:cNvSpPr>
            <a:spLocks noGrp="1"/>
          </p:cNvSpPr>
          <p:nvPr>
            <p:ph type="dt" idx="1"/>
          </p:nvPr>
        </p:nvSpPr>
        <p:spPr>
          <a:xfrm>
            <a:off x="3850443" y="0"/>
            <a:ext cx="2945659" cy="498056"/>
          </a:xfrm>
          <a:prstGeom prst="rect">
            <a:avLst/>
          </a:prstGeom>
        </p:spPr>
        <p:txBody>
          <a:bodyPr vert="horz" lIns="91440" tIns="45720" rIns="91440" bIns="45720" rtlCol="0"/>
          <a:lstStyle>
            <a:lvl1pPr algn="r" rtl="0">
              <a:defRPr sz="1200"/>
            </a:lvl1pPr>
          </a:lstStyle>
          <a:p>
            <a:fld id="{F884DB14-F2A9-4120-B5AE-1A41FFC617B8}" type="datetime1">
              <a:rPr lang="pt-BR" noProof="0" smtClean="0"/>
              <a:pPr/>
              <a:t>10/04/2018</a:t>
            </a:fld>
            <a:endParaRPr lang="pt-BR" noProof="0" dirty="0"/>
          </a:p>
        </p:txBody>
      </p:sp>
      <p:sp>
        <p:nvSpPr>
          <p:cNvPr id="4" name="Espaço Reservado para Imagem de Sli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pt-BR" noProof="0" dirty="0"/>
          </a:p>
        </p:txBody>
      </p:sp>
      <p:sp>
        <p:nvSpPr>
          <p:cNvPr id="5" name="Espaço Reservado para Anotaçõ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6" name="Espaço Reservado para Rodapé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rtl="0">
              <a:defRPr sz="1200"/>
            </a:lvl1pPr>
          </a:lstStyle>
          <a:p>
            <a:pPr rtl="0"/>
            <a:endParaRPr lang="pt-BR" noProof="0" dirty="0"/>
          </a:p>
        </p:txBody>
      </p:sp>
      <p:sp>
        <p:nvSpPr>
          <p:cNvPr id="7" name="Espaço Reservado para Número de Slid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rtl="0">
              <a:defRPr sz="1200"/>
            </a:lvl1pPr>
          </a:lstStyle>
          <a:p>
            <a:fld id="{0A3C37BE-C303-496D-B5CD-85F2937540FC}" type="slidenum">
              <a:rPr lang="pt-BR" noProof="0" smtClean="0"/>
              <a:pPr/>
              <a:t>‹nº›</a:t>
            </a:fld>
            <a:endParaRPr lang="pt-BR" noProof="0"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Atendendo a demanda dessa Casa Legislativa, fui incumbido pelo Sistema Confederativo do Comércio de apresentar aos Senhores Senadores a visão e os esforços da Confederação Nacional do Comércio de Bens, Serviços e Turismo e seus braços sociais – o Serviço Social do Comércio (Sesc) e o Serviço Nacional de Aprendizagem Comercial (Senac) no tocante à Transparência e a sua Governança Corporativa.</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1</a:t>
            </a:fld>
            <a:endParaRPr lang="pt-BR" noProof="0" dirty="0"/>
          </a:p>
        </p:txBody>
      </p:sp>
    </p:spTree>
    <p:extLst>
      <p:ext uri="{BB962C8B-B14F-4D97-AF65-F5344CB8AC3E}">
        <p14:creationId xmlns:p14="http://schemas.microsoft.com/office/powerpoint/2010/main" val="2965525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Porém não se deve confundir autonomia, com ausência de regulação ou com descontrole, do tipo “de cada um por si”. A Unidade Normativa é fator fundamental para eficiência da Governança e da gestão de recursos. Temos hoje inúmeras normas nacionais que regulamentam processos, projetos e atividades nas duas Instituições. Destaco aqui apenas algumas que consideramos de grande relevância para a eficiência gerencial.</a:t>
            </a:r>
          </a:p>
          <a:p>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10</a:t>
            </a:fld>
            <a:endParaRPr lang="pt-BR" noProof="0" dirty="0"/>
          </a:p>
        </p:txBody>
      </p:sp>
    </p:spTree>
    <p:extLst>
      <p:ext uri="{BB962C8B-B14F-4D97-AF65-F5344CB8AC3E}">
        <p14:creationId xmlns:p14="http://schemas.microsoft.com/office/powerpoint/2010/main" val="3816066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No segundo pilar fundamental da boa governança, temos a estratégia, compreendida como a capacidade de se antecipar ao mercado, as tendências e demandas , mas também de assegurar que seus recursos sejam empregados em favor dos objetivos e missão finalística das Instituições.</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11</a:t>
            </a:fld>
            <a:endParaRPr lang="pt-BR" noProof="0" dirty="0"/>
          </a:p>
        </p:txBody>
      </p:sp>
    </p:spTree>
    <p:extLst>
      <p:ext uri="{BB962C8B-B14F-4D97-AF65-F5344CB8AC3E}">
        <p14:creationId xmlns:p14="http://schemas.microsoft.com/office/powerpoint/2010/main" val="972968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Para isso, Sesc e Senac contam com dois instrumentos fundamentais:</a:t>
            </a:r>
          </a:p>
          <a:p>
            <a:r>
              <a:rPr lang="pt-BR" sz="1200" b="1" kern="1200" dirty="0" smtClean="0">
                <a:solidFill>
                  <a:schemeClr val="tx1"/>
                </a:solidFill>
                <a:effectLst/>
                <a:latin typeface="+mn-lt"/>
                <a:ea typeface="+mn-ea"/>
                <a:cs typeface="+mn-cs"/>
              </a:rPr>
              <a:t>Plano</a:t>
            </a:r>
            <a:r>
              <a:rPr lang="pt-BR" sz="1200" kern="1200" dirty="0" smtClean="0">
                <a:solidFill>
                  <a:schemeClr val="tx1"/>
                </a:solidFill>
                <a:effectLst/>
                <a:latin typeface="+mn-lt"/>
                <a:ea typeface="+mn-ea"/>
                <a:cs typeface="+mn-cs"/>
              </a:rPr>
              <a:t> </a:t>
            </a:r>
            <a:r>
              <a:rPr lang="pt-BR" sz="1200" b="1" kern="1200" dirty="0" smtClean="0">
                <a:solidFill>
                  <a:schemeClr val="tx1"/>
                </a:solidFill>
                <a:effectLst/>
                <a:latin typeface="+mn-lt"/>
                <a:ea typeface="+mn-ea"/>
                <a:cs typeface="+mn-cs"/>
              </a:rPr>
              <a:t>Estratégico</a:t>
            </a:r>
            <a:r>
              <a:rPr lang="pt-BR" sz="1200" kern="1200" dirty="0" smtClean="0">
                <a:solidFill>
                  <a:schemeClr val="tx1"/>
                </a:solidFill>
                <a:effectLst/>
                <a:latin typeface="+mn-lt"/>
                <a:ea typeface="+mn-ea"/>
                <a:cs typeface="+mn-cs"/>
              </a:rPr>
              <a:t> -  Realizado de forma democrática e colaborativa, envolvendo equipes técnicas e gestores de todos os departamentos regionais, esses planos garantem a sintonia das Instituições com as demandas das organizações e da sociedade. Com base numa análise criteriosa de cenários, as Instituições estabelecem seus objetivos, programas e ações estratégicas levando sempre em consideração sua missão finalística. </a:t>
            </a:r>
          </a:p>
          <a:p>
            <a:r>
              <a:rPr lang="pt-BR" sz="1200" b="1" kern="1200" dirty="0" smtClean="0">
                <a:solidFill>
                  <a:schemeClr val="tx1"/>
                </a:solidFill>
                <a:effectLst/>
                <a:latin typeface="+mn-lt"/>
                <a:ea typeface="+mn-ea"/>
                <a:cs typeface="+mn-cs"/>
              </a:rPr>
              <a:t>Orçamento-Programa</a:t>
            </a:r>
            <a:r>
              <a:rPr lang="pt-BR" sz="1200" kern="1200" dirty="0" smtClean="0">
                <a:solidFill>
                  <a:schemeClr val="tx1"/>
                </a:solidFill>
                <a:effectLst/>
                <a:latin typeface="+mn-lt"/>
                <a:ea typeface="+mn-ea"/>
                <a:cs typeface="+mn-cs"/>
              </a:rPr>
              <a:t> - Mais do que uma peça regulamentar, a Proposta Orçamentária das Instituições evidencia em números os objetivos estratégicos e os valores organizacionais que alicerçam a atuação de Sesc e do Senac em todo o País. É por meio da distribuição dos recursos segundo programas, funções e </a:t>
            </a:r>
            <a:r>
              <a:rPr lang="pt-BR" sz="1200" kern="1200" dirty="0" err="1" smtClean="0">
                <a:solidFill>
                  <a:schemeClr val="tx1"/>
                </a:solidFill>
                <a:effectLst/>
                <a:latin typeface="+mn-lt"/>
                <a:ea typeface="+mn-ea"/>
                <a:cs typeface="+mn-cs"/>
              </a:rPr>
              <a:t>subfunções</a:t>
            </a:r>
            <a:r>
              <a:rPr lang="pt-BR" sz="1200" kern="1200" dirty="0" smtClean="0">
                <a:solidFill>
                  <a:schemeClr val="tx1"/>
                </a:solidFill>
                <a:effectLst/>
                <a:latin typeface="+mn-lt"/>
                <a:ea typeface="+mn-ea"/>
                <a:cs typeface="+mn-cs"/>
              </a:rPr>
              <a:t> que o Planejamento Orçamentário das Instituições Sociais do Sistema Comércio reforça os compromissos das entidades com a sua visão de futuro.</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12</a:t>
            </a:fld>
            <a:endParaRPr lang="pt-BR" noProof="0" dirty="0"/>
          </a:p>
        </p:txBody>
      </p:sp>
    </p:spTree>
    <p:extLst>
      <p:ext uri="{BB962C8B-B14F-4D97-AF65-F5344CB8AC3E}">
        <p14:creationId xmlns:p14="http://schemas.microsoft.com/office/powerpoint/2010/main" val="4165483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pt-BR" sz="1200" kern="1200" dirty="0" smtClean="0">
                <a:solidFill>
                  <a:schemeClr val="tx1"/>
                </a:solidFill>
                <a:effectLst/>
                <a:latin typeface="+mn-lt"/>
                <a:ea typeface="+mn-ea"/>
                <a:cs typeface="+mn-cs"/>
              </a:rPr>
              <a:t>Como já afirmei, anteriormente, todas as nossas ações amparam-se em uma base legal sólida. Nosso Orçamento obedece a normativos dos Ministérios supervisores. No caso, o Ministério do Trabalho para o Senac e o Ministério do Desenvolvimento Social, para o Sesc. E o que determinam nossos Regulamentos e as normas ministeriais</a:t>
            </a:r>
            <a:r>
              <a:rPr lang="en-US"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processo de gestão orçamentária começa nos órgãos executivos (Departamentos Nacionais do Sesc e do Senac e seus respectivos Departamentos Regionais) que na observância de suas normativas e planos estratégicos, elaboram os Orçamentos de cada exercício futuro. </a:t>
            </a:r>
          </a:p>
          <a:p>
            <a:r>
              <a:rPr lang="pt-BR" sz="1200" kern="1200" dirty="0" smtClean="0">
                <a:solidFill>
                  <a:schemeClr val="tx1"/>
                </a:solidFill>
                <a:effectLst/>
                <a:latin typeface="+mn-lt"/>
                <a:ea typeface="+mn-ea"/>
                <a:cs typeface="+mn-cs"/>
              </a:rPr>
              <a:t>Tais propostas são submetidos aos respectivos órgãos deliberativos – os Conselhos Nacionais e Regionais, que as analisam e aprovam, enviando as para o Conselho Fiscal do Sesc e do Senac. Nessa instância fiscalizadora, que conta com uma equipe de auditores especialistas, mais uma vez, a peça orçamentária é analisada, cabendo ao Pleno do Conselho Fiscal emitir um parecer sobre o documento</a:t>
            </a:r>
          </a:p>
          <a:p>
            <a:r>
              <a:rPr lang="pt-BR" sz="1200" kern="1200" dirty="0" smtClean="0">
                <a:solidFill>
                  <a:schemeClr val="tx1"/>
                </a:solidFill>
                <a:effectLst/>
                <a:latin typeface="+mn-lt"/>
                <a:ea typeface="+mn-ea"/>
                <a:cs typeface="+mn-cs"/>
              </a:rPr>
              <a:t>A partir daí, os Departamentos Nacionais consolidam e apresentam o documento final, chamado de “Orçamento-Programa”, e encaminham-no ao Ministérios supervisor. Novamente, a proposta orçamentária é avaliada e , se aprovada, publicada em Diário Oficial da União.</a:t>
            </a:r>
          </a:p>
          <a:p>
            <a:r>
              <a:rPr lang="en-US" sz="1200" kern="1200" dirty="0" smtClean="0">
                <a:solidFill>
                  <a:schemeClr val="tx1"/>
                </a:solidFill>
                <a:effectLst/>
                <a:latin typeface="+mn-lt"/>
                <a:ea typeface="+mn-ea"/>
                <a:cs typeface="+mn-cs"/>
              </a:rPr>
              <a:t>A </a:t>
            </a:r>
            <a:r>
              <a:rPr lang="pt-BR" sz="1200" kern="1200" dirty="0" smtClean="0">
                <a:solidFill>
                  <a:schemeClr val="tx1"/>
                </a:solidFill>
                <a:effectLst/>
                <a:latin typeface="+mn-lt"/>
                <a:ea typeface="+mn-ea"/>
                <a:cs typeface="+mn-cs"/>
              </a:rPr>
              <a:t>Peça que chamamos “Orçamento-Programa” é composta por quadros de Previsão de Receitas, Previsão de Despesas, detalhamentos de ações e demonstrativos da receita e da despesa segundo categorias econômicas</a:t>
            </a:r>
            <a:r>
              <a:rPr lang="en-US" sz="1200" kern="1200" dirty="0" smtClean="0">
                <a:solidFill>
                  <a:schemeClr val="tx1"/>
                </a:solidFill>
                <a:effectLst/>
                <a:latin typeface="+mn-lt"/>
                <a:ea typeface="+mn-ea"/>
                <a:cs typeface="+mn-cs"/>
              </a:rPr>
              <a:t>.</a:t>
            </a:r>
            <a:endParaRPr lang="pt-BR"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pt-BR" noProof="0" smtClean="0"/>
              <a:pPr/>
              <a:t>13</a:t>
            </a:fld>
            <a:endParaRPr lang="pt-BR" noProof="0" dirty="0"/>
          </a:p>
        </p:txBody>
      </p:sp>
    </p:spTree>
    <p:extLst>
      <p:ext uri="{BB962C8B-B14F-4D97-AF65-F5344CB8AC3E}">
        <p14:creationId xmlns:p14="http://schemas.microsoft.com/office/powerpoint/2010/main" val="2643005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Mas antes de apresentar os números que sintetizam nosso planejamento orçamentário, abro aqui “parênteses” para tecer algumas considerações sobre a origem dos nossos recursos. Como todos bem sabem, os serviços sociais autônomos são financiados por uma contribuição obrigatória que no caso do Sesc e do Senac correspondem a 2,5% do montante da folha de pagamento das empresas do comércio de bens, serviços e turismo. Essa contribuição cuja destinação ao Sistema data de sua criação, em 1946, foi ratificada pela Constituição Federal de 1988, graças a emenda popular que mobilizou 1,7 milhão de brasileiros em todo o País, um recorde à época</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14</a:t>
            </a:fld>
            <a:endParaRPr lang="pt-BR" noProof="0" dirty="0"/>
          </a:p>
        </p:txBody>
      </p:sp>
    </p:spTree>
    <p:extLst>
      <p:ext uri="{BB962C8B-B14F-4D97-AF65-F5344CB8AC3E}">
        <p14:creationId xmlns:p14="http://schemas.microsoft.com/office/powerpoint/2010/main" val="312385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E ainda que reconhecendo que os recursos decorrentes dessa Contribuição devem e precisam ser aplicados em favor do interesse público, não se deve equivocamente acreditar que essas Instituições são autarquias ou que guardam uma vinculação direta ao Poder Público. Ilustres juristas já se debruçaram sobre o tema e trago aqui apenas um exemplo dessa constatação inequívoca: a afirmação de Hely Lopes Meirelles. </a:t>
            </a:r>
          </a:p>
          <a:p>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15</a:t>
            </a:fld>
            <a:endParaRPr lang="pt-BR" noProof="0" dirty="0"/>
          </a:p>
        </p:txBody>
      </p:sp>
    </p:spTree>
    <p:extLst>
      <p:ext uri="{BB962C8B-B14F-4D97-AF65-F5344CB8AC3E}">
        <p14:creationId xmlns:p14="http://schemas.microsoft.com/office/powerpoint/2010/main" val="3807436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sz="1200" kern="1200" dirty="0" smtClean="0">
                <a:solidFill>
                  <a:schemeClr val="tx1"/>
                </a:solidFill>
                <a:effectLst/>
                <a:latin typeface="+mn-lt"/>
                <a:ea typeface="+mn-ea"/>
                <a:cs typeface="+mn-cs"/>
              </a:rPr>
              <a:t>Mostrando na prática o que o fluxo orçamentário que apresenta, trago para o Senhores o detalhamento do Orçamento de 2018. Temos, por exemplo, no caso do Senac, 2,8 bilhões de reais de receita prevista para as contribuições sociais.</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pt-BR" noProof="0" smtClean="0"/>
              <a:pPr/>
              <a:t>16</a:t>
            </a:fld>
            <a:endParaRPr lang="pt-BR" noProof="0" dirty="0"/>
          </a:p>
        </p:txBody>
      </p:sp>
    </p:spTree>
    <p:extLst>
      <p:ext uri="{BB962C8B-B14F-4D97-AF65-F5344CB8AC3E}">
        <p14:creationId xmlns:p14="http://schemas.microsoft.com/office/powerpoint/2010/main" val="1083746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sz="1200" kern="1200" dirty="0" smtClean="0">
                <a:solidFill>
                  <a:schemeClr val="tx1"/>
                </a:solidFill>
                <a:effectLst/>
                <a:latin typeface="+mn-lt"/>
                <a:ea typeface="+mn-ea"/>
                <a:cs typeface="+mn-cs"/>
              </a:rPr>
              <a:t>Isso, para uma Despesa Orçamentária prevista de 3,9 bilhão de reais.</a:t>
            </a:r>
            <a:endParaRPr lang="pt-B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3C37BE-C303-496D-B5CD-85F2937540FC}" type="slidenum">
              <a:rPr lang="pt-BR" noProof="0" smtClean="0"/>
              <a:pPr/>
              <a:t>17</a:t>
            </a:fld>
            <a:endParaRPr lang="pt-BR" noProof="0" dirty="0"/>
          </a:p>
        </p:txBody>
      </p:sp>
    </p:spTree>
    <p:extLst>
      <p:ext uri="{BB962C8B-B14F-4D97-AF65-F5344CB8AC3E}">
        <p14:creationId xmlns:p14="http://schemas.microsoft.com/office/powerpoint/2010/main" val="3992394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sz="1200" kern="1200" dirty="0" smtClean="0">
                <a:solidFill>
                  <a:schemeClr val="tx1"/>
                </a:solidFill>
                <a:effectLst/>
                <a:latin typeface="+mn-lt"/>
                <a:ea typeface="+mn-ea"/>
                <a:cs typeface="+mn-cs"/>
              </a:rPr>
              <a:t>Quando analisamos essas despesas por programa, verificamos que 1,3 bilhão reais são gastos no Programa Administração Geral, onde estão os investimentos na modernização e na melhoria da rede física do Senac. São 587 milhões aplicados em escolas, equipamentos, mobiliários, ou seja, 45% do orçamento desse item.</a:t>
            </a:r>
          </a:p>
          <a:p>
            <a:r>
              <a:rPr lang="pt-BR" sz="1200" kern="1200" dirty="0" smtClean="0">
                <a:solidFill>
                  <a:schemeClr val="tx1"/>
                </a:solidFill>
                <a:effectLst/>
                <a:latin typeface="+mn-lt"/>
                <a:ea typeface="+mn-ea"/>
                <a:cs typeface="+mn-cs"/>
              </a:rPr>
              <a:t>Nas despesas previstas de origem financeira, temos significativos recursos aplicados em subvenções ordinárias e extraordinárias que são enviadas aos Regionais visando subsidiar ações nos estados com baixa arrecadação.</a:t>
            </a:r>
          </a:p>
          <a:p>
            <a:r>
              <a:rPr lang="pt-BR" sz="1200" kern="1200" dirty="0" smtClean="0">
                <a:solidFill>
                  <a:schemeClr val="tx1"/>
                </a:solidFill>
                <a:effectLst/>
                <a:latin typeface="+mn-lt"/>
                <a:ea typeface="+mn-ea"/>
                <a:cs typeface="+mn-cs"/>
              </a:rPr>
              <a:t>Merece especial atenção dos senhores o fato do Programa Empregabilidade concentrar nada menos do que 84% da Receita de Contribuições deixando claro a ênfase dada à aplicação de recursos na atividade-fim: ações de qualificação profissional, de apoio à formação professional e de assistência ao educando.</a:t>
            </a:r>
            <a:endParaRPr lang="pt-B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3C37BE-C303-496D-B5CD-85F2937540FC}" type="slidenum">
              <a:rPr lang="pt-BR" noProof="0" smtClean="0"/>
              <a:pPr/>
              <a:t>18</a:t>
            </a:fld>
            <a:endParaRPr lang="pt-BR" noProof="0" dirty="0"/>
          </a:p>
        </p:txBody>
      </p:sp>
    </p:spTree>
    <p:extLst>
      <p:ext uri="{BB962C8B-B14F-4D97-AF65-F5344CB8AC3E}">
        <p14:creationId xmlns:p14="http://schemas.microsoft.com/office/powerpoint/2010/main" val="4169458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 </a:t>
            </a:r>
            <a:r>
              <a:rPr lang="en-US" dirty="0" err="1" smtClean="0"/>
              <a:t>mesma</a:t>
            </a:r>
            <a:r>
              <a:rPr lang="en-US" dirty="0" smtClean="0"/>
              <a:t> forma no </a:t>
            </a:r>
            <a:r>
              <a:rPr lang="en-US" dirty="0" err="1" smtClean="0"/>
              <a:t>Sesc</a:t>
            </a:r>
            <a:r>
              <a:rPr lang="en-US" dirty="0" smtClean="0"/>
              <a:t>, para </a:t>
            </a:r>
            <a:r>
              <a:rPr lang="en-US" dirty="0" err="1" smtClean="0"/>
              <a:t>uma</a:t>
            </a:r>
            <a:r>
              <a:rPr lang="en-US" dirty="0" smtClean="0"/>
              <a:t> </a:t>
            </a:r>
            <a:r>
              <a:rPr lang="en-US" dirty="0" err="1" smtClean="0"/>
              <a:t>Receita</a:t>
            </a:r>
            <a:r>
              <a:rPr lang="en-US" dirty="0" smtClean="0"/>
              <a:t> de </a:t>
            </a:r>
            <a:r>
              <a:rPr lang="en-US" dirty="0" err="1" smtClean="0"/>
              <a:t>Contribuições</a:t>
            </a:r>
            <a:r>
              <a:rPr lang="en-US" baseline="0" dirty="0" smtClean="0"/>
              <a:t> </a:t>
            </a:r>
            <a:r>
              <a:rPr lang="en-US" baseline="0" dirty="0" err="1" smtClean="0"/>
              <a:t>Prevsitas</a:t>
            </a:r>
            <a:r>
              <a:rPr lang="en-US" baseline="0" dirty="0" smtClean="0"/>
              <a:t> de </a:t>
            </a:r>
            <a:r>
              <a:rPr lang="en-US" baseline="0" dirty="0" err="1" smtClean="0"/>
              <a:t>pouco</a:t>
            </a:r>
            <a:r>
              <a:rPr lang="en-US" baseline="0" dirty="0" smtClean="0"/>
              <a:t> </a:t>
            </a:r>
            <a:r>
              <a:rPr lang="en-US" baseline="0" dirty="0" err="1" smtClean="0"/>
              <a:t>mais</a:t>
            </a:r>
            <a:r>
              <a:rPr lang="en-US" baseline="0" dirty="0" smtClean="0"/>
              <a:t> de 5 </a:t>
            </a:r>
            <a:r>
              <a:rPr lang="en-US" baseline="0" dirty="0" err="1" smtClean="0"/>
              <a:t>bilhões</a:t>
            </a:r>
            <a:r>
              <a:rPr lang="en-US" baseline="0" dirty="0" smtClean="0"/>
              <a:t> de </a:t>
            </a:r>
            <a:r>
              <a:rPr lang="en-US" baseline="0" dirty="0" err="1" smtClean="0"/>
              <a:t>reais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pt-BR" noProof="0" smtClean="0"/>
              <a:pPr/>
              <a:t>19</a:t>
            </a:fld>
            <a:endParaRPr lang="pt-BR" noProof="0" dirty="0"/>
          </a:p>
        </p:txBody>
      </p:sp>
    </p:spTree>
    <p:extLst>
      <p:ext uri="{BB962C8B-B14F-4D97-AF65-F5344CB8AC3E}">
        <p14:creationId xmlns:p14="http://schemas.microsoft.com/office/powerpoint/2010/main" val="2764756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Antes, porém, de falarmos sobre esses dois importantes conceitos que se refletem na eficiência dos nossos serviços sociais autônomos, gostaria de lembrá-los da peculiaridade da natureza jurídica e da função social dessas Instituições. Apesar de criadas por força de decreto e financiadas por uma contribuição obrigatória feita pelos empresários do setor terciário da economia, essas Instituições não integram à Administração Pública, mas isso não as afastam do compromisso de atender ao interesse social na gestão e aplicação de seus recursos. </a:t>
            </a:r>
          </a:p>
          <a:p>
            <a:r>
              <a:rPr lang="pt-BR" sz="1200" kern="1200" dirty="0" smtClean="0">
                <a:solidFill>
                  <a:schemeClr val="tx1"/>
                </a:solidFill>
                <a:effectLst/>
                <a:latin typeface="+mn-lt"/>
                <a:ea typeface="+mn-ea"/>
                <a:cs typeface="+mn-cs"/>
              </a:rPr>
              <a:t>O Acórdão do Supremo Tribunal Federal – STF no Recurso Extraordinário nº 789.894, de 17 de setembro de 2014, ratificou:</a:t>
            </a:r>
          </a:p>
          <a:p>
            <a:r>
              <a:rPr lang="pt-BR" sz="1200" kern="1200" dirty="0" smtClean="0">
                <a:solidFill>
                  <a:schemeClr val="tx1"/>
                </a:solidFill>
                <a:effectLst/>
                <a:latin typeface="+mn-lt"/>
                <a:ea typeface="+mn-ea"/>
                <a:cs typeface="+mn-cs"/>
              </a:rPr>
              <a:t>“1. Os serviços sociais autônomos integrantes do denominado Sistema “S”, vinculados a entidades patronais de grau superior e patrocinados basicamente por recursos recolhidos do próprio setor produtivo beneficiado, ostentam natureza de pessoa jurídica de direito privado e não integram a Administração Pública, embora colaborem com ela na execução de atividades de relevante significado social.” (STF. Recurso Extraordinário nº789.894)</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2</a:t>
            </a:fld>
            <a:endParaRPr lang="pt-BR" noProof="0" dirty="0"/>
          </a:p>
        </p:txBody>
      </p:sp>
    </p:spTree>
    <p:extLst>
      <p:ext uri="{BB962C8B-B14F-4D97-AF65-F5344CB8AC3E}">
        <p14:creationId xmlns:p14="http://schemas.microsoft.com/office/powerpoint/2010/main" val="865791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Temos</a:t>
            </a:r>
            <a:r>
              <a:rPr lang="en-US" dirty="0" smtClean="0"/>
              <a:t> </a:t>
            </a:r>
            <a:r>
              <a:rPr lang="en-US" dirty="0" err="1" smtClean="0"/>
              <a:t>despesas</a:t>
            </a:r>
            <a:r>
              <a:rPr lang="en-US" dirty="0" smtClean="0"/>
              <a:t> </a:t>
            </a:r>
            <a:r>
              <a:rPr lang="en-US" dirty="0" err="1" smtClean="0"/>
              <a:t>correntes</a:t>
            </a:r>
            <a:r>
              <a:rPr lang="en-US" dirty="0" smtClean="0"/>
              <a:t> </a:t>
            </a:r>
            <a:r>
              <a:rPr lang="en-US" dirty="0" err="1" smtClean="0"/>
              <a:t>previstas</a:t>
            </a:r>
            <a:r>
              <a:rPr lang="en-US" dirty="0" smtClean="0"/>
              <a:t> que </a:t>
            </a:r>
            <a:r>
              <a:rPr lang="en-US" dirty="0" err="1" smtClean="0"/>
              <a:t>totalizam</a:t>
            </a:r>
            <a:r>
              <a:rPr lang="en-US" dirty="0" smtClean="0"/>
              <a:t> 6,2 </a:t>
            </a:r>
            <a:r>
              <a:rPr lang="en-US" dirty="0" err="1" smtClean="0"/>
              <a:t>bilhões</a:t>
            </a:r>
            <a:r>
              <a:rPr lang="en-US" dirty="0" smtClean="0"/>
              <a:t> de </a:t>
            </a:r>
            <a:r>
              <a:rPr lang="en-US" dirty="0" err="1" smtClean="0"/>
              <a:t>reais</a:t>
            </a:r>
            <a:r>
              <a:rPr lang="en-US" dirty="0" smtClean="0"/>
              <a:t>.</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pt-BR" noProof="0" smtClean="0"/>
              <a:pPr/>
              <a:t>20</a:t>
            </a:fld>
            <a:endParaRPr lang="pt-BR" noProof="0" dirty="0"/>
          </a:p>
        </p:txBody>
      </p:sp>
    </p:spTree>
    <p:extLst>
      <p:ext uri="{BB962C8B-B14F-4D97-AF65-F5344CB8AC3E}">
        <p14:creationId xmlns:p14="http://schemas.microsoft.com/office/powerpoint/2010/main" val="2118503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t>
            </a:r>
            <a:r>
              <a:rPr lang="en-US" baseline="0" dirty="0" smtClean="0"/>
              <a:t> </a:t>
            </a:r>
            <a:r>
              <a:rPr lang="en-US" baseline="0" dirty="0" err="1" smtClean="0"/>
              <a:t>ao</a:t>
            </a:r>
            <a:r>
              <a:rPr lang="en-US" baseline="0" dirty="0" smtClean="0"/>
              <a:t> </a:t>
            </a:r>
            <a:r>
              <a:rPr lang="en-US" baseline="0" dirty="0" err="1" smtClean="0"/>
              <a:t>olharmos</a:t>
            </a:r>
            <a:r>
              <a:rPr lang="en-US" baseline="0" dirty="0" smtClean="0"/>
              <a:t> </a:t>
            </a:r>
            <a:r>
              <a:rPr lang="en-US" baseline="0" dirty="0" err="1" smtClean="0"/>
              <a:t>essas</a:t>
            </a:r>
            <a:r>
              <a:rPr lang="en-US" baseline="0" dirty="0" smtClean="0"/>
              <a:t> </a:t>
            </a:r>
            <a:r>
              <a:rPr lang="en-US" baseline="0" dirty="0" err="1" smtClean="0"/>
              <a:t>despesas</a:t>
            </a:r>
            <a:r>
              <a:rPr lang="en-US" baseline="0" dirty="0" smtClean="0"/>
              <a:t> </a:t>
            </a:r>
            <a:r>
              <a:rPr lang="en-US" baseline="0" dirty="0" err="1" smtClean="0"/>
              <a:t>por</a:t>
            </a:r>
            <a:r>
              <a:rPr lang="en-US" baseline="0" dirty="0" smtClean="0"/>
              <a:t> </a:t>
            </a:r>
            <a:r>
              <a:rPr lang="en-US" baseline="0" dirty="0" err="1" smtClean="0"/>
              <a:t>finalidade</a:t>
            </a:r>
            <a:r>
              <a:rPr lang="en-US" baseline="0" dirty="0" smtClean="0"/>
              <a:t> </a:t>
            </a:r>
            <a:r>
              <a:rPr lang="en-US" baseline="0" dirty="0" err="1" smtClean="0"/>
              <a:t>ou</a:t>
            </a:r>
            <a:r>
              <a:rPr lang="en-US" baseline="0" dirty="0" smtClean="0"/>
              <a:t> </a:t>
            </a:r>
            <a:r>
              <a:rPr lang="en-US" baseline="0" dirty="0" err="1" smtClean="0"/>
              <a:t>programa</a:t>
            </a:r>
            <a:r>
              <a:rPr lang="en-US" baseline="0" dirty="0" smtClean="0"/>
              <a:t>, </a:t>
            </a:r>
            <a:r>
              <a:rPr lang="en-US" baseline="0" dirty="0" err="1" smtClean="0"/>
              <a:t>verificamos</a:t>
            </a:r>
            <a:r>
              <a:rPr lang="en-US" baseline="0" dirty="0" smtClean="0"/>
              <a:t> que </a:t>
            </a:r>
            <a:r>
              <a:rPr lang="en-US" baseline="0" dirty="0" err="1" smtClean="0"/>
              <a:t>quase</a:t>
            </a:r>
            <a:r>
              <a:rPr lang="en-US" baseline="0" dirty="0" smtClean="0"/>
              <a:t> 32% </a:t>
            </a:r>
            <a:r>
              <a:rPr lang="en-US" baseline="0" dirty="0" err="1" smtClean="0"/>
              <a:t>está</a:t>
            </a:r>
            <a:r>
              <a:rPr lang="en-US" baseline="0" dirty="0" smtClean="0"/>
              <a:t> no </a:t>
            </a:r>
            <a:r>
              <a:rPr lang="en-US" baseline="0" dirty="0" err="1" smtClean="0"/>
              <a:t>Programa</a:t>
            </a:r>
            <a:r>
              <a:rPr lang="en-US" baseline="0" dirty="0" smtClean="0"/>
              <a:t> </a:t>
            </a:r>
            <a:r>
              <a:rPr lang="en-US" baseline="0" dirty="0" err="1" smtClean="0"/>
              <a:t>Administração</a:t>
            </a:r>
            <a:r>
              <a:rPr lang="en-US" baseline="0" dirty="0" smtClean="0"/>
              <a:t> que </a:t>
            </a:r>
            <a:r>
              <a:rPr lang="en-US" baseline="0" dirty="0" err="1" smtClean="0"/>
              <a:t>assim</a:t>
            </a:r>
            <a:r>
              <a:rPr lang="en-US" baseline="0" dirty="0" smtClean="0"/>
              <a:t> </a:t>
            </a:r>
            <a:r>
              <a:rPr lang="en-US" baseline="0" dirty="0" err="1" smtClean="0"/>
              <a:t>como</a:t>
            </a:r>
            <a:r>
              <a:rPr lang="en-US" baseline="0" dirty="0" smtClean="0"/>
              <a:t> no </a:t>
            </a:r>
            <a:r>
              <a:rPr lang="en-US" baseline="0" dirty="0" err="1" smtClean="0"/>
              <a:t>Senac</a:t>
            </a:r>
            <a:r>
              <a:rPr lang="en-US" baseline="0" dirty="0" smtClean="0"/>
              <a:t>, </a:t>
            </a:r>
            <a:r>
              <a:rPr lang="en-US" baseline="0" dirty="0" err="1" smtClean="0"/>
              <a:t>abrigam</a:t>
            </a:r>
            <a:r>
              <a:rPr lang="en-US" baseline="0" dirty="0" smtClean="0"/>
              <a:t> </a:t>
            </a:r>
            <a:r>
              <a:rPr lang="en-US" baseline="0" dirty="0" err="1" smtClean="0"/>
              <a:t>os</a:t>
            </a:r>
            <a:r>
              <a:rPr lang="en-US" baseline="0" dirty="0" smtClean="0"/>
              <a:t> </a:t>
            </a:r>
            <a:r>
              <a:rPr lang="en-US" baseline="0" dirty="0" err="1" smtClean="0"/>
              <a:t>recursos</a:t>
            </a:r>
            <a:r>
              <a:rPr lang="en-US" baseline="0" dirty="0" smtClean="0"/>
              <a:t> </a:t>
            </a:r>
            <a:r>
              <a:rPr lang="en-US" baseline="0" dirty="0" err="1" smtClean="0"/>
              <a:t>destinados</a:t>
            </a:r>
            <a:r>
              <a:rPr lang="en-US" baseline="0" dirty="0" smtClean="0"/>
              <a:t> a </a:t>
            </a:r>
            <a:r>
              <a:rPr lang="en-US" baseline="0" dirty="0" err="1" smtClean="0"/>
              <a:t>subvenções</a:t>
            </a:r>
            <a:r>
              <a:rPr lang="en-US" baseline="0" dirty="0" smtClean="0"/>
              <a:t> </a:t>
            </a:r>
            <a:r>
              <a:rPr lang="en-US" baseline="0" dirty="0" err="1" smtClean="0"/>
              <a:t>regulamentares</a:t>
            </a:r>
            <a:r>
              <a:rPr lang="en-US" baseline="0" dirty="0" smtClean="0"/>
              <a:t> – </a:t>
            </a:r>
            <a:r>
              <a:rPr lang="en-US" baseline="0" dirty="0" err="1" smtClean="0"/>
              <a:t>ordinárias</a:t>
            </a:r>
            <a:r>
              <a:rPr lang="en-US" baseline="0" dirty="0" smtClean="0"/>
              <a:t> e </a:t>
            </a:r>
            <a:r>
              <a:rPr lang="en-US" baseline="0" dirty="0" err="1" smtClean="0"/>
              <a:t>extraordinárias</a:t>
            </a:r>
            <a:r>
              <a:rPr lang="en-US" baseline="0" dirty="0" smtClean="0"/>
              <a:t> que </a:t>
            </a:r>
            <a:r>
              <a:rPr lang="en-US" baseline="0" dirty="0" err="1" smtClean="0"/>
              <a:t>são</a:t>
            </a:r>
            <a:r>
              <a:rPr lang="en-US" baseline="0" dirty="0" smtClean="0"/>
              <a:t> </a:t>
            </a:r>
            <a:r>
              <a:rPr lang="en-US" baseline="0" dirty="0" err="1" smtClean="0"/>
              <a:t>enviadas</a:t>
            </a:r>
            <a:r>
              <a:rPr lang="en-US" baseline="0" dirty="0" smtClean="0"/>
              <a:t> </a:t>
            </a:r>
            <a:r>
              <a:rPr lang="en-US" baseline="0" dirty="0" err="1" smtClean="0"/>
              <a:t>aos</a:t>
            </a:r>
            <a:r>
              <a:rPr lang="en-US" baseline="0" dirty="0" smtClean="0"/>
              <a:t> </a:t>
            </a:r>
            <a:r>
              <a:rPr lang="en-US" baseline="0" dirty="0" err="1" smtClean="0"/>
              <a:t>Regionais</a:t>
            </a:r>
            <a:r>
              <a:rPr lang="en-US" baseline="0" dirty="0" smtClean="0"/>
              <a:t> com </a:t>
            </a:r>
            <a:r>
              <a:rPr lang="en-US" baseline="0" dirty="0" err="1" smtClean="0"/>
              <a:t>baixa</a:t>
            </a:r>
            <a:r>
              <a:rPr lang="en-US" baseline="0" dirty="0" smtClean="0"/>
              <a:t> </a:t>
            </a:r>
            <a:r>
              <a:rPr lang="en-US" baseline="0" dirty="0" err="1" smtClean="0"/>
              <a:t>arrecadação</a:t>
            </a:r>
            <a:r>
              <a:rPr lang="en-US" baseline="0" dirty="0" smtClean="0"/>
              <a:t> para </a:t>
            </a:r>
            <a:r>
              <a:rPr lang="en-US" baseline="0" dirty="0" err="1" smtClean="0"/>
              <a:t>garantir</a:t>
            </a:r>
            <a:r>
              <a:rPr lang="en-US" baseline="0" dirty="0" smtClean="0"/>
              <a:t> de </a:t>
            </a:r>
            <a:r>
              <a:rPr lang="en-US" baseline="0" dirty="0" err="1" smtClean="0"/>
              <a:t>uma</a:t>
            </a:r>
            <a:r>
              <a:rPr lang="en-US" baseline="0" dirty="0" smtClean="0"/>
              <a:t> </a:t>
            </a:r>
            <a:r>
              <a:rPr lang="en-US" baseline="0" dirty="0" err="1" smtClean="0"/>
              <a:t>padrão</a:t>
            </a:r>
            <a:r>
              <a:rPr lang="en-US" baseline="0" dirty="0" smtClean="0"/>
              <a:t> </a:t>
            </a:r>
            <a:r>
              <a:rPr lang="en-US" baseline="0" dirty="0" err="1" smtClean="0"/>
              <a:t>nacional</a:t>
            </a:r>
            <a:r>
              <a:rPr lang="en-US" baseline="0" dirty="0" smtClean="0"/>
              <a:t> de </a:t>
            </a:r>
            <a:r>
              <a:rPr lang="en-US" baseline="0" dirty="0" err="1" smtClean="0"/>
              <a:t>qualidade</a:t>
            </a:r>
            <a:r>
              <a:rPr lang="en-US" baseline="0" dirty="0" smtClean="0"/>
              <a:t> dos </a:t>
            </a:r>
            <a:r>
              <a:rPr lang="en-US" baseline="0" dirty="0" err="1" smtClean="0"/>
              <a:t>serviços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pt-BR" noProof="0" smtClean="0"/>
              <a:pPr/>
              <a:t>21</a:t>
            </a:fld>
            <a:endParaRPr lang="pt-BR" noProof="0" dirty="0"/>
          </a:p>
        </p:txBody>
      </p:sp>
    </p:spTree>
    <p:extLst>
      <p:ext uri="{BB962C8B-B14F-4D97-AF65-F5344CB8AC3E}">
        <p14:creationId xmlns:p14="http://schemas.microsoft.com/office/powerpoint/2010/main" val="2057713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Chegamos então ao terceiro e último pilar que se mostra como extremamente importante para nossas Instituições – o Controle. Temos nossos processos mapeados e atualizados periodicamente visando mitigar riscos.</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22</a:t>
            </a:fld>
            <a:endParaRPr lang="pt-BR" noProof="0" dirty="0"/>
          </a:p>
        </p:txBody>
      </p:sp>
    </p:spTree>
    <p:extLst>
      <p:ext uri="{BB962C8B-B14F-4D97-AF65-F5344CB8AC3E}">
        <p14:creationId xmlns:p14="http://schemas.microsoft.com/office/powerpoint/2010/main" val="3736926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 para mitigar riscos, mais uma vez, contamos com um sólido arcabouço regulatório. Como toda nossa arrecadação compulsória entra nos nossos cofres via Secretaria da Receita Federal, não há que se falar em “valores não conhecidos” ou “não declarados”. Além disso, o art. 34, tanto do Regulamento do Senac, quando do Sesc, determina que nenhum recurso possa ser aplicado a outro título que não o das finalidades da Instituições, de seus beneficiários ou de seus servidores. E isso é rigorosamente respeitado.</a:t>
            </a:r>
          </a:p>
          <a:p>
            <a:r>
              <a:rPr lang="pt-BR" sz="1200" kern="1200" dirty="0" smtClean="0">
                <a:solidFill>
                  <a:schemeClr val="tx1"/>
                </a:solidFill>
                <a:effectLst/>
                <a:latin typeface="+mn-lt"/>
                <a:ea typeface="+mn-ea"/>
                <a:cs typeface="+mn-cs"/>
              </a:rPr>
              <a:t>Também não há que se afirmar “falta de consistência contábil”, pois a gestão orçamentária, contábil e financeira de nossas Instituições é assegurada por um conjunto normativo comum, adotado e respeitado nacionalmente. Destaco principalmente o nosso Código de Orçamento e Contabilidade - </a:t>
            </a:r>
            <a:r>
              <a:rPr lang="pt-BR" sz="1200" kern="1200" dirty="0" err="1" smtClean="0">
                <a:solidFill>
                  <a:schemeClr val="tx1"/>
                </a:solidFill>
                <a:effectLst/>
                <a:latin typeface="+mn-lt"/>
                <a:ea typeface="+mn-ea"/>
                <a:cs typeface="+mn-cs"/>
              </a:rPr>
              <a:t>Codeco</a:t>
            </a:r>
            <a:r>
              <a:rPr lang="pt-BR" sz="1200" kern="1200" dirty="0" smtClean="0">
                <a:solidFill>
                  <a:schemeClr val="tx1"/>
                </a:solidFill>
                <a:effectLst/>
                <a:latin typeface="+mn-lt"/>
                <a:ea typeface="+mn-ea"/>
                <a:cs typeface="+mn-cs"/>
              </a:rPr>
              <a:t> que atende a conceitos e entendimentos amplamente aplicados nas práticas contábeis nacionais.</a:t>
            </a:r>
          </a:p>
          <a:p>
            <a:endParaRPr lang="pt-BR" sz="120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23</a:t>
            </a:fld>
            <a:endParaRPr lang="pt-BR" noProof="0" dirty="0"/>
          </a:p>
        </p:txBody>
      </p:sp>
    </p:spTree>
    <p:extLst>
      <p:ext uri="{BB962C8B-B14F-4D97-AF65-F5344CB8AC3E}">
        <p14:creationId xmlns:p14="http://schemas.microsoft.com/office/powerpoint/2010/main" val="2780762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Ainda falando sobre o Pilar “Controle”, apresento aqui o nosso fluxo de prestação de contas. Ao final de cada exercício, a prestação consolidada das contas é submetida aos respectivos órgãos deliberativos – Conselhos Nacionais do Sesc e do Senac, no caso do Departamento Nacional, e ao Conselho Regional, no caso do Departamento Regional. </a:t>
            </a:r>
          </a:p>
          <a:p>
            <a:r>
              <a:rPr lang="pt-BR" sz="1200" kern="1200" dirty="0" smtClean="0">
                <a:solidFill>
                  <a:schemeClr val="tx1"/>
                </a:solidFill>
                <a:effectLst/>
                <a:latin typeface="+mn-lt"/>
                <a:ea typeface="+mn-ea"/>
                <a:cs typeface="+mn-cs"/>
              </a:rPr>
              <a:t>Analisada e aprovada pelos conselhos deliberativos que contam com a participação de representantes do Governo Federal, a prestação de contas segue para a avaliação pelo Conselho Fiscal do Senac ou do Sesc. Cabe ao Conselho Fiscal elaborar parecer conclusivo sobre as contas, que, reencaminhadas aos Departamentos Nacionais e Regionais respectivamente, lançam suas Prestação de Contas no Sistema E-Contas, junto com o parecer de seu Conselho Fiscal. </a:t>
            </a:r>
          </a:p>
          <a:p>
            <a:r>
              <a:rPr lang="pt-BR" sz="1200" kern="1200" dirty="0" smtClean="0">
                <a:solidFill>
                  <a:schemeClr val="tx1"/>
                </a:solidFill>
                <a:effectLst/>
                <a:latin typeface="+mn-lt"/>
                <a:ea typeface="+mn-ea"/>
                <a:cs typeface="+mn-cs"/>
              </a:rPr>
              <a:t>Por meio do E-Contas, o Ministério da Transparência e Controladoria Geral da União (CGU) tem acesso as informações dos Departamentos Nacionais e Regionais, marcando a partir daí  auditorias do órgão técnico nas instituições. Também o Tribunal de Contas da União e o Ministério supervisor correspondente têm acesso a Prestação de Contas dessas Instituições.</a:t>
            </a:r>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24</a:t>
            </a:fld>
            <a:endParaRPr lang="pt-BR" noProof="0" dirty="0"/>
          </a:p>
        </p:txBody>
      </p:sp>
    </p:spTree>
    <p:extLst>
      <p:ext uri="{BB962C8B-B14F-4D97-AF65-F5344CB8AC3E}">
        <p14:creationId xmlns:p14="http://schemas.microsoft.com/office/powerpoint/2010/main" val="3276072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 de que é composta nossa Prestação de Contas? Esse slide esclarece os documentos que a compõe. Destaco também aqui os conteúdos que estão expressos no nosso Relatório de Gestão, que obedece a modelo definido por Decisão Normativa do Tribunal de Contas da União.</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25</a:t>
            </a:fld>
            <a:endParaRPr lang="pt-BR" noProof="0" dirty="0"/>
          </a:p>
        </p:txBody>
      </p:sp>
    </p:spTree>
    <p:extLst>
      <p:ext uri="{BB962C8B-B14F-4D97-AF65-F5344CB8AC3E}">
        <p14:creationId xmlns:p14="http://schemas.microsoft.com/office/powerpoint/2010/main" val="1837323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a:t>
            </a:r>
            <a:r>
              <a:rPr lang="pt-BR" baseline="0" dirty="0" smtClean="0"/>
              <a:t> todo esse caminho do dinheiro só tem sentido se a Sociedade consegue enxergar os resultados da sua aplicação. E aí se faz de fato a Transparência...</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26</a:t>
            </a:fld>
            <a:endParaRPr lang="pt-BR" noProof="0" dirty="0"/>
          </a:p>
        </p:txBody>
      </p:sp>
    </p:spTree>
    <p:extLst>
      <p:ext uri="{BB962C8B-B14F-4D97-AF65-F5344CB8AC3E}">
        <p14:creationId xmlns:p14="http://schemas.microsoft.com/office/powerpoint/2010/main" val="4067044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Bem,</a:t>
            </a:r>
            <a:r>
              <a:rPr lang="pt-BR" baseline="0" dirty="0" smtClean="0"/>
              <a:t> e como somos transparentes sim, aproveito a oportunidade para esclarecer o caminho dos recursos, tendo como ano base 2017 para um melhor entendimento pelos senhores.</a:t>
            </a:r>
          </a:p>
          <a:p>
            <a:r>
              <a:rPr lang="pt-BR" sz="1200" kern="1200" dirty="0" smtClean="0">
                <a:solidFill>
                  <a:schemeClr val="tx1"/>
                </a:solidFill>
                <a:effectLst/>
                <a:latin typeface="+mn-lt"/>
                <a:ea typeface="+mn-ea"/>
                <a:cs typeface="+mn-cs"/>
              </a:rPr>
              <a:t>Começo</a:t>
            </a:r>
            <a:r>
              <a:rPr lang="pt-BR" sz="1200" kern="1200" baseline="0" dirty="0" smtClean="0">
                <a:solidFill>
                  <a:schemeClr val="tx1"/>
                </a:solidFill>
                <a:effectLst/>
                <a:latin typeface="+mn-lt"/>
                <a:ea typeface="+mn-ea"/>
                <a:cs typeface="+mn-cs"/>
              </a:rPr>
              <a:t> pelo fluxo do Senac: </a:t>
            </a:r>
            <a:r>
              <a:rPr lang="pt-BR" sz="1200" kern="1200" dirty="0" smtClean="0">
                <a:solidFill>
                  <a:schemeClr val="tx1"/>
                </a:solidFill>
                <a:effectLst/>
                <a:latin typeface="+mn-lt"/>
                <a:ea typeface="+mn-ea"/>
                <a:cs typeface="+mn-cs"/>
              </a:rPr>
              <a:t>Os empresários do comércio contribuem para os serviços sociais autônomos o correspondente a 1% do montante da folha de pagamentos das empresas do setor (1% para o Senac). Essa contribuição é feita através de guia específica (a Guia de Previdência Social) da Secretaria da Receita Federal, que ao recolher essas contribuições, retém 3,5% a título de remuneração das despesas de arrecadação</a:t>
            </a:r>
          </a:p>
          <a:p>
            <a:r>
              <a:rPr lang="pt-BR" sz="1200" kern="1200" dirty="0" smtClean="0">
                <a:solidFill>
                  <a:schemeClr val="tx1"/>
                </a:solidFill>
                <a:effectLst/>
                <a:latin typeface="+mn-lt"/>
                <a:ea typeface="+mn-ea"/>
                <a:cs typeface="+mn-cs"/>
              </a:rPr>
              <a:t>De acordo com o estabelecido pelos artigos 30 a 32 do Decreto nº 61.843, de 5 de dezembro de 1967 (Senac), a arrecadação compulsória, recolhida pela Receita Federal, é transferida as Administrações Nacionais das duas Instituições, que recebem até 3% do valor arrecadado a título de administração superior e repassa 20% aos Departamentos Nacionais e  80% aos Departamentos Regionais, de acordo com a arrecadação local, informada pelo próprio órgão governamental. Tais recursos destinam-se à manutenção de sua programação e estrutura operacional. </a:t>
            </a:r>
          </a:p>
          <a:p>
            <a:r>
              <a:rPr lang="pt-BR" sz="1200" kern="1200" dirty="0" smtClean="0">
                <a:solidFill>
                  <a:schemeClr val="tx1"/>
                </a:solidFill>
                <a:effectLst/>
                <a:latin typeface="+mn-lt"/>
                <a:ea typeface="+mn-ea"/>
                <a:cs typeface="+mn-cs"/>
              </a:rPr>
              <a:t>Vale esclarecer que dos 516 milhões de reais da receita compulsória destinados ao Departamento Nacional do Senac, 25% são redirecionados aos Departamentos Regionais na forma de subvenções ordinárias e extraordinárias com o objetivo de fomentar da atividade fim (art.32, §2º, alíneas “a” e “b”, Regulamentos do Senac). São recursos aplicados em reformas, ampliações, mobiliários e equipamentos que garantem a qualidade dos serviços oferecidos a sociedade.</a:t>
            </a:r>
          </a:p>
          <a:p>
            <a:endParaRPr lang="pt-BR" dirty="0"/>
          </a:p>
        </p:txBody>
      </p:sp>
      <p:sp>
        <p:nvSpPr>
          <p:cNvPr id="4" name="Espaço Reservado para Número de Slide 3"/>
          <p:cNvSpPr>
            <a:spLocks noGrp="1"/>
          </p:cNvSpPr>
          <p:nvPr>
            <p:ph type="sldNum" sz="quarter" idx="10"/>
          </p:nvPr>
        </p:nvSpPr>
        <p:spPr/>
        <p:txBody>
          <a:bodyPr/>
          <a:lstStyle/>
          <a:p>
            <a:fld id="{7DD0B094-B4DF-4665-BE9C-24734DD6E528}" type="slidenum">
              <a:rPr lang="pt-BR" smtClean="0"/>
              <a:pPr/>
              <a:t>27</a:t>
            </a:fld>
            <a:endParaRPr lang="pt-BR"/>
          </a:p>
        </p:txBody>
      </p:sp>
    </p:spTree>
    <p:extLst>
      <p:ext uri="{BB962C8B-B14F-4D97-AF65-F5344CB8AC3E}">
        <p14:creationId xmlns:p14="http://schemas.microsoft.com/office/powerpoint/2010/main" val="1269860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aseline="0" dirty="0" err="1" smtClean="0"/>
              <a:t>Eesclareço</a:t>
            </a:r>
            <a:r>
              <a:rPr lang="pt-BR" baseline="0" dirty="0" smtClean="0"/>
              <a:t> aos Senhores, por fim, os resultados que esses recursos asseguram à sociedade brasileira.</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28</a:t>
            </a:fld>
            <a:endParaRPr lang="pt-BR" noProof="0" dirty="0"/>
          </a:p>
        </p:txBody>
      </p:sp>
    </p:spTree>
    <p:extLst>
      <p:ext uri="{BB962C8B-B14F-4D97-AF65-F5344CB8AC3E}">
        <p14:creationId xmlns:p14="http://schemas.microsoft.com/office/powerpoint/2010/main" val="145288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Atuando em cinco</a:t>
            </a:r>
            <a:r>
              <a:rPr lang="pt-BR" baseline="0" dirty="0" smtClean="0"/>
              <a:t> áreas, o Sesc é hoje a maior rede de cultura, lazer e assistência social do País. No campo da Educação, se destaca pelo apoio a educação regular, mas também a educação de jovens e adultos. Na Saúde, a prevenção e a visão holística dos serviços marcam a atuação do Sesc em todo o Brasil.</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29</a:t>
            </a:fld>
            <a:endParaRPr lang="pt-BR" noProof="0" dirty="0"/>
          </a:p>
        </p:txBody>
      </p:sp>
    </p:spTree>
    <p:extLst>
      <p:ext uri="{BB962C8B-B14F-4D97-AF65-F5344CB8AC3E}">
        <p14:creationId xmlns:p14="http://schemas.microsoft.com/office/powerpoint/2010/main" val="1007745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Bem, mas entrando no tema dessa audiência, reforço que Governança e transparência são, indiscutivelmente, conceitos convergentes. Não se pode falar em boas práticas de governança, sem sólidos mecanismos de transparência. </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3</a:t>
            </a:fld>
            <a:endParaRPr lang="pt-BR" noProof="0" dirty="0"/>
          </a:p>
        </p:txBody>
      </p:sp>
    </p:spTree>
    <p:extLst>
      <p:ext uri="{BB962C8B-B14F-4D97-AF65-F5344CB8AC3E}">
        <p14:creationId xmlns:p14="http://schemas.microsoft.com/office/powerpoint/2010/main" val="2961062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Presente</a:t>
            </a:r>
            <a:r>
              <a:rPr lang="pt-BR" baseline="0" dirty="0" smtClean="0"/>
              <a:t> em 2.200 municípios, o Sesc mantém uma rede de unidades fixas e móveis ímpar, com mais 1300 espaços recreativos, 538 restaurantes e lanchonetes para os trabalhadores, 300 escolas, mais de 670 gabinetes odontológicos...enfim um complexo de assistência social, saúde, cultura e lazer que muito orgulha os empresários do setor.</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30</a:t>
            </a:fld>
            <a:endParaRPr lang="pt-BR" noProof="0" dirty="0"/>
          </a:p>
        </p:txBody>
      </p:sp>
    </p:spTree>
    <p:extLst>
      <p:ext uri="{BB962C8B-B14F-4D97-AF65-F5344CB8AC3E}">
        <p14:creationId xmlns:p14="http://schemas.microsoft.com/office/powerpoint/2010/main" val="2107326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Assim como o Senac, o Sesc também mantém</a:t>
            </a:r>
            <a:r>
              <a:rPr lang="pt-BR" dirty="0" smtClean="0">
                <a:effectLst/>
              </a:rPr>
              <a:t> um compromisso financeiro com a Gratuidade. De acordo com o Decreto </a:t>
            </a:r>
            <a:r>
              <a:rPr lang="pt-BR" sz="1200" kern="1200" dirty="0" smtClean="0">
                <a:solidFill>
                  <a:schemeClr val="tx1"/>
                </a:solidFill>
                <a:effectLst/>
                <a:latin typeface="+mn-lt"/>
                <a:ea typeface="+mn-ea"/>
                <a:cs typeface="+mn-cs"/>
              </a:rPr>
              <a:t>6.632/2008, o Sesc deve aplicar 1/3 de sua arrecadação  líquida compulsória em educação e em algumas outras ações educativas dos demais programas. Ainda, segundo o Decreto, 50% deste montante devem ser aplicado em ações totalmente gratuitas destinadas aos comerciários, seus dependentes e estudantes matriculados na rede básica de educação, sendo todos comprovadamente de </a:t>
            </a:r>
            <a:r>
              <a:rPr lang="pt-BR" sz="1200" kern="1200" smtClean="0">
                <a:solidFill>
                  <a:schemeClr val="tx1"/>
                </a:solidFill>
                <a:effectLst/>
                <a:latin typeface="+mn-lt"/>
                <a:ea typeface="+mn-ea"/>
                <a:cs typeface="+mn-cs"/>
              </a:rPr>
              <a:t>baixa renda.</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31</a:t>
            </a:fld>
            <a:endParaRPr lang="pt-BR" noProof="0" dirty="0"/>
          </a:p>
        </p:txBody>
      </p:sp>
    </p:spTree>
    <p:extLst>
      <p:ext uri="{BB962C8B-B14F-4D97-AF65-F5344CB8AC3E}">
        <p14:creationId xmlns:p14="http://schemas.microsoft.com/office/powerpoint/2010/main" val="2711703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Não poderia deixar de mencionar aqui os números da</a:t>
            </a:r>
            <a:r>
              <a:rPr lang="pt-BR" baseline="0" dirty="0" smtClean="0"/>
              <a:t> maior rede de banco de alimentos do país. O Mesa Brasil Sesc tem resultados grandiosos que se traduzem em saúde e qualidade de vida para milhões de brasileiros. </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32</a:t>
            </a:fld>
            <a:endParaRPr lang="pt-BR" noProof="0" dirty="0"/>
          </a:p>
        </p:txBody>
      </p:sp>
    </p:spTree>
    <p:extLst>
      <p:ext uri="{BB962C8B-B14F-4D97-AF65-F5344CB8AC3E}">
        <p14:creationId xmlns:p14="http://schemas.microsoft.com/office/powerpoint/2010/main" val="2595950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Senac,</a:t>
            </a:r>
            <a:r>
              <a:rPr lang="pt-BR" baseline="0" dirty="0" smtClean="0"/>
              <a:t> por sua vez, é uma instituição multidisciplinar, atuando da formação inicial e continuada de trabalhadores ao ensino superior.</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33</a:t>
            </a:fld>
            <a:endParaRPr lang="pt-BR" noProof="0" dirty="0"/>
          </a:p>
        </p:txBody>
      </p:sp>
    </p:spTree>
    <p:extLst>
      <p:ext uri="{BB962C8B-B14F-4D97-AF65-F5344CB8AC3E}">
        <p14:creationId xmlns:p14="http://schemas.microsoft.com/office/powerpoint/2010/main" val="166920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Sua rede física</a:t>
            </a:r>
            <a:r>
              <a:rPr lang="pt-BR" baseline="0" dirty="0" smtClean="0"/>
              <a:t> é singular com mais de 630 unidades, presente com ações presenciais e a distancia em mais 1.900 municípios. Temos unidades móveis que circulam pelo país levando educação de qualidade aos mais longínquos rincões brasileiros. Uma </a:t>
            </a:r>
            <a:r>
              <a:rPr lang="pt-BR" baseline="0" dirty="0" err="1" smtClean="0"/>
              <a:t>balsa-escola</a:t>
            </a:r>
            <a:r>
              <a:rPr lang="pt-BR" baseline="0" dirty="0" smtClean="0"/>
              <a:t> flutua para educar os ribeirinhos da Bacia Amazônica. Enfim, estamos presente em todo o território nacional com elevada qualidade em todas as ações.</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34</a:t>
            </a:fld>
            <a:endParaRPr lang="pt-BR" noProof="0" dirty="0"/>
          </a:p>
        </p:txBody>
      </p:sp>
    </p:spTree>
    <p:extLst>
      <p:ext uri="{BB962C8B-B14F-4D97-AF65-F5344CB8AC3E}">
        <p14:creationId xmlns:p14="http://schemas.microsoft.com/office/powerpoint/2010/main" val="3536678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Em termos de grandes números, estamos falando em quase 2 milhões de atendimentos, cerca de 50% desses,</a:t>
            </a:r>
            <a:r>
              <a:rPr lang="pt-BR" baseline="0" dirty="0" smtClean="0"/>
              <a:t> </a:t>
            </a:r>
            <a:r>
              <a:rPr lang="pt-BR" dirty="0" smtClean="0"/>
              <a:t>gratuitos. Em termos de compromisso</a:t>
            </a:r>
            <a:r>
              <a:rPr lang="pt-BR" baseline="0" dirty="0" smtClean="0"/>
              <a:t> financeiro do PSG, foram 1,7 bilhão de reais aplicados no programa.</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35</a:t>
            </a:fld>
            <a:endParaRPr lang="pt-BR" noProof="0" dirty="0"/>
          </a:p>
        </p:txBody>
      </p:sp>
    </p:spTree>
    <p:extLst>
      <p:ext uri="{BB962C8B-B14F-4D97-AF65-F5344CB8AC3E}">
        <p14:creationId xmlns:p14="http://schemas.microsoft.com/office/powerpoint/2010/main" val="3774637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 fazemos usos hoje do que há mais moderno em termos de tecnologias de informação e comunicação para estar cada vez mais próximo da sociedade.</a:t>
            </a:r>
            <a:r>
              <a:rPr lang="pt-BR" baseline="0" dirty="0" smtClean="0"/>
              <a:t> Temos milhões de acessos aos nossos websites. Nossos serviços de Ouvidoria são atuantes e disponíveis a todo e qualquer cidadão. Cada escola, cada centro de atividade, ou unidade está aberta ao conjunto da sociedade sem restrições.</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36</a:t>
            </a:fld>
            <a:endParaRPr lang="pt-BR" noProof="0" dirty="0"/>
          </a:p>
        </p:txBody>
      </p:sp>
    </p:spTree>
    <p:extLst>
      <p:ext uri="{BB962C8B-B14F-4D97-AF65-F5344CB8AC3E}">
        <p14:creationId xmlns:p14="http://schemas.microsoft.com/office/powerpoint/2010/main" val="5318666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Para se ter</a:t>
            </a:r>
            <a:r>
              <a:rPr lang="pt-BR" baseline="0" dirty="0" smtClean="0"/>
              <a:t> uma ideia em termos de redes sociais, o Senac sozinho tem mais de 59 mil seguidores no </a:t>
            </a:r>
            <a:r>
              <a:rPr lang="pt-BR" baseline="0" dirty="0" err="1" smtClean="0"/>
              <a:t>LinkedIn</a:t>
            </a:r>
            <a:r>
              <a:rPr lang="pt-BR" baseline="0" dirty="0" smtClean="0"/>
              <a:t>, mais um 1 milhão no Face e quase 9 mil no </a:t>
            </a:r>
            <a:r>
              <a:rPr lang="pt-BR" baseline="0" dirty="0" err="1" smtClean="0"/>
              <a:t>Twitter</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37</a:t>
            </a:fld>
            <a:endParaRPr lang="pt-BR" noProof="0" dirty="0"/>
          </a:p>
        </p:txBody>
      </p:sp>
    </p:spTree>
    <p:extLst>
      <p:ext uri="{BB962C8B-B14F-4D97-AF65-F5344CB8AC3E}">
        <p14:creationId xmlns:p14="http://schemas.microsoft.com/office/powerpoint/2010/main" val="1993488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a:t>
            </a:r>
            <a:r>
              <a:rPr lang="pt-BR" baseline="0" dirty="0" smtClean="0"/>
              <a:t> par de todos esses canais de acesso à população, aprimoramos nossos mecanismos de transparência em atendimento a recomendações do Acórdão TCU 699/2016, para o cumprimento do qual estabelecemos Planos de Atendimentos, cujas ações se encerraram este ano.</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38</a:t>
            </a:fld>
            <a:endParaRPr lang="pt-BR" noProof="0" dirty="0"/>
          </a:p>
        </p:txBody>
      </p:sp>
    </p:spTree>
    <p:extLst>
      <p:ext uri="{BB962C8B-B14F-4D97-AF65-F5344CB8AC3E}">
        <p14:creationId xmlns:p14="http://schemas.microsoft.com/office/powerpoint/2010/main" val="29458513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Desse trabalho de aprimoramento dos mecanismos</a:t>
            </a:r>
            <a:r>
              <a:rPr lang="pt-BR" baseline="0" dirty="0" smtClean="0"/>
              <a:t> de Transparência, decorreram os Portais da Transparência do Sesc, cujo endereço eletrônico encontra-se no alto do slide para aqueles interessados em informações detalhadas sobre a gestão de recursos da Instituição.</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39</a:t>
            </a:fld>
            <a:endParaRPr lang="pt-BR" noProof="0" dirty="0"/>
          </a:p>
        </p:txBody>
      </p:sp>
    </p:spTree>
    <p:extLst>
      <p:ext uri="{BB962C8B-B14F-4D97-AF65-F5344CB8AC3E}">
        <p14:creationId xmlns:p14="http://schemas.microsoft.com/office/powerpoint/2010/main" val="255063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Trago aqui para uma melhor compreensão o conceito de Governança apresentado pelo Banco Mundial, que destaca: “Governança diz respeito a estruturas, funções, processos e tradições organizacionais que visam garantir que as ações planejadas sejam executadas de tal maneira que atinjam seus objetivos e resultados de forma transparente.”</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4</a:t>
            </a:fld>
            <a:endParaRPr lang="pt-BR" noProof="0" dirty="0"/>
          </a:p>
        </p:txBody>
      </p:sp>
    </p:spTree>
    <p:extLst>
      <p:ext uri="{BB962C8B-B14F-4D97-AF65-F5344CB8AC3E}">
        <p14:creationId xmlns:p14="http://schemas.microsoft.com/office/powerpoint/2010/main" val="444444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Da mesma forma, temos</a:t>
            </a:r>
            <a:r>
              <a:rPr lang="pt-BR" baseline="0" dirty="0" smtClean="0"/>
              <a:t> o Portal da Transparência Senac, que gostaríamos, sinceramente, que os senhores navegassem e confirmassem que a transparência mais do que uma exigência de mercado, é sim um princípio e um valor institucional que acompanha a boa Governança dos Serviços Sociais Autônomos do Comércio. </a:t>
            </a:r>
          </a:p>
          <a:p>
            <a:r>
              <a:rPr lang="pt-BR" baseline="0" dirty="0" smtClean="0"/>
              <a:t>Grato pela atenção.</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40</a:t>
            </a:fld>
            <a:endParaRPr lang="pt-BR" noProof="0" dirty="0"/>
          </a:p>
        </p:txBody>
      </p:sp>
    </p:spTree>
    <p:extLst>
      <p:ext uri="{BB962C8B-B14F-4D97-AF65-F5344CB8AC3E}">
        <p14:creationId xmlns:p14="http://schemas.microsoft.com/office/powerpoint/2010/main" val="3314622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Assim, a boa Governança se sustenta em três pilares fundamentais: liderança, estratégia e controle. São esses pilares que garantem hoje as melhores práticas de governança e transparência no Sesc e no Senac. E a partir desses pilares discorrerei sobre como Sesc e Senac cuidam do seu modelo de governança e asseguram transparência aos seus atos de gestão, ações e serviços.</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5</a:t>
            </a:fld>
            <a:endParaRPr lang="pt-BR" noProof="0" dirty="0"/>
          </a:p>
        </p:txBody>
      </p:sp>
    </p:spTree>
    <p:extLst>
      <p:ext uri="{BB962C8B-B14F-4D97-AF65-F5344CB8AC3E}">
        <p14:creationId xmlns:p14="http://schemas.microsoft.com/office/powerpoint/2010/main" val="1817190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Começo por Liderança, a qual envolve qualidade do processo decisórios, legalidade e legitimidade para definir o direcionamento da Instituição.</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6</a:t>
            </a:fld>
            <a:endParaRPr lang="pt-BR" noProof="0" dirty="0"/>
          </a:p>
        </p:txBody>
      </p:sp>
    </p:spTree>
    <p:extLst>
      <p:ext uri="{BB962C8B-B14F-4D97-AF65-F5344CB8AC3E}">
        <p14:creationId xmlns:p14="http://schemas.microsoft.com/office/powerpoint/2010/main" val="237313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 como isso se dá no Sesc e no Senac? Ambas as Instituições contam com Administrações Nacionais próprias, compostas por:  </a:t>
            </a:r>
            <a:r>
              <a:rPr lang="pt-BR" sz="1200" b="1" kern="1200" dirty="0" smtClean="0">
                <a:solidFill>
                  <a:schemeClr val="tx1"/>
                </a:solidFill>
                <a:effectLst/>
                <a:latin typeface="+mn-lt"/>
                <a:ea typeface="+mn-ea"/>
                <a:cs typeface="+mn-cs"/>
              </a:rPr>
              <a:t>Conselho Nacional - </a:t>
            </a:r>
            <a:r>
              <a:rPr lang="pt-BR" sz="1200" kern="1200" dirty="0" smtClean="0">
                <a:solidFill>
                  <a:schemeClr val="tx1"/>
                </a:solidFill>
                <a:effectLst/>
                <a:latin typeface="+mn-lt"/>
                <a:ea typeface="+mn-ea"/>
                <a:cs typeface="+mn-cs"/>
              </a:rPr>
              <a:t>órgão colegiado, de caráter deliberativo, que conta com a participação do governo, dos empresários e dos trabalhadores;  </a:t>
            </a:r>
          </a:p>
          <a:p>
            <a:r>
              <a:rPr lang="pt-BR" sz="1200" b="1" kern="1200" dirty="0" smtClean="0">
                <a:solidFill>
                  <a:schemeClr val="tx1"/>
                </a:solidFill>
                <a:effectLst/>
                <a:latin typeface="+mn-lt"/>
                <a:ea typeface="+mn-ea"/>
                <a:cs typeface="+mn-cs"/>
              </a:rPr>
              <a:t>Departamento Nacional</a:t>
            </a:r>
            <a:r>
              <a:rPr lang="pt-BR" sz="1200" kern="1200" dirty="0" smtClean="0">
                <a:solidFill>
                  <a:schemeClr val="tx1"/>
                </a:solidFill>
                <a:effectLst/>
                <a:latin typeface="+mn-lt"/>
                <a:ea typeface="+mn-ea"/>
                <a:cs typeface="+mn-cs"/>
              </a:rPr>
              <a:t> - órgão executivo responsável por coordenar as políticas e diretrizes nacionais do sistema e por fomentar o desenvolvimento dos departamentos regionais, apoiando-os em suas ações e programas; e </a:t>
            </a:r>
          </a:p>
          <a:p>
            <a:r>
              <a:rPr lang="pt-BR" sz="1200" b="1" kern="1200" dirty="0" smtClean="0">
                <a:solidFill>
                  <a:schemeClr val="tx1"/>
                </a:solidFill>
                <a:effectLst/>
                <a:latin typeface="+mn-lt"/>
                <a:ea typeface="+mn-ea"/>
                <a:cs typeface="+mn-cs"/>
              </a:rPr>
              <a:t>Conselho Fiscal - </a:t>
            </a:r>
            <a:r>
              <a:rPr lang="pt-BR" sz="1200" kern="1200" dirty="0" smtClean="0">
                <a:solidFill>
                  <a:schemeClr val="tx1"/>
                </a:solidFill>
                <a:effectLst/>
                <a:latin typeface="+mn-lt"/>
                <a:ea typeface="+mn-ea"/>
                <a:cs typeface="+mn-cs"/>
              </a:rPr>
              <a:t>responsável pela sua fiscalização contábil, financeira e orçamentária, esse conselho também tem composição tripartite, sendo formado por representantes dos empresários, do governo federal e dos trabalhadores, indicados pelas centrais sindicais.</a:t>
            </a:r>
            <a:br>
              <a:rPr lang="pt-BR" sz="1200" kern="1200" dirty="0" smtClean="0">
                <a:solidFill>
                  <a:schemeClr val="tx1"/>
                </a:solidFill>
                <a:effectLst/>
                <a:latin typeface="+mn-lt"/>
                <a:ea typeface="+mn-ea"/>
                <a:cs typeface="+mn-cs"/>
              </a:rPr>
            </a:br>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7</a:t>
            </a:fld>
            <a:endParaRPr lang="pt-BR" noProof="0" dirty="0"/>
          </a:p>
        </p:txBody>
      </p:sp>
    </p:spTree>
    <p:extLst>
      <p:ext uri="{BB962C8B-B14F-4D97-AF65-F5344CB8AC3E}">
        <p14:creationId xmlns:p14="http://schemas.microsoft.com/office/powerpoint/2010/main" val="3589450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Temos ainda 27 Administrações Regionais que de forma análoga à Nacional e área de abrangência limitado à sua unidade da federação, contam com: </a:t>
            </a:r>
          </a:p>
          <a:p>
            <a:r>
              <a:rPr lang="pt-BR" sz="1200" b="1" kern="1200" dirty="0" smtClean="0">
                <a:solidFill>
                  <a:schemeClr val="tx1"/>
                </a:solidFill>
                <a:effectLst/>
                <a:latin typeface="+mn-lt"/>
                <a:ea typeface="+mn-ea"/>
                <a:cs typeface="+mn-cs"/>
              </a:rPr>
              <a:t>Conselho Regional</a:t>
            </a:r>
            <a:r>
              <a:rPr lang="pt-BR" sz="1200" kern="1200" dirty="0" smtClean="0">
                <a:solidFill>
                  <a:schemeClr val="tx1"/>
                </a:solidFill>
                <a:effectLst/>
                <a:latin typeface="+mn-lt"/>
                <a:ea typeface="+mn-ea"/>
                <a:cs typeface="+mn-cs"/>
              </a:rPr>
              <a:t> - colegiado de caráter deliberativo com atuação em sua jurisdição, é formado por representantes do governo, empresários e trabalhadores; e </a:t>
            </a:r>
          </a:p>
          <a:p>
            <a:r>
              <a:rPr lang="pt-BR" sz="1200" b="1" kern="1200" dirty="0" smtClean="0">
                <a:solidFill>
                  <a:schemeClr val="tx1"/>
                </a:solidFill>
                <a:effectLst/>
                <a:latin typeface="+mn-lt"/>
                <a:ea typeface="+mn-ea"/>
                <a:cs typeface="+mn-cs"/>
              </a:rPr>
              <a:t>Departamento Regional</a:t>
            </a:r>
            <a:r>
              <a:rPr lang="pt-BR" sz="1200" kern="1200" dirty="0" smtClean="0">
                <a:solidFill>
                  <a:schemeClr val="tx1"/>
                </a:solidFill>
                <a:effectLst/>
                <a:latin typeface="+mn-lt"/>
                <a:ea typeface="+mn-ea"/>
                <a:cs typeface="+mn-cs"/>
              </a:rPr>
              <a:t> – órgão executivo responsável pelo cumprimento das missões finalísticas de cada uma das Instituições.</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8</a:t>
            </a:fld>
            <a:endParaRPr lang="pt-BR" noProof="0" dirty="0"/>
          </a:p>
        </p:txBody>
      </p:sp>
    </p:spTree>
    <p:extLst>
      <p:ext uri="{BB962C8B-B14F-4D97-AF65-F5344CB8AC3E}">
        <p14:creationId xmlns:p14="http://schemas.microsoft.com/office/powerpoint/2010/main" val="1104390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Importante ressaltar que semelhante ao Pacto Federativo Brasileiro, as 27 Administrações Regionais têm por força regulamentar autonomia administrativa no que concerne a gestão de seus recursos, de seus serviços e das relações de trabalho.</a:t>
            </a:r>
            <a:endParaRPr lang="pt-BR" dirty="0"/>
          </a:p>
        </p:txBody>
      </p:sp>
      <p:sp>
        <p:nvSpPr>
          <p:cNvPr id="4" name="Espaço Reservado para Número de Slide 3"/>
          <p:cNvSpPr>
            <a:spLocks noGrp="1"/>
          </p:cNvSpPr>
          <p:nvPr>
            <p:ph type="sldNum" sz="quarter" idx="10"/>
          </p:nvPr>
        </p:nvSpPr>
        <p:spPr/>
        <p:txBody>
          <a:bodyPr/>
          <a:lstStyle/>
          <a:p>
            <a:fld id="{0A3C37BE-C303-496D-B5CD-85F2937540FC}" type="slidenum">
              <a:rPr lang="pt-BR" noProof="0" smtClean="0"/>
              <a:pPr/>
              <a:t>9</a:t>
            </a:fld>
            <a:endParaRPr lang="pt-BR" noProof="0" dirty="0"/>
          </a:p>
        </p:txBody>
      </p:sp>
    </p:spTree>
    <p:extLst>
      <p:ext uri="{BB962C8B-B14F-4D97-AF65-F5344CB8AC3E}">
        <p14:creationId xmlns:p14="http://schemas.microsoft.com/office/powerpoint/2010/main" val="2959526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FB6255D9-EC9D-4F00-9CCA-74AA21B55C3C}" type="datetime1">
              <a:rPr lang="pt-BR" noProof="0" smtClean="0"/>
              <a:pPr/>
              <a:t>10/04/2018</a:t>
            </a:fld>
            <a:endParaRPr lang="pt-BR" noProof="0" dirty="0"/>
          </a:p>
        </p:txBody>
      </p:sp>
      <p:sp>
        <p:nvSpPr>
          <p:cNvPr id="5" name="Footer Placeholder 4"/>
          <p:cNvSpPr>
            <a:spLocks noGrp="1"/>
          </p:cNvSpPr>
          <p:nvPr>
            <p:ph type="ftr" sz="quarter" idx="11"/>
          </p:nvPr>
        </p:nvSpPr>
        <p:spPr/>
        <p:txBody>
          <a:bodyPr/>
          <a:lstStyle/>
          <a:p>
            <a:pPr rtl="0"/>
            <a:endParaRPr lang="pt-BR" noProof="0" dirty="0"/>
          </a:p>
        </p:txBody>
      </p:sp>
      <p:sp>
        <p:nvSpPr>
          <p:cNvPr id="6" name="Slide Number Placeholder 5"/>
          <p:cNvSpPr>
            <a:spLocks noGrp="1"/>
          </p:cNvSpPr>
          <p:nvPr>
            <p:ph type="sldNum" sz="quarter" idx="12"/>
          </p:nvPr>
        </p:nvSpPr>
        <p:spPr/>
        <p:txBody>
          <a:bodyPr/>
          <a:lstStyle/>
          <a:p>
            <a:fld id="{9E8CAC8D-7A02-46B9-B36F-7C41DBB02EB5}" type="slidenum">
              <a:rPr lang="pt-BR" smtClean="0"/>
              <a:pPr/>
              <a:t>‹nº›</a:t>
            </a:fld>
            <a:endParaRPr lang="pt-BR"/>
          </a:p>
        </p:txBody>
      </p:sp>
    </p:spTree>
    <p:extLst>
      <p:ext uri="{BB962C8B-B14F-4D97-AF65-F5344CB8AC3E}">
        <p14:creationId xmlns:p14="http://schemas.microsoft.com/office/powerpoint/2010/main" val="1991730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FB6255D9-EC9D-4F00-9CCA-74AA21B55C3C}" type="datetime1">
              <a:rPr lang="pt-BR" noProof="0" smtClean="0"/>
              <a:pPr/>
              <a:t>10/04/2018</a:t>
            </a:fld>
            <a:endParaRPr lang="pt-BR" noProof="0" dirty="0"/>
          </a:p>
        </p:txBody>
      </p:sp>
      <p:sp>
        <p:nvSpPr>
          <p:cNvPr id="5" name="Footer Placeholder 4"/>
          <p:cNvSpPr>
            <a:spLocks noGrp="1"/>
          </p:cNvSpPr>
          <p:nvPr>
            <p:ph type="ftr" sz="quarter" idx="11"/>
          </p:nvPr>
        </p:nvSpPr>
        <p:spPr/>
        <p:txBody>
          <a:bodyPr/>
          <a:lstStyle/>
          <a:p>
            <a:pPr rtl="0"/>
            <a:endParaRPr lang="pt-BR" noProof="0" dirty="0"/>
          </a:p>
        </p:txBody>
      </p:sp>
      <p:sp>
        <p:nvSpPr>
          <p:cNvPr id="6" name="Slide Number Placeholder 5"/>
          <p:cNvSpPr>
            <a:spLocks noGrp="1"/>
          </p:cNvSpPr>
          <p:nvPr>
            <p:ph type="sldNum" sz="quarter" idx="12"/>
          </p:nvPr>
        </p:nvSpPr>
        <p:spPr/>
        <p:txBody>
          <a:bodyPr/>
          <a:lstStyle/>
          <a:p>
            <a:fld id="{9E8CAC8D-7A02-46B9-B36F-7C41DBB02EB5}" type="slidenum">
              <a:rPr lang="pt-BR" smtClean="0"/>
              <a:pPr/>
              <a:t>‹nº›</a:t>
            </a:fld>
            <a:endParaRPr lang="pt-BR"/>
          </a:p>
        </p:txBody>
      </p:sp>
    </p:spTree>
    <p:extLst>
      <p:ext uri="{BB962C8B-B14F-4D97-AF65-F5344CB8AC3E}">
        <p14:creationId xmlns:p14="http://schemas.microsoft.com/office/powerpoint/2010/main" val="584800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FB6255D9-EC9D-4F00-9CCA-74AA21B55C3C}" type="datetime1">
              <a:rPr lang="pt-BR" noProof="0" smtClean="0"/>
              <a:pPr/>
              <a:t>10/04/2018</a:t>
            </a:fld>
            <a:endParaRPr lang="pt-BR" noProof="0" dirty="0"/>
          </a:p>
        </p:txBody>
      </p:sp>
      <p:sp>
        <p:nvSpPr>
          <p:cNvPr id="5" name="Footer Placeholder 4"/>
          <p:cNvSpPr>
            <a:spLocks noGrp="1"/>
          </p:cNvSpPr>
          <p:nvPr>
            <p:ph type="ftr" sz="quarter" idx="11"/>
          </p:nvPr>
        </p:nvSpPr>
        <p:spPr/>
        <p:txBody>
          <a:bodyPr/>
          <a:lstStyle/>
          <a:p>
            <a:pPr rtl="0"/>
            <a:endParaRPr lang="pt-BR" noProof="0" dirty="0"/>
          </a:p>
        </p:txBody>
      </p:sp>
      <p:sp>
        <p:nvSpPr>
          <p:cNvPr id="6" name="Slide Number Placeholder 5"/>
          <p:cNvSpPr>
            <a:spLocks noGrp="1"/>
          </p:cNvSpPr>
          <p:nvPr>
            <p:ph type="sldNum" sz="quarter" idx="12"/>
          </p:nvPr>
        </p:nvSpPr>
        <p:spPr/>
        <p:txBody>
          <a:bodyPr/>
          <a:lstStyle/>
          <a:p>
            <a:fld id="{9E8CAC8D-7A02-46B9-B36F-7C41DBB02EB5}" type="slidenum">
              <a:rPr lang="pt-BR" smtClean="0"/>
              <a:pPr/>
              <a:t>‹nº›</a:t>
            </a:fld>
            <a:endParaRPr lang="pt-BR"/>
          </a:p>
        </p:txBody>
      </p:sp>
    </p:spTree>
    <p:extLst>
      <p:ext uri="{BB962C8B-B14F-4D97-AF65-F5344CB8AC3E}">
        <p14:creationId xmlns:p14="http://schemas.microsoft.com/office/powerpoint/2010/main" val="3504611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de Título com Imagens">
    <p:spTree>
      <p:nvGrpSpPr>
        <p:cNvPr id="1" name=""/>
        <p:cNvGrpSpPr/>
        <p:nvPr/>
      </p:nvGrpSpPr>
      <p:grpSpPr>
        <a:xfrm>
          <a:off x="0" y="0"/>
          <a:ext cx="0" cy="0"/>
          <a:chOff x="0" y="0"/>
          <a:chExt cx="0" cy="0"/>
        </a:xfrm>
      </p:grpSpPr>
      <p:sp>
        <p:nvSpPr>
          <p:cNvPr id="2" name="Título 1"/>
          <p:cNvSpPr>
            <a:spLocks noGrp="1"/>
          </p:cNvSpPr>
          <p:nvPr>
            <p:ph type="ctrTitle"/>
          </p:nvPr>
        </p:nvSpPr>
        <p:spPr>
          <a:xfrm>
            <a:off x="1104900" y="2292094"/>
            <a:ext cx="5734050" cy="2219691"/>
          </a:xfrm>
        </p:spPr>
        <p:txBody>
          <a:bodyPr rtlCol="0" anchor="ctr">
            <a:normAutofit/>
          </a:bodyPr>
          <a:lstStyle>
            <a:lvl1pPr algn="l" rtl="0">
              <a:defRPr sz="4400" cap="all" baseline="0"/>
            </a:lvl1pPr>
          </a:lstStyle>
          <a:p>
            <a:pPr rtl="0"/>
            <a:r>
              <a:rPr lang="pt-BR" noProof="0"/>
              <a:t>Clique para editar o título mestre</a:t>
            </a:r>
            <a:endParaRPr lang="pt-BR" noProof="0" dirty="0"/>
          </a:p>
        </p:txBody>
      </p:sp>
      <p:sp>
        <p:nvSpPr>
          <p:cNvPr id="3" name="Subtítulo 2"/>
          <p:cNvSpPr>
            <a:spLocks noGrp="1"/>
          </p:cNvSpPr>
          <p:nvPr>
            <p:ph type="subTitle" idx="1"/>
          </p:nvPr>
        </p:nvSpPr>
        <p:spPr>
          <a:xfrm>
            <a:off x="1104900" y="4511784"/>
            <a:ext cx="5734050"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pt-BR" noProof="0"/>
              <a:t>Clique para editar o estilo do subtítulo Mestre</a:t>
            </a:r>
            <a:endParaRPr lang="pt-BR" noProof="0" dirty="0"/>
          </a:p>
        </p:txBody>
      </p:sp>
      <p:sp>
        <p:nvSpPr>
          <p:cNvPr id="11" name="Espaço Reservado para Imagem 10"/>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rtl="0">
              <a:buNone/>
              <a:defRPr/>
            </a:lvl1pPr>
          </a:lstStyle>
          <a:p>
            <a:pPr rtl="0"/>
            <a:r>
              <a:rPr lang="pt-BR" noProof="0"/>
              <a:t>Clique no ícone para adicionar uma imagem</a:t>
            </a:r>
            <a:endParaRPr lang="pt-BR" noProof="0" dirty="0"/>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FB6255D9-EC9D-4F00-9CCA-74AA21B55C3C}" type="datetime1">
              <a:rPr lang="pt-BR" noProof="0" smtClean="0"/>
              <a:pPr/>
              <a:t>10/04/2018</a:t>
            </a:fld>
            <a:endParaRPr lang="pt-BR" noProof="0" dirty="0"/>
          </a:p>
        </p:txBody>
      </p:sp>
      <p:sp>
        <p:nvSpPr>
          <p:cNvPr id="5" name="Footer Placeholder 4"/>
          <p:cNvSpPr>
            <a:spLocks noGrp="1"/>
          </p:cNvSpPr>
          <p:nvPr>
            <p:ph type="ftr" sz="quarter" idx="11"/>
          </p:nvPr>
        </p:nvSpPr>
        <p:spPr/>
        <p:txBody>
          <a:bodyPr/>
          <a:lstStyle/>
          <a:p>
            <a:pPr rtl="0"/>
            <a:endParaRPr lang="pt-BR" noProof="0" dirty="0"/>
          </a:p>
        </p:txBody>
      </p:sp>
      <p:sp>
        <p:nvSpPr>
          <p:cNvPr id="6" name="Slide Number Placeholder 5"/>
          <p:cNvSpPr>
            <a:spLocks noGrp="1"/>
          </p:cNvSpPr>
          <p:nvPr>
            <p:ph type="sldNum" sz="quarter" idx="12"/>
          </p:nvPr>
        </p:nvSpPr>
        <p:spPr/>
        <p:txBody>
          <a:bodyPr/>
          <a:lstStyle/>
          <a:p>
            <a:fld id="{9E8CAC8D-7A02-46B9-B36F-7C41DBB02EB5}" type="slidenum">
              <a:rPr lang="pt-BR" smtClean="0"/>
              <a:pPr/>
              <a:t>‹nº›</a:t>
            </a:fld>
            <a:endParaRPr lang="pt-BR"/>
          </a:p>
        </p:txBody>
      </p:sp>
    </p:spTree>
    <p:extLst>
      <p:ext uri="{BB962C8B-B14F-4D97-AF65-F5344CB8AC3E}">
        <p14:creationId xmlns:p14="http://schemas.microsoft.com/office/powerpoint/2010/main" val="1348641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FB6255D9-EC9D-4F00-9CCA-74AA21B55C3C}" type="datetime1">
              <a:rPr lang="pt-BR" noProof="0" smtClean="0"/>
              <a:pPr/>
              <a:t>10/04/2018</a:t>
            </a:fld>
            <a:endParaRPr lang="pt-BR" noProof="0" dirty="0"/>
          </a:p>
        </p:txBody>
      </p:sp>
      <p:sp>
        <p:nvSpPr>
          <p:cNvPr id="5" name="Footer Placeholder 4"/>
          <p:cNvSpPr>
            <a:spLocks noGrp="1"/>
          </p:cNvSpPr>
          <p:nvPr>
            <p:ph type="ftr" sz="quarter" idx="11"/>
          </p:nvPr>
        </p:nvSpPr>
        <p:spPr/>
        <p:txBody>
          <a:bodyPr/>
          <a:lstStyle/>
          <a:p>
            <a:pPr rtl="0"/>
            <a:endParaRPr lang="pt-BR" noProof="0" dirty="0"/>
          </a:p>
        </p:txBody>
      </p:sp>
      <p:sp>
        <p:nvSpPr>
          <p:cNvPr id="6" name="Slide Number Placeholder 5"/>
          <p:cNvSpPr>
            <a:spLocks noGrp="1"/>
          </p:cNvSpPr>
          <p:nvPr>
            <p:ph type="sldNum" sz="quarter" idx="12"/>
          </p:nvPr>
        </p:nvSpPr>
        <p:spPr/>
        <p:txBody>
          <a:bodyPr/>
          <a:lstStyle/>
          <a:p>
            <a:fld id="{9E8CAC8D-7A02-46B9-B36F-7C41DBB02EB5}" type="slidenum">
              <a:rPr lang="pt-BR" smtClean="0"/>
              <a:pPr/>
              <a:t>‹nº›</a:t>
            </a:fld>
            <a:endParaRPr lang="pt-BR"/>
          </a:p>
        </p:txBody>
      </p:sp>
    </p:spTree>
    <p:extLst>
      <p:ext uri="{BB962C8B-B14F-4D97-AF65-F5344CB8AC3E}">
        <p14:creationId xmlns:p14="http://schemas.microsoft.com/office/powerpoint/2010/main" val="354016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FB6255D9-EC9D-4F00-9CCA-74AA21B55C3C}" type="datetime1">
              <a:rPr lang="pt-BR" noProof="0" smtClean="0"/>
              <a:pPr/>
              <a:t>10/04/2018</a:t>
            </a:fld>
            <a:endParaRPr lang="pt-BR" noProof="0" dirty="0"/>
          </a:p>
        </p:txBody>
      </p:sp>
      <p:sp>
        <p:nvSpPr>
          <p:cNvPr id="6" name="Footer Placeholder 5"/>
          <p:cNvSpPr>
            <a:spLocks noGrp="1"/>
          </p:cNvSpPr>
          <p:nvPr>
            <p:ph type="ftr" sz="quarter" idx="11"/>
          </p:nvPr>
        </p:nvSpPr>
        <p:spPr/>
        <p:txBody>
          <a:bodyPr/>
          <a:lstStyle/>
          <a:p>
            <a:pPr rtl="0"/>
            <a:endParaRPr lang="pt-BR" noProof="0" dirty="0"/>
          </a:p>
        </p:txBody>
      </p:sp>
      <p:sp>
        <p:nvSpPr>
          <p:cNvPr id="7" name="Slide Number Placeholder 6"/>
          <p:cNvSpPr>
            <a:spLocks noGrp="1"/>
          </p:cNvSpPr>
          <p:nvPr>
            <p:ph type="sldNum" sz="quarter" idx="12"/>
          </p:nvPr>
        </p:nvSpPr>
        <p:spPr/>
        <p:txBody>
          <a:bodyPr/>
          <a:lstStyle/>
          <a:p>
            <a:fld id="{9E8CAC8D-7A02-46B9-B36F-7C41DBB02EB5}" type="slidenum">
              <a:rPr lang="pt-BR" smtClean="0"/>
              <a:pPr/>
              <a:t>‹nº›</a:t>
            </a:fld>
            <a:endParaRPr lang="pt-BR"/>
          </a:p>
        </p:txBody>
      </p:sp>
    </p:spTree>
    <p:extLst>
      <p:ext uri="{BB962C8B-B14F-4D97-AF65-F5344CB8AC3E}">
        <p14:creationId xmlns:p14="http://schemas.microsoft.com/office/powerpoint/2010/main" val="2314342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FB6255D9-EC9D-4F00-9CCA-74AA21B55C3C}" type="datetime1">
              <a:rPr lang="pt-BR" noProof="0" smtClean="0"/>
              <a:pPr/>
              <a:t>10/04/2018</a:t>
            </a:fld>
            <a:endParaRPr lang="pt-BR" noProof="0" dirty="0"/>
          </a:p>
        </p:txBody>
      </p:sp>
      <p:sp>
        <p:nvSpPr>
          <p:cNvPr id="8" name="Footer Placeholder 7"/>
          <p:cNvSpPr>
            <a:spLocks noGrp="1"/>
          </p:cNvSpPr>
          <p:nvPr>
            <p:ph type="ftr" sz="quarter" idx="11"/>
          </p:nvPr>
        </p:nvSpPr>
        <p:spPr/>
        <p:txBody>
          <a:bodyPr/>
          <a:lstStyle/>
          <a:p>
            <a:pPr rtl="0"/>
            <a:endParaRPr lang="pt-BR" noProof="0" dirty="0"/>
          </a:p>
        </p:txBody>
      </p:sp>
      <p:sp>
        <p:nvSpPr>
          <p:cNvPr id="9" name="Slide Number Placeholder 8"/>
          <p:cNvSpPr>
            <a:spLocks noGrp="1"/>
          </p:cNvSpPr>
          <p:nvPr>
            <p:ph type="sldNum" sz="quarter" idx="12"/>
          </p:nvPr>
        </p:nvSpPr>
        <p:spPr/>
        <p:txBody>
          <a:bodyPr/>
          <a:lstStyle/>
          <a:p>
            <a:fld id="{9E8CAC8D-7A02-46B9-B36F-7C41DBB02EB5}" type="slidenum">
              <a:rPr lang="pt-BR" smtClean="0"/>
              <a:pPr/>
              <a:t>‹nº›</a:t>
            </a:fld>
            <a:endParaRPr lang="pt-BR"/>
          </a:p>
        </p:txBody>
      </p:sp>
    </p:spTree>
    <p:extLst>
      <p:ext uri="{BB962C8B-B14F-4D97-AF65-F5344CB8AC3E}">
        <p14:creationId xmlns:p14="http://schemas.microsoft.com/office/powerpoint/2010/main" val="301103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FB6255D9-EC9D-4F00-9CCA-74AA21B55C3C}" type="datetime1">
              <a:rPr lang="pt-BR" noProof="0" smtClean="0"/>
              <a:pPr/>
              <a:t>10/04/2018</a:t>
            </a:fld>
            <a:endParaRPr lang="pt-BR" noProof="0" dirty="0"/>
          </a:p>
        </p:txBody>
      </p:sp>
      <p:sp>
        <p:nvSpPr>
          <p:cNvPr id="4" name="Footer Placeholder 3"/>
          <p:cNvSpPr>
            <a:spLocks noGrp="1"/>
          </p:cNvSpPr>
          <p:nvPr>
            <p:ph type="ftr" sz="quarter" idx="11"/>
          </p:nvPr>
        </p:nvSpPr>
        <p:spPr/>
        <p:txBody>
          <a:bodyPr/>
          <a:lstStyle/>
          <a:p>
            <a:pPr rtl="0"/>
            <a:endParaRPr lang="pt-BR" noProof="0" dirty="0"/>
          </a:p>
        </p:txBody>
      </p:sp>
      <p:sp>
        <p:nvSpPr>
          <p:cNvPr id="5" name="Slide Number Placeholder 4"/>
          <p:cNvSpPr>
            <a:spLocks noGrp="1"/>
          </p:cNvSpPr>
          <p:nvPr>
            <p:ph type="sldNum" sz="quarter" idx="12"/>
          </p:nvPr>
        </p:nvSpPr>
        <p:spPr/>
        <p:txBody>
          <a:bodyPr/>
          <a:lstStyle/>
          <a:p>
            <a:fld id="{9E8CAC8D-7A02-46B9-B36F-7C41DBB02EB5}" type="slidenum">
              <a:rPr lang="pt-BR" smtClean="0"/>
              <a:pPr/>
              <a:t>‹nº›</a:t>
            </a:fld>
            <a:endParaRPr lang="pt-BR"/>
          </a:p>
        </p:txBody>
      </p:sp>
    </p:spTree>
    <p:extLst>
      <p:ext uri="{BB962C8B-B14F-4D97-AF65-F5344CB8AC3E}">
        <p14:creationId xmlns:p14="http://schemas.microsoft.com/office/powerpoint/2010/main" val="2836295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255D9-EC9D-4F00-9CCA-74AA21B55C3C}" type="datetime1">
              <a:rPr lang="pt-BR" noProof="0" smtClean="0"/>
              <a:pPr/>
              <a:t>10/04/2018</a:t>
            </a:fld>
            <a:endParaRPr lang="pt-BR" noProof="0" dirty="0"/>
          </a:p>
        </p:txBody>
      </p:sp>
      <p:sp>
        <p:nvSpPr>
          <p:cNvPr id="3" name="Footer Placeholder 2"/>
          <p:cNvSpPr>
            <a:spLocks noGrp="1"/>
          </p:cNvSpPr>
          <p:nvPr>
            <p:ph type="ftr" sz="quarter" idx="11"/>
          </p:nvPr>
        </p:nvSpPr>
        <p:spPr/>
        <p:txBody>
          <a:bodyPr/>
          <a:lstStyle/>
          <a:p>
            <a:pPr rtl="0"/>
            <a:endParaRPr lang="pt-BR" noProof="0" dirty="0"/>
          </a:p>
        </p:txBody>
      </p:sp>
      <p:sp>
        <p:nvSpPr>
          <p:cNvPr id="4" name="Slide Number Placeholder 3"/>
          <p:cNvSpPr>
            <a:spLocks noGrp="1"/>
          </p:cNvSpPr>
          <p:nvPr>
            <p:ph type="sldNum" sz="quarter" idx="12"/>
          </p:nvPr>
        </p:nvSpPr>
        <p:spPr/>
        <p:txBody>
          <a:bodyPr/>
          <a:lstStyle/>
          <a:p>
            <a:fld id="{9E8CAC8D-7A02-46B9-B36F-7C41DBB02EB5}" type="slidenum">
              <a:rPr lang="pt-BR" smtClean="0"/>
              <a:pPr/>
              <a:t>‹nº›</a:t>
            </a:fld>
            <a:endParaRPr lang="pt-BR"/>
          </a:p>
        </p:txBody>
      </p:sp>
    </p:spTree>
    <p:extLst>
      <p:ext uri="{BB962C8B-B14F-4D97-AF65-F5344CB8AC3E}">
        <p14:creationId xmlns:p14="http://schemas.microsoft.com/office/powerpoint/2010/main" val="3487605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FB6255D9-EC9D-4F00-9CCA-74AA21B55C3C}" type="datetime1">
              <a:rPr lang="pt-BR" noProof="0" smtClean="0"/>
              <a:pPr/>
              <a:t>10/04/2018</a:t>
            </a:fld>
            <a:endParaRPr lang="pt-BR" noProof="0" dirty="0"/>
          </a:p>
        </p:txBody>
      </p:sp>
      <p:sp>
        <p:nvSpPr>
          <p:cNvPr id="6" name="Footer Placeholder 5"/>
          <p:cNvSpPr>
            <a:spLocks noGrp="1"/>
          </p:cNvSpPr>
          <p:nvPr>
            <p:ph type="ftr" sz="quarter" idx="11"/>
          </p:nvPr>
        </p:nvSpPr>
        <p:spPr/>
        <p:txBody>
          <a:bodyPr/>
          <a:lstStyle/>
          <a:p>
            <a:pPr rtl="0"/>
            <a:endParaRPr lang="pt-BR" noProof="0" dirty="0"/>
          </a:p>
        </p:txBody>
      </p:sp>
      <p:sp>
        <p:nvSpPr>
          <p:cNvPr id="7" name="Slide Number Placeholder 6"/>
          <p:cNvSpPr>
            <a:spLocks noGrp="1"/>
          </p:cNvSpPr>
          <p:nvPr>
            <p:ph type="sldNum" sz="quarter" idx="12"/>
          </p:nvPr>
        </p:nvSpPr>
        <p:spPr/>
        <p:txBody>
          <a:bodyPr/>
          <a:lstStyle/>
          <a:p>
            <a:fld id="{9E8CAC8D-7A02-46B9-B36F-7C41DBB02EB5}" type="slidenum">
              <a:rPr lang="pt-BR" smtClean="0"/>
              <a:pPr/>
              <a:t>‹nº›</a:t>
            </a:fld>
            <a:endParaRPr lang="pt-BR"/>
          </a:p>
        </p:txBody>
      </p:sp>
    </p:spTree>
    <p:extLst>
      <p:ext uri="{BB962C8B-B14F-4D97-AF65-F5344CB8AC3E}">
        <p14:creationId xmlns:p14="http://schemas.microsoft.com/office/powerpoint/2010/main" val="84034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FB6255D9-EC9D-4F00-9CCA-74AA21B55C3C}" type="datetime1">
              <a:rPr lang="pt-BR" noProof="0" smtClean="0"/>
              <a:pPr/>
              <a:t>10/04/2018</a:t>
            </a:fld>
            <a:endParaRPr lang="pt-BR" noProof="0" dirty="0"/>
          </a:p>
        </p:txBody>
      </p:sp>
      <p:sp>
        <p:nvSpPr>
          <p:cNvPr id="6" name="Footer Placeholder 5"/>
          <p:cNvSpPr>
            <a:spLocks noGrp="1"/>
          </p:cNvSpPr>
          <p:nvPr>
            <p:ph type="ftr" sz="quarter" idx="11"/>
          </p:nvPr>
        </p:nvSpPr>
        <p:spPr/>
        <p:txBody>
          <a:bodyPr/>
          <a:lstStyle/>
          <a:p>
            <a:pPr rtl="0"/>
            <a:endParaRPr lang="pt-BR" noProof="0" dirty="0"/>
          </a:p>
        </p:txBody>
      </p:sp>
      <p:sp>
        <p:nvSpPr>
          <p:cNvPr id="7" name="Slide Number Placeholder 6"/>
          <p:cNvSpPr>
            <a:spLocks noGrp="1"/>
          </p:cNvSpPr>
          <p:nvPr>
            <p:ph type="sldNum" sz="quarter" idx="12"/>
          </p:nvPr>
        </p:nvSpPr>
        <p:spPr/>
        <p:txBody>
          <a:bodyPr/>
          <a:lstStyle/>
          <a:p>
            <a:fld id="{9E8CAC8D-7A02-46B9-B36F-7C41DBB02EB5}" type="slidenum">
              <a:rPr lang="pt-BR" smtClean="0"/>
              <a:pPr/>
              <a:t>‹nº›</a:t>
            </a:fld>
            <a:endParaRPr lang="pt-BR"/>
          </a:p>
        </p:txBody>
      </p:sp>
    </p:spTree>
    <p:extLst>
      <p:ext uri="{BB962C8B-B14F-4D97-AF65-F5344CB8AC3E}">
        <p14:creationId xmlns:p14="http://schemas.microsoft.com/office/powerpoint/2010/main" val="110957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255D9-EC9D-4F00-9CCA-74AA21B55C3C}" type="datetime1">
              <a:rPr lang="pt-BR" noProof="0" smtClean="0"/>
              <a:pPr/>
              <a:t>10/04/2018</a:t>
            </a:fld>
            <a:endParaRPr lang="pt-BR" noProof="0"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pt-BR" noProof="0"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CAC8D-7A02-46B9-B36F-7C41DBB02EB5}" type="slidenum">
              <a:rPr lang="pt-BR" smtClean="0"/>
              <a:pPr/>
              <a:t>‹nº›</a:t>
            </a:fld>
            <a:endParaRPr lang="pt-BR"/>
          </a:p>
        </p:txBody>
      </p:sp>
    </p:spTree>
    <p:extLst>
      <p:ext uri="{BB962C8B-B14F-4D97-AF65-F5344CB8AC3E}">
        <p14:creationId xmlns:p14="http://schemas.microsoft.com/office/powerpoint/2010/main" val="5887804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36.xml"/><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30.png"/><Relationship Id="rId5" Type="http://schemas.openxmlformats.org/officeDocument/2006/relationships/diagramQuickStyle" Target="../diagrams/quickStyle7.xml"/><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jpeg"/><Relationship Id="rId4" Type="http://schemas.openxmlformats.org/officeDocument/2006/relationships/diagramLayout" Target="../diagrams/layout7.xml"/><Relationship Id="rId9" Type="http://schemas.openxmlformats.org/officeDocument/2006/relationships/image" Target="../media/image28.png"/><Relationship Id="rId1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ctrTitle"/>
          </p:nvPr>
        </p:nvSpPr>
        <p:spPr>
          <a:xfrm>
            <a:off x="3705456" y="2324015"/>
            <a:ext cx="7974370" cy="2219691"/>
          </a:xfrm>
        </p:spPr>
        <p:txBody>
          <a:bodyPr>
            <a:noAutofit/>
          </a:bodyPr>
          <a:lstStyle/>
          <a:p>
            <a:pPr algn="r"/>
            <a:r>
              <a:rPr lang="pt-BR" sz="5000" dirty="0" smtClean="0"/>
              <a:t>TRANSPARÊNCIA &amp; GOVERNANÇA </a:t>
            </a:r>
            <a:r>
              <a:rPr lang="pt-BR" sz="5000" dirty="0" err="1" smtClean="0"/>
              <a:t>CorpORATIVA</a:t>
            </a:r>
            <a:endParaRPr lang="en-US" sz="5000" dirty="0"/>
          </a:p>
        </p:txBody>
      </p:sp>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Liderança</a:t>
            </a:r>
            <a:endParaRPr lang="pt-BR" sz="2800" dirty="0">
              <a:solidFill>
                <a:schemeClr val="bg1"/>
              </a:solidFill>
              <a:latin typeface="Arial Narrow"/>
              <a:cs typeface="Arial Narrow"/>
            </a:endParaRPr>
          </a:p>
        </p:txBody>
      </p:sp>
      <p:pic>
        <p:nvPicPr>
          <p:cNvPr id="15" name="Picture 14" descr="Untitled-1.png"/>
          <p:cNvPicPr>
            <a:picLocks noChangeAspect="1"/>
          </p:cNvPicPr>
          <p:nvPr/>
        </p:nvPicPr>
        <p:blipFill>
          <a:blip r:embed="rId3"/>
          <a:stretch>
            <a:fillRect/>
          </a:stretch>
        </p:blipFill>
        <p:spPr>
          <a:xfrm>
            <a:off x="505555" y="1440546"/>
            <a:ext cx="4818823" cy="4601113"/>
          </a:xfrm>
          <a:prstGeom prst="rect">
            <a:avLst/>
          </a:prstGeom>
        </p:spPr>
      </p:pic>
      <p:sp>
        <p:nvSpPr>
          <p:cNvPr id="16" name="Espaço Reservado para Conteúdo 2"/>
          <p:cNvSpPr txBox="1">
            <a:spLocks/>
          </p:cNvSpPr>
          <p:nvPr/>
        </p:nvSpPr>
        <p:spPr>
          <a:xfrm>
            <a:off x="6014505" y="1332427"/>
            <a:ext cx="5983429" cy="825179"/>
          </a:xfrm>
          <a:prstGeom prst="rect">
            <a:avLst/>
          </a:prstGeom>
        </p:spPr>
        <p:txBody>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pt-BR" sz="2201" b="1" dirty="0" smtClean="0"/>
              <a:t>Unidade Normativa</a:t>
            </a:r>
            <a:endParaRPr lang="pt-BR" sz="2201" dirty="0"/>
          </a:p>
        </p:txBody>
      </p:sp>
      <p:sp>
        <p:nvSpPr>
          <p:cNvPr id="6" name="CaixaDeTexto 4"/>
          <p:cNvSpPr txBox="1">
            <a:spLocks noChangeArrowheads="1"/>
          </p:cNvSpPr>
          <p:nvPr/>
        </p:nvSpPr>
        <p:spPr bwMode="auto">
          <a:xfrm>
            <a:off x="6014505" y="2248475"/>
            <a:ext cx="4884151"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r>
              <a:rPr lang="pt-BR" altLang="pt-BR" sz="1600" dirty="0">
                <a:solidFill>
                  <a:schemeClr val="tx1"/>
                </a:solidFill>
                <a:latin typeface="+mn-lt"/>
                <a:cs typeface="Arial" panose="020B0604020202020204" pitchFamily="34" charset="0"/>
              </a:rPr>
              <a:t>Atos normativos e regulamentares balizadores da gestão de recursos:</a:t>
            </a:r>
          </a:p>
          <a:p>
            <a:pPr eaLnBrk="1" hangingPunct="1">
              <a:spcBef>
                <a:spcPct val="0"/>
              </a:spcBef>
              <a:spcAft>
                <a:spcPct val="0"/>
              </a:spcAft>
              <a:buFontTx/>
              <a:buNone/>
            </a:pPr>
            <a:endParaRPr lang="pt-BR" altLang="pt-BR" sz="1600" dirty="0">
              <a:solidFill>
                <a:schemeClr val="tx1"/>
              </a:solidFill>
              <a:latin typeface="+mn-lt"/>
              <a:cs typeface="Arial" panose="020B0604020202020204" pitchFamily="34" charset="0"/>
            </a:endParaRPr>
          </a:p>
          <a:p>
            <a:pPr eaLnBrk="1" hangingPunct="1">
              <a:spcBef>
                <a:spcPct val="0"/>
              </a:spcBef>
              <a:spcAft>
                <a:spcPct val="0"/>
              </a:spcAft>
              <a:buFontTx/>
              <a:buNone/>
            </a:pPr>
            <a:r>
              <a:rPr lang="pt-BR" altLang="pt-BR" sz="1600" dirty="0">
                <a:solidFill>
                  <a:schemeClr val="tx1"/>
                </a:solidFill>
                <a:latin typeface="+mn-lt"/>
                <a:cs typeface="Arial" panose="020B0604020202020204" pitchFamily="34" charset="0"/>
              </a:rPr>
              <a:t>Decreto 6.632, de 05/11/2008 – Gratuidade Sesc</a:t>
            </a:r>
          </a:p>
          <a:p>
            <a:pPr eaLnBrk="1" hangingPunct="1">
              <a:spcBef>
                <a:spcPct val="0"/>
              </a:spcBef>
              <a:spcAft>
                <a:spcPct val="0"/>
              </a:spcAft>
              <a:buFontTx/>
              <a:buNone/>
            </a:pPr>
            <a:r>
              <a:rPr lang="pt-BR" altLang="pt-BR" sz="1600" dirty="0">
                <a:solidFill>
                  <a:schemeClr val="tx1"/>
                </a:solidFill>
                <a:latin typeface="+mn-lt"/>
                <a:cs typeface="Arial" panose="020B0604020202020204" pitchFamily="34" charset="0"/>
              </a:rPr>
              <a:t>Decreto 6.633, de 05/11/2008 – Gratuidade Senac</a:t>
            </a:r>
          </a:p>
          <a:p>
            <a:pPr eaLnBrk="1" hangingPunct="1">
              <a:spcBef>
                <a:spcPct val="0"/>
              </a:spcBef>
              <a:spcAft>
                <a:spcPct val="0"/>
              </a:spcAft>
              <a:buNone/>
            </a:pPr>
            <a:endParaRPr lang="pt-BR" altLang="pt-BR" sz="1600" dirty="0">
              <a:solidFill>
                <a:schemeClr val="tx1"/>
              </a:solidFill>
              <a:latin typeface="+mn-lt"/>
              <a:cs typeface="Arial" panose="020B0604020202020204" pitchFamily="34" charset="0"/>
            </a:endParaRPr>
          </a:p>
          <a:p>
            <a:pPr eaLnBrk="1" hangingPunct="1">
              <a:spcBef>
                <a:spcPct val="0"/>
              </a:spcBef>
              <a:spcAft>
                <a:spcPct val="0"/>
              </a:spcAft>
              <a:buNone/>
            </a:pPr>
            <a:r>
              <a:rPr lang="pt-BR" altLang="pt-BR" sz="1600" dirty="0">
                <a:solidFill>
                  <a:schemeClr val="tx1"/>
                </a:solidFill>
                <a:latin typeface="+mn-lt"/>
                <a:cs typeface="Arial" panose="020B0604020202020204" pitchFamily="34" charset="0"/>
              </a:rPr>
              <a:t>Resoluções </a:t>
            </a:r>
          </a:p>
          <a:p>
            <a:pPr lvl="1">
              <a:spcBef>
                <a:spcPct val="0"/>
              </a:spcBef>
              <a:spcAft>
                <a:spcPct val="0"/>
              </a:spcAft>
              <a:buNone/>
            </a:pPr>
            <a:r>
              <a:rPr lang="pt-BR" altLang="pt-BR" sz="1600" dirty="0">
                <a:solidFill>
                  <a:schemeClr val="tx1"/>
                </a:solidFill>
                <a:latin typeface="+mn-lt"/>
                <a:cs typeface="Arial" panose="020B0604020202020204" pitchFamily="34" charset="0"/>
              </a:rPr>
              <a:t>Investimentos; </a:t>
            </a:r>
          </a:p>
          <a:p>
            <a:pPr lvl="1">
              <a:spcBef>
                <a:spcPct val="0"/>
              </a:spcBef>
              <a:spcAft>
                <a:spcPct val="0"/>
              </a:spcAft>
              <a:buNone/>
            </a:pPr>
            <a:r>
              <a:rPr lang="pt-BR" altLang="pt-BR" sz="1600" dirty="0">
                <a:solidFill>
                  <a:schemeClr val="tx1"/>
                </a:solidFill>
                <a:latin typeface="+mn-lt"/>
                <a:cs typeface="Arial" panose="020B0604020202020204" pitchFamily="34" charset="0"/>
              </a:rPr>
              <a:t>Licitações e Contratos; </a:t>
            </a:r>
          </a:p>
          <a:p>
            <a:pPr lvl="1">
              <a:spcBef>
                <a:spcPct val="0"/>
              </a:spcBef>
              <a:spcAft>
                <a:spcPct val="0"/>
              </a:spcAft>
              <a:buNone/>
            </a:pPr>
            <a:r>
              <a:rPr lang="pt-BR" altLang="pt-BR" sz="1600" dirty="0">
                <a:solidFill>
                  <a:schemeClr val="tx1"/>
                </a:solidFill>
                <a:latin typeface="+mn-lt"/>
                <a:cs typeface="Arial" panose="020B0604020202020204" pitchFamily="34" charset="0"/>
              </a:rPr>
              <a:t>Contratação de Pessoal; </a:t>
            </a:r>
          </a:p>
          <a:p>
            <a:pPr lvl="1">
              <a:spcBef>
                <a:spcPct val="0"/>
              </a:spcBef>
              <a:spcAft>
                <a:spcPct val="0"/>
              </a:spcAft>
              <a:buNone/>
            </a:pPr>
            <a:r>
              <a:rPr lang="pt-BR" altLang="pt-BR" sz="1600" dirty="0">
                <a:solidFill>
                  <a:schemeClr val="tx1"/>
                </a:solidFill>
                <a:latin typeface="+mn-lt"/>
                <a:cs typeface="Arial" panose="020B0604020202020204" pitchFamily="34" charset="0"/>
              </a:rPr>
              <a:t>Código de Orçamento e Contabilidade;</a:t>
            </a:r>
          </a:p>
          <a:p>
            <a:pPr lvl="1">
              <a:spcBef>
                <a:spcPct val="0"/>
              </a:spcBef>
              <a:spcAft>
                <a:spcPct val="0"/>
              </a:spcAft>
              <a:buNone/>
            </a:pPr>
            <a:r>
              <a:rPr lang="pt-BR" altLang="pt-BR" sz="1600" dirty="0">
                <a:solidFill>
                  <a:schemeClr val="tx1"/>
                </a:solidFill>
                <a:latin typeface="+mn-lt"/>
                <a:cs typeface="Arial" panose="020B0604020202020204" pitchFamily="34" charset="0"/>
              </a:rPr>
              <a:t>Operações Imobiliárias; </a:t>
            </a:r>
          </a:p>
          <a:p>
            <a:pPr lvl="1">
              <a:spcBef>
                <a:spcPct val="0"/>
              </a:spcBef>
              <a:spcAft>
                <a:spcPct val="0"/>
              </a:spcAft>
              <a:buNone/>
            </a:pPr>
            <a:r>
              <a:rPr lang="pt-BR" altLang="pt-BR" sz="1600" dirty="0">
                <a:solidFill>
                  <a:schemeClr val="tx1"/>
                </a:solidFill>
                <a:latin typeface="+mn-lt"/>
                <a:cs typeface="Arial" panose="020B0604020202020204" pitchFamily="34" charset="0"/>
              </a:rPr>
              <a:t>entre outras.</a:t>
            </a:r>
          </a:p>
        </p:txBody>
      </p:sp>
    </p:spTree>
    <p:extLst>
      <p:ext uri="{BB962C8B-B14F-4D97-AF65-F5344CB8AC3E}">
        <p14:creationId xmlns:p14="http://schemas.microsoft.com/office/powerpoint/2010/main" val="45837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13"/>
          <p:cNvSpPr>
            <a:spLocks noGrp="1"/>
          </p:cNvSpPr>
          <p:nvPr>
            <p:ph idx="1"/>
          </p:nvPr>
        </p:nvSpPr>
        <p:spPr>
          <a:xfrm>
            <a:off x="2261428" y="1666049"/>
            <a:ext cx="7667625" cy="4572000"/>
          </a:xfrm>
        </p:spPr>
        <p:txBody>
          <a:bodyPr rtlCol="0"/>
          <a:lstStyle/>
          <a:p>
            <a:pPr marL="0" indent="0" algn="ctr">
              <a:buNone/>
            </a:pPr>
            <a:endParaRPr lang="pt-BR" sz="2400" i="1" dirty="0">
              <a:effectLst>
                <a:outerShdw blurRad="38100" dist="38100" dir="2700000" algn="tl">
                  <a:srgbClr val="000000">
                    <a:alpha val="43137"/>
                  </a:srgbClr>
                </a:outerShdw>
              </a:effectLst>
            </a:endParaRPr>
          </a:p>
          <a:p>
            <a:pPr marL="0" indent="0" algn="ctr">
              <a:buNone/>
            </a:pPr>
            <a:endParaRPr lang="en-US" sz="1800" i="1" dirty="0"/>
          </a:p>
        </p:txBody>
      </p:sp>
      <p:graphicFrame>
        <p:nvGraphicFramePr>
          <p:cNvPr id="3" name="Diagrama 2">
            <a:extLst>
              <a:ext uri="{FF2B5EF4-FFF2-40B4-BE49-F238E27FC236}">
                <a16:creationId xmlns="" xmlns:a16="http://schemas.microsoft.com/office/drawing/2014/main" id="{A990BA65-8004-4BE9-8FF3-EFC0EA87968F}"/>
              </a:ext>
            </a:extLst>
          </p:cNvPr>
          <p:cNvGraphicFramePr/>
          <p:nvPr>
            <p:extLst>
              <p:ext uri="{D42A27DB-BD31-4B8C-83A1-F6EECF244321}">
                <p14:modId xmlns:p14="http://schemas.microsoft.com/office/powerpoint/2010/main" val="3691625778"/>
              </p:ext>
            </p:extLst>
          </p:nvPr>
        </p:nvGraphicFramePr>
        <p:xfrm>
          <a:off x="612601" y="2066538"/>
          <a:ext cx="4724170" cy="3810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ixaDeTexto 3">
            <a:extLst>
              <a:ext uri="{FF2B5EF4-FFF2-40B4-BE49-F238E27FC236}">
                <a16:creationId xmlns="" xmlns:a16="http://schemas.microsoft.com/office/drawing/2014/main" id="{FE5936A6-F900-475F-86B2-3E7D05B24E01}"/>
              </a:ext>
            </a:extLst>
          </p:cNvPr>
          <p:cNvSpPr txBox="1"/>
          <p:nvPr/>
        </p:nvSpPr>
        <p:spPr>
          <a:xfrm>
            <a:off x="5549886" y="2562287"/>
            <a:ext cx="5940947" cy="2296013"/>
          </a:xfrm>
          <a:prstGeom prst="rect">
            <a:avLst/>
          </a:prstGeom>
          <a:noFill/>
        </p:spPr>
        <p:txBody>
          <a:bodyPr wrap="square" rtlCol="0">
            <a:spAutoFit/>
          </a:bodyPr>
          <a:lstStyle/>
          <a:p>
            <a:pPr>
              <a:lnSpc>
                <a:spcPct val="120000"/>
              </a:lnSpc>
            </a:pPr>
            <a:r>
              <a:rPr lang="pt-BR" sz="2400" b="1" dirty="0">
                <a:latin typeface="Arial"/>
                <a:cs typeface="Arial"/>
              </a:rPr>
              <a:t>Estratégia</a:t>
            </a:r>
            <a:r>
              <a:rPr lang="pt-BR" sz="2400" kern="1200" dirty="0">
                <a:solidFill>
                  <a:schemeClr val="tx1"/>
                </a:solidFill>
                <a:latin typeface="Arial"/>
                <a:cs typeface="Arial"/>
              </a:rPr>
              <a:t> depende da </a:t>
            </a:r>
            <a:r>
              <a:rPr lang="pt-BR" sz="2400" dirty="0">
                <a:latin typeface="Arial"/>
                <a:cs typeface="Arial"/>
              </a:rPr>
              <a:t>capacidade de analisar cenários, acompanhar tendências e definir a aplicação dos recursos considerando os objetivos da </a:t>
            </a:r>
            <a:r>
              <a:rPr lang="pt-BR" sz="2400" kern="1200" dirty="0">
                <a:solidFill>
                  <a:schemeClr val="tx1"/>
                </a:solidFill>
                <a:latin typeface="Arial"/>
                <a:cs typeface="Arial"/>
              </a:rPr>
              <a:t>Organização.</a:t>
            </a:r>
          </a:p>
        </p:txBody>
      </p:sp>
      <p:sp>
        <p:nvSpPr>
          <p:cNvPr id="9"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Estratégia</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232005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13"/>
          <p:cNvSpPr>
            <a:spLocks noGrp="1"/>
          </p:cNvSpPr>
          <p:nvPr>
            <p:ph idx="1"/>
          </p:nvPr>
        </p:nvSpPr>
        <p:spPr>
          <a:xfrm>
            <a:off x="1104899" y="1257779"/>
            <a:ext cx="9980683" cy="4534464"/>
          </a:xfrm>
        </p:spPr>
        <p:txBody>
          <a:bodyPr rtlCol="0">
            <a:normAutofit fontScale="62500" lnSpcReduction="20000"/>
          </a:bodyPr>
          <a:lstStyle/>
          <a:p>
            <a:pPr marL="0" indent="0" algn="ctr">
              <a:lnSpc>
                <a:spcPct val="140000"/>
              </a:lnSpc>
              <a:buNone/>
            </a:pPr>
            <a:endParaRPr lang="pt-BR" sz="2400" i="1" dirty="0">
              <a:effectLst>
                <a:outerShdw blurRad="38100" dist="38100" dir="2700000" algn="tl">
                  <a:srgbClr val="000000">
                    <a:alpha val="43137"/>
                  </a:srgbClr>
                </a:outerShdw>
              </a:effectLst>
              <a:latin typeface="Arial"/>
              <a:cs typeface="Arial"/>
            </a:endParaRPr>
          </a:p>
          <a:p>
            <a:pPr marL="0" indent="0">
              <a:lnSpc>
                <a:spcPct val="140000"/>
              </a:lnSpc>
              <a:buNone/>
            </a:pPr>
            <a:r>
              <a:rPr lang="pt-BR" sz="2900" dirty="0">
                <a:latin typeface="Arial"/>
                <a:cs typeface="Arial"/>
              </a:rPr>
              <a:t>São balizadores da gestão e do desempenho institucional do Sesc e do Senac:</a:t>
            </a:r>
          </a:p>
          <a:p>
            <a:pPr marL="457200" indent="-457200">
              <a:lnSpc>
                <a:spcPct val="140000"/>
              </a:lnSpc>
              <a:buAutoNum type="arabicPeriod"/>
            </a:pPr>
            <a:r>
              <a:rPr lang="pt-BR" b="1" dirty="0">
                <a:latin typeface="Arial"/>
                <a:cs typeface="Arial"/>
              </a:rPr>
              <a:t>Plano Estratégico </a:t>
            </a:r>
          </a:p>
          <a:p>
            <a:pPr marL="0" indent="0">
              <a:lnSpc>
                <a:spcPct val="140000"/>
              </a:lnSpc>
              <a:buNone/>
            </a:pPr>
            <a:r>
              <a:rPr lang="pt-BR" sz="2900" dirty="0">
                <a:latin typeface="Arial"/>
                <a:cs typeface="Arial"/>
              </a:rPr>
              <a:t>Construído a partir da colaboração de todos os Departamentos, os Planos Estratégicos do Sesc e do Senac estabelecem as bases para o enfrentamento dos desafios do presente e do futuro, definindo objetivos, programas e ações voltadas ao cumprimento de missão </a:t>
            </a:r>
            <a:r>
              <a:rPr lang="pt-BR" sz="2900" dirty="0" smtClean="0">
                <a:latin typeface="Arial"/>
                <a:cs typeface="Arial"/>
              </a:rPr>
              <a:t>finalística.</a:t>
            </a:r>
            <a:br>
              <a:rPr lang="pt-BR" sz="2900" dirty="0" smtClean="0">
                <a:latin typeface="Arial"/>
                <a:cs typeface="Arial"/>
              </a:rPr>
            </a:br>
            <a:endParaRPr lang="pt-BR" sz="2900" dirty="0">
              <a:latin typeface="Arial"/>
              <a:cs typeface="Arial"/>
            </a:endParaRPr>
          </a:p>
          <a:p>
            <a:pPr marL="0" indent="0">
              <a:lnSpc>
                <a:spcPct val="140000"/>
              </a:lnSpc>
              <a:buNone/>
            </a:pPr>
            <a:r>
              <a:rPr lang="pt-BR" dirty="0">
                <a:latin typeface="Arial"/>
                <a:cs typeface="Arial"/>
              </a:rPr>
              <a:t>2. </a:t>
            </a:r>
            <a:r>
              <a:rPr lang="pt-BR" b="1" dirty="0">
                <a:latin typeface="Arial"/>
                <a:cs typeface="Arial"/>
              </a:rPr>
              <a:t>Orçamento-Programa</a:t>
            </a:r>
          </a:p>
          <a:p>
            <a:pPr marL="0" indent="0">
              <a:lnSpc>
                <a:spcPct val="140000"/>
              </a:lnSpc>
              <a:buNone/>
            </a:pPr>
            <a:r>
              <a:rPr lang="pt-BR" sz="2900" dirty="0">
                <a:latin typeface="Arial"/>
                <a:cs typeface="Arial"/>
              </a:rPr>
              <a:t>Mais do que uma peça regulamentar, Proposta Orçamentária das Instituições evidencia em números os objetivos estratégicos e os valores que corroboram o compromisso social e de desenvolvimento com o País.</a:t>
            </a:r>
          </a:p>
        </p:txBody>
      </p:sp>
      <p:sp>
        <p:nvSpPr>
          <p:cNvPr id="6"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Estratégia</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292668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13"/>
          <p:cNvSpPr>
            <a:spLocks noGrp="1"/>
          </p:cNvSpPr>
          <p:nvPr>
            <p:ph idx="1"/>
          </p:nvPr>
        </p:nvSpPr>
        <p:spPr>
          <a:xfrm>
            <a:off x="2261428" y="1666049"/>
            <a:ext cx="7667625" cy="4572000"/>
          </a:xfrm>
        </p:spPr>
        <p:txBody>
          <a:bodyPr rtlCol="0"/>
          <a:lstStyle/>
          <a:p>
            <a:pPr marL="0" indent="0" algn="ctr">
              <a:buNone/>
            </a:pPr>
            <a:endParaRPr lang="pt-BR" sz="2400" i="1" dirty="0">
              <a:effectLst>
                <a:outerShdw blurRad="38100" dist="38100" dir="2700000" algn="tl">
                  <a:srgbClr val="000000">
                    <a:alpha val="43137"/>
                  </a:srgbClr>
                </a:outerShdw>
              </a:effectLst>
            </a:endParaRPr>
          </a:p>
          <a:p>
            <a:pPr marL="0" indent="0" algn="ctr">
              <a:buNone/>
            </a:pPr>
            <a:endParaRPr lang="en-US" sz="1800" i="1" dirty="0"/>
          </a:p>
        </p:txBody>
      </p:sp>
      <p:sp>
        <p:nvSpPr>
          <p:cNvPr id="9"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Estratégia</a:t>
            </a:r>
            <a:endParaRPr lang="pt-BR" sz="2800" dirty="0">
              <a:solidFill>
                <a:schemeClr val="bg1"/>
              </a:solidFill>
              <a:latin typeface="Arial Narrow"/>
              <a:cs typeface="Arial Narrow"/>
            </a:endParaRPr>
          </a:p>
        </p:txBody>
      </p:sp>
      <p:sp>
        <p:nvSpPr>
          <p:cNvPr id="5" name="CaixaDeTexto 2"/>
          <p:cNvSpPr txBox="1"/>
          <p:nvPr/>
        </p:nvSpPr>
        <p:spPr>
          <a:xfrm>
            <a:off x="3199341" y="1423909"/>
            <a:ext cx="4218069" cy="461665"/>
          </a:xfrm>
          <a:prstGeom prst="rect">
            <a:avLst/>
          </a:prstGeom>
          <a:noFill/>
        </p:spPr>
        <p:txBody>
          <a:bodyPr wrap="square">
            <a:spAutoFit/>
          </a:bodyPr>
          <a:lstStyle/>
          <a:p>
            <a:pPr fontAlgn="auto">
              <a:spcBef>
                <a:spcPts val="0"/>
              </a:spcBef>
              <a:spcAft>
                <a:spcPts val="0"/>
              </a:spcAft>
              <a:defRPr/>
            </a:pPr>
            <a:r>
              <a:rPr lang="pt-BR" altLang="pt-BR" sz="2400" b="1" dirty="0">
                <a:cs typeface="Arial" panose="020B0604020202020204" pitchFamily="34" charset="0"/>
              </a:rPr>
              <a:t>Plano Orçamentário Anual</a:t>
            </a:r>
            <a:endParaRPr lang="pt-BR" sz="2201" b="1" dirty="0">
              <a:latin typeface="Calibri" panose="020F0502020204030204" pitchFamily="34" charset="0"/>
              <a:ea typeface="ＭＳ Ｐゴシック" pitchFamily="-84" charset="-128"/>
            </a:endParaRPr>
          </a:p>
        </p:txBody>
      </p:sp>
      <p:sp>
        <p:nvSpPr>
          <p:cNvPr id="7" name="CaixaDeTexto 5"/>
          <p:cNvSpPr txBox="1"/>
          <p:nvPr/>
        </p:nvSpPr>
        <p:spPr>
          <a:xfrm>
            <a:off x="1189296" y="1848331"/>
            <a:ext cx="8014596" cy="369332"/>
          </a:xfrm>
          <a:prstGeom prst="rect">
            <a:avLst/>
          </a:prstGeom>
          <a:noFill/>
        </p:spPr>
        <p:txBody>
          <a:bodyPr wrap="square" rtlCol="0">
            <a:spAutoFit/>
          </a:bodyPr>
          <a:lstStyle/>
          <a:p>
            <a:pPr algn="ctr"/>
            <a:r>
              <a:rPr lang="pt-BR" b="1" dirty="0">
                <a:latin typeface="+mj-lt"/>
              </a:rPr>
              <a:t>Fluxo Orçamentário do Sesc e do Senac</a:t>
            </a:r>
          </a:p>
        </p:txBody>
      </p:sp>
      <p:sp>
        <p:nvSpPr>
          <p:cNvPr id="8" name="Fluxograma: Processo 7"/>
          <p:cNvSpPr/>
          <p:nvPr/>
        </p:nvSpPr>
        <p:spPr>
          <a:xfrm>
            <a:off x="814998" y="2609237"/>
            <a:ext cx="1318508" cy="803564"/>
          </a:xfrm>
          <a:prstGeom prst="flowChartProcess">
            <a:avLst/>
          </a:prstGeom>
          <a:solidFill>
            <a:srgbClr val="FD8612"/>
          </a:solidFill>
          <a:ln>
            <a:solidFill>
              <a:srgbClr val="FD8612"/>
            </a:solid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200" b="1" dirty="0"/>
              <a:t>Departamentos Nacionais</a:t>
            </a:r>
          </a:p>
        </p:txBody>
      </p:sp>
      <p:sp>
        <p:nvSpPr>
          <p:cNvPr id="10" name="Fluxograma: Processo 20"/>
          <p:cNvSpPr/>
          <p:nvPr/>
        </p:nvSpPr>
        <p:spPr>
          <a:xfrm>
            <a:off x="856342" y="3851527"/>
            <a:ext cx="1272549" cy="803564"/>
          </a:xfrm>
          <a:prstGeom prst="flowChartProcess">
            <a:avLst/>
          </a:prstGeom>
          <a:solidFill>
            <a:srgbClr val="FD861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100" b="1" dirty="0"/>
              <a:t>Departamentos Regionais</a:t>
            </a:r>
          </a:p>
        </p:txBody>
      </p:sp>
      <p:sp>
        <p:nvSpPr>
          <p:cNvPr id="11" name="Fluxograma: Preparação 27"/>
          <p:cNvSpPr/>
          <p:nvPr/>
        </p:nvSpPr>
        <p:spPr>
          <a:xfrm>
            <a:off x="4507577" y="3183901"/>
            <a:ext cx="1186838" cy="972658"/>
          </a:xfrm>
          <a:prstGeom prst="flowChartPreparation">
            <a:avLst/>
          </a:prstGeom>
          <a:solidFill>
            <a:srgbClr val="FD861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200" b="1" dirty="0"/>
              <a:t>Cons. Fiscais</a:t>
            </a:r>
          </a:p>
        </p:txBody>
      </p:sp>
      <p:sp>
        <p:nvSpPr>
          <p:cNvPr id="12" name="Fluxograma: Vários Documentos 28"/>
          <p:cNvSpPr/>
          <p:nvPr/>
        </p:nvSpPr>
        <p:spPr>
          <a:xfrm>
            <a:off x="7031321" y="3729965"/>
            <a:ext cx="371092" cy="46089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3" name="Conector de Seta Reta 30"/>
          <p:cNvCxnSpPr>
            <a:cxnSpLocks/>
          </p:cNvCxnSpPr>
          <p:nvPr/>
        </p:nvCxnSpPr>
        <p:spPr>
          <a:xfrm>
            <a:off x="3896798" y="3011017"/>
            <a:ext cx="696095" cy="401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de Seta Reta 32"/>
          <p:cNvCxnSpPr/>
          <p:nvPr/>
        </p:nvCxnSpPr>
        <p:spPr>
          <a:xfrm flipV="1">
            <a:off x="3723096" y="3873694"/>
            <a:ext cx="869797" cy="379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Fluxograma: Processo 35"/>
          <p:cNvSpPr/>
          <p:nvPr/>
        </p:nvSpPr>
        <p:spPr>
          <a:xfrm>
            <a:off x="5865442" y="3261179"/>
            <a:ext cx="1075995" cy="803564"/>
          </a:xfrm>
          <a:prstGeom prst="flowChartProcess">
            <a:avLst/>
          </a:prstGeom>
          <a:solidFill>
            <a:srgbClr val="FF66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100" b="1" dirty="0" err="1"/>
              <a:t>Departa-mentos</a:t>
            </a:r>
            <a:r>
              <a:rPr lang="pt-BR" sz="1100" b="1" dirty="0"/>
              <a:t> Nacionais</a:t>
            </a:r>
          </a:p>
        </p:txBody>
      </p:sp>
      <p:cxnSp>
        <p:nvCxnSpPr>
          <p:cNvPr id="17" name="Conector de Seta Reta 37"/>
          <p:cNvCxnSpPr>
            <a:cxnSpLocks/>
            <a:stCxn id="11" idx="3"/>
            <a:endCxn id="16" idx="1"/>
          </p:cNvCxnSpPr>
          <p:nvPr/>
        </p:nvCxnSpPr>
        <p:spPr>
          <a:xfrm flipV="1">
            <a:off x="5694415" y="3662961"/>
            <a:ext cx="171027" cy="7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de Seta Reta 40"/>
          <p:cNvCxnSpPr>
            <a:cxnSpLocks/>
            <a:stCxn id="16" idx="3"/>
          </p:cNvCxnSpPr>
          <p:nvPr/>
        </p:nvCxnSpPr>
        <p:spPr>
          <a:xfrm flipV="1">
            <a:off x="6941437" y="3637632"/>
            <a:ext cx="560743" cy="25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de Seta Reta 47"/>
          <p:cNvCxnSpPr>
            <a:stCxn id="8" idx="3"/>
          </p:cNvCxnSpPr>
          <p:nvPr/>
        </p:nvCxnSpPr>
        <p:spPr>
          <a:xfrm>
            <a:off x="2133506" y="3011019"/>
            <a:ext cx="599866" cy="8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Fluxograma: Documento 49"/>
          <p:cNvSpPr/>
          <p:nvPr/>
        </p:nvSpPr>
        <p:spPr>
          <a:xfrm>
            <a:off x="2277985" y="2899896"/>
            <a:ext cx="317285" cy="397741"/>
          </a:xfrm>
          <a:prstGeom prst="flowChartDocumen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CaixaDeTexto 50"/>
          <p:cNvSpPr txBox="1"/>
          <p:nvPr/>
        </p:nvSpPr>
        <p:spPr>
          <a:xfrm>
            <a:off x="4419635" y="4997066"/>
            <a:ext cx="1223463" cy="369332"/>
          </a:xfrm>
          <a:prstGeom prst="rect">
            <a:avLst/>
          </a:prstGeom>
          <a:noFill/>
        </p:spPr>
        <p:txBody>
          <a:bodyPr wrap="square" rtlCol="0">
            <a:spAutoFit/>
          </a:bodyPr>
          <a:lstStyle/>
          <a:p>
            <a:r>
              <a:rPr lang="pt-BR" b="1" dirty="0"/>
              <a:t>Analisa</a:t>
            </a:r>
          </a:p>
        </p:txBody>
      </p:sp>
      <p:sp>
        <p:nvSpPr>
          <p:cNvPr id="23" name="CaixaDeTexto 51"/>
          <p:cNvSpPr txBox="1"/>
          <p:nvPr/>
        </p:nvSpPr>
        <p:spPr>
          <a:xfrm>
            <a:off x="1189296" y="5010688"/>
            <a:ext cx="1014940" cy="369332"/>
          </a:xfrm>
          <a:prstGeom prst="rect">
            <a:avLst/>
          </a:prstGeom>
          <a:noFill/>
        </p:spPr>
        <p:txBody>
          <a:bodyPr wrap="square" rtlCol="0">
            <a:spAutoFit/>
          </a:bodyPr>
          <a:lstStyle/>
          <a:p>
            <a:r>
              <a:rPr lang="pt-BR" dirty="0"/>
              <a:t>Prepara</a:t>
            </a:r>
          </a:p>
        </p:txBody>
      </p:sp>
      <p:sp>
        <p:nvSpPr>
          <p:cNvPr id="24" name="CaixaDeTexto 53"/>
          <p:cNvSpPr txBox="1"/>
          <p:nvPr/>
        </p:nvSpPr>
        <p:spPr>
          <a:xfrm>
            <a:off x="2907460" y="5010693"/>
            <a:ext cx="989342" cy="369332"/>
          </a:xfrm>
          <a:prstGeom prst="rect">
            <a:avLst/>
          </a:prstGeom>
          <a:noFill/>
        </p:spPr>
        <p:txBody>
          <a:bodyPr wrap="square" rtlCol="0">
            <a:spAutoFit/>
          </a:bodyPr>
          <a:lstStyle/>
          <a:p>
            <a:r>
              <a:rPr lang="pt-BR" b="1" dirty="0"/>
              <a:t>Aprova</a:t>
            </a:r>
          </a:p>
        </p:txBody>
      </p:sp>
      <p:sp>
        <p:nvSpPr>
          <p:cNvPr id="25" name="CaixaDeTexto 54"/>
          <p:cNvSpPr txBox="1"/>
          <p:nvPr/>
        </p:nvSpPr>
        <p:spPr>
          <a:xfrm>
            <a:off x="5897881" y="4973564"/>
            <a:ext cx="1402628" cy="369332"/>
          </a:xfrm>
          <a:prstGeom prst="rect">
            <a:avLst/>
          </a:prstGeom>
          <a:noFill/>
        </p:spPr>
        <p:txBody>
          <a:bodyPr wrap="square" rtlCol="0">
            <a:spAutoFit/>
          </a:bodyPr>
          <a:lstStyle/>
          <a:p>
            <a:r>
              <a:rPr lang="pt-BR" dirty="0"/>
              <a:t>Consolida</a:t>
            </a:r>
          </a:p>
        </p:txBody>
      </p:sp>
      <p:sp>
        <p:nvSpPr>
          <p:cNvPr id="26" name="CaixaDeTexto 55"/>
          <p:cNvSpPr txBox="1"/>
          <p:nvPr/>
        </p:nvSpPr>
        <p:spPr>
          <a:xfrm>
            <a:off x="7678368" y="4982922"/>
            <a:ext cx="1219200" cy="646331"/>
          </a:xfrm>
          <a:prstGeom prst="rect">
            <a:avLst/>
          </a:prstGeom>
          <a:noFill/>
        </p:spPr>
        <p:txBody>
          <a:bodyPr wrap="square" rtlCol="0">
            <a:spAutoFit/>
          </a:bodyPr>
          <a:lstStyle/>
          <a:p>
            <a:r>
              <a:rPr lang="pt-BR" b="1" dirty="0" smtClean="0"/>
              <a:t>Aprova e publica</a:t>
            </a:r>
            <a:endParaRPr lang="pt-BR" b="1" dirty="0"/>
          </a:p>
        </p:txBody>
      </p:sp>
      <p:sp>
        <p:nvSpPr>
          <p:cNvPr id="27" name="Seta para a Direita 56"/>
          <p:cNvSpPr/>
          <p:nvPr/>
        </p:nvSpPr>
        <p:spPr>
          <a:xfrm>
            <a:off x="2319311" y="5158229"/>
            <a:ext cx="551918" cy="184667"/>
          </a:xfrm>
          <a:prstGeom prst="rightArrow">
            <a:avLst/>
          </a:prstGeom>
          <a:solidFill>
            <a:srgbClr val="FD8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Seta para a Direita 58"/>
          <p:cNvSpPr/>
          <p:nvPr/>
        </p:nvSpPr>
        <p:spPr>
          <a:xfrm>
            <a:off x="3896798" y="5089404"/>
            <a:ext cx="551918" cy="184667"/>
          </a:xfrm>
          <a:prstGeom prst="rightArrow">
            <a:avLst/>
          </a:prstGeom>
          <a:solidFill>
            <a:srgbClr val="FD8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Seta para a Direita 59"/>
          <p:cNvSpPr/>
          <p:nvPr/>
        </p:nvSpPr>
        <p:spPr>
          <a:xfrm>
            <a:off x="5367690" y="5103025"/>
            <a:ext cx="551918" cy="184667"/>
          </a:xfrm>
          <a:prstGeom prst="rightArrow">
            <a:avLst/>
          </a:prstGeom>
          <a:solidFill>
            <a:srgbClr val="FD8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Seta para a Direita 60"/>
          <p:cNvSpPr/>
          <p:nvPr/>
        </p:nvSpPr>
        <p:spPr>
          <a:xfrm>
            <a:off x="7126449" y="5075254"/>
            <a:ext cx="551918" cy="184667"/>
          </a:xfrm>
          <a:prstGeom prst="rightArrow">
            <a:avLst/>
          </a:prstGeom>
          <a:solidFill>
            <a:srgbClr val="FD8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61"/>
          <p:cNvSpPr/>
          <p:nvPr/>
        </p:nvSpPr>
        <p:spPr>
          <a:xfrm>
            <a:off x="9203892" y="1642990"/>
            <a:ext cx="2744750" cy="3541892"/>
          </a:xfrm>
          <a:prstGeom prst="rect">
            <a:avLst/>
          </a:prstGeom>
          <a:noFill/>
          <a:ln w="9525"/>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sz="1401" b="1" dirty="0">
                <a:solidFill>
                  <a:schemeClr val="tx1"/>
                </a:solidFill>
              </a:rPr>
              <a:t>O documento é composto por:</a:t>
            </a:r>
          </a:p>
          <a:p>
            <a:endParaRPr lang="pt-BR" sz="1401" b="1" u="sng" dirty="0">
              <a:solidFill>
                <a:schemeClr val="tx1"/>
              </a:solidFill>
            </a:endParaRPr>
          </a:p>
          <a:p>
            <a:r>
              <a:rPr lang="pt-BR" sz="1401" b="1" u="sng" dirty="0">
                <a:solidFill>
                  <a:schemeClr val="tx1"/>
                </a:solidFill>
              </a:rPr>
              <a:t>Anexo I</a:t>
            </a:r>
            <a:r>
              <a:rPr lang="pt-BR" sz="1401" dirty="0" smtClean="0">
                <a:solidFill>
                  <a:schemeClr val="tx1"/>
                </a:solidFill>
              </a:rPr>
              <a:t> </a:t>
            </a:r>
            <a:r>
              <a:rPr lang="pt-BR" sz="1401" dirty="0" smtClean="0">
                <a:solidFill>
                  <a:schemeClr val="tx1"/>
                </a:solidFill>
                <a:sym typeface="Wingdings" panose="05000000000000000000" pitchFamily="2" charset="2"/>
              </a:rPr>
              <a:t>  </a:t>
            </a:r>
            <a:r>
              <a:rPr lang="pt-BR" sz="1401" dirty="0" smtClean="0">
                <a:solidFill>
                  <a:schemeClr val="tx1"/>
                </a:solidFill>
              </a:rPr>
              <a:t>Receita</a:t>
            </a:r>
            <a:r>
              <a:rPr lang="pt-BR" sz="1401" dirty="0">
                <a:solidFill>
                  <a:schemeClr val="tx1"/>
                </a:solidFill>
              </a:rPr>
              <a:t>;</a:t>
            </a:r>
          </a:p>
          <a:p>
            <a:r>
              <a:rPr lang="pt-BR" sz="1401" b="1" u="sng" dirty="0">
                <a:solidFill>
                  <a:schemeClr val="tx1"/>
                </a:solidFill>
              </a:rPr>
              <a:t>Anexo II</a:t>
            </a:r>
            <a:r>
              <a:rPr lang="pt-BR" sz="1401" dirty="0" smtClean="0">
                <a:solidFill>
                  <a:schemeClr val="tx1"/>
                </a:solidFill>
              </a:rPr>
              <a:t>  Programas</a:t>
            </a:r>
            <a:r>
              <a:rPr lang="pt-BR" sz="1401" dirty="0">
                <a:solidFill>
                  <a:schemeClr val="tx1"/>
                </a:solidFill>
              </a:rPr>
              <a:t>;</a:t>
            </a:r>
          </a:p>
          <a:p>
            <a:r>
              <a:rPr lang="pt-BR" sz="1401" b="1" u="sng" dirty="0">
                <a:solidFill>
                  <a:schemeClr val="tx1"/>
                </a:solidFill>
              </a:rPr>
              <a:t>Anexo III</a:t>
            </a:r>
            <a:endParaRPr lang="pt-BR" sz="1401" b="1" u="sng" dirty="0" smtClean="0">
              <a:solidFill>
                <a:schemeClr val="tx1"/>
              </a:solidFill>
            </a:endParaRPr>
          </a:p>
          <a:p>
            <a:pPr lvl="1"/>
            <a:r>
              <a:rPr lang="pt-BR" sz="1401" dirty="0" smtClean="0">
                <a:solidFill>
                  <a:schemeClr val="tx1"/>
                </a:solidFill>
              </a:rPr>
              <a:t>Quadro </a:t>
            </a:r>
            <a:r>
              <a:rPr lang="pt-BR" sz="1401" dirty="0">
                <a:solidFill>
                  <a:schemeClr val="tx1"/>
                </a:solidFill>
              </a:rPr>
              <a:t>síntese por função, </a:t>
            </a:r>
            <a:r>
              <a:rPr lang="pt-BR" sz="1401" dirty="0" err="1">
                <a:solidFill>
                  <a:schemeClr val="tx1"/>
                </a:solidFill>
              </a:rPr>
              <a:t>subfunção</a:t>
            </a:r>
            <a:r>
              <a:rPr lang="pt-BR" sz="1401" dirty="0">
                <a:solidFill>
                  <a:schemeClr val="tx1"/>
                </a:solidFill>
              </a:rPr>
              <a:t> e programa;</a:t>
            </a:r>
            <a:endParaRPr lang="pt-BR" sz="1401" dirty="0" smtClean="0">
              <a:solidFill>
                <a:schemeClr val="tx1"/>
              </a:solidFill>
            </a:endParaRPr>
          </a:p>
          <a:p>
            <a:pPr lvl="1"/>
            <a:r>
              <a:rPr lang="pt-BR" sz="1401" dirty="0" smtClean="0">
                <a:solidFill>
                  <a:schemeClr val="tx1"/>
                </a:solidFill>
                <a:sym typeface="Wingdings" panose="05000000000000000000" pitchFamily="2" charset="2"/>
              </a:rPr>
              <a:t>Detalhamento </a:t>
            </a:r>
            <a:r>
              <a:rPr lang="pt-BR" sz="1401" dirty="0">
                <a:solidFill>
                  <a:schemeClr val="tx1"/>
                </a:solidFill>
                <a:sym typeface="Wingdings" panose="05000000000000000000" pitchFamily="2" charset="2"/>
              </a:rPr>
              <a:t>das ações</a:t>
            </a:r>
            <a:endParaRPr lang="pt-BR" sz="1401" dirty="0" smtClean="0">
              <a:solidFill>
                <a:schemeClr val="tx1"/>
              </a:solidFill>
              <a:sym typeface="Wingdings" panose="05000000000000000000" pitchFamily="2" charset="2"/>
            </a:endParaRPr>
          </a:p>
          <a:p>
            <a:pPr lvl="1"/>
            <a:r>
              <a:rPr lang="pt-BR" sz="1401" dirty="0" smtClean="0">
                <a:solidFill>
                  <a:schemeClr val="tx1"/>
                </a:solidFill>
                <a:sym typeface="Wingdings" panose="05000000000000000000" pitchFamily="2" charset="2"/>
              </a:rPr>
              <a:t>Total por grupo de despesa</a:t>
            </a:r>
            <a:endParaRPr lang="pt-BR" sz="1401" dirty="0" smtClean="0">
              <a:solidFill>
                <a:schemeClr val="tx1"/>
              </a:solidFill>
            </a:endParaRPr>
          </a:p>
          <a:p>
            <a:r>
              <a:rPr lang="pt-BR" sz="1401" b="1" u="sng" dirty="0">
                <a:solidFill>
                  <a:schemeClr val="tx1"/>
                </a:solidFill>
              </a:rPr>
              <a:t>Anexo IV</a:t>
            </a:r>
            <a:endParaRPr lang="pt-BR" sz="1401" dirty="0" smtClean="0">
              <a:solidFill>
                <a:schemeClr val="tx1"/>
              </a:solidFill>
            </a:endParaRPr>
          </a:p>
          <a:p>
            <a:pPr lvl="1"/>
            <a:r>
              <a:rPr lang="pt-BR" sz="1401" dirty="0" smtClean="0">
                <a:solidFill>
                  <a:schemeClr val="tx1"/>
                </a:solidFill>
              </a:rPr>
              <a:t>Demonstrativo </a:t>
            </a:r>
            <a:r>
              <a:rPr lang="pt-BR" sz="1401" dirty="0">
                <a:solidFill>
                  <a:schemeClr val="tx1"/>
                </a:solidFill>
              </a:rPr>
              <a:t>da Receita e da Despesa segundo as Categorias Econômicas.</a:t>
            </a:r>
          </a:p>
        </p:txBody>
      </p:sp>
      <p:sp>
        <p:nvSpPr>
          <p:cNvPr id="32" name="Elipse 34"/>
          <p:cNvSpPr/>
          <p:nvPr/>
        </p:nvSpPr>
        <p:spPr>
          <a:xfrm>
            <a:off x="2711661" y="2638405"/>
            <a:ext cx="1299979" cy="889857"/>
          </a:xfrm>
          <a:prstGeom prst="ellipse">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100" b="1" dirty="0"/>
              <a:t>Conselhos Nacionais</a:t>
            </a:r>
          </a:p>
        </p:txBody>
      </p:sp>
      <p:cxnSp>
        <p:nvCxnSpPr>
          <p:cNvPr id="33" name="Conector de Seta Reta 41"/>
          <p:cNvCxnSpPr/>
          <p:nvPr/>
        </p:nvCxnSpPr>
        <p:spPr>
          <a:xfrm>
            <a:off x="2111795" y="4202697"/>
            <a:ext cx="599866" cy="8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Fluxograma: Documento 44"/>
          <p:cNvSpPr/>
          <p:nvPr/>
        </p:nvSpPr>
        <p:spPr>
          <a:xfrm>
            <a:off x="2213578" y="4066149"/>
            <a:ext cx="317285" cy="397741"/>
          </a:xfrm>
          <a:prstGeom prst="flowChartDocumen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Fluxograma: Documento 45"/>
          <p:cNvSpPr/>
          <p:nvPr/>
        </p:nvSpPr>
        <p:spPr>
          <a:xfrm>
            <a:off x="4109022" y="3086384"/>
            <a:ext cx="317285" cy="397741"/>
          </a:xfrm>
          <a:prstGeom prst="flowChartDocumen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Fluxograma: Documento 46"/>
          <p:cNvSpPr/>
          <p:nvPr/>
        </p:nvSpPr>
        <p:spPr>
          <a:xfrm>
            <a:off x="4119048" y="3921547"/>
            <a:ext cx="317285" cy="397741"/>
          </a:xfrm>
          <a:prstGeom prst="flowChartDocumen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Elipse 52"/>
          <p:cNvSpPr/>
          <p:nvPr/>
        </p:nvSpPr>
        <p:spPr>
          <a:xfrm>
            <a:off x="2682971" y="3763969"/>
            <a:ext cx="1299979" cy="889857"/>
          </a:xfrm>
          <a:prstGeom prst="ellipse">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100" b="1" dirty="0"/>
              <a:t>Conselhos </a:t>
            </a:r>
            <a:r>
              <a:rPr lang="pt-BR" sz="1100" b="1" dirty="0" smtClean="0"/>
              <a:t>Regionais</a:t>
            </a:r>
            <a:endParaRPr lang="pt-BR" sz="1100" b="1" dirty="0"/>
          </a:p>
        </p:txBody>
      </p:sp>
      <p:sp>
        <p:nvSpPr>
          <p:cNvPr id="38" name="Fluxograma: Processo 7"/>
          <p:cNvSpPr/>
          <p:nvPr/>
        </p:nvSpPr>
        <p:spPr>
          <a:xfrm>
            <a:off x="7640455" y="3262585"/>
            <a:ext cx="1318508" cy="803564"/>
          </a:xfrm>
          <a:prstGeom prst="flowChartProcess">
            <a:avLst/>
          </a:prstGeom>
          <a:solidFill>
            <a:srgbClr val="1025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600" b="1" dirty="0" smtClean="0"/>
              <a:t>Ministério</a:t>
            </a:r>
            <a:endParaRPr lang="pt-BR" sz="1600" b="1" dirty="0"/>
          </a:p>
        </p:txBody>
      </p:sp>
    </p:spTree>
    <p:extLst>
      <p:ext uri="{BB962C8B-B14F-4D97-AF65-F5344CB8AC3E}">
        <p14:creationId xmlns:p14="http://schemas.microsoft.com/office/powerpoint/2010/main" val="232005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963084" y="1519332"/>
            <a:ext cx="10439400" cy="2036762"/>
          </a:xfrm>
        </p:spPr>
        <p:txBody>
          <a:bodyPr>
            <a:normAutofit/>
          </a:bodyPr>
          <a:lstStyle/>
          <a:p>
            <a:pPr algn="just">
              <a:defRPr/>
            </a:pPr>
            <a:r>
              <a:rPr lang="pt-BR" dirty="0" smtClean="0">
                <a:solidFill>
                  <a:schemeClr val="tx1"/>
                </a:solidFill>
              </a:rPr>
              <a:t>As Receitas de Contribuição originam-se de financiamento por parte do </a:t>
            </a:r>
            <a:r>
              <a:rPr lang="pt-BR" dirty="0">
                <a:solidFill>
                  <a:schemeClr val="tx1"/>
                </a:solidFill>
              </a:rPr>
              <a:t>empresariado </a:t>
            </a:r>
            <a:r>
              <a:rPr lang="pt-BR" dirty="0" smtClean="0">
                <a:solidFill>
                  <a:schemeClr val="tx1"/>
                </a:solidFill>
              </a:rPr>
              <a:t>do comércio de bens, serviços e turismo, que contribui</a:t>
            </a:r>
            <a:r>
              <a:rPr lang="pt-BR" dirty="0">
                <a:solidFill>
                  <a:schemeClr val="tx1"/>
                </a:solidFill>
              </a:rPr>
              <a:t>, respectivamente, com </a:t>
            </a:r>
            <a:r>
              <a:rPr lang="pt-BR" b="1" dirty="0">
                <a:solidFill>
                  <a:schemeClr val="tx1"/>
                </a:solidFill>
                <a:effectLst>
                  <a:outerShdw blurRad="38100" dist="38100" dir="2700000" algn="tl">
                    <a:srgbClr val="000000">
                      <a:alpha val="43137"/>
                    </a:srgbClr>
                  </a:outerShdw>
                </a:effectLst>
              </a:rPr>
              <a:t>2,5%</a:t>
            </a:r>
            <a:r>
              <a:rPr lang="pt-BR" sz="1800" dirty="0">
                <a:solidFill>
                  <a:schemeClr val="tx1"/>
                </a:solidFill>
                <a:effectLst>
                  <a:outerShdw blurRad="38100" dist="38100" dir="2700000" algn="tl">
                    <a:srgbClr val="000000">
                      <a:alpha val="43137"/>
                    </a:srgbClr>
                  </a:outerShdw>
                </a:effectLst>
              </a:rPr>
              <a:t> </a:t>
            </a:r>
            <a:r>
              <a:rPr lang="pt-BR" dirty="0" smtClean="0">
                <a:solidFill>
                  <a:schemeClr val="tx1"/>
                </a:solidFill>
              </a:rPr>
              <a:t>do montante da folha </a:t>
            </a:r>
            <a:r>
              <a:rPr lang="pt-BR" dirty="0">
                <a:solidFill>
                  <a:schemeClr val="tx1"/>
                </a:solidFill>
              </a:rPr>
              <a:t>de </a:t>
            </a:r>
            <a:r>
              <a:rPr lang="pt-BR" dirty="0" smtClean="0">
                <a:solidFill>
                  <a:schemeClr val="tx1"/>
                </a:solidFill>
              </a:rPr>
              <a:t>pagamento de suas empresas </a:t>
            </a:r>
            <a:r>
              <a:rPr lang="pt-BR" dirty="0">
                <a:solidFill>
                  <a:schemeClr val="tx1"/>
                </a:solidFill>
              </a:rPr>
              <a:t>para o Sesc (1,5%) e o Senac (1%).</a:t>
            </a:r>
          </a:p>
          <a:p>
            <a:pPr>
              <a:defRPr/>
            </a:pPr>
            <a:r>
              <a:rPr lang="pt-BR" sz="1400" i="1" dirty="0">
                <a:solidFill>
                  <a:schemeClr val="tx1"/>
                </a:solidFill>
              </a:rPr>
              <a:t> </a:t>
            </a:r>
          </a:p>
          <a:p>
            <a:pPr algn="just">
              <a:defRPr/>
            </a:pPr>
            <a:r>
              <a:rPr lang="pt-BR" dirty="0" smtClean="0">
                <a:solidFill>
                  <a:schemeClr val="tx1"/>
                </a:solidFill>
              </a:rPr>
              <a:t>Essa forma </a:t>
            </a:r>
            <a:r>
              <a:rPr lang="pt-BR" dirty="0">
                <a:solidFill>
                  <a:schemeClr val="tx1"/>
                </a:solidFill>
              </a:rPr>
              <a:t>de custeio </a:t>
            </a:r>
            <a:r>
              <a:rPr lang="pt-BR" dirty="0" smtClean="0">
                <a:solidFill>
                  <a:schemeClr val="tx1"/>
                </a:solidFill>
              </a:rPr>
              <a:t>foi recepcionada </a:t>
            </a:r>
            <a:r>
              <a:rPr lang="pt-BR" dirty="0">
                <a:solidFill>
                  <a:schemeClr val="tx1"/>
                </a:solidFill>
              </a:rPr>
              <a:t>pela Constituição Federal, em 1988 (art. 240), por meio de emenda popular com </a:t>
            </a:r>
            <a:r>
              <a:rPr lang="pt-BR" b="1" dirty="0">
                <a:solidFill>
                  <a:schemeClr val="tx1"/>
                </a:solidFill>
              </a:rPr>
              <a:t>1,7 milhão de assinaturas </a:t>
            </a:r>
            <a:r>
              <a:rPr lang="pt-BR" dirty="0">
                <a:solidFill>
                  <a:schemeClr val="tx1"/>
                </a:solidFill>
              </a:rPr>
              <a:t>- número inédito na história do País.</a:t>
            </a:r>
          </a:p>
        </p:txBody>
      </p:sp>
      <p:sp>
        <p:nvSpPr>
          <p:cNvPr id="4" name="CaixaDeTexto 3"/>
          <p:cNvSpPr txBox="1"/>
          <p:nvPr/>
        </p:nvSpPr>
        <p:spPr>
          <a:xfrm>
            <a:off x="5886450" y="294620"/>
            <a:ext cx="6067425" cy="523220"/>
          </a:xfrm>
          <a:prstGeom prst="rect">
            <a:avLst/>
          </a:prstGeom>
          <a:noFill/>
        </p:spPr>
        <p:txBody>
          <a:bodyPr wrap="square" rtlCol="0">
            <a:spAutoFit/>
          </a:bodyPr>
          <a:lstStyle/>
          <a:p>
            <a:pPr algn="r"/>
            <a:r>
              <a:rPr lang="pt-BR" sz="2800" dirty="0" smtClean="0">
                <a:solidFill>
                  <a:schemeClr val="bg1"/>
                </a:solidFill>
              </a:rPr>
              <a:t>A origem das Receitas de Contribuição</a:t>
            </a:r>
            <a:endParaRPr lang="pt-BR" sz="2800" dirty="0">
              <a:solidFill>
                <a:schemeClr val="bg1"/>
              </a:solidFill>
            </a:endParaRPr>
          </a:p>
        </p:txBody>
      </p:sp>
      <p:sp>
        <p:nvSpPr>
          <p:cNvPr id="6" name="Retângulo 5"/>
          <p:cNvSpPr/>
          <p:nvPr/>
        </p:nvSpPr>
        <p:spPr>
          <a:xfrm>
            <a:off x="3744384" y="3817382"/>
            <a:ext cx="7658100" cy="1323439"/>
          </a:xfrm>
          <a:prstGeom prst="rect">
            <a:avLst/>
          </a:prstGeom>
        </p:spPr>
        <p:txBody>
          <a:bodyPr wrap="square">
            <a:spAutoFit/>
          </a:bodyPr>
          <a:lstStyle/>
          <a:p>
            <a:pPr algn="r"/>
            <a:r>
              <a:rPr lang="pt-BR" sz="2000" i="1" dirty="0" smtClean="0"/>
              <a:t>“Art</a:t>
            </a:r>
            <a:r>
              <a:rPr lang="pt-BR" sz="2000" i="1" dirty="0"/>
              <a:t>. 240. Ficam ressalvadas do disposto no art. 195 as atuais </a:t>
            </a:r>
            <a:r>
              <a:rPr lang="pt-BR" sz="2000" i="1" u="sng" dirty="0"/>
              <a:t>contribuições compulsórias dos empregadores </a:t>
            </a:r>
            <a:r>
              <a:rPr lang="pt-BR" sz="2000" i="1" dirty="0"/>
              <a:t>sobre a folha de salários, destinadas às entidades privadas de serviço social e de formação profissional vinculadas ao sistema sindical</a:t>
            </a:r>
            <a:r>
              <a:rPr lang="pt-BR" sz="2000" i="1" dirty="0" smtClean="0"/>
              <a:t>.”</a:t>
            </a:r>
            <a:endParaRPr lang="pt-BR" sz="2000" i="1" dirty="0"/>
          </a:p>
        </p:txBody>
      </p:sp>
    </p:spTree>
    <p:extLst>
      <p:ext uri="{BB962C8B-B14F-4D97-AF65-F5344CB8AC3E}">
        <p14:creationId xmlns:p14="http://schemas.microsoft.com/office/powerpoint/2010/main" val="3017051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963084" y="1519332"/>
            <a:ext cx="10439400" cy="1128618"/>
          </a:xfrm>
        </p:spPr>
        <p:txBody>
          <a:bodyPr>
            <a:normAutofit/>
          </a:bodyPr>
          <a:lstStyle/>
          <a:p>
            <a:pPr algn="just">
              <a:defRPr/>
            </a:pPr>
            <a:r>
              <a:rPr lang="pt-BR" dirty="0" smtClean="0">
                <a:solidFill>
                  <a:schemeClr val="tx1"/>
                </a:solidFill>
              </a:rPr>
              <a:t>Face à análise do art.240 da CF e demais disposições </a:t>
            </a:r>
            <a:r>
              <a:rPr lang="pt-BR" dirty="0" err="1" smtClean="0">
                <a:solidFill>
                  <a:schemeClr val="tx1"/>
                </a:solidFill>
              </a:rPr>
              <a:t>infrarregulamentares</a:t>
            </a:r>
            <a:r>
              <a:rPr lang="pt-BR" dirty="0" smtClean="0">
                <a:solidFill>
                  <a:schemeClr val="tx1"/>
                </a:solidFill>
              </a:rPr>
              <a:t>, o ilustre jurista Hely Lopes Meirelles esclareceu:</a:t>
            </a:r>
            <a:endParaRPr lang="pt-BR" dirty="0">
              <a:solidFill>
                <a:schemeClr val="tx1"/>
              </a:solidFill>
            </a:endParaRPr>
          </a:p>
          <a:p>
            <a:pPr>
              <a:defRPr/>
            </a:pPr>
            <a:r>
              <a:rPr lang="pt-BR" sz="1400" i="1" dirty="0">
                <a:solidFill>
                  <a:schemeClr val="tx1"/>
                </a:solidFill>
              </a:rPr>
              <a:t> </a:t>
            </a:r>
          </a:p>
        </p:txBody>
      </p:sp>
      <p:sp>
        <p:nvSpPr>
          <p:cNvPr id="4" name="CaixaDeTexto 3"/>
          <p:cNvSpPr txBox="1"/>
          <p:nvPr/>
        </p:nvSpPr>
        <p:spPr>
          <a:xfrm>
            <a:off x="5886450" y="294620"/>
            <a:ext cx="6067425" cy="523220"/>
          </a:xfrm>
          <a:prstGeom prst="rect">
            <a:avLst/>
          </a:prstGeom>
          <a:noFill/>
        </p:spPr>
        <p:txBody>
          <a:bodyPr wrap="square" rtlCol="0">
            <a:spAutoFit/>
          </a:bodyPr>
          <a:lstStyle/>
          <a:p>
            <a:pPr algn="r"/>
            <a:r>
              <a:rPr lang="pt-BR" sz="2800" dirty="0" smtClean="0">
                <a:solidFill>
                  <a:schemeClr val="bg1"/>
                </a:solidFill>
              </a:rPr>
              <a:t>A origem das Receitas de Contribuição</a:t>
            </a:r>
            <a:endParaRPr lang="pt-BR" sz="2800" dirty="0">
              <a:solidFill>
                <a:schemeClr val="bg1"/>
              </a:solidFill>
            </a:endParaRPr>
          </a:p>
        </p:txBody>
      </p:sp>
      <p:sp>
        <p:nvSpPr>
          <p:cNvPr id="6" name="Retângulo 5"/>
          <p:cNvSpPr/>
          <p:nvPr/>
        </p:nvSpPr>
        <p:spPr>
          <a:xfrm>
            <a:off x="1666875" y="2641104"/>
            <a:ext cx="9525000" cy="2523768"/>
          </a:xfrm>
          <a:prstGeom prst="rect">
            <a:avLst/>
          </a:prstGeom>
        </p:spPr>
        <p:txBody>
          <a:bodyPr wrap="square">
            <a:spAutoFit/>
          </a:bodyPr>
          <a:lstStyle/>
          <a:p>
            <a:pPr algn="r"/>
            <a:r>
              <a:rPr lang="pt-BR" sz="2000" i="1" dirty="0" smtClean="0"/>
              <a:t>“Estas instituições têm personalidade jurídica de direito privado, patrimônio próprio e direção particular. Mantêm-se, entretanto, com </a:t>
            </a:r>
            <a:r>
              <a:rPr lang="pt-BR" sz="2000" i="1" u="sng" dirty="0" smtClean="0"/>
              <a:t>contribuições </a:t>
            </a:r>
            <a:r>
              <a:rPr lang="pt-BR" sz="2000" i="1" u="sng" dirty="0" err="1" smtClean="0"/>
              <a:t>parafiscais</a:t>
            </a:r>
            <a:r>
              <a:rPr lang="pt-BR" sz="2000" i="1" u="sng" dirty="0" smtClean="0"/>
              <a:t> arrecadadas compulsoriamente</a:t>
            </a:r>
            <a:r>
              <a:rPr lang="pt-BR" sz="2000" i="1" dirty="0" smtClean="0"/>
              <a:t> [...] Não se integram no serviço público centralizado, </a:t>
            </a:r>
            <a:r>
              <a:rPr lang="pt-BR" sz="2000" i="1" u="sng" dirty="0" smtClean="0"/>
              <a:t>nem se confundem com as autarquias </a:t>
            </a:r>
            <a:r>
              <a:rPr lang="pt-BR" sz="2000" i="1" dirty="0" smtClean="0"/>
              <a:t>[...] compõem suas diretorias sem ingerência estatal; administram </a:t>
            </a:r>
            <a:r>
              <a:rPr lang="pt-BR" sz="2000" i="1" dirty="0" err="1" smtClean="0"/>
              <a:t>desembaraçamente</a:t>
            </a:r>
            <a:r>
              <a:rPr lang="pt-BR" sz="2000" i="1" dirty="0" smtClean="0"/>
              <a:t> seu patrimônio; aplicam livremente suas rendas, mas</a:t>
            </a:r>
            <a:r>
              <a:rPr lang="pt-BR" sz="2000" i="1" u="sng" dirty="0" smtClean="0"/>
              <a:t> prestam contas a posteriori à entidade pública a que se vinculam</a:t>
            </a:r>
            <a:r>
              <a:rPr lang="pt-BR" sz="2000" i="1" dirty="0" smtClean="0"/>
              <a:t> (Lei nº2.613, 23/9/1955, </a:t>
            </a:r>
            <a:r>
              <a:rPr lang="pt-BR" sz="2000" i="1" dirty="0" err="1" smtClean="0"/>
              <a:t>art.s</a:t>
            </a:r>
            <a:r>
              <a:rPr lang="pt-BR" sz="2000" i="1" dirty="0" smtClean="0"/>
              <a:t> 11 e 13).”</a:t>
            </a:r>
          </a:p>
          <a:p>
            <a:pPr algn="r"/>
            <a:endParaRPr lang="pt-BR" sz="2000" i="1" dirty="0"/>
          </a:p>
          <a:p>
            <a:pPr algn="r"/>
            <a:r>
              <a:rPr lang="pt-BR" i="1" dirty="0" smtClean="0"/>
              <a:t>MEIRELLES, H.L.. Direito Administrativo Brasileiro, 15ª ed.. Revista dos Tribunais, p-314-335.</a:t>
            </a:r>
            <a:endParaRPr lang="pt-BR" i="1" dirty="0"/>
          </a:p>
        </p:txBody>
      </p:sp>
    </p:spTree>
    <p:extLst>
      <p:ext uri="{BB962C8B-B14F-4D97-AF65-F5344CB8AC3E}">
        <p14:creationId xmlns:p14="http://schemas.microsoft.com/office/powerpoint/2010/main" val="3911618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p:cNvPicPr>
            <a:picLocks noChangeAspect="1"/>
          </p:cNvPicPr>
          <p:nvPr/>
        </p:nvPicPr>
        <p:blipFill>
          <a:blip r:embed="rId3"/>
          <a:stretch>
            <a:fillRect/>
          </a:stretch>
        </p:blipFill>
        <p:spPr>
          <a:xfrm>
            <a:off x="6228152" y="1192906"/>
            <a:ext cx="5726251" cy="2221267"/>
          </a:xfrm>
          <a:prstGeom prst="rect">
            <a:avLst/>
          </a:prstGeom>
        </p:spPr>
      </p:pic>
      <p:pic>
        <p:nvPicPr>
          <p:cNvPr id="12" name="Imagem 11"/>
          <p:cNvPicPr>
            <a:picLocks noChangeAspect="1"/>
          </p:cNvPicPr>
          <p:nvPr/>
        </p:nvPicPr>
        <p:blipFill>
          <a:blip r:embed="rId4"/>
          <a:stretch>
            <a:fillRect/>
          </a:stretch>
        </p:blipFill>
        <p:spPr>
          <a:xfrm>
            <a:off x="282691" y="1188500"/>
            <a:ext cx="5802601" cy="4862000"/>
          </a:xfrm>
          <a:prstGeom prst="rect">
            <a:avLst/>
          </a:prstGeom>
        </p:spPr>
      </p:pic>
      <p:sp>
        <p:nvSpPr>
          <p:cNvPr id="9" name="Título 1"/>
          <p:cNvSpPr txBox="1">
            <a:spLocks/>
          </p:cNvSpPr>
          <p:nvPr/>
        </p:nvSpPr>
        <p:spPr bwMode="auto">
          <a:xfrm>
            <a:off x="5518622" y="0"/>
            <a:ext cx="6274601" cy="104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smtClean="0">
                <a:ln>
                  <a:noFill/>
                </a:ln>
                <a:solidFill>
                  <a:srgbClr val="FFFFFF"/>
                </a:solidFill>
                <a:uLnTx/>
                <a:uFillTx/>
                <a:latin typeface="Arial Narrow"/>
                <a:ea typeface="ＭＳ Ｐゴシック" charset="0"/>
                <a:cs typeface="Arial Narrow"/>
              </a:rPr>
              <a:t>Senac – Previsão da Receita Orçamentária 2018</a:t>
            </a:r>
            <a:endParaRPr kumimoji="0" lang="pt-BR" sz="3200" i="0" u="none" strike="noStrike" kern="1200" cap="none" spc="0" normalizeH="0" baseline="0" noProof="0" dirty="0">
              <a:ln>
                <a:noFill/>
              </a:ln>
              <a:solidFill>
                <a:srgbClr val="FFFFFF"/>
              </a:solidFill>
              <a:uLnTx/>
              <a:uFillTx/>
              <a:latin typeface="Arial Narrow"/>
              <a:ea typeface="ＭＳ Ｐゴシック" charset="0"/>
              <a:cs typeface="Arial Narrow"/>
            </a:endParaRPr>
          </a:p>
        </p:txBody>
      </p:sp>
      <p:sp>
        <p:nvSpPr>
          <p:cNvPr id="5" name="CaixaDeTexto 4"/>
          <p:cNvSpPr txBox="1"/>
          <p:nvPr/>
        </p:nvSpPr>
        <p:spPr>
          <a:xfrm>
            <a:off x="6832932" y="4554673"/>
            <a:ext cx="4789510" cy="400110"/>
          </a:xfrm>
          <a:prstGeom prst="rect">
            <a:avLst/>
          </a:prstGeom>
          <a:noFill/>
          <a:ln w="28575">
            <a:solidFill>
              <a:srgbClr val="FD8612"/>
            </a:solidFill>
          </a:ln>
        </p:spPr>
        <p:txBody>
          <a:bodyPr wrap="square" rtlCol="0">
            <a:spAutoFit/>
          </a:bodyPr>
          <a:lstStyle/>
          <a:p>
            <a:pPr algn="ctr"/>
            <a:r>
              <a:rPr lang="pt-BR" sz="2000" b="1" dirty="0" smtClean="0"/>
              <a:t>Receita </a:t>
            </a:r>
            <a:r>
              <a:rPr lang="pt-BR" sz="2000" b="1" dirty="0"/>
              <a:t>de Contribuições Sociais Prevista</a:t>
            </a:r>
            <a:endParaRPr lang="pt-BR" sz="2000" b="1" dirty="0">
              <a:solidFill>
                <a:srgbClr val="FF0000"/>
              </a:solidFill>
            </a:endParaRPr>
          </a:p>
        </p:txBody>
      </p:sp>
      <p:cxnSp>
        <p:nvCxnSpPr>
          <p:cNvPr id="7" name="Conector reto 20"/>
          <p:cNvCxnSpPr/>
          <p:nvPr/>
        </p:nvCxnSpPr>
        <p:spPr>
          <a:xfrm>
            <a:off x="6588821" y="229906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to 29"/>
          <p:cNvCxnSpPr/>
          <p:nvPr/>
        </p:nvCxnSpPr>
        <p:spPr>
          <a:xfrm>
            <a:off x="5866231" y="2639321"/>
            <a:ext cx="966701" cy="191535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Retângulo 32"/>
          <p:cNvSpPr/>
          <p:nvPr/>
        </p:nvSpPr>
        <p:spPr>
          <a:xfrm>
            <a:off x="6744800" y="5028499"/>
            <a:ext cx="4989789" cy="707886"/>
          </a:xfrm>
          <a:prstGeom prst="rect">
            <a:avLst/>
          </a:prstGeom>
        </p:spPr>
        <p:txBody>
          <a:bodyPr wrap="square">
            <a:spAutoFit/>
          </a:bodyPr>
          <a:lstStyle/>
          <a:p>
            <a:pPr algn="just"/>
            <a:r>
              <a:rPr lang="pt-BR" sz="1000" smtClean="0">
                <a:latin typeface="Calibri" panose="020F0502020204030204" pitchFamily="34" charset="0"/>
                <a:ea typeface="Calibri" panose="020F0502020204030204" pitchFamily="34" charset="0"/>
                <a:cs typeface="Times New Roman" panose="02020603050405020304" pitchFamily="18" charset="0"/>
              </a:rPr>
              <a:t>(2) </a:t>
            </a:r>
            <a:r>
              <a:rPr lang="pt-BR" sz="1000" dirty="0">
                <a:latin typeface="Calibri" panose="020F0502020204030204" pitchFamily="34" charset="0"/>
                <a:ea typeface="Calibri" panose="020F0502020204030204" pitchFamily="34" charset="0"/>
                <a:cs typeface="Times New Roman" panose="02020603050405020304" pitchFamily="18" charset="0"/>
              </a:rPr>
              <a:t>Consolidação dos Quadros Gerais do Orçamento-Programa do Serviço Nacional de Aprendizagem Comercial (Senac), referente ao exercício </a:t>
            </a:r>
            <a:r>
              <a:rPr lang="pt-BR" sz="1000" dirty="0" smtClean="0">
                <a:latin typeface="Calibri" panose="020F0502020204030204" pitchFamily="34" charset="0"/>
                <a:ea typeface="Calibri" panose="020F0502020204030204" pitchFamily="34" charset="0"/>
                <a:cs typeface="Times New Roman" panose="02020603050405020304" pitchFamily="18" charset="0"/>
              </a:rPr>
              <a:t>2018, </a:t>
            </a:r>
            <a:r>
              <a:rPr lang="pt-BR" sz="1000" dirty="0">
                <a:latin typeface="Calibri" panose="020F0502020204030204" pitchFamily="34" charset="0"/>
                <a:ea typeface="Calibri" panose="020F0502020204030204" pitchFamily="34" charset="0"/>
                <a:cs typeface="Times New Roman" panose="02020603050405020304" pitchFamily="18" charset="0"/>
              </a:rPr>
              <a:t>de acordo com o Código de Contabilidade e Orçamento (</a:t>
            </a:r>
            <a:r>
              <a:rPr lang="pt-BR" sz="1000" dirty="0" err="1">
                <a:latin typeface="Calibri" panose="020F0502020204030204" pitchFamily="34" charset="0"/>
                <a:ea typeface="Calibri" panose="020F0502020204030204" pitchFamily="34" charset="0"/>
                <a:cs typeface="Times New Roman" panose="02020603050405020304" pitchFamily="18" charset="0"/>
              </a:rPr>
              <a:t>Codeco</a:t>
            </a:r>
            <a:r>
              <a:rPr lang="pt-BR" sz="1000" dirty="0">
                <a:latin typeface="Calibri" panose="020F0502020204030204" pitchFamily="34" charset="0"/>
                <a:ea typeface="Calibri" panose="020F0502020204030204" pitchFamily="34" charset="0"/>
                <a:cs typeface="Times New Roman" panose="02020603050405020304" pitchFamily="18" charset="0"/>
              </a:rPr>
              <a:t>) </a:t>
            </a:r>
            <a:r>
              <a:rPr lang="pt-BR" sz="1000" dirty="0" smtClean="0">
                <a:latin typeface="Calibri" panose="020F0502020204030204" pitchFamily="34" charset="0"/>
                <a:ea typeface="Calibri" panose="020F0502020204030204" pitchFamily="34" charset="0"/>
                <a:cs typeface="Times New Roman" panose="02020603050405020304" pitchFamily="18" charset="0"/>
              </a:rPr>
              <a:t>atualizado e aprovado </a:t>
            </a:r>
            <a:r>
              <a:rPr lang="pt-BR" sz="1000" dirty="0">
                <a:latin typeface="Calibri" panose="020F0502020204030204" pitchFamily="34" charset="0"/>
                <a:ea typeface="Calibri" panose="020F0502020204030204" pitchFamily="34" charset="0"/>
                <a:cs typeface="Times New Roman" panose="02020603050405020304" pitchFamily="18" charset="0"/>
              </a:rPr>
              <a:t>pela Resolução Senac n. </a:t>
            </a:r>
            <a:r>
              <a:rPr lang="pt-BR" sz="1000" dirty="0" smtClean="0">
                <a:latin typeface="Calibri" panose="020F0502020204030204" pitchFamily="34" charset="0"/>
                <a:ea typeface="Calibri" panose="020F0502020204030204" pitchFamily="34" charset="0"/>
                <a:cs typeface="Times New Roman" panose="02020603050405020304" pitchFamily="18" charset="0"/>
              </a:rPr>
              <a:t>1082/2017 </a:t>
            </a:r>
            <a:r>
              <a:rPr lang="pt-BR" sz="1000" dirty="0">
                <a:latin typeface="Calibri" panose="020F0502020204030204" pitchFamily="34" charset="0"/>
                <a:ea typeface="Calibri" panose="020F0502020204030204" pitchFamily="34" charset="0"/>
                <a:cs typeface="Times New Roman" panose="02020603050405020304" pitchFamily="18" charset="0"/>
              </a:rPr>
              <a:t>de </a:t>
            </a:r>
            <a:r>
              <a:rPr lang="pt-BR" sz="1000" dirty="0" smtClean="0">
                <a:latin typeface="Calibri" panose="020F0502020204030204" pitchFamily="34" charset="0"/>
                <a:ea typeface="Calibri" panose="020F0502020204030204" pitchFamily="34" charset="0"/>
                <a:cs typeface="Times New Roman" panose="02020603050405020304" pitchFamily="18" charset="0"/>
              </a:rPr>
              <a:t>20 </a:t>
            </a:r>
            <a:r>
              <a:rPr lang="pt-BR" sz="1000" dirty="0">
                <a:latin typeface="Calibri" panose="020F0502020204030204" pitchFamily="34" charset="0"/>
                <a:ea typeface="Calibri" panose="020F0502020204030204" pitchFamily="34" charset="0"/>
                <a:cs typeface="Times New Roman" panose="02020603050405020304" pitchFamily="18" charset="0"/>
              </a:rPr>
              <a:t>de dezembro de </a:t>
            </a:r>
            <a:r>
              <a:rPr lang="pt-BR" sz="1000" dirty="0" smtClean="0">
                <a:latin typeface="Calibri" panose="020F0502020204030204" pitchFamily="34" charset="0"/>
                <a:ea typeface="Calibri" panose="020F0502020204030204" pitchFamily="34" charset="0"/>
                <a:cs typeface="Times New Roman" panose="02020603050405020304" pitchFamily="18" charset="0"/>
              </a:rPr>
              <a:t>2017.</a:t>
            </a:r>
            <a:endParaRPr lang="pt-BR" sz="1000" dirty="0"/>
          </a:p>
        </p:txBody>
      </p:sp>
      <p:sp>
        <p:nvSpPr>
          <p:cNvPr id="6" name="Retângulo 18"/>
          <p:cNvSpPr/>
          <p:nvPr/>
        </p:nvSpPr>
        <p:spPr>
          <a:xfrm>
            <a:off x="501751" y="2426229"/>
            <a:ext cx="5364480" cy="231254"/>
          </a:xfrm>
          <a:prstGeom prst="rect">
            <a:avLst/>
          </a:prstGeom>
          <a:noFill/>
          <a:ln w="28575">
            <a:solidFill>
              <a:srgbClr val="FD8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422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bwMode="auto">
          <a:xfrm>
            <a:off x="5518622" y="0"/>
            <a:ext cx="6274601" cy="104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smtClean="0">
                <a:ln>
                  <a:noFill/>
                </a:ln>
                <a:solidFill>
                  <a:srgbClr val="FFFFFF"/>
                </a:solidFill>
                <a:uLnTx/>
                <a:uFillTx/>
                <a:latin typeface="Arial Narrow"/>
                <a:ea typeface="ＭＳ Ｐゴシック" charset="0"/>
                <a:cs typeface="Arial Narrow"/>
              </a:rPr>
              <a:t>Senac – Previsão da Despesa Orçamentária 2018</a:t>
            </a:r>
            <a:endParaRPr kumimoji="0" lang="pt-BR" sz="3200" i="0" u="none" strike="noStrike" kern="1200" cap="none" spc="0" normalizeH="0" baseline="0" noProof="0" dirty="0">
              <a:ln>
                <a:noFill/>
              </a:ln>
              <a:solidFill>
                <a:srgbClr val="FFFFFF"/>
              </a:solidFill>
              <a:uLnTx/>
              <a:uFillTx/>
              <a:latin typeface="Arial Narrow"/>
              <a:ea typeface="ＭＳ Ｐゴシック" charset="0"/>
              <a:cs typeface="Arial Narrow"/>
            </a:endParaRPr>
          </a:p>
        </p:txBody>
      </p:sp>
      <p:cxnSp>
        <p:nvCxnSpPr>
          <p:cNvPr id="7" name="Conector reto 20"/>
          <p:cNvCxnSpPr/>
          <p:nvPr/>
        </p:nvCxnSpPr>
        <p:spPr>
          <a:xfrm>
            <a:off x="6588821" y="2299063"/>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m 1"/>
          <p:cNvPicPr>
            <a:picLocks noChangeAspect="1"/>
          </p:cNvPicPr>
          <p:nvPr/>
        </p:nvPicPr>
        <p:blipFill>
          <a:blip r:embed="rId3"/>
          <a:stretch>
            <a:fillRect/>
          </a:stretch>
        </p:blipFill>
        <p:spPr>
          <a:xfrm>
            <a:off x="2867222" y="1616762"/>
            <a:ext cx="6451576" cy="3088800"/>
          </a:xfrm>
          <a:prstGeom prst="rect">
            <a:avLst/>
          </a:prstGeom>
        </p:spPr>
      </p:pic>
      <p:sp>
        <p:nvSpPr>
          <p:cNvPr id="8" name="Retângulo 32"/>
          <p:cNvSpPr/>
          <p:nvPr/>
        </p:nvSpPr>
        <p:spPr>
          <a:xfrm>
            <a:off x="2867222" y="4816781"/>
            <a:ext cx="6451576" cy="553998"/>
          </a:xfrm>
          <a:prstGeom prst="rect">
            <a:avLst/>
          </a:prstGeom>
        </p:spPr>
        <p:txBody>
          <a:bodyPr wrap="square">
            <a:spAutoFit/>
          </a:bodyPr>
          <a:lstStyle/>
          <a:p>
            <a:pPr algn="just"/>
            <a:r>
              <a:rPr lang="pt-BR" sz="1000" dirty="0" smtClean="0">
                <a:latin typeface="Calibri" panose="020F0502020204030204" pitchFamily="34" charset="0"/>
                <a:ea typeface="Calibri" panose="020F0502020204030204" pitchFamily="34" charset="0"/>
                <a:cs typeface="Times New Roman" panose="02020603050405020304" pitchFamily="18" charset="0"/>
              </a:rPr>
              <a:t>(3) </a:t>
            </a:r>
            <a:r>
              <a:rPr lang="pt-BR" sz="1000" dirty="0">
                <a:latin typeface="Calibri" panose="020F0502020204030204" pitchFamily="34" charset="0"/>
                <a:ea typeface="Calibri" panose="020F0502020204030204" pitchFamily="34" charset="0"/>
                <a:cs typeface="Times New Roman" panose="02020603050405020304" pitchFamily="18" charset="0"/>
              </a:rPr>
              <a:t>Consolidação dos Quadros Gerais do Orçamento-Programa do Serviço Nacional de Aprendizagem Comercial (Senac), referente ao exercício </a:t>
            </a:r>
            <a:r>
              <a:rPr lang="pt-BR" sz="1000" dirty="0" smtClean="0">
                <a:latin typeface="Calibri" panose="020F0502020204030204" pitchFamily="34" charset="0"/>
                <a:ea typeface="Calibri" panose="020F0502020204030204" pitchFamily="34" charset="0"/>
                <a:cs typeface="Times New Roman" panose="02020603050405020304" pitchFamily="18" charset="0"/>
              </a:rPr>
              <a:t>2018, </a:t>
            </a:r>
            <a:r>
              <a:rPr lang="pt-BR" sz="1000" dirty="0">
                <a:latin typeface="Calibri" panose="020F0502020204030204" pitchFamily="34" charset="0"/>
                <a:ea typeface="Calibri" panose="020F0502020204030204" pitchFamily="34" charset="0"/>
                <a:cs typeface="Times New Roman" panose="02020603050405020304" pitchFamily="18" charset="0"/>
              </a:rPr>
              <a:t>de acordo com o Código de Contabilidade e Orçamento (</a:t>
            </a:r>
            <a:r>
              <a:rPr lang="pt-BR" sz="1000" dirty="0" err="1">
                <a:latin typeface="Calibri" panose="020F0502020204030204" pitchFamily="34" charset="0"/>
                <a:ea typeface="Calibri" panose="020F0502020204030204" pitchFamily="34" charset="0"/>
                <a:cs typeface="Times New Roman" panose="02020603050405020304" pitchFamily="18" charset="0"/>
              </a:rPr>
              <a:t>Codeco</a:t>
            </a:r>
            <a:r>
              <a:rPr lang="pt-BR" sz="1000" dirty="0">
                <a:latin typeface="Calibri" panose="020F0502020204030204" pitchFamily="34" charset="0"/>
                <a:ea typeface="Calibri" panose="020F0502020204030204" pitchFamily="34" charset="0"/>
                <a:cs typeface="Times New Roman" panose="02020603050405020304" pitchFamily="18" charset="0"/>
              </a:rPr>
              <a:t>) atualizado e aprovado pela Resolução Senac n. </a:t>
            </a:r>
            <a:r>
              <a:rPr lang="pt-BR" sz="1000" dirty="0" smtClean="0">
                <a:latin typeface="Calibri" panose="020F0502020204030204" pitchFamily="34" charset="0"/>
                <a:ea typeface="Calibri" panose="020F0502020204030204" pitchFamily="34" charset="0"/>
                <a:cs typeface="Times New Roman" panose="02020603050405020304" pitchFamily="18" charset="0"/>
              </a:rPr>
              <a:t>1082/2017 </a:t>
            </a:r>
            <a:r>
              <a:rPr lang="pt-BR" sz="1000" dirty="0">
                <a:latin typeface="Calibri" panose="020F0502020204030204" pitchFamily="34" charset="0"/>
                <a:ea typeface="Calibri" panose="020F0502020204030204" pitchFamily="34" charset="0"/>
                <a:cs typeface="Times New Roman" panose="02020603050405020304" pitchFamily="18" charset="0"/>
              </a:rPr>
              <a:t>de </a:t>
            </a:r>
            <a:r>
              <a:rPr lang="pt-BR" sz="1000" dirty="0" smtClean="0">
                <a:latin typeface="Calibri" panose="020F0502020204030204" pitchFamily="34" charset="0"/>
                <a:ea typeface="Calibri" panose="020F0502020204030204" pitchFamily="34" charset="0"/>
                <a:cs typeface="Times New Roman" panose="02020603050405020304" pitchFamily="18" charset="0"/>
              </a:rPr>
              <a:t>20 </a:t>
            </a:r>
            <a:r>
              <a:rPr lang="pt-BR" sz="1000" dirty="0">
                <a:latin typeface="Calibri" panose="020F0502020204030204" pitchFamily="34" charset="0"/>
                <a:ea typeface="Calibri" panose="020F0502020204030204" pitchFamily="34" charset="0"/>
                <a:cs typeface="Times New Roman" panose="02020603050405020304" pitchFamily="18" charset="0"/>
              </a:rPr>
              <a:t>de dezembro de </a:t>
            </a:r>
            <a:r>
              <a:rPr lang="pt-BR" sz="1000" dirty="0" smtClean="0">
                <a:latin typeface="Calibri" panose="020F0502020204030204" pitchFamily="34" charset="0"/>
                <a:ea typeface="Calibri" panose="020F0502020204030204" pitchFamily="34" charset="0"/>
                <a:cs typeface="Times New Roman" panose="02020603050405020304" pitchFamily="18" charset="0"/>
              </a:rPr>
              <a:t>2017.</a:t>
            </a:r>
            <a:endParaRPr lang="pt-BR" sz="1000" dirty="0"/>
          </a:p>
        </p:txBody>
      </p:sp>
    </p:spTree>
    <p:extLst>
      <p:ext uri="{BB962C8B-B14F-4D97-AF65-F5344CB8AC3E}">
        <p14:creationId xmlns:p14="http://schemas.microsoft.com/office/powerpoint/2010/main" val="20422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479811" y="1223852"/>
            <a:ext cx="6527926" cy="3098334"/>
          </a:xfrm>
          <a:prstGeom prst="rect">
            <a:avLst/>
          </a:prstGeom>
        </p:spPr>
      </p:pic>
      <p:sp>
        <p:nvSpPr>
          <p:cNvPr id="9" name="Título 1"/>
          <p:cNvSpPr txBox="1">
            <a:spLocks/>
          </p:cNvSpPr>
          <p:nvPr/>
        </p:nvSpPr>
        <p:spPr bwMode="auto">
          <a:xfrm>
            <a:off x="5518622" y="0"/>
            <a:ext cx="6274601" cy="104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smtClean="0">
                <a:ln>
                  <a:noFill/>
                </a:ln>
                <a:solidFill>
                  <a:srgbClr val="FFFFFF"/>
                </a:solidFill>
                <a:uLnTx/>
                <a:uFillTx/>
                <a:latin typeface="Arial Narrow"/>
                <a:ea typeface="ＭＳ Ｐゴシック" charset="0"/>
                <a:cs typeface="Arial Narrow"/>
              </a:rPr>
              <a:t>Senac – Composição por Programa</a:t>
            </a:r>
            <a:r>
              <a:rPr kumimoji="0" lang="pt-BR" sz="2800" i="0" u="none" strike="noStrike" kern="1200" cap="none" spc="0" normalizeH="0" noProof="0" dirty="0" smtClean="0">
                <a:ln>
                  <a:noFill/>
                </a:ln>
                <a:solidFill>
                  <a:srgbClr val="FFFFFF"/>
                </a:solidFill>
                <a:uLnTx/>
                <a:uFillTx/>
                <a:latin typeface="Arial Narrow"/>
                <a:ea typeface="ＭＳ Ｐゴシック" charset="0"/>
                <a:cs typeface="Arial Narrow"/>
              </a:rPr>
              <a:t> </a:t>
            </a:r>
            <a:r>
              <a:rPr kumimoji="0" lang="pt-BR" sz="2800" i="0" u="none" strike="noStrike" kern="1200" cap="none" spc="0" normalizeH="0" baseline="0" noProof="0" dirty="0" smtClean="0">
                <a:ln>
                  <a:noFill/>
                </a:ln>
                <a:solidFill>
                  <a:srgbClr val="FFFFFF"/>
                </a:solidFill>
                <a:uLnTx/>
                <a:uFillTx/>
                <a:latin typeface="Arial Narrow"/>
                <a:ea typeface="ＭＳ Ｐゴシック" charset="0"/>
                <a:cs typeface="Arial Narrow"/>
              </a:rPr>
              <a:t>das Despesas 2018</a:t>
            </a:r>
            <a:endParaRPr kumimoji="0" lang="pt-BR" sz="3200" i="0" u="none" strike="noStrike" kern="1200" cap="none" spc="0" normalizeH="0" baseline="0" noProof="0" dirty="0">
              <a:ln>
                <a:noFill/>
              </a:ln>
              <a:solidFill>
                <a:srgbClr val="FFFFFF"/>
              </a:solidFill>
              <a:uLnTx/>
              <a:uFillTx/>
              <a:latin typeface="Arial Narrow"/>
              <a:ea typeface="ＭＳ Ｐゴシック" charset="0"/>
              <a:cs typeface="Arial Narrow"/>
            </a:endParaRPr>
          </a:p>
        </p:txBody>
      </p:sp>
      <p:cxnSp>
        <p:nvCxnSpPr>
          <p:cNvPr id="7" name="Conector reto 20"/>
          <p:cNvCxnSpPr/>
          <p:nvPr/>
        </p:nvCxnSpPr>
        <p:spPr>
          <a:xfrm>
            <a:off x="6588821" y="22990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aixaDeTexto 6"/>
          <p:cNvSpPr txBox="1"/>
          <p:nvPr/>
        </p:nvSpPr>
        <p:spPr>
          <a:xfrm>
            <a:off x="746288" y="4322186"/>
            <a:ext cx="10432572" cy="1077218"/>
          </a:xfrm>
          <a:prstGeom prst="rect">
            <a:avLst/>
          </a:prstGeom>
          <a:noFill/>
          <a:ln>
            <a:solidFill>
              <a:srgbClr val="FD8612"/>
            </a:solidFill>
          </a:ln>
        </p:spPr>
        <p:txBody>
          <a:bodyPr wrap="square" rtlCol="0">
            <a:spAutoFit/>
          </a:bodyPr>
          <a:lstStyle/>
          <a:p>
            <a:pPr algn="just"/>
            <a:r>
              <a:rPr lang="pt-BR" sz="1600" dirty="0">
                <a:effectLst>
                  <a:outerShdw blurRad="38100" dist="38100" dir="2700000" algn="tl">
                    <a:srgbClr val="000000">
                      <a:alpha val="43137"/>
                    </a:srgbClr>
                  </a:outerShdw>
                </a:effectLst>
              </a:rPr>
              <a:t>O </a:t>
            </a:r>
            <a:r>
              <a:rPr lang="pt-BR" sz="1600" b="1" dirty="0">
                <a:effectLst>
                  <a:outerShdw blurRad="38100" dist="38100" dir="2700000" algn="tl">
                    <a:srgbClr val="000000">
                      <a:alpha val="43137"/>
                    </a:srgbClr>
                  </a:outerShdw>
                </a:effectLst>
              </a:rPr>
              <a:t>Programa de Trabalho Consolidado </a:t>
            </a:r>
            <a:r>
              <a:rPr lang="pt-BR" sz="1600" dirty="0">
                <a:effectLst>
                  <a:outerShdw blurRad="38100" dist="38100" dir="2700000" algn="tl">
                    <a:srgbClr val="000000">
                      <a:alpha val="43137"/>
                    </a:srgbClr>
                  </a:outerShdw>
                </a:effectLst>
              </a:rPr>
              <a:t>evidencia a preocupação com a atividade-fim do Senac. </a:t>
            </a:r>
          </a:p>
          <a:p>
            <a:pPr algn="just"/>
            <a:r>
              <a:rPr lang="pt-BR" sz="1600" dirty="0">
                <a:effectLst>
                  <a:outerShdw blurRad="38100" dist="38100" dir="2700000" algn="tl">
                    <a:srgbClr val="000000">
                      <a:alpha val="43137"/>
                    </a:srgbClr>
                  </a:outerShdw>
                </a:effectLst>
              </a:rPr>
              <a:t>O Programa 07 – Empregabilidade terá, em </a:t>
            </a:r>
            <a:r>
              <a:rPr lang="pt-BR" sz="1600" dirty="0" smtClean="0">
                <a:effectLst>
                  <a:outerShdw blurRad="38100" dist="38100" dir="2700000" algn="tl">
                    <a:srgbClr val="000000">
                      <a:alpha val="43137"/>
                    </a:srgbClr>
                  </a:outerShdw>
                </a:effectLst>
              </a:rPr>
              <a:t>2018, </a:t>
            </a:r>
            <a:r>
              <a:rPr lang="pt-BR" sz="1600" dirty="0">
                <a:effectLst>
                  <a:outerShdw blurRad="38100" dist="38100" dir="2700000" algn="tl">
                    <a:srgbClr val="000000">
                      <a:alpha val="43137"/>
                    </a:srgbClr>
                  </a:outerShdw>
                </a:effectLst>
              </a:rPr>
              <a:t>um orçamento de </a:t>
            </a:r>
            <a:r>
              <a:rPr lang="pt-BR" sz="1600" b="1" dirty="0">
                <a:solidFill>
                  <a:srgbClr val="FD8612"/>
                </a:solidFill>
                <a:effectLst>
                  <a:outerShdw blurRad="38100" dist="38100" dir="2700000" algn="tl">
                    <a:srgbClr val="000000">
                      <a:alpha val="43137"/>
                    </a:srgbClr>
                  </a:outerShdw>
                </a:effectLst>
              </a:rPr>
              <a:t>R$ </a:t>
            </a:r>
            <a:r>
              <a:rPr lang="pt-BR" sz="1600" b="1" dirty="0" smtClean="0">
                <a:solidFill>
                  <a:srgbClr val="FD8612"/>
                </a:solidFill>
                <a:effectLst>
                  <a:outerShdw blurRad="38100" dist="38100" dir="2700000" algn="tl">
                    <a:srgbClr val="000000">
                      <a:alpha val="43137"/>
                    </a:srgbClr>
                  </a:outerShdw>
                </a:effectLst>
              </a:rPr>
              <a:t>2,419 </a:t>
            </a:r>
            <a:r>
              <a:rPr lang="pt-BR" sz="1600" b="1" dirty="0">
                <a:solidFill>
                  <a:srgbClr val="FD8612"/>
                </a:solidFill>
                <a:effectLst>
                  <a:outerShdw blurRad="38100" dist="38100" dir="2700000" algn="tl">
                    <a:srgbClr val="000000">
                      <a:alpha val="43137"/>
                    </a:srgbClr>
                  </a:outerShdw>
                </a:effectLst>
              </a:rPr>
              <a:t>bilhões, ou </a:t>
            </a:r>
            <a:r>
              <a:rPr lang="pt-BR" sz="1600" b="1" dirty="0" smtClean="0">
                <a:solidFill>
                  <a:srgbClr val="FD8612"/>
                </a:solidFill>
                <a:effectLst>
                  <a:outerShdw blurRad="38100" dist="38100" dir="2700000" algn="tl">
                    <a:srgbClr val="000000">
                      <a:alpha val="43137"/>
                    </a:srgbClr>
                  </a:outerShdw>
                </a:effectLst>
              </a:rPr>
              <a:t>seja, 84% </a:t>
            </a:r>
            <a:r>
              <a:rPr lang="pt-BR" sz="1600" b="1" dirty="0">
                <a:solidFill>
                  <a:srgbClr val="FD8612"/>
                </a:solidFill>
                <a:effectLst>
                  <a:outerShdw blurRad="38100" dist="38100" dir="2700000" algn="tl">
                    <a:srgbClr val="000000">
                      <a:alpha val="43137"/>
                    </a:srgbClr>
                  </a:outerShdw>
                </a:effectLst>
              </a:rPr>
              <a:t>da Receita de Contribuições Sociais Prevista de R$ </a:t>
            </a:r>
            <a:r>
              <a:rPr lang="pt-BR" sz="1600" b="1" dirty="0" smtClean="0">
                <a:solidFill>
                  <a:srgbClr val="FD8612"/>
                </a:solidFill>
                <a:effectLst>
                  <a:outerShdw blurRad="38100" dist="38100" dir="2700000" algn="tl">
                    <a:srgbClr val="000000">
                      <a:alpha val="43137"/>
                    </a:srgbClr>
                  </a:outerShdw>
                </a:effectLst>
              </a:rPr>
              <a:t>2,886 </a:t>
            </a:r>
            <a:r>
              <a:rPr lang="pt-BR" sz="1600" b="1" dirty="0">
                <a:solidFill>
                  <a:srgbClr val="FD8612"/>
                </a:solidFill>
                <a:effectLst>
                  <a:outerShdw blurRad="38100" dist="38100" dir="2700000" algn="tl">
                    <a:srgbClr val="000000">
                      <a:alpha val="43137"/>
                    </a:srgbClr>
                  </a:outerShdw>
                </a:effectLst>
              </a:rPr>
              <a:t>bilhões</a:t>
            </a:r>
            <a:r>
              <a:rPr lang="pt-BR" sz="1600" dirty="0">
                <a:solidFill>
                  <a:srgbClr val="FD8612"/>
                </a:solidFill>
                <a:effectLst>
                  <a:outerShdw blurRad="38100" dist="38100" dir="2700000" algn="tl">
                    <a:srgbClr val="000000">
                      <a:alpha val="43137"/>
                    </a:srgbClr>
                  </a:outerShdw>
                </a:effectLst>
              </a:rPr>
              <a:t>, </a:t>
            </a:r>
            <a:r>
              <a:rPr lang="pt-BR" sz="1600" dirty="0">
                <a:effectLst>
                  <a:outerShdw blurRad="38100" dist="38100" dir="2700000" algn="tl">
                    <a:srgbClr val="000000">
                      <a:alpha val="43137"/>
                    </a:srgbClr>
                  </a:outerShdw>
                </a:effectLst>
              </a:rPr>
              <a:t>distribuídos</a:t>
            </a:r>
            <a:r>
              <a:rPr lang="pt-BR" sz="1600" dirty="0">
                <a:solidFill>
                  <a:srgbClr val="FD8612"/>
                </a:solidFill>
                <a:effectLst>
                  <a:outerShdw blurRad="38100" dist="38100" dir="2700000" algn="tl">
                    <a:srgbClr val="000000">
                      <a:alpha val="43137"/>
                    </a:srgbClr>
                  </a:outerShdw>
                </a:effectLst>
              </a:rPr>
              <a:t> </a:t>
            </a:r>
            <a:r>
              <a:rPr lang="pt-BR" sz="1600" dirty="0">
                <a:effectLst>
                  <a:outerShdw blurRad="38100" dist="38100" dir="2700000" algn="tl">
                    <a:srgbClr val="000000">
                      <a:alpha val="43137"/>
                    </a:srgbClr>
                  </a:outerShdw>
                </a:effectLst>
              </a:rPr>
              <a:t>em ações de qualificação profissional das áreas do Comércio de Bens, Serviços e Turismo, de apoio à formação profissional e de assistência a educandos.</a:t>
            </a:r>
          </a:p>
        </p:txBody>
      </p:sp>
      <p:sp>
        <p:nvSpPr>
          <p:cNvPr id="11" name="Retângulo 4"/>
          <p:cNvSpPr/>
          <p:nvPr/>
        </p:nvSpPr>
        <p:spPr>
          <a:xfrm>
            <a:off x="7425686" y="2299063"/>
            <a:ext cx="4027406" cy="1569660"/>
          </a:xfrm>
          <a:prstGeom prst="rect">
            <a:avLst/>
          </a:prstGeom>
          <a:ln>
            <a:solidFill>
              <a:srgbClr val="FD8612"/>
            </a:solidFill>
          </a:ln>
        </p:spPr>
        <p:txBody>
          <a:bodyPr wrap="square">
            <a:spAutoFit/>
          </a:bodyPr>
          <a:lstStyle/>
          <a:p>
            <a:pPr lvl="0" algn="just">
              <a:defRPr/>
            </a:pPr>
            <a:r>
              <a:rPr lang="pt-BR" sz="1600" dirty="0" smtClean="0">
                <a:solidFill>
                  <a:prstClr val="black"/>
                </a:solidFill>
                <a:effectLst>
                  <a:outerShdw blurRad="38100" dist="38100" dir="2700000" algn="tl">
                    <a:srgbClr val="000000">
                      <a:alpha val="43137"/>
                    </a:srgbClr>
                  </a:outerShdw>
                </a:effectLst>
              </a:rPr>
              <a:t>No </a:t>
            </a:r>
            <a:r>
              <a:rPr lang="pt-BR" sz="1600" dirty="0">
                <a:solidFill>
                  <a:prstClr val="black"/>
                </a:solidFill>
                <a:effectLst>
                  <a:outerShdw blurRad="38100" dist="38100" dir="2700000" algn="tl">
                    <a:srgbClr val="000000">
                      <a:alpha val="43137"/>
                    </a:srgbClr>
                  </a:outerShdw>
                </a:effectLst>
              </a:rPr>
              <a:t>Programa </a:t>
            </a:r>
            <a:r>
              <a:rPr lang="pt-BR" sz="1600" dirty="0" smtClean="0">
                <a:solidFill>
                  <a:prstClr val="black"/>
                </a:solidFill>
                <a:effectLst>
                  <a:outerShdw blurRad="38100" dist="38100" dir="2700000" algn="tl">
                    <a:srgbClr val="000000">
                      <a:alpha val="43137"/>
                    </a:srgbClr>
                  </a:outerShdw>
                </a:effectLst>
              </a:rPr>
              <a:t>Administração Financeira, </a:t>
            </a:r>
            <a:r>
              <a:rPr lang="pt-BR" sz="1600" dirty="0">
                <a:solidFill>
                  <a:prstClr val="black"/>
                </a:solidFill>
                <a:effectLst>
                  <a:outerShdw blurRad="38100" dist="38100" dir="2700000" algn="tl">
                    <a:srgbClr val="000000">
                      <a:alpha val="43137"/>
                    </a:srgbClr>
                  </a:outerShdw>
                </a:effectLst>
              </a:rPr>
              <a:t>além </a:t>
            </a:r>
            <a:r>
              <a:rPr lang="pt-BR" sz="1600" dirty="0" smtClean="0">
                <a:solidFill>
                  <a:prstClr val="black"/>
                </a:solidFill>
                <a:effectLst>
                  <a:outerShdw blurRad="38100" dist="38100" dir="2700000" algn="tl">
                    <a:srgbClr val="000000">
                      <a:alpha val="43137"/>
                    </a:srgbClr>
                  </a:outerShdw>
                </a:effectLst>
              </a:rPr>
              <a:t>do custeio com serviços de  Administração e Controle Financeiro, </a:t>
            </a:r>
            <a:r>
              <a:rPr lang="pt-BR" sz="1600" dirty="0">
                <a:solidFill>
                  <a:prstClr val="black"/>
                </a:solidFill>
                <a:effectLst>
                  <a:outerShdw blurRad="38100" dist="38100" dir="2700000" algn="tl">
                    <a:srgbClr val="000000">
                      <a:alpha val="43137"/>
                    </a:srgbClr>
                  </a:outerShdw>
                </a:effectLst>
              </a:rPr>
              <a:t>também </a:t>
            </a:r>
            <a:r>
              <a:rPr lang="pt-BR" sz="1600" dirty="0" smtClean="0">
                <a:solidFill>
                  <a:prstClr val="black"/>
                </a:solidFill>
                <a:effectLst>
                  <a:outerShdw blurRad="38100" dist="38100" dir="2700000" algn="tl">
                    <a:srgbClr val="000000">
                      <a:alpha val="43137"/>
                    </a:srgbClr>
                  </a:outerShdw>
                </a:effectLst>
              </a:rPr>
              <a:t>inclui as </a:t>
            </a:r>
            <a:r>
              <a:rPr lang="pt-BR" sz="1600" b="1" dirty="0">
                <a:solidFill>
                  <a:srgbClr val="FD8612"/>
                </a:solidFill>
                <a:effectLst>
                  <a:outerShdw blurRad="38100" dist="38100" dir="2700000" algn="tl">
                    <a:srgbClr val="000000">
                      <a:alpha val="43137"/>
                    </a:srgbClr>
                  </a:outerShdw>
                </a:effectLst>
              </a:rPr>
              <a:t>Subvenções Ordinárias e Extraordinárias</a:t>
            </a:r>
            <a:r>
              <a:rPr lang="pt-BR" sz="1600" dirty="0">
                <a:solidFill>
                  <a:srgbClr val="FD8612"/>
                </a:solidFill>
                <a:effectLst>
                  <a:outerShdw blurRad="38100" dist="38100" dir="2700000" algn="tl">
                    <a:srgbClr val="000000">
                      <a:alpha val="43137"/>
                    </a:srgbClr>
                  </a:outerShdw>
                </a:effectLst>
              </a:rPr>
              <a:t> </a:t>
            </a:r>
            <a:r>
              <a:rPr lang="pt-BR" sz="1600" dirty="0">
                <a:solidFill>
                  <a:prstClr val="black"/>
                </a:solidFill>
                <a:effectLst>
                  <a:outerShdw blurRad="38100" dist="38100" dir="2700000" algn="tl">
                    <a:srgbClr val="000000">
                      <a:alpha val="43137"/>
                    </a:srgbClr>
                  </a:outerShdw>
                </a:effectLst>
              </a:rPr>
              <a:t>enviadas aos Departamentos </a:t>
            </a:r>
            <a:r>
              <a:rPr lang="pt-BR" sz="1600" dirty="0" smtClean="0">
                <a:solidFill>
                  <a:prstClr val="black"/>
                </a:solidFill>
                <a:effectLst>
                  <a:outerShdw blurRad="38100" dist="38100" dir="2700000" algn="tl">
                    <a:srgbClr val="000000">
                      <a:alpha val="43137"/>
                    </a:srgbClr>
                  </a:outerShdw>
                </a:effectLst>
              </a:rPr>
              <a:t>Regionais</a:t>
            </a:r>
            <a:r>
              <a:rPr lang="pt-BR" sz="1600" dirty="0">
                <a:solidFill>
                  <a:prstClr val="black"/>
                </a:solidFill>
                <a:effectLst>
                  <a:outerShdw blurRad="38100" dist="38100" dir="2700000" algn="tl">
                    <a:srgbClr val="000000">
                      <a:alpha val="43137"/>
                    </a:srgbClr>
                  </a:outerShdw>
                </a:effectLst>
              </a:rPr>
              <a:t> </a:t>
            </a:r>
            <a:r>
              <a:rPr lang="pt-BR" sz="1600" dirty="0" smtClean="0">
                <a:solidFill>
                  <a:prstClr val="black"/>
                </a:solidFill>
                <a:effectLst>
                  <a:outerShdw blurRad="38100" dist="38100" dir="2700000" algn="tl">
                    <a:srgbClr val="000000">
                      <a:alpha val="43137"/>
                    </a:srgbClr>
                  </a:outerShdw>
                </a:effectLst>
              </a:rPr>
              <a:t>para aplicação no Programa Senac de Gratuidade.</a:t>
            </a:r>
          </a:p>
        </p:txBody>
      </p:sp>
      <p:sp>
        <p:nvSpPr>
          <p:cNvPr id="14" name="Texto Explicativo: Linha 12"/>
          <p:cNvSpPr/>
          <p:nvPr/>
        </p:nvSpPr>
        <p:spPr>
          <a:xfrm rot="10800000">
            <a:off x="588950" y="2617263"/>
            <a:ext cx="6309641" cy="421212"/>
          </a:xfrm>
          <a:prstGeom prst="borderCallout1">
            <a:avLst>
              <a:gd name="adj1" fmla="val 22372"/>
              <a:gd name="adj2" fmla="val -108"/>
              <a:gd name="adj3" fmla="val -11950"/>
              <a:gd name="adj4" fmla="val -8147"/>
            </a:avLst>
          </a:prstGeom>
          <a:noFill/>
          <a:ln w="19050">
            <a:solidFill>
              <a:srgbClr val="FD8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exto Explicativo: Linha 13"/>
          <p:cNvSpPr/>
          <p:nvPr/>
        </p:nvSpPr>
        <p:spPr>
          <a:xfrm rot="10800000">
            <a:off x="588948" y="3694481"/>
            <a:ext cx="6309641" cy="201244"/>
          </a:xfrm>
          <a:prstGeom prst="borderCallout1">
            <a:avLst>
              <a:gd name="adj1" fmla="val -200916"/>
              <a:gd name="adj2" fmla="val -8674"/>
              <a:gd name="adj3" fmla="val 83527"/>
              <a:gd name="adj4" fmla="val 51"/>
            </a:avLst>
          </a:prstGeom>
          <a:noFill/>
          <a:ln w="19050">
            <a:solidFill>
              <a:srgbClr val="FD8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32"/>
          <p:cNvSpPr/>
          <p:nvPr/>
        </p:nvSpPr>
        <p:spPr>
          <a:xfrm>
            <a:off x="746288" y="5614150"/>
            <a:ext cx="6451576" cy="553998"/>
          </a:xfrm>
          <a:prstGeom prst="rect">
            <a:avLst/>
          </a:prstGeom>
        </p:spPr>
        <p:txBody>
          <a:bodyPr wrap="square">
            <a:spAutoFit/>
          </a:bodyPr>
          <a:lstStyle/>
          <a:p>
            <a:pPr algn="just"/>
            <a:r>
              <a:rPr lang="pt-BR" sz="1000" dirty="0" smtClean="0">
                <a:latin typeface="Calibri" panose="020F0502020204030204" pitchFamily="34" charset="0"/>
                <a:ea typeface="Calibri" panose="020F0502020204030204" pitchFamily="34" charset="0"/>
                <a:cs typeface="Times New Roman" panose="02020603050405020304" pitchFamily="18" charset="0"/>
              </a:rPr>
              <a:t>(*) </a:t>
            </a:r>
            <a:r>
              <a:rPr lang="pt-BR" sz="1000" dirty="0">
                <a:latin typeface="Calibri" panose="020F0502020204030204" pitchFamily="34" charset="0"/>
                <a:ea typeface="Calibri" panose="020F0502020204030204" pitchFamily="34" charset="0"/>
                <a:cs typeface="Times New Roman" panose="02020603050405020304" pitchFamily="18" charset="0"/>
              </a:rPr>
              <a:t>Consolidação dos Quadros Gerais do Orçamento-Programa do Serviço Nacional de Aprendizagem Comercial (Senac), referente ao exercício </a:t>
            </a:r>
            <a:r>
              <a:rPr lang="pt-BR" sz="1000" dirty="0" smtClean="0">
                <a:latin typeface="Calibri" panose="020F0502020204030204" pitchFamily="34" charset="0"/>
                <a:ea typeface="Calibri" panose="020F0502020204030204" pitchFamily="34" charset="0"/>
                <a:cs typeface="Times New Roman" panose="02020603050405020304" pitchFamily="18" charset="0"/>
              </a:rPr>
              <a:t>2018, </a:t>
            </a:r>
            <a:r>
              <a:rPr lang="pt-BR" sz="1000" dirty="0">
                <a:latin typeface="Calibri" panose="020F0502020204030204" pitchFamily="34" charset="0"/>
                <a:ea typeface="Calibri" panose="020F0502020204030204" pitchFamily="34" charset="0"/>
                <a:cs typeface="Times New Roman" panose="02020603050405020304" pitchFamily="18" charset="0"/>
              </a:rPr>
              <a:t>de acordo com o Código de Contabilidade e Orçamento (</a:t>
            </a:r>
            <a:r>
              <a:rPr lang="pt-BR" sz="1000" dirty="0" err="1">
                <a:latin typeface="Calibri" panose="020F0502020204030204" pitchFamily="34" charset="0"/>
                <a:ea typeface="Calibri" panose="020F0502020204030204" pitchFamily="34" charset="0"/>
                <a:cs typeface="Times New Roman" panose="02020603050405020304" pitchFamily="18" charset="0"/>
              </a:rPr>
              <a:t>Codeco</a:t>
            </a:r>
            <a:r>
              <a:rPr lang="pt-BR" sz="1000" dirty="0">
                <a:latin typeface="Calibri" panose="020F0502020204030204" pitchFamily="34" charset="0"/>
                <a:ea typeface="Calibri" panose="020F0502020204030204" pitchFamily="34" charset="0"/>
                <a:cs typeface="Times New Roman" panose="02020603050405020304" pitchFamily="18" charset="0"/>
              </a:rPr>
              <a:t>) atualizado e aprovado pela Resolução Senac n. </a:t>
            </a:r>
            <a:r>
              <a:rPr lang="pt-BR" sz="1000" dirty="0" smtClean="0">
                <a:latin typeface="Calibri" panose="020F0502020204030204" pitchFamily="34" charset="0"/>
                <a:ea typeface="Calibri" panose="020F0502020204030204" pitchFamily="34" charset="0"/>
                <a:cs typeface="Times New Roman" panose="02020603050405020304" pitchFamily="18" charset="0"/>
              </a:rPr>
              <a:t>1082/2017 </a:t>
            </a:r>
            <a:r>
              <a:rPr lang="pt-BR" sz="1000" dirty="0">
                <a:latin typeface="Calibri" panose="020F0502020204030204" pitchFamily="34" charset="0"/>
                <a:ea typeface="Calibri" panose="020F0502020204030204" pitchFamily="34" charset="0"/>
                <a:cs typeface="Times New Roman" panose="02020603050405020304" pitchFamily="18" charset="0"/>
              </a:rPr>
              <a:t>de </a:t>
            </a:r>
            <a:r>
              <a:rPr lang="pt-BR" sz="1000" dirty="0" smtClean="0">
                <a:latin typeface="Calibri" panose="020F0502020204030204" pitchFamily="34" charset="0"/>
                <a:ea typeface="Calibri" panose="020F0502020204030204" pitchFamily="34" charset="0"/>
                <a:cs typeface="Times New Roman" panose="02020603050405020304" pitchFamily="18" charset="0"/>
              </a:rPr>
              <a:t>20 </a:t>
            </a:r>
            <a:r>
              <a:rPr lang="pt-BR" sz="1000" dirty="0">
                <a:latin typeface="Calibri" panose="020F0502020204030204" pitchFamily="34" charset="0"/>
                <a:ea typeface="Calibri" panose="020F0502020204030204" pitchFamily="34" charset="0"/>
                <a:cs typeface="Times New Roman" panose="02020603050405020304" pitchFamily="18" charset="0"/>
              </a:rPr>
              <a:t>de dezembro de </a:t>
            </a:r>
            <a:r>
              <a:rPr lang="pt-BR" sz="1000" dirty="0" smtClean="0">
                <a:latin typeface="Calibri" panose="020F0502020204030204" pitchFamily="34" charset="0"/>
                <a:ea typeface="Calibri" panose="020F0502020204030204" pitchFamily="34" charset="0"/>
                <a:cs typeface="Times New Roman" panose="02020603050405020304" pitchFamily="18" charset="0"/>
              </a:rPr>
              <a:t>2017.</a:t>
            </a:r>
            <a:endParaRPr lang="pt-BR" sz="1000" dirty="0"/>
          </a:p>
        </p:txBody>
      </p:sp>
      <p:sp>
        <p:nvSpPr>
          <p:cNvPr id="4" name="CaixaDeTexto 3"/>
          <p:cNvSpPr txBox="1"/>
          <p:nvPr/>
        </p:nvSpPr>
        <p:spPr>
          <a:xfrm>
            <a:off x="4057650" y="1560662"/>
            <a:ext cx="285750" cy="276999"/>
          </a:xfrm>
          <a:prstGeom prst="rect">
            <a:avLst/>
          </a:prstGeom>
          <a:noFill/>
        </p:spPr>
        <p:txBody>
          <a:bodyPr wrap="square" rtlCol="0">
            <a:spAutoFit/>
          </a:bodyPr>
          <a:lstStyle/>
          <a:p>
            <a:r>
              <a:rPr lang="pt-BR" sz="1200" dirty="0" smtClean="0"/>
              <a:t>*</a:t>
            </a:r>
            <a:endParaRPr lang="pt-BR" sz="1200" dirty="0"/>
          </a:p>
        </p:txBody>
      </p:sp>
      <p:sp>
        <p:nvSpPr>
          <p:cNvPr id="2" name="Retângulo 1"/>
          <p:cNvSpPr/>
          <p:nvPr/>
        </p:nvSpPr>
        <p:spPr>
          <a:xfrm>
            <a:off x="7425686" y="1174625"/>
            <a:ext cx="4027406" cy="965167"/>
          </a:xfrm>
          <a:prstGeom prst="rect">
            <a:avLst/>
          </a:prstGeom>
          <a:noFill/>
          <a:ln w="127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lvl="0" algn="just">
              <a:defRPr/>
            </a:pPr>
            <a:r>
              <a:rPr lang="pt-BR" sz="1600" dirty="0" smtClean="0">
                <a:solidFill>
                  <a:schemeClr val="tx1"/>
                </a:solidFill>
                <a:latin typeface="Calibri" panose="020F0502020204030204" pitchFamily="34" charset="0"/>
              </a:rPr>
              <a:t>No Programa Adm. Geral 45% do valor previsto são destinados à </a:t>
            </a:r>
            <a:r>
              <a:rPr lang="pt-BR" sz="1600" dirty="0">
                <a:solidFill>
                  <a:schemeClr val="tx1"/>
                </a:solidFill>
                <a:latin typeface="Calibri" panose="020F0502020204030204" pitchFamily="34" charset="0"/>
              </a:rPr>
              <a:t>modernização </a:t>
            </a:r>
            <a:r>
              <a:rPr lang="pt-BR" sz="1600" dirty="0" smtClean="0">
                <a:solidFill>
                  <a:schemeClr val="tx1"/>
                </a:solidFill>
                <a:latin typeface="Calibri" panose="020F0502020204030204" pitchFamily="34" charset="0"/>
              </a:rPr>
              <a:t>e à  </a:t>
            </a:r>
            <a:r>
              <a:rPr lang="pt-BR" sz="1600" dirty="0">
                <a:solidFill>
                  <a:schemeClr val="tx1"/>
                </a:solidFill>
                <a:latin typeface="Calibri" panose="020F0502020204030204" pitchFamily="34" charset="0"/>
              </a:rPr>
              <a:t>melhoria da rede </a:t>
            </a:r>
            <a:r>
              <a:rPr lang="pt-BR" sz="1600" dirty="0" smtClean="0">
                <a:solidFill>
                  <a:schemeClr val="tx1"/>
                </a:solidFill>
                <a:latin typeface="Calibri" panose="020F0502020204030204" pitchFamily="34" charset="0"/>
              </a:rPr>
              <a:t>física (R$587 milhões).</a:t>
            </a:r>
            <a:endParaRPr lang="pt-BR" sz="1600" dirty="0">
              <a:solidFill>
                <a:schemeClr val="tx1"/>
              </a:solidFill>
              <a:latin typeface="Calibri" panose="020F0502020204030204" pitchFamily="34" charset="0"/>
            </a:endParaRPr>
          </a:p>
        </p:txBody>
      </p:sp>
      <p:sp>
        <p:nvSpPr>
          <p:cNvPr id="5" name="Texto Explicativo 1 4"/>
          <p:cNvSpPr/>
          <p:nvPr/>
        </p:nvSpPr>
        <p:spPr>
          <a:xfrm rot="10800000">
            <a:off x="588944" y="2382979"/>
            <a:ext cx="6309645" cy="234283"/>
          </a:xfrm>
          <a:prstGeom prst="borderCallout1">
            <a:avLst>
              <a:gd name="adj1" fmla="val 385393"/>
              <a:gd name="adj2" fmla="val -8479"/>
              <a:gd name="adj3" fmla="val 45511"/>
              <a:gd name="adj4" fmla="val 20"/>
            </a:avLst>
          </a:prstGeom>
          <a:noFill/>
          <a:ln w="190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422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bwMode="auto">
          <a:xfrm>
            <a:off x="5518622" y="0"/>
            <a:ext cx="6274601" cy="104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rmAutofit/>
          </a:bodyPr>
          <a:lst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smtClean="0">
                <a:ln>
                  <a:noFill/>
                </a:ln>
                <a:solidFill>
                  <a:srgbClr val="FFFFFF"/>
                </a:solidFill>
                <a:uLnTx/>
                <a:uFillTx/>
                <a:latin typeface="Arial Narrow"/>
                <a:ea typeface="ＭＳ Ｐゴシック" charset="0"/>
                <a:cs typeface="Arial Narrow"/>
              </a:rPr>
              <a:t>Sesc – Receita Orçamentária 2018</a:t>
            </a:r>
            <a:endParaRPr kumimoji="0" lang="pt-BR" sz="3200" i="0" u="none" strike="noStrike" kern="1200" cap="none" spc="0" normalizeH="0" baseline="0" noProof="0" dirty="0">
              <a:ln>
                <a:noFill/>
              </a:ln>
              <a:solidFill>
                <a:srgbClr val="FFFFFF"/>
              </a:solidFill>
              <a:uLnTx/>
              <a:uFillTx/>
              <a:latin typeface="Arial Narrow"/>
              <a:ea typeface="ＭＳ Ｐゴシック" charset="0"/>
              <a:cs typeface="Arial Narrow"/>
            </a:endParaRPr>
          </a:p>
        </p:txBody>
      </p:sp>
      <p:cxnSp>
        <p:nvCxnSpPr>
          <p:cNvPr id="7" name="Conector reto 20"/>
          <p:cNvCxnSpPr/>
          <p:nvPr/>
        </p:nvCxnSpPr>
        <p:spPr>
          <a:xfrm>
            <a:off x="6588821" y="2299063"/>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62" y="1226365"/>
            <a:ext cx="7798384" cy="3594154"/>
          </a:xfrm>
          <a:prstGeom prst="rect">
            <a:avLst/>
          </a:prstGeom>
        </p:spPr>
      </p:pic>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194" y="4820519"/>
            <a:ext cx="7798384" cy="1628525"/>
          </a:xfrm>
          <a:prstGeom prst="rect">
            <a:avLst/>
          </a:prstGeom>
        </p:spPr>
      </p:pic>
      <p:sp>
        <p:nvSpPr>
          <p:cNvPr id="8" name="CaixaDeTexto 8"/>
          <p:cNvSpPr txBox="1"/>
          <p:nvPr/>
        </p:nvSpPr>
        <p:spPr>
          <a:xfrm>
            <a:off x="9073904" y="3023442"/>
            <a:ext cx="2619332" cy="646331"/>
          </a:xfrm>
          <a:prstGeom prst="rect">
            <a:avLst/>
          </a:prstGeom>
          <a:noFill/>
          <a:ln w="28575">
            <a:solidFill>
              <a:srgbClr val="FD8612"/>
            </a:solidFill>
          </a:ln>
        </p:spPr>
        <p:txBody>
          <a:bodyPr wrap="square" rtlCol="0">
            <a:spAutoFit/>
          </a:bodyPr>
          <a:lstStyle/>
          <a:p>
            <a:pPr algn="ctr"/>
            <a:r>
              <a:rPr lang="pt-BR" b="1" dirty="0">
                <a:effectLst>
                  <a:outerShdw blurRad="38100" dist="38100" dir="2700000" algn="tl">
                    <a:srgbClr val="000000">
                      <a:alpha val="43137"/>
                    </a:srgbClr>
                  </a:outerShdw>
                </a:effectLst>
              </a:rPr>
              <a:t>Receita de </a:t>
            </a:r>
            <a:r>
              <a:rPr lang="pt-BR" b="1" dirty="0" smtClean="0">
                <a:effectLst>
                  <a:outerShdw blurRad="38100" dist="38100" dir="2700000" algn="tl">
                    <a:srgbClr val="000000">
                      <a:alpha val="43137"/>
                    </a:srgbClr>
                  </a:outerShdw>
                </a:effectLst>
              </a:rPr>
              <a:t>Contribuições</a:t>
            </a:r>
          </a:p>
          <a:p>
            <a:pPr algn="ctr"/>
            <a:r>
              <a:rPr lang="pt-BR" b="1" dirty="0" smtClean="0">
                <a:effectLst>
                  <a:outerShdw blurRad="38100" dist="38100" dir="2700000" algn="tl">
                    <a:srgbClr val="000000">
                      <a:alpha val="43137"/>
                    </a:srgbClr>
                  </a:outerShdw>
                </a:effectLst>
              </a:rPr>
              <a:t>Prevista</a:t>
            </a:r>
            <a:endParaRPr lang="pt-BR" b="1" dirty="0">
              <a:effectLst>
                <a:outerShdw blurRad="38100" dist="38100" dir="2700000" algn="tl">
                  <a:srgbClr val="000000">
                    <a:alpha val="43137"/>
                  </a:srgbClr>
                </a:outerShdw>
              </a:effectLst>
            </a:endParaRPr>
          </a:p>
        </p:txBody>
      </p:sp>
      <p:sp>
        <p:nvSpPr>
          <p:cNvPr id="11" name="CaixaDeTexto 9"/>
          <p:cNvSpPr txBox="1"/>
          <p:nvPr/>
        </p:nvSpPr>
        <p:spPr>
          <a:xfrm>
            <a:off x="6480544" y="2094854"/>
            <a:ext cx="1925474" cy="346855"/>
          </a:xfrm>
          <a:prstGeom prst="rect">
            <a:avLst/>
          </a:prstGeom>
          <a:noFill/>
          <a:ln w="28575">
            <a:solidFill>
              <a:srgbClr val="FD8612"/>
            </a:solidFill>
          </a:ln>
        </p:spPr>
        <p:txBody>
          <a:bodyPr wrap="square" rtlCol="0">
            <a:spAutoFit/>
          </a:bodyPr>
          <a:lstStyle/>
          <a:p>
            <a:endParaRPr lang="pt-BR" sz="1200" dirty="0"/>
          </a:p>
          <a:p>
            <a:endParaRPr lang="pt-BR" sz="1200" dirty="0"/>
          </a:p>
        </p:txBody>
      </p:sp>
      <p:cxnSp>
        <p:nvCxnSpPr>
          <p:cNvPr id="20" name="Conector Angulado 19"/>
          <p:cNvCxnSpPr>
            <a:stCxn id="11" idx="3"/>
            <a:endCxn id="8" idx="1"/>
          </p:cNvCxnSpPr>
          <p:nvPr/>
        </p:nvCxnSpPr>
        <p:spPr>
          <a:xfrm>
            <a:off x="8406018" y="2392097"/>
            <a:ext cx="667886" cy="954511"/>
          </a:xfrm>
          <a:prstGeom prst="bentConnector3">
            <a:avLst/>
          </a:prstGeom>
          <a:ln>
            <a:solidFill>
              <a:srgbClr val="FD8612"/>
            </a:solidFill>
            <a:tailEnd type="triangle"/>
          </a:ln>
        </p:spPr>
        <p:style>
          <a:lnRef idx="2">
            <a:schemeClr val="accent1"/>
          </a:lnRef>
          <a:fillRef idx="0">
            <a:schemeClr val="accent1"/>
          </a:fillRef>
          <a:effectRef idx="1">
            <a:schemeClr val="accent1"/>
          </a:effectRef>
          <a:fontRef idx="minor">
            <a:schemeClr val="tx1"/>
          </a:fontRef>
        </p:style>
      </p:cxnSp>
      <p:pic>
        <p:nvPicPr>
          <p:cNvPr id="23" name="Imagem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375" y="6429468"/>
            <a:ext cx="7792709" cy="384288"/>
          </a:xfrm>
          <a:prstGeom prst="rect">
            <a:avLst/>
          </a:prstGeom>
        </p:spPr>
      </p:pic>
    </p:spTree>
    <p:extLst>
      <p:ext uri="{BB962C8B-B14F-4D97-AF65-F5344CB8AC3E}">
        <p14:creationId xmlns:p14="http://schemas.microsoft.com/office/powerpoint/2010/main" val="206469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5322070" y="0"/>
            <a:ext cx="6524071" cy="1028039"/>
          </a:xfrm>
        </p:spPr>
        <p:txBody>
          <a:bodyPr rtlCol="0">
            <a:normAutofit/>
          </a:bodyPr>
          <a:lstStyle/>
          <a:p>
            <a:pPr algn="r" rtl="0"/>
            <a:r>
              <a:rPr lang="pt-BR" sz="2800" dirty="0">
                <a:solidFill>
                  <a:schemeClr val="bg1"/>
                </a:solidFill>
                <a:latin typeface="Arial Narrow"/>
                <a:cs typeface="Arial Narrow"/>
              </a:rPr>
              <a:t>A </a:t>
            </a:r>
            <a:r>
              <a:rPr lang="pt-BR" sz="2800" dirty="0" smtClean="0">
                <a:solidFill>
                  <a:schemeClr val="bg1"/>
                </a:solidFill>
                <a:latin typeface="Arial Narrow"/>
                <a:cs typeface="Arial Narrow"/>
              </a:rPr>
              <a:t>função social do Sesc e do Senac</a:t>
            </a:r>
            <a:endParaRPr lang="en-US" sz="2800" dirty="0">
              <a:solidFill>
                <a:schemeClr val="bg1"/>
              </a:solidFill>
              <a:latin typeface="Arial Narrow"/>
              <a:cs typeface="Arial Narrow"/>
            </a:endParaRPr>
          </a:p>
        </p:txBody>
      </p:sp>
      <p:sp>
        <p:nvSpPr>
          <p:cNvPr id="14" name="Espaço Reservado para Conteúdo 13"/>
          <p:cNvSpPr>
            <a:spLocks noGrp="1"/>
          </p:cNvSpPr>
          <p:nvPr>
            <p:ph idx="1"/>
          </p:nvPr>
        </p:nvSpPr>
        <p:spPr>
          <a:xfrm>
            <a:off x="5322070" y="1421112"/>
            <a:ext cx="5857639" cy="4104080"/>
          </a:xfrm>
        </p:spPr>
        <p:txBody>
          <a:bodyPr rtlCol="0">
            <a:normAutofit fontScale="92500" lnSpcReduction="10000"/>
          </a:bodyPr>
          <a:lstStyle/>
          <a:p>
            <a:pPr marL="0" indent="0">
              <a:lnSpc>
                <a:spcPct val="120000"/>
              </a:lnSpc>
              <a:buNone/>
            </a:pPr>
            <a:endParaRPr lang="pt-BR" sz="2200" dirty="0">
              <a:latin typeface="Arial"/>
              <a:cs typeface="Arial"/>
            </a:endParaRPr>
          </a:p>
          <a:p>
            <a:pPr marL="0" indent="0">
              <a:lnSpc>
                <a:spcPct val="120000"/>
              </a:lnSpc>
              <a:buNone/>
            </a:pPr>
            <a:r>
              <a:rPr lang="pt-BR" sz="2200" dirty="0">
                <a:latin typeface="Arial"/>
                <a:cs typeface="Arial"/>
              </a:rPr>
              <a:t>Criados em 1946, o Serviço Social do Comércio - Sesc e o Serviço Nacional da Aprendizagem Comercial – Senac nasceram como </a:t>
            </a:r>
            <a:r>
              <a:rPr lang="pt-BR" sz="2200" u="sng" dirty="0">
                <a:latin typeface="Arial"/>
                <a:cs typeface="Arial"/>
              </a:rPr>
              <a:t>instituições de </a:t>
            </a:r>
            <a:r>
              <a:rPr lang="pt-BR" sz="2200" u="sng" dirty="0" smtClean="0">
                <a:latin typeface="Arial"/>
                <a:cs typeface="Arial"/>
              </a:rPr>
              <a:t>direito </a:t>
            </a:r>
            <a:r>
              <a:rPr lang="pt-BR" sz="2200" u="sng" dirty="0">
                <a:latin typeface="Arial"/>
                <a:cs typeface="Arial"/>
              </a:rPr>
              <a:t>privado, sem fins lucrativos, vinculadas ao sistema sindical </a:t>
            </a:r>
            <a:r>
              <a:rPr lang="pt-BR" sz="2200" dirty="0">
                <a:latin typeface="Arial"/>
                <a:cs typeface="Arial"/>
              </a:rPr>
              <a:t>e sendo administradas pela Confederação Nacional do Comércio de Bens, Serviços e Turismo – CNC, com a finalidade de atuar em prol da valorização do trabalhador e de seus familiares, pela via da educação e da promoção do bem-estar social.</a:t>
            </a:r>
          </a:p>
          <a:p>
            <a:pPr marL="0" indent="0">
              <a:lnSpc>
                <a:spcPct val="120000"/>
              </a:lnSpc>
              <a:buNone/>
            </a:pPr>
            <a:endParaRPr lang="pt-BR" sz="2200" dirty="0">
              <a:latin typeface="Arial"/>
              <a:cs typeface="Arial"/>
            </a:endParaRPr>
          </a:p>
        </p:txBody>
      </p:sp>
      <p:pic>
        <p:nvPicPr>
          <p:cNvPr id="5" name="Picture 4" descr="THUM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028037"/>
            <a:ext cx="5145280" cy="5829962"/>
          </a:xfrm>
          <a:prstGeom prst="rect">
            <a:avLst/>
          </a:prstGeom>
        </p:spPr>
      </p:pic>
    </p:spTree>
    <p:extLst>
      <p:ext uri="{BB962C8B-B14F-4D97-AF65-F5344CB8AC3E}">
        <p14:creationId xmlns:p14="http://schemas.microsoft.com/office/powerpoint/2010/main" val="429176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bwMode="auto">
          <a:xfrm>
            <a:off x="5518622" y="0"/>
            <a:ext cx="6274601" cy="104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rmAutofit/>
          </a:bodyPr>
          <a:lst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smtClean="0">
                <a:ln>
                  <a:noFill/>
                </a:ln>
                <a:solidFill>
                  <a:srgbClr val="FFFFFF"/>
                </a:solidFill>
                <a:uLnTx/>
                <a:uFillTx/>
                <a:latin typeface="Arial Narrow"/>
                <a:ea typeface="ＭＳ Ｐゴシック" charset="0"/>
                <a:cs typeface="Arial Narrow"/>
              </a:rPr>
              <a:t>Sesc – Despesa Orçamentária 2018</a:t>
            </a:r>
            <a:endParaRPr kumimoji="0" lang="pt-BR" sz="3200" i="0" u="none" strike="noStrike" kern="1200" cap="none" spc="0" normalizeH="0" baseline="0" noProof="0" dirty="0">
              <a:ln>
                <a:noFill/>
              </a:ln>
              <a:solidFill>
                <a:srgbClr val="FFFFFF"/>
              </a:solidFill>
              <a:uLnTx/>
              <a:uFillTx/>
              <a:latin typeface="Arial Narrow"/>
              <a:ea typeface="ＭＳ Ｐゴシック" charset="0"/>
              <a:cs typeface="Arial Narrow"/>
            </a:endParaRPr>
          </a:p>
        </p:txBody>
      </p:sp>
      <p:cxnSp>
        <p:nvCxnSpPr>
          <p:cNvPr id="7" name="Conector reto 20"/>
          <p:cNvCxnSpPr/>
          <p:nvPr/>
        </p:nvCxnSpPr>
        <p:spPr>
          <a:xfrm>
            <a:off x="6588821" y="2299063"/>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525" y="1843548"/>
            <a:ext cx="8784086" cy="3539613"/>
          </a:xfrm>
          <a:prstGeom prst="rect">
            <a:avLst/>
          </a:prstGeom>
        </p:spPr>
      </p:pic>
    </p:spTree>
    <p:extLst>
      <p:ext uri="{BB962C8B-B14F-4D97-AF65-F5344CB8AC3E}">
        <p14:creationId xmlns:p14="http://schemas.microsoft.com/office/powerpoint/2010/main" val="58891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bwMode="auto">
          <a:xfrm>
            <a:off x="5518622" y="0"/>
            <a:ext cx="6274601" cy="104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rmAutofit/>
          </a:bodyPr>
          <a:lst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smtClean="0">
                <a:ln>
                  <a:noFill/>
                </a:ln>
                <a:solidFill>
                  <a:srgbClr val="FFFFFF"/>
                </a:solidFill>
                <a:uLnTx/>
                <a:uFillTx/>
                <a:latin typeface="Arial Narrow"/>
                <a:ea typeface="ＭＳ Ｐゴシック" charset="0"/>
                <a:cs typeface="Arial Narrow"/>
              </a:rPr>
              <a:t>Sesc – Receita Orçamentária 2018</a:t>
            </a:r>
            <a:endParaRPr kumimoji="0" lang="pt-BR" sz="3200" i="0" u="none" strike="noStrike" kern="1200" cap="none" spc="0" normalizeH="0" baseline="0" noProof="0" dirty="0">
              <a:ln>
                <a:noFill/>
              </a:ln>
              <a:solidFill>
                <a:srgbClr val="FFFFFF"/>
              </a:solidFill>
              <a:uLnTx/>
              <a:uFillTx/>
              <a:latin typeface="Arial Narrow"/>
              <a:ea typeface="ＭＳ Ｐゴシック" charset="0"/>
              <a:cs typeface="Arial Narrow"/>
            </a:endParaRPr>
          </a:p>
        </p:txBody>
      </p:sp>
      <p:cxnSp>
        <p:nvCxnSpPr>
          <p:cNvPr id="7" name="Conector reto 20"/>
          <p:cNvCxnSpPr/>
          <p:nvPr/>
        </p:nvCxnSpPr>
        <p:spPr>
          <a:xfrm>
            <a:off x="6588821" y="229906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aixaDeTexto 6"/>
          <p:cNvSpPr txBox="1"/>
          <p:nvPr/>
        </p:nvSpPr>
        <p:spPr>
          <a:xfrm>
            <a:off x="1484351" y="5082406"/>
            <a:ext cx="5899747" cy="1569660"/>
          </a:xfrm>
          <a:prstGeom prst="rect">
            <a:avLst/>
          </a:prstGeom>
          <a:noFill/>
          <a:ln w="28575">
            <a:solidFill>
              <a:srgbClr val="FD8612"/>
            </a:solidFill>
          </a:ln>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prstClr val="black"/>
                </a:solidFill>
                <a:effectLst/>
                <a:uLnTx/>
                <a:uFillTx/>
                <a:ea typeface="ＭＳ Ｐゴシック" charset="0"/>
              </a:rPr>
              <a:t>O Programa Administração, além dos custeios da administração, Administração de Pessoal, Serviços Financeiros, Relacionamento com clientes, entre outros, na Administração Nacional, também inclui Fundos e </a:t>
            </a:r>
            <a:r>
              <a:rPr kumimoji="0" lang="pt-BR" sz="1600" b="1" i="0" u="none" strike="noStrike" kern="1200" cap="none" spc="0" normalizeH="0" baseline="0" noProof="0" dirty="0">
                <a:ln>
                  <a:noFill/>
                </a:ln>
                <a:solidFill>
                  <a:srgbClr val="FD8612"/>
                </a:solidFill>
                <a:effectLst/>
                <a:uLnTx/>
                <a:uFillTx/>
                <a:ea typeface="ＭＳ Ｐゴシック" charset="0"/>
              </a:rPr>
              <a:t>Subvenções Ordinárias e Extraordinárias</a:t>
            </a:r>
            <a:r>
              <a:rPr kumimoji="0" lang="pt-BR" sz="1600" b="0" i="0" u="none" strike="noStrike" kern="1200" cap="none" spc="0" normalizeH="0" baseline="0" noProof="0" dirty="0">
                <a:ln>
                  <a:noFill/>
                </a:ln>
                <a:solidFill>
                  <a:srgbClr val="FD8612"/>
                </a:solidFill>
                <a:effectLst/>
                <a:uLnTx/>
                <a:uFillTx/>
                <a:ea typeface="ＭＳ Ｐゴシック" charset="0"/>
              </a:rPr>
              <a:t> </a:t>
            </a:r>
            <a:r>
              <a:rPr kumimoji="0" lang="pt-BR" sz="1600" b="0" i="0" u="none" strike="noStrike" kern="1200" cap="none" spc="0" normalizeH="0" baseline="0" noProof="0" dirty="0">
                <a:ln>
                  <a:noFill/>
                </a:ln>
                <a:solidFill>
                  <a:prstClr val="black"/>
                </a:solidFill>
                <a:effectLst/>
                <a:uLnTx/>
                <a:uFillTx/>
                <a:ea typeface="ＭＳ Ｐゴシック" charset="0"/>
              </a:rPr>
              <a:t>enviadas aos Departamentos Regionais.</a:t>
            </a:r>
          </a:p>
        </p:txBody>
      </p:sp>
      <p:sp>
        <p:nvSpPr>
          <p:cNvPr id="14" name="CaixaDeTexto 27"/>
          <p:cNvSpPr txBox="1"/>
          <p:nvPr/>
        </p:nvSpPr>
        <p:spPr>
          <a:xfrm>
            <a:off x="8932115" y="3094466"/>
            <a:ext cx="1589314" cy="1323439"/>
          </a:xfrm>
          <a:prstGeom prst="rect">
            <a:avLst/>
          </a:prstGeom>
          <a:noFill/>
          <a:ln w="28575">
            <a:solidFill>
              <a:srgbClr val="FD8612"/>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prstClr val="black"/>
                </a:solidFill>
                <a:effectLst/>
                <a:uLnTx/>
                <a:uFillTx/>
                <a:ea typeface="ＭＳ Ｐゴシック" charset="0"/>
              </a:rPr>
              <a:t>Percentual de participação dos Programas finalísticos nas Despesas</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920" y="1391170"/>
            <a:ext cx="10457049" cy="3546738"/>
          </a:xfrm>
          <a:prstGeom prst="rect">
            <a:avLst/>
          </a:prstGeom>
        </p:spPr>
      </p:pic>
      <p:cxnSp>
        <p:nvCxnSpPr>
          <p:cNvPr id="8" name="Conector reto 9"/>
          <p:cNvCxnSpPr>
            <a:stCxn id="11" idx="3"/>
          </p:cNvCxnSpPr>
          <p:nvPr/>
        </p:nvCxnSpPr>
        <p:spPr>
          <a:xfrm>
            <a:off x="4229357" y="4457785"/>
            <a:ext cx="240052" cy="0"/>
          </a:xfrm>
          <a:prstGeom prst="line">
            <a:avLst/>
          </a:prstGeom>
          <a:ln w="38100">
            <a:solidFill>
              <a:srgbClr val="FD8612"/>
            </a:solidFill>
          </a:ln>
        </p:spPr>
        <p:style>
          <a:lnRef idx="1">
            <a:schemeClr val="accent1"/>
          </a:lnRef>
          <a:fillRef idx="0">
            <a:schemeClr val="accent1"/>
          </a:fillRef>
          <a:effectRef idx="0">
            <a:schemeClr val="accent1"/>
          </a:effectRef>
          <a:fontRef idx="minor">
            <a:schemeClr val="tx1"/>
          </a:fontRef>
        </p:style>
      </p:cxnSp>
      <p:cxnSp>
        <p:nvCxnSpPr>
          <p:cNvPr id="10" name="Conector de seta reta 11"/>
          <p:cNvCxnSpPr/>
          <p:nvPr/>
        </p:nvCxnSpPr>
        <p:spPr>
          <a:xfrm>
            <a:off x="4469409" y="4490876"/>
            <a:ext cx="0" cy="447032"/>
          </a:xfrm>
          <a:prstGeom prst="straightConnector1">
            <a:avLst/>
          </a:prstGeom>
          <a:ln w="38100">
            <a:solidFill>
              <a:srgbClr val="FD8612"/>
            </a:solidFill>
            <a:tailEnd type="arrow"/>
          </a:ln>
        </p:spPr>
        <p:style>
          <a:lnRef idx="1">
            <a:schemeClr val="accent1"/>
          </a:lnRef>
          <a:fillRef idx="0">
            <a:schemeClr val="accent1"/>
          </a:fillRef>
          <a:effectRef idx="0">
            <a:schemeClr val="accent1"/>
          </a:effectRef>
          <a:fontRef idx="minor">
            <a:schemeClr val="tx1"/>
          </a:fontRef>
        </p:style>
      </p:cxnSp>
      <p:sp>
        <p:nvSpPr>
          <p:cNvPr id="11" name="CaixaDeTexto 8"/>
          <p:cNvSpPr txBox="1"/>
          <p:nvPr/>
        </p:nvSpPr>
        <p:spPr>
          <a:xfrm>
            <a:off x="1170184" y="4319285"/>
            <a:ext cx="3059173" cy="276999"/>
          </a:xfrm>
          <a:prstGeom prst="rect">
            <a:avLst/>
          </a:prstGeom>
          <a:noFill/>
          <a:ln w="28575">
            <a:solidFill>
              <a:srgbClr val="FD8612"/>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2555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13"/>
          <p:cNvSpPr>
            <a:spLocks noGrp="1"/>
          </p:cNvSpPr>
          <p:nvPr>
            <p:ph idx="1"/>
          </p:nvPr>
        </p:nvSpPr>
        <p:spPr>
          <a:xfrm>
            <a:off x="2261428" y="1666049"/>
            <a:ext cx="7667625" cy="4572000"/>
          </a:xfrm>
        </p:spPr>
        <p:txBody>
          <a:bodyPr rtlCol="0"/>
          <a:lstStyle/>
          <a:p>
            <a:pPr marL="0" indent="0" algn="ctr">
              <a:buNone/>
            </a:pPr>
            <a:endParaRPr lang="pt-BR" sz="2400" i="1" dirty="0">
              <a:effectLst>
                <a:outerShdw blurRad="38100" dist="38100" dir="2700000" algn="tl">
                  <a:srgbClr val="000000">
                    <a:alpha val="43137"/>
                  </a:srgbClr>
                </a:outerShdw>
              </a:effectLst>
            </a:endParaRPr>
          </a:p>
          <a:p>
            <a:pPr marL="0" indent="0" algn="ctr">
              <a:buNone/>
            </a:pPr>
            <a:endParaRPr lang="en-US" sz="1800" i="1" dirty="0"/>
          </a:p>
        </p:txBody>
      </p:sp>
      <p:graphicFrame>
        <p:nvGraphicFramePr>
          <p:cNvPr id="3" name="Diagrama 2">
            <a:extLst>
              <a:ext uri="{FF2B5EF4-FFF2-40B4-BE49-F238E27FC236}">
                <a16:creationId xmlns="" xmlns:a16="http://schemas.microsoft.com/office/drawing/2014/main" id="{A990BA65-8004-4BE9-8FF3-EFC0EA87968F}"/>
              </a:ext>
            </a:extLst>
          </p:cNvPr>
          <p:cNvGraphicFramePr/>
          <p:nvPr>
            <p:extLst>
              <p:ext uri="{D42A27DB-BD31-4B8C-83A1-F6EECF244321}">
                <p14:modId xmlns:p14="http://schemas.microsoft.com/office/powerpoint/2010/main" val="2106965779"/>
              </p:ext>
            </p:extLst>
          </p:nvPr>
        </p:nvGraphicFramePr>
        <p:xfrm>
          <a:off x="546100" y="1666048"/>
          <a:ext cx="4458162" cy="4019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ixaDeTexto 3">
            <a:extLst>
              <a:ext uri="{FF2B5EF4-FFF2-40B4-BE49-F238E27FC236}">
                <a16:creationId xmlns="" xmlns:a16="http://schemas.microsoft.com/office/drawing/2014/main" id="{FE5936A6-F900-475F-86B2-3E7D05B24E01}"/>
              </a:ext>
            </a:extLst>
          </p:cNvPr>
          <p:cNvSpPr txBox="1"/>
          <p:nvPr/>
        </p:nvSpPr>
        <p:spPr>
          <a:xfrm>
            <a:off x="5444645" y="2761866"/>
            <a:ext cx="4836318" cy="1569660"/>
          </a:xfrm>
          <a:prstGeom prst="rect">
            <a:avLst/>
          </a:prstGeom>
          <a:noFill/>
        </p:spPr>
        <p:txBody>
          <a:bodyPr wrap="square" rtlCol="0">
            <a:spAutoFit/>
          </a:bodyPr>
          <a:lstStyle/>
          <a:p>
            <a:r>
              <a:rPr lang="pt-BR" sz="2400" b="1" kern="1200" dirty="0">
                <a:latin typeface="Arial"/>
                <a:ea typeface="+mn-ea"/>
                <a:cs typeface="Arial"/>
              </a:rPr>
              <a:t>Controle</a:t>
            </a:r>
            <a:r>
              <a:rPr lang="pt-BR" sz="2400" kern="1200" dirty="0">
                <a:latin typeface="Arial"/>
                <a:ea typeface="+mn-ea"/>
                <a:cs typeface="Arial"/>
              </a:rPr>
              <a:t> é assegurado por meio de processos claros e eficientes, que permitam mitigar riscos e não conformidades.</a:t>
            </a:r>
          </a:p>
        </p:txBody>
      </p:sp>
      <p:sp>
        <p:nvSpPr>
          <p:cNvPr id="10"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Controle</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199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E6A38373-7D66-4A11-91D6-E6CE04ABBDF5}"/>
              </a:ext>
            </a:extLst>
          </p:cNvPr>
          <p:cNvSpPr>
            <a:spLocks noGrp="1"/>
          </p:cNvSpPr>
          <p:nvPr>
            <p:ph idx="1"/>
          </p:nvPr>
        </p:nvSpPr>
        <p:spPr>
          <a:xfrm>
            <a:off x="1104900" y="1603261"/>
            <a:ext cx="10206643" cy="4572000"/>
          </a:xfrm>
        </p:spPr>
        <p:txBody>
          <a:bodyPr>
            <a:noAutofit/>
          </a:bodyPr>
          <a:lstStyle/>
          <a:p>
            <a:pPr marL="0" indent="0">
              <a:lnSpc>
                <a:spcPct val="120000"/>
              </a:lnSpc>
              <a:buNone/>
            </a:pPr>
            <a:r>
              <a:rPr lang="pt-BR" sz="2400" dirty="0">
                <a:latin typeface="Arial"/>
                <a:cs typeface="Arial"/>
              </a:rPr>
              <a:t>Parâmetros para a Gestão dos Recursos</a:t>
            </a:r>
          </a:p>
          <a:p>
            <a:pPr>
              <a:lnSpc>
                <a:spcPct val="120000"/>
              </a:lnSpc>
            </a:pPr>
            <a:r>
              <a:rPr lang="pt-BR" sz="1800" dirty="0" smtClean="0">
                <a:latin typeface="Arial"/>
                <a:cs typeface="Arial"/>
              </a:rPr>
              <a:t>A </a:t>
            </a:r>
            <a:r>
              <a:rPr lang="pt-BR" sz="1800" dirty="0">
                <a:latin typeface="Arial"/>
                <a:cs typeface="Arial"/>
              </a:rPr>
              <a:t>arrecadação das contribuições sociais do Sesc e do Senac é feita, exclusivamente, pela Secretaria da Receita Federal (Receita Previdenciária)</a:t>
            </a:r>
          </a:p>
          <a:p>
            <a:pPr>
              <a:lnSpc>
                <a:spcPct val="120000"/>
              </a:lnSpc>
            </a:pPr>
            <a:r>
              <a:rPr lang="pt-BR" sz="1800" dirty="0" smtClean="0">
                <a:latin typeface="Arial"/>
                <a:cs typeface="Arial"/>
              </a:rPr>
              <a:t>Nenhum </a:t>
            </a:r>
            <a:r>
              <a:rPr lang="pt-BR" sz="1800" dirty="0">
                <a:latin typeface="Arial"/>
                <a:cs typeface="Arial"/>
              </a:rPr>
              <a:t>recurso do Senac ou do Sesc, quer na </a:t>
            </a:r>
            <a:r>
              <a:rPr lang="pt-BR" sz="1800" dirty="0" smtClean="0">
                <a:latin typeface="Arial"/>
                <a:cs typeface="Arial"/>
              </a:rPr>
              <a:t>Administração </a:t>
            </a:r>
            <a:r>
              <a:rPr lang="pt-BR" sz="1800" dirty="0">
                <a:latin typeface="Arial"/>
                <a:cs typeface="Arial"/>
              </a:rPr>
              <a:t>N</a:t>
            </a:r>
            <a:r>
              <a:rPr lang="pt-BR" sz="1800" dirty="0" smtClean="0">
                <a:latin typeface="Arial"/>
                <a:cs typeface="Arial"/>
              </a:rPr>
              <a:t>acional</a:t>
            </a:r>
            <a:r>
              <a:rPr lang="pt-BR" sz="1800" dirty="0">
                <a:latin typeface="Arial"/>
                <a:cs typeface="Arial"/>
              </a:rPr>
              <a:t>, quer nas </a:t>
            </a:r>
            <a:r>
              <a:rPr lang="pt-BR" sz="1800" dirty="0" smtClean="0">
                <a:latin typeface="Arial"/>
                <a:cs typeface="Arial"/>
              </a:rPr>
              <a:t>Administrações Regionais</a:t>
            </a:r>
            <a:r>
              <a:rPr lang="pt-BR" sz="1800" dirty="0">
                <a:latin typeface="Arial"/>
                <a:cs typeface="Arial"/>
              </a:rPr>
              <a:t>, será aplicado, seja qual for o título, senão em prol das finalidades da instituição, de seus beneficiários, ou de seus servidores (art.34 do Decreto 61.843/1967 – Regulamento do Senac e do Decreto 61.836/1967 – Regulamento do Sesc).</a:t>
            </a:r>
          </a:p>
          <a:p>
            <a:pPr>
              <a:lnSpc>
                <a:spcPct val="120000"/>
              </a:lnSpc>
            </a:pPr>
            <a:r>
              <a:rPr lang="pt-BR" sz="1800" dirty="0" smtClean="0">
                <a:latin typeface="Arial"/>
                <a:cs typeface="Arial"/>
              </a:rPr>
              <a:t>A </a:t>
            </a:r>
            <a:r>
              <a:rPr lang="pt-BR" sz="1800" dirty="0">
                <a:latin typeface="Arial"/>
                <a:cs typeface="Arial"/>
              </a:rPr>
              <a:t>consistência da Gestão Orçamentária, Contábil e Financeira do Sesc e do Senac é assegurada por um Código de Orçamento e Contabilidade comum e pelo respeito à Lei n. 4.320/1964, à normativas da Secretaria de Orçamento Federal (SOF), do Conselho Federal de Contabilidade (CFC), e da Secretaria do Tesouro Nacional (STN).</a:t>
            </a:r>
          </a:p>
          <a:p>
            <a:pPr marL="0" indent="0">
              <a:buNone/>
            </a:pPr>
            <a:endParaRPr lang="pt-BR" dirty="0">
              <a:latin typeface="Arial"/>
              <a:cs typeface="Arial"/>
            </a:endParaRPr>
          </a:p>
        </p:txBody>
      </p:sp>
      <p:sp>
        <p:nvSpPr>
          <p:cNvPr id="7"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Controle</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320151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251783" y="1394098"/>
            <a:ext cx="8090153" cy="369332"/>
          </a:xfrm>
          <a:prstGeom prst="rect">
            <a:avLst/>
          </a:prstGeom>
          <a:noFill/>
        </p:spPr>
        <p:txBody>
          <a:bodyPr wrap="square" rtlCol="0">
            <a:spAutoFit/>
          </a:bodyPr>
          <a:lstStyle/>
          <a:p>
            <a:pPr algn="ctr"/>
            <a:r>
              <a:rPr lang="pt-BR" b="1" dirty="0">
                <a:latin typeface="+mj-lt"/>
              </a:rPr>
              <a:t>Prestação de Contas do Sesc e do Senac</a:t>
            </a:r>
          </a:p>
        </p:txBody>
      </p:sp>
      <p:sp>
        <p:nvSpPr>
          <p:cNvPr id="7" name="Rectangle 2"/>
          <p:cNvSpPr>
            <a:spLocks noChangeArrowheads="1"/>
          </p:cNvSpPr>
          <p:nvPr/>
        </p:nvSpPr>
        <p:spPr bwMode="auto">
          <a:xfrm>
            <a:off x="8063062" y="559790"/>
            <a:ext cx="184731" cy="3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pt-BR"/>
          </a:p>
        </p:txBody>
      </p:sp>
      <p:sp>
        <p:nvSpPr>
          <p:cNvPr id="8" name="Fluxograma: Processo 7"/>
          <p:cNvSpPr/>
          <p:nvPr/>
        </p:nvSpPr>
        <p:spPr>
          <a:xfrm>
            <a:off x="570154" y="2597269"/>
            <a:ext cx="1367870" cy="803564"/>
          </a:xfrm>
          <a:prstGeom prst="flowChartProcess">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100" dirty="0">
                <a:latin typeface="Arial"/>
                <a:cs typeface="Arial"/>
              </a:rPr>
              <a:t>Departamentos Nacionais</a:t>
            </a:r>
          </a:p>
        </p:txBody>
      </p:sp>
      <p:sp>
        <p:nvSpPr>
          <p:cNvPr id="11" name="Elipse 10"/>
          <p:cNvSpPr/>
          <p:nvPr/>
        </p:nvSpPr>
        <p:spPr>
          <a:xfrm>
            <a:off x="2812230" y="2569912"/>
            <a:ext cx="1299979" cy="889857"/>
          </a:xfrm>
          <a:prstGeom prst="ellipse">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100" dirty="0">
                <a:latin typeface="Arial"/>
                <a:cs typeface="Arial"/>
              </a:rPr>
              <a:t>Conselhos Nacionais</a:t>
            </a:r>
          </a:p>
        </p:txBody>
      </p:sp>
      <p:sp>
        <p:nvSpPr>
          <p:cNvPr id="21" name="Fluxograma: Processo 20"/>
          <p:cNvSpPr/>
          <p:nvPr/>
        </p:nvSpPr>
        <p:spPr>
          <a:xfrm>
            <a:off x="570154" y="3839559"/>
            <a:ext cx="1363258" cy="803564"/>
          </a:xfrm>
          <a:prstGeom prst="flowChartProcess">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100" dirty="0">
                <a:latin typeface="Arial"/>
                <a:cs typeface="Arial"/>
              </a:rPr>
              <a:t>Departamentos Regionais</a:t>
            </a:r>
          </a:p>
        </p:txBody>
      </p:sp>
      <p:cxnSp>
        <p:nvCxnSpPr>
          <p:cNvPr id="24" name="Conector de Seta Reta 23"/>
          <p:cNvCxnSpPr>
            <a:cxnSpLocks/>
          </p:cNvCxnSpPr>
          <p:nvPr/>
        </p:nvCxnSpPr>
        <p:spPr>
          <a:xfrm>
            <a:off x="1898571" y="4267569"/>
            <a:ext cx="913659" cy="13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Fluxograma: Preparação 27"/>
          <p:cNvSpPr/>
          <p:nvPr/>
        </p:nvSpPr>
        <p:spPr>
          <a:xfrm>
            <a:off x="4595014" y="3257662"/>
            <a:ext cx="1723907" cy="801152"/>
          </a:xfrm>
          <a:prstGeom prst="flowChartPreparati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400" dirty="0" smtClean="0">
                <a:solidFill>
                  <a:srgbClr val="000000"/>
                </a:solidFill>
                <a:latin typeface="Arial"/>
                <a:cs typeface="Arial"/>
              </a:rPr>
              <a:t>Conselhos </a:t>
            </a:r>
            <a:r>
              <a:rPr lang="pt-BR" sz="1400" dirty="0">
                <a:solidFill>
                  <a:srgbClr val="000000"/>
                </a:solidFill>
                <a:latin typeface="Arial"/>
                <a:cs typeface="Arial"/>
              </a:rPr>
              <a:t>Fiscais</a:t>
            </a:r>
          </a:p>
        </p:txBody>
      </p:sp>
      <p:sp>
        <p:nvSpPr>
          <p:cNvPr id="29" name="Fluxograma: Vários Documentos 28"/>
          <p:cNvSpPr/>
          <p:nvPr/>
        </p:nvSpPr>
        <p:spPr>
          <a:xfrm>
            <a:off x="7596090" y="3455919"/>
            <a:ext cx="371092" cy="46089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1" name="Conector de Seta Reta 30"/>
          <p:cNvCxnSpPr>
            <a:cxnSpLocks/>
            <a:stCxn id="11" idx="6"/>
          </p:cNvCxnSpPr>
          <p:nvPr/>
        </p:nvCxnSpPr>
        <p:spPr>
          <a:xfrm>
            <a:off x="4112209" y="3014841"/>
            <a:ext cx="686085" cy="396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de Seta Reta 32"/>
          <p:cNvCxnSpPr>
            <a:cxnSpLocks/>
          </p:cNvCxnSpPr>
          <p:nvPr/>
        </p:nvCxnSpPr>
        <p:spPr>
          <a:xfrm flipV="1">
            <a:off x="4067570" y="3861727"/>
            <a:ext cx="730724" cy="380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Fluxograma: Processo 35"/>
          <p:cNvSpPr/>
          <p:nvPr/>
        </p:nvSpPr>
        <p:spPr>
          <a:xfrm>
            <a:off x="6318921" y="2712379"/>
            <a:ext cx="1174833" cy="803564"/>
          </a:xfrm>
          <a:prstGeom prst="flowChartProcess">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100" dirty="0">
                <a:latin typeface="Arial"/>
                <a:cs typeface="Arial"/>
              </a:rPr>
              <a:t>Departamentos Nacionais</a:t>
            </a:r>
          </a:p>
        </p:txBody>
      </p:sp>
      <p:cxnSp>
        <p:nvCxnSpPr>
          <p:cNvPr id="38" name="Conector de Seta Reta 37"/>
          <p:cNvCxnSpPr/>
          <p:nvPr/>
        </p:nvCxnSpPr>
        <p:spPr>
          <a:xfrm flipV="1">
            <a:off x="5949125" y="3079018"/>
            <a:ext cx="350097" cy="267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luxograma: Armazenamento Interno 38"/>
          <p:cNvSpPr/>
          <p:nvPr/>
        </p:nvSpPr>
        <p:spPr>
          <a:xfrm>
            <a:off x="8168917" y="3184609"/>
            <a:ext cx="1173019" cy="801152"/>
          </a:xfrm>
          <a:prstGeom prst="flowChartInternalStora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latin typeface="Arial"/>
                <a:cs typeface="Arial"/>
              </a:rPr>
              <a:t>e-Contas</a:t>
            </a:r>
          </a:p>
        </p:txBody>
      </p:sp>
      <p:cxnSp>
        <p:nvCxnSpPr>
          <p:cNvPr id="41" name="Conector de Seta Reta 40"/>
          <p:cNvCxnSpPr>
            <a:stCxn id="36" idx="3"/>
          </p:cNvCxnSpPr>
          <p:nvPr/>
        </p:nvCxnSpPr>
        <p:spPr>
          <a:xfrm>
            <a:off x="7493754" y="3114161"/>
            <a:ext cx="619282" cy="138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Fluxograma: Documento 42"/>
          <p:cNvSpPr/>
          <p:nvPr/>
        </p:nvSpPr>
        <p:spPr>
          <a:xfrm>
            <a:off x="4368615" y="2991277"/>
            <a:ext cx="311568" cy="373926"/>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8" name="Conector de Seta Reta 47"/>
          <p:cNvCxnSpPr>
            <a:cxnSpLocks/>
          </p:cNvCxnSpPr>
          <p:nvPr/>
        </p:nvCxnSpPr>
        <p:spPr>
          <a:xfrm flipV="1">
            <a:off x="1930089" y="2991277"/>
            <a:ext cx="882141" cy="23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CaixaDeTexto 50"/>
          <p:cNvSpPr txBox="1"/>
          <p:nvPr/>
        </p:nvSpPr>
        <p:spPr>
          <a:xfrm>
            <a:off x="5062383" y="5059007"/>
            <a:ext cx="905163" cy="338554"/>
          </a:xfrm>
          <a:prstGeom prst="rect">
            <a:avLst/>
          </a:prstGeom>
          <a:noFill/>
        </p:spPr>
        <p:txBody>
          <a:bodyPr wrap="square" rtlCol="0">
            <a:spAutoFit/>
          </a:bodyPr>
          <a:lstStyle/>
          <a:p>
            <a:r>
              <a:rPr lang="pt-BR" sz="1600" b="1" dirty="0">
                <a:latin typeface="Arial"/>
                <a:cs typeface="Arial"/>
              </a:rPr>
              <a:t>Audita</a:t>
            </a:r>
          </a:p>
        </p:txBody>
      </p:sp>
      <p:sp>
        <p:nvSpPr>
          <p:cNvPr id="52" name="CaixaDeTexto 51"/>
          <p:cNvSpPr txBox="1"/>
          <p:nvPr/>
        </p:nvSpPr>
        <p:spPr>
          <a:xfrm>
            <a:off x="837243" y="5107904"/>
            <a:ext cx="1014940" cy="338554"/>
          </a:xfrm>
          <a:prstGeom prst="rect">
            <a:avLst/>
          </a:prstGeom>
          <a:noFill/>
        </p:spPr>
        <p:txBody>
          <a:bodyPr wrap="square" rtlCol="0">
            <a:spAutoFit/>
          </a:bodyPr>
          <a:lstStyle/>
          <a:p>
            <a:r>
              <a:rPr lang="pt-BR" sz="1600" dirty="0">
                <a:latin typeface="Arial"/>
                <a:cs typeface="Arial"/>
              </a:rPr>
              <a:t>Prepara</a:t>
            </a:r>
          </a:p>
        </p:txBody>
      </p:sp>
      <p:sp>
        <p:nvSpPr>
          <p:cNvPr id="54" name="CaixaDeTexto 53"/>
          <p:cNvSpPr txBox="1"/>
          <p:nvPr/>
        </p:nvSpPr>
        <p:spPr>
          <a:xfrm>
            <a:off x="3057342" y="5046176"/>
            <a:ext cx="1003443" cy="338554"/>
          </a:xfrm>
          <a:prstGeom prst="rect">
            <a:avLst/>
          </a:prstGeom>
          <a:noFill/>
        </p:spPr>
        <p:txBody>
          <a:bodyPr wrap="square" rtlCol="0">
            <a:spAutoFit/>
          </a:bodyPr>
          <a:lstStyle/>
          <a:p>
            <a:r>
              <a:rPr lang="pt-BR" sz="1600" b="1" dirty="0">
                <a:latin typeface="Arial"/>
                <a:cs typeface="Arial"/>
              </a:rPr>
              <a:t>Aprova</a:t>
            </a:r>
          </a:p>
        </p:txBody>
      </p:sp>
      <p:sp>
        <p:nvSpPr>
          <p:cNvPr id="55" name="CaixaDeTexto 54"/>
          <p:cNvSpPr txBox="1"/>
          <p:nvPr/>
        </p:nvSpPr>
        <p:spPr>
          <a:xfrm>
            <a:off x="6339458" y="5060181"/>
            <a:ext cx="1453023" cy="338554"/>
          </a:xfrm>
          <a:prstGeom prst="rect">
            <a:avLst/>
          </a:prstGeom>
          <a:noFill/>
        </p:spPr>
        <p:txBody>
          <a:bodyPr wrap="square" rtlCol="0">
            <a:spAutoFit/>
          </a:bodyPr>
          <a:lstStyle/>
          <a:p>
            <a:r>
              <a:rPr lang="pt-BR" sz="1600" dirty="0">
                <a:latin typeface="Arial"/>
                <a:cs typeface="Arial"/>
              </a:rPr>
              <a:t>Encaminha</a:t>
            </a:r>
          </a:p>
        </p:txBody>
      </p:sp>
      <p:sp>
        <p:nvSpPr>
          <p:cNvPr id="56" name="CaixaDeTexto 55"/>
          <p:cNvSpPr txBox="1"/>
          <p:nvPr/>
        </p:nvSpPr>
        <p:spPr>
          <a:xfrm>
            <a:off x="8183596" y="5036042"/>
            <a:ext cx="1440345" cy="338554"/>
          </a:xfrm>
          <a:prstGeom prst="rect">
            <a:avLst/>
          </a:prstGeom>
          <a:noFill/>
        </p:spPr>
        <p:txBody>
          <a:bodyPr wrap="square" rtlCol="0">
            <a:spAutoFit/>
          </a:bodyPr>
          <a:lstStyle/>
          <a:p>
            <a:r>
              <a:rPr lang="pt-BR" sz="1600" dirty="0">
                <a:latin typeface="Arial"/>
                <a:cs typeface="Arial"/>
              </a:rPr>
              <a:t>Recepciona </a:t>
            </a:r>
          </a:p>
        </p:txBody>
      </p:sp>
      <p:sp>
        <p:nvSpPr>
          <p:cNvPr id="57" name="Seta para a Direita 56"/>
          <p:cNvSpPr/>
          <p:nvPr/>
        </p:nvSpPr>
        <p:spPr>
          <a:xfrm>
            <a:off x="2134984" y="5167060"/>
            <a:ext cx="551918" cy="18466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Seta para a Direita 58"/>
          <p:cNvSpPr/>
          <p:nvPr/>
        </p:nvSpPr>
        <p:spPr>
          <a:xfrm>
            <a:off x="4371087" y="5155905"/>
            <a:ext cx="551918" cy="18466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 name="Seta para a Direita 59"/>
          <p:cNvSpPr/>
          <p:nvPr/>
        </p:nvSpPr>
        <p:spPr>
          <a:xfrm>
            <a:off x="5970888" y="5164965"/>
            <a:ext cx="364010" cy="18466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1" name="Seta para a Direita 60"/>
          <p:cNvSpPr/>
          <p:nvPr/>
        </p:nvSpPr>
        <p:spPr>
          <a:xfrm>
            <a:off x="7603477" y="5172470"/>
            <a:ext cx="551918" cy="18466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Fluxograma: Processo 39"/>
          <p:cNvSpPr/>
          <p:nvPr/>
        </p:nvSpPr>
        <p:spPr>
          <a:xfrm>
            <a:off x="6329124" y="3879657"/>
            <a:ext cx="1154426" cy="803564"/>
          </a:xfrm>
          <a:prstGeom prst="flowChartProcess">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100" dirty="0">
                <a:latin typeface="Arial"/>
                <a:cs typeface="Arial"/>
              </a:rPr>
              <a:t>Departamentos Regionais</a:t>
            </a:r>
          </a:p>
        </p:txBody>
      </p:sp>
      <p:cxnSp>
        <p:nvCxnSpPr>
          <p:cNvPr id="17" name="Conector de Seta Reta 16"/>
          <p:cNvCxnSpPr>
            <a:endCxn id="40" idx="1"/>
          </p:cNvCxnSpPr>
          <p:nvPr/>
        </p:nvCxnSpPr>
        <p:spPr>
          <a:xfrm>
            <a:off x="5949125" y="3948446"/>
            <a:ext cx="379999" cy="332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a:stCxn id="40" idx="3"/>
          </p:cNvCxnSpPr>
          <p:nvPr/>
        </p:nvCxnSpPr>
        <p:spPr>
          <a:xfrm flipV="1">
            <a:off x="7483550" y="3914201"/>
            <a:ext cx="629486" cy="367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Fluxograma: Preparação 52"/>
          <p:cNvSpPr/>
          <p:nvPr/>
        </p:nvSpPr>
        <p:spPr>
          <a:xfrm>
            <a:off x="10202206" y="3319937"/>
            <a:ext cx="988292" cy="628509"/>
          </a:xfrm>
          <a:prstGeom prst="flowChartPreparation">
            <a:avLst/>
          </a:prstGeom>
          <a:solidFill>
            <a:srgbClr val="F7964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100" dirty="0">
                <a:solidFill>
                  <a:srgbClr val="000000"/>
                </a:solidFill>
                <a:latin typeface="Arial"/>
                <a:cs typeface="Arial"/>
              </a:rPr>
              <a:t>CGU</a:t>
            </a:r>
          </a:p>
        </p:txBody>
      </p:sp>
      <p:sp>
        <p:nvSpPr>
          <p:cNvPr id="58" name="Seta para a Direita 57"/>
          <p:cNvSpPr/>
          <p:nvPr/>
        </p:nvSpPr>
        <p:spPr>
          <a:xfrm>
            <a:off x="9557125" y="5154831"/>
            <a:ext cx="551918" cy="18466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CaixaDeTexto 61"/>
          <p:cNvSpPr txBox="1"/>
          <p:nvPr/>
        </p:nvSpPr>
        <p:spPr>
          <a:xfrm>
            <a:off x="9998092" y="4950032"/>
            <a:ext cx="1502672" cy="584776"/>
          </a:xfrm>
          <a:prstGeom prst="rect">
            <a:avLst/>
          </a:prstGeom>
          <a:noFill/>
        </p:spPr>
        <p:txBody>
          <a:bodyPr wrap="square" rtlCol="0">
            <a:spAutoFit/>
          </a:bodyPr>
          <a:lstStyle/>
          <a:p>
            <a:pPr algn="ctr"/>
            <a:r>
              <a:rPr lang="pt-BR" sz="1600" b="1" dirty="0">
                <a:latin typeface="Arial"/>
                <a:cs typeface="Arial"/>
              </a:rPr>
              <a:t>Analisa </a:t>
            </a:r>
            <a:endParaRPr lang="pt-BR" sz="1600" b="1" dirty="0" smtClean="0">
              <a:latin typeface="Arial"/>
              <a:cs typeface="Arial"/>
            </a:endParaRPr>
          </a:p>
          <a:p>
            <a:pPr algn="ctr"/>
            <a:r>
              <a:rPr lang="pt-BR" sz="1600" b="1" dirty="0" smtClean="0">
                <a:latin typeface="Arial"/>
                <a:cs typeface="Arial"/>
              </a:rPr>
              <a:t>e </a:t>
            </a:r>
            <a:r>
              <a:rPr lang="pt-BR" sz="1600" b="1" dirty="0">
                <a:latin typeface="Arial"/>
                <a:cs typeface="Arial"/>
              </a:rPr>
              <a:t>Julga </a:t>
            </a:r>
          </a:p>
        </p:txBody>
      </p:sp>
      <p:sp>
        <p:nvSpPr>
          <p:cNvPr id="26" name="Fluxograma: Terminação 25"/>
          <p:cNvSpPr/>
          <p:nvPr/>
        </p:nvSpPr>
        <p:spPr>
          <a:xfrm>
            <a:off x="10202206" y="2522727"/>
            <a:ext cx="968594" cy="556291"/>
          </a:xfrm>
          <a:prstGeom prst="flowChartTerminator">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solidFill>
                  <a:srgbClr val="000000"/>
                </a:solidFill>
                <a:latin typeface="Arial"/>
                <a:cs typeface="Arial"/>
              </a:rPr>
              <a:t>TCU</a:t>
            </a:r>
          </a:p>
        </p:txBody>
      </p:sp>
      <p:sp>
        <p:nvSpPr>
          <p:cNvPr id="20" name="Retângulo de cantos arredondados 19"/>
          <p:cNvSpPr/>
          <p:nvPr/>
        </p:nvSpPr>
        <p:spPr>
          <a:xfrm>
            <a:off x="9998093" y="4244005"/>
            <a:ext cx="1381554" cy="500545"/>
          </a:xfrm>
          <a:prstGeom prst="round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solidFill>
                  <a:srgbClr val="000000"/>
                </a:solidFill>
                <a:latin typeface="Arial"/>
                <a:cs typeface="Arial"/>
              </a:rPr>
              <a:t>Ministério Supervisor</a:t>
            </a:r>
          </a:p>
        </p:txBody>
      </p:sp>
      <p:cxnSp>
        <p:nvCxnSpPr>
          <p:cNvPr id="27" name="Conector de seta reta 26"/>
          <p:cNvCxnSpPr>
            <a:endCxn id="20" idx="1"/>
          </p:cNvCxnSpPr>
          <p:nvPr/>
        </p:nvCxnSpPr>
        <p:spPr>
          <a:xfrm>
            <a:off x="9341936" y="3808540"/>
            <a:ext cx="656157" cy="6857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ector de seta reta 36"/>
          <p:cNvCxnSpPr>
            <a:endCxn id="26" idx="1"/>
          </p:cNvCxnSpPr>
          <p:nvPr/>
        </p:nvCxnSpPr>
        <p:spPr>
          <a:xfrm flipV="1">
            <a:off x="9341936" y="2800873"/>
            <a:ext cx="860270" cy="5643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Conector de seta reta 44"/>
          <p:cNvCxnSpPr>
            <a:stCxn id="39" idx="3"/>
            <a:endCxn id="53" idx="1"/>
          </p:cNvCxnSpPr>
          <p:nvPr/>
        </p:nvCxnSpPr>
        <p:spPr>
          <a:xfrm>
            <a:off x="9341936" y="3585185"/>
            <a:ext cx="860270" cy="4900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Elipse 62"/>
          <p:cNvSpPr/>
          <p:nvPr/>
        </p:nvSpPr>
        <p:spPr>
          <a:xfrm>
            <a:off x="2822102" y="3854238"/>
            <a:ext cx="1302491" cy="825702"/>
          </a:xfrm>
          <a:prstGeom prst="ellipse">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100" dirty="0">
                <a:latin typeface="Arial"/>
                <a:cs typeface="Arial"/>
              </a:rPr>
              <a:t>Conselhos Regionais</a:t>
            </a:r>
          </a:p>
        </p:txBody>
      </p:sp>
      <p:sp>
        <p:nvSpPr>
          <p:cNvPr id="65" name="Fluxograma: Documento 64"/>
          <p:cNvSpPr/>
          <p:nvPr/>
        </p:nvSpPr>
        <p:spPr>
          <a:xfrm>
            <a:off x="4371087" y="3992725"/>
            <a:ext cx="311568" cy="373926"/>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Fluxograma: Documento 65"/>
          <p:cNvSpPr/>
          <p:nvPr/>
        </p:nvSpPr>
        <p:spPr>
          <a:xfrm>
            <a:off x="2150565" y="4133856"/>
            <a:ext cx="311568" cy="373926"/>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Fluxograma: Documento 66"/>
          <p:cNvSpPr/>
          <p:nvPr/>
        </p:nvSpPr>
        <p:spPr>
          <a:xfrm>
            <a:off x="2148516" y="2827878"/>
            <a:ext cx="311568" cy="373926"/>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Controle</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78707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995741" y="1725665"/>
            <a:ext cx="6492542" cy="215369"/>
          </a:xfrm>
          <a:prstGeom prst="rect">
            <a:avLst/>
          </a:prstGeom>
          <a:noFill/>
        </p:spPr>
        <p:txBody>
          <a:bodyPr wrap="square" rtlCol="0">
            <a:spAutoFit/>
          </a:bodyPr>
          <a:lstStyle/>
          <a:p>
            <a:r>
              <a:rPr lang="pt-BR" b="1" dirty="0">
                <a:latin typeface="Arial"/>
                <a:cs typeface="Arial"/>
              </a:rPr>
              <a:t> </a:t>
            </a:r>
            <a:r>
              <a:rPr lang="pt-BR" sz="2400" b="1" dirty="0">
                <a:latin typeface="Arial"/>
                <a:cs typeface="Arial"/>
              </a:rPr>
              <a:t>Prestação de Contas do Sesc e do Senac</a:t>
            </a:r>
            <a:endParaRPr lang="pt-BR" b="1" dirty="0">
              <a:latin typeface="Arial"/>
              <a:cs typeface="Arial"/>
            </a:endParaRPr>
          </a:p>
        </p:txBody>
      </p:sp>
      <p:sp>
        <p:nvSpPr>
          <p:cNvPr id="7" name="Rectangle 2"/>
          <p:cNvSpPr>
            <a:spLocks noChangeArrowheads="1"/>
          </p:cNvSpPr>
          <p:nvPr/>
        </p:nvSpPr>
        <p:spPr bwMode="auto">
          <a:xfrm>
            <a:off x="8063062" y="559790"/>
            <a:ext cx="184731" cy="3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pt-BR"/>
          </a:p>
        </p:txBody>
      </p:sp>
      <p:sp>
        <p:nvSpPr>
          <p:cNvPr id="46" name="Retângulo 45">
            <a:extLst>
              <a:ext uri="{FF2B5EF4-FFF2-40B4-BE49-F238E27FC236}">
                <a16:creationId xmlns="" xmlns:a16="http://schemas.microsoft.com/office/drawing/2014/main" id="{73F75769-9754-4F1D-AA76-37C02499315D}"/>
              </a:ext>
            </a:extLst>
          </p:cNvPr>
          <p:cNvSpPr/>
          <p:nvPr/>
        </p:nvSpPr>
        <p:spPr>
          <a:xfrm>
            <a:off x="1064094" y="2323923"/>
            <a:ext cx="8010628" cy="33932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ct val="150000"/>
              </a:lnSpc>
            </a:pPr>
            <a:r>
              <a:rPr lang="pt-BR" b="1" dirty="0" smtClean="0">
                <a:latin typeface="Arial"/>
                <a:cs typeface="Arial"/>
              </a:rPr>
              <a:t>Balanço </a:t>
            </a:r>
            <a:r>
              <a:rPr lang="pt-BR" b="1" dirty="0">
                <a:latin typeface="Arial"/>
                <a:cs typeface="Arial"/>
              </a:rPr>
              <a:t>Patrimonial</a:t>
            </a:r>
            <a:r>
              <a:rPr lang="pt-BR" dirty="0">
                <a:latin typeface="Arial"/>
                <a:cs typeface="Arial"/>
              </a:rPr>
              <a:t>;</a:t>
            </a:r>
          </a:p>
          <a:p>
            <a:pPr marL="342900" indent="-342900">
              <a:lnSpc>
                <a:spcPct val="150000"/>
              </a:lnSpc>
            </a:pPr>
            <a:r>
              <a:rPr lang="pt-BR" b="1" dirty="0">
                <a:latin typeface="Arial"/>
                <a:cs typeface="Arial"/>
              </a:rPr>
              <a:t>Balanço Orçamentário</a:t>
            </a:r>
            <a:r>
              <a:rPr lang="pt-BR" dirty="0">
                <a:latin typeface="Arial"/>
                <a:cs typeface="Arial"/>
              </a:rPr>
              <a:t>;</a:t>
            </a:r>
          </a:p>
          <a:p>
            <a:pPr marL="342900" indent="-342900">
              <a:lnSpc>
                <a:spcPct val="150000"/>
              </a:lnSpc>
            </a:pPr>
            <a:r>
              <a:rPr lang="pt-BR" b="1" dirty="0">
                <a:latin typeface="Arial"/>
                <a:cs typeface="Arial"/>
              </a:rPr>
              <a:t>Balanço Financeiro</a:t>
            </a:r>
            <a:r>
              <a:rPr lang="pt-BR" dirty="0">
                <a:latin typeface="Arial"/>
                <a:cs typeface="Arial"/>
              </a:rPr>
              <a:t>;</a:t>
            </a:r>
          </a:p>
          <a:p>
            <a:pPr marL="342900" indent="-342900">
              <a:lnSpc>
                <a:spcPct val="150000"/>
              </a:lnSpc>
            </a:pPr>
            <a:r>
              <a:rPr lang="pt-BR" b="1" dirty="0">
                <a:latin typeface="Arial"/>
                <a:cs typeface="Arial"/>
              </a:rPr>
              <a:t>Demonstrações das Variações Patrimoniais</a:t>
            </a:r>
            <a:r>
              <a:rPr lang="pt-BR" dirty="0">
                <a:latin typeface="Arial"/>
                <a:cs typeface="Arial"/>
              </a:rPr>
              <a:t>; </a:t>
            </a:r>
          </a:p>
          <a:p>
            <a:pPr marL="342900" indent="-342900">
              <a:lnSpc>
                <a:spcPct val="150000"/>
              </a:lnSpc>
            </a:pPr>
            <a:r>
              <a:rPr lang="pt-BR" b="1" dirty="0">
                <a:latin typeface="Arial"/>
                <a:cs typeface="Arial"/>
              </a:rPr>
              <a:t>Demonstração dos Fluxos de Caixa</a:t>
            </a:r>
            <a:r>
              <a:rPr lang="pt-BR" dirty="0">
                <a:latin typeface="Arial"/>
                <a:cs typeface="Arial"/>
              </a:rPr>
              <a:t>;</a:t>
            </a:r>
          </a:p>
          <a:p>
            <a:pPr marL="342900" indent="-342900">
              <a:lnSpc>
                <a:spcPct val="150000"/>
              </a:lnSpc>
            </a:pPr>
            <a:r>
              <a:rPr lang="pt-BR" b="1" dirty="0">
                <a:latin typeface="Arial"/>
                <a:cs typeface="Arial"/>
              </a:rPr>
              <a:t>Notas Explicativas; </a:t>
            </a:r>
          </a:p>
          <a:p>
            <a:pPr marL="342900" indent="-342900">
              <a:lnSpc>
                <a:spcPct val="150000"/>
              </a:lnSpc>
            </a:pPr>
            <a:r>
              <a:rPr lang="pt-BR" b="1" dirty="0">
                <a:latin typeface="Arial"/>
                <a:cs typeface="Arial"/>
              </a:rPr>
              <a:t>Rol de Responsáveis; e</a:t>
            </a:r>
          </a:p>
          <a:p>
            <a:pPr marL="342900" indent="-342900">
              <a:lnSpc>
                <a:spcPct val="150000"/>
              </a:lnSpc>
            </a:pPr>
            <a:r>
              <a:rPr lang="pt-BR" b="1" dirty="0">
                <a:latin typeface="Arial"/>
                <a:cs typeface="Arial"/>
              </a:rPr>
              <a:t>Relatórios de Gestão</a:t>
            </a:r>
            <a:endParaRPr lang="pt-BR" dirty="0">
              <a:latin typeface="Arial"/>
              <a:cs typeface="Arial"/>
            </a:endParaRPr>
          </a:p>
        </p:txBody>
      </p:sp>
      <p:sp>
        <p:nvSpPr>
          <p:cNvPr id="3" name="Texto Explicativo: Linha com Ênfase 2">
            <a:extLst>
              <a:ext uri="{FF2B5EF4-FFF2-40B4-BE49-F238E27FC236}">
                <a16:creationId xmlns="" xmlns:a16="http://schemas.microsoft.com/office/drawing/2014/main" id="{0A19FA24-98D2-461F-8978-F9C109220183}"/>
              </a:ext>
            </a:extLst>
          </p:cNvPr>
          <p:cNvSpPr/>
          <p:nvPr/>
        </p:nvSpPr>
        <p:spPr>
          <a:xfrm>
            <a:off x="6826373" y="2458109"/>
            <a:ext cx="5130881" cy="2974493"/>
          </a:xfrm>
          <a:prstGeom prst="accentCallout1">
            <a:avLst>
              <a:gd name="adj1" fmla="val 75110"/>
              <a:gd name="adj2" fmla="val -3693"/>
              <a:gd name="adj3" fmla="val 102551"/>
              <a:gd name="adj4" fmla="val -55928"/>
            </a:avLst>
          </a:prstGeom>
          <a:solidFill>
            <a:srgbClr val="1F497D"/>
          </a:solidFill>
        </p:spPr>
        <p:style>
          <a:lnRef idx="2">
            <a:schemeClr val="dk1"/>
          </a:lnRef>
          <a:fillRef idx="1">
            <a:schemeClr val="lt1"/>
          </a:fillRef>
          <a:effectRef idx="0">
            <a:schemeClr val="dk1"/>
          </a:effectRef>
          <a:fontRef idx="minor">
            <a:schemeClr val="dk1"/>
          </a:fontRef>
        </p:style>
        <p:txBody>
          <a:bodyPr rtlCol="0" anchor="ctr"/>
          <a:lstStyle/>
          <a:p>
            <a:pPr algn="ctr"/>
            <a:endParaRPr lang="pt-BR">
              <a:noFill/>
            </a:endParaRPr>
          </a:p>
        </p:txBody>
      </p:sp>
      <p:sp>
        <p:nvSpPr>
          <p:cNvPr id="47" name="Retângulo 46">
            <a:extLst>
              <a:ext uri="{FF2B5EF4-FFF2-40B4-BE49-F238E27FC236}">
                <a16:creationId xmlns="" xmlns:a16="http://schemas.microsoft.com/office/drawing/2014/main" id="{F0A100DC-25CE-4AF7-9B08-4F34E0A8AE51}"/>
              </a:ext>
            </a:extLst>
          </p:cNvPr>
          <p:cNvSpPr/>
          <p:nvPr/>
        </p:nvSpPr>
        <p:spPr>
          <a:xfrm>
            <a:off x="7122554" y="2821970"/>
            <a:ext cx="4511915" cy="224676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pt-BR" sz="1400" dirty="0">
                <a:solidFill>
                  <a:srgbClr val="FFFFFF"/>
                </a:solidFill>
                <a:latin typeface="Arial"/>
                <a:cs typeface="Arial"/>
              </a:rPr>
              <a:t>Constam do </a:t>
            </a:r>
            <a:r>
              <a:rPr lang="pt-BR" sz="1400" b="1" dirty="0">
                <a:solidFill>
                  <a:srgbClr val="FFFFFF"/>
                </a:solidFill>
                <a:latin typeface="Arial"/>
                <a:cs typeface="Arial"/>
              </a:rPr>
              <a:t>RELATÓRIO DE GESTÃO:</a:t>
            </a:r>
            <a:r>
              <a:rPr lang="pt-BR" sz="1400" dirty="0">
                <a:solidFill>
                  <a:srgbClr val="FFFFFF"/>
                </a:solidFill>
                <a:latin typeface="Arial"/>
                <a:cs typeface="Arial"/>
              </a:rPr>
              <a:t/>
            </a:r>
            <a:br>
              <a:rPr lang="pt-BR" sz="1400" dirty="0">
                <a:solidFill>
                  <a:srgbClr val="FFFFFF"/>
                </a:solidFill>
                <a:latin typeface="Arial"/>
                <a:cs typeface="Arial"/>
              </a:rPr>
            </a:br>
            <a:endParaRPr lang="pt-BR" sz="1400" dirty="0">
              <a:solidFill>
                <a:srgbClr val="FFFFFF"/>
              </a:solidFill>
              <a:latin typeface="Arial"/>
              <a:cs typeface="Arial"/>
            </a:endParaRPr>
          </a:p>
          <a:p>
            <a:pPr marL="285750" indent="-285750">
              <a:buFont typeface="Arial" panose="020B0604020202020204" pitchFamily="34" charset="0"/>
              <a:buChar char="•"/>
            </a:pPr>
            <a:r>
              <a:rPr lang="pt-BR" sz="1400" dirty="0" smtClean="0">
                <a:solidFill>
                  <a:srgbClr val="FFFFFF"/>
                </a:solidFill>
                <a:latin typeface="Arial"/>
                <a:cs typeface="Arial"/>
              </a:rPr>
              <a:t>Planejamento </a:t>
            </a:r>
            <a:r>
              <a:rPr lang="pt-BR" sz="1400" dirty="0">
                <a:solidFill>
                  <a:srgbClr val="FFFFFF"/>
                </a:solidFill>
                <a:latin typeface="Arial"/>
                <a:cs typeface="Arial"/>
              </a:rPr>
              <a:t>Organizacional </a:t>
            </a:r>
            <a:r>
              <a:rPr lang="pt-BR" sz="1400" dirty="0" smtClean="0">
                <a:solidFill>
                  <a:srgbClr val="FFFFFF"/>
                </a:solidFill>
                <a:latin typeface="Arial"/>
                <a:cs typeface="Arial"/>
              </a:rPr>
              <a:t>e Desempenho </a:t>
            </a:r>
            <a:r>
              <a:rPr lang="pt-BR" sz="1400" dirty="0">
                <a:solidFill>
                  <a:srgbClr val="FFFFFF"/>
                </a:solidFill>
                <a:latin typeface="Arial"/>
                <a:cs typeface="Arial"/>
              </a:rPr>
              <a:t>Orçamentário e Operacional</a:t>
            </a:r>
          </a:p>
          <a:p>
            <a:pPr marL="285750" indent="-285750">
              <a:buFont typeface="Arial" panose="020B0604020202020204" pitchFamily="34" charset="0"/>
              <a:buChar char="•"/>
            </a:pPr>
            <a:r>
              <a:rPr lang="pt-BR" sz="1400" dirty="0" smtClean="0">
                <a:solidFill>
                  <a:srgbClr val="FFFFFF"/>
                </a:solidFill>
                <a:latin typeface="Arial"/>
                <a:cs typeface="Arial"/>
              </a:rPr>
              <a:t>Governança</a:t>
            </a:r>
            <a:endParaRPr lang="pt-BR" sz="1400" dirty="0">
              <a:solidFill>
                <a:srgbClr val="FFFFFF"/>
              </a:solidFill>
              <a:latin typeface="Arial"/>
              <a:cs typeface="Arial"/>
            </a:endParaRPr>
          </a:p>
          <a:p>
            <a:pPr marL="285750" indent="-285750">
              <a:buFont typeface="Arial" panose="020B0604020202020204" pitchFamily="34" charset="0"/>
              <a:buChar char="•"/>
            </a:pPr>
            <a:r>
              <a:rPr lang="pt-BR" sz="1400" dirty="0" smtClean="0">
                <a:solidFill>
                  <a:srgbClr val="FFFFFF"/>
                </a:solidFill>
                <a:latin typeface="Arial"/>
                <a:cs typeface="Arial"/>
              </a:rPr>
              <a:t>Relacionamento </a:t>
            </a:r>
            <a:r>
              <a:rPr lang="pt-BR" sz="1400" dirty="0">
                <a:solidFill>
                  <a:srgbClr val="FFFFFF"/>
                </a:solidFill>
                <a:latin typeface="Arial"/>
                <a:cs typeface="Arial"/>
              </a:rPr>
              <a:t>com a </a:t>
            </a:r>
            <a:r>
              <a:rPr lang="pt-BR" sz="1400" dirty="0" smtClean="0">
                <a:solidFill>
                  <a:srgbClr val="FFFFFF"/>
                </a:solidFill>
                <a:latin typeface="Arial"/>
                <a:cs typeface="Arial"/>
              </a:rPr>
              <a:t>Sociedade</a:t>
            </a:r>
          </a:p>
          <a:p>
            <a:pPr marL="285750" indent="-285750">
              <a:buFont typeface="Arial" panose="020B0604020202020204" pitchFamily="34" charset="0"/>
              <a:buChar char="•"/>
            </a:pPr>
            <a:r>
              <a:rPr lang="pt-BR" sz="1400" dirty="0" smtClean="0">
                <a:solidFill>
                  <a:srgbClr val="FFFFFF"/>
                </a:solidFill>
                <a:latin typeface="Arial"/>
                <a:cs typeface="Arial"/>
              </a:rPr>
              <a:t>Desempenho Financeiro e Informações Contábeis</a:t>
            </a:r>
          </a:p>
          <a:p>
            <a:pPr marL="285750" indent="-285750">
              <a:buFont typeface="Arial" panose="020B0604020202020204" pitchFamily="34" charset="0"/>
              <a:buChar char="•"/>
            </a:pPr>
            <a:r>
              <a:rPr lang="pt-BR" sz="1400" dirty="0" smtClean="0">
                <a:solidFill>
                  <a:srgbClr val="FFFFFF"/>
                </a:solidFill>
                <a:latin typeface="Arial"/>
                <a:cs typeface="Arial"/>
              </a:rPr>
              <a:t>Áreas Especiais da Gestão</a:t>
            </a:r>
          </a:p>
          <a:p>
            <a:pPr marL="285750" indent="-285750">
              <a:buFont typeface="Arial" panose="020B0604020202020204" pitchFamily="34" charset="0"/>
              <a:buChar char="•"/>
            </a:pPr>
            <a:r>
              <a:rPr lang="pt-BR" sz="1400" dirty="0" smtClean="0">
                <a:solidFill>
                  <a:srgbClr val="FFFFFF"/>
                </a:solidFill>
                <a:latin typeface="Arial"/>
                <a:cs typeface="Arial"/>
              </a:rPr>
              <a:t>Conformidade da Gestão e Demandas de Órgãos de controle.</a:t>
            </a:r>
            <a:endParaRPr lang="pt-BR" sz="1400" dirty="0">
              <a:solidFill>
                <a:srgbClr val="FFFFFF"/>
              </a:solidFill>
              <a:latin typeface="Arial"/>
              <a:cs typeface="Arial"/>
            </a:endParaRPr>
          </a:p>
        </p:txBody>
      </p:sp>
      <p:sp>
        <p:nvSpPr>
          <p:cNvPr id="9"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Controle</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193889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 - Moda e Beleza_foto Bruno Tadashi.JPG"/>
          <p:cNvPicPr>
            <a:picLocks noChangeAspect="1"/>
          </p:cNvPicPr>
          <p:nvPr/>
        </p:nvPicPr>
        <p:blipFill rotWithShape="1">
          <a:blip r:embed="rId3" cstate="email">
            <a:extLst>
              <a:ext uri="{28A0092B-C50C-407E-A947-70E740481C1C}">
                <a14:useLocalDpi xmlns:a14="http://schemas.microsoft.com/office/drawing/2010/main" val="0"/>
              </a:ext>
            </a:extLst>
          </a:blip>
          <a:srcRect t="27487" b="-27487"/>
          <a:stretch/>
        </p:blipFill>
        <p:spPr>
          <a:xfrm>
            <a:off x="0" y="1022598"/>
            <a:ext cx="12192000" cy="8128000"/>
          </a:xfrm>
          <a:prstGeom prst="rect">
            <a:avLst/>
          </a:prstGeom>
        </p:spPr>
      </p:pic>
      <p:sp>
        <p:nvSpPr>
          <p:cNvPr id="5" name="Título 1"/>
          <p:cNvSpPr>
            <a:spLocks noGrp="1"/>
          </p:cNvSpPr>
          <p:nvPr>
            <p:ph type="title"/>
          </p:nvPr>
        </p:nvSpPr>
        <p:spPr>
          <a:xfrm>
            <a:off x="3999830" y="4349999"/>
            <a:ext cx="8192170" cy="1379446"/>
          </a:xfrm>
          <a:solidFill>
            <a:schemeClr val="tx2">
              <a:lumMod val="75000"/>
              <a:alpha val="67000"/>
            </a:schemeClr>
          </a:solidFill>
        </p:spPr>
        <p:txBody>
          <a:bodyPr>
            <a:noAutofit/>
          </a:bodyPr>
          <a:lstStyle/>
          <a:p>
            <a:pPr>
              <a:lnSpc>
                <a:spcPct val="120000"/>
              </a:lnSpc>
            </a:pPr>
            <a:r>
              <a:rPr lang="pt-BR" sz="3200" b="0" dirty="0">
                <a:solidFill>
                  <a:srgbClr val="FFFFFF"/>
                </a:solidFill>
                <a:latin typeface="Arial Narrow"/>
                <a:cs typeface="Arial Narrow"/>
              </a:rPr>
              <a:t>A Transparência e o CONTROLE </a:t>
            </a:r>
            <a:r>
              <a:rPr lang="pt-BR" sz="3200" b="0" dirty="0" smtClean="0">
                <a:solidFill>
                  <a:srgbClr val="FFFFFF"/>
                </a:solidFill>
                <a:latin typeface="Arial Narrow"/>
                <a:cs typeface="Arial Narrow"/>
              </a:rPr>
              <a:t/>
            </a:r>
            <a:br>
              <a:rPr lang="pt-BR" sz="3200" b="0" dirty="0" smtClean="0">
                <a:solidFill>
                  <a:srgbClr val="FFFFFF"/>
                </a:solidFill>
                <a:latin typeface="Arial Narrow"/>
                <a:cs typeface="Arial Narrow"/>
              </a:rPr>
            </a:br>
            <a:r>
              <a:rPr lang="pt-BR" sz="3200" b="0" dirty="0" smtClean="0">
                <a:solidFill>
                  <a:srgbClr val="FFFFFF"/>
                </a:solidFill>
                <a:latin typeface="Arial Narrow"/>
                <a:cs typeface="Arial Narrow"/>
              </a:rPr>
              <a:t>EXERCIDO </a:t>
            </a:r>
            <a:r>
              <a:rPr lang="pt-BR" sz="3200" b="0" dirty="0">
                <a:solidFill>
                  <a:srgbClr val="FFFFFF"/>
                </a:solidFill>
                <a:latin typeface="Arial Narrow"/>
                <a:cs typeface="Arial Narrow"/>
              </a:rPr>
              <a:t>PELA SOCIEDADE</a:t>
            </a:r>
          </a:p>
        </p:txBody>
      </p:sp>
    </p:spTree>
    <p:extLst>
      <p:ext uri="{BB962C8B-B14F-4D97-AF65-F5344CB8AC3E}">
        <p14:creationId xmlns:p14="http://schemas.microsoft.com/office/powerpoint/2010/main" val="376359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5300325" y="265309"/>
            <a:ext cx="6595546" cy="461665"/>
          </a:xfrm>
          <a:prstGeom prst="rect">
            <a:avLst/>
          </a:prstGeom>
          <a:noFill/>
        </p:spPr>
        <p:txBody>
          <a:bodyPr wrap="square" rtlCol="0">
            <a:spAutoFit/>
          </a:bodyPr>
          <a:lstStyle/>
          <a:p>
            <a:pPr algn="r">
              <a:lnSpc>
                <a:spcPct val="120000"/>
              </a:lnSpc>
            </a:pPr>
            <a:r>
              <a:rPr lang="pt-BR" sz="2000" dirty="0" smtClean="0">
                <a:solidFill>
                  <a:schemeClr val="bg1"/>
                </a:solidFill>
                <a:latin typeface="Arial Narrow"/>
                <a:cs typeface="Arial Narrow"/>
              </a:rPr>
              <a:t>O caminho da Receita </a:t>
            </a:r>
            <a:r>
              <a:rPr lang="pt-BR" sz="2000" dirty="0">
                <a:solidFill>
                  <a:schemeClr val="bg1"/>
                </a:solidFill>
                <a:latin typeface="Arial Narrow"/>
                <a:cs typeface="Arial Narrow"/>
              </a:rPr>
              <a:t>de Contribuições </a:t>
            </a:r>
            <a:r>
              <a:rPr lang="pt-BR" sz="2000" dirty="0" smtClean="0">
                <a:solidFill>
                  <a:schemeClr val="bg1"/>
                </a:solidFill>
                <a:latin typeface="Arial Narrow"/>
                <a:cs typeface="Arial Narrow"/>
              </a:rPr>
              <a:t>Sociais no </a:t>
            </a:r>
            <a:r>
              <a:rPr lang="pt-BR" sz="2000" b="1" dirty="0" smtClean="0">
                <a:solidFill>
                  <a:schemeClr val="bg1"/>
                </a:solidFill>
                <a:latin typeface="Arial Narrow"/>
                <a:cs typeface="Arial Narrow"/>
              </a:rPr>
              <a:t>Sesc</a:t>
            </a:r>
            <a:r>
              <a:rPr lang="pt-BR" sz="2000" dirty="0" smtClean="0">
                <a:solidFill>
                  <a:schemeClr val="bg1"/>
                </a:solidFill>
                <a:latin typeface="Arial Narrow"/>
                <a:cs typeface="Arial Narrow"/>
              </a:rPr>
              <a:t> e no </a:t>
            </a:r>
            <a:r>
              <a:rPr lang="pt-BR" sz="2000" b="1" dirty="0" smtClean="0">
                <a:solidFill>
                  <a:schemeClr val="bg1"/>
                </a:solidFill>
                <a:latin typeface="Arial Narrow"/>
                <a:cs typeface="Arial Narrow"/>
              </a:rPr>
              <a:t>Senac</a:t>
            </a:r>
            <a:endParaRPr lang="pt-BR" sz="2000" dirty="0" smtClean="0">
              <a:solidFill>
                <a:schemeClr val="bg1"/>
              </a:solidFill>
              <a:latin typeface="Arial Narrow"/>
              <a:cs typeface="Arial Narrow"/>
            </a:endParaRPr>
          </a:p>
        </p:txBody>
      </p:sp>
      <p:grpSp>
        <p:nvGrpSpPr>
          <p:cNvPr id="18" name="Grupo 15"/>
          <p:cNvGrpSpPr/>
          <p:nvPr/>
        </p:nvGrpSpPr>
        <p:grpSpPr>
          <a:xfrm>
            <a:off x="7888798" y="2030703"/>
            <a:ext cx="746061" cy="666912"/>
            <a:chOff x="7888798" y="1916405"/>
            <a:chExt cx="746061" cy="666912"/>
          </a:xfrm>
        </p:grpSpPr>
        <p:sp>
          <p:nvSpPr>
            <p:cNvPr id="23" name="Freeform 111"/>
            <p:cNvSpPr>
              <a:spLocks/>
            </p:cNvSpPr>
            <p:nvPr/>
          </p:nvSpPr>
          <p:spPr bwMode="auto">
            <a:xfrm>
              <a:off x="7992916" y="1970459"/>
              <a:ext cx="579438" cy="579438"/>
            </a:xfrm>
            <a:custGeom>
              <a:avLst/>
              <a:gdLst>
                <a:gd name="T0" fmla="*/ 603 w 1094"/>
                <a:gd name="T1" fmla="*/ 2 h 1094"/>
                <a:gd name="T2" fmla="*/ 684 w 1094"/>
                <a:gd name="T3" fmla="*/ 16 h 1094"/>
                <a:gd name="T4" fmla="*/ 760 w 1094"/>
                <a:gd name="T5" fmla="*/ 43 h 1094"/>
                <a:gd name="T6" fmla="*/ 831 w 1094"/>
                <a:gd name="T7" fmla="*/ 79 h 1094"/>
                <a:gd name="T8" fmla="*/ 895 w 1094"/>
                <a:gd name="T9" fmla="*/ 125 h 1094"/>
                <a:gd name="T10" fmla="*/ 953 w 1094"/>
                <a:gd name="T11" fmla="*/ 178 h 1094"/>
                <a:gd name="T12" fmla="*/ 1001 w 1094"/>
                <a:gd name="T13" fmla="*/ 241 h 1094"/>
                <a:gd name="T14" fmla="*/ 1041 w 1094"/>
                <a:gd name="T15" fmla="*/ 310 h 1094"/>
                <a:gd name="T16" fmla="*/ 1070 w 1094"/>
                <a:gd name="T17" fmla="*/ 384 h 1094"/>
                <a:gd name="T18" fmla="*/ 1088 w 1094"/>
                <a:gd name="T19" fmla="*/ 463 h 1094"/>
                <a:gd name="T20" fmla="*/ 1094 w 1094"/>
                <a:gd name="T21" fmla="*/ 546 h 1094"/>
                <a:gd name="T22" fmla="*/ 1088 w 1094"/>
                <a:gd name="T23" fmla="*/ 631 h 1094"/>
                <a:gd name="T24" fmla="*/ 1070 w 1094"/>
                <a:gd name="T25" fmla="*/ 710 h 1094"/>
                <a:gd name="T26" fmla="*/ 1041 w 1094"/>
                <a:gd name="T27" fmla="*/ 784 h 1094"/>
                <a:gd name="T28" fmla="*/ 1001 w 1094"/>
                <a:gd name="T29" fmla="*/ 853 h 1094"/>
                <a:gd name="T30" fmla="*/ 953 w 1094"/>
                <a:gd name="T31" fmla="*/ 914 h 1094"/>
                <a:gd name="T32" fmla="*/ 895 w 1094"/>
                <a:gd name="T33" fmla="*/ 969 h 1094"/>
                <a:gd name="T34" fmla="*/ 831 w 1094"/>
                <a:gd name="T35" fmla="*/ 1015 h 1094"/>
                <a:gd name="T36" fmla="*/ 760 w 1094"/>
                <a:gd name="T37" fmla="*/ 1051 h 1094"/>
                <a:gd name="T38" fmla="*/ 684 w 1094"/>
                <a:gd name="T39" fmla="*/ 1076 h 1094"/>
                <a:gd name="T40" fmla="*/ 603 w 1094"/>
                <a:gd name="T41" fmla="*/ 1092 h 1094"/>
                <a:gd name="T42" fmla="*/ 518 w 1094"/>
                <a:gd name="T43" fmla="*/ 1093 h 1094"/>
                <a:gd name="T44" fmla="*/ 436 w 1094"/>
                <a:gd name="T45" fmla="*/ 1083 h 1094"/>
                <a:gd name="T46" fmla="*/ 359 w 1094"/>
                <a:gd name="T47" fmla="*/ 1061 h 1094"/>
                <a:gd name="T48" fmla="*/ 286 w 1094"/>
                <a:gd name="T49" fmla="*/ 1028 h 1094"/>
                <a:gd name="T50" fmla="*/ 219 w 1094"/>
                <a:gd name="T51" fmla="*/ 986 h 1094"/>
                <a:gd name="T52" fmla="*/ 161 w 1094"/>
                <a:gd name="T53" fmla="*/ 933 h 1094"/>
                <a:gd name="T54" fmla="*/ 108 w 1094"/>
                <a:gd name="T55" fmla="*/ 875 h 1094"/>
                <a:gd name="T56" fmla="*/ 66 w 1094"/>
                <a:gd name="T57" fmla="*/ 808 h 1094"/>
                <a:gd name="T58" fmla="*/ 33 w 1094"/>
                <a:gd name="T59" fmla="*/ 735 h 1094"/>
                <a:gd name="T60" fmla="*/ 11 w 1094"/>
                <a:gd name="T61" fmla="*/ 657 h 1094"/>
                <a:gd name="T62" fmla="*/ 1 w 1094"/>
                <a:gd name="T63" fmla="*/ 574 h 1094"/>
                <a:gd name="T64" fmla="*/ 2 w 1094"/>
                <a:gd name="T65" fmla="*/ 491 h 1094"/>
                <a:gd name="T66" fmla="*/ 17 w 1094"/>
                <a:gd name="T67" fmla="*/ 410 h 1094"/>
                <a:gd name="T68" fmla="*/ 43 w 1094"/>
                <a:gd name="T69" fmla="*/ 334 h 1094"/>
                <a:gd name="T70" fmla="*/ 79 w 1094"/>
                <a:gd name="T71" fmla="*/ 263 h 1094"/>
                <a:gd name="T72" fmla="*/ 125 w 1094"/>
                <a:gd name="T73" fmla="*/ 199 h 1094"/>
                <a:gd name="T74" fmla="*/ 178 w 1094"/>
                <a:gd name="T75" fmla="*/ 141 h 1094"/>
                <a:gd name="T76" fmla="*/ 241 w 1094"/>
                <a:gd name="T77" fmla="*/ 93 h 1094"/>
                <a:gd name="T78" fmla="*/ 310 w 1094"/>
                <a:gd name="T79" fmla="*/ 53 h 1094"/>
                <a:gd name="T80" fmla="*/ 384 w 1094"/>
                <a:gd name="T81" fmla="*/ 24 h 1094"/>
                <a:gd name="T82" fmla="*/ 463 w 1094"/>
                <a:gd name="T83" fmla="*/ 6 h 1094"/>
                <a:gd name="T84" fmla="*/ 548 w 1094"/>
                <a:gd name="T85"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4" h="1094">
                  <a:moveTo>
                    <a:pt x="548" y="0"/>
                  </a:moveTo>
                  <a:lnTo>
                    <a:pt x="576" y="0"/>
                  </a:lnTo>
                  <a:lnTo>
                    <a:pt x="603" y="2"/>
                  </a:lnTo>
                  <a:lnTo>
                    <a:pt x="631" y="6"/>
                  </a:lnTo>
                  <a:lnTo>
                    <a:pt x="658" y="11"/>
                  </a:lnTo>
                  <a:lnTo>
                    <a:pt x="684" y="16"/>
                  </a:lnTo>
                  <a:lnTo>
                    <a:pt x="710" y="24"/>
                  </a:lnTo>
                  <a:lnTo>
                    <a:pt x="735" y="33"/>
                  </a:lnTo>
                  <a:lnTo>
                    <a:pt x="760" y="43"/>
                  </a:lnTo>
                  <a:lnTo>
                    <a:pt x="784" y="53"/>
                  </a:lnTo>
                  <a:lnTo>
                    <a:pt x="808" y="66"/>
                  </a:lnTo>
                  <a:lnTo>
                    <a:pt x="831" y="79"/>
                  </a:lnTo>
                  <a:lnTo>
                    <a:pt x="853" y="93"/>
                  </a:lnTo>
                  <a:lnTo>
                    <a:pt x="875" y="108"/>
                  </a:lnTo>
                  <a:lnTo>
                    <a:pt x="895" y="125"/>
                  </a:lnTo>
                  <a:lnTo>
                    <a:pt x="916" y="141"/>
                  </a:lnTo>
                  <a:lnTo>
                    <a:pt x="933" y="159"/>
                  </a:lnTo>
                  <a:lnTo>
                    <a:pt x="953" y="178"/>
                  </a:lnTo>
                  <a:lnTo>
                    <a:pt x="969" y="199"/>
                  </a:lnTo>
                  <a:lnTo>
                    <a:pt x="986" y="219"/>
                  </a:lnTo>
                  <a:lnTo>
                    <a:pt x="1001" y="241"/>
                  </a:lnTo>
                  <a:lnTo>
                    <a:pt x="1015" y="263"/>
                  </a:lnTo>
                  <a:lnTo>
                    <a:pt x="1028" y="286"/>
                  </a:lnTo>
                  <a:lnTo>
                    <a:pt x="1041" y="310"/>
                  </a:lnTo>
                  <a:lnTo>
                    <a:pt x="1051" y="334"/>
                  </a:lnTo>
                  <a:lnTo>
                    <a:pt x="1061" y="358"/>
                  </a:lnTo>
                  <a:lnTo>
                    <a:pt x="1070" y="384"/>
                  </a:lnTo>
                  <a:lnTo>
                    <a:pt x="1077" y="410"/>
                  </a:lnTo>
                  <a:lnTo>
                    <a:pt x="1083" y="436"/>
                  </a:lnTo>
                  <a:lnTo>
                    <a:pt x="1088" y="463"/>
                  </a:lnTo>
                  <a:lnTo>
                    <a:pt x="1092" y="491"/>
                  </a:lnTo>
                  <a:lnTo>
                    <a:pt x="1093" y="518"/>
                  </a:lnTo>
                  <a:lnTo>
                    <a:pt x="1094" y="546"/>
                  </a:lnTo>
                  <a:lnTo>
                    <a:pt x="1093" y="574"/>
                  </a:lnTo>
                  <a:lnTo>
                    <a:pt x="1092" y="602"/>
                  </a:lnTo>
                  <a:lnTo>
                    <a:pt x="1088" y="631"/>
                  </a:lnTo>
                  <a:lnTo>
                    <a:pt x="1083" y="657"/>
                  </a:lnTo>
                  <a:lnTo>
                    <a:pt x="1077" y="683"/>
                  </a:lnTo>
                  <a:lnTo>
                    <a:pt x="1070" y="710"/>
                  </a:lnTo>
                  <a:lnTo>
                    <a:pt x="1061" y="735"/>
                  </a:lnTo>
                  <a:lnTo>
                    <a:pt x="1051" y="760"/>
                  </a:lnTo>
                  <a:lnTo>
                    <a:pt x="1041" y="784"/>
                  </a:lnTo>
                  <a:lnTo>
                    <a:pt x="1028" y="808"/>
                  </a:lnTo>
                  <a:lnTo>
                    <a:pt x="1015" y="831"/>
                  </a:lnTo>
                  <a:lnTo>
                    <a:pt x="1001" y="853"/>
                  </a:lnTo>
                  <a:lnTo>
                    <a:pt x="986" y="875"/>
                  </a:lnTo>
                  <a:lnTo>
                    <a:pt x="969" y="895"/>
                  </a:lnTo>
                  <a:lnTo>
                    <a:pt x="953" y="914"/>
                  </a:lnTo>
                  <a:lnTo>
                    <a:pt x="933" y="933"/>
                  </a:lnTo>
                  <a:lnTo>
                    <a:pt x="916" y="952"/>
                  </a:lnTo>
                  <a:lnTo>
                    <a:pt x="895" y="969"/>
                  </a:lnTo>
                  <a:lnTo>
                    <a:pt x="875" y="986"/>
                  </a:lnTo>
                  <a:lnTo>
                    <a:pt x="853" y="1001"/>
                  </a:lnTo>
                  <a:lnTo>
                    <a:pt x="831" y="1015"/>
                  </a:lnTo>
                  <a:lnTo>
                    <a:pt x="808" y="1028"/>
                  </a:lnTo>
                  <a:lnTo>
                    <a:pt x="784" y="1041"/>
                  </a:lnTo>
                  <a:lnTo>
                    <a:pt x="760" y="1051"/>
                  </a:lnTo>
                  <a:lnTo>
                    <a:pt x="735" y="1061"/>
                  </a:lnTo>
                  <a:lnTo>
                    <a:pt x="710" y="1070"/>
                  </a:lnTo>
                  <a:lnTo>
                    <a:pt x="684" y="1076"/>
                  </a:lnTo>
                  <a:lnTo>
                    <a:pt x="658" y="1083"/>
                  </a:lnTo>
                  <a:lnTo>
                    <a:pt x="631" y="1088"/>
                  </a:lnTo>
                  <a:lnTo>
                    <a:pt x="603" y="1092"/>
                  </a:lnTo>
                  <a:lnTo>
                    <a:pt x="576" y="1093"/>
                  </a:lnTo>
                  <a:lnTo>
                    <a:pt x="548" y="1094"/>
                  </a:lnTo>
                  <a:lnTo>
                    <a:pt x="518" y="1093"/>
                  </a:lnTo>
                  <a:lnTo>
                    <a:pt x="491" y="1092"/>
                  </a:lnTo>
                  <a:lnTo>
                    <a:pt x="463" y="1088"/>
                  </a:lnTo>
                  <a:lnTo>
                    <a:pt x="436" y="1083"/>
                  </a:lnTo>
                  <a:lnTo>
                    <a:pt x="410" y="1076"/>
                  </a:lnTo>
                  <a:lnTo>
                    <a:pt x="384" y="1070"/>
                  </a:lnTo>
                  <a:lnTo>
                    <a:pt x="359" y="1061"/>
                  </a:lnTo>
                  <a:lnTo>
                    <a:pt x="334" y="1051"/>
                  </a:lnTo>
                  <a:lnTo>
                    <a:pt x="310" y="1041"/>
                  </a:lnTo>
                  <a:lnTo>
                    <a:pt x="286" y="1028"/>
                  </a:lnTo>
                  <a:lnTo>
                    <a:pt x="263" y="1015"/>
                  </a:lnTo>
                  <a:lnTo>
                    <a:pt x="241" y="1001"/>
                  </a:lnTo>
                  <a:lnTo>
                    <a:pt x="219" y="986"/>
                  </a:lnTo>
                  <a:lnTo>
                    <a:pt x="199" y="969"/>
                  </a:lnTo>
                  <a:lnTo>
                    <a:pt x="178" y="952"/>
                  </a:lnTo>
                  <a:lnTo>
                    <a:pt x="161" y="933"/>
                  </a:lnTo>
                  <a:lnTo>
                    <a:pt x="141" y="914"/>
                  </a:lnTo>
                  <a:lnTo>
                    <a:pt x="125" y="895"/>
                  </a:lnTo>
                  <a:lnTo>
                    <a:pt x="108" y="875"/>
                  </a:lnTo>
                  <a:lnTo>
                    <a:pt x="93" y="853"/>
                  </a:lnTo>
                  <a:lnTo>
                    <a:pt x="79" y="831"/>
                  </a:lnTo>
                  <a:lnTo>
                    <a:pt x="66" y="808"/>
                  </a:lnTo>
                  <a:lnTo>
                    <a:pt x="53" y="784"/>
                  </a:lnTo>
                  <a:lnTo>
                    <a:pt x="43" y="760"/>
                  </a:lnTo>
                  <a:lnTo>
                    <a:pt x="33" y="735"/>
                  </a:lnTo>
                  <a:lnTo>
                    <a:pt x="24" y="710"/>
                  </a:lnTo>
                  <a:lnTo>
                    <a:pt x="17" y="683"/>
                  </a:lnTo>
                  <a:lnTo>
                    <a:pt x="11" y="657"/>
                  </a:lnTo>
                  <a:lnTo>
                    <a:pt x="6" y="631"/>
                  </a:lnTo>
                  <a:lnTo>
                    <a:pt x="2" y="602"/>
                  </a:lnTo>
                  <a:lnTo>
                    <a:pt x="1" y="574"/>
                  </a:lnTo>
                  <a:lnTo>
                    <a:pt x="0" y="546"/>
                  </a:lnTo>
                  <a:lnTo>
                    <a:pt x="1" y="518"/>
                  </a:lnTo>
                  <a:lnTo>
                    <a:pt x="2" y="491"/>
                  </a:lnTo>
                  <a:lnTo>
                    <a:pt x="6" y="463"/>
                  </a:lnTo>
                  <a:lnTo>
                    <a:pt x="11" y="436"/>
                  </a:lnTo>
                  <a:lnTo>
                    <a:pt x="17" y="410"/>
                  </a:lnTo>
                  <a:lnTo>
                    <a:pt x="24" y="384"/>
                  </a:lnTo>
                  <a:lnTo>
                    <a:pt x="33" y="358"/>
                  </a:lnTo>
                  <a:lnTo>
                    <a:pt x="43" y="334"/>
                  </a:lnTo>
                  <a:lnTo>
                    <a:pt x="53" y="310"/>
                  </a:lnTo>
                  <a:lnTo>
                    <a:pt x="66" y="286"/>
                  </a:lnTo>
                  <a:lnTo>
                    <a:pt x="79" y="263"/>
                  </a:lnTo>
                  <a:lnTo>
                    <a:pt x="93" y="241"/>
                  </a:lnTo>
                  <a:lnTo>
                    <a:pt x="108" y="219"/>
                  </a:lnTo>
                  <a:lnTo>
                    <a:pt x="125" y="199"/>
                  </a:lnTo>
                  <a:lnTo>
                    <a:pt x="141" y="178"/>
                  </a:lnTo>
                  <a:lnTo>
                    <a:pt x="161" y="159"/>
                  </a:lnTo>
                  <a:lnTo>
                    <a:pt x="178" y="141"/>
                  </a:lnTo>
                  <a:lnTo>
                    <a:pt x="199" y="125"/>
                  </a:lnTo>
                  <a:lnTo>
                    <a:pt x="219" y="108"/>
                  </a:lnTo>
                  <a:lnTo>
                    <a:pt x="241" y="93"/>
                  </a:lnTo>
                  <a:lnTo>
                    <a:pt x="263" y="79"/>
                  </a:lnTo>
                  <a:lnTo>
                    <a:pt x="286" y="66"/>
                  </a:lnTo>
                  <a:lnTo>
                    <a:pt x="310" y="53"/>
                  </a:lnTo>
                  <a:lnTo>
                    <a:pt x="334" y="43"/>
                  </a:lnTo>
                  <a:lnTo>
                    <a:pt x="359" y="33"/>
                  </a:lnTo>
                  <a:lnTo>
                    <a:pt x="384" y="24"/>
                  </a:lnTo>
                  <a:lnTo>
                    <a:pt x="410" y="16"/>
                  </a:lnTo>
                  <a:lnTo>
                    <a:pt x="436" y="11"/>
                  </a:lnTo>
                  <a:lnTo>
                    <a:pt x="463" y="6"/>
                  </a:lnTo>
                  <a:lnTo>
                    <a:pt x="491" y="2"/>
                  </a:lnTo>
                  <a:lnTo>
                    <a:pt x="518" y="0"/>
                  </a:lnTo>
                  <a:lnTo>
                    <a:pt x="548" y="0"/>
                  </a:lnTo>
                  <a:close/>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24" name="Freeform 112"/>
            <p:cNvSpPr>
              <a:spLocks/>
            </p:cNvSpPr>
            <p:nvPr/>
          </p:nvSpPr>
          <p:spPr bwMode="auto">
            <a:xfrm>
              <a:off x="7975453" y="1941884"/>
              <a:ext cx="579438" cy="577850"/>
            </a:xfrm>
            <a:custGeom>
              <a:avLst/>
              <a:gdLst>
                <a:gd name="T0" fmla="*/ 605 w 1095"/>
                <a:gd name="T1" fmla="*/ 2 h 1094"/>
                <a:gd name="T2" fmla="*/ 685 w 1095"/>
                <a:gd name="T3" fmla="*/ 16 h 1094"/>
                <a:gd name="T4" fmla="*/ 762 w 1095"/>
                <a:gd name="T5" fmla="*/ 42 h 1094"/>
                <a:gd name="T6" fmla="*/ 832 w 1095"/>
                <a:gd name="T7" fmla="*/ 79 h 1094"/>
                <a:gd name="T8" fmla="*/ 896 w 1095"/>
                <a:gd name="T9" fmla="*/ 125 h 1094"/>
                <a:gd name="T10" fmla="*/ 953 w 1095"/>
                <a:gd name="T11" fmla="*/ 178 h 1094"/>
                <a:gd name="T12" fmla="*/ 1002 w 1095"/>
                <a:gd name="T13" fmla="*/ 241 h 1094"/>
                <a:gd name="T14" fmla="*/ 1042 w 1095"/>
                <a:gd name="T15" fmla="*/ 309 h 1094"/>
                <a:gd name="T16" fmla="*/ 1071 w 1095"/>
                <a:gd name="T17" fmla="*/ 384 h 1094"/>
                <a:gd name="T18" fmla="*/ 1089 w 1095"/>
                <a:gd name="T19" fmla="*/ 463 h 1094"/>
                <a:gd name="T20" fmla="*/ 1095 w 1095"/>
                <a:gd name="T21" fmla="*/ 546 h 1094"/>
                <a:gd name="T22" fmla="*/ 1089 w 1095"/>
                <a:gd name="T23" fmla="*/ 629 h 1094"/>
                <a:gd name="T24" fmla="*/ 1071 w 1095"/>
                <a:gd name="T25" fmla="*/ 710 h 1094"/>
                <a:gd name="T26" fmla="*/ 1042 w 1095"/>
                <a:gd name="T27" fmla="*/ 784 h 1094"/>
                <a:gd name="T28" fmla="*/ 1002 w 1095"/>
                <a:gd name="T29" fmla="*/ 853 h 1094"/>
                <a:gd name="T30" fmla="*/ 953 w 1095"/>
                <a:gd name="T31" fmla="*/ 914 h 1094"/>
                <a:gd name="T32" fmla="*/ 896 w 1095"/>
                <a:gd name="T33" fmla="*/ 969 h 1094"/>
                <a:gd name="T34" fmla="*/ 832 w 1095"/>
                <a:gd name="T35" fmla="*/ 1015 h 1094"/>
                <a:gd name="T36" fmla="*/ 762 w 1095"/>
                <a:gd name="T37" fmla="*/ 1051 h 1094"/>
                <a:gd name="T38" fmla="*/ 685 w 1095"/>
                <a:gd name="T39" fmla="*/ 1076 h 1094"/>
                <a:gd name="T40" fmla="*/ 605 w 1095"/>
                <a:gd name="T41" fmla="*/ 1090 h 1094"/>
                <a:gd name="T42" fmla="*/ 520 w 1095"/>
                <a:gd name="T43" fmla="*/ 1093 h 1094"/>
                <a:gd name="T44" fmla="*/ 439 w 1095"/>
                <a:gd name="T45" fmla="*/ 1083 h 1094"/>
                <a:gd name="T46" fmla="*/ 361 w 1095"/>
                <a:gd name="T47" fmla="*/ 1061 h 1094"/>
                <a:gd name="T48" fmla="*/ 288 w 1095"/>
                <a:gd name="T49" fmla="*/ 1028 h 1094"/>
                <a:gd name="T50" fmla="*/ 221 w 1095"/>
                <a:gd name="T51" fmla="*/ 986 h 1094"/>
                <a:gd name="T52" fmla="*/ 161 w 1095"/>
                <a:gd name="T53" fmla="*/ 933 h 1094"/>
                <a:gd name="T54" fmla="*/ 110 w 1095"/>
                <a:gd name="T55" fmla="*/ 875 h 1094"/>
                <a:gd name="T56" fmla="*/ 67 w 1095"/>
                <a:gd name="T57" fmla="*/ 807 h 1094"/>
                <a:gd name="T58" fmla="*/ 34 w 1095"/>
                <a:gd name="T59" fmla="*/ 735 h 1094"/>
                <a:gd name="T60" fmla="*/ 12 w 1095"/>
                <a:gd name="T61" fmla="*/ 657 h 1094"/>
                <a:gd name="T62" fmla="*/ 2 w 1095"/>
                <a:gd name="T63" fmla="*/ 574 h 1094"/>
                <a:gd name="T64" fmla="*/ 4 w 1095"/>
                <a:gd name="T65" fmla="*/ 490 h 1094"/>
                <a:gd name="T66" fmla="*/ 18 w 1095"/>
                <a:gd name="T67" fmla="*/ 410 h 1094"/>
                <a:gd name="T68" fmla="*/ 44 w 1095"/>
                <a:gd name="T69" fmla="*/ 333 h 1094"/>
                <a:gd name="T70" fmla="*/ 80 w 1095"/>
                <a:gd name="T71" fmla="*/ 263 h 1094"/>
                <a:gd name="T72" fmla="*/ 126 w 1095"/>
                <a:gd name="T73" fmla="*/ 199 h 1094"/>
                <a:gd name="T74" fmla="*/ 180 w 1095"/>
                <a:gd name="T75" fmla="*/ 141 h 1094"/>
                <a:gd name="T76" fmla="*/ 242 w 1095"/>
                <a:gd name="T77" fmla="*/ 93 h 1094"/>
                <a:gd name="T78" fmla="*/ 311 w 1095"/>
                <a:gd name="T79" fmla="*/ 53 h 1094"/>
                <a:gd name="T80" fmla="*/ 386 w 1095"/>
                <a:gd name="T81" fmla="*/ 24 h 1094"/>
                <a:gd name="T82" fmla="*/ 465 w 1095"/>
                <a:gd name="T83" fmla="*/ 6 h 1094"/>
                <a:gd name="T84" fmla="*/ 548 w 1095"/>
                <a:gd name="T85"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5" h="1094">
                  <a:moveTo>
                    <a:pt x="548" y="0"/>
                  </a:moveTo>
                  <a:lnTo>
                    <a:pt x="577" y="0"/>
                  </a:lnTo>
                  <a:lnTo>
                    <a:pt x="605" y="2"/>
                  </a:lnTo>
                  <a:lnTo>
                    <a:pt x="631" y="6"/>
                  </a:lnTo>
                  <a:lnTo>
                    <a:pt x="658" y="10"/>
                  </a:lnTo>
                  <a:lnTo>
                    <a:pt x="685" y="16"/>
                  </a:lnTo>
                  <a:lnTo>
                    <a:pt x="711" y="24"/>
                  </a:lnTo>
                  <a:lnTo>
                    <a:pt x="736" y="33"/>
                  </a:lnTo>
                  <a:lnTo>
                    <a:pt x="762" y="42"/>
                  </a:lnTo>
                  <a:lnTo>
                    <a:pt x="786" y="53"/>
                  </a:lnTo>
                  <a:lnTo>
                    <a:pt x="809" y="65"/>
                  </a:lnTo>
                  <a:lnTo>
                    <a:pt x="832" y="79"/>
                  </a:lnTo>
                  <a:lnTo>
                    <a:pt x="854" y="93"/>
                  </a:lnTo>
                  <a:lnTo>
                    <a:pt x="876" y="108"/>
                  </a:lnTo>
                  <a:lnTo>
                    <a:pt x="896" y="125"/>
                  </a:lnTo>
                  <a:lnTo>
                    <a:pt x="916" y="141"/>
                  </a:lnTo>
                  <a:lnTo>
                    <a:pt x="936" y="159"/>
                  </a:lnTo>
                  <a:lnTo>
                    <a:pt x="953" y="178"/>
                  </a:lnTo>
                  <a:lnTo>
                    <a:pt x="971" y="199"/>
                  </a:lnTo>
                  <a:lnTo>
                    <a:pt x="987" y="219"/>
                  </a:lnTo>
                  <a:lnTo>
                    <a:pt x="1002" y="241"/>
                  </a:lnTo>
                  <a:lnTo>
                    <a:pt x="1016" y="263"/>
                  </a:lnTo>
                  <a:lnTo>
                    <a:pt x="1030" y="286"/>
                  </a:lnTo>
                  <a:lnTo>
                    <a:pt x="1042" y="309"/>
                  </a:lnTo>
                  <a:lnTo>
                    <a:pt x="1053" y="333"/>
                  </a:lnTo>
                  <a:lnTo>
                    <a:pt x="1062" y="359"/>
                  </a:lnTo>
                  <a:lnTo>
                    <a:pt x="1071" y="384"/>
                  </a:lnTo>
                  <a:lnTo>
                    <a:pt x="1079" y="410"/>
                  </a:lnTo>
                  <a:lnTo>
                    <a:pt x="1085" y="436"/>
                  </a:lnTo>
                  <a:lnTo>
                    <a:pt x="1089" y="463"/>
                  </a:lnTo>
                  <a:lnTo>
                    <a:pt x="1093" y="490"/>
                  </a:lnTo>
                  <a:lnTo>
                    <a:pt x="1095" y="518"/>
                  </a:lnTo>
                  <a:lnTo>
                    <a:pt x="1095" y="546"/>
                  </a:lnTo>
                  <a:lnTo>
                    <a:pt x="1095" y="574"/>
                  </a:lnTo>
                  <a:lnTo>
                    <a:pt x="1093" y="603"/>
                  </a:lnTo>
                  <a:lnTo>
                    <a:pt x="1089" y="629"/>
                  </a:lnTo>
                  <a:lnTo>
                    <a:pt x="1085" y="657"/>
                  </a:lnTo>
                  <a:lnTo>
                    <a:pt x="1079" y="683"/>
                  </a:lnTo>
                  <a:lnTo>
                    <a:pt x="1071" y="710"/>
                  </a:lnTo>
                  <a:lnTo>
                    <a:pt x="1062" y="735"/>
                  </a:lnTo>
                  <a:lnTo>
                    <a:pt x="1053" y="760"/>
                  </a:lnTo>
                  <a:lnTo>
                    <a:pt x="1042" y="784"/>
                  </a:lnTo>
                  <a:lnTo>
                    <a:pt x="1030" y="807"/>
                  </a:lnTo>
                  <a:lnTo>
                    <a:pt x="1016" y="830"/>
                  </a:lnTo>
                  <a:lnTo>
                    <a:pt x="1002" y="853"/>
                  </a:lnTo>
                  <a:lnTo>
                    <a:pt x="987" y="875"/>
                  </a:lnTo>
                  <a:lnTo>
                    <a:pt x="971" y="895"/>
                  </a:lnTo>
                  <a:lnTo>
                    <a:pt x="953" y="914"/>
                  </a:lnTo>
                  <a:lnTo>
                    <a:pt x="936" y="933"/>
                  </a:lnTo>
                  <a:lnTo>
                    <a:pt x="916" y="951"/>
                  </a:lnTo>
                  <a:lnTo>
                    <a:pt x="896" y="969"/>
                  </a:lnTo>
                  <a:lnTo>
                    <a:pt x="876" y="986"/>
                  </a:lnTo>
                  <a:lnTo>
                    <a:pt x="854" y="1001"/>
                  </a:lnTo>
                  <a:lnTo>
                    <a:pt x="832" y="1015"/>
                  </a:lnTo>
                  <a:lnTo>
                    <a:pt x="809" y="1028"/>
                  </a:lnTo>
                  <a:lnTo>
                    <a:pt x="786" y="1039"/>
                  </a:lnTo>
                  <a:lnTo>
                    <a:pt x="762" y="1051"/>
                  </a:lnTo>
                  <a:lnTo>
                    <a:pt x="736" y="1061"/>
                  </a:lnTo>
                  <a:lnTo>
                    <a:pt x="711" y="1069"/>
                  </a:lnTo>
                  <a:lnTo>
                    <a:pt x="685" y="1076"/>
                  </a:lnTo>
                  <a:lnTo>
                    <a:pt x="658" y="1083"/>
                  </a:lnTo>
                  <a:lnTo>
                    <a:pt x="631" y="1088"/>
                  </a:lnTo>
                  <a:lnTo>
                    <a:pt x="605" y="1090"/>
                  </a:lnTo>
                  <a:lnTo>
                    <a:pt x="577" y="1093"/>
                  </a:lnTo>
                  <a:lnTo>
                    <a:pt x="548" y="1094"/>
                  </a:lnTo>
                  <a:lnTo>
                    <a:pt x="520" y="1093"/>
                  </a:lnTo>
                  <a:lnTo>
                    <a:pt x="492" y="1090"/>
                  </a:lnTo>
                  <a:lnTo>
                    <a:pt x="465" y="1088"/>
                  </a:lnTo>
                  <a:lnTo>
                    <a:pt x="439" y="1083"/>
                  </a:lnTo>
                  <a:lnTo>
                    <a:pt x="412" y="1076"/>
                  </a:lnTo>
                  <a:lnTo>
                    <a:pt x="386" y="1069"/>
                  </a:lnTo>
                  <a:lnTo>
                    <a:pt x="361" y="1061"/>
                  </a:lnTo>
                  <a:lnTo>
                    <a:pt x="335" y="1051"/>
                  </a:lnTo>
                  <a:lnTo>
                    <a:pt x="311" y="1039"/>
                  </a:lnTo>
                  <a:lnTo>
                    <a:pt x="288" y="1028"/>
                  </a:lnTo>
                  <a:lnTo>
                    <a:pt x="265" y="1015"/>
                  </a:lnTo>
                  <a:lnTo>
                    <a:pt x="242" y="1001"/>
                  </a:lnTo>
                  <a:lnTo>
                    <a:pt x="221" y="986"/>
                  </a:lnTo>
                  <a:lnTo>
                    <a:pt x="200" y="969"/>
                  </a:lnTo>
                  <a:lnTo>
                    <a:pt x="180" y="951"/>
                  </a:lnTo>
                  <a:lnTo>
                    <a:pt x="161" y="933"/>
                  </a:lnTo>
                  <a:lnTo>
                    <a:pt x="143" y="914"/>
                  </a:lnTo>
                  <a:lnTo>
                    <a:pt x="126" y="895"/>
                  </a:lnTo>
                  <a:lnTo>
                    <a:pt x="110" y="875"/>
                  </a:lnTo>
                  <a:lnTo>
                    <a:pt x="95" y="853"/>
                  </a:lnTo>
                  <a:lnTo>
                    <a:pt x="80" y="830"/>
                  </a:lnTo>
                  <a:lnTo>
                    <a:pt x="67" y="807"/>
                  </a:lnTo>
                  <a:lnTo>
                    <a:pt x="55" y="784"/>
                  </a:lnTo>
                  <a:lnTo>
                    <a:pt x="44" y="760"/>
                  </a:lnTo>
                  <a:lnTo>
                    <a:pt x="34" y="735"/>
                  </a:lnTo>
                  <a:lnTo>
                    <a:pt x="26" y="710"/>
                  </a:lnTo>
                  <a:lnTo>
                    <a:pt x="18" y="683"/>
                  </a:lnTo>
                  <a:lnTo>
                    <a:pt x="12" y="657"/>
                  </a:lnTo>
                  <a:lnTo>
                    <a:pt x="7" y="629"/>
                  </a:lnTo>
                  <a:lnTo>
                    <a:pt x="4" y="603"/>
                  </a:lnTo>
                  <a:lnTo>
                    <a:pt x="2" y="574"/>
                  </a:lnTo>
                  <a:lnTo>
                    <a:pt x="0" y="546"/>
                  </a:lnTo>
                  <a:lnTo>
                    <a:pt x="2" y="518"/>
                  </a:lnTo>
                  <a:lnTo>
                    <a:pt x="4" y="490"/>
                  </a:lnTo>
                  <a:lnTo>
                    <a:pt x="7" y="463"/>
                  </a:lnTo>
                  <a:lnTo>
                    <a:pt x="12" y="436"/>
                  </a:lnTo>
                  <a:lnTo>
                    <a:pt x="18" y="410"/>
                  </a:lnTo>
                  <a:lnTo>
                    <a:pt x="26" y="384"/>
                  </a:lnTo>
                  <a:lnTo>
                    <a:pt x="34" y="359"/>
                  </a:lnTo>
                  <a:lnTo>
                    <a:pt x="44" y="333"/>
                  </a:lnTo>
                  <a:lnTo>
                    <a:pt x="55" y="309"/>
                  </a:lnTo>
                  <a:lnTo>
                    <a:pt x="67" y="286"/>
                  </a:lnTo>
                  <a:lnTo>
                    <a:pt x="80" y="263"/>
                  </a:lnTo>
                  <a:lnTo>
                    <a:pt x="95" y="241"/>
                  </a:lnTo>
                  <a:lnTo>
                    <a:pt x="110" y="219"/>
                  </a:lnTo>
                  <a:lnTo>
                    <a:pt x="126" y="199"/>
                  </a:lnTo>
                  <a:lnTo>
                    <a:pt x="143" y="178"/>
                  </a:lnTo>
                  <a:lnTo>
                    <a:pt x="161" y="159"/>
                  </a:lnTo>
                  <a:lnTo>
                    <a:pt x="180" y="141"/>
                  </a:lnTo>
                  <a:lnTo>
                    <a:pt x="200" y="125"/>
                  </a:lnTo>
                  <a:lnTo>
                    <a:pt x="221" y="108"/>
                  </a:lnTo>
                  <a:lnTo>
                    <a:pt x="242" y="93"/>
                  </a:lnTo>
                  <a:lnTo>
                    <a:pt x="265" y="79"/>
                  </a:lnTo>
                  <a:lnTo>
                    <a:pt x="288" y="65"/>
                  </a:lnTo>
                  <a:lnTo>
                    <a:pt x="311" y="53"/>
                  </a:lnTo>
                  <a:lnTo>
                    <a:pt x="335" y="42"/>
                  </a:lnTo>
                  <a:lnTo>
                    <a:pt x="361" y="33"/>
                  </a:lnTo>
                  <a:lnTo>
                    <a:pt x="386" y="24"/>
                  </a:lnTo>
                  <a:lnTo>
                    <a:pt x="412" y="16"/>
                  </a:lnTo>
                  <a:lnTo>
                    <a:pt x="439" y="10"/>
                  </a:lnTo>
                  <a:lnTo>
                    <a:pt x="465" y="6"/>
                  </a:lnTo>
                  <a:lnTo>
                    <a:pt x="492" y="2"/>
                  </a:lnTo>
                  <a:lnTo>
                    <a:pt x="520" y="0"/>
                  </a:lnTo>
                  <a:lnTo>
                    <a:pt x="548" y="0"/>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25" name="Elipse 24"/>
            <p:cNvSpPr/>
            <p:nvPr/>
          </p:nvSpPr>
          <p:spPr>
            <a:xfrm>
              <a:off x="7888798" y="1916405"/>
              <a:ext cx="746061" cy="6669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solidFill>
                    <a:schemeClr val="tx2"/>
                  </a:solidFill>
                  <a:latin typeface="Calibri" panose="020F0502020204030204" pitchFamily="34" charset="0"/>
                </a:rPr>
                <a:t>Até </a:t>
              </a:r>
              <a:r>
                <a:rPr lang="pt-BR" sz="1400" b="1" dirty="0" smtClean="0">
                  <a:solidFill>
                    <a:schemeClr val="tx2"/>
                  </a:solidFill>
                  <a:latin typeface="Calibri" panose="020F0502020204030204" pitchFamily="34" charset="0"/>
                </a:rPr>
                <a:t>3</a:t>
              </a:r>
              <a:r>
                <a:rPr lang="pt-BR" sz="1400" b="1" dirty="0">
                  <a:solidFill>
                    <a:schemeClr val="tx2"/>
                  </a:solidFill>
                  <a:latin typeface="Calibri" panose="020F0502020204030204" pitchFamily="34" charset="0"/>
                </a:rPr>
                <a:t>%</a:t>
              </a:r>
            </a:p>
          </p:txBody>
        </p:sp>
      </p:grpSp>
      <p:grpSp>
        <p:nvGrpSpPr>
          <p:cNvPr id="27" name="Grupo 9"/>
          <p:cNvGrpSpPr/>
          <p:nvPr/>
        </p:nvGrpSpPr>
        <p:grpSpPr>
          <a:xfrm>
            <a:off x="3450223" y="3587646"/>
            <a:ext cx="282575" cy="284163"/>
            <a:chOff x="3450223" y="3473348"/>
            <a:chExt cx="282575" cy="284163"/>
          </a:xfrm>
        </p:grpSpPr>
        <p:sp>
          <p:nvSpPr>
            <p:cNvPr id="28" name="Freeform 12"/>
            <p:cNvSpPr>
              <a:spLocks/>
            </p:cNvSpPr>
            <p:nvPr/>
          </p:nvSpPr>
          <p:spPr bwMode="auto">
            <a:xfrm>
              <a:off x="3464510" y="3489223"/>
              <a:ext cx="268288" cy="268288"/>
            </a:xfrm>
            <a:custGeom>
              <a:avLst/>
              <a:gdLst>
                <a:gd name="T0" fmla="*/ 267 w 507"/>
                <a:gd name="T1" fmla="*/ 0 h 507"/>
                <a:gd name="T2" fmla="*/ 292 w 507"/>
                <a:gd name="T3" fmla="*/ 3 h 507"/>
                <a:gd name="T4" fmla="*/ 329 w 507"/>
                <a:gd name="T5" fmla="*/ 11 h 507"/>
                <a:gd name="T6" fmla="*/ 374 w 507"/>
                <a:gd name="T7" fmla="*/ 31 h 507"/>
                <a:gd name="T8" fmla="*/ 415 w 507"/>
                <a:gd name="T9" fmla="*/ 57 h 507"/>
                <a:gd name="T10" fmla="*/ 449 w 507"/>
                <a:gd name="T11" fmla="*/ 92 h 507"/>
                <a:gd name="T12" fmla="*/ 476 w 507"/>
                <a:gd name="T13" fmla="*/ 133 h 507"/>
                <a:gd name="T14" fmla="*/ 495 w 507"/>
                <a:gd name="T15" fmla="*/ 178 h 507"/>
                <a:gd name="T16" fmla="*/ 504 w 507"/>
                <a:gd name="T17" fmla="*/ 215 h 507"/>
                <a:gd name="T18" fmla="*/ 507 w 507"/>
                <a:gd name="T19" fmla="*/ 240 h 507"/>
                <a:gd name="T20" fmla="*/ 507 w 507"/>
                <a:gd name="T21" fmla="*/ 267 h 507"/>
                <a:gd name="T22" fmla="*/ 504 w 507"/>
                <a:gd name="T23" fmla="*/ 293 h 507"/>
                <a:gd name="T24" fmla="*/ 495 w 507"/>
                <a:gd name="T25" fmla="*/ 330 h 507"/>
                <a:gd name="T26" fmla="*/ 476 w 507"/>
                <a:gd name="T27" fmla="*/ 374 h 507"/>
                <a:gd name="T28" fmla="*/ 449 w 507"/>
                <a:gd name="T29" fmla="*/ 415 h 507"/>
                <a:gd name="T30" fmla="*/ 415 w 507"/>
                <a:gd name="T31" fmla="*/ 450 h 507"/>
                <a:gd name="T32" fmla="*/ 374 w 507"/>
                <a:gd name="T33" fmla="*/ 476 h 507"/>
                <a:gd name="T34" fmla="*/ 329 w 507"/>
                <a:gd name="T35" fmla="*/ 496 h 507"/>
                <a:gd name="T36" fmla="*/ 292 w 507"/>
                <a:gd name="T37" fmla="*/ 505 h 507"/>
                <a:gd name="T38" fmla="*/ 267 w 507"/>
                <a:gd name="T39" fmla="*/ 507 h 507"/>
                <a:gd name="T40" fmla="*/ 240 w 507"/>
                <a:gd name="T41" fmla="*/ 507 h 507"/>
                <a:gd name="T42" fmla="*/ 214 w 507"/>
                <a:gd name="T43" fmla="*/ 505 h 507"/>
                <a:gd name="T44" fmla="*/ 177 w 507"/>
                <a:gd name="T45" fmla="*/ 496 h 507"/>
                <a:gd name="T46" fmla="*/ 132 w 507"/>
                <a:gd name="T47" fmla="*/ 476 h 507"/>
                <a:gd name="T48" fmla="*/ 92 w 507"/>
                <a:gd name="T49" fmla="*/ 450 h 507"/>
                <a:gd name="T50" fmla="*/ 57 w 507"/>
                <a:gd name="T51" fmla="*/ 415 h 507"/>
                <a:gd name="T52" fmla="*/ 30 w 507"/>
                <a:gd name="T53" fmla="*/ 374 h 507"/>
                <a:gd name="T54" fmla="*/ 11 w 507"/>
                <a:gd name="T55" fmla="*/ 330 h 507"/>
                <a:gd name="T56" fmla="*/ 2 w 507"/>
                <a:gd name="T57" fmla="*/ 293 h 507"/>
                <a:gd name="T58" fmla="*/ 0 w 507"/>
                <a:gd name="T59" fmla="*/ 267 h 507"/>
                <a:gd name="T60" fmla="*/ 0 w 507"/>
                <a:gd name="T61" fmla="*/ 240 h 507"/>
                <a:gd name="T62" fmla="*/ 2 w 507"/>
                <a:gd name="T63" fmla="*/ 215 h 507"/>
                <a:gd name="T64" fmla="*/ 11 w 507"/>
                <a:gd name="T65" fmla="*/ 178 h 507"/>
                <a:gd name="T66" fmla="*/ 30 w 507"/>
                <a:gd name="T67" fmla="*/ 133 h 507"/>
                <a:gd name="T68" fmla="*/ 57 w 507"/>
                <a:gd name="T69" fmla="*/ 92 h 507"/>
                <a:gd name="T70" fmla="*/ 92 w 507"/>
                <a:gd name="T71" fmla="*/ 57 h 507"/>
                <a:gd name="T72" fmla="*/ 132 w 507"/>
                <a:gd name="T73" fmla="*/ 31 h 507"/>
                <a:gd name="T74" fmla="*/ 177 w 507"/>
                <a:gd name="T75" fmla="*/ 11 h 507"/>
                <a:gd name="T76" fmla="*/ 214 w 507"/>
                <a:gd name="T77" fmla="*/ 3 h 507"/>
                <a:gd name="T78" fmla="*/ 240 w 507"/>
                <a:gd name="T7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7" h="507">
                  <a:moveTo>
                    <a:pt x="254" y="0"/>
                  </a:moveTo>
                  <a:lnTo>
                    <a:pt x="267" y="0"/>
                  </a:lnTo>
                  <a:lnTo>
                    <a:pt x="279" y="1"/>
                  </a:lnTo>
                  <a:lnTo>
                    <a:pt x="292" y="3"/>
                  </a:lnTo>
                  <a:lnTo>
                    <a:pt x="305" y="5"/>
                  </a:lnTo>
                  <a:lnTo>
                    <a:pt x="329" y="11"/>
                  </a:lnTo>
                  <a:lnTo>
                    <a:pt x="352" y="19"/>
                  </a:lnTo>
                  <a:lnTo>
                    <a:pt x="374" y="31"/>
                  </a:lnTo>
                  <a:lnTo>
                    <a:pt x="396" y="43"/>
                  </a:lnTo>
                  <a:lnTo>
                    <a:pt x="415" y="57"/>
                  </a:lnTo>
                  <a:lnTo>
                    <a:pt x="433" y="74"/>
                  </a:lnTo>
                  <a:lnTo>
                    <a:pt x="449" y="92"/>
                  </a:lnTo>
                  <a:lnTo>
                    <a:pt x="463" y="111"/>
                  </a:lnTo>
                  <a:lnTo>
                    <a:pt x="476" y="133"/>
                  </a:lnTo>
                  <a:lnTo>
                    <a:pt x="488" y="155"/>
                  </a:lnTo>
                  <a:lnTo>
                    <a:pt x="495" y="178"/>
                  </a:lnTo>
                  <a:lnTo>
                    <a:pt x="502" y="202"/>
                  </a:lnTo>
                  <a:lnTo>
                    <a:pt x="504" y="215"/>
                  </a:lnTo>
                  <a:lnTo>
                    <a:pt x="506" y="227"/>
                  </a:lnTo>
                  <a:lnTo>
                    <a:pt x="507" y="240"/>
                  </a:lnTo>
                  <a:lnTo>
                    <a:pt x="507" y="253"/>
                  </a:lnTo>
                  <a:lnTo>
                    <a:pt x="507" y="267"/>
                  </a:lnTo>
                  <a:lnTo>
                    <a:pt x="506" y="280"/>
                  </a:lnTo>
                  <a:lnTo>
                    <a:pt x="504" y="293"/>
                  </a:lnTo>
                  <a:lnTo>
                    <a:pt x="502" y="305"/>
                  </a:lnTo>
                  <a:lnTo>
                    <a:pt x="495" y="330"/>
                  </a:lnTo>
                  <a:lnTo>
                    <a:pt x="488" y="353"/>
                  </a:lnTo>
                  <a:lnTo>
                    <a:pt x="476" y="374"/>
                  </a:lnTo>
                  <a:lnTo>
                    <a:pt x="463" y="396"/>
                  </a:lnTo>
                  <a:lnTo>
                    <a:pt x="449" y="415"/>
                  </a:lnTo>
                  <a:lnTo>
                    <a:pt x="433" y="433"/>
                  </a:lnTo>
                  <a:lnTo>
                    <a:pt x="415" y="450"/>
                  </a:lnTo>
                  <a:lnTo>
                    <a:pt x="396" y="464"/>
                  </a:lnTo>
                  <a:lnTo>
                    <a:pt x="374" y="476"/>
                  </a:lnTo>
                  <a:lnTo>
                    <a:pt x="352" y="488"/>
                  </a:lnTo>
                  <a:lnTo>
                    <a:pt x="329" y="496"/>
                  </a:lnTo>
                  <a:lnTo>
                    <a:pt x="305" y="502"/>
                  </a:lnTo>
                  <a:lnTo>
                    <a:pt x="292" y="505"/>
                  </a:lnTo>
                  <a:lnTo>
                    <a:pt x="279" y="506"/>
                  </a:lnTo>
                  <a:lnTo>
                    <a:pt x="267" y="507"/>
                  </a:lnTo>
                  <a:lnTo>
                    <a:pt x="254" y="507"/>
                  </a:lnTo>
                  <a:lnTo>
                    <a:pt x="240" y="507"/>
                  </a:lnTo>
                  <a:lnTo>
                    <a:pt x="227" y="506"/>
                  </a:lnTo>
                  <a:lnTo>
                    <a:pt x="214" y="505"/>
                  </a:lnTo>
                  <a:lnTo>
                    <a:pt x="201" y="502"/>
                  </a:lnTo>
                  <a:lnTo>
                    <a:pt x="177" y="496"/>
                  </a:lnTo>
                  <a:lnTo>
                    <a:pt x="154" y="488"/>
                  </a:lnTo>
                  <a:lnTo>
                    <a:pt x="132" y="476"/>
                  </a:lnTo>
                  <a:lnTo>
                    <a:pt x="111" y="464"/>
                  </a:lnTo>
                  <a:lnTo>
                    <a:pt x="92" y="450"/>
                  </a:lnTo>
                  <a:lnTo>
                    <a:pt x="74" y="433"/>
                  </a:lnTo>
                  <a:lnTo>
                    <a:pt x="57" y="415"/>
                  </a:lnTo>
                  <a:lnTo>
                    <a:pt x="43" y="396"/>
                  </a:lnTo>
                  <a:lnTo>
                    <a:pt x="30" y="374"/>
                  </a:lnTo>
                  <a:lnTo>
                    <a:pt x="19" y="353"/>
                  </a:lnTo>
                  <a:lnTo>
                    <a:pt x="11" y="330"/>
                  </a:lnTo>
                  <a:lnTo>
                    <a:pt x="5" y="305"/>
                  </a:lnTo>
                  <a:lnTo>
                    <a:pt x="2" y="293"/>
                  </a:lnTo>
                  <a:lnTo>
                    <a:pt x="1" y="280"/>
                  </a:lnTo>
                  <a:lnTo>
                    <a:pt x="0" y="267"/>
                  </a:lnTo>
                  <a:lnTo>
                    <a:pt x="0" y="253"/>
                  </a:lnTo>
                  <a:lnTo>
                    <a:pt x="0" y="240"/>
                  </a:lnTo>
                  <a:lnTo>
                    <a:pt x="1" y="227"/>
                  </a:lnTo>
                  <a:lnTo>
                    <a:pt x="2" y="215"/>
                  </a:lnTo>
                  <a:lnTo>
                    <a:pt x="5" y="202"/>
                  </a:lnTo>
                  <a:lnTo>
                    <a:pt x="11" y="178"/>
                  </a:lnTo>
                  <a:lnTo>
                    <a:pt x="19" y="155"/>
                  </a:lnTo>
                  <a:lnTo>
                    <a:pt x="30" y="133"/>
                  </a:lnTo>
                  <a:lnTo>
                    <a:pt x="43" y="111"/>
                  </a:lnTo>
                  <a:lnTo>
                    <a:pt x="57" y="92"/>
                  </a:lnTo>
                  <a:lnTo>
                    <a:pt x="74" y="74"/>
                  </a:lnTo>
                  <a:lnTo>
                    <a:pt x="92" y="57"/>
                  </a:lnTo>
                  <a:lnTo>
                    <a:pt x="111" y="43"/>
                  </a:lnTo>
                  <a:lnTo>
                    <a:pt x="132" y="31"/>
                  </a:lnTo>
                  <a:lnTo>
                    <a:pt x="154" y="19"/>
                  </a:lnTo>
                  <a:lnTo>
                    <a:pt x="177" y="11"/>
                  </a:lnTo>
                  <a:lnTo>
                    <a:pt x="201" y="5"/>
                  </a:lnTo>
                  <a:lnTo>
                    <a:pt x="214" y="3"/>
                  </a:lnTo>
                  <a:lnTo>
                    <a:pt x="227" y="1"/>
                  </a:lnTo>
                  <a:lnTo>
                    <a:pt x="240" y="0"/>
                  </a:lnTo>
                  <a:lnTo>
                    <a:pt x="254" y="0"/>
                  </a:lnTo>
                  <a:close/>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29" name="Freeform 20"/>
            <p:cNvSpPr>
              <a:spLocks/>
            </p:cNvSpPr>
            <p:nvPr/>
          </p:nvSpPr>
          <p:spPr bwMode="auto">
            <a:xfrm>
              <a:off x="3450223" y="3473348"/>
              <a:ext cx="269875" cy="269875"/>
            </a:xfrm>
            <a:custGeom>
              <a:avLst/>
              <a:gdLst>
                <a:gd name="T0" fmla="*/ 267 w 509"/>
                <a:gd name="T1" fmla="*/ 0 h 508"/>
                <a:gd name="T2" fmla="*/ 293 w 509"/>
                <a:gd name="T3" fmla="*/ 2 h 508"/>
                <a:gd name="T4" fmla="*/ 330 w 509"/>
                <a:gd name="T5" fmla="*/ 11 h 508"/>
                <a:gd name="T6" fmla="*/ 376 w 509"/>
                <a:gd name="T7" fmla="*/ 30 h 508"/>
                <a:gd name="T8" fmla="*/ 415 w 509"/>
                <a:gd name="T9" fmla="*/ 57 h 508"/>
                <a:gd name="T10" fmla="*/ 450 w 509"/>
                <a:gd name="T11" fmla="*/ 92 h 508"/>
                <a:gd name="T12" fmla="*/ 478 w 509"/>
                <a:gd name="T13" fmla="*/ 132 h 508"/>
                <a:gd name="T14" fmla="*/ 497 w 509"/>
                <a:gd name="T15" fmla="*/ 178 h 508"/>
                <a:gd name="T16" fmla="*/ 506 w 509"/>
                <a:gd name="T17" fmla="*/ 214 h 508"/>
                <a:gd name="T18" fmla="*/ 509 w 509"/>
                <a:gd name="T19" fmla="*/ 241 h 508"/>
                <a:gd name="T20" fmla="*/ 509 w 509"/>
                <a:gd name="T21" fmla="*/ 267 h 508"/>
                <a:gd name="T22" fmla="*/ 506 w 509"/>
                <a:gd name="T23" fmla="*/ 292 h 508"/>
                <a:gd name="T24" fmla="*/ 497 w 509"/>
                <a:gd name="T25" fmla="*/ 329 h 508"/>
                <a:gd name="T26" fmla="*/ 478 w 509"/>
                <a:gd name="T27" fmla="*/ 375 h 508"/>
                <a:gd name="T28" fmla="*/ 450 w 509"/>
                <a:gd name="T29" fmla="*/ 415 h 508"/>
                <a:gd name="T30" fmla="*/ 415 w 509"/>
                <a:gd name="T31" fmla="*/ 449 h 508"/>
                <a:gd name="T32" fmla="*/ 376 w 509"/>
                <a:gd name="T33" fmla="*/ 477 h 508"/>
                <a:gd name="T34" fmla="*/ 330 w 509"/>
                <a:gd name="T35" fmla="*/ 497 h 508"/>
                <a:gd name="T36" fmla="*/ 293 w 509"/>
                <a:gd name="T37" fmla="*/ 504 h 508"/>
                <a:gd name="T38" fmla="*/ 267 w 509"/>
                <a:gd name="T39" fmla="*/ 507 h 508"/>
                <a:gd name="T40" fmla="*/ 241 w 509"/>
                <a:gd name="T41" fmla="*/ 507 h 508"/>
                <a:gd name="T42" fmla="*/ 216 w 509"/>
                <a:gd name="T43" fmla="*/ 504 h 508"/>
                <a:gd name="T44" fmla="*/ 179 w 509"/>
                <a:gd name="T45" fmla="*/ 497 h 508"/>
                <a:gd name="T46" fmla="*/ 133 w 509"/>
                <a:gd name="T47" fmla="*/ 477 h 508"/>
                <a:gd name="T48" fmla="*/ 92 w 509"/>
                <a:gd name="T49" fmla="*/ 449 h 508"/>
                <a:gd name="T50" fmla="*/ 59 w 509"/>
                <a:gd name="T51" fmla="*/ 415 h 508"/>
                <a:gd name="T52" fmla="*/ 31 w 509"/>
                <a:gd name="T53" fmla="*/ 375 h 508"/>
                <a:gd name="T54" fmla="*/ 12 w 509"/>
                <a:gd name="T55" fmla="*/ 329 h 508"/>
                <a:gd name="T56" fmla="*/ 3 w 509"/>
                <a:gd name="T57" fmla="*/ 292 h 508"/>
                <a:gd name="T58" fmla="*/ 0 w 509"/>
                <a:gd name="T59" fmla="*/ 267 h 508"/>
                <a:gd name="T60" fmla="*/ 0 w 509"/>
                <a:gd name="T61" fmla="*/ 241 h 508"/>
                <a:gd name="T62" fmla="*/ 3 w 509"/>
                <a:gd name="T63" fmla="*/ 214 h 508"/>
                <a:gd name="T64" fmla="*/ 12 w 509"/>
                <a:gd name="T65" fmla="*/ 178 h 508"/>
                <a:gd name="T66" fmla="*/ 31 w 509"/>
                <a:gd name="T67" fmla="*/ 132 h 508"/>
                <a:gd name="T68" fmla="*/ 59 w 509"/>
                <a:gd name="T69" fmla="*/ 92 h 508"/>
                <a:gd name="T70" fmla="*/ 92 w 509"/>
                <a:gd name="T71" fmla="*/ 57 h 508"/>
                <a:gd name="T72" fmla="*/ 133 w 509"/>
                <a:gd name="T73" fmla="*/ 30 h 508"/>
                <a:gd name="T74" fmla="*/ 179 w 509"/>
                <a:gd name="T75" fmla="*/ 11 h 508"/>
                <a:gd name="T76" fmla="*/ 216 w 509"/>
                <a:gd name="T77" fmla="*/ 2 h 508"/>
                <a:gd name="T78" fmla="*/ 241 w 509"/>
                <a:gd name="T79"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9" h="508">
                  <a:moveTo>
                    <a:pt x="254" y="0"/>
                  </a:moveTo>
                  <a:lnTo>
                    <a:pt x="267" y="0"/>
                  </a:lnTo>
                  <a:lnTo>
                    <a:pt x="280" y="1"/>
                  </a:lnTo>
                  <a:lnTo>
                    <a:pt x="293" y="2"/>
                  </a:lnTo>
                  <a:lnTo>
                    <a:pt x="305" y="5"/>
                  </a:lnTo>
                  <a:lnTo>
                    <a:pt x="330" y="11"/>
                  </a:lnTo>
                  <a:lnTo>
                    <a:pt x="353" y="19"/>
                  </a:lnTo>
                  <a:lnTo>
                    <a:pt x="376" y="30"/>
                  </a:lnTo>
                  <a:lnTo>
                    <a:pt x="396" y="43"/>
                  </a:lnTo>
                  <a:lnTo>
                    <a:pt x="415" y="57"/>
                  </a:lnTo>
                  <a:lnTo>
                    <a:pt x="434" y="74"/>
                  </a:lnTo>
                  <a:lnTo>
                    <a:pt x="450" y="92"/>
                  </a:lnTo>
                  <a:lnTo>
                    <a:pt x="465" y="112"/>
                  </a:lnTo>
                  <a:lnTo>
                    <a:pt x="478" y="132"/>
                  </a:lnTo>
                  <a:lnTo>
                    <a:pt x="488" y="154"/>
                  </a:lnTo>
                  <a:lnTo>
                    <a:pt x="497" y="178"/>
                  </a:lnTo>
                  <a:lnTo>
                    <a:pt x="503" y="203"/>
                  </a:lnTo>
                  <a:lnTo>
                    <a:pt x="506" y="214"/>
                  </a:lnTo>
                  <a:lnTo>
                    <a:pt x="507" y="227"/>
                  </a:lnTo>
                  <a:lnTo>
                    <a:pt x="509" y="241"/>
                  </a:lnTo>
                  <a:lnTo>
                    <a:pt x="509" y="254"/>
                  </a:lnTo>
                  <a:lnTo>
                    <a:pt x="509" y="267"/>
                  </a:lnTo>
                  <a:lnTo>
                    <a:pt x="507" y="279"/>
                  </a:lnTo>
                  <a:lnTo>
                    <a:pt x="506" y="292"/>
                  </a:lnTo>
                  <a:lnTo>
                    <a:pt x="503" y="305"/>
                  </a:lnTo>
                  <a:lnTo>
                    <a:pt x="497" y="329"/>
                  </a:lnTo>
                  <a:lnTo>
                    <a:pt x="488" y="352"/>
                  </a:lnTo>
                  <a:lnTo>
                    <a:pt x="478" y="375"/>
                  </a:lnTo>
                  <a:lnTo>
                    <a:pt x="465" y="396"/>
                  </a:lnTo>
                  <a:lnTo>
                    <a:pt x="450" y="415"/>
                  </a:lnTo>
                  <a:lnTo>
                    <a:pt x="434" y="433"/>
                  </a:lnTo>
                  <a:lnTo>
                    <a:pt x="415" y="449"/>
                  </a:lnTo>
                  <a:lnTo>
                    <a:pt x="396" y="465"/>
                  </a:lnTo>
                  <a:lnTo>
                    <a:pt x="376" y="477"/>
                  </a:lnTo>
                  <a:lnTo>
                    <a:pt x="353" y="488"/>
                  </a:lnTo>
                  <a:lnTo>
                    <a:pt x="330" y="497"/>
                  </a:lnTo>
                  <a:lnTo>
                    <a:pt x="305" y="503"/>
                  </a:lnTo>
                  <a:lnTo>
                    <a:pt x="293" y="504"/>
                  </a:lnTo>
                  <a:lnTo>
                    <a:pt x="280" y="507"/>
                  </a:lnTo>
                  <a:lnTo>
                    <a:pt x="267" y="507"/>
                  </a:lnTo>
                  <a:lnTo>
                    <a:pt x="254" y="508"/>
                  </a:lnTo>
                  <a:lnTo>
                    <a:pt x="241" y="507"/>
                  </a:lnTo>
                  <a:lnTo>
                    <a:pt x="229" y="507"/>
                  </a:lnTo>
                  <a:lnTo>
                    <a:pt x="216" y="504"/>
                  </a:lnTo>
                  <a:lnTo>
                    <a:pt x="203" y="503"/>
                  </a:lnTo>
                  <a:lnTo>
                    <a:pt x="179" y="497"/>
                  </a:lnTo>
                  <a:lnTo>
                    <a:pt x="156" y="488"/>
                  </a:lnTo>
                  <a:lnTo>
                    <a:pt x="133" y="477"/>
                  </a:lnTo>
                  <a:lnTo>
                    <a:pt x="112" y="465"/>
                  </a:lnTo>
                  <a:lnTo>
                    <a:pt x="92" y="449"/>
                  </a:lnTo>
                  <a:lnTo>
                    <a:pt x="74" y="433"/>
                  </a:lnTo>
                  <a:lnTo>
                    <a:pt x="59" y="415"/>
                  </a:lnTo>
                  <a:lnTo>
                    <a:pt x="43" y="396"/>
                  </a:lnTo>
                  <a:lnTo>
                    <a:pt x="31" y="375"/>
                  </a:lnTo>
                  <a:lnTo>
                    <a:pt x="20" y="352"/>
                  </a:lnTo>
                  <a:lnTo>
                    <a:pt x="12" y="329"/>
                  </a:lnTo>
                  <a:lnTo>
                    <a:pt x="5" y="305"/>
                  </a:lnTo>
                  <a:lnTo>
                    <a:pt x="3" y="292"/>
                  </a:lnTo>
                  <a:lnTo>
                    <a:pt x="1" y="279"/>
                  </a:lnTo>
                  <a:lnTo>
                    <a:pt x="0" y="267"/>
                  </a:lnTo>
                  <a:lnTo>
                    <a:pt x="0" y="254"/>
                  </a:lnTo>
                  <a:lnTo>
                    <a:pt x="0" y="241"/>
                  </a:lnTo>
                  <a:lnTo>
                    <a:pt x="1" y="227"/>
                  </a:lnTo>
                  <a:lnTo>
                    <a:pt x="3" y="214"/>
                  </a:lnTo>
                  <a:lnTo>
                    <a:pt x="5" y="203"/>
                  </a:lnTo>
                  <a:lnTo>
                    <a:pt x="12" y="178"/>
                  </a:lnTo>
                  <a:lnTo>
                    <a:pt x="20" y="154"/>
                  </a:lnTo>
                  <a:lnTo>
                    <a:pt x="31" y="132"/>
                  </a:lnTo>
                  <a:lnTo>
                    <a:pt x="43" y="112"/>
                  </a:lnTo>
                  <a:lnTo>
                    <a:pt x="59" y="92"/>
                  </a:lnTo>
                  <a:lnTo>
                    <a:pt x="74" y="74"/>
                  </a:lnTo>
                  <a:lnTo>
                    <a:pt x="92" y="57"/>
                  </a:lnTo>
                  <a:lnTo>
                    <a:pt x="112" y="43"/>
                  </a:lnTo>
                  <a:lnTo>
                    <a:pt x="133" y="30"/>
                  </a:lnTo>
                  <a:lnTo>
                    <a:pt x="156" y="19"/>
                  </a:lnTo>
                  <a:lnTo>
                    <a:pt x="179" y="11"/>
                  </a:lnTo>
                  <a:lnTo>
                    <a:pt x="203" y="5"/>
                  </a:lnTo>
                  <a:lnTo>
                    <a:pt x="216" y="2"/>
                  </a:lnTo>
                  <a:lnTo>
                    <a:pt x="229" y="1"/>
                  </a:lnTo>
                  <a:lnTo>
                    <a:pt x="241" y="0"/>
                  </a:lnTo>
                  <a:lnTo>
                    <a:pt x="254" y="0"/>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30" name="Freeform 106"/>
            <p:cNvSpPr>
              <a:spLocks noEditPoints="1"/>
            </p:cNvSpPr>
            <p:nvPr/>
          </p:nvSpPr>
          <p:spPr bwMode="auto">
            <a:xfrm>
              <a:off x="3496260" y="3554310"/>
              <a:ext cx="185738" cy="117475"/>
            </a:xfrm>
            <a:custGeom>
              <a:avLst/>
              <a:gdLst>
                <a:gd name="T0" fmla="*/ 351 w 351"/>
                <a:gd name="T1" fmla="*/ 60 h 222"/>
                <a:gd name="T2" fmla="*/ 0 w 351"/>
                <a:gd name="T3" fmla="*/ 60 h 222"/>
                <a:gd name="T4" fmla="*/ 0 w 351"/>
                <a:gd name="T5" fmla="*/ 0 h 222"/>
                <a:gd name="T6" fmla="*/ 351 w 351"/>
                <a:gd name="T7" fmla="*/ 0 h 222"/>
                <a:gd name="T8" fmla="*/ 351 w 351"/>
                <a:gd name="T9" fmla="*/ 60 h 222"/>
                <a:gd name="T10" fmla="*/ 351 w 351"/>
                <a:gd name="T11" fmla="*/ 222 h 222"/>
                <a:gd name="T12" fmla="*/ 0 w 351"/>
                <a:gd name="T13" fmla="*/ 222 h 222"/>
                <a:gd name="T14" fmla="*/ 0 w 351"/>
                <a:gd name="T15" fmla="*/ 161 h 222"/>
                <a:gd name="T16" fmla="*/ 351 w 351"/>
                <a:gd name="T17" fmla="*/ 161 h 222"/>
                <a:gd name="T18" fmla="*/ 351 w 351"/>
                <a:gd name="T19"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1" h="222">
                  <a:moveTo>
                    <a:pt x="351" y="60"/>
                  </a:moveTo>
                  <a:lnTo>
                    <a:pt x="0" y="60"/>
                  </a:lnTo>
                  <a:lnTo>
                    <a:pt x="0" y="0"/>
                  </a:lnTo>
                  <a:lnTo>
                    <a:pt x="351" y="0"/>
                  </a:lnTo>
                  <a:lnTo>
                    <a:pt x="351" y="60"/>
                  </a:lnTo>
                  <a:close/>
                  <a:moveTo>
                    <a:pt x="351" y="222"/>
                  </a:moveTo>
                  <a:lnTo>
                    <a:pt x="0" y="222"/>
                  </a:lnTo>
                  <a:lnTo>
                    <a:pt x="0" y="161"/>
                  </a:lnTo>
                  <a:lnTo>
                    <a:pt x="351" y="161"/>
                  </a:lnTo>
                  <a:lnTo>
                    <a:pt x="351" y="222"/>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b="1" dirty="0">
                <a:solidFill>
                  <a:schemeClr val="tx2"/>
                </a:solidFill>
              </a:endParaRPr>
            </a:p>
          </p:txBody>
        </p:sp>
      </p:grpSp>
      <p:sp>
        <p:nvSpPr>
          <p:cNvPr id="31" name="CaixaDeTexto 30"/>
          <p:cNvSpPr txBox="1"/>
          <p:nvPr/>
        </p:nvSpPr>
        <p:spPr>
          <a:xfrm>
            <a:off x="4348997" y="2186181"/>
            <a:ext cx="951328" cy="707886"/>
          </a:xfrm>
          <a:prstGeom prst="rect">
            <a:avLst/>
          </a:prstGeom>
          <a:noFill/>
        </p:spPr>
        <p:txBody>
          <a:bodyPr wrap="square" rtlCol="0">
            <a:spAutoFit/>
          </a:bodyPr>
          <a:lstStyle/>
          <a:p>
            <a:pPr algn="ctr"/>
            <a:r>
              <a:rPr lang="pt-BR" sz="2000" dirty="0" smtClean="0">
                <a:solidFill>
                  <a:schemeClr val="tx2"/>
                </a:solidFill>
                <a:latin typeface="Calibri" panose="020F0502020204030204" pitchFamily="34" charset="0"/>
              </a:rPr>
              <a:t>Sesc e Senac</a:t>
            </a:r>
            <a:endParaRPr lang="pt-BR" sz="2000" dirty="0">
              <a:solidFill>
                <a:schemeClr val="tx2"/>
              </a:solidFill>
              <a:latin typeface="Calibri" panose="020F0502020204030204" pitchFamily="34" charset="0"/>
            </a:endParaRPr>
          </a:p>
        </p:txBody>
      </p:sp>
      <p:grpSp>
        <p:nvGrpSpPr>
          <p:cNvPr id="33" name="Grupo 10"/>
          <p:cNvGrpSpPr/>
          <p:nvPr/>
        </p:nvGrpSpPr>
        <p:grpSpPr>
          <a:xfrm>
            <a:off x="3832810" y="2893908"/>
            <a:ext cx="1889125" cy="1693863"/>
            <a:chOff x="3832810" y="2779610"/>
            <a:chExt cx="1889125" cy="1693863"/>
          </a:xfrm>
        </p:grpSpPr>
        <p:sp>
          <p:nvSpPr>
            <p:cNvPr id="34" name="Freeform 14"/>
            <p:cNvSpPr>
              <a:spLocks/>
            </p:cNvSpPr>
            <p:nvPr/>
          </p:nvSpPr>
          <p:spPr bwMode="auto">
            <a:xfrm>
              <a:off x="3832810" y="2779610"/>
              <a:ext cx="1889125" cy="1693863"/>
            </a:xfrm>
            <a:custGeom>
              <a:avLst/>
              <a:gdLst>
                <a:gd name="T0" fmla="*/ 2994 w 3572"/>
                <a:gd name="T1" fmla="*/ 2700 h 3200"/>
                <a:gd name="T2" fmla="*/ 2847 w 3572"/>
                <a:gd name="T3" fmla="*/ 2960 h 3200"/>
                <a:gd name="T4" fmla="*/ 2776 w 3572"/>
                <a:gd name="T5" fmla="*/ 3061 h 3200"/>
                <a:gd name="T6" fmla="*/ 2704 w 3572"/>
                <a:gd name="T7" fmla="*/ 3130 h 3200"/>
                <a:gd name="T8" fmla="*/ 2621 w 3572"/>
                <a:gd name="T9" fmla="*/ 3172 h 3200"/>
                <a:gd name="T10" fmla="*/ 2518 w 3572"/>
                <a:gd name="T11" fmla="*/ 3193 h 3200"/>
                <a:gd name="T12" fmla="*/ 2382 w 3572"/>
                <a:gd name="T13" fmla="*/ 3200 h 3200"/>
                <a:gd name="T14" fmla="*/ 1974 w 3572"/>
                <a:gd name="T15" fmla="*/ 3195 h 3200"/>
                <a:gd name="T16" fmla="*/ 1437 w 3572"/>
                <a:gd name="T17" fmla="*/ 3197 h 3200"/>
                <a:gd name="T18" fmla="*/ 1139 w 3572"/>
                <a:gd name="T19" fmla="*/ 3200 h 3200"/>
                <a:gd name="T20" fmla="*/ 1015 w 3572"/>
                <a:gd name="T21" fmla="*/ 3188 h 3200"/>
                <a:gd name="T22" fmla="*/ 919 w 3572"/>
                <a:gd name="T23" fmla="*/ 3160 h 3200"/>
                <a:gd name="T24" fmla="*/ 842 w 3572"/>
                <a:gd name="T25" fmla="*/ 3110 h 3200"/>
                <a:gd name="T26" fmla="*/ 771 w 3572"/>
                <a:gd name="T27" fmla="*/ 3031 h 3200"/>
                <a:gd name="T28" fmla="*/ 697 w 3572"/>
                <a:gd name="T29" fmla="*/ 2917 h 3200"/>
                <a:gd name="T30" fmla="*/ 499 w 3572"/>
                <a:gd name="T31" fmla="*/ 2560 h 3200"/>
                <a:gd name="T32" fmla="*/ 228 w 3572"/>
                <a:gd name="T33" fmla="*/ 2097 h 3200"/>
                <a:gd name="T34" fmla="*/ 78 w 3572"/>
                <a:gd name="T35" fmla="*/ 1841 h 3200"/>
                <a:gd name="T36" fmla="*/ 25 w 3572"/>
                <a:gd name="T37" fmla="*/ 1727 h 3200"/>
                <a:gd name="T38" fmla="*/ 1 w 3572"/>
                <a:gd name="T39" fmla="*/ 1631 h 3200"/>
                <a:gd name="T40" fmla="*/ 6 w 3572"/>
                <a:gd name="T41" fmla="*/ 1538 h 3200"/>
                <a:gd name="T42" fmla="*/ 39 w 3572"/>
                <a:gd name="T43" fmla="*/ 1437 h 3200"/>
                <a:gd name="T44" fmla="*/ 101 w 3572"/>
                <a:gd name="T45" fmla="*/ 1317 h 3200"/>
                <a:gd name="T46" fmla="*/ 310 w 3572"/>
                <a:gd name="T47" fmla="*/ 966 h 3200"/>
                <a:gd name="T48" fmla="*/ 576 w 3572"/>
                <a:gd name="T49" fmla="*/ 500 h 3200"/>
                <a:gd name="T50" fmla="*/ 723 w 3572"/>
                <a:gd name="T51" fmla="*/ 242 h 3200"/>
                <a:gd name="T52" fmla="*/ 794 w 3572"/>
                <a:gd name="T53" fmla="*/ 139 h 3200"/>
                <a:gd name="T54" fmla="*/ 867 w 3572"/>
                <a:gd name="T55" fmla="*/ 70 h 3200"/>
                <a:gd name="T56" fmla="*/ 949 w 3572"/>
                <a:gd name="T57" fmla="*/ 28 h 3200"/>
                <a:gd name="T58" fmla="*/ 1054 w 3572"/>
                <a:gd name="T59" fmla="*/ 6 h 3200"/>
                <a:gd name="T60" fmla="*/ 1189 w 3572"/>
                <a:gd name="T61" fmla="*/ 0 h 3200"/>
                <a:gd name="T62" fmla="*/ 1598 w 3572"/>
                <a:gd name="T63" fmla="*/ 6 h 3200"/>
                <a:gd name="T64" fmla="*/ 2135 w 3572"/>
                <a:gd name="T65" fmla="*/ 3 h 3200"/>
                <a:gd name="T66" fmla="*/ 2432 w 3572"/>
                <a:gd name="T67" fmla="*/ 0 h 3200"/>
                <a:gd name="T68" fmla="*/ 2556 w 3572"/>
                <a:gd name="T69" fmla="*/ 12 h 3200"/>
                <a:gd name="T70" fmla="*/ 2651 w 3572"/>
                <a:gd name="T71" fmla="*/ 40 h 3200"/>
                <a:gd name="T72" fmla="*/ 2729 w 3572"/>
                <a:gd name="T73" fmla="*/ 89 h 3200"/>
                <a:gd name="T74" fmla="*/ 2800 w 3572"/>
                <a:gd name="T75" fmla="*/ 169 h 3200"/>
                <a:gd name="T76" fmla="*/ 2873 w 3572"/>
                <a:gd name="T77" fmla="*/ 284 h 3200"/>
                <a:gd name="T78" fmla="*/ 3072 w 3572"/>
                <a:gd name="T79" fmla="*/ 640 h 3200"/>
                <a:gd name="T80" fmla="*/ 3343 w 3572"/>
                <a:gd name="T81" fmla="*/ 1104 h 3200"/>
                <a:gd name="T82" fmla="*/ 3494 w 3572"/>
                <a:gd name="T83" fmla="*/ 1360 h 3200"/>
                <a:gd name="T84" fmla="*/ 3546 w 3572"/>
                <a:gd name="T85" fmla="*/ 1473 h 3200"/>
                <a:gd name="T86" fmla="*/ 3571 w 3572"/>
                <a:gd name="T87" fmla="*/ 1570 h 3200"/>
                <a:gd name="T88" fmla="*/ 3565 w 3572"/>
                <a:gd name="T89" fmla="*/ 1662 h 3200"/>
                <a:gd name="T90" fmla="*/ 3532 w 3572"/>
                <a:gd name="T91" fmla="*/ 1763 h 3200"/>
                <a:gd name="T92" fmla="*/ 3470 w 3572"/>
                <a:gd name="T93" fmla="*/ 1884 h 3200"/>
                <a:gd name="T94" fmla="*/ 3260 w 3572"/>
                <a:gd name="T95" fmla="*/ 2234 h 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2" h="3200">
                  <a:moveTo>
                    <a:pt x="3166" y="2396"/>
                  </a:moveTo>
                  <a:lnTo>
                    <a:pt x="3072" y="2560"/>
                  </a:lnTo>
                  <a:lnTo>
                    <a:pt x="2994" y="2700"/>
                  </a:lnTo>
                  <a:lnTo>
                    <a:pt x="2929" y="2819"/>
                  </a:lnTo>
                  <a:lnTo>
                    <a:pt x="2873" y="2917"/>
                  </a:lnTo>
                  <a:lnTo>
                    <a:pt x="2847" y="2960"/>
                  </a:lnTo>
                  <a:lnTo>
                    <a:pt x="2823" y="2997"/>
                  </a:lnTo>
                  <a:lnTo>
                    <a:pt x="2800" y="3031"/>
                  </a:lnTo>
                  <a:lnTo>
                    <a:pt x="2776" y="3061"/>
                  </a:lnTo>
                  <a:lnTo>
                    <a:pt x="2753" y="3087"/>
                  </a:lnTo>
                  <a:lnTo>
                    <a:pt x="2729" y="3110"/>
                  </a:lnTo>
                  <a:lnTo>
                    <a:pt x="2704" y="3130"/>
                  </a:lnTo>
                  <a:lnTo>
                    <a:pt x="2679" y="3146"/>
                  </a:lnTo>
                  <a:lnTo>
                    <a:pt x="2651" y="3160"/>
                  </a:lnTo>
                  <a:lnTo>
                    <a:pt x="2621" y="3172"/>
                  </a:lnTo>
                  <a:lnTo>
                    <a:pt x="2591" y="3181"/>
                  </a:lnTo>
                  <a:lnTo>
                    <a:pt x="2556" y="3188"/>
                  </a:lnTo>
                  <a:lnTo>
                    <a:pt x="2518" y="3193"/>
                  </a:lnTo>
                  <a:lnTo>
                    <a:pt x="2477" y="3197"/>
                  </a:lnTo>
                  <a:lnTo>
                    <a:pt x="2432" y="3200"/>
                  </a:lnTo>
                  <a:lnTo>
                    <a:pt x="2382" y="3200"/>
                  </a:lnTo>
                  <a:lnTo>
                    <a:pt x="2269" y="3200"/>
                  </a:lnTo>
                  <a:lnTo>
                    <a:pt x="2135" y="3197"/>
                  </a:lnTo>
                  <a:lnTo>
                    <a:pt x="1974" y="3195"/>
                  </a:lnTo>
                  <a:lnTo>
                    <a:pt x="1786" y="3193"/>
                  </a:lnTo>
                  <a:lnTo>
                    <a:pt x="1598" y="3195"/>
                  </a:lnTo>
                  <a:lnTo>
                    <a:pt x="1437" y="3197"/>
                  </a:lnTo>
                  <a:lnTo>
                    <a:pt x="1301" y="3200"/>
                  </a:lnTo>
                  <a:lnTo>
                    <a:pt x="1189" y="3200"/>
                  </a:lnTo>
                  <a:lnTo>
                    <a:pt x="1139" y="3200"/>
                  </a:lnTo>
                  <a:lnTo>
                    <a:pt x="1095" y="3197"/>
                  </a:lnTo>
                  <a:lnTo>
                    <a:pt x="1054" y="3193"/>
                  </a:lnTo>
                  <a:lnTo>
                    <a:pt x="1015" y="3188"/>
                  </a:lnTo>
                  <a:lnTo>
                    <a:pt x="981" y="3181"/>
                  </a:lnTo>
                  <a:lnTo>
                    <a:pt x="949" y="3172"/>
                  </a:lnTo>
                  <a:lnTo>
                    <a:pt x="919" y="3160"/>
                  </a:lnTo>
                  <a:lnTo>
                    <a:pt x="893" y="3146"/>
                  </a:lnTo>
                  <a:lnTo>
                    <a:pt x="867" y="3130"/>
                  </a:lnTo>
                  <a:lnTo>
                    <a:pt x="842" y="3110"/>
                  </a:lnTo>
                  <a:lnTo>
                    <a:pt x="819" y="3087"/>
                  </a:lnTo>
                  <a:lnTo>
                    <a:pt x="794" y="3061"/>
                  </a:lnTo>
                  <a:lnTo>
                    <a:pt x="771" y="3031"/>
                  </a:lnTo>
                  <a:lnTo>
                    <a:pt x="748" y="2997"/>
                  </a:lnTo>
                  <a:lnTo>
                    <a:pt x="723" y="2960"/>
                  </a:lnTo>
                  <a:lnTo>
                    <a:pt x="697" y="2917"/>
                  </a:lnTo>
                  <a:lnTo>
                    <a:pt x="642" y="2819"/>
                  </a:lnTo>
                  <a:lnTo>
                    <a:pt x="576" y="2700"/>
                  </a:lnTo>
                  <a:lnTo>
                    <a:pt x="499" y="2560"/>
                  </a:lnTo>
                  <a:lnTo>
                    <a:pt x="406" y="2396"/>
                  </a:lnTo>
                  <a:lnTo>
                    <a:pt x="310" y="2234"/>
                  </a:lnTo>
                  <a:lnTo>
                    <a:pt x="228" y="2097"/>
                  </a:lnTo>
                  <a:lnTo>
                    <a:pt x="158" y="1981"/>
                  </a:lnTo>
                  <a:lnTo>
                    <a:pt x="101" y="1884"/>
                  </a:lnTo>
                  <a:lnTo>
                    <a:pt x="78" y="1841"/>
                  </a:lnTo>
                  <a:lnTo>
                    <a:pt x="57" y="1800"/>
                  </a:lnTo>
                  <a:lnTo>
                    <a:pt x="39" y="1763"/>
                  </a:lnTo>
                  <a:lnTo>
                    <a:pt x="25" y="1727"/>
                  </a:lnTo>
                  <a:lnTo>
                    <a:pt x="14" y="1694"/>
                  </a:lnTo>
                  <a:lnTo>
                    <a:pt x="6" y="1662"/>
                  </a:lnTo>
                  <a:lnTo>
                    <a:pt x="1" y="1631"/>
                  </a:lnTo>
                  <a:lnTo>
                    <a:pt x="0" y="1601"/>
                  </a:lnTo>
                  <a:lnTo>
                    <a:pt x="1" y="1570"/>
                  </a:lnTo>
                  <a:lnTo>
                    <a:pt x="6" y="1538"/>
                  </a:lnTo>
                  <a:lnTo>
                    <a:pt x="14" y="1506"/>
                  </a:lnTo>
                  <a:lnTo>
                    <a:pt x="25" y="1473"/>
                  </a:lnTo>
                  <a:lnTo>
                    <a:pt x="39" y="1437"/>
                  </a:lnTo>
                  <a:lnTo>
                    <a:pt x="57" y="1400"/>
                  </a:lnTo>
                  <a:lnTo>
                    <a:pt x="78" y="1360"/>
                  </a:lnTo>
                  <a:lnTo>
                    <a:pt x="101" y="1317"/>
                  </a:lnTo>
                  <a:lnTo>
                    <a:pt x="158" y="1219"/>
                  </a:lnTo>
                  <a:lnTo>
                    <a:pt x="228" y="1104"/>
                  </a:lnTo>
                  <a:lnTo>
                    <a:pt x="310" y="966"/>
                  </a:lnTo>
                  <a:lnTo>
                    <a:pt x="406" y="804"/>
                  </a:lnTo>
                  <a:lnTo>
                    <a:pt x="499" y="640"/>
                  </a:lnTo>
                  <a:lnTo>
                    <a:pt x="576" y="500"/>
                  </a:lnTo>
                  <a:lnTo>
                    <a:pt x="642" y="382"/>
                  </a:lnTo>
                  <a:lnTo>
                    <a:pt x="697" y="284"/>
                  </a:lnTo>
                  <a:lnTo>
                    <a:pt x="723" y="242"/>
                  </a:lnTo>
                  <a:lnTo>
                    <a:pt x="748" y="203"/>
                  </a:lnTo>
                  <a:lnTo>
                    <a:pt x="771" y="169"/>
                  </a:lnTo>
                  <a:lnTo>
                    <a:pt x="794" y="139"/>
                  </a:lnTo>
                  <a:lnTo>
                    <a:pt x="819" y="112"/>
                  </a:lnTo>
                  <a:lnTo>
                    <a:pt x="842" y="89"/>
                  </a:lnTo>
                  <a:lnTo>
                    <a:pt x="867" y="70"/>
                  </a:lnTo>
                  <a:lnTo>
                    <a:pt x="893" y="54"/>
                  </a:lnTo>
                  <a:lnTo>
                    <a:pt x="919" y="40"/>
                  </a:lnTo>
                  <a:lnTo>
                    <a:pt x="949" y="28"/>
                  </a:lnTo>
                  <a:lnTo>
                    <a:pt x="981" y="19"/>
                  </a:lnTo>
                  <a:lnTo>
                    <a:pt x="1015" y="12"/>
                  </a:lnTo>
                  <a:lnTo>
                    <a:pt x="1054" y="6"/>
                  </a:lnTo>
                  <a:lnTo>
                    <a:pt x="1095" y="3"/>
                  </a:lnTo>
                  <a:lnTo>
                    <a:pt x="1139" y="0"/>
                  </a:lnTo>
                  <a:lnTo>
                    <a:pt x="1189" y="0"/>
                  </a:lnTo>
                  <a:lnTo>
                    <a:pt x="1301" y="0"/>
                  </a:lnTo>
                  <a:lnTo>
                    <a:pt x="1437" y="3"/>
                  </a:lnTo>
                  <a:lnTo>
                    <a:pt x="1598" y="6"/>
                  </a:lnTo>
                  <a:lnTo>
                    <a:pt x="1786" y="8"/>
                  </a:lnTo>
                  <a:lnTo>
                    <a:pt x="1974" y="6"/>
                  </a:lnTo>
                  <a:lnTo>
                    <a:pt x="2135" y="3"/>
                  </a:lnTo>
                  <a:lnTo>
                    <a:pt x="2269" y="0"/>
                  </a:lnTo>
                  <a:lnTo>
                    <a:pt x="2382" y="0"/>
                  </a:lnTo>
                  <a:lnTo>
                    <a:pt x="2432" y="0"/>
                  </a:lnTo>
                  <a:lnTo>
                    <a:pt x="2477" y="3"/>
                  </a:lnTo>
                  <a:lnTo>
                    <a:pt x="2518" y="6"/>
                  </a:lnTo>
                  <a:lnTo>
                    <a:pt x="2556" y="12"/>
                  </a:lnTo>
                  <a:lnTo>
                    <a:pt x="2591" y="19"/>
                  </a:lnTo>
                  <a:lnTo>
                    <a:pt x="2621" y="28"/>
                  </a:lnTo>
                  <a:lnTo>
                    <a:pt x="2651" y="40"/>
                  </a:lnTo>
                  <a:lnTo>
                    <a:pt x="2679" y="54"/>
                  </a:lnTo>
                  <a:lnTo>
                    <a:pt x="2704" y="70"/>
                  </a:lnTo>
                  <a:lnTo>
                    <a:pt x="2729" y="89"/>
                  </a:lnTo>
                  <a:lnTo>
                    <a:pt x="2753" y="112"/>
                  </a:lnTo>
                  <a:lnTo>
                    <a:pt x="2776" y="139"/>
                  </a:lnTo>
                  <a:lnTo>
                    <a:pt x="2800" y="169"/>
                  </a:lnTo>
                  <a:lnTo>
                    <a:pt x="2823" y="203"/>
                  </a:lnTo>
                  <a:lnTo>
                    <a:pt x="2847" y="242"/>
                  </a:lnTo>
                  <a:lnTo>
                    <a:pt x="2873" y="284"/>
                  </a:lnTo>
                  <a:lnTo>
                    <a:pt x="2929" y="382"/>
                  </a:lnTo>
                  <a:lnTo>
                    <a:pt x="2994" y="500"/>
                  </a:lnTo>
                  <a:lnTo>
                    <a:pt x="3072" y="640"/>
                  </a:lnTo>
                  <a:lnTo>
                    <a:pt x="3166" y="804"/>
                  </a:lnTo>
                  <a:lnTo>
                    <a:pt x="3260" y="966"/>
                  </a:lnTo>
                  <a:lnTo>
                    <a:pt x="3343" y="1104"/>
                  </a:lnTo>
                  <a:lnTo>
                    <a:pt x="3413" y="1219"/>
                  </a:lnTo>
                  <a:lnTo>
                    <a:pt x="3470" y="1317"/>
                  </a:lnTo>
                  <a:lnTo>
                    <a:pt x="3494" y="1360"/>
                  </a:lnTo>
                  <a:lnTo>
                    <a:pt x="3514" y="1400"/>
                  </a:lnTo>
                  <a:lnTo>
                    <a:pt x="3532" y="1437"/>
                  </a:lnTo>
                  <a:lnTo>
                    <a:pt x="3546" y="1473"/>
                  </a:lnTo>
                  <a:lnTo>
                    <a:pt x="3558" y="1506"/>
                  </a:lnTo>
                  <a:lnTo>
                    <a:pt x="3565" y="1538"/>
                  </a:lnTo>
                  <a:lnTo>
                    <a:pt x="3571" y="1570"/>
                  </a:lnTo>
                  <a:lnTo>
                    <a:pt x="3572" y="1601"/>
                  </a:lnTo>
                  <a:lnTo>
                    <a:pt x="3571" y="1631"/>
                  </a:lnTo>
                  <a:lnTo>
                    <a:pt x="3565" y="1662"/>
                  </a:lnTo>
                  <a:lnTo>
                    <a:pt x="3558" y="1694"/>
                  </a:lnTo>
                  <a:lnTo>
                    <a:pt x="3546" y="1727"/>
                  </a:lnTo>
                  <a:lnTo>
                    <a:pt x="3532" y="1763"/>
                  </a:lnTo>
                  <a:lnTo>
                    <a:pt x="3514" y="1800"/>
                  </a:lnTo>
                  <a:lnTo>
                    <a:pt x="3494" y="1841"/>
                  </a:lnTo>
                  <a:lnTo>
                    <a:pt x="3470" y="1884"/>
                  </a:lnTo>
                  <a:lnTo>
                    <a:pt x="3413" y="1981"/>
                  </a:lnTo>
                  <a:lnTo>
                    <a:pt x="3343" y="2097"/>
                  </a:lnTo>
                  <a:lnTo>
                    <a:pt x="3260" y="2234"/>
                  </a:lnTo>
                  <a:lnTo>
                    <a:pt x="3166" y="2396"/>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35" name="Retângulo 34"/>
            <p:cNvSpPr/>
            <p:nvPr/>
          </p:nvSpPr>
          <p:spPr>
            <a:xfrm>
              <a:off x="4131818" y="3192786"/>
              <a:ext cx="1309781" cy="830997"/>
            </a:xfrm>
            <a:prstGeom prst="rect">
              <a:avLst/>
            </a:prstGeom>
          </p:spPr>
          <p:txBody>
            <a:bodyPr wrap="none">
              <a:spAutoFit/>
            </a:bodyPr>
            <a:lstStyle/>
            <a:p>
              <a:pPr algn="ctr"/>
              <a:r>
                <a:rPr lang="pt-BR" sz="2400" dirty="0" err="1">
                  <a:solidFill>
                    <a:schemeClr val="tx2"/>
                  </a:solidFill>
                  <a:latin typeface="Calibri" panose="020F0502020204030204" pitchFamily="34" charset="0"/>
                </a:rPr>
                <a:t>Arrecad</a:t>
              </a:r>
              <a:r>
                <a:rPr lang="pt-BR" sz="2400" dirty="0">
                  <a:solidFill>
                    <a:schemeClr val="tx2"/>
                  </a:solidFill>
                  <a:latin typeface="Calibri" panose="020F0502020204030204" pitchFamily="34" charset="0"/>
                </a:rPr>
                <a:t>. </a:t>
              </a:r>
              <a:endParaRPr lang="pt-BR" sz="2400" dirty="0" smtClean="0">
                <a:solidFill>
                  <a:schemeClr val="tx2"/>
                </a:solidFill>
                <a:latin typeface="Calibri" panose="020F0502020204030204" pitchFamily="34" charset="0"/>
              </a:endParaRPr>
            </a:p>
            <a:p>
              <a:pPr algn="ctr"/>
              <a:r>
                <a:rPr lang="pt-BR" sz="2400" dirty="0" smtClean="0">
                  <a:solidFill>
                    <a:schemeClr val="tx2"/>
                  </a:solidFill>
                  <a:latin typeface="Calibri" panose="020F0502020204030204" pitchFamily="34" charset="0"/>
                </a:rPr>
                <a:t>Geral</a:t>
              </a:r>
              <a:endParaRPr lang="pt-BR" sz="2400" dirty="0">
                <a:solidFill>
                  <a:schemeClr val="tx2"/>
                </a:solidFill>
                <a:latin typeface="Calibri" panose="020F0502020204030204" pitchFamily="34" charset="0"/>
              </a:endParaRPr>
            </a:p>
          </p:txBody>
        </p:sp>
      </p:grpSp>
      <p:sp>
        <p:nvSpPr>
          <p:cNvPr id="36" name="CaixaDeTexto 35"/>
          <p:cNvSpPr txBox="1"/>
          <p:nvPr/>
        </p:nvSpPr>
        <p:spPr>
          <a:xfrm>
            <a:off x="2105196" y="2325287"/>
            <a:ext cx="1561322" cy="1015663"/>
          </a:xfrm>
          <a:prstGeom prst="rect">
            <a:avLst/>
          </a:prstGeom>
          <a:noFill/>
        </p:spPr>
        <p:txBody>
          <a:bodyPr wrap="square" rtlCol="0">
            <a:spAutoFit/>
          </a:bodyPr>
          <a:lstStyle/>
          <a:p>
            <a:pPr algn="ctr"/>
            <a:r>
              <a:rPr lang="pt-BR" sz="2000" dirty="0">
                <a:solidFill>
                  <a:schemeClr val="tx2"/>
                </a:solidFill>
                <a:latin typeface="Calibri" panose="020F0502020204030204" pitchFamily="34" charset="0"/>
              </a:rPr>
              <a:t>Secretaria </a:t>
            </a:r>
            <a:r>
              <a:rPr lang="pt-BR" sz="2000" dirty="0" smtClean="0">
                <a:solidFill>
                  <a:schemeClr val="tx2"/>
                </a:solidFill>
                <a:latin typeface="Calibri" panose="020F0502020204030204" pitchFamily="34" charset="0"/>
              </a:rPr>
              <a:t/>
            </a:r>
            <a:br>
              <a:rPr lang="pt-BR" sz="2000" dirty="0" smtClean="0">
                <a:solidFill>
                  <a:schemeClr val="tx2"/>
                </a:solidFill>
                <a:latin typeface="Calibri" panose="020F0502020204030204" pitchFamily="34" charset="0"/>
              </a:rPr>
            </a:br>
            <a:r>
              <a:rPr lang="pt-BR" sz="2000" dirty="0" smtClean="0">
                <a:solidFill>
                  <a:schemeClr val="tx2"/>
                </a:solidFill>
                <a:latin typeface="Calibri" panose="020F0502020204030204" pitchFamily="34" charset="0"/>
              </a:rPr>
              <a:t>da </a:t>
            </a:r>
            <a:r>
              <a:rPr lang="pt-BR" sz="2000" dirty="0">
                <a:solidFill>
                  <a:schemeClr val="tx2"/>
                </a:solidFill>
                <a:latin typeface="Calibri" panose="020F0502020204030204" pitchFamily="34" charset="0"/>
              </a:rPr>
              <a:t>Receita </a:t>
            </a:r>
            <a:r>
              <a:rPr lang="pt-BR" sz="2000" dirty="0" smtClean="0">
                <a:solidFill>
                  <a:schemeClr val="tx2"/>
                </a:solidFill>
                <a:latin typeface="Calibri" panose="020F0502020204030204" pitchFamily="34" charset="0"/>
              </a:rPr>
              <a:t>Federal - SRF</a:t>
            </a:r>
            <a:endParaRPr lang="pt-BR" sz="2000" dirty="0">
              <a:solidFill>
                <a:schemeClr val="tx2"/>
              </a:solidFill>
              <a:latin typeface="Calibri" panose="020F0502020204030204" pitchFamily="34" charset="0"/>
            </a:endParaRPr>
          </a:p>
        </p:txBody>
      </p:sp>
      <p:sp>
        <p:nvSpPr>
          <p:cNvPr id="38" name="CaixaDeTexto 37"/>
          <p:cNvSpPr txBox="1"/>
          <p:nvPr/>
        </p:nvSpPr>
        <p:spPr>
          <a:xfrm>
            <a:off x="316431" y="1658630"/>
            <a:ext cx="1634287" cy="707886"/>
          </a:xfrm>
          <a:prstGeom prst="rect">
            <a:avLst/>
          </a:prstGeom>
          <a:noFill/>
        </p:spPr>
        <p:txBody>
          <a:bodyPr wrap="square" rtlCol="0">
            <a:spAutoFit/>
          </a:bodyPr>
          <a:lstStyle/>
          <a:p>
            <a:pPr algn="ctr"/>
            <a:r>
              <a:rPr lang="pt-BR" sz="2000" dirty="0">
                <a:solidFill>
                  <a:schemeClr val="tx2"/>
                </a:solidFill>
                <a:latin typeface="Calibri" panose="020F0502020204030204" pitchFamily="34" charset="0"/>
              </a:rPr>
              <a:t>Empresas </a:t>
            </a:r>
            <a:r>
              <a:rPr lang="pt-BR" sz="2000" dirty="0" smtClean="0">
                <a:solidFill>
                  <a:schemeClr val="tx2"/>
                </a:solidFill>
                <a:latin typeface="Calibri" panose="020F0502020204030204" pitchFamily="34" charset="0"/>
              </a:rPr>
              <a:t>Contribuintes</a:t>
            </a:r>
          </a:p>
        </p:txBody>
      </p:sp>
      <p:sp>
        <p:nvSpPr>
          <p:cNvPr id="39" name="CaixaDeTexto 38"/>
          <p:cNvSpPr txBox="1"/>
          <p:nvPr/>
        </p:nvSpPr>
        <p:spPr>
          <a:xfrm>
            <a:off x="451443" y="4587771"/>
            <a:ext cx="1896481" cy="338554"/>
          </a:xfrm>
          <a:prstGeom prst="rect">
            <a:avLst/>
          </a:prstGeom>
          <a:noFill/>
        </p:spPr>
        <p:txBody>
          <a:bodyPr wrap="square" rtlCol="0">
            <a:spAutoFit/>
          </a:bodyPr>
          <a:lstStyle/>
          <a:p>
            <a:r>
              <a:rPr lang="pt-BR" sz="1600" b="1" dirty="0">
                <a:solidFill>
                  <a:schemeClr val="tx2"/>
                </a:solidFill>
                <a:latin typeface="Calibri" panose="020F0502020204030204" pitchFamily="34" charset="0"/>
              </a:rPr>
              <a:t>Receita </a:t>
            </a:r>
            <a:r>
              <a:rPr lang="pt-BR" sz="1600" b="1" dirty="0" smtClean="0">
                <a:solidFill>
                  <a:schemeClr val="tx2"/>
                </a:solidFill>
                <a:latin typeface="Calibri" panose="020F0502020204030204" pitchFamily="34" charset="0"/>
              </a:rPr>
              <a:t>Bruta</a:t>
            </a:r>
          </a:p>
        </p:txBody>
      </p:sp>
      <p:grpSp>
        <p:nvGrpSpPr>
          <p:cNvPr id="40" name="Grupo 4"/>
          <p:cNvGrpSpPr/>
          <p:nvPr/>
        </p:nvGrpSpPr>
        <p:grpSpPr>
          <a:xfrm>
            <a:off x="316431" y="2723601"/>
            <a:ext cx="1639394" cy="1693534"/>
            <a:chOff x="316431" y="2609303"/>
            <a:chExt cx="1639394" cy="1693534"/>
          </a:xfrm>
        </p:grpSpPr>
        <p:sp>
          <p:nvSpPr>
            <p:cNvPr id="41" name="Elipse 40"/>
            <p:cNvSpPr/>
            <p:nvPr/>
          </p:nvSpPr>
          <p:spPr>
            <a:xfrm>
              <a:off x="564434" y="2834550"/>
              <a:ext cx="683503" cy="532870"/>
            </a:xfrm>
            <a:prstGeom prst="ellipse">
              <a:avLst/>
            </a:prstGeom>
            <a:solidFill>
              <a:srgbClr val="F794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400" dirty="0">
                  <a:solidFill>
                    <a:schemeClr val="tx2"/>
                  </a:solidFill>
                  <a:latin typeface="Calibri" panose="020F0502020204030204" pitchFamily="34" charset="0"/>
                </a:rPr>
                <a:t>GPS</a:t>
              </a:r>
            </a:p>
          </p:txBody>
        </p:sp>
        <p:sp>
          <p:nvSpPr>
            <p:cNvPr id="42" name="Elipse 41"/>
            <p:cNvSpPr/>
            <p:nvPr/>
          </p:nvSpPr>
          <p:spPr>
            <a:xfrm>
              <a:off x="509635" y="3391859"/>
              <a:ext cx="793102" cy="754199"/>
            </a:xfrm>
            <a:prstGeom prst="ellipse">
              <a:avLst/>
            </a:prstGeom>
            <a:solidFill>
              <a:srgbClr val="F794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dirty="0">
                  <a:solidFill>
                    <a:schemeClr val="tx2"/>
                  </a:solidFill>
                  <a:latin typeface="Calibri" panose="020F0502020204030204" pitchFamily="34" charset="0"/>
                </a:rPr>
                <a:t>GPS</a:t>
              </a:r>
            </a:p>
          </p:txBody>
        </p:sp>
        <p:sp>
          <p:nvSpPr>
            <p:cNvPr id="43" name="Elipse 42"/>
            <p:cNvSpPr/>
            <p:nvPr/>
          </p:nvSpPr>
          <p:spPr>
            <a:xfrm>
              <a:off x="1230460" y="2975023"/>
              <a:ext cx="634481" cy="576465"/>
            </a:xfrm>
            <a:prstGeom prst="ellipse">
              <a:avLst/>
            </a:prstGeom>
            <a:solidFill>
              <a:srgbClr val="F794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100" dirty="0">
                  <a:solidFill>
                    <a:schemeClr val="tx2"/>
                  </a:solidFill>
                  <a:latin typeface="Calibri" panose="020F0502020204030204" pitchFamily="34" charset="0"/>
                </a:rPr>
                <a:t>GPS</a:t>
              </a:r>
            </a:p>
          </p:txBody>
        </p:sp>
        <p:sp>
          <p:nvSpPr>
            <p:cNvPr id="44" name="Elipse 43"/>
            <p:cNvSpPr/>
            <p:nvPr/>
          </p:nvSpPr>
          <p:spPr>
            <a:xfrm>
              <a:off x="316431" y="2609303"/>
              <a:ext cx="1639394" cy="1693534"/>
            </a:xfrm>
            <a:prstGeom prst="ellipse">
              <a:avLst/>
            </a:prstGeom>
            <a:no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solidFill>
                  <a:schemeClr val="tx2"/>
                </a:solidFill>
              </a:endParaRPr>
            </a:p>
          </p:txBody>
        </p:sp>
        <p:sp>
          <p:nvSpPr>
            <p:cNvPr id="45" name="Elipse 44"/>
            <p:cNvSpPr/>
            <p:nvPr/>
          </p:nvSpPr>
          <p:spPr>
            <a:xfrm>
              <a:off x="1313252" y="3532690"/>
              <a:ext cx="468896" cy="450388"/>
            </a:xfrm>
            <a:prstGeom prst="ellipse">
              <a:avLst/>
            </a:prstGeom>
            <a:solidFill>
              <a:srgbClr val="F794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700" dirty="0">
                  <a:solidFill>
                    <a:schemeClr val="tx2"/>
                  </a:solidFill>
                  <a:latin typeface="Calibri" panose="020F0502020204030204" pitchFamily="34" charset="0"/>
                </a:rPr>
                <a:t>GPS</a:t>
              </a:r>
            </a:p>
          </p:txBody>
        </p:sp>
      </p:grpSp>
      <p:grpSp>
        <p:nvGrpSpPr>
          <p:cNvPr id="46" name="Grupo 8"/>
          <p:cNvGrpSpPr/>
          <p:nvPr/>
        </p:nvGrpSpPr>
        <p:grpSpPr>
          <a:xfrm>
            <a:off x="2082235" y="3600422"/>
            <a:ext cx="282575" cy="284163"/>
            <a:chOff x="2082235" y="3486124"/>
            <a:chExt cx="282575" cy="284163"/>
          </a:xfrm>
        </p:grpSpPr>
        <p:sp>
          <p:nvSpPr>
            <p:cNvPr id="47" name="Freeform 8"/>
            <p:cNvSpPr>
              <a:spLocks/>
            </p:cNvSpPr>
            <p:nvPr/>
          </p:nvSpPr>
          <p:spPr bwMode="auto">
            <a:xfrm>
              <a:off x="2094935" y="3501999"/>
              <a:ext cx="269875" cy="268288"/>
            </a:xfrm>
            <a:custGeom>
              <a:avLst/>
              <a:gdLst>
                <a:gd name="T0" fmla="*/ 267 w 509"/>
                <a:gd name="T1" fmla="*/ 0 h 507"/>
                <a:gd name="T2" fmla="*/ 293 w 509"/>
                <a:gd name="T3" fmla="*/ 3 h 507"/>
                <a:gd name="T4" fmla="*/ 330 w 509"/>
                <a:gd name="T5" fmla="*/ 11 h 507"/>
                <a:gd name="T6" fmla="*/ 376 w 509"/>
                <a:gd name="T7" fmla="*/ 31 h 507"/>
                <a:gd name="T8" fmla="*/ 416 w 509"/>
                <a:gd name="T9" fmla="*/ 57 h 507"/>
                <a:gd name="T10" fmla="*/ 450 w 509"/>
                <a:gd name="T11" fmla="*/ 92 h 507"/>
                <a:gd name="T12" fmla="*/ 478 w 509"/>
                <a:gd name="T13" fmla="*/ 133 h 507"/>
                <a:gd name="T14" fmla="*/ 497 w 509"/>
                <a:gd name="T15" fmla="*/ 178 h 507"/>
                <a:gd name="T16" fmla="*/ 506 w 509"/>
                <a:gd name="T17" fmla="*/ 215 h 507"/>
                <a:gd name="T18" fmla="*/ 509 w 509"/>
                <a:gd name="T19" fmla="*/ 240 h 507"/>
                <a:gd name="T20" fmla="*/ 509 w 509"/>
                <a:gd name="T21" fmla="*/ 267 h 507"/>
                <a:gd name="T22" fmla="*/ 506 w 509"/>
                <a:gd name="T23" fmla="*/ 293 h 507"/>
                <a:gd name="T24" fmla="*/ 497 w 509"/>
                <a:gd name="T25" fmla="*/ 330 h 507"/>
                <a:gd name="T26" fmla="*/ 478 w 509"/>
                <a:gd name="T27" fmla="*/ 374 h 507"/>
                <a:gd name="T28" fmla="*/ 450 w 509"/>
                <a:gd name="T29" fmla="*/ 415 h 507"/>
                <a:gd name="T30" fmla="*/ 416 w 509"/>
                <a:gd name="T31" fmla="*/ 450 h 507"/>
                <a:gd name="T32" fmla="*/ 376 w 509"/>
                <a:gd name="T33" fmla="*/ 476 h 507"/>
                <a:gd name="T34" fmla="*/ 330 w 509"/>
                <a:gd name="T35" fmla="*/ 496 h 507"/>
                <a:gd name="T36" fmla="*/ 293 w 509"/>
                <a:gd name="T37" fmla="*/ 505 h 507"/>
                <a:gd name="T38" fmla="*/ 267 w 509"/>
                <a:gd name="T39" fmla="*/ 507 h 507"/>
                <a:gd name="T40" fmla="*/ 242 w 509"/>
                <a:gd name="T41" fmla="*/ 507 h 507"/>
                <a:gd name="T42" fmla="*/ 216 w 509"/>
                <a:gd name="T43" fmla="*/ 505 h 507"/>
                <a:gd name="T44" fmla="*/ 179 w 509"/>
                <a:gd name="T45" fmla="*/ 496 h 507"/>
                <a:gd name="T46" fmla="*/ 133 w 509"/>
                <a:gd name="T47" fmla="*/ 476 h 507"/>
                <a:gd name="T48" fmla="*/ 92 w 509"/>
                <a:gd name="T49" fmla="*/ 450 h 507"/>
                <a:gd name="T50" fmla="*/ 59 w 509"/>
                <a:gd name="T51" fmla="*/ 415 h 507"/>
                <a:gd name="T52" fmla="*/ 31 w 509"/>
                <a:gd name="T53" fmla="*/ 374 h 507"/>
                <a:gd name="T54" fmla="*/ 12 w 509"/>
                <a:gd name="T55" fmla="*/ 330 h 507"/>
                <a:gd name="T56" fmla="*/ 3 w 509"/>
                <a:gd name="T57" fmla="*/ 293 h 507"/>
                <a:gd name="T58" fmla="*/ 0 w 509"/>
                <a:gd name="T59" fmla="*/ 267 h 507"/>
                <a:gd name="T60" fmla="*/ 0 w 509"/>
                <a:gd name="T61" fmla="*/ 240 h 507"/>
                <a:gd name="T62" fmla="*/ 3 w 509"/>
                <a:gd name="T63" fmla="*/ 215 h 507"/>
                <a:gd name="T64" fmla="*/ 12 w 509"/>
                <a:gd name="T65" fmla="*/ 178 h 507"/>
                <a:gd name="T66" fmla="*/ 31 w 509"/>
                <a:gd name="T67" fmla="*/ 133 h 507"/>
                <a:gd name="T68" fmla="*/ 59 w 509"/>
                <a:gd name="T69" fmla="*/ 92 h 507"/>
                <a:gd name="T70" fmla="*/ 92 w 509"/>
                <a:gd name="T71" fmla="*/ 57 h 507"/>
                <a:gd name="T72" fmla="*/ 133 w 509"/>
                <a:gd name="T73" fmla="*/ 31 h 507"/>
                <a:gd name="T74" fmla="*/ 179 w 509"/>
                <a:gd name="T75" fmla="*/ 11 h 507"/>
                <a:gd name="T76" fmla="*/ 216 w 509"/>
                <a:gd name="T77" fmla="*/ 3 h 507"/>
                <a:gd name="T78" fmla="*/ 242 w 509"/>
                <a:gd name="T7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9" h="507">
                  <a:moveTo>
                    <a:pt x="255" y="0"/>
                  </a:moveTo>
                  <a:lnTo>
                    <a:pt x="267" y="0"/>
                  </a:lnTo>
                  <a:lnTo>
                    <a:pt x="280" y="1"/>
                  </a:lnTo>
                  <a:lnTo>
                    <a:pt x="293" y="3"/>
                  </a:lnTo>
                  <a:lnTo>
                    <a:pt x="306" y="5"/>
                  </a:lnTo>
                  <a:lnTo>
                    <a:pt x="330" y="11"/>
                  </a:lnTo>
                  <a:lnTo>
                    <a:pt x="353" y="19"/>
                  </a:lnTo>
                  <a:lnTo>
                    <a:pt x="376" y="31"/>
                  </a:lnTo>
                  <a:lnTo>
                    <a:pt x="396" y="43"/>
                  </a:lnTo>
                  <a:lnTo>
                    <a:pt x="416" y="57"/>
                  </a:lnTo>
                  <a:lnTo>
                    <a:pt x="435" y="74"/>
                  </a:lnTo>
                  <a:lnTo>
                    <a:pt x="450" y="92"/>
                  </a:lnTo>
                  <a:lnTo>
                    <a:pt x="465" y="111"/>
                  </a:lnTo>
                  <a:lnTo>
                    <a:pt x="478" y="133"/>
                  </a:lnTo>
                  <a:lnTo>
                    <a:pt x="488" y="155"/>
                  </a:lnTo>
                  <a:lnTo>
                    <a:pt x="497" y="178"/>
                  </a:lnTo>
                  <a:lnTo>
                    <a:pt x="504" y="202"/>
                  </a:lnTo>
                  <a:lnTo>
                    <a:pt x="506" y="215"/>
                  </a:lnTo>
                  <a:lnTo>
                    <a:pt x="508" y="227"/>
                  </a:lnTo>
                  <a:lnTo>
                    <a:pt x="509" y="240"/>
                  </a:lnTo>
                  <a:lnTo>
                    <a:pt x="509" y="253"/>
                  </a:lnTo>
                  <a:lnTo>
                    <a:pt x="509" y="267"/>
                  </a:lnTo>
                  <a:lnTo>
                    <a:pt x="508" y="280"/>
                  </a:lnTo>
                  <a:lnTo>
                    <a:pt x="506" y="293"/>
                  </a:lnTo>
                  <a:lnTo>
                    <a:pt x="504" y="305"/>
                  </a:lnTo>
                  <a:lnTo>
                    <a:pt x="497" y="330"/>
                  </a:lnTo>
                  <a:lnTo>
                    <a:pt x="488" y="353"/>
                  </a:lnTo>
                  <a:lnTo>
                    <a:pt x="478" y="374"/>
                  </a:lnTo>
                  <a:lnTo>
                    <a:pt x="465" y="396"/>
                  </a:lnTo>
                  <a:lnTo>
                    <a:pt x="450" y="415"/>
                  </a:lnTo>
                  <a:lnTo>
                    <a:pt x="435" y="433"/>
                  </a:lnTo>
                  <a:lnTo>
                    <a:pt x="416" y="450"/>
                  </a:lnTo>
                  <a:lnTo>
                    <a:pt x="396" y="464"/>
                  </a:lnTo>
                  <a:lnTo>
                    <a:pt x="376" y="476"/>
                  </a:lnTo>
                  <a:lnTo>
                    <a:pt x="353" y="488"/>
                  </a:lnTo>
                  <a:lnTo>
                    <a:pt x="330" y="496"/>
                  </a:lnTo>
                  <a:lnTo>
                    <a:pt x="306" y="502"/>
                  </a:lnTo>
                  <a:lnTo>
                    <a:pt x="293" y="505"/>
                  </a:lnTo>
                  <a:lnTo>
                    <a:pt x="280" y="506"/>
                  </a:lnTo>
                  <a:lnTo>
                    <a:pt x="267" y="507"/>
                  </a:lnTo>
                  <a:lnTo>
                    <a:pt x="255" y="507"/>
                  </a:lnTo>
                  <a:lnTo>
                    <a:pt x="242" y="507"/>
                  </a:lnTo>
                  <a:lnTo>
                    <a:pt x="229" y="506"/>
                  </a:lnTo>
                  <a:lnTo>
                    <a:pt x="216" y="505"/>
                  </a:lnTo>
                  <a:lnTo>
                    <a:pt x="204" y="502"/>
                  </a:lnTo>
                  <a:lnTo>
                    <a:pt x="179" y="496"/>
                  </a:lnTo>
                  <a:lnTo>
                    <a:pt x="156" y="488"/>
                  </a:lnTo>
                  <a:lnTo>
                    <a:pt x="133" y="476"/>
                  </a:lnTo>
                  <a:lnTo>
                    <a:pt x="113" y="464"/>
                  </a:lnTo>
                  <a:lnTo>
                    <a:pt x="92" y="450"/>
                  </a:lnTo>
                  <a:lnTo>
                    <a:pt x="75" y="433"/>
                  </a:lnTo>
                  <a:lnTo>
                    <a:pt x="59" y="415"/>
                  </a:lnTo>
                  <a:lnTo>
                    <a:pt x="44" y="396"/>
                  </a:lnTo>
                  <a:lnTo>
                    <a:pt x="31" y="374"/>
                  </a:lnTo>
                  <a:lnTo>
                    <a:pt x="21" y="353"/>
                  </a:lnTo>
                  <a:lnTo>
                    <a:pt x="12" y="330"/>
                  </a:lnTo>
                  <a:lnTo>
                    <a:pt x="6" y="305"/>
                  </a:lnTo>
                  <a:lnTo>
                    <a:pt x="3" y="293"/>
                  </a:lnTo>
                  <a:lnTo>
                    <a:pt x="2" y="280"/>
                  </a:lnTo>
                  <a:lnTo>
                    <a:pt x="0" y="267"/>
                  </a:lnTo>
                  <a:lnTo>
                    <a:pt x="0" y="253"/>
                  </a:lnTo>
                  <a:lnTo>
                    <a:pt x="0" y="240"/>
                  </a:lnTo>
                  <a:lnTo>
                    <a:pt x="2" y="227"/>
                  </a:lnTo>
                  <a:lnTo>
                    <a:pt x="3" y="215"/>
                  </a:lnTo>
                  <a:lnTo>
                    <a:pt x="6" y="202"/>
                  </a:lnTo>
                  <a:lnTo>
                    <a:pt x="12" y="178"/>
                  </a:lnTo>
                  <a:lnTo>
                    <a:pt x="21" y="155"/>
                  </a:lnTo>
                  <a:lnTo>
                    <a:pt x="31" y="133"/>
                  </a:lnTo>
                  <a:lnTo>
                    <a:pt x="44" y="111"/>
                  </a:lnTo>
                  <a:lnTo>
                    <a:pt x="59" y="92"/>
                  </a:lnTo>
                  <a:lnTo>
                    <a:pt x="75" y="74"/>
                  </a:lnTo>
                  <a:lnTo>
                    <a:pt x="92" y="57"/>
                  </a:lnTo>
                  <a:lnTo>
                    <a:pt x="113" y="43"/>
                  </a:lnTo>
                  <a:lnTo>
                    <a:pt x="133" y="31"/>
                  </a:lnTo>
                  <a:lnTo>
                    <a:pt x="156" y="19"/>
                  </a:lnTo>
                  <a:lnTo>
                    <a:pt x="179" y="11"/>
                  </a:lnTo>
                  <a:lnTo>
                    <a:pt x="204" y="5"/>
                  </a:lnTo>
                  <a:lnTo>
                    <a:pt x="216" y="3"/>
                  </a:lnTo>
                  <a:lnTo>
                    <a:pt x="229" y="1"/>
                  </a:lnTo>
                  <a:lnTo>
                    <a:pt x="242" y="0"/>
                  </a:lnTo>
                  <a:lnTo>
                    <a:pt x="255" y="0"/>
                  </a:lnTo>
                  <a:close/>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48" name="Freeform 16"/>
            <p:cNvSpPr>
              <a:spLocks/>
            </p:cNvSpPr>
            <p:nvPr/>
          </p:nvSpPr>
          <p:spPr bwMode="auto">
            <a:xfrm>
              <a:off x="2082235" y="3486124"/>
              <a:ext cx="268288" cy="269875"/>
            </a:xfrm>
            <a:custGeom>
              <a:avLst/>
              <a:gdLst>
                <a:gd name="T0" fmla="*/ 267 w 507"/>
                <a:gd name="T1" fmla="*/ 0 h 508"/>
                <a:gd name="T2" fmla="*/ 293 w 507"/>
                <a:gd name="T3" fmla="*/ 2 h 508"/>
                <a:gd name="T4" fmla="*/ 330 w 507"/>
                <a:gd name="T5" fmla="*/ 11 h 508"/>
                <a:gd name="T6" fmla="*/ 374 w 507"/>
                <a:gd name="T7" fmla="*/ 30 h 508"/>
                <a:gd name="T8" fmla="*/ 415 w 507"/>
                <a:gd name="T9" fmla="*/ 57 h 508"/>
                <a:gd name="T10" fmla="*/ 450 w 507"/>
                <a:gd name="T11" fmla="*/ 92 h 508"/>
                <a:gd name="T12" fmla="*/ 477 w 507"/>
                <a:gd name="T13" fmla="*/ 132 h 508"/>
                <a:gd name="T14" fmla="*/ 496 w 507"/>
                <a:gd name="T15" fmla="*/ 178 h 508"/>
                <a:gd name="T16" fmla="*/ 505 w 507"/>
                <a:gd name="T17" fmla="*/ 214 h 508"/>
                <a:gd name="T18" fmla="*/ 507 w 507"/>
                <a:gd name="T19" fmla="*/ 241 h 508"/>
                <a:gd name="T20" fmla="*/ 507 w 507"/>
                <a:gd name="T21" fmla="*/ 267 h 508"/>
                <a:gd name="T22" fmla="*/ 505 w 507"/>
                <a:gd name="T23" fmla="*/ 292 h 508"/>
                <a:gd name="T24" fmla="*/ 496 w 507"/>
                <a:gd name="T25" fmla="*/ 329 h 508"/>
                <a:gd name="T26" fmla="*/ 477 w 507"/>
                <a:gd name="T27" fmla="*/ 375 h 508"/>
                <a:gd name="T28" fmla="*/ 450 w 507"/>
                <a:gd name="T29" fmla="*/ 415 h 508"/>
                <a:gd name="T30" fmla="*/ 415 w 507"/>
                <a:gd name="T31" fmla="*/ 449 h 508"/>
                <a:gd name="T32" fmla="*/ 374 w 507"/>
                <a:gd name="T33" fmla="*/ 477 h 508"/>
                <a:gd name="T34" fmla="*/ 330 w 507"/>
                <a:gd name="T35" fmla="*/ 497 h 508"/>
                <a:gd name="T36" fmla="*/ 293 w 507"/>
                <a:gd name="T37" fmla="*/ 504 h 508"/>
                <a:gd name="T38" fmla="*/ 267 w 507"/>
                <a:gd name="T39" fmla="*/ 507 h 508"/>
                <a:gd name="T40" fmla="*/ 240 w 507"/>
                <a:gd name="T41" fmla="*/ 507 h 508"/>
                <a:gd name="T42" fmla="*/ 215 w 507"/>
                <a:gd name="T43" fmla="*/ 504 h 508"/>
                <a:gd name="T44" fmla="*/ 178 w 507"/>
                <a:gd name="T45" fmla="*/ 497 h 508"/>
                <a:gd name="T46" fmla="*/ 133 w 507"/>
                <a:gd name="T47" fmla="*/ 477 h 508"/>
                <a:gd name="T48" fmla="*/ 92 w 507"/>
                <a:gd name="T49" fmla="*/ 449 h 508"/>
                <a:gd name="T50" fmla="*/ 58 w 507"/>
                <a:gd name="T51" fmla="*/ 415 h 508"/>
                <a:gd name="T52" fmla="*/ 31 w 507"/>
                <a:gd name="T53" fmla="*/ 375 h 508"/>
                <a:gd name="T54" fmla="*/ 12 w 507"/>
                <a:gd name="T55" fmla="*/ 329 h 508"/>
                <a:gd name="T56" fmla="*/ 3 w 507"/>
                <a:gd name="T57" fmla="*/ 292 h 508"/>
                <a:gd name="T58" fmla="*/ 0 w 507"/>
                <a:gd name="T59" fmla="*/ 267 h 508"/>
                <a:gd name="T60" fmla="*/ 0 w 507"/>
                <a:gd name="T61" fmla="*/ 241 h 508"/>
                <a:gd name="T62" fmla="*/ 3 w 507"/>
                <a:gd name="T63" fmla="*/ 214 h 508"/>
                <a:gd name="T64" fmla="*/ 12 w 507"/>
                <a:gd name="T65" fmla="*/ 178 h 508"/>
                <a:gd name="T66" fmla="*/ 31 w 507"/>
                <a:gd name="T67" fmla="*/ 132 h 508"/>
                <a:gd name="T68" fmla="*/ 58 w 507"/>
                <a:gd name="T69" fmla="*/ 92 h 508"/>
                <a:gd name="T70" fmla="*/ 92 w 507"/>
                <a:gd name="T71" fmla="*/ 57 h 508"/>
                <a:gd name="T72" fmla="*/ 133 w 507"/>
                <a:gd name="T73" fmla="*/ 30 h 508"/>
                <a:gd name="T74" fmla="*/ 178 w 507"/>
                <a:gd name="T75" fmla="*/ 11 h 508"/>
                <a:gd name="T76" fmla="*/ 215 w 507"/>
                <a:gd name="T77" fmla="*/ 2 h 508"/>
                <a:gd name="T78" fmla="*/ 240 w 507"/>
                <a:gd name="T79"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7" h="508">
                  <a:moveTo>
                    <a:pt x="253" y="0"/>
                  </a:moveTo>
                  <a:lnTo>
                    <a:pt x="267" y="0"/>
                  </a:lnTo>
                  <a:lnTo>
                    <a:pt x="280" y="1"/>
                  </a:lnTo>
                  <a:lnTo>
                    <a:pt x="293" y="2"/>
                  </a:lnTo>
                  <a:lnTo>
                    <a:pt x="304" y="5"/>
                  </a:lnTo>
                  <a:lnTo>
                    <a:pt x="330" y="11"/>
                  </a:lnTo>
                  <a:lnTo>
                    <a:pt x="353" y="19"/>
                  </a:lnTo>
                  <a:lnTo>
                    <a:pt x="374" y="30"/>
                  </a:lnTo>
                  <a:lnTo>
                    <a:pt x="396" y="43"/>
                  </a:lnTo>
                  <a:lnTo>
                    <a:pt x="415" y="57"/>
                  </a:lnTo>
                  <a:lnTo>
                    <a:pt x="433" y="74"/>
                  </a:lnTo>
                  <a:lnTo>
                    <a:pt x="450" y="92"/>
                  </a:lnTo>
                  <a:lnTo>
                    <a:pt x="464" y="112"/>
                  </a:lnTo>
                  <a:lnTo>
                    <a:pt x="477" y="132"/>
                  </a:lnTo>
                  <a:lnTo>
                    <a:pt x="488" y="154"/>
                  </a:lnTo>
                  <a:lnTo>
                    <a:pt x="496" y="178"/>
                  </a:lnTo>
                  <a:lnTo>
                    <a:pt x="502" y="203"/>
                  </a:lnTo>
                  <a:lnTo>
                    <a:pt x="505" y="214"/>
                  </a:lnTo>
                  <a:lnTo>
                    <a:pt x="506" y="227"/>
                  </a:lnTo>
                  <a:lnTo>
                    <a:pt x="507" y="241"/>
                  </a:lnTo>
                  <a:lnTo>
                    <a:pt x="507" y="254"/>
                  </a:lnTo>
                  <a:lnTo>
                    <a:pt x="507" y="267"/>
                  </a:lnTo>
                  <a:lnTo>
                    <a:pt x="506" y="279"/>
                  </a:lnTo>
                  <a:lnTo>
                    <a:pt x="505" y="292"/>
                  </a:lnTo>
                  <a:lnTo>
                    <a:pt x="502" y="305"/>
                  </a:lnTo>
                  <a:lnTo>
                    <a:pt x="496" y="329"/>
                  </a:lnTo>
                  <a:lnTo>
                    <a:pt x="488" y="352"/>
                  </a:lnTo>
                  <a:lnTo>
                    <a:pt x="477" y="375"/>
                  </a:lnTo>
                  <a:lnTo>
                    <a:pt x="464" y="396"/>
                  </a:lnTo>
                  <a:lnTo>
                    <a:pt x="450" y="415"/>
                  </a:lnTo>
                  <a:lnTo>
                    <a:pt x="433" y="433"/>
                  </a:lnTo>
                  <a:lnTo>
                    <a:pt x="415" y="449"/>
                  </a:lnTo>
                  <a:lnTo>
                    <a:pt x="396" y="465"/>
                  </a:lnTo>
                  <a:lnTo>
                    <a:pt x="374" y="477"/>
                  </a:lnTo>
                  <a:lnTo>
                    <a:pt x="353" y="488"/>
                  </a:lnTo>
                  <a:lnTo>
                    <a:pt x="330" y="497"/>
                  </a:lnTo>
                  <a:lnTo>
                    <a:pt x="304" y="503"/>
                  </a:lnTo>
                  <a:lnTo>
                    <a:pt x="293" y="504"/>
                  </a:lnTo>
                  <a:lnTo>
                    <a:pt x="280" y="507"/>
                  </a:lnTo>
                  <a:lnTo>
                    <a:pt x="267" y="507"/>
                  </a:lnTo>
                  <a:lnTo>
                    <a:pt x="253" y="508"/>
                  </a:lnTo>
                  <a:lnTo>
                    <a:pt x="240" y="507"/>
                  </a:lnTo>
                  <a:lnTo>
                    <a:pt x="228" y="507"/>
                  </a:lnTo>
                  <a:lnTo>
                    <a:pt x="215" y="504"/>
                  </a:lnTo>
                  <a:lnTo>
                    <a:pt x="202" y="503"/>
                  </a:lnTo>
                  <a:lnTo>
                    <a:pt x="178" y="497"/>
                  </a:lnTo>
                  <a:lnTo>
                    <a:pt x="155" y="488"/>
                  </a:lnTo>
                  <a:lnTo>
                    <a:pt x="133" y="477"/>
                  </a:lnTo>
                  <a:lnTo>
                    <a:pt x="111" y="465"/>
                  </a:lnTo>
                  <a:lnTo>
                    <a:pt x="92" y="449"/>
                  </a:lnTo>
                  <a:lnTo>
                    <a:pt x="74" y="433"/>
                  </a:lnTo>
                  <a:lnTo>
                    <a:pt x="58" y="415"/>
                  </a:lnTo>
                  <a:lnTo>
                    <a:pt x="44" y="396"/>
                  </a:lnTo>
                  <a:lnTo>
                    <a:pt x="31" y="375"/>
                  </a:lnTo>
                  <a:lnTo>
                    <a:pt x="19" y="352"/>
                  </a:lnTo>
                  <a:lnTo>
                    <a:pt x="12" y="329"/>
                  </a:lnTo>
                  <a:lnTo>
                    <a:pt x="5" y="305"/>
                  </a:lnTo>
                  <a:lnTo>
                    <a:pt x="3" y="292"/>
                  </a:lnTo>
                  <a:lnTo>
                    <a:pt x="1" y="279"/>
                  </a:lnTo>
                  <a:lnTo>
                    <a:pt x="0" y="267"/>
                  </a:lnTo>
                  <a:lnTo>
                    <a:pt x="0" y="254"/>
                  </a:lnTo>
                  <a:lnTo>
                    <a:pt x="0" y="241"/>
                  </a:lnTo>
                  <a:lnTo>
                    <a:pt x="1" y="227"/>
                  </a:lnTo>
                  <a:lnTo>
                    <a:pt x="3" y="214"/>
                  </a:lnTo>
                  <a:lnTo>
                    <a:pt x="5" y="203"/>
                  </a:lnTo>
                  <a:lnTo>
                    <a:pt x="12" y="178"/>
                  </a:lnTo>
                  <a:lnTo>
                    <a:pt x="19" y="154"/>
                  </a:lnTo>
                  <a:lnTo>
                    <a:pt x="31" y="132"/>
                  </a:lnTo>
                  <a:lnTo>
                    <a:pt x="44" y="112"/>
                  </a:lnTo>
                  <a:lnTo>
                    <a:pt x="58" y="92"/>
                  </a:lnTo>
                  <a:lnTo>
                    <a:pt x="74" y="74"/>
                  </a:lnTo>
                  <a:lnTo>
                    <a:pt x="92" y="57"/>
                  </a:lnTo>
                  <a:lnTo>
                    <a:pt x="111" y="43"/>
                  </a:lnTo>
                  <a:lnTo>
                    <a:pt x="133" y="30"/>
                  </a:lnTo>
                  <a:lnTo>
                    <a:pt x="155" y="19"/>
                  </a:lnTo>
                  <a:lnTo>
                    <a:pt x="178" y="11"/>
                  </a:lnTo>
                  <a:lnTo>
                    <a:pt x="202" y="5"/>
                  </a:lnTo>
                  <a:lnTo>
                    <a:pt x="215" y="2"/>
                  </a:lnTo>
                  <a:lnTo>
                    <a:pt x="228" y="1"/>
                  </a:lnTo>
                  <a:lnTo>
                    <a:pt x="240" y="0"/>
                  </a:lnTo>
                  <a:lnTo>
                    <a:pt x="253" y="0"/>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49" name="Rectangle 102"/>
            <p:cNvSpPr>
              <a:spLocks noChangeArrowheads="1"/>
            </p:cNvSpPr>
            <p:nvPr/>
          </p:nvSpPr>
          <p:spPr bwMode="auto">
            <a:xfrm>
              <a:off x="2145735" y="3602011"/>
              <a:ext cx="150813" cy="50800"/>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grpSp>
      <p:grpSp>
        <p:nvGrpSpPr>
          <p:cNvPr id="50" name="Grupo 7"/>
          <p:cNvGrpSpPr/>
          <p:nvPr/>
        </p:nvGrpSpPr>
        <p:grpSpPr>
          <a:xfrm>
            <a:off x="2585766" y="3422967"/>
            <a:ext cx="646331" cy="608013"/>
            <a:chOff x="2585766" y="3308669"/>
            <a:chExt cx="646331" cy="608013"/>
          </a:xfrm>
        </p:grpSpPr>
        <p:sp>
          <p:nvSpPr>
            <p:cNvPr id="51" name="Freeform 111"/>
            <p:cNvSpPr>
              <a:spLocks/>
            </p:cNvSpPr>
            <p:nvPr/>
          </p:nvSpPr>
          <p:spPr bwMode="auto">
            <a:xfrm>
              <a:off x="2611841" y="3337244"/>
              <a:ext cx="579438" cy="579438"/>
            </a:xfrm>
            <a:custGeom>
              <a:avLst/>
              <a:gdLst>
                <a:gd name="T0" fmla="*/ 603 w 1094"/>
                <a:gd name="T1" fmla="*/ 2 h 1094"/>
                <a:gd name="T2" fmla="*/ 684 w 1094"/>
                <a:gd name="T3" fmla="*/ 16 h 1094"/>
                <a:gd name="T4" fmla="*/ 760 w 1094"/>
                <a:gd name="T5" fmla="*/ 43 h 1094"/>
                <a:gd name="T6" fmla="*/ 831 w 1094"/>
                <a:gd name="T7" fmla="*/ 79 h 1094"/>
                <a:gd name="T8" fmla="*/ 895 w 1094"/>
                <a:gd name="T9" fmla="*/ 125 h 1094"/>
                <a:gd name="T10" fmla="*/ 953 w 1094"/>
                <a:gd name="T11" fmla="*/ 178 h 1094"/>
                <a:gd name="T12" fmla="*/ 1001 w 1094"/>
                <a:gd name="T13" fmla="*/ 241 h 1094"/>
                <a:gd name="T14" fmla="*/ 1041 w 1094"/>
                <a:gd name="T15" fmla="*/ 310 h 1094"/>
                <a:gd name="T16" fmla="*/ 1070 w 1094"/>
                <a:gd name="T17" fmla="*/ 384 h 1094"/>
                <a:gd name="T18" fmla="*/ 1088 w 1094"/>
                <a:gd name="T19" fmla="*/ 463 h 1094"/>
                <a:gd name="T20" fmla="*/ 1094 w 1094"/>
                <a:gd name="T21" fmla="*/ 546 h 1094"/>
                <a:gd name="T22" fmla="*/ 1088 w 1094"/>
                <a:gd name="T23" fmla="*/ 631 h 1094"/>
                <a:gd name="T24" fmla="*/ 1070 w 1094"/>
                <a:gd name="T25" fmla="*/ 710 h 1094"/>
                <a:gd name="T26" fmla="*/ 1041 w 1094"/>
                <a:gd name="T27" fmla="*/ 784 h 1094"/>
                <a:gd name="T28" fmla="*/ 1001 w 1094"/>
                <a:gd name="T29" fmla="*/ 853 h 1094"/>
                <a:gd name="T30" fmla="*/ 953 w 1094"/>
                <a:gd name="T31" fmla="*/ 914 h 1094"/>
                <a:gd name="T32" fmla="*/ 895 w 1094"/>
                <a:gd name="T33" fmla="*/ 969 h 1094"/>
                <a:gd name="T34" fmla="*/ 831 w 1094"/>
                <a:gd name="T35" fmla="*/ 1015 h 1094"/>
                <a:gd name="T36" fmla="*/ 760 w 1094"/>
                <a:gd name="T37" fmla="*/ 1051 h 1094"/>
                <a:gd name="T38" fmla="*/ 684 w 1094"/>
                <a:gd name="T39" fmla="*/ 1076 h 1094"/>
                <a:gd name="T40" fmla="*/ 603 w 1094"/>
                <a:gd name="T41" fmla="*/ 1092 h 1094"/>
                <a:gd name="T42" fmla="*/ 518 w 1094"/>
                <a:gd name="T43" fmla="*/ 1093 h 1094"/>
                <a:gd name="T44" fmla="*/ 436 w 1094"/>
                <a:gd name="T45" fmla="*/ 1083 h 1094"/>
                <a:gd name="T46" fmla="*/ 359 w 1094"/>
                <a:gd name="T47" fmla="*/ 1061 h 1094"/>
                <a:gd name="T48" fmla="*/ 286 w 1094"/>
                <a:gd name="T49" fmla="*/ 1028 h 1094"/>
                <a:gd name="T50" fmla="*/ 219 w 1094"/>
                <a:gd name="T51" fmla="*/ 986 h 1094"/>
                <a:gd name="T52" fmla="*/ 161 w 1094"/>
                <a:gd name="T53" fmla="*/ 933 h 1094"/>
                <a:gd name="T54" fmla="*/ 108 w 1094"/>
                <a:gd name="T55" fmla="*/ 875 h 1094"/>
                <a:gd name="T56" fmla="*/ 66 w 1094"/>
                <a:gd name="T57" fmla="*/ 808 h 1094"/>
                <a:gd name="T58" fmla="*/ 33 w 1094"/>
                <a:gd name="T59" fmla="*/ 735 h 1094"/>
                <a:gd name="T60" fmla="*/ 11 w 1094"/>
                <a:gd name="T61" fmla="*/ 657 h 1094"/>
                <a:gd name="T62" fmla="*/ 1 w 1094"/>
                <a:gd name="T63" fmla="*/ 574 h 1094"/>
                <a:gd name="T64" fmla="*/ 2 w 1094"/>
                <a:gd name="T65" fmla="*/ 491 h 1094"/>
                <a:gd name="T66" fmla="*/ 17 w 1094"/>
                <a:gd name="T67" fmla="*/ 410 h 1094"/>
                <a:gd name="T68" fmla="*/ 43 w 1094"/>
                <a:gd name="T69" fmla="*/ 334 h 1094"/>
                <a:gd name="T70" fmla="*/ 79 w 1094"/>
                <a:gd name="T71" fmla="*/ 263 h 1094"/>
                <a:gd name="T72" fmla="*/ 125 w 1094"/>
                <a:gd name="T73" fmla="*/ 199 h 1094"/>
                <a:gd name="T74" fmla="*/ 178 w 1094"/>
                <a:gd name="T75" fmla="*/ 141 h 1094"/>
                <a:gd name="T76" fmla="*/ 241 w 1094"/>
                <a:gd name="T77" fmla="*/ 93 h 1094"/>
                <a:gd name="T78" fmla="*/ 310 w 1094"/>
                <a:gd name="T79" fmla="*/ 53 h 1094"/>
                <a:gd name="T80" fmla="*/ 384 w 1094"/>
                <a:gd name="T81" fmla="*/ 24 h 1094"/>
                <a:gd name="T82" fmla="*/ 463 w 1094"/>
                <a:gd name="T83" fmla="*/ 6 h 1094"/>
                <a:gd name="T84" fmla="*/ 548 w 1094"/>
                <a:gd name="T85"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4" h="1094">
                  <a:moveTo>
                    <a:pt x="548" y="0"/>
                  </a:moveTo>
                  <a:lnTo>
                    <a:pt x="576" y="0"/>
                  </a:lnTo>
                  <a:lnTo>
                    <a:pt x="603" y="2"/>
                  </a:lnTo>
                  <a:lnTo>
                    <a:pt x="631" y="6"/>
                  </a:lnTo>
                  <a:lnTo>
                    <a:pt x="658" y="11"/>
                  </a:lnTo>
                  <a:lnTo>
                    <a:pt x="684" y="16"/>
                  </a:lnTo>
                  <a:lnTo>
                    <a:pt x="710" y="24"/>
                  </a:lnTo>
                  <a:lnTo>
                    <a:pt x="735" y="33"/>
                  </a:lnTo>
                  <a:lnTo>
                    <a:pt x="760" y="43"/>
                  </a:lnTo>
                  <a:lnTo>
                    <a:pt x="784" y="53"/>
                  </a:lnTo>
                  <a:lnTo>
                    <a:pt x="808" y="66"/>
                  </a:lnTo>
                  <a:lnTo>
                    <a:pt x="831" y="79"/>
                  </a:lnTo>
                  <a:lnTo>
                    <a:pt x="853" y="93"/>
                  </a:lnTo>
                  <a:lnTo>
                    <a:pt x="875" y="108"/>
                  </a:lnTo>
                  <a:lnTo>
                    <a:pt x="895" y="125"/>
                  </a:lnTo>
                  <a:lnTo>
                    <a:pt x="916" y="141"/>
                  </a:lnTo>
                  <a:lnTo>
                    <a:pt x="933" y="159"/>
                  </a:lnTo>
                  <a:lnTo>
                    <a:pt x="953" y="178"/>
                  </a:lnTo>
                  <a:lnTo>
                    <a:pt x="969" y="199"/>
                  </a:lnTo>
                  <a:lnTo>
                    <a:pt x="986" y="219"/>
                  </a:lnTo>
                  <a:lnTo>
                    <a:pt x="1001" y="241"/>
                  </a:lnTo>
                  <a:lnTo>
                    <a:pt x="1015" y="263"/>
                  </a:lnTo>
                  <a:lnTo>
                    <a:pt x="1028" y="286"/>
                  </a:lnTo>
                  <a:lnTo>
                    <a:pt x="1041" y="310"/>
                  </a:lnTo>
                  <a:lnTo>
                    <a:pt x="1051" y="334"/>
                  </a:lnTo>
                  <a:lnTo>
                    <a:pt x="1061" y="358"/>
                  </a:lnTo>
                  <a:lnTo>
                    <a:pt x="1070" y="384"/>
                  </a:lnTo>
                  <a:lnTo>
                    <a:pt x="1077" y="410"/>
                  </a:lnTo>
                  <a:lnTo>
                    <a:pt x="1083" y="436"/>
                  </a:lnTo>
                  <a:lnTo>
                    <a:pt x="1088" y="463"/>
                  </a:lnTo>
                  <a:lnTo>
                    <a:pt x="1092" y="491"/>
                  </a:lnTo>
                  <a:lnTo>
                    <a:pt x="1093" y="518"/>
                  </a:lnTo>
                  <a:lnTo>
                    <a:pt x="1094" y="546"/>
                  </a:lnTo>
                  <a:lnTo>
                    <a:pt x="1093" y="574"/>
                  </a:lnTo>
                  <a:lnTo>
                    <a:pt x="1092" y="602"/>
                  </a:lnTo>
                  <a:lnTo>
                    <a:pt x="1088" y="631"/>
                  </a:lnTo>
                  <a:lnTo>
                    <a:pt x="1083" y="657"/>
                  </a:lnTo>
                  <a:lnTo>
                    <a:pt x="1077" y="683"/>
                  </a:lnTo>
                  <a:lnTo>
                    <a:pt x="1070" y="710"/>
                  </a:lnTo>
                  <a:lnTo>
                    <a:pt x="1061" y="735"/>
                  </a:lnTo>
                  <a:lnTo>
                    <a:pt x="1051" y="760"/>
                  </a:lnTo>
                  <a:lnTo>
                    <a:pt x="1041" y="784"/>
                  </a:lnTo>
                  <a:lnTo>
                    <a:pt x="1028" y="808"/>
                  </a:lnTo>
                  <a:lnTo>
                    <a:pt x="1015" y="831"/>
                  </a:lnTo>
                  <a:lnTo>
                    <a:pt x="1001" y="853"/>
                  </a:lnTo>
                  <a:lnTo>
                    <a:pt x="986" y="875"/>
                  </a:lnTo>
                  <a:lnTo>
                    <a:pt x="969" y="895"/>
                  </a:lnTo>
                  <a:lnTo>
                    <a:pt x="953" y="914"/>
                  </a:lnTo>
                  <a:lnTo>
                    <a:pt x="933" y="933"/>
                  </a:lnTo>
                  <a:lnTo>
                    <a:pt x="916" y="952"/>
                  </a:lnTo>
                  <a:lnTo>
                    <a:pt x="895" y="969"/>
                  </a:lnTo>
                  <a:lnTo>
                    <a:pt x="875" y="986"/>
                  </a:lnTo>
                  <a:lnTo>
                    <a:pt x="853" y="1001"/>
                  </a:lnTo>
                  <a:lnTo>
                    <a:pt x="831" y="1015"/>
                  </a:lnTo>
                  <a:lnTo>
                    <a:pt x="808" y="1028"/>
                  </a:lnTo>
                  <a:lnTo>
                    <a:pt x="784" y="1041"/>
                  </a:lnTo>
                  <a:lnTo>
                    <a:pt x="760" y="1051"/>
                  </a:lnTo>
                  <a:lnTo>
                    <a:pt x="735" y="1061"/>
                  </a:lnTo>
                  <a:lnTo>
                    <a:pt x="710" y="1070"/>
                  </a:lnTo>
                  <a:lnTo>
                    <a:pt x="684" y="1076"/>
                  </a:lnTo>
                  <a:lnTo>
                    <a:pt x="658" y="1083"/>
                  </a:lnTo>
                  <a:lnTo>
                    <a:pt x="631" y="1088"/>
                  </a:lnTo>
                  <a:lnTo>
                    <a:pt x="603" y="1092"/>
                  </a:lnTo>
                  <a:lnTo>
                    <a:pt x="576" y="1093"/>
                  </a:lnTo>
                  <a:lnTo>
                    <a:pt x="548" y="1094"/>
                  </a:lnTo>
                  <a:lnTo>
                    <a:pt x="518" y="1093"/>
                  </a:lnTo>
                  <a:lnTo>
                    <a:pt x="491" y="1092"/>
                  </a:lnTo>
                  <a:lnTo>
                    <a:pt x="463" y="1088"/>
                  </a:lnTo>
                  <a:lnTo>
                    <a:pt x="436" y="1083"/>
                  </a:lnTo>
                  <a:lnTo>
                    <a:pt x="410" y="1076"/>
                  </a:lnTo>
                  <a:lnTo>
                    <a:pt x="384" y="1070"/>
                  </a:lnTo>
                  <a:lnTo>
                    <a:pt x="359" y="1061"/>
                  </a:lnTo>
                  <a:lnTo>
                    <a:pt x="334" y="1051"/>
                  </a:lnTo>
                  <a:lnTo>
                    <a:pt x="310" y="1041"/>
                  </a:lnTo>
                  <a:lnTo>
                    <a:pt x="286" y="1028"/>
                  </a:lnTo>
                  <a:lnTo>
                    <a:pt x="263" y="1015"/>
                  </a:lnTo>
                  <a:lnTo>
                    <a:pt x="241" y="1001"/>
                  </a:lnTo>
                  <a:lnTo>
                    <a:pt x="219" y="986"/>
                  </a:lnTo>
                  <a:lnTo>
                    <a:pt x="199" y="969"/>
                  </a:lnTo>
                  <a:lnTo>
                    <a:pt x="178" y="952"/>
                  </a:lnTo>
                  <a:lnTo>
                    <a:pt x="161" y="933"/>
                  </a:lnTo>
                  <a:lnTo>
                    <a:pt x="141" y="914"/>
                  </a:lnTo>
                  <a:lnTo>
                    <a:pt x="125" y="895"/>
                  </a:lnTo>
                  <a:lnTo>
                    <a:pt x="108" y="875"/>
                  </a:lnTo>
                  <a:lnTo>
                    <a:pt x="93" y="853"/>
                  </a:lnTo>
                  <a:lnTo>
                    <a:pt x="79" y="831"/>
                  </a:lnTo>
                  <a:lnTo>
                    <a:pt x="66" y="808"/>
                  </a:lnTo>
                  <a:lnTo>
                    <a:pt x="53" y="784"/>
                  </a:lnTo>
                  <a:lnTo>
                    <a:pt x="43" y="760"/>
                  </a:lnTo>
                  <a:lnTo>
                    <a:pt x="33" y="735"/>
                  </a:lnTo>
                  <a:lnTo>
                    <a:pt x="24" y="710"/>
                  </a:lnTo>
                  <a:lnTo>
                    <a:pt x="17" y="683"/>
                  </a:lnTo>
                  <a:lnTo>
                    <a:pt x="11" y="657"/>
                  </a:lnTo>
                  <a:lnTo>
                    <a:pt x="6" y="631"/>
                  </a:lnTo>
                  <a:lnTo>
                    <a:pt x="2" y="602"/>
                  </a:lnTo>
                  <a:lnTo>
                    <a:pt x="1" y="574"/>
                  </a:lnTo>
                  <a:lnTo>
                    <a:pt x="0" y="546"/>
                  </a:lnTo>
                  <a:lnTo>
                    <a:pt x="1" y="518"/>
                  </a:lnTo>
                  <a:lnTo>
                    <a:pt x="2" y="491"/>
                  </a:lnTo>
                  <a:lnTo>
                    <a:pt x="6" y="463"/>
                  </a:lnTo>
                  <a:lnTo>
                    <a:pt x="11" y="436"/>
                  </a:lnTo>
                  <a:lnTo>
                    <a:pt x="17" y="410"/>
                  </a:lnTo>
                  <a:lnTo>
                    <a:pt x="24" y="384"/>
                  </a:lnTo>
                  <a:lnTo>
                    <a:pt x="33" y="358"/>
                  </a:lnTo>
                  <a:lnTo>
                    <a:pt x="43" y="334"/>
                  </a:lnTo>
                  <a:lnTo>
                    <a:pt x="53" y="310"/>
                  </a:lnTo>
                  <a:lnTo>
                    <a:pt x="66" y="286"/>
                  </a:lnTo>
                  <a:lnTo>
                    <a:pt x="79" y="263"/>
                  </a:lnTo>
                  <a:lnTo>
                    <a:pt x="93" y="241"/>
                  </a:lnTo>
                  <a:lnTo>
                    <a:pt x="108" y="219"/>
                  </a:lnTo>
                  <a:lnTo>
                    <a:pt x="125" y="199"/>
                  </a:lnTo>
                  <a:lnTo>
                    <a:pt x="141" y="178"/>
                  </a:lnTo>
                  <a:lnTo>
                    <a:pt x="161" y="159"/>
                  </a:lnTo>
                  <a:lnTo>
                    <a:pt x="178" y="141"/>
                  </a:lnTo>
                  <a:lnTo>
                    <a:pt x="199" y="125"/>
                  </a:lnTo>
                  <a:lnTo>
                    <a:pt x="219" y="108"/>
                  </a:lnTo>
                  <a:lnTo>
                    <a:pt x="241" y="93"/>
                  </a:lnTo>
                  <a:lnTo>
                    <a:pt x="263" y="79"/>
                  </a:lnTo>
                  <a:lnTo>
                    <a:pt x="286" y="66"/>
                  </a:lnTo>
                  <a:lnTo>
                    <a:pt x="310" y="53"/>
                  </a:lnTo>
                  <a:lnTo>
                    <a:pt x="334" y="43"/>
                  </a:lnTo>
                  <a:lnTo>
                    <a:pt x="359" y="33"/>
                  </a:lnTo>
                  <a:lnTo>
                    <a:pt x="384" y="24"/>
                  </a:lnTo>
                  <a:lnTo>
                    <a:pt x="410" y="16"/>
                  </a:lnTo>
                  <a:lnTo>
                    <a:pt x="436" y="11"/>
                  </a:lnTo>
                  <a:lnTo>
                    <a:pt x="463" y="6"/>
                  </a:lnTo>
                  <a:lnTo>
                    <a:pt x="491" y="2"/>
                  </a:lnTo>
                  <a:lnTo>
                    <a:pt x="518" y="0"/>
                  </a:lnTo>
                  <a:lnTo>
                    <a:pt x="548" y="0"/>
                  </a:lnTo>
                  <a:close/>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52" name="Freeform 112"/>
            <p:cNvSpPr>
              <a:spLocks/>
            </p:cNvSpPr>
            <p:nvPr/>
          </p:nvSpPr>
          <p:spPr bwMode="auto">
            <a:xfrm>
              <a:off x="2594378" y="3308669"/>
              <a:ext cx="579438" cy="577850"/>
            </a:xfrm>
            <a:custGeom>
              <a:avLst/>
              <a:gdLst>
                <a:gd name="T0" fmla="*/ 605 w 1095"/>
                <a:gd name="T1" fmla="*/ 2 h 1094"/>
                <a:gd name="T2" fmla="*/ 685 w 1095"/>
                <a:gd name="T3" fmla="*/ 16 h 1094"/>
                <a:gd name="T4" fmla="*/ 762 w 1095"/>
                <a:gd name="T5" fmla="*/ 42 h 1094"/>
                <a:gd name="T6" fmla="*/ 832 w 1095"/>
                <a:gd name="T7" fmla="*/ 79 h 1094"/>
                <a:gd name="T8" fmla="*/ 896 w 1095"/>
                <a:gd name="T9" fmla="*/ 125 h 1094"/>
                <a:gd name="T10" fmla="*/ 953 w 1095"/>
                <a:gd name="T11" fmla="*/ 178 h 1094"/>
                <a:gd name="T12" fmla="*/ 1002 w 1095"/>
                <a:gd name="T13" fmla="*/ 241 h 1094"/>
                <a:gd name="T14" fmla="*/ 1042 w 1095"/>
                <a:gd name="T15" fmla="*/ 309 h 1094"/>
                <a:gd name="T16" fmla="*/ 1071 w 1095"/>
                <a:gd name="T17" fmla="*/ 384 h 1094"/>
                <a:gd name="T18" fmla="*/ 1089 w 1095"/>
                <a:gd name="T19" fmla="*/ 463 h 1094"/>
                <a:gd name="T20" fmla="*/ 1095 w 1095"/>
                <a:gd name="T21" fmla="*/ 546 h 1094"/>
                <a:gd name="T22" fmla="*/ 1089 w 1095"/>
                <a:gd name="T23" fmla="*/ 629 h 1094"/>
                <a:gd name="T24" fmla="*/ 1071 w 1095"/>
                <a:gd name="T25" fmla="*/ 710 h 1094"/>
                <a:gd name="T26" fmla="*/ 1042 w 1095"/>
                <a:gd name="T27" fmla="*/ 784 h 1094"/>
                <a:gd name="T28" fmla="*/ 1002 w 1095"/>
                <a:gd name="T29" fmla="*/ 853 h 1094"/>
                <a:gd name="T30" fmla="*/ 953 w 1095"/>
                <a:gd name="T31" fmla="*/ 914 h 1094"/>
                <a:gd name="T32" fmla="*/ 896 w 1095"/>
                <a:gd name="T33" fmla="*/ 969 h 1094"/>
                <a:gd name="T34" fmla="*/ 832 w 1095"/>
                <a:gd name="T35" fmla="*/ 1015 h 1094"/>
                <a:gd name="T36" fmla="*/ 762 w 1095"/>
                <a:gd name="T37" fmla="*/ 1051 h 1094"/>
                <a:gd name="T38" fmla="*/ 685 w 1095"/>
                <a:gd name="T39" fmla="*/ 1076 h 1094"/>
                <a:gd name="T40" fmla="*/ 605 w 1095"/>
                <a:gd name="T41" fmla="*/ 1090 h 1094"/>
                <a:gd name="T42" fmla="*/ 520 w 1095"/>
                <a:gd name="T43" fmla="*/ 1093 h 1094"/>
                <a:gd name="T44" fmla="*/ 439 w 1095"/>
                <a:gd name="T45" fmla="*/ 1083 h 1094"/>
                <a:gd name="T46" fmla="*/ 361 w 1095"/>
                <a:gd name="T47" fmla="*/ 1061 h 1094"/>
                <a:gd name="T48" fmla="*/ 288 w 1095"/>
                <a:gd name="T49" fmla="*/ 1028 h 1094"/>
                <a:gd name="T50" fmla="*/ 221 w 1095"/>
                <a:gd name="T51" fmla="*/ 986 h 1094"/>
                <a:gd name="T52" fmla="*/ 161 w 1095"/>
                <a:gd name="T53" fmla="*/ 933 h 1094"/>
                <a:gd name="T54" fmla="*/ 110 w 1095"/>
                <a:gd name="T55" fmla="*/ 875 h 1094"/>
                <a:gd name="T56" fmla="*/ 67 w 1095"/>
                <a:gd name="T57" fmla="*/ 807 h 1094"/>
                <a:gd name="T58" fmla="*/ 34 w 1095"/>
                <a:gd name="T59" fmla="*/ 735 h 1094"/>
                <a:gd name="T60" fmla="*/ 12 w 1095"/>
                <a:gd name="T61" fmla="*/ 657 h 1094"/>
                <a:gd name="T62" fmla="*/ 2 w 1095"/>
                <a:gd name="T63" fmla="*/ 574 h 1094"/>
                <a:gd name="T64" fmla="*/ 4 w 1095"/>
                <a:gd name="T65" fmla="*/ 490 h 1094"/>
                <a:gd name="T66" fmla="*/ 18 w 1095"/>
                <a:gd name="T67" fmla="*/ 410 h 1094"/>
                <a:gd name="T68" fmla="*/ 44 w 1095"/>
                <a:gd name="T69" fmla="*/ 333 h 1094"/>
                <a:gd name="T70" fmla="*/ 80 w 1095"/>
                <a:gd name="T71" fmla="*/ 263 h 1094"/>
                <a:gd name="T72" fmla="*/ 126 w 1095"/>
                <a:gd name="T73" fmla="*/ 199 h 1094"/>
                <a:gd name="T74" fmla="*/ 180 w 1095"/>
                <a:gd name="T75" fmla="*/ 141 h 1094"/>
                <a:gd name="T76" fmla="*/ 242 w 1095"/>
                <a:gd name="T77" fmla="*/ 93 h 1094"/>
                <a:gd name="T78" fmla="*/ 311 w 1095"/>
                <a:gd name="T79" fmla="*/ 53 h 1094"/>
                <a:gd name="T80" fmla="*/ 386 w 1095"/>
                <a:gd name="T81" fmla="*/ 24 h 1094"/>
                <a:gd name="T82" fmla="*/ 465 w 1095"/>
                <a:gd name="T83" fmla="*/ 6 h 1094"/>
                <a:gd name="T84" fmla="*/ 548 w 1095"/>
                <a:gd name="T85"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5" h="1094">
                  <a:moveTo>
                    <a:pt x="548" y="0"/>
                  </a:moveTo>
                  <a:lnTo>
                    <a:pt x="577" y="0"/>
                  </a:lnTo>
                  <a:lnTo>
                    <a:pt x="605" y="2"/>
                  </a:lnTo>
                  <a:lnTo>
                    <a:pt x="631" y="6"/>
                  </a:lnTo>
                  <a:lnTo>
                    <a:pt x="658" y="10"/>
                  </a:lnTo>
                  <a:lnTo>
                    <a:pt x="685" y="16"/>
                  </a:lnTo>
                  <a:lnTo>
                    <a:pt x="711" y="24"/>
                  </a:lnTo>
                  <a:lnTo>
                    <a:pt x="736" y="33"/>
                  </a:lnTo>
                  <a:lnTo>
                    <a:pt x="762" y="42"/>
                  </a:lnTo>
                  <a:lnTo>
                    <a:pt x="786" y="53"/>
                  </a:lnTo>
                  <a:lnTo>
                    <a:pt x="809" y="65"/>
                  </a:lnTo>
                  <a:lnTo>
                    <a:pt x="832" y="79"/>
                  </a:lnTo>
                  <a:lnTo>
                    <a:pt x="854" y="93"/>
                  </a:lnTo>
                  <a:lnTo>
                    <a:pt x="876" y="108"/>
                  </a:lnTo>
                  <a:lnTo>
                    <a:pt x="896" y="125"/>
                  </a:lnTo>
                  <a:lnTo>
                    <a:pt x="916" y="141"/>
                  </a:lnTo>
                  <a:lnTo>
                    <a:pt x="936" y="159"/>
                  </a:lnTo>
                  <a:lnTo>
                    <a:pt x="953" y="178"/>
                  </a:lnTo>
                  <a:lnTo>
                    <a:pt x="971" y="199"/>
                  </a:lnTo>
                  <a:lnTo>
                    <a:pt x="987" y="219"/>
                  </a:lnTo>
                  <a:lnTo>
                    <a:pt x="1002" y="241"/>
                  </a:lnTo>
                  <a:lnTo>
                    <a:pt x="1016" y="263"/>
                  </a:lnTo>
                  <a:lnTo>
                    <a:pt x="1030" y="286"/>
                  </a:lnTo>
                  <a:lnTo>
                    <a:pt x="1042" y="309"/>
                  </a:lnTo>
                  <a:lnTo>
                    <a:pt x="1053" y="333"/>
                  </a:lnTo>
                  <a:lnTo>
                    <a:pt x="1062" y="359"/>
                  </a:lnTo>
                  <a:lnTo>
                    <a:pt x="1071" y="384"/>
                  </a:lnTo>
                  <a:lnTo>
                    <a:pt x="1079" y="410"/>
                  </a:lnTo>
                  <a:lnTo>
                    <a:pt x="1085" y="436"/>
                  </a:lnTo>
                  <a:lnTo>
                    <a:pt x="1089" y="463"/>
                  </a:lnTo>
                  <a:lnTo>
                    <a:pt x="1093" y="490"/>
                  </a:lnTo>
                  <a:lnTo>
                    <a:pt x="1095" y="518"/>
                  </a:lnTo>
                  <a:lnTo>
                    <a:pt x="1095" y="546"/>
                  </a:lnTo>
                  <a:lnTo>
                    <a:pt x="1095" y="574"/>
                  </a:lnTo>
                  <a:lnTo>
                    <a:pt x="1093" y="603"/>
                  </a:lnTo>
                  <a:lnTo>
                    <a:pt x="1089" y="629"/>
                  </a:lnTo>
                  <a:lnTo>
                    <a:pt x="1085" y="657"/>
                  </a:lnTo>
                  <a:lnTo>
                    <a:pt x="1079" y="683"/>
                  </a:lnTo>
                  <a:lnTo>
                    <a:pt x="1071" y="710"/>
                  </a:lnTo>
                  <a:lnTo>
                    <a:pt x="1062" y="735"/>
                  </a:lnTo>
                  <a:lnTo>
                    <a:pt x="1053" y="760"/>
                  </a:lnTo>
                  <a:lnTo>
                    <a:pt x="1042" y="784"/>
                  </a:lnTo>
                  <a:lnTo>
                    <a:pt x="1030" y="807"/>
                  </a:lnTo>
                  <a:lnTo>
                    <a:pt x="1016" y="830"/>
                  </a:lnTo>
                  <a:lnTo>
                    <a:pt x="1002" y="853"/>
                  </a:lnTo>
                  <a:lnTo>
                    <a:pt x="987" y="875"/>
                  </a:lnTo>
                  <a:lnTo>
                    <a:pt x="971" y="895"/>
                  </a:lnTo>
                  <a:lnTo>
                    <a:pt x="953" y="914"/>
                  </a:lnTo>
                  <a:lnTo>
                    <a:pt x="936" y="933"/>
                  </a:lnTo>
                  <a:lnTo>
                    <a:pt x="916" y="951"/>
                  </a:lnTo>
                  <a:lnTo>
                    <a:pt x="896" y="969"/>
                  </a:lnTo>
                  <a:lnTo>
                    <a:pt x="876" y="986"/>
                  </a:lnTo>
                  <a:lnTo>
                    <a:pt x="854" y="1001"/>
                  </a:lnTo>
                  <a:lnTo>
                    <a:pt x="832" y="1015"/>
                  </a:lnTo>
                  <a:lnTo>
                    <a:pt x="809" y="1028"/>
                  </a:lnTo>
                  <a:lnTo>
                    <a:pt x="786" y="1039"/>
                  </a:lnTo>
                  <a:lnTo>
                    <a:pt x="762" y="1051"/>
                  </a:lnTo>
                  <a:lnTo>
                    <a:pt x="736" y="1061"/>
                  </a:lnTo>
                  <a:lnTo>
                    <a:pt x="711" y="1069"/>
                  </a:lnTo>
                  <a:lnTo>
                    <a:pt x="685" y="1076"/>
                  </a:lnTo>
                  <a:lnTo>
                    <a:pt x="658" y="1083"/>
                  </a:lnTo>
                  <a:lnTo>
                    <a:pt x="631" y="1088"/>
                  </a:lnTo>
                  <a:lnTo>
                    <a:pt x="605" y="1090"/>
                  </a:lnTo>
                  <a:lnTo>
                    <a:pt x="577" y="1093"/>
                  </a:lnTo>
                  <a:lnTo>
                    <a:pt x="548" y="1094"/>
                  </a:lnTo>
                  <a:lnTo>
                    <a:pt x="520" y="1093"/>
                  </a:lnTo>
                  <a:lnTo>
                    <a:pt x="492" y="1090"/>
                  </a:lnTo>
                  <a:lnTo>
                    <a:pt x="465" y="1088"/>
                  </a:lnTo>
                  <a:lnTo>
                    <a:pt x="439" y="1083"/>
                  </a:lnTo>
                  <a:lnTo>
                    <a:pt x="412" y="1076"/>
                  </a:lnTo>
                  <a:lnTo>
                    <a:pt x="386" y="1069"/>
                  </a:lnTo>
                  <a:lnTo>
                    <a:pt x="361" y="1061"/>
                  </a:lnTo>
                  <a:lnTo>
                    <a:pt x="335" y="1051"/>
                  </a:lnTo>
                  <a:lnTo>
                    <a:pt x="311" y="1039"/>
                  </a:lnTo>
                  <a:lnTo>
                    <a:pt x="288" y="1028"/>
                  </a:lnTo>
                  <a:lnTo>
                    <a:pt x="265" y="1015"/>
                  </a:lnTo>
                  <a:lnTo>
                    <a:pt x="242" y="1001"/>
                  </a:lnTo>
                  <a:lnTo>
                    <a:pt x="221" y="986"/>
                  </a:lnTo>
                  <a:lnTo>
                    <a:pt x="200" y="969"/>
                  </a:lnTo>
                  <a:lnTo>
                    <a:pt x="180" y="951"/>
                  </a:lnTo>
                  <a:lnTo>
                    <a:pt x="161" y="933"/>
                  </a:lnTo>
                  <a:lnTo>
                    <a:pt x="143" y="914"/>
                  </a:lnTo>
                  <a:lnTo>
                    <a:pt x="126" y="895"/>
                  </a:lnTo>
                  <a:lnTo>
                    <a:pt x="110" y="875"/>
                  </a:lnTo>
                  <a:lnTo>
                    <a:pt x="95" y="853"/>
                  </a:lnTo>
                  <a:lnTo>
                    <a:pt x="80" y="830"/>
                  </a:lnTo>
                  <a:lnTo>
                    <a:pt x="67" y="807"/>
                  </a:lnTo>
                  <a:lnTo>
                    <a:pt x="55" y="784"/>
                  </a:lnTo>
                  <a:lnTo>
                    <a:pt x="44" y="760"/>
                  </a:lnTo>
                  <a:lnTo>
                    <a:pt x="34" y="735"/>
                  </a:lnTo>
                  <a:lnTo>
                    <a:pt x="26" y="710"/>
                  </a:lnTo>
                  <a:lnTo>
                    <a:pt x="18" y="683"/>
                  </a:lnTo>
                  <a:lnTo>
                    <a:pt x="12" y="657"/>
                  </a:lnTo>
                  <a:lnTo>
                    <a:pt x="7" y="629"/>
                  </a:lnTo>
                  <a:lnTo>
                    <a:pt x="4" y="603"/>
                  </a:lnTo>
                  <a:lnTo>
                    <a:pt x="2" y="574"/>
                  </a:lnTo>
                  <a:lnTo>
                    <a:pt x="0" y="546"/>
                  </a:lnTo>
                  <a:lnTo>
                    <a:pt x="2" y="518"/>
                  </a:lnTo>
                  <a:lnTo>
                    <a:pt x="4" y="490"/>
                  </a:lnTo>
                  <a:lnTo>
                    <a:pt x="7" y="463"/>
                  </a:lnTo>
                  <a:lnTo>
                    <a:pt x="12" y="436"/>
                  </a:lnTo>
                  <a:lnTo>
                    <a:pt x="18" y="410"/>
                  </a:lnTo>
                  <a:lnTo>
                    <a:pt x="26" y="384"/>
                  </a:lnTo>
                  <a:lnTo>
                    <a:pt x="34" y="359"/>
                  </a:lnTo>
                  <a:lnTo>
                    <a:pt x="44" y="333"/>
                  </a:lnTo>
                  <a:lnTo>
                    <a:pt x="55" y="309"/>
                  </a:lnTo>
                  <a:lnTo>
                    <a:pt x="67" y="286"/>
                  </a:lnTo>
                  <a:lnTo>
                    <a:pt x="80" y="263"/>
                  </a:lnTo>
                  <a:lnTo>
                    <a:pt x="95" y="241"/>
                  </a:lnTo>
                  <a:lnTo>
                    <a:pt x="110" y="219"/>
                  </a:lnTo>
                  <a:lnTo>
                    <a:pt x="126" y="199"/>
                  </a:lnTo>
                  <a:lnTo>
                    <a:pt x="143" y="178"/>
                  </a:lnTo>
                  <a:lnTo>
                    <a:pt x="161" y="159"/>
                  </a:lnTo>
                  <a:lnTo>
                    <a:pt x="180" y="141"/>
                  </a:lnTo>
                  <a:lnTo>
                    <a:pt x="200" y="125"/>
                  </a:lnTo>
                  <a:lnTo>
                    <a:pt x="221" y="108"/>
                  </a:lnTo>
                  <a:lnTo>
                    <a:pt x="242" y="93"/>
                  </a:lnTo>
                  <a:lnTo>
                    <a:pt x="265" y="79"/>
                  </a:lnTo>
                  <a:lnTo>
                    <a:pt x="288" y="65"/>
                  </a:lnTo>
                  <a:lnTo>
                    <a:pt x="311" y="53"/>
                  </a:lnTo>
                  <a:lnTo>
                    <a:pt x="335" y="42"/>
                  </a:lnTo>
                  <a:lnTo>
                    <a:pt x="361" y="33"/>
                  </a:lnTo>
                  <a:lnTo>
                    <a:pt x="386" y="24"/>
                  </a:lnTo>
                  <a:lnTo>
                    <a:pt x="412" y="16"/>
                  </a:lnTo>
                  <a:lnTo>
                    <a:pt x="439" y="10"/>
                  </a:lnTo>
                  <a:lnTo>
                    <a:pt x="465" y="6"/>
                  </a:lnTo>
                  <a:lnTo>
                    <a:pt x="492" y="2"/>
                  </a:lnTo>
                  <a:lnTo>
                    <a:pt x="520" y="0"/>
                  </a:lnTo>
                  <a:lnTo>
                    <a:pt x="548" y="0"/>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53" name="Retângulo 52"/>
            <p:cNvSpPr/>
            <p:nvPr/>
          </p:nvSpPr>
          <p:spPr>
            <a:xfrm>
              <a:off x="2585766" y="3428148"/>
              <a:ext cx="646331" cy="369332"/>
            </a:xfrm>
            <a:prstGeom prst="rect">
              <a:avLst/>
            </a:prstGeom>
          </p:spPr>
          <p:txBody>
            <a:bodyPr wrap="none">
              <a:spAutoFit/>
            </a:bodyPr>
            <a:lstStyle/>
            <a:p>
              <a:pPr algn="ctr"/>
              <a:r>
                <a:rPr lang="pt-BR" b="1" dirty="0">
                  <a:solidFill>
                    <a:schemeClr val="tx2"/>
                  </a:solidFill>
                  <a:latin typeface="Calibri" panose="020F0502020204030204" pitchFamily="34" charset="0"/>
                </a:rPr>
                <a:t>3,5%</a:t>
              </a:r>
            </a:p>
          </p:txBody>
        </p:sp>
      </p:grpSp>
      <p:grpSp>
        <p:nvGrpSpPr>
          <p:cNvPr id="54" name="Grupo 11"/>
          <p:cNvGrpSpPr/>
          <p:nvPr/>
        </p:nvGrpSpPr>
        <p:grpSpPr>
          <a:xfrm>
            <a:off x="5687857" y="2922368"/>
            <a:ext cx="280988" cy="284163"/>
            <a:chOff x="5687857" y="2808070"/>
            <a:chExt cx="280988" cy="284163"/>
          </a:xfrm>
        </p:grpSpPr>
        <p:sp>
          <p:nvSpPr>
            <p:cNvPr id="55" name="Freeform 117"/>
            <p:cNvSpPr>
              <a:spLocks/>
            </p:cNvSpPr>
            <p:nvPr/>
          </p:nvSpPr>
          <p:spPr bwMode="auto">
            <a:xfrm>
              <a:off x="5700557" y="2823945"/>
              <a:ext cx="268288" cy="268288"/>
            </a:xfrm>
            <a:custGeom>
              <a:avLst/>
              <a:gdLst>
                <a:gd name="T0" fmla="*/ 268 w 508"/>
                <a:gd name="T1" fmla="*/ 0 h 507"/>
                <a:gd name="T2" fmla="*/ 294 w 508"/>
                <a:gd name="T3" fmla="*/ 2 h 507"/>
                <a:gd name="T4" fmla="*/ 331 w 508"/>
                <a:gd name="T5" fmla="*/ 10 h 507"/>
                <a:gd name="T6" fmla="*/ 376 w 508"/>
                <a:gd name="T7" fmla="*/ 30 h 507"/>
                <a:gd name="T8" fmla="*/ 416 w 508"/>
                <a:gd name="T9" fmla="*/ 57 h 507"/>
                <a:gd name="T10" fmla="*/ 451 w 508"/>
                <a:gd name="T11" fmla="*/ 92 h 507"/>
                <a:gd name="T12" fmla="*/ 478 w 508"/>
                <a:gd name="T13" fmla="*/ 133 h 507"/>
                <a:gd name="T14" fmla="*/ 497 w 508"/>
                <a:gd name="T15" fmla="*/ 177 h 507"/>
                <a:gd name="T16" fmla="*/ 506 w 508"/>
                <a:gd name="T17" fmla="*/ 214 h 507"/>
                <a:gd name="T18" fmla="*/ 508 w 508"/>
                <a:gd name="T19" fmla="*/ 240 h 507"/>
                <a:gd name="T20" fmla="*/ 508 w 508"/>
                <a:gd name="T21" fmla="*/ 267 h 507"/>
                <a:gd name="T22" fmla="*/ 506 w 508"/>
                <a:gd name="T23" fmla="*/ 292 h 507"/>
                <a:gd name="T24" fmla="*/ 497 w 508"/>
                <a:gd name="T25" fmla="*/ 329 h 507"/>
                <a:gd name="T26" fmla="*/ 478 w 508"/>
                <a:gd name="T27" fmla="*/ 374 h 507"/>
                <a:gd name="T28" fmla="*/ 451 w 508"/>
                <a:gd name="T29" fmla="*/ 415 h 507"/>
                <a:gd name="T30" fmla="*/ 416 w 508"/>
                <a:gd name="T31" fmla="*/ 449 h 507"/>
                <a:gd name="T32" fmla="*/ 376 w 508"/>
                <a:gd name="T33" fmla="*/ 476 h 507"/>
                <a:gd name="T34" fmla="*/ 331 w 508"/>
                <a:gd name="T35" fmla="*/ 495 h 507"/>
                <a:gd name="T36" fmla="*/ 294 w 508"/>
                <a:gd name="T37" fmla="*/ 504 h 507"/>
                <a:gd name="T38" fmla="*/ 268 w 508"/>
                <a:gd name="T39" fmla="*/ 507 h 507"/>
                <a:gd name="T40" fmla="*/ 241 w 508"/>
                <a:gd name="T41" fmla="*/ 507 h 507"/>
                <a:gd name="T42" fmla="*/ 216 w 508"/>
                <a:gd name="T43" fmla="*/ 504 h 507"/>
                <a:gd name="T44" fmla="*/ 179 w 508"/>
                <a:gd name="T45" fmla="*/ 495 h 507"/>
                <a:gd name="T46" fmla="*/ 134 w 508"/>
                <a:gd name="T47" fmla="*/ 476 h 507"/>
                <a:gd name="T48" fmla="*/ 93 w 508"/>
                <a:gd name="T49" fmla="*/ 449 h 507"/>
                <a:gd name="T50" fmla="*/ 59 w 508"/>
                <a:gd name="T51" fmla="*/ 415 h 507"/>
                <a:gd name="T52" fmla="*/ 31 w 508"/>
                <a:gd name="T53" fmla="*/ 374 h 507"/>
                <a:gd name="T54" fmla="*/ 11 w 508"/>
                <a:gd name="T55" fmla="*/ 329 h 507"/>
                <a:gd name="T56" fmla="*/ 4 w 508"/>
                <a:gd name="T57" fmla="*/ 292 h 507"/>
                <a:gd name="T58" fmla="*/ 1 w 508"/>
                <a:gd name="T59" fmla="*/ 267 h 507"/>
                <a:gd name="T60" fmla="*/ 1 w 508"/>
                <a:gd name="T61" fmla="*/ 240 h 507"/>
                <a:gd name="T62" fmla="*/ 4 w 508"/>
                <a:gd name="T63" fmla="*/ 214 h 507"/>
                <a:gd name="T64" fmla="*/ 11 w 508"/>
                <a:gd name="T65" fmla="*/ 177 h 507"/>
                <a:gd name="T66" fmla="*/ 31 w 508"/>
                <a:gd name="T67" fmla="*/ 133 h 507"/>
                <a:gd name="T68" fmla="*/ 59 w 508"/>
                <a:gd name="T69" fmla="*/ 92 h 507"/>
                <a:gd name="T70" fmla="*/ 93 w 508"/>
                <a:gd name="T71" fmla="*/ 57 h 507"/>
                <a:gd name="T72" fmla="*/ 134 w 508"/>
                <a:gd name="T73" fmla="*/ 30 h 507"/>
                <a:gd name="T74" fmla="*/ 179 w 508"/>
                <a:gd name="T75" fmla="*/ 10 h 507"/>
                <a:gd name="T76" fmla="*/ 216 w 508"/>
                <a:gd name="T77" fmla="*/ 2 h 507"/>
                <a:gd name="T78" fmla="*/ 241 w 508"/>
                <a:gd name="T7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8" h="507">
                  <a:moveTo>
                    <a:pt x="254" y="0"/>
                  </a:moveTo>
                  <a:lnTo>
                    <a:pt x="268" y="0"/>
                  </a:lnTo>
                  <a:lnTo>
                    <a:pt x="281" y="1"/>
                  </a:lnTo>
                  <a:lnTo>
                    <a:pt x="294" y="2"/>
                  </a:lnTo>
                  <a:lnTo>
                    <a:pt x="305" y="5"/>
                  </a:lnTo>
                  <a:lnTo>
                    <a:pt x="331" y="10"/>
                  </a:lnTo>
                  <a:lnTo>
                    <a:pt x="354" y="19"/>
                  </a:lnTo>
                  <a:lnTo>
                    <a:pt x="376" y="30"/>
                  </a:lnTo>
                  <a:lnTo>
                    <a:pt x="397" y="43"/>
                  </a:lnTo>
                  <a:lnTo>
                    <a:pt x="416" y="57"/>
                  </a:lnTo>
                  <a:lnTo>
                    <a:pt x="434" y="74"/>
                  </a:lnTo>
                  <a:lnTo>
                    <a:pt x="451" y="92"/>
                  </a:lnTo>
                  <a:lnTo>
                    <a:pt x="465" y="111"/>
                  </a:lnTo>
                  <a:lnTo>
                    <a:pt x="478" y="133"/>
                  </a:lnTo>
                  <a:lnTo>
                    <a:pt x="489" y="154"/>
                  </a:lnTo>
                  <a:lnTo>
                    <a:pt x="497" y="177"/>
                  </a:lnTo>
                  <a:lnTo>
                    <a:pt x="503" y="201"/>
                  </a:lnTo>
                  <a:lnTo>
                    <a:pt x="506" y="214"/>
                  </a:lnTo>
                  <a:lnTo>
                    <a:pt x="507" y="227"/>
                  </a:lnTo>
                  <a:lnTo>
                    <a:pt x="508" y="240"/>
                  </a:lnTo>
                  <a:lnTo>
                    <a:pt x="508" y="253"/>
                  </a:lnTo>
                  <a:lnTo>
                    <a:pt x="508" y="267"/>
                  </a:lnTo>
                  <a:lnTo>
                    <a:pt x="507" y="279"/>
                  </a:lnTo>
                  <a:lnTo>
                    <a:pt x="506" y="292"/>
                  </a:lnTo>
                  <a:lnTo>
                    <a:pt x="503" y="305"/>
                  </a:lnTo>
                  <a:lnTo>
                    <a:pt x="497" y="329"/>
                  </a:lnTo>
                  <a:lnTo>
                    <a:pt x="489" y="352"/>
                  </a:lnTo>
                  <a:lnTo>
                    <a:pt x="478" y="374"/>
                  </a:lnTo>
                  <a:lnTo>
                    <a:pt x="465" y="396"/>
                  </a:lnTo>
                  <a:lnTo>
                    <a:pt x="451" y="415"/>
                  </a:lnTo>
                  <a:lnTo>
                    <a:pt x="434" y="433"/>
                  </a:lnTo>
                  <a:lnTo>
                    <a:pt x="416" y="449"/>
                  </a:lnTo>
                  <a:lnTo>
                    <a:pt x="397" y="463"/>
                  </a:lnTo>
                  <a:lnTo>
                    <a:pt x="376" y="476"/>
                  </a:lnTo>
                  <a:lnTo>
                    <a:pt x="354" y="488"/>
                  </a:lnTo>
                  <a:lnTo>
                    <a:pt x="331" y="495"/>
                  </a:lnTo>
                  <a:lnTo>
                    <a:pt x="305" y="502"/>
                  </a:lnTo>
                  <a:lnTo>
                    <a:pt x="294" y="504"/>
                  </a:lnTo>
                  <a:lnTo>
                    <a:pt x="281" y="506"/>
                  </a:lnTo>
                  <a:lnTo>
                    <a:pt x="268" y="507"/>
                  </a:lnTo>
                  <a:lnTo>
                    <a:pt x="254" y="507"/>
                  </a:lnTo>
                  <a:lnTo>
                    <a:pt x="241" y="507"/>
                  </a:lnTo>
                  <a:lnTo>
                    <a:pt x="229" y="506"/>
                  </a:lnTo>
                  <a:lnTo>
                    <a:pt x="216" y="504"/>
                  </a:lnTo>
                  <a:lnTo>
                    <a:pt x="203" y="502"/>
                  </a:lnTo>
                  <a:lnTo>
                    <a:pt x="179" y="495"/>
                  </a:lnTo>
                  <a:lnTo>
                    <a:pt x="156" y="488"/>
                  </a:lnTo>
                  <a:lnTo>
                    <a:pt x="134" y="476"/>
                  </a:lnTo>
                  <a:lnTo>
                    <a:pt x="112" y="463"/>
                  </a:lnTo>
                  <a:lnTo>
                    <a:pt x="93" y="449"/>
                  </a:lnTo>
                  <a:lnTo>
                    <a:pt x="75" y="433"/>
                  </a:lnTo>
                  <a:lnTo>
                    <a:pt x="59" y="415"/>
                  </a:lnTo>
                  <a:lnTo>
                    <a:pt x="43" y="396"/>
                  </a:lnTo>
                  <a:lnTo>
                    <a:pt x="31" y="374"/>
                  </a:lnTo>
                  <a:lnTo>
                    <a:pt x="20" y="352"/>
                  </a:lnTo>
                  <a:lnTo>
                    <a:pt x="11" y="329"/>
                  </a:lnTo>
                  <a:lnTo>
                    <a:pt x="6" y="305"/>
                  </a:lnTo>
                  <a:lnTo>
                    <a:pt x="4" y="292"/>
                  </a:lnTo>
                  <a:lnTo>
                    <a:pt x="2" y="279"/>
                  </a:lnTo>
                  <a:lnTo>
                    <a:pt x="1" y="267"/>
                  </a:lnTo>
                  <a:lnTo>
                    <a:pt x="0" y="253"/>
                  </a:lnTo>
                  <a:lnTo>
                    <a:pt x="1" y="240"/>
                  </a:lnTo>
                  <a:lnTo>
                    <a:pt x="2" y="227"/>
                  </a:lnTo>
                  <a:lnTo>
                    <a:pt x="4" y="214"/>
                  </a:lnTo>
                  <a:lnTo>
                    <a:pt x="6" y="201"/>
                  </a:lnTo>
                  <a:lnTo>
                    <a:pt x="11" y="177"/>
                  </a:lnTo>
                  <a:lnTo>
                    <a:pt x="20" y="154"/>
                  </a:lnTo>
                  <a:lnTo>
                    <a:pt x="31" y="133"/>
                  </a:lnTo>
                  <a:lnTo>
                    <a:pt x="43" y="111"/>
                  </a:lnTo>
                  <a:lnTo>
                    <a:pt x="59" y="92"/>
                  </a:lnTo>
                  <a:lnTo>
                    <a:pt x="75" y="74"/>
                  </a:lnTo>
                  <a:lnTo>
                    <a:pt x="93" y="57"/>
                  </a:lnTo>
                  <a:lnTo>
                    <a:pt x="112" y="43"/>
                  </a:lnTo>
                  <a:lnTo>
                    <a:pt x="134" y="30"/>
                  </a:lnTo>
                  <a:lnTo>
                    <a:pt x="156" y="19"/>
                  </a:lnTo>
                  <a:lnTo>
                    <a:pt x="179" y="10"/>
                  </a:lnTo>
                  <a:lnTo>
                    <a:pt x="203" y="5"/>
                  </a:lnTo>
                  <a:lnTo>
                    <a:pt x="216" y="2"/>
                  </a:lnTo>
                  <a:lnTo>
                    <a:pt x="229" y="1"/>
                  </a:lnTo>
                  <a:lnTo>
                    <a:pt x="241" y="0"/>
                  </a:lnTo>
                  <a:lnTo>
                    <a:pt x="254" y="0"/>
                  </a:lnTo>
                  <a:close/>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56" name="Freeform 118"/>
            <p:cNvSpPr>
              <a:spLocks/>
            </p:cNvSpPr>
            <p:nvPr/>
          </p:nvSpPr>
          <p:spPr bwMode="auto">
            <a:xfrm>
              <a:off x="5687857" y="2808070"/>
              <a:ext cx="268288" cy="269875"/>
            </a:xfrm>
            <a:custGeom>
              <a:avLst/>
              <a:gdLst>
                <a:gd name="T0" fmla="*/ 267 w 508"/>
                <a:gd name="T1" fmla="*/ 0 h 509"/>
                <a:gd name="T2" fmla="*/ 292 w 508"/>
                <a:gd name="T3" fmla="*/ 3 h 509"/>
                <a:gd name="T4" fmla="*/ 329 w 508"/>
                <a:gd name="T5" fmla="*/ 12 h 509"/>
                <a:gd name="T6" fmla="*/ 375 w 508"/>
                <a:gd name="T7" fmla="*/ 31 h 509"/>
                <a:gd name="T8" fmla="*/ 415 w 508"/>
                <a:gd name="T9" fmla="*/ 58 h 509"/>
                <a:gd name="T10" fmla="*/ 449 w 508"/>
                <a:gd name="T11" fmla="*/ 92 h 509"/>
                <a:gd name="T12" fmla="*/ 477 w 508"/>
                <a:gd name="T13" fmla="*/ 133 h 509"/>
                <a:gd name="T14" fmla="*/ 497 w 508"/>
                <a:gd name="T15" fmla="*/ 179 h 509"/>
                <a:gd name="T16" fmla="*/ 504 w 508"/>
                <a:gd name="T17" fmla="*/ 215 h 509"/>
                <a:gd name="T18" fmla="*/ 507 w 508"/>
                <a:gd name="T19" fmla="*/ 240 h 509"/>
                <a:gd name="T20" fmla="*/ 507 w 508"/>
                <a:gd name="T21" fmla="*/ 267 h 509"/>
                <a:gd name="T22" fmla="*/ 504 w 508"/>
                <a:gd name="T23" fmla="*/ 293 h 509"/>
                <a:gd name="T24" fmla="*/ 497 w 508"/>
                <a:gd name="T25" fmla="*/ 330 h 509"/>
                <a:gd name="T26" fmla="*/ 477 w 508"/>
                <a:gd name="T27" fmla="*/ 376 h 509"/>
                <a:gd name="T28" fmla="*/ 449 w 508"/>
                <a:gd name="T29" fmla="*/ 415 h 509"/>
                <a:gd name="T30" fmla="*/ 415 w 508"/>
                <a:gd name="T31" fmla="*/ 450 h 509"/>
                <a:gd name="T32" fmla="*/ 375 w 508"/>
                <a:gd name="T33" fmla="*/ 478 h 509"/>
                <a:gd name="T34" fmla="*/ 329 w 508"/>
                <a:gd name="T35" fmla="*/ 497 h 509"/>
                <a:gd name="T36" fmla="*/ 292 w 508"/>
                <a:gd name="T37" fmla="*/ 505 h 509"/>
                <a:gd name="T38" fmla="*/ 267 w 508"/>
                <a:gd name="T39" fmla="*/ 507 h 509"/>
                <a:gd name="T40" fmla="*/ 241 w 508"/>
                <a:gd name="T41" fmla="*/ 507 h 509"/>
                <a:gd name="T42" fmla="*/ 216 w 508"/>
                <a:gd name="T43" fmla="*/ 505 h 509"/>
                <a:gd name="T44" fmla="*/ 178 w 508"/>
                <a:gd name="T45" fmla="*/ 497 h 509"/>
                <a:gd name="T46" fmla="*/ 133 w 508"/>
                <a:gd name="T47" fmla="*/ 478 h 509"/>
                <a:gd name="T48" fmla="*/ 92 w 508"/>
                <a:gd name="T49" fmla="*/ 450 h 509"/>
                <a:gd name="T50" fmla="*/ 57 w 508"/>
                <a:gd name="T51" fmla="*/ 415 h 509"/>
                <a:gd name="T52" fmla="*/ 30 w 508"/>
                <a:gd name="T53" fmla="*/ 376 h 509"/>
                <a:gd name="T54" fmla="*/ 11 w 508"/>
                <a:gd name="T55" fmla="*/ 330 h 509"/>
                <a:gd name="T56" fmla="*/ 2 w 508"/>
                <a:gd name="T57" fmla="*/ 293 h 509"/>
                <a:gd name="T58" fmla="*/ 0 w 508"/>
                <a:gd name="T59" fmla="*/ 267 h 509"/>
                <a:gd name="T60" fmla="*/ 0 w 508"/>
                <a:gd name="T61" fmla="*/ 240 h 509"/>
                <a:gd name="T62" fmla="*/ 2 w 508"/>
                <a:gd name="T63" fmla="*/ 215 h 509"/>
                <a:gd name="T64" fmla="*/ 11 w 508"/>
                <a:gd name="T65" fmla="*/ 179 h 509"/>
                <a:gd name="T66" fmla="*/ 30 w 508"/>
                <a:gd name="T67" fmla="*/ 133 h 509"/>
                <a:gd name="T68" fmla="*/ 57 w 508"/>
                <a:gd name="T69" fmla="*/ 92 h 509"/>
                <a:gd name="T70" fmla="*/ 92 w 508"/>
                <a:gd name="T71" fmla="*/ 58 h 509"/>
                <a:gd name="T72" fmla="*/ 133 w 508"/>
                <a:gd name="T73" fmla="*/ 31 h 509"/>
                <a:gd name="T74" fmla="*/ 178 w 508"/>
                <a:gd name="T75" fmla="*/ 12 h 509"/>
                <a:gd name="T76" fmla="*/ 216 w 508"/>
                <a:gd name="T77" fmla="*/ 3 h 509"/>
                <a:gd name="T78" fmla="*/ 241 w 508"/>
                <a:gd name="T79" fmla="*/ 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8" h="509">
                  <a:moveTo>
                    <a:pt x="254" y="0"/>
                  </a:moveTo>
                  <a:lnTo>
                    <a:pt x="267" y="0"/>
                  </a:lnTo>
                  <a:lnTo>
                    <a:pt x="279" y="2"/>
                  </a:lnTo>
                  <a:lnTo>
                    <a:pt x="292" y="3"/>
                  </a:lnTo>
                  <a:lnTo>
                    <a:pt x="305" y="5"/>
                  </a:lnTo>
                  <a:lnTo>
                    <a:pt x="329" y="12"/>
                  </a:lnTo>
                  <a:lnTo>
                    <a:pt x="352" y="19"/>
                  </a:lnTo>
                  <a:lnTo>
                    <a:pt x="375" y="31"/>
                  </a:lnTo>
                  <a:lnTo>
                    <a:pt x="396" y="44"/>
                  </a:lnTo>
                  <a:lnTo>
                    <a:pt x="415" y="58"/>
                  </a:lnTo>
                  <a:lnTo>
                    <a:pt x="433" y="74"/>
                  </a:lnTo>
                  <a:lnTo>
                    <a:pt x="449" y="92"/>
                  </a:lnTo>
                  <a:lnTo>
                    <a:pt x="465" y="113"/>
                  </a:lnTo>
                  <a:lnTo>
                    <a:pt x="477" y="133"/>
                  </a:lnTo>
                  <a:lnTo>
                    <a:pt x="488" y="155"/>
                  </a:lnTo>
                  <a:lnTo>
                    <a:pt x="497" y="179"/>
                  </a:lnTo>
                  <a:lnTo>
                    <a:pt x="503" y="203"/>
                  </a:lnTo>
                  <a:lnTo>
                    <a:pt x="504" y="215"/>
                  </a:lnTo>
                  <a:lnTo>
                    <a:pt x="507" y="228"/>
                  </a:lnTo>
                  <a:lnTo>
                    <a:pt x="507" y="240"/>
                  </a:lnTo>
                  <a:lnTo>
                    <a:pt x="508" y="254"/>
                  </a:lnTo>
                  <a:lnTo>
                    <a:pt x="507" y="267"/>
                  </a:lnTo>
                  <a:lnTo>
                    <a:pt x="507" y="280"/>
                  </a:lnTo>
                  <a:lnTo>
                    <a:pt x="504" y="293"/>
                  </a:lnTo>
                  <a:lnTo>
                    <a:pt x="503" y="306"/>
                  </a:lnTo>
                  <a:lnTo>
                    <a:pt x="497" y="330"/>
                  </a:lnTo>
                  <a:lnTo>
                    <a:pt x="488" y="353"/>
                  </a:lnTo>
                  <a:lnTo>
                    <a:pt x="477" y="376"/>
                  </a:lnTo>
                  <a:lnTo>
                    <a:pt x="465" y="396"/>
                  </a:lnTo>
                  <a:lnTo>
                    <a:pt x="449" y="415"/>
                  </a:lnTo>
                  <a:lnTo>
                    <a:pt x="433" y="433"/>
                  </a:lnTo>
                  <a:lnTo>
                    <a:pt x="415" y="450"/>
                  </a:lnTo>
                  <a:lnTo>
                    <a:pt x="396" y="465"/>
                  </a:lnTo>
                  <a:lnTo>
                    <a:pt x="375" y="478"/>
                  </a:lnTo>
                  <a:lnTo>
                    <a:pt x="352" y="488"/>
                  </a:lnTo>
                  <a:lnTo>
                    <a:pt x="329" y="497"/>
                  </a:lnTo>
                  <a:lnTo>
                    <a:pt x="305" y="504"/>
                  </a:lnTo>
                  <a:lnTo>
                    <a:pt x="292" y="505"/>
                  </a:lnTo>
                  <a:lnTo>
                    <a:pt x="279" y="507"/>
                  </a:lnTo>
                  <a:lnTo>
                    <a:pt x="267" y="507"/>
                  </a:lnTo>
                  <a:lnTo>
                    <a:pt x="254" y="509"/>
                  </a:lnTo>
                  <a:lnTo>
                    <a:pt x="241" y="507"/>
                  </a:lnTo>
                  <a:lnTo>
                    <a:pt x="227" y="507"/>
                  </a:lnTo>
                  <a:lnTo>
                    <a:pt x="216" y="505"/>
                  </a:lnTo>
                  <a:lnTo>
                    <a:pt x="203" y="504"/>
                  </a:lnTo>
                  <a:lnTo>
                    <a:pt x="178" y="497"/>
                  </a:lnTo>
                  <a:lnTo>
                    <a:pt x="154" y="488"/>
                  </a:lnTo>
                  <a:lnTo>
                    <a:pt x="133" y="478"/>
                  </a:lnTo>
                  <a:lnTo>
                    <a:pt x="112" y="465"/>
                  </a:lnTo>
                  <a:lnTo>
                    <a:pt x="92" y="450"/>
                  </a:lnTo>
                  <a:lnTo>
                    <a:pt x="74" y="433"/>
                  </a:lnTo>
                  <a:lnTo>
                    <a:pt x="57" y="415"/>
                  </a:lnTo>
                  <a:lnTo>
                    <a:pt x="43" y="396"/>
                  </a:lnTo>
                  <a:lnTo>
                    <a:pt x="30" y="376"/>
                  </a:lnTo>
                  <a:lnTo>
                    <a:pt x="20" y="353"/>
                  </a:lnTo>
                  <a:lnTo>
                    <a:pt x="11" y="330"/>
                  </a:lnTo>
                  <a:lnTo>
                    <a:pt x="5" y="306"/>
                  </a:lnTo>
                  <a:lnTo>
                    <a:pt x="2" y="293"/>
                  </a:lnTo>
                  <a:lnTo>
                    <a:pt x="1" y="280"/>
                  </a:lnTo>
                  <a:lnTo>
                    <a:pt x="0" y="267"/>
                  </a:lnTo>
                  <a:lnTo>
                    <a:pt x="0" y="254"/>
                  </a:lnTo>
                  <a:lnTo>
                    <a:pt x="0" y="240"/>
                  </a:lnTo>
                  <a:lnTo>
                    <a:pt x="1" y="228"/>
                  </a:lnTo>
                  <a:lnTo>
                    <a:pt x="2" y="215"/>
                  </a:lnTo>
                  <a:lnTo>
                    <a:pt x="5" y="203"/>
                  </a:lnTo>
                  <a:lnTo>
                    <a:pt x="11" y="179"/>
                  </a:lnTo>
                  <a:lnTo>
                    <a:pt x="20" y="155"/>
                  </a:lnTo>
                  <a:lnTo>
                    <a:pt x="30" y="133"/>
                  </a:lnTo>
                  <a:lnTo>
                    <a:pt x="43" y="113"/>
                  </a:lnTo>
                  <a:lnTo>
                    <a:pt x="57" y="92"/>
                  </a:lnTo>
                  <a:lnTo>
                    <a:pt x="74" y="74"/>
                  </a:lnTo>
                  <a:lnTo>
                    <a:pt x="92" y="58"/>
                  </a:lnTo>
                  <a:lnTo>
                    <a:pt x="112" y="44"/>
                  </a:lnTo>
                  <a:lnTo>
                    <a:pt x="133" y="31"/>
                  </a:lnTo>
                  <a:lnTo>
                    <a:pt x="154" y="19"/>
                  </a:lnTo>
                  <a:lnTo>
                    <a:pt x="178" y="12"/>
                  </a:lnTo>
                  <a:lnTo>
                    <a:pt x="203" y="5"/>
                  </a:lnTo>
                  <a:lnTo>
                    <a:pt x="216" y="3"/>
                  </a:lnTo>
                  <a:lnTo>
                    <a:pt x="227" y="2"/>
                  </a:lnTo>
                  <a:lnTo>
                    <a:pt x="241" y="0"/>
                  </a:lnTo>
                  <a:lnTo>
                    <a:pt x="254" y="0"/>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57" name="Freeform 119"/>
            <p:cNvSpPr>
              <a:spLocks/>
            </p:cNvSpPr>
            <p:nvPr/>
          </p:nvSpPr>
          <p:spPr bwMode="auto">
            <a:xfrm>
              <a:off x="5737069" y="2892207"/>
              <a:ext cx="139700" cy="139700"/>
            </a:xfrm>
            <a:custGeom>
              <a:avLst/>
              <a:gdLst>
                <a:gd name="T0" fmla="*/ 0 w 263"/>
                <a:gd name="T1" fmla="*/ 0 h 264"/>
                <a:gd name="T2" fmla="*/ 263 w 263"/>
                <a:gd name="T3" fmla="*/ 0 h 264"/>
                <a:gd name="T4" fmla="*/ 263 w 263"/>
                <a:gd name="T5" fmla="*/ 264 h 264"/>
                <a:gd name="T6" fmla="*/ 0 w 263"/>
                <a:gd name="T7" fmla="*/ 0 h 264"/>
              </a:gdLst>
              <a:ahLst/>
              <a:cxnLst>
                <a:cxn ang="0">
                  <a:pos x="T0" y="T1"/>
                </a:cxn>
                <a:cxn ang="0">
                  <a:pos x="T2" y="T3"/>
                </a:cxn>
                <a:cxn ang="0">
                  <a:pos x="T4" y="T5"/>
                </a:cxn>
                <a:cxn ang="0">
                  <a:pos x="T6" y="T7"/>
                </a:cxn>
              </a:cxnLst>
              <a:rect l="0" t="0" r="r" b="b"/>
              <a:pathLst>
                <a:path w="263" h="264">
                  <a:moveTo>
                    <a:pt x="0" y="0"/>
                  </a:moveTo>
                  <a:lnTo>
                    <a:pt x="263" y="0"/>
                  </a:lnTo>
                  <a:lnTo>
                    <a:pt x="263" y="264"/>
                  </a:ln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grpSp>
      <p:grpSp>
        <p:nvGrpSpPr>
          <p:cNvPr id="58" name="Grupo 14"/>
          <p:cNvGrpSpPr/>
          <p:nvPr/>
        </p:nvGrpSpPr>
        <p:grpSpPr>
          <a:xfrm>
            <a:off x="7417463" y="2233861"/>
            <a:ext cx="282575" cy="284163"/>
            <a:chOff x="7417463" y="2119563"/>
            <a:chExt cx="282575" cy="284163"/>
          </a:xfrm>
        </p:grpSpPr>
        <p:sp>
          <p:nvSpPr>
            <p:cNvPr id="59" name="Freeform 8"/>
            <p:cNvSpPr>
              <a:spLocks/>
            </p:cNvSpPr>
            <p:nvPr/>
          </p:nvSpPr>
          <p:spPr bwMode="auto">
            <a:xfrm>
              <a:off x="7430163" y="2135438"/>
              <a:ext cx="269875" cy="268288"/>
            </a:xfrm>
            <a:custGeom>
              <a:avLst/>
              <a:gdLst>
                <a:gd name="T0" fmla="*/ 267 w 509"/>
                <a:gd name="T1" fmla="*/ 0 h 507"/>
                <a:gd name="T2" fmla="*/ 293 w 509"/>
                <a:gd name="T3" fmla="*/ 3 h 507"/>
                <a:gd name="T4" fmla="*/ 330 w 509"/>
                <a:gd name="T5" fmla="*/ 11 h 507"/>
                <a:gd name="T6" fmla="*/ 376 w 509"/>
                <a:gd name="T7" fmla="*/ 31 h 507"/>
                <a:gd name="T8" fmla="*/ 416 w 509"/>
                <a:gd name="T9" fmla="*/ 57 h 507"/>
                <a:gd name="T10" fmla="*/ 450 w 509"/>
                <a:gd name="T11" fmla="*/ 92 h 507"/>
                <a:gd name="T12" fmla="*/ 478 w 509"/>
                <a:gd name="T13" fmla="*/ 133 h 507"/>
                <a:gd name="T14" fmla="*/ 497 w 509"/>
                <a:gd name="T15" fmla="*/ 178 h 507"/>
                <a:gd name="T16" fmla="*/ 506 w 509"/>
                <a:gd name="T17" fmla="*/ 215 h 507"/>
                <a:gd name="T18" fmla="*/ 509 w 509"/>
                <a:gd name="T19" fmla="*/ 240 h 507"/>
                <a:gd name="T20" fmla="*/ 509 w 509"/>
                <a:gd name="T21" fmla="*/ 267 h 507"/>
                <a:gd name="T22" fmla="*/ 506 w 509"/>
                <a:gd name="T23" fmla="*/ 293 h 507"/>
                <a:gd name="T24" fmla="*/ 497 w 509"/>
                <a:gd name="T25" fmla="*/ 330 h 507"/>
                <a:gd name="T26" fmla="*/ 478 w 509"/>
                <a:gd name="T27" fmla="*/ 374 h 507"/>
                <a:gd name="T28" fmla="*/ 450 w 509"/>
                <a:gd name="T29" fmla="*/ 415 h 507"/>
                <a:gd name="T30" fmla="*/ 416 w 509"/>
                <a:gd name="T31" fmla="*/ 450 h 507"/>
                <a:gd name="T32" fmla="*/ 376 w 509"/>
                <a:gd name="T33" fmla="*/ 476 h 507"/>
                <a:gd name="T34" fmla="*/ 330 w 509"/>
                <a:gd name="T35" fmla="*/ 496 h 507"/>
                <a:gd name="T36" fmla="*/ 293 w 509"/>
                <a:gd name="T37" fmla="*/ 505 h 507"/>
                <a:gd name="T38" fmla="*/ 267 w 509"/>
                <a:gd name="T39" fmla="*/ 507 h 507"/>
                <a:gd name="T40" fmla="*/ 242 w 509"/>
                <a:gd name="T41" fmla="*/ 507 h 507"/>
                <a:gd name="T42" fmla="*/ 216 w 509"/>
                <a:gd name="T43" fmla="*/ 505 h 507"/>
                <a:gd name="T44" fmla="*/ 179 w 509"/>
                <a:gd name="T45" fmla="*/ 496 h 507"/>
                <a:gd name="T46" fmla="*/ 133 w 509"/>
                <a:gd name="T47" fmla="*/ 476 h 507"/>
                <a:gd name="T48" fmla="*/ 92 w 509"/>
                <a:gd name="T49" fmla="*/ 450 h 507"/>
                <a:gd name="T50" fmla="*/ 59 w 509"/>
                <a:gd name="T51" fmla="*/ 415 h 507"/>
                <a:gd name="T52" fmla="*/ 31 w 509"/>
                <a:gd name="T53" fmla="*/ 374 h 507"/>
                <a:gd name="T54" fmla="*/ 12 w 509"/>
                <a:gd name="T55" fmla="*/ 330 h 507"/>
                <a:gd name="T56" fmla="*/ 3 w 509"/>
                <a:gd name="T57" fmla="*/ 293 h 507"/>
                <a:gd name="T58" fmla="*/ 0 w 509"/>
                <a:gd name="T59" fmla="*/ 267 h 507"/>
                <a:gd name="T60" fmla="*/ 0 w 509"/>
                <a:gd name="T61" fmla="*/ 240 h 507"/>
                <a:gd name="T62" fmla="*/ 3 w 509"/>
                <a:gd name="T63" fmla="*/ 215 h 507"/>
                <a:gd name="T64" fmla="*/ 12 w 509"/>
                <a:gd name="T65" fmla="*/ 178 h 507"/>
                <a:gd name="T66" fmla="*/ 31 w 509"/>
                <a:gd name="T67" fmla="*/ 133 h 507"/>
                <a:gd name="T68" fmla="*/ 59 w 509"/>
                <a:gd name="T69" fmla="*/ 92 h 507"/>
                <a:gd name="T70" fmla="*/ 92 w 509"/>
                <a:gd name="T71" fmla="*/ 57 h 507"/>
                <a:gd name="T72" fmla="*/ 133 w 509"/>
                <a:gd name="T73" fmla="*/ 31 h 507"/>
                <a:gd name="T74" fmla="*/ 179 w 509"/>
                <a:gd name="T75" fmla="*/ 11 h 507"/>
                <a:gd name="T76" fmla="*/ 216 w 509"/>
                <a:gd name="T77" fmla="*/ 3 h 507"/>
                <a:gd name="T78" fmla="*/ 242 w 509"/>
                <a:gd name="T7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9" h="507">
                  <a:moveTo>
                    <a:pt x="255" y="0"/>
                  </a:moveTo>
                  <a:lnTo>
                    <a:pt x="267" y="0"/>
                  </a:lnTo>
                  <a:lnTo>
                    <a:pt x="280" y="1"/>
                  </a:lnTo>
                  <a:lnTo>
                    <a:pt x="293" y="3"/>
                  </a:lnTo>
                  <a:lnTo>
                    <a:pt x="306" y="5"/>
                  </a:lnTo>
                  <a:lnTo>
                    <a:pt x="330" y="11"/>
                  </a:lnTo>
                  <a:lnTo>
                    <a:pt x="353" y="19"/>
                  </a:lnTo>
                  <a:lnTo>
                    <a:pt x="376" y="31"/>
                  </a:lnTo>
                  <a:lnTo>
                    <a:pt x="396" y="43"/>
                  </a:lnTo>
                  <a:lnTo>
                    <a:pt x="416" y="57"/>
                  </a:lnTo>
                  <a:lnTo>
                    <a:pt x="435" y="74"/>
                  </a:lnTo>
                  <a:lnTo>
                    <a:pt x="450" y="92"/>
                  </a:lnTo>
                  <a:lnTo>
                    <a:pt x="465" y="111"/>
                  </a:lnTo>
                  <a:lnTo>
                    <a:pt x="478" y="133"/>
                  </a:lnTo>
                  <a:lnTo>
                    <a:pt x="488" y="155"/>
                  </a:lnTo>
                  <a:lnTo>
                    <a:pt x="497" y="178"/>
                  </a:lnTo>
                  <a:lnTo>
                    <a:pt x="504" y="202"/>
                  </a:lnTo>
                  <a:lnTo>
                    <a:pt x="506" y="215"/>
                  </a:lnTo>
                  <a:lnTo>
                    <a:pt x="508" y="227"/>
                  </a:lnTo>
                  <a:lnTo>
                    <a:pt x="509" y="240"/>
                  </a:lnTo>
                  <a:lnTo>
                    <a:pt x="509" y="253"/>
                  </a:lnTo>
                  <a:lnTo>
                    <a:pt x="509" y="267"/>
                  </a:lnTo>
                  <a:lnTo>
                    <a:pt x="508" y="280"/>
                  </a:lnTo>
                  <a:lnTo>
                    <a:pt x="506" y="293"/>
                  </a:lnTo>
                  <a:lnTo>
                    <a:pt x="504" y="305"/>
                  </a:lnTo>
                  <a:lnTo>
                    <a:pt x="497" y="330"/>
                  </a:lnTo>
                  <a:lnTo>
                    <a:pt x="488" y="353"/>
                  </a:lnTo>
                  <a:lnTo>
                    <a:pt x="478" y="374"/>
                  </a:lnTo>
                  <a:lnTo>
                    <a:pt x="465" y="396"/>
                  </a:lnTo>
                  <a:lnTo>
                    <a:pt x="450" y="415"/>
                  </a:lnTo>
                  <a:lnTo>
                    <a:pt x="435" y="433"/>
                  </a:lnTo>
                  <a:lnTo>
                    <a:pt x="416" y="450"/>
                  </a:lnTo>
                  <a:lnTo>
                    <a:pt x="396" y="464"/>
                  </a:lnTo>
                  <a:lnTo>
                    <a:pt x="376" y="476"/>
                  </a:lnTo>
                  <a:lnTo>
                    <a:pt x="353" y="488"/>
                  </a:lnTo>
                  <a:lnTo>
                    <a:pt x="330" y="496"/>
                  </a:lnTo>
                  <a:lnTo>
                    <a:pt x="306" y="502"/>
                  </a:lnTo>
                  <a:lnTo>
                    <a:pt x="293" y="505"/>
                  </a:lnTo>
                  <a:lnTo>
                    <a:pt x="280" y="506"/>
                  </a:lnTo>
                  <a:lnTo>
                    <a:pt x="267" y="507"/>
                  </a:lnTo>
                  <a:lnTo>
                    <a:pt x="255" y="507"/>
                  </a:lnTo>
                  <a:lnTo>
                    <a:pt x="242" y="507"/>
                  </a:lnTo>
                  <a:lnTo>
                    <a:pt x="229" y="506"/>
                  </a:lnTo>
                  <a:lnTo>
                    <a:pt x="216" y="505"/>
                  </a:lnTo>
                  <a:lnTo>
                    <a:pt x="204" y="502"/>
                  </a:lnTo>
                  <a:lnTo>
                    <a:pt x="179" y="496"/>
                  </a:lnTo>
                  <a:lnTo>
                    <a:pt x="156" y="488"/>
                  </a:lnTo>
                  <a:lnTo>
                    <a:pt x="133" y="476"/>
                  </a:lnTo>
                  <a:lnTo>
                    <a:pt x="113" y="464"/>
                  </a:lnTo>
                  <a:lnTo>
                    <a:pt x="92" y="450"/>
                  </a:lnTo>
                  <a:lnTo>
                    <a:pt x="75" y="433"/>
                  </a:lnTo>
                  <a:lnTo>
                    <a:pt x="59" y="415"/>
                  </a:lnTo>
                  <a:lnTo>
                    <a:pt x="44" y="396"/>
                  </a:lnTo>
                  <a:lnTo>
                    <a:pt x="31" y="374"/>
                  </a:lnTo>
                  <a:lnTo>
                    <a:pt x="21" y="353"/>
                  </a:lnTo>
                  <a:lnTo>
                    <a:pt x="12" y="330"/>
                  </a:lnTo>
                  <a:lnTo>
                    <a:pt x="6" y="305"/>
                  </a:lnTo>
                  <a:lnTo>
                    <a:pt x="3" y="293"/>
                  </a:lnTo>
                  <a:lnTo>
                    <a:pt x="2" y="280"/>
                  </a:lnTo>
                  <a:lnTo>
                    <a:pt x="0" y="267"/>
                  </a:lnTo>
                  <a:lnTo>
                    <a:pt x="0" y="253"/>
                  </a:lnTo>
                  <a:lnTo>
                    <a:pt x="0" y="240"/>
                  </a:lnTo>
                  <a:lnTo>
                    <a:pt x="2" y="227"/>
                  </a:lnTo>
                  <a:lnTo>
                    <a:pt x="3" y="215"/>
                  </a:lnTo>
                  <a:lnTo>
                    <a:pt x="6" y="202"/>
                  </a:lnTo>
                  <a:lnTo>
                    <a:pt x="12" y="178"/>
                  </a:lnTo>
                  <a:lnTo>
                    <a:pt x="21" y="155"/>
                  </a:lnTo>
                  <a:lnTo>
                    <a:pt x="31" y="133"/>
                  </a:lnTo>
                  <a:lnTo>
                    <a:pt x="44" y="111"/>
                  </a:lnTo>
                  <a:lnTo>
                    <a:pt x="59" y="92"/>
                  </a:lnTo>
                  <a:lnTo>
                    <a:pt x="75" y="74"/>
                  </a:lnTo>
                  <a:lnTo>
                    <a:pt x="92" y="57"/>
                  </a:lnTo>
                  <a:lnTo>
                    <a:pt x="113" y="43"/>
                  </a:lnTo>
                  <a:lnTo>
                    <a:pt x="133" y="31"/>
                  </a:lnTo>
                  <a:lnTo>
                    <a:pt x="156" y="19"/>
                  </a:lnTo>
                  <a:lnTo>
                    <a:pt x="179" y="11"/>
                  </a:lnTo>
                  <a:lnTo>
                    <a:pt x="204" y="5"/>
                  </a:lnTo>
                  <a:lnTo>
                    <a:pt x="216" y="3"/>
                  </a:lnTo>
                  <a:lnTo>
                    <a:pt x="229" y="1"/>
                  </a:lnTo>
                  <a:lnTo>
                    <a:pt x="242" y="0"/>
                  </a:lnTo>
                  <a:lnTo>
                    <a:pt x="255" y="0"/>
                  </a:lnTo>
                  <a:close/>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60" name="Freeform 16"/>
            <p:cNvSpPr>
              <a:spLocks/>
            </p:cNvSpPr>
            <p:nvPr/>
          </p:nvSpPr>
          <p:spPr bwMode="auto">
            <a:xfrm>
              <a:off x="7417463" y="2119563"/>
              <a:ext cx="268288" cy="269875"/>
            </a:xfrm>
            <a:custGeom>
              <a:avLst/>
              <a:gdLst>
                <a:gd name="T0" fmla="*/ 267 w 507"/>
                <a:gd name="T1" fmla="*/ 0 h 508"/>
                <a:gd name="T2" fmla="*/ 293 w 507"/>
                <a:gd name="T3" fmla="*/ 2 h 508"/>
                <a:gd name="T4" fmla="*/ 330 w 507"/>
                <a:gd name="T5" fmla="*/ 11 h 508"/>
                <a:gd name="T6" fmla="*/ 374 w 507"/>
                <a:gd name="T7" fmla="*/ 30 h 508"/>
                <a:gd name="T8" fmla="*/ 415 w 507"/>
                <a:gd name="T9" fmla="*/ 57 h 508"/>
                <a:gd name="T10" fmla="*/ 450 w 507"/>
                <a:gd name="T11" fmla="*/ 92 h 508"/>
                <a:gd name="T12" fmla="*/ 477 w 507"/>
                <a:gd name="T13" fmla="*/ 132 h 508"/>
                <a:gd name="T14" fmla="*/ 496 w 507"/>
                <a:gd name="T15" fmla="*/ 178 h 508"/>
                <a:gd name="T16" fmla="*/ 505 w 507"/>
                <a:gd name="T17" fmla="*/ 214 h 508"/>
                <a:gd name="T18" fmla="*/ 507 w 507"/>
                <a:gd name="T19" fmla="*/ 241 h 508"/>
                <a:gd name="T20" fmla="*/ 507 w 507"/>
                <a:gd name="T21" fmla="*/ 267 h 508"/>
                <a:gd name="T22" fmla="*/ 505 w 507"/>
                <a:gd name="T23" fmla="*/ 292 h 508"/>
                <a:gd name="T24" fmla="*/ 496 w 507"/>
                <a:gd name="T25" fmla="*/ 329 h 508"/>
                <a:gd name="T26" fmla="*/ 477 w 507"/>
                <a:gd name="T27" fmla="*/ 375 h 508"/>
                <a:gd name="T28" fmla="*/ 450 w 507"/>
                <a:gd name="T29" fmla="*/ 415 h 508"/>
                <a:gd name="T30" fmla="*/ 415 w 507"/>
                <a:gd name="T31" fmla="*/ 449 h 508"/>
                <a:gd name="T32" fmla="*/ 374 w 507"/>
                <a:gd name="T33" fmla="*/ 477 h 508"/>
                <a:gd name="T34" fmla="*/ 330 w 507"/>
                <a:gd name="T35" fmla="*/ 497 h 508"/>
                <a:gd name="T36" fmla="*/ 293 w 507"/>
                <a:gd name="T37" fmla="*/ 504 h 508"/>
                <a:gd name="T38" fmla="*/ 267 w 507"/>
                <a:gd name="T39" fmla="*/ 507 h 508"/>
                <a:gd name="T40" fmla="*/ 240 w 507"/>
                <a:gd name="T41" fmla="*/ 507 h 508"/>
                <a:gd name="T42" fmla="*/ 215 w 507"/>
                <a:gd name="T43" fmla="*/ 504 h 508"/>
                <a:gd name="T44" fmla="*/ 178 w 507"/>
                <a:gd name="T45" fmla="*/ 497 h 508"/>
                <a:gd name="T46" fmla="*/ 133 w 507"/>
                <a:gd name="T47" fmla="*/ 477 h 508"/>
                <a:gd name="T48" fmla="*/ 92 w 507"/>
                <a:gd name="T49" fmla="*/ 449 h 508"/>
                <a:gd name="T50" fmla="*/ 58 w 507"/>
                <a:gd name="T51" fmla="*/ 415 h 508"/>
                <a:gd name="T52" fmla="*/ 31 w 507"/>
                <a:gd name="T53" fmla="*/ 375 h 508"/>
                <a:gd name="T54" fmla="*/ 12 w 507"/>
                <a:gd name="T55" fmla="*/ 329 h 508"/>
                <a:gd name="T56" fmla="*/ 3 w 507"/>
                <a:gd name="T57" fmla="*/ 292 h 508"/>
                <a:gd name="T58" fmla="*/ 0 w 507"/>
                <a:gd name="T59" fmla="*/ 267 h 508"/>
                <a:gd name="T60" fmla="*/ 0 w 507"/>
                <a:gd name="T61" fmla="*/ 241 h 508"/>
                <a:gd name="T62" fmla="*/ 3 w 507"/>
                <a:gd name="T63" fmla="*/ 214 h 508"/>
                <a:gd name="T64" fmla="*/ 12 w 507"/>
                <a:gd name="T65" fmla="*/ 178 h 508"/>
                <a:gd name="T66" fmla="*/ 31 w 507"/>
                <a:gd name="T67" fmla="*/ 132 h 508"/>
                <a:gd name="T68" fmla="*/ 58 w 507"/>
                <a:gd name="T69" fmla="*/ 92 h 508"/>
                <a:gd name="T70" fmla="*/ 92 w 507"/>
                <a:gd name="T71" fmla="*/ 57 h 508"/>
                <a:gd name="T72" fmla="*/ 133 w 507"/>
                <a:gd name="T73" fmla="*/ 30 h 508"/>
                <a:gd name="T74" fmla="*/ 178 w 507"/>
                <a:gd name="T75" fmla="*/ 11 h 508"/>
                <a:gd name="T76" fmla="*/ 215 w 507"/>
                <a:gd name="T77" fmla="*/ 2 h 508"/>
                <a:gd name="T78" fmla="*/ 240 w 507"/>
                <a:gd name="T79"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7" h="508">
                  <a:moveTo>
                    <a:pt x="253" y="0"/>
                  </a:moveTo>
                  <a:lnTo>
                    <a:pt x="267" y="0"/>
                  </a:lnTo>
                  <a:lnTo>
                    <a:pt x="280" y="1"/>
                  </a:lnTo>
                  <a:lnTo>
                    <a:pt x="293" y="2"/>
                  </a:lnTo>
                  <a:lnTo>
                    <a:pt x="304" y="5"/>
                  </a:lnTo>
                  <a:lnTo>
                    <a:pt x="330" y="11"/>
                  </a:lnTo>
                  <a:lnTo>
                    <a:pt x="353" y="19"/>
                  </a:lnTo>
                  <a:lnTo>
                    <a:pt x="374" y="30"/>
                  </a:lnTo>
                  <a:lnTo>
                    <a:pt x="396" y="43"/>
                  </a:lnTo>
                  <a:lnTo>
                    <a:pt x="415" y="57"/>
                  </a:lnTo>
                  <a:lnTo>
                    <a:pt x="433" y="74"/>
                  </a:lnTo>
                  <a:lnTo>
                    <a:pt x="450" y="92"/>
                  </a:lnTo>
                  <a:lnTo>
                    <a:pt x="464" y="112"/>
                  </a:lnTo>
                  <a:lnTo>
                    <a:pt x="477" y="132"/>
                  </a:lnTo>
                  <a:lnTo>
                    <a:pt x="488" y="154"/>
                  </a:lnTo>
                  <a:lnTo>
                    <a:pt x="496" y="178"/>
                  </a:lnTo>
                  <a:lnTo>
                    <a:pt x="502" y="203"/>
                  </a:lnTo>
                  <a:lnTo>
                    <a:pt x="505" y="214"/>
                  </a:lnTo>
                  <a:lnTo>
                    <a:pt x="506" y="227"/>
                  </a:lnTo>
                  <a:lnTo>
                    <a:pt x="507" y="241"/>
                  </a:lnTo>
                  <a:lnTo>
                    <a:pt x="507" y="254"/>
                  </a:lnTo>
                  <a:lnTo>
                    <a:pt x="507" y="267"/>
                  </a:lnTo>
                  <a:lnTo>
                    <a:pt x="506" y="279"/>
                  </a:lnTo>
                  <a:lnTo>
                    <a:pt x="505" y="292"/>
                  </a:lnTo>
                  <a:lnTo>
                    <a:pt x="502" y="305"/>
                  </a:lnTo>
                  <a:lnTo>
                    <a:pt x="496" y="329"/>
                  </a:lnTo>
                  <a:lnTo>
                    <a:pt x="488" y="352"/>
                  </a:lnTo>
                  <a:lnTo>
                    <a:pt x="477" y="375"/>
                  </a:lnTo>
                  <a:lnTo>
                    <a:pt x="464" y="396"/>
                  </a:lnTo>
                  <a:lnTo>
                    <a:pt x="450" y="415"/>
                  </a:lnTo>
                  <a:lnTo>
                    <a:pt x="433" y="433"/>
                  </a:lnTo>
                  <a:lnTo>
                    <a:pt x="415" y="449"/>
                  </a:lnTo>
                  <a:lnTo>
                    <a:pt x="396" y="465"/>
                  </a:lnTo>
                  <a:lnTo>
                    <a:pt x="374" y="477"/>
                  </a:lnTo>
                  <a:lnTo>
                    <a:pt x="353" y="488"/>
                  </a:lnTo>
                  <a:lnTo>
                    <a:pt x="330" y="497"/>
                  </a:lnTo>
                  <a:lnTo>
                    <a:pt x="304" y="503"/>
                  </a:lnTo>
                  <a:lnTo>
                    <a:pt x="293" y="504"/>
                  </a:lnTo>
                  <a:lnTo>
                    <a:pt x="280" y="507"/>
                  </a:lnTo>
                  <a:lnTo>
                    <a:pt x="267" y="507"/>
                  </a:lnTo>
                  <a:lnTo>
                    <a:pt x="253" y="508"/>
                  </a:lnTo>
                  <a:lnTo>
                    <a:pt x="240" y="507"/>
                  </a:lnTo>
                  <a:lnTo>
                    <a:pt x="228" y="507"/>
                  </a:lnTo>
                  <a:lnTo>
                    <a:pt x="215" y="504"/>
                  </a:lnTo>
                  <a:lnTo>
                    <a:pt x="202" y="503"/>
                  </a:lnTo>
                  <a:lnTo>
                    <a:pt x="178" y="497"/>
                  </a:lnTo>
                  <a:lnTo>
                    <a:pt x="155" y="488"/>
                  </a:lnTo>
                  <a:lnTo>
                    <a:pt x="133" y="477"/>
                  </a:lnTo>
                  <a:lnTo>
                    <a:pt x="111" y="465"/>
                  </a:lnTo>
                  <a:lnTo>
                    <a:pt x="92" y="449"/>
                  </a:lnTo>
                  <a:lnTo>
                    <a:pt x="74" y="433"/>
                  </a:lnTo>
                  <a:lnTo>
                    <a:pt x="58" y="415"/>
                  </a:lnTo>
                  <a:lnTo>
                    <a:pt x="44" y="396"/>
                  </a:lnTo>
                  <a:lnTo>
                    <a:pt x="31" y="375"/>
                  </a:lnTo>
                  <a:lnTo>
                    <a:pt x="19" y="352"/>
                  </a:lnTo>
                  <a:lnTo>
                    <a:pt x="12" y="329"/>
                  </a:lnTo>
                  <a:lnTo>
                    <a:pt x="5" y="305"/>
                  </a:lnTo>
                  <a:lnTo>
                    <a:pt x="3" y="292"/>
                  </a:lnTo>
                  <a:lnTo>
                    <a:pt x="1" y="279"/>
                  </a:lnTo>
                  <a:lnTo>
                    <a:pt x="0" y="267"/>
                  </a:lnTo>
                  <a:lnTo>
                    <a:pt x="0" y="254"/>
                  </a:lnTo>
                  <a:lnTo>
                    <a:pt x="0" y="241"/>
                  </a:lnTo>
                  <a:lnTo>
                    <a:pt x="1" y="227"/>
                  </a:lnTo>
                  <a:lnTo>
                    <a:pt x="3" y="214"/>
                  </a:lnTo>
                  <a:lnTo>
                    <a:pt x="5" y="203"/>
                  </a:lnTo>
                  <a:lnTo>
                    <a:pt x="12" y="178"/>
                  </a:lnTo>
                  <a:lnTo>
                    <a:pt x="19" y="154"/>
                  </a:lnTo>
                  <a:lnTo>
                    <a:pt x="31" y="132"/>
                  </a:lnTo>
                  <a:lnTo>
                    <a:pt x="44" y="112"/>
                  </a:lnTo>
                  <a:lnTo>
                    <a:pt x="58" y="92"/>
                  </a:lnTo>
                  <a:lnTo>
                    <a:pt x="74" y="74"/>
                  </a:lnTo>
                  <a:lnTo>
                    <a:pt x="92" y="57"/>
                  </a:lnTo>
                  <a:lnTo>
                    <a:pt x="111" y="43"/>
                  </a:lnTo>
                  <a:lnTo>
                    <a:pt x="133" y="30"/>
                  </a:lnTo>
                  <a:lnTo>
                    <a:pt x="155" y="19"/>
                  </a:lnTo>
                  <a:lnTo>
                    <a:pt x="178" y="11"/>
                  </a:lnTo>
                  <a:lnTo>
                    <a:pt x="202" y="5"/>
                  </a:lnTo>
                  <a:lnTo>
                    <a:pt x="215" y="2"/>
                  </a:lnTo>
                  <a:lnTo>
                    <a:pt x="228" y="1"/>
                  </a:lnTo>
                  <a:lnTo>
                    <a:pt x="240" y="0"/>
                  </a:lnTo>
                  <a:lnTo>
                    <a:pt x="253" y="0"/>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61" name="Rectangle 102"/>
            <p:cNvSpPr>
              <a:spLocks noChangeArrowheads="1"/>
            </p:cNvSpPr>
            <p:nvPr/>
          </p:nvSpPr>
          <p:spPr bwMode="auto">
            <a:xfrm>
              <a:off x="7480963" y="2235450"/>
              <a:ext cx="150813" cy="50800"/>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grpSp>
      <p:grpSp>
        <p:nvGrpSpPr>
          <p:cNvPr id="62" name="Grupo 16"/>
          <p:cNvGrpSpPr/>
          <p:nvPr/>
        </p:nvGrpSpPr>
        <p:grpSpPr>
          <a:xfrm>
            <a:off x="8944825" y="2240439"/>
            <a:ext cx="282575" cy="284163"/>
            <a:chOff x="8944825" y="2126141"/>
            <a:chExt cx="282575" cy="284163"/>
          </a:xfrm>
        </p:grpSpPr>
        <p:sp>
          <p:nvSpPr>
            <p:cNvPr id="63" name="Freeform 8"/>
            <p:cNvSpPr>
              <a:spLocks/>
            </p:cNvSpPr>
            <p:nvPr/>
          </p:nvSpPr>
          <p:spPr bwMode="auto">
            <a:xfrm>
              <a:off x="8957525" y="2142016"/>
              <a:ext cx="269875" cy="268288"/>
            </a:xfrm>
            <a:custGeom>
              <a:avLst/>
              <a:gdLst>
                <a:gd name="T0" fmla="*/ 267 w 509"/>
                <a:gd name="T1" fmla="*/ 0 h 507"/>
                <a:gd name="T2" fmla="*/ 293 w 509"/>
                <a:gd name="T3" fmla="*/ 3 h 507"/>
                <a:gd name="T4" fmla="*/ 330 w 509"/>
                <a:gd name="T5" fmla="*/ 11 h 507"/>
                <a:gd name="T6" fmla="*/ 376 w 509"/>
                <a:gd name="T7" fmla="*/ 31 h 507"/>
                <a:gd name="T8" fmla="*/ 416 w 509"/>
                <a:gd name="T9" fmla="*/ 57 h 507"/>
                <a:gd name="T10" fmla="*/ 450 w 509"/>
                <a:gd name="T11" fmla="*/ 92 h 507"/>
                <a:gd name="T12" fmla="*/ 478 w 509"/>
                <a:gd name="T13" fmla="*/ 133 h 507"/>
                <a:gd name="T14" fmla="*/ 497 w 509"/>
                <a:gd name="T15" fmla="*/ 178 h 507"/>
                <a:gd name="T16" fmla="*/ 506 w 509"/>
                <a:gd name="T17" fmla="*/ 215 h 507"/>
                <a:gd name="T18" fmla="*/ 509 w 509"/>
                <a:gd name="T19" fmla="*/ 240 h 507"/>
                <a:gd name="T20" fmla="*/ 509 w 509"/>
                <a:gd name="T21" fmla="*/ 267 h 507"/>
                <a:gd name="T22" fmla="*/ 506 w 509"/>
                <a:gd name="T23" fmla="*/ 293 h 507"/>
                <a:gd name="T24" fmla="*/ 497 w 509"/>
                <a:gd name="T25" fmla="*/ 330 h 507"/>
                <a:gd name="T26" fmla="*/ 478 w 509"/>
                <a:gd name="T27" fmla="*/ 374 h 507"/>
                <a:gd name="T28" fmla="*/ 450 w 509"/>
                <a:gd name="T29" fmla="*/ 415 h 507"/>
                <a:gd name="T30" fmla="*/ 416 w 509"/>
                <a:gd name="T31" fmla="*/ 450 h 507"/>
                <a:gd name="T32" fmla="*/ 376 w 509"/>
                <a:gd name="T33" fmla="*/ 476 h 507"/>
                <a:gd name="T34" fmla="*/ 330 w 509"/>
                <a:gd name="T35" fmla="*/ 496 h 507"/>
                <a:gd name="T36" fmla="*/ 293 w 509"/>
                <a:gd name="T37" fmla="*/ 505 h 507"/>
                <a:gd name="T38" fmla="*/ 267 w 509"/>
                <a:gd name="T39" fmla="*/ 507 h 507"/>
                <a:gd name="T40" fmla="*/ 242 w 509"/>
                <a:gd name="T41" fmla="*/ 507 h 507"/>
                <a:gd name="T42" fmla="*/ 216 w 509"/>
                <a:gd name="T43" fmla="*/ 505 h 507"/>
                <a:gd name="T44" fmla="*/ 179 w 509"/>
                <a:gd name="T45" fmla="*/ 496 h 507"/>
                <a:gd name="T46" fmla="*/ 133 w 509"/>
                <a:gd name="T47" fmla="*/ 476 h 507"/>
                <a:gd name="T48" fmla="*/ 92 w 509"/>
                <a:gd name="T49" fmla="*/ 450 h 507"/>
                <a:gd name="T50" fmla="*/ 59 w 509"/>
                <a:gd name="T51" fmla="*/ 415 h 507"/>
                <a:gd name="T52" fmla="*/ 31 w 509"/>
                <a:gd name="T53" fmla="*/ 374 h 507"/>
                <a:gd name="T54" fmla="*/ 12 w 509"/>
                <a:gd name="T55" fmla="*/ 330 h 507"/>
                <a:gd name="T56" fmla="*/ 3 w 509"/>
                <a:gd name="T57" fmla="*/ 293 h 507"/>
                <a:gd name="T58" fmla="*/ 0 w 509"/>
                <a:gd name="T59" fmla="*/ 267 h 507"/>
                <a:gd name="T60" fmla="*/ 0 w 509"/>
                <a:gd name="T61" fmla="*/ 240 h 507"/>
                <a:gd name="T62" fmla="*/ 3 w 509"/>
                <a:gd name="T63" fmla="*/ 215 h 507"/>
                <a:gd name="T64" fmla="*/ 12 w 509"/>
                <a:gd name="T65" fmla="*/ 178 h 507"/>
                <a:gd name="T66" fmla="*/ 31 w 509"/>
                <a:gd name="T67" fmla="*/ 133 h 507"/>
                <a:gd name="T68" fmla="*/ 59 w 509"/>
                <a:gd name="T69" fmla="*/ 92 h 507"/>
                <a:gd name="T70" fmla="*/ 92 w 509"/>
                <a:gd name="T71" fmla="*/ 57 h 507"/>
                <a:gd name="T72" fmla="*/ 133 w 509"/>
                <a:gd name="T73" fmla="*/ 31 h 507"/>
                <a:gd name="T74" fmla="*/ 179 w 509"/>
                <a:gd name="T75" fmla="*/ 11 h 507"/>
                <a:gd name="T76" fmla="*/ 216 w 509"/>
                <a:gd name="T77" fmla="*/ 3 h 507"/>
                <a:gd name="T78" fmla="*/ 242 w 509"/>
                <a:gd name="T7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9" h="507">
                  <a:moveTo>
                    <a:pt x="255" y="0"/>
                  </a:moveTo>
                  <a:lnTo>
                    <a:pt x="267" y="0"/>
                  </a:lnTo>
                  <a:lnTo>
                    <a:pt x="280" y="1"/>
                  </a:lnTo>
                  <a:lnTo>
                    <a:pt x="293" y="3"/>
                  </a:lnTo>
                  <a:lnTo>
                    <a:pt x="306" y="5"/>
                  </a:lnTo>
                  <a:lnTo>
                    <a:pt x="330" y="11"/>
                  </a:lnTo>
                  <a:lnTo>
                    <a:pt x="353" y="19"/>
                  </a:lnTo>
                  <a:lnTo>
                    <a:pt x="376" y="31"/>
                  </a:lnTo>
                  <a:lnTo>
                    <a:pt x="396" y="43"/>
                  </a:lnTo>
                  <a:lnTo>
                    <a:pt x="416" y="57"/>
                  </a:lnTo>
                  <a:lnTo>
                    <a:pt x="435" y="74"/>
                  </a:lnTo>
                  <a:lnTo>
                    <a:pt x="450" y="92"/>
                  </a:lnTo>
                  <a:lnTo>
                    <a:pt x="465" y="111"/>
                  </a:lnTo>
                  <a:lnTo>
                    <a:pt x="478" y="133"/>
                  </a:lnTo>
                  <a:lnTo>
                    <a:pt x="488" y="155"/>
                  </a:lnTo>
                  <a:lnTo>
                    <a:pt x="497" y="178"/>
                  </a:lnTo>
                  <a:lnTo>
                    <a:pt x="504" y="202"/>
                  </a:lnTo>
                  <a:lnTo>
                    <a:pt x="506" y="215"/>
                  </a:lnTo>
                  <a:lnTo>
                    <a:pt x="508" y="227"/>
                  </a:lnTo>
                  <a:lnTo>
                    <a:pt x="509" y="240"/>
                  </a:lnTo>
                  <a:lnTo>
                    <a:pt x="509" y="253"/>
                  </a:lnTo>
                  <a:lnTo>
                    <a:pt x="509" y="267"/>
                  </a:lnTo>
                  <a:lnTo>
                    <a:pt x="508" y="280"/>
                  </a:lnTo>
                  <a:lnTo>
                    <a:pt x="506" y="293"/>
                  </a:lnTo>
                  <a:lnTo>
                    <a:pt x="504" y="305"/>
                  </a:lnTo>
                  <a:lnTo>
                    <a:pt x="497" y="330"/>
                  </a:lnTo>
                  <a:lnTo>
                    <a:pt x="488" y="353"/>
                  </a:lnTo>
                  <a:lnTo>
                    <a:pt x="478" y="374"/>
                  </a:lnTo>
                  <a:lnTo>
                    <a:pt x="465" y="396"/>
                  </a:lnTo>
                  <a:lnTo>
                    <a:pt x="450" y="415"/>
                  </a:lnTo>
                  <a:lnTo>
                    <a:pt x="435" y="433"/>
                  </a:lnTo>
                  <a:lnTo>
                    <a:pt x="416" y="450"/>
                  </a:lnTo>
                  <a:lnTo>
                    <a:pt x="396" y="464"/>
                  </a:lnTo>
                  <a:lnTo>
                    <a:pt x="376" y="476"/>
                  </a:lnTo>
                  <a:lnTo>
                    <a:pt x="353" y="488"/>
                  </a:lnTo>
                  <a:lnTo>
                    <a:pt x="330" y="496"/>
                  </a:lnTo>
                  <a:lnTo>
                    <a:pt x="306" y="502"/>
                  </a:lnTo>
                  <a:lnTo>
                    <a:pt x="293" y="505"/>
                  </a:lnTo>
                  <a:lnTo>
                    <a:pt x="280" y="506"/>
                  </a:lnTo>
                  <a:lnTo>
                    <a:pt x="267" y="507"/>
                  </a:lnTo>
                  <a:lnTo>
                    <a:pt x="255" y="507"/>
                  </a:lnTo>
                  <a:lnTo>
                    <a:pt x="242" y="507"/>
                  </a:lnTo>
                  <a:lnTo>
                    <a:pt x="229" y="506"/>
                  </a:lnTo>
                  <a:lnTo>
                    <a:pt x="216" y="505"/>
                  </a:lnTo>
                  <a:lnTo>
                    <a:pt x="204" y="502"/>
                  </a:lnTo>
                  <a:lnTo>
                    <a:pt x="179" y="496"/>
                  </a:lnTo>
                  <a:lnTo>
                    <a:pt x="156" y="488"/>
                  </a:lnTo>
                  <a:lnTo>
                    <a:pt x="133" y="476"/>
                  </a:lnTo>
                  <a:lnTo>
                    <a:pt x="113" y="464"/>
                  </a:lnTo>
                  <a:lnTo>
                    <a:pt x="92" y="450"/>
                  </a:lnTo>
                  <a:lnTo>
                    <a:pt x="75" y="433"/>
                  </a:lnTo>
                  <a:lnTo>
                    <a:pt x="59" y="415"/>
                  </a:lnTo>
                  <a:lnTo>
                    <a:pt x="44" y="396"/>
                  </a:lnTo>
                  <a:lnTo>
                    <a:pt x="31" y="374"/>
                  </a:lnTo>
                  <a:lnTo>
                    <a:pt x="21" y="353"/>
                  </a:lnTo>
                  <a:lnTo>
                    <a:pt x="12" y="330"/>
                  </a:lnTo>
                  <a:lnTo>
                    <a:pt x="6" y="305"/>
                  </a:lnTo>
                  <a:lnTo>
                    <a:pt x="3" y="293"/>
                  </a:lnTo>
                  <a:lnTo>
                    <a:pt x="2" y="280"/>
                  </a:lnTo>
                  <a:lnTo>
                    <a:pt x="0" y="267"/>
                  </a:lnTo>
                  <a:lnTo>
                    <a:pt x="0" y="253"/>
                  </a:lnTo>
                  <a:lnTo>
                    <a:pt x="0" y="240"/>
                  </a:lnTo>
                  <a:lnTo>
                    <a:pt x="2" y="227"/>
                  </a:lnTo>
                  <a:lnTo>
                    <a:pt x="3" y="215"/>
                  </a:lnTo>
                  <a:lnTo>
                    <a:pt x="6" y="202"/>
                  </a:lnTo>
                  <a:lnTo>
                    <a:pt x="12" y="178"/>
                  </a:lnTo>
                  <a:lnTo>
                    <a:pt x="21" y="155"/>
                  </a:lnTo>
                  <a:lnTo>
                    <a:pt x="31" y="133"/>
                  </a:lnTo>
                  <a:lnTo>
                    <a:pt x="44" y="111"/>
                  </a:lnTo>
                  <a:lnTo>
                    <a:pt x="59" y="92"/>
                  </a:lnTo>
                  <a:lnTo>
                    <a:pt x="75" y="74"/>
                  </a:lnTo>
                  <a:lnTo>
                    <a:pt x="92" y="57"/>
                  </a:lnTo>
                  <a:lnTo>
                    <a:pt x="113" y="43"/>
                  </a:lnTo>
                  <a:lnTo>
                    <a:pt x="133" y="31"/>
                  </a:lnTo>
                  <a:lnTo>
                    <a:pt x="156" y="19"/>
                  </a:lnTo>
                  <a:lnTo>
                    <a:pt x="179" y="11"/>
                  </a:lnTo>
                  <a:lnTo>
                    <a:pt x="204" y="5"/>
                  </a:lnTo>
                  <a:lnTo>
                    <a:pt x="216" y="3"/>
                  </a:lnTo>
                  <a:lnTo>
                    <a:pt x="229" y="1"/>
                  </a:lnTo>
                  <a:lnTo>
                    <a:pt x="242" y="0"/>
                  </a:lnTo>
                  <a:lnTo>
                    <a:pt x="255" y="0"/>
                  </a:lnTo>
                  <a:close/>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64" name="Freeform 16"/>
            <p:cNvSpPr>
              <a:spLocks/>
            </p:cNvSpPr>
            <p:nvPr/>
          </p:nvSpPr>
          <p:spPr bwMode="auto">
            <a:xfrm>
              <a:off x="8944825" y="2126141"/>
              <a:ext cx="268288" cy="269875"/>
            </a:xfrm>
            <a:custGeom>
              <a:avLst/>
              <a:gdLst>
                <a:gd name="T0" fmla="*/ 267 w 507"/>
                <a:gd name="T1" fmla="*/ 0 h 508"/>
                <a:gd name="T2" fmla="*/ 293 w 507"/>
                <a:gd name="T3" fmla="*/ 2 h 508"/>
                <a:gd name="T4" fmla="*/ 330 w 507"/>
                <a:gd name="T5" fmla="*/ 11 h 508"/>
                <a:gd name="T6" fmla="*/ 374 w 507"/>
                <a:gd name="T7" fmla="*/ 30 h 508"/>
                <a:gd name="T8" fmla="*/ 415 w 507"/>
                <a:gd name="T9" fmla="*/ 57 h 508"/>
                <a:gd name="T10" fmla="*/ 450 w 507"/>
                <a:gd name="T11" fmla="*/ 92 h 508"/>
                <a:gd name="T12" fmla="*/ 477 w 507"/>
                <a:gd name="T13" fmla="*/ 132 h 508"/>
                <a:gd name="T14" fmla="*/ 496 w 507"/>
                <a:gd name="T15" fmla="*/ 178 h 508"/>
                <a:gd name="T16" fmla="*/ 505 w 507"/>
                <a:gd name="T17" fmla="*/ 214 h 508"/>
                <a:gd name="T18" fmla="*/ 507 w 507"/>
                <a:gd name="T19" fmla="*/ 241 h 508"/>
                <a:gd name="T20" fmla="*/ 507 w 507"/>
                <a:gd name="T21" fmla="*/ 267 h 508"/>
                <a:gd name="T22" fmla="*/ 505 w 507"/>
                <a:gd name="T23" fmla="*/ 292 h 508"/>
                <a:gd name="T24" fmla="*/ 496 w 507"/>
                <a:gd name="T25" fmla="*/ 329 h 508"/>
                <a:gd name="T26" fmla="*/ 477 w 507"/>
                <a:gd name="T27" fmla="*/ 375 h 508"/>
                <a:gd name="T28" fmla="*/ 450 w 507"/>
                <a:gd name="T29" fmla="*/ 415 h 508"/>
                <a:gd name="T30" fmla="*/ 415 w 507"/>
                <a:gd name="T31" fmla="*/ 449 h 508"/>
                <a:gd name="T32" fmla="*/ 374 w 507"/>
                <a:gd name="T33" fmla="*/ 477 h 508"/>
                <a:gd name="T34" fmla="*/ 330 w 507"/>
                <a:gd name="T35" fmla="*/ 497 h 508"/>
                <a:gd name="T36" fmla="*/ 293 w 507"/>
                <a:gd name="T37" fmla="*/ 504 h 508"/>
                <a:gd name="T38" fmla="*/ 267 w 507"/>
                <a:gd name="T39" fmla="*/ 507 h 508"/>
                <a:gd name="T40" fmla="*/ 240 w 507"/>
                <a:gd name="T41" fmla="*/ 507 h 508"/>
                <a:gd name="T42" fmla="*/ 215 w 507"/>
                <a:gd name="T43" fmla="*/ 504 h 508"/>
                <a:gd name="T44" fmla="*/ 178 w 507"/>
                <a:gd name="T45" fmla="*/ 497 h 508"/>
                <a:gd name="T46" fmla="*/ 133 w 507"/>
                <a:gd name="T47" fmla="*/ 477 h 508"/>
                <a:gd name="T48" fmla="*/ 92 w 507"/>
                <a:gd name="T49" fmla="*/ 449 h 508"/>
                <a:gd name="T50" fmla="*/ 58 w 507"/>
                <a:gd name="T51" fmla="*/ 415 h 508"/>
                <a:gd name="T52" fmla="*/ 31 w 507"/>
                <a:gd name="T53" fmla="*/ 375 h 508"/>
                <a:gd name="T54" fmla="*/ 12 w 507"/>
                <a:gd name="T55" fmla="*/ 329 h 508"/>
                <a:gd name="T56" fmla="*/ 3 w 507"/>
                <a:gd name="T57" fmla="*/ 292 h 508"/>
                <a:gd name="T58" fmla="*/ 0 w 507"/>
                <a:gd name="T59" fmla="*/ 267 h 508"/>
                <a:gd name="T60" fmla="*/ 0 w 507"/>
                <a:gd name="T61" fmla="*/ 241 h 508"/>
                <a:gd name="T62" fmla="*/ 3 w 507"/>
                <a:gd name="T63" fmla="*/ 214 h 508"/>
                <a:gd name="T64" fmla="*/ 12 w 507"/>
                <a:gd name="T65" fmla="*/ 178 h 508"/>
                <a:gd name="T66" fmla="*/ 31 w 507"/>
                <a:gd name="T67" fmla="*/ 132 h 508"/>
                <a:gd name="T68" fmla="*/ 58 w 507"/>
                <a:gd name="T69" fmla="*/ 92 h 508"/>
                <a:gd name="T70" fmla="*/ 92 w 507"/>
                <a:gd name="T71" fmla="*/ 57 h 508"/>
                <a:gd name="T72" fmla="*/ 133 w 507"/>
                <a:gd name="T73" fmla="*/ 30 h 508"/>
                <a:gd name="T74" fmla="*/ 178 w 507"/>
                <a:gd name="T75" fmla="*/ 11 h 508"/>
                <a:gd name="T76" fmla="*/ 215 w 507"/>
                <a:gd name="T77" fmla="*/ 2 h 508"/>
                <a:gd name="T78" fmla="*/ 240 w 507"/>
                <a:gd name="T79"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7" h="508">
                  <a:moveTo>
                    <a:pt x="253" y="0"/>
                  </a:moveTo>
                  <a:lnTo>
                    <a:pt x="267" y="0"/>
                  </a:lnTo>
                  <a:lnTo>
                    <a:pt x="280" y="1"/>
                  </a:lnTo>
                  <a:lnTo>
                    <a:pt x="293" y="2"/>
                  </a:lnTo>
                  <a:lnTo>
                    <a:pt x="304" y="5"/>
                  </a:lnTo>
                  <a:lnTo>
                    <a:pt x="330" y="11"/>
                  </a:lnTo>
                  <a:lnTo>
                    <a:pt x="353" y="19"/>
                  </a:lnTo>
                  <a:lnTo>
                    <a:pt x="374" y="30"/>
                  </a:lnTo>
                  <a:lnTo>
                    <a:pt x="396" y="43"/>
                  </a:lnTo>
                  <a:lnTo>
                    <a:pt x="415" y="57"/>
                  </a:lnTo>
                  <a:lnTo>
                    <a:pt x="433" y="74"/>
                  </a:lnTo>
                  <a:lnTo>
                    <a:pt x="450" y="92"/>
                  </a:lnTo>
                  <a:lnTo>
                    <a:pt x="464" y="112"/>
                  </a:lnTo>
                  <a:lnTo>
                    <a:pt x="477" y="132"/>
                  </a:lnTo>
                  <a:lnTo>
                    <a:pt x="488" y="154"/>
                  </a:lnTo>
                  <a:lnTo>
                    <a:pt x="496" y="178"/>
                  </a:lnTo>
                  <a:lnTo>
                    <a:pt x="502" y="203"/>
                  </a:lnTo>
                  <a:lnTo>
                    <a:pt x="505" y="214"/>
                  </a:lnTo>
                  <a:lnTo>
                    <a:pt x="506" y="227"/>
                  </a:lnTo>
                  <a:lnTo>
                    <a:pt x="507" y="241"/>
                  </a:lnTo>
                  <a:lnTo>
                    <a:pt x="507" y="254"/>
                  </a:lnTo>
                  <a:lnTo>
                    <a:pt x="507" y="267"/>
                  </a:lnTo>
                  <a:lnTo>
                    <a:pt x="506" y="279"/>
                  </a:lnTo>
                  <a:lnTo>
                    <a:pt x="505" y="292"/>
                  </a:lnTo>
                  <a:lnTo>
                    <a:pt x="502" y="305"/>
                  </a:lnTo>
                  <a:lnTo>
                    <a:pt x="496" y="329"/>
                  </a:lnTo>
                  <a:lnTo>
                    <a:pt x="488" y="352"/>
                  </a:lnTo>
                  <a:lnTo>
                    <a:pt x="477" y="375"/>
                  </a:lnTo>
                  <a:lnTo>
                    <a:pt x="464" y="396"/>
                  </a:lnTo>
                  <a:lnTo>
                    <a:pt x="450" y="415"/>
                  </a:lnTo>
                  <a:lnTo>
                    <a:pt x="433" y="433"/>
                  </a:lnTo>
                  <a:lnTo>
                    <a:pt x="415" y="449"/>
                  </a:lnTo>
                  <a:lnTo>
                    <a:pt x="396" y="465"/>
                  </a:lnTo>
                  <a:lnTo>
                    <a:pt x="374" y="477"/>
                  </a:lnTo>
                  <a:lnTo>
                    <a:pt x="353" y="488"/>
                  </a:lnTo>
                  <a:lnTo>
                    <a:pt x="330" y="497"/>
                  </a:lnTo>
                  <a:lnTo>
                    <a:pt x="304" y="503"/>
                  </a:lnTo>
                  <a:lnTo>
                    <a:pt x="293" y="504"/>
                  </a:lnTo>
                  <a:lnTo>
                    <a:pt x="280" y="507"/>
                  </a:lnTo>
                  <a:lnTo>
                    <a:pt x="267" y="507"/>
                  </a:lnTo>
                  <a:lnTo>
                    <a:pt x="253" y="508"/>
                  </a:lnTo>
                  <a:lnTo>
                    <a:pt x="240" y="507"/>
                  </a:lnTo>
                  <a:lnTo>
                    <a:pt x="228" y="507"/>
                  </a:lnTo>
                  <a:lnTo>
                    <a:pt x="215" y="504"/>
                  </a:lnTo>
                  <a:lnTo>
                    <a:pt x="202" y="503"/>
                  </a:lnTo>
                  <a:lnTo>
                    <a:pt x="178" y="497"/>
                  </a:lnTo>
                  <a:lnTo>
                    <a:pt x="155" y="488"/>
                  </a:lnTo>
                  <a:lnTo>
                    <a:pt x="133" y="477"/>
                  </a:lnTo>
                  <a:lnTo>
                    <a:pt x="111" y="465"/>
                  </a:lnTo>
                  <a:lnTo>
                    <a:pt x="92" y="449"/>
                  </a:lnTo>
                  <a:lnTo>
                    <a:pt x="74" y="433"/>
                  </a:lnTo>
                  <a:lnTo>
                    <a:pt x="58" y="415"/>
                  </a:lnTo>
                  <a:lnTo>
                    <a:pt x="44" y="396"/>
                  </a:lnTo>
                  <a:lnTo>
                    <a:pt x="31" y="375"/>
                  </a:lnTo>
                  <a:lnTo>
                    <a:pt x="19" y="352"/>
                  </a:lnTo>
                  <a:lnTo>
                    <a:pt x="12" y="329"/>
                  </a:lnTo>
                  <a:lnTo>
                    <a:pt x="5" y="305"/>
                  </a:lnTo>
                  <a:lnTo>
                    <a:pt x="3" y="292"/>
                  </a:lnTo>
                  <a:lnTo>
                    <a:pt x="1" y="279"/>
                  </a:lnTo>
                  <a:lnTo>
                    <a:pt x="0" y="267"/>
                  </a:lnTo>
                  <a:lnTo>
                    <a:pt x="0" y="254"/>
                  </a:lnTo>
                  <a:lnTo>
                    <a:pt x="0" y="241"/>
                  </a:lnTo>
                  <a:lnTo>
                    <a:pt x="1" y="227"/>
                  </a:lnTo>
                  <a:lnTo>
                    <a:pt x="3" y="214"/>
                  </a:lnTo>
                  <a:lnTo>
                    <a:pt x="5" y="203"/>
                  </a:lnTo>
                  <a:lnTo>
                    <a:pt x="12" y="178"/>
                  </a:lnTo>
                  <a:lnTo>
                    <a:pt x="19" y="154"/>
                  </a:lnTo>
                  <a:lnTo>
                    <a:pt x="31" y="132"/>
                  </a:lnTo>
                  <a:lnTo>
                    <a:pt x="44" y="112"/>
                  </a:lnTo>
                  <a:lnTo>
                    <a:pt x="58" y="92"/>
                  </a:lnTo>
                  <a:lnTo>
                    <a:pt x="74" y="74"/>
                  </a:lnTo>
                  <a:lnTo>
                    <a:pt x="92" y="57"/>
                  </a:lnTo>
                  <a:lnTo>
                    <a:pt x="111" y="43"/>
                  </a:lnTo>
                  <a:lnTo>
                    <a:pt x="133" y="30"/>
                  </a:lnTo>
                  <a:lnTo>
                    <a:pt x="155" y="19"/>
                  </a:lnTo>
                  <a:lnTo>
                    <a:pt x="178" y="11"/>
                  </a:lnTo>
                  <a:lnTo>
                    <a:pt x="202" y="5"/>
                  </a:lnTo>
                  <a:lnTo>
                    <a:pt x="215" y="2"/>
                  </a:lnTo>
                  <a:lnTo>
                    <a:pt x="228" y="1"/>
                  </a:lnTo>
                  <a:lnTo>
                    <a:pt x="240" y="0"/>
                  </a:lnTo>
                  <a:lnTo>
                    <a:pt x="253" y="0"/>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65" name="Rectangle 102"/>
            <p:cNvSpPr>
              <a:spLocks noChangeArrowheads="1"/>
            </p:cNvSpPr>
            <p:nvPr/>
          </p:nvSpPr>
          <p:spPr bwMode="auto">
            <a:xfrm>
              <a:off x="9008325" y="2242028"/>
              <a:ext cx="150813" cy="50800"/>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grpSp>
      <p:grpSp>
        <p:nvGrpSpPr>
          <p:cNvPr id="66" name="Grupo 17"/>
          <p:cNvGrpSpPr/>
          <p:nvPr/>
        </p:nvGrpSpPr>
        <p:grpSpPr>
          <a:xfrm>
            <a:off x="9381851" y="1718039"/>
            <a:ext cx="1172695" cy="1050539"/>
            <a:chOff x="9381851" y="1603741"/>
            <a:chExt cx="1172695" cy="1050539"/>
          </a:xfrm>
        </p:grpSpPr>
        <p:sp>
          <p:nvSpPr>
            <p:cNvPr id="67" name="Freeform 5"/>
            <p:cNvSpPr>
              <a:spLocks/>
            </p:cNvSpPr>
            <p:nvPr/>
          </p:nvSpPr>
          <p:spPr bwMode="auto">
            <a:xfrm>
              <a:off x="9381851" y="1603741"/>
              <a:ext cx="1172695" cy="1050539"/>
            </a:xfrm>
            <a:custGeom>
              <a:avLst/>
              <a:gdLst>
                <a:gd name="T0" fmla="*/ 2414 w 2879"/>
                <a:gd name="T1" fmla="*/ 2177 h 2580"/>
                <a:gd name="T2" fmla="*/ 2295 w 2879"/>
                <a:gd name="T3" fmla="*/ 2386 h 2580"/>
                <a:gd name="T4" fmla="*/ 2238 w 2879"/>
                <a:gd name="T5" fmla="*/ 2468 h 2580"/>
                <a:gd name="T6" fmla="*/ 2180 w 2879"/>
                <a:gd name="T7" fmla="*/ 2523 h 2580"/>
                <a:gd name="T8" fmla="*/ 2114 w 2879"/>
                <a:gd name="T9" fmla="*/ 2557 h 2580"/>
                <a:gd name="T10" fmla="*/ 2030 w 2879"/>
                <a:gd name="T11" fmla="*/ 2575 h 2580"/>
                <a:gd name="T12" fmla="*/ 1920 w 2879"/>
                <a:gd name="T13" fmla="*/ 2580 h 2580"/>
                <a:gd name="T14" fmla="*/ 1592 w 2879"/>
                <a:gd name="T15" fmla="*/ 2575 h 2580"/>
                <a:gd name="T16" fmla="*/ 1158 w 2879"/>
                <a:gd name="T17" fmla="*/ 2578 h 2580"/>
                <a:gd name="T18" fmla="*/ 918 w 2879"/>
                <a:gd name="T19" fmla="*/ 2579 h 2580"/>
                <a:gd name="T20" fmla="*/ 819 w 2879"/>
                <a:gd name="T21" fmla="*/ 2570 h 2580"/>
                <a:gd name="T22" fmla="*/ 742 w 2879"/>
                <a:gd name="T23" fmla="*/ 2548 h 2580"/>
                <a:gd name="T24" fmla="*/ 679 w 2879"/>
                <a:gd name="T25" fmla="*/ 2507 h 2580"/>
                <a:gd name="T26" fmla="*/ 622 w 2879"/>
                <a:gd name="T27" fmla="*/ 2444 h 2580"/>
                <a:gd name="T28" fmla="*/ 563 w 2879"/>
                <a:gd name="T29" fmla="*/ 2352 h 2580"/>
                <a:gd name="T30" fmla="*/ 402 w 2879"/>
                <a:gd name="T31" fmla="*/ 2064 h 2580"/>
                <a:gd name="T32" fmla="*/ 184 w 2879"/>
                <a:gd name="T33" fmla="*/ 1691 h 2580"/>
                <a:gd name="T34" fmla="*/ 62 w 2879"/>
                <a:gd name="T35" fmla="*/ 1484 h 2580"/>
                <a:gd name="T36" fmla="*/ 20 w 2879"/>
                <a:gd name="T37" fmla="*/ 1392 h 2580"/>
                <a:gd name="T38" fmla="*/ 1 w 2879"/>
                <a:gd name="T39" fmla="*/ 1314 h 2580"/>
                <a:gd name="T40" fmla="*/ 5 w 2879"/>
                <a:gd name="T41" fmla="*/ 1240 h 2580"/>
                <a:gd name="T42" fmla="*/ 32 w 2879"/>
                <a:gd name="T43" fmla="*/ 1159 h 2580"/>
                <a:gd name="T44" fmla="*/ 81 w 2879"/>
                <a:gd name="T45" fmla="*/ 1061 h 2580"/>
                <a:gd name="T46" fmla="*/ 250 w 2879"/>
                <a:gd name="T47" fmla="*/ 779 h 2580"/>
                <a:gd name="T48" fmla="*/ 465 w 2879"/>
                <a:gd name="T49" fmla="*/ 404 h 2580"/>
                <a:gd name="T50" fmla="*/ 583 w 2879"/>
                <a:gd name="T51" fmla="*/ 194 h 2580"/>
                <a:gd name="T52" fmla="*/ 641 w 2879"/>
                <a:gd name="T53" fmla="*/ 112 h 2580"/>
                <a:gd name="T54" fmla="*/ 698 w 2879"/>
                <a:gd name="T55" fmla="*/ 57 h 2580"/>
                <a:gd name="T56" fmla="*/ 765 w 2879"/>
                <a:gd name="T57" fmla="*/ 23 h 2580"/>
                <a:gd name="T58" fmla="*/ 849 w 2879"/>
                <a:gd name="T59" fmla="*/ 5 h 2580"/>
                <a:gd name="T60" fmla="*/ 958 w 2879"/>
                <a:gd name="T61" fmla="*/ 0 h 2580"/>
                <a:gd name="T62" fmla="*/ 1287 w 2879"/>
                <a:gd name="T63" fmla="*/ 5 h 2580"/>
                <a:gd name="T64" fmla="*/ 1721 w 2879"/>
                <a:gd name="T65" fmla="*/ 3 h 2580"/>
                <a:gd name="T66" fmla="*/ 1961 w 2879"/>
                <a:gd name="T67" fmla="*/ 1 h 2580"/>
                <a:gd name="T68" fmla="*/ 2060 w 2879"/>
                <a:gd name="T69" fmla="*/ 10 h 2580"/>
                <a:gd name="T70" fmla="*/ 2137 w 2879"/>
                <a:gd name="T71" fmla="*/ 32 h 2580"/>
                <a:gd name="T72" fmla="*/ 2200 w 2879"/>
                <a:gd name="T73" fmla="*/ 73 h 2580"/>
                <a:gd name="T74" fmla="*/ 2257 w 2879"/>
                <a:gd name="T75" fmla="*/ 137 h 2580"/>
                <a:gd name="T76" fmla="*/ 2316 w 2879"/>
                <a:gd name="T77" fmla="*/ 229 h 2580"/>
                <a:gd name="T78" fmla="*/ 2477 w 2879"/>
                <a:gd name="T79" fmla="*/ 516 h 2580"/>
                <a:gd name="T80" fmla="*/ 2695 w 2879"/>
                <a:gd name="T81" fmla="*/ 889 h 2580"/>
                <a:gd name="T82" fmla="*/ 2817 w 2879"/>
                <a:gd name="T83" fmla="*/ 1096 h 2580"/>
                <a:gd name="T84" fmla="*/ 2859 w 2879"/>
                <a:gd name="T85" fmla="*/ 1188 h 2580"/>
                <a:gd name="T86" fmla="*/ 2878 w 2879"/>
                <a:gd name="T87" fmla="*/ 1266 h 2580"/>
                <a:gd name="T88" fmla="*/ 2874 w 2879"/>
                <a:gd name="T89" fmla="*/ 1340 h 2580"/>
                <a:gd name="T90" fmla="*/ 2847 w 2879"/>
                <a:gd name="T91" fmla="*/ 1422 h 2580"/>
                <a:gd name="T92" fmla="*/ 2798 w 2879"/>
                <a:gd name="T93" fmla="*/ 1519 h 2580"/>
                <a:gd name="T94" fmla="*/ 2628 w 2879"/>
                <a:gd name="T95" fmla="*/ 1801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9" h="2580">
                  <a:moveTo>
                    <a:pt x="2551" y="1933"/>
                  </a:moveTo>
                  <a:lnTo>
                    <a:pt x="2477" y="2064"/>
                  </a:lnTo>
                  <a:lnTo>
                    <a:pt x="2414" y="2177"/>
                  </a:lnTo>
                  <a:lnTo>
                    <a:pt x="2362" y="2272"/>
                  </a:lnTo>
                  <a:lnTo>
                    <a:pt x="2316" y="2352"/>
                  </a:lnTo>
                  <a:lnTo>
                    <a:pt x="2295" y="2386"/>
                  </a:lnTo>
                  <a:lnTo>
                    <a:pt x="2276" y="2417"/>
                  </a:lnTo>
                  <a:lnTo>
                    <a:pt x="2257" y="2444"/>
                  </a:lnTo>
                  <a:lnTo>
                    <a:pt x="2238" y="2468"/>
                  </a:lnTo>
                  <a:lnTo>
                    <a:pt x="2219" y="2490"/>
                  </a:lnTo>
                  <a:lnTo>
                    <a:pt x="2200" y="2507"/>
                  </a:lnTo>
                  <a:lnTo>
                    <a:pt x="2180" y="2523"/>
                  </a:lnTo>
                  <a:lnTo>
                    <a:pt x="2159" y="2537"/>
                  </a:lnTo>
                  <a:lnTo>
                    <a:pt x="2137" y="2548"/>
                  </a:lnTo>
                  <a:lnTo>
                    <a:pt x="2114" y="2557"/>
                  </a:lnTo>
                  <a:lnTo>
                    <a:pt x="2087" y="2565"/>
                  </a:lnTo>
                  <a:lnTo>
                    <a:pt x="2060" y="2570"/>
                  </a:lnTo>
                  <a:lnTo>
                    <a:pt x="2030" y="2575"/>
                  </a:lnTo>
                  <a:lnTo>
                    <a:pt x="1997" y="2578"/>
                  </a:lnTo>
                  <a:lnTo>
                    <a:pt x="1961" y="2579"/>
                  </a:lnTo>
                  <a:lnTo>
                    <a:pt x="1920" y="2580"/>
                  </a:lnTo>
                  <a:lnTo>
                    <a:pt x="1829" y="2580"/>
                  </a:lnTo>
                  <a:lnTo>
                    <a:pt x="1721" y="2578"/>
                  </a:lnTo>
                  <a:lnTo>
                    <a:pt x="1592" y="2575"/>
                  </a:lnTo>
                  <a:lnTo>
                    <a:pt x="1439" y="2574"/>
                  </a:lnTo>
                  <a:lnTo>
                    <a:pt x="1287" y="2575"/>
                  </a:lnTo>
                  <a:lnTo>
                    <a:pt x="1158" y="2578"/>
                  </a:lnTo>
                  <a:lnTo>
                    <a:pt x="1050" y="2580"/>
                  </a:lnTo>
                  <a:lnTo>
                    <a:pt x="958" y="2580"/>
                  </a:lnTo>
                  <a:lnTo>
                    <a:pt x="918" y="2579"/>
                  </a:lnTo>
                  <a:lnTo>
                    <a:pt x="882" y="2578"/>
                  </a:lnTo>
                  <a:lnTo>
                    <a:pt x="849" y="2575"/>
                  </a:lnTo>
                  <a:lnTo>
                    <a:pt x="819" y="2570"/>
                  </a:lnTo>
                  <a:lnTo>
                    <a:pt x="790" y="2565"/>
                  </a:lnTo>
                  <a:lnTo>
                    <a:pt x="765" y="2557"/>
                  </a:lnTo>
                  <a:lnTo>
                    <a:pt x="742" y="2548"/>
                  </a:lnTo>
                  <a:lnTo>
                    <a:pt x="719" y="2537"/>
                  </a:lnTo>
                  <a:lnTo>
                    <a:pt x="698" y="2523"/>
                  </a:lnTo>
                  <a:lnTo>
                    <a:pt x="679" y="2507"/>
                  </a:lnTo>
                  <a:lnTo>
                    <a:pt x="660" y="2490"/>
                  </a:lnTo>
                  <a:lnTo>
                    <a:pt x="641" y="2468"/>
                  </a:lnTo>
                  <a:lnTo>
                    <a:pt x="622" y="2444"/>
                  </a:lnTo>
                  <a:lnTo>
                    <a:pt x="603" y="2417"/>
                  </a:lnTo>
                  <a:lnTo>
                    <a:pt x="583" y="2386"/>
                  </a:lnTo>
                  <a:lnTo>
                    <a:pt x="563" y="2352"/>
                  </a:lnTo>
                  <a:lnTo>
                    <a:pt x="517" y="2272"/>
                  </a:lnTo>
                  <a:lnTo>
                    <a:pt x="465" y="2177"/>
                  </a:lnTo>
                  <a:lnTo>
                    <a:pt x="402" y="2064"/>
                  </a:lnTo>
                  <a:lnTo>
                    <a:pt x="327" y="1933"/>
                  </a:lnTo>
                  <a:lnTo>
                    <a:pt x="250" y="1801"/>
                  </a:lnTo>
                  <a:lnTo>
                    <a:pt x="184" y="1691"/>
                  </a:lnTo>
                  <a:lnTo>
                    <a:pt x="127" y="1598"/>
                  </a:lnTo>
                  <a:lnTo>
                    <a:pt x="81" y="1519"/>
                  </a:lnTo>
                  <a:lnTo>
                    <a:pt x="62" y="1484"/>
                  </a:lnTo>
                  <a:lnTo>
                    <a:pt x="46" y="1451"/>
                  </a:lnTo>
                  <a:lnTo>
                    <a:pt x="32" y="1422"/>
                  </a:lnTo>
                  <a:lnTo>
                    <a:pt x="20" y="1392"/>
                  </a:lnTo>
                  <a:lnTo>
                    <a:pt x="11" y="1365"/>
                  </a:lnTo>
                  <a:lnTo>
                    <a:pt x="5" y="1340"/>
                  </a:lnTo>
                  <a:lnTo>
                    <a:pt x="1" y="1314"/>
                  </a:lnTo>
                  <a:lnTo>
                    <a:pt x="0" y="1290"/>
                  </a:lnTo>
                  <a:lnTo>
                    <a:pt x="1" y="1266"/>
                  </a:lnTo>
                  <a:lnTo>
                    <a:pt x="5" y="1240"/>
                  </a:lnTo>
                  <a:lnTo>
                    <a:pt x="11" y="1215"/>
                  </a:lnTo>
                  <a:lnTo>
                    <a:pt x="20" y="1188"/>
                  </a:lnTo>
                  <a:lnTo>
                    <a:pt x="32" y="1159"/>
                  </a:lnTo>
                  <a:lnTo>
                    <a:pt x="46" y="1129"/>
                  </a:lnTo>
                  <a:lnTo>
                    <a:pt x="62" y="1096"/>
                  </a:lnTo>
                  <a:lnTo>
                    <a:pt x="81" y="1061"/>
                  </a:lnTo>
                  <a:lnTo>
                    <a:pt x="127" y="982"/>
                  </a:lnTo>
                  <a:lnTo>
                    <a:pt x="184" y="889"/>
                  </a:lnTo>
                  <a:lnTo>
                    <a:pt x="250" y="779"/>
                  </a:lnTo>
                  <a:lnTo>
                    <a:pt x="327" y="648"/>
                  </a:lnTo>
                  <a:lnTo>
                    <a:pt x="402" y="516"/>
                  </a:lnTo>
                  <a:lnTo>
                    <a:pt x="465" y="404"/>
                  </a:lnTo>
                  <a:lnTo>
                    <a:pt x="517" y="308"/>
                  </a:lnTo>
                  <a:lnTo>
                    <a:pt x="563" y="229"/>
                  </a:lnTo>
                  <a:lnTo>
                    <a:pt x="583" y="194"/>
                  </a:lnTo>
                  <a:lnTo>
                    <a:pt x="603" y="163"/>
                  </a:lnTo>
                  <a:lnTo>
                    <a:pt x="622" y="137"/>
                  </a:lnTo>
                  <a:lnTo>
                    <a:pt x="641" y="112"/>
                  </a:lnTo>
                  <a:lnTo>
                    <a:pt x="660" y="91"/>
                  </a:lnTo>
                  <a:lnTo>
                    <a:pt x="679" y="73"/>
                  </a:lnTo>
                  <a:lnTo>
                    <a:pt x="698" y="57"/>
                  </a:lnTo>
                  <a:lnTo>
                    <a:pt x="719" y="43"/>
                  </a:lnTo>
                  <a:lnTo>
                    <a:pt x="742" y="32"/>
                  </a:lnTo>
                  <a:lnTo>
                    <a:pt x="765" y="23"/>
                  </a:lnTo>
                  <a:lnTo>
                    <a:pt x="790" y="15"/>
                  </a:lnTo>
                  <a:lnTo>
                    <a:pt x="819" y="10"/>
                  </a:lnTo>
                  <a:lnTo>
                    <a:pt x="849" y="5"/>
                  </a:lnTo>
                  <a:lnTo>
                    <a:pt x="882" y="3"/>
                  </a:lnTo>
                  <a:lnTo>
                    <a:pt x="918" y="1"/>
                  </a:lnTo>
                  <a:lnTo>
                    <a:pt x="958" y="0"/>
                  </a:lnTo>
                  <a:lnTo>
                    <a:pt x="1050" y="0"/>
                  </a:lnTo>
                  <a:lnTo>
                    <a:pt x="1158" y="3"/>
                  </a:lnTo>
                  <a:lnTo>
                    <a:pt x="1287" y="5"/>
                  </a:lnTo>
                  <a:lnTo>
                    <a:pt x="1439" y="6"/>
                  </a:lnTo>
                  <a:lnTo>
                    <a:pt x="1592" y="5"/>
                  </a:lnTo>
                  <a:lnTo>
                    <a:pt x="1721" y="3"/>
                  </a:lnTo>
                  <a:lnTo>
                    <a:pt x="1829" y="0"/>
                  </a:lnTo>
                  <a:lnTo>
                    <a:pt x="1920" y="0"/>
                  </a:lnTo>
                  <a:lnTo>
                    <a:pt x="1961" y="1"/>
                  </a:lnTo>
                  <a:lnTo>
                    <a:pt x="1997" y="3"/>
                  </a:lnTo>
                  <a:lnTo>
                    <a:pt x="2030" y="5"/>
                  </a:lnTo>
                  <a:lnTo>
                    <a:pt x="2060" y="10"/>
                  </a:lnTo>
                  <a:lnTo>
                    <a:pt x="2087" y="15"/>
                  </a:lnTo>
                  <a:lnTo>
                    <a:pt x="2114" y="23"/>
                  </a:lnTo>
                  <a:lnTo>
                    <a:pt x="2137" y="32"/>
                  </a:lnTo>
                  <a:lnTo>
                    <a:pt x="2159" y="43"/>
                  </a:lnTo>
                  <a:lnTo>
                    <a:pt x="2180" y="57"/>
                  </a:lnTo>
                  <a:lnTo>
                    <a:pt x="2200" y="73"/>
                  </a:lnTo>
                  <a:lnTo>
                    <a:pt x="2219" y="91"/>
                  </a:lnTo>
                  <a:lnTo>
                    <a:pt x="2238" y="112"/>
                  </a:lnTo>
                  <a:lnTo>
                    <a:pt x="2257" y="137"/>
                  </a:lnTo>
                  <a:lnTo>
                    <a:pt x="2276" y="163"/>
                  </a:lnTo>
                  <a:lnTo>
                    <a:pt x="2295" y="194"/>
                  </a:lnTo>
                  <a:lnTo>
                    <a:pt x="2316" y="229"/>
                  </a:lnTo>
                  <a:lnTo>
                    <a:pt x="2362" y="308"/>
                  </a:lnTo>
                  <a:lnTo>
                    <a:pt x="2414" y="404"/>
                  </a:lnTo>
                  <a:lnTo>
                    <a:pt x="2477" y="516"/>
                  </a:lnTo>
                  <a:lnTo>
                    <a:pt x="2551" y="648"/>
                  </a:lnTo>
                  <a:lnTo>
                    <a:pt x="2628" y="779"/>
                  </a:lnTo>
                  <a:lnTo>
                    <a:pt x="2695" y="889"/>
                  </a:lnTo>
                  <a:lnTo>
                    <a:pt x="2752" y="982"/>
                  </a:lnTo>
                  <a:lnTo>
                    <a:pt x="2798" y="1061"/>
                  </a:lnTo>
                  <a:lnTo>
                    <a:pt x="2817" y="1096"/>
                  </a:lnTo>
                  <a:lnTo>
                    <a:pt x="2833" y="1129"/>
                  </a:lnTo>
                  <a:lnTo>
                    <a:pt x="2847" y="1159"/>
                  </a:lnTo>
                  <a:lnTo>
                    <a:pt x="2859" y="1188"/>
                  </a:lnTo>
                  <a:lnTo>
                    <a:pt x="2868" y="1215"/>
                  </a:lnTo>
                  <a:lnTo>
                    <a:pt x="2874" y="1240"/>
                  </a:lnTo>
                  <a:lnTo>
                    <a:pt x="2878" y="1266"/>
                  </a:lnTo>
                  <a:lnTo>
                    <a:pt x="2879" y="1290"/>
                  </a:lnTo>
                  <a:lnTo>
                    <a:pt x="2878" y="1314"/>
                  </a:lnTo>
                  <a:lnTo>
                    <a:pt x="2874" y="1340"/>
                  </a:lnTo>
                  <a:lnTo>
                    <a:pt x="2868" y="1365"/>
                  </a:lnTo>
                  <a:lnTo>
                    <a:pt x="2859" y="1392"/>
                  </a:lnTo>
                  <a:lnTo>
                    <a:pt x="2847" y="1422"/>
                  </a:lnTo>
                  <a:lnTo>
                    <a:pt x="2833" y="1451"/>
                  </a:lnTo>
                  <a:lnTo>
                    <a:pt x="2817" y="1484"/>
                  </a:lnTo>
                  <a:lnTo>
                    <a:pt x="2798" y="1519"/>
                  </a:lnTo>
                  <a:lnTo>
                    <a:pt x="2752" y="1598"/>
                  </a:lnTo>
                  <a:lnTo>
                    <a:pt x="2695" y="1691"/>
                  </a:lnTo>
                  <a:lnTo>
                    <a:pt x="2628" y="1801"/>
                  </a:lnTo>
                  <a:lnTo>
                    <a:pt x="2551" y="1933"/>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68" name="Retângulo 67"/>
            <p:cNvSpPr/>
            <p:nvPr/>
          </p:nvSpPr>
          <p:spPr>
            <a:xfrm>
              <a:off x="9678869" y="1698087"/>
              <a:ext cx="720069" cy="738664"/>
            </a:xfrm>
            <a:prstGeom prst="rect">
              <a:avLst/>
            </a:prstGeom>
          </p:spPr>
          <p:txBody>
            <a:bodyPr wrap="none">
              <a:spAutoFit/>
            </a:bodyPr>
            <a:lstStyle/>
            <a:p>
              <a:r>
                <a:rPr lang="pt-BR" dirty="0" smtClean="0">
                  <a:solidFill>
                    <a:schemeClr val="tx2"/>
                  </a:solidFill>
                  <a:latin typeface="Calibri" panose="020F0502020204030204" pitchFamily="34" charset="0"/>
                </a:rPr>
                <a:t>Até</a:t>
              </a:r>
            </a:p>
            <a:p>
              <a:r>
                <a:rPr lang="pt-BR" sz="2400" b="1" dirty="0" smtClean="0">
                  <a:solidFill>
                    <a:schemeClr val="tx2"/>
                  </a:solidFill>
                  <a:latin typeface="Calibri" panose="020F0502020204030204" pitchFamily="34" charset="0"/>
                </a:rPr>
                <a:t>25</a:t>
              </a:r>
              <a:r>
                <a:rPr lang="pt-BR" sz="2400" b="1" dirty="0">
                  <a:solidFill>
                    <a:schemeClr val="tx2"/>
                  </a:solidFill>
                  <a:latin typeface="Calibri" panose="020F0502020204030204" pitchFamily="34" charset="0"/>
                </a:rPr>
                <a:t>%</a:t>
              </a:r>
              <a:endParaRPr lang="pt-BR" sz="2400" dirty="0">
                <a:solidFill>
                  <a:schemeClr val="tx2"/>
                </a:solidFill>
              </a:endParaRPr>
            </a:p>
          </p:txBody>
        </p:sp>
      </p:grpSp>
      <p:sp>
        <p:nvSpPr>
          <p:cNvPr id="69" name="CaixaDeTexto 68"/>
          <p:cNvSpPr txBox="1"/>
          <p:nvPr/>
        </p:nvSpPr>
        <p:spPr>
          <a:xfrm>
            <a:off x="9163945" y="1276297"/>
            <a:ext cx="1528335" cy="400110"/>
          </a:xfrm>
          <a:prstGeom prst="rect">
            <a:avLst/>
          </a:prstGeom>
          <a:noFill/>
        </p:spPr>
        <p:txBody>
          <a:bodyPr wrap="square" rtlCol="0">
            <a:spAutoFit/>
          </a:bodyPr>
          <a:lstStyle/>
          <a:p>
            <a:pPr algn="ctr"/>
            <a:r>
              <a:rPr lang="pt-BR" sz="2000" dirty="0">
                <a:solidFill>
                  <a:schemeClr val="tx2"/>
                </a:solidFill>
                <a:latin typeface="Calibri" panose="020F0502020204030204" pitchFamily="34" charset="0"/>
              </a:rPr>
              <a:t>Subvenções</a:t>
            </a:r>
          </a:p>
        </p:txBody>
      </p:sp>
      <p:sp>
        <p:nvSpPr>
          <p:cNvPr id="71" name="CaixaDeTexto 70"/>
          <p:cNvSpPr txBox="1"/>
          <p:nvPr/>
        </p:nvSpPr>
        <p:spPr>
          <a:xfrm>
            <a:off x="5750083" y="1051788"/>
            <a:ext cx="1771723" cy="707886"/>
          </a:xfrm>
          <a:prstGeom prst="rect">
            <a:avLst/>
          </a:prstGeom>
          <a:noFill/>
        </p:spPr>
        <p:txBody>
          <a:bodyPr wrap="square" rtlCol="0">
            <a:spAutoFit/>
          </a:bodyPr>
          <a:lstStyle/>
          <a:p>
            <a:pPr algn="ctr"/>
            <a:r>
              <a:rPr lang="pt-BR" sz="2000" dirty="0" smtClean="0">
                <a:solidFill>
                  <a:schemeClr val="tx2"/>
                </a:solidFill>
                <a:latin typeface="Calibri" panose="020F0502020204030204" pitchFamily="34" charset="0"/>
              </a:rPr>
              <a:t>Administração </a:t>
            </a:r>
            <a:r>
              <a:rPr lang="pt-BR" sz="2000" dirty="0">
                <a:solidFill>
                  <a:schemeClr val="tx2"/>
                </a:solidFill>
                <a:latin typeface="Calibri" panose="020F0502020204030204" pitchFamily="34" charset="0"/>
              </a:rPr>
              <a:t>Nacional</a:t>
            </a:r>
          </a:p>
        </p:txBody>
      </p:sp>
      <p:sp>
        <p:nvSpPr>
          <p:cNvPr id="74" name="CaixaDeTexto 73"/>
          <p:cNvSpPr txBox="1"/>
          <p:nvPr/>
        </p:nvSpPr>
        <p:spPr>
          <a:xfrm>
            <a:off x="7975121" y="1616904"/>
            <a:ext cx="659738" cy="400110"/>
          </a:xfrm>
          <a:prstGeom prst="rect">
            <a:avLst/>
          </a:prstGeom>
          <a:noFill/>
        </p:spPr>
        <p:txBody>
          <a:bodyPr wrap="square" rtlCol="0">
            <a:spAutoFit/>
          </a:bodyPr>
          <a:lstStyle/>
          <a:p>
            <a:r>
              <a:rPr lang="pt-BR" sz="2000" dirty="0">
                <a:solidFill>
                  <a:schemeClr val="tx2"/>
                </a:solidFill>
                <a:latin typeface="Calibri" panose="020F0502020204030204" pitchFamily="34" charset="0"/>
              </a:rPr>
              <a:t>CNC</a:t>
            </a:r>
          </a:p>
        </p:txBody>
      </p:sp>
      <p:sp>
        <p:nvSpPr>
          <p:cNvPr id="75" name="CaixaDeTexto 74"/>
          <p:cNvSpPr txBox="1"/>
          <p:nvPr/>
        </p:nvSpPr>
        <p:spPr>
          <a:xfrm>
            <a:off x="5646920" y="3665958"/>
            <a:ext cx="2024743" cy="707886"/>
          </a:xfrm>
          <a:prstGeom prst="rect">
            <a:avLst/>
          </a:prstGeom>
          <a:noFill/>
        </p:spPr>
        <p:txBody>
          <a:bodyPr wrap="square" rtlCol="0">
            <a:spAutoFit/>
          </a:bodyPr>
          <a:lstStyle/>
          <a:p>
            <a:pPr algn="ctr"/>
            <a:r>
              <a:rPr lang="pt-BR" sz="2000" dirty="0" smtClean="0">
                <a:solidFill>
                  <a:schemeClr val="tx2"/>
                </a:solidFill>
                <a:latin typeface="Calibri" panose="020F0502020204030204" pitchFamily="34" charset="0"/>
              </a:rPr>
              <a:t>Administrações</a:t>
            </a:r>
            <a:endParaRPr lang="pt-BR" sz="2000" dirty="0">
              <a:solidFill>
                <a:schemeClr val="tx2"/>
              </a:solidFill>
              <a:latin typeface="Calibri" panose="020F0502020204030204" pitchFamily="34" charset="0"/>
            </a:endParaRPr>
          </a:p>
          <a:p>
            <a:pPr algn="ctr"/>
            <a:r>
              <a:rPr lang="pt-BR" sz="2000" dirty="0">
                <a:solidFill>
                  <a:schemeClr val="tx2"/>
                </a:solidFill>
                <a:latin typeface="Calibri" panose="020F0502020204030204" pitchFamily="34" charset="0"/>
              </a:rPr>
              <a:t>Regionais</a:t>
            </a:r>
          </a:p>
        </p:txBody>
      </p:sp>
      <p:sp>
        <p:nvSpPr>
          <p:cNvPr id="77" name="CaixaDeTexto 76"/>
          <p:cNvSpPr txBox="1"/>
          <p:nvPr/>
        </p:nvSpPr>
        <p:spPr>
          <a:xfrm>
            <a:off x="7671663" y="4232581"/>
            <a:ext cx="1641060" cy="400110"/>
          </a:xfrm>
          <a:prstGeom prst="rect">
            <a:avLst/>
          </a:prstGeom>
          <a:noFill/>
        </p:spPr>
        <p:txBody>
          <a:bodyPr wrap="square" rtlCol="0">
            <a:spAutoFit/>
          </a:bodyPr>
          <a:lstStyle/>
          <a:p>
            <a:r>
              <a:rPr lang="pt-BR" sz="2000" dirty="0">
                <a:solidFill>
                  <a:schemeClr val="tx2"/>
                </a:solidFill>
                <a:latin typeface="Calibri" panose="020F0502020204030204" pitchFamily="34" charset="0"/>
              </a:rPr>
              <a:t>Federações</a:t>
            </a:r>
          </a:p>
        </p:txBody>
      </p:sp>
      <p:sp>
        <p:nvSpPr>
          <p:cNvPr id="79" name="CaixaDeTexto 78"/>
          <p:cNvSpPr txBox="1"/>
          <p:nvPr/>
        </p:nvSpPr>
        <p:spPr>
          <a:xfrm>
            <a:off x="9262925" y="3881492"/>
            <a:ext cx="1528335" cy="400110"/>
          </a:xfrm>
          <a:prstGeom prst="rect">
            <a:avLst/>
          </a:prstGeom>
          <a:noFill/>
        </p:spPr>
        <p:txBody>
          <a:bodyPr wrap="square" rtlCol="0">
            <a:spAutoFit/>
          </a:bodyPr>
          <a:lstStyle/>
          <a:p>
            <a:r>
              <a:rPr lang="pt-BR" sz="2000" dirty="0">
                <a:solidFill>
                  <a:schemeClr val="tx2"/>
                </a:solidFill>
                <a:latin typeface="Calibri" panose="020F0502020204030204" pitchFamily="34" charset="0"/>
              </a:rPr>
              <a:t>Subvenções</a:t>
            </a:r>
          </a:p>
        </p:txBody>
      </p:sp>
      <p:grpSp>
        <p:nvGrpSpPr>
          <p:cNvPr id="82" name="Grupo 18"/>
          <p:cNvGrpSpPr/>
          <p:nvPr/>
        </p:nvGrpSpPr>
        <p:grpSpPr>
          <a:xfrm>
            <a:off x="7431945" y="4784879"/>
            <a:ext cx="282575" cy="284163"/>
            <a:chOff x="7431945" y="4670581"/>
            <a:chExt cx="282575" cy="284163"/>
          </a:xfrm>
        </p:grpSpPr>
        <p:sp>
          <p:nvSpPr>
            <p:cNvPr id="83" name="Freeform 8"/>
            <p:cNvSpPr>
              <a:spLocks/>
            </p:cNvSpPr>
            <p:nvPr/>
          </p:nvSpPr>
          <p:spPr bwMode="auto">
            <a:xfrm>
              <a:off x="7444645" y="4686456"/>
              <a:ext cx="269875" cy="268288"/>
            </a:xfrm>
            <a:custGeom>
              <a:avLst/>
              <a:gdLst>
                <a:gd name="T0" fmla="*/ 267 w 509"/>
                <a:gd name="T1" fmla="*/ 0 h 507"/>
                <a:gd name="T2" fmla="*/ 293 w 509"/>
                <a:gd name="T3" fmla="*/ 3 h 507"/>
                <a:gd name="T4" fmla="*/ 330 w 509"/>
                <a:gd name="T5" fmla="*/ 11 h 507"/>
                <a:gd name="T6" fmla="*/ 376 w 509"/>
                <a:gd name="T7" fmla="*/ 31 h 507"/>
                <a:gd name="T8" fmla="*/ 416 w 509"/>
                <a:gd name="T9" fmla="*/ 57 h 507"/>
                <a:gd name="T10" fmla="*/ 450 w 509"/>
                <a:gd name="T11" fmla="*/ 92 h 507"/>
                <a:gd name="T12" fmla="*/ 478 w 509"/>
                <a:gd name="T13" fmla="*/ 133 h 507"/>
                <a:gd name="T14" fmla="*/ 497 w 509"/>
                <a:gd name="T15" fmla="*/ 178 h 507"/>
                <a:gd name="T16" fmla="*/ 506 w 509"/>
                <a:gd name="T17" fmla="*/ 215 h 507"/>
                <a:gd name="T18" fmla="*/ 509 w 509"/>
                <a:gd name="T19" fmla="*/ 240 h 507"/>
                <a:gd name="T20" fmla="*/ 509 w 509"/>
                <a:gd name="T21" fmla="*/ 267 h 507"/>
                <a:gd name="T22" fmla="*/ 506 w 509"/>
                <a:gd name="T23" fmla="*/ 293 h 507"/>
                <a:gd name="T24" fmla="*/ 497 w 509"/>
                <a:gd name="T25" fmla="*/ 330 h 507"/>
                <a:gd name="T26" fmla="*/ 478 w 509"/>
                <a:gd name="T27" fmla="*/ 374 h 507"/>
                <a:gd name="T28" fmla="*/ 450 w 509"/>
                <a:gd name="T29" fmla="*/ 415 h 507"/>
                <a:gd name="T30" fmla="*/ 416 w 509"/>
                <a:gd name="T31" fmla="*/ 450 h 507"/>
                <a:gd name="T32" fmla="*/ 376 w 509"/>
                <a:gd name="T33" fmla="*/ 476 h 507"/>
                <a:gd name="T34" fmla="*/ 330 w 509"/>
                <a:gd name="T35" fmla="*/ 496 h 507"/>
                <a:gd name="T36" fmla="*/ 293 w 509"/>
                <a:gd name="T37" fmla="*/ 505 h 507"/>
                <a:gd name="T38" fmla="*/ 267 w 509"/>
                <a:gd name="T39" fmla="*/ 507 h 507"/>
                <a:gd name="T40" fmla="*/ 242 w 509"/>
                <a:gd name="T41" fmla="*/ 507 h 507"/>
                <a:gd name="T42" fmla="*/ 216 w 509"/>
                <a:gd name="T43" fmla="*/ 505 h 507"/>
                <a:gd name="T44" fmla="*/ 179 w 509"/>
                <a:gd name="T45" fmla="*/ 496 h 507"/>
                <a:gd name="T46" fmla="*/ 133 w 509"/>
                <a:gd name="T47" fmla="*/ 476 h 507"/>
                <a:gd name="T48" fmla="*/ 92 w 509"/>
                <a:gd name="T49" fmla="*/ 450 h 507"/>
                <a:gd name="T50" fmla="*/ 59 w 509"/>
                <a:gd name="T51" fmla="*/ 415 h 507"/>
                <a:gd name="T52" fmla="*/ 31 w 509"/>
                <a:gd name="T53" fmla="*/ 374 h 507"/>
                <a:gd name="T54" fmla="*/ 12 w 509"/>
                <a:gd name="T55" fmla="*/ 330 h 507"/>
                <a:gd name="T56" fmla="*/ 3 w 509"/>
                <a:gd name="T57" fmla="*/ 293 h 507"/>
                <a:gd name="T58" fmla="*/ 0 w 509"/>
                <a:gd name="T59" fmla="*/ 267 h 507"/>
                <a:gd name="T60" fmla="*/ 0 w 509"/>
                <a:gd name="T61" fmla="*/ 240 h 507"/>
                <a:gd name="T62" fmla="*/ 3 w 509"/>
                <a:gd name="T63" fmla="*/ 215 h 507"/>
                <a:gd name="T64" fmla="*/ 12 w 509"/>
                <a:gd name="T65" fmla="*/ 178 h 507"/>
                <a:gd name="T66" fmla="*/ 31 w 509"/>
                <a:gd name="T67" fmla="*/ 133 h 507"/>
                <a:gd name="T68" fmla="*/ 59 w 509"/>
                <a:gd name="T69" fmla="*/ 92 h 507"/>
                <a:gd name="T70" fmla="*/ 92 w 509"/>
                <a:gd name="T71" fmla="*/ 57 h 507"/>
                <a:gd name="T72" fmla="*/ 133 w 509"/>
                <a:gd name="T73" fmla="*/ 31 h 507"/>
                <a:gd name="T74" fmla="*/ 179 w 509"/>
                <a:gd name="T75" fmla="*/ 11 h 507"/>
                <a:gd name="T76" fmla="*/ 216 w 509"/>
                <a:gd name="T77" fmla="*/ 3 h 507"/>
                <a:gd name="T78" fmla="*/ 242 w 509"/>
                <a:gd name="T7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9" h="507">
                  <a:moveTo>
                    <a:pt x="255" y="0"/>
                  </a:moveTo>
                  <a:lnTo>
                    <a:pt x="267" y="0"/>
                  </a:lnTo>
                  <a:lnTo>
                    <a:pt x="280" y="1"/>
                  </a:lnTo>
                  <a:lnTo>
                    <a:pt x="293" y="3"/>
                  </a:lnTo>
                  <a:lnTo>
                    <a:pt x="306" y="5"/>
                  </a:lnTo>
                  <a:lnTo>
                    <a:pt x="330" y="11"/>
                  </a:lnTo>
                  <a:lnTo>
                    <a:pt x="353" y="19"/>
                  </a:lnTo>
                  <a:lnTo>
                    <a:pt x="376" y="31"/>
                  </a:lnTo>
                  <a:lnTo>
                    <a:pt x="396" y="43"/>
                  </a:lnTo>
                  <a:lnTo>
                    <a:pt x="416" y="57"/>
                  </a:lnTo>
                  <a:lnTo>
                    <a:pt x="435" y="74"/>
                  </a:lnTo>
                  <a:lnTo>
                    <a:pt x="450" y="92"/>
                  </a:lnTo>
                  <a:lnTo>
                    <a:pt x="465" y="111"/>
                  </a:lnTo>
                  <a:lnTo>
                    <a:pt x="478" y="133"/>
                  </a:lnTo>
                  <a:lnTo>
                    <a:pt x="488" y="155"/>
                  </a:lnTo>
                  <a:lnTo>
                    <a:pt x="497" y="178"/>
                  </a:lnTo>
                  <a:lnTo>
                    <a:pt x="504" y="202"/>
                  </a:lnTo>
                  <a:lnTo>
                    <a:pt x="506" y="215"/>
                  </a:lnTo>
                  <a:lnTo>
                    <a:pt x="508" y="227"/>
                  </a:lnTo>
                  <a:lnTo>
                    <a:pt x="509" y="240"/>
                  </a:lnTo>
                  <a:lnTo>
                    <a:pt x="509" y="253"/>
                  </a:lnTo>
                  <a:lnTo>
                    <a:pt x="509" y="267"/>
                  </a:lnTo>
                  <a:lnTo>
                    <a:pt x="508" y="280"/>
                  </a:lnTo>
                  <a:lnTo>
                    <a:pt x="506" y="293"/>
                  </a:lnTo>
                  <a:lnTo>
                    <a:pt x="504" y="305"/>
                  </a:lnTo>
                  <a:lnTo>
                    <a:pt x="497" y="330"/>
                  </a:lnTo>
                  <a:lnTo>
                    <a:pt x="488" y="353"/>
                  </a:lnTo>
                  <a:lnTo>
                    <a:pt x="478" y="374"/>
                  </a:lnTo>
                  <a:lnTo>
                    <a:pt x="465" y="396"/>
                  </a:lnTo>
                  <a:lnTo>
                    <a:pt x="450" y="415"/>
                  </a:lnTo>
                  <a:lnTo>
                    <a:pt x="435" y="433"/>
                  </a:lnTo>
                  <a:lnTo>
                    <a:pt x="416" y="450"/>
                  </a:lnTo>
                  <a:lnTo>
                    <a:pt x="396" y="464"/>
                  </a:lnTo>
                  <a:lnTo>
                    <a:pt x="376" y="476"/>
                  </a:lnTo>
                  <a:lnTo>
                    <a:pt x="353" y="488"/>
                  </a:lnTo>
                  <a:lnTo>
                    <a:pt x="330" y="496"/>
                  </a:lnTo>
                  <a:lnTo>
                    <a:pt x="306" y="502"/>
                  </a:lnTo>
                  <a:lnTo>
                    <a:pt x="293" y="505"/>
                  </a:lnTo>
                  <a:lnTo>
                    <a:pt x="280" y="506"/>
                  </a:lnTo>
                  <a:lnTo>
                    <a:pt x="267" y="507"/>
                  </a:lnTo>
                  <a:lnTo>
                    <a:pt x="255" y="507"/>
                  </a:lnTo>
                  <a:lnTo>
                    <a:pt x="242" y="507"/>
                  </a:lnTo>
                  <a:lnTo>
                    <a:pt x="229" y="506"/>
                  </a:lnTo>
                  <a:lnTo>
                    <a:pt x="216" y="505"/>
                  </a:lnTo>
                  <a:lnTo>
                    <a:pt x="204" y="502"/>
                  </a:lnTo>
                  <a:lnTo>
                    <a:pt x="179" y="496"/>
                  </a:lnTo>
                  <a:lnTo>
                    <a:pt x="156" y="488"/>
                  </a:lnTo>
                  <a:lnTo>
                    <a:pt x="133" y="476"/>
                  </a:lnTo>
                  <a:lnTo>
                    <a:pt x="113" y="464"/>
                  </a:lnTo>
                  <a:lnTo>
                    <a:pt x="92" y="450"/>
                  </a:lnTo>
                  <a:lnTo>
                    <a:pt x="75" y="433"/>
                  </a:lnTo>
                  <a:lnTo>
                    <a:pt x="59" y="415"/>
                  </a:lnTo>
                  <a:lnTo>
                    <a:pt x="44" y="396"/>
                  </a:lnTo>
                  <a:lnTo>
                    <a:pt x="31" y="374"/>
                  </a:lnTo>
                  <a:lnTo>
                    <a:pt x="21" y="353"/>
                  </a:lnTo>
                  <a:lnTo>
                    <a:pt x="12" y="330"/>
                  </a:lnTo>
                  <a:lnTo>
                    <a:pt x="6" y="305"/>
                  </a:lnTo>
                  <a:lnTo>
                    <a:pt x="3" y="293"/>
                  </a:lnTo>
                  <a:lnTo>
                    <a:pt x="2" y="280"/>
                  </a:lnTo>
                  <a:lnTo>
                    <a:pt x="0" y="267"/>
                  </a:lnTo>
                  <a:lnTo>
                    <a:pt x="0" y="253"/>
                  </a:lnTo>
                  <a:lnTo>
                    <a:pt x="0" y="240"/>
                  </a:lnTo>
                  <a:lnTo>
                    <a:pt x="2" y="227"/>
                  </a:lnTo>
                  <a:lnTo>
                    <a:pt x="3" y="215"/>
                  </a:lnTo>
                  <a:lnTo>
                    <a:pt x="6" y="202"/>
                  </a:lnTo>
                  <a:lnTo>
                    <a:pt x="12" y="178"/>
                  </a:lnTo>
                  <a:lnTo>
                    <a:pt x="21" y="155"/>
                  </a:lnTo>
                  <a:lnTo>
                    <a:pt x="31" y="133"/>
                  </a:lnTo>
                  <a:lnTo>
                    <a:pt x="44" y="111"/>
                  </a:lnTo>
                  <a:lnTo>
                    <a:pt x="59" y="92"/>
                  </a:lnTo>
                  <a:lnTo>
                    <a:pt x="75" y="74"/>
                  </a:lnTo>
                  <a:lnTo>
                    <a:pt x="92" y="57"/>
                  </a:lnTo>
                  <a:lnTo>
                    <a:pt x="113" y="43"/>
                  </a:lnTo>
                  <a:lnTo>
                    <a:pt x="133" y="31"/>
                  </a:lnTo>
                  <a:lnTo>
                    <a:pt x="156" y="19"/>
                  </a:lnTo>
                  <a:lnTo>
                    <a:pt x="179" y="11"/>
                  </a:lnTo>
                  <a:lnTo>
                    <a:pt x="204" y="5"/>
                  </a:lnTo>
                  <a:lnTo>
                    <a:pt x="216" y="3"/>
                  </a:lnTo>
                  <a:lnTo>
                    <a:pt x="229" y="1"/>
                  </a:lnTo>
                  <a:lnTo>
                    <a:pt x="242" y="0"/>
                  </a:lnTo>
                  <a:lnTo>
                    <a:pt x="255" y="0"/>
                  </a:lnTo>
                  <a:close/>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84" name="Freeform 16"/>
            <p:cNvSpPr>
              <a:spLocks/>
            </p:cNvSpPr>
            <p:nvPr/>
          </p:nvSpPr>
          <p:spPr bwMode="auto">
            <a:xfrm>
              <a:off x="7431945" y="4670581"/>
              <a:ext cx="268288" cy="269875"/>
            </a:xfrm>
            <a:custGeom>
              <a:avLst/>
              <a:gdLst>
                <a:gd name="T0" fmla="*/ 267 w 507"/>
                <a:gd name="T1" fmla="*/ 0 h 508"/>
                <a:gd name="T2" fmla="*/ 293 w 507"/>
                <a:gd name="T3" fmla="*/ 2 h 508"/>
                <a:gd name="T4" fmla="*/ 330 w 507"/>
                <a:gd name="T5" fmla="*/ 11 h 508"/>
                <a:gd name="T6" fmla="*/ 374 w 507"/>
                <a:gd name="T7" fmla="*/ 30 h 508"/>
                <a:gd name="T8" fmla="*/ 415 w 507"/>
                <a:gd name="T9" fmla="*/ 57 h 508"/>
                <a:gd name="T10" fmla="*/ 450 w 507"/>
                <a:gd name="T11" fmla="*/ 92 h 508"/>
                <a:gd name="T12" fmla="*/ 477 w 507"/>
                <a:gd name="T13" fmla="*/ 132 h 508"/>
                <a:gd name="T14" fmla="*/ 496 w 507"/>
                <a:gd name="T15" fmla="*/ 178 h 508"/>
                <a:gd name="T16" fmla="*/ 505 w 507"/>
                <a:gd name="T17" fmla="*/ 214 h 508"/>
                <a:gd name="T18" fmla="*/ 507 w 507"/>
                <a:gd name="T19" fmla="*/ 241 h 508"/>
                <a:gd name="T20" fmla="*/ 507 w 507"/>
                <a:gd name="T21" fmla="*/ 267 h 508"/>
                <a:gd name="T22" fmla="*/ 505 w 507"/>
                <a:gd name="T23" fmla="*/ 292 h 508"/>
                <a:gd name="T24" fmla="*/ 496 w 507"/>
                <a:gd name="T25" fmla="*/ 329 h 508"/>
                <a:gd name="T26" fmla="*/ 477 w 507"/>
                <a:gd name="T27" fmla="*/ 375 h 508"/>
                <a:gd name="T28" fmla="*/ 450 w 507"/>
                <a:gd name="T29" fmla="*/ 415 h 508"/>
                <a:gd name="T30" fmla="*/ 415 w 507"/>
                <a:gd name="T31" fmla="*/ 449 h 508"/>
                <a:gd name="T32" fmla="*/ 374 w 507"/>
                <a:gd name="T33" fmla="*/ 477 h 508"/>
                <a:gd name="T34" fmla="*/ 330 w 507"/>
                <a:gd name="T35" fmla="*/ 497 h 508"/>
                <a:gd name="T36" fmla="*/ 293 w 507"/>
                <a:gd name="T37" fmla="*/ 504 h 508"/>
                <a:gd name="T38" fmla="*/ 267 w 507"/>
                <a:gd name="T39" fmla="*/ 507 h 508"/>
                <a:gd name="T40" fmla="*/ 240 w 507"/>
                <a:gd name="T41" fmla="*/ 507 h 508"/>
                <a:gd name="T42" fmla="*/ 215 w 507"/>
                <a:gd name="T43" fmla="*/ 504 h 508"/>
                <a:gd name="T44" fmla="*/ 178 w 507"/>
                <a:gd name="T45" fmla="*/ 497 h 508"/>
                <a:gd name="T46" fmla="*/ 133 w 507"/>
                <a:gd name="T47" fmla="*/ 477 h 508"/>
                <a:gd name="T48" fmla="*/ 92 w 507"/>
                <a:gd name="T49" fmla="*/ 449 h 508"/>
                <a:gd name="T50" fmla="*/ 58 w 507"/>
                <a:gd name="T51" fmla="*/ 415 h 508"/>
                <a:gd name="T52" fmla="*/ 31 w 507"/>
                <a:gd name="T53" fmla="*/ 375 h 508"/>
                <a:gd name="T54" fmla="*/ 12 w 507"/>
                <a:gd name="T55" fmla="*/ 329 h 508"/>
                <a:gd name="T56" fmla="*/ 3 w 507"/>
                <a:gd name="T57" fmla="*/ 292 h 508"/>
                <a:gd name="T58" fmla="*/ 0 w 507"/>
                <a:gd name="T59" fmla="*/ 267 h 508"/>
                <a:gd name="T60" fmla="*/ 0 w 507"/>
                <a:gd name="T61" fmla="*/ 241 h 508"/>
                <a:gd name="T62" fmla="*/ 3 w 507"/>
                <a:gd name="T63" fmla="*/ 214 h 508"/>
                <a:gd name="T64" fmla="*/ 12 w 507"/>
                <a:gd name="T65" fmla="*/ 178 h 508"/>
                <a:gd name="T66" fmla="*/ 31 w 507"/>
                <a:gd name="T67" fmla="*/ 132 h 508"/>
                <a:gd name="T68" fmla="*/ 58 w 507"/>
                <a:gd name="T69" fmla="*/ 92 h 508"/>
                <a:gd name="T70" fmla="*/ 92 w 507"/>
                <a:gd name="T71" fmla="*/ 57 h 508"/>
                <a:gd name="T72" fmla="*/ 133 w 507"/>
                <a:gd name="T73" fmla="*/ 30 h 508"/>
                <a:gd name="T74" fmla="*/ 178 w 507"/>
                <a:gd name="T75" fmla="*/ 11 h 508"/>
                <a:gd name="T76" fmla="*/ 215 w 507"/>
                <a:gd name="T77" fmla="*/ 2 h 508"/>
                <a:gd name="T78" fmla="*/ 240 w 507"/>
                <a:gd name="T79"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7" h="508">
                  <a:moveTo>
                    <a:pt x="253" y="0"/>
                  </a:moveTo>
                  <a:lnTo>
                    <a:pt x="267" y="0"/>
                  </a:lnTo>
                  <a:lnTo>
                    <a:pt x="280" y="1"/>
                  </a:lnTo>
                  <a:lnTo>
                    <a:pt x="293" y="2"/>
                  </a:lnTo>
                  <a:lnTo>
                    <a:pt x="304" y="5"/>
                  </a:lnTo>
                  <a:lnTo>
                    <a:pt x="330" y="11"/>
                  </a:lnTo>
                  <a:lnTo>
                    <a:pt x="353" y="19"/>
                  </a:lnTo>
                  <a:lnTo>
                    <a:pt x="374" y="30"/>
                  </a:lnTo>
                  <a:lnTo>
                    <a:pt x="396" y="43"/>
                  </a:lnTo>
                  <a:lnTo>
                    <a:pt x="415" y="57"/>
                  </a:lnTo>
                  <a:lnTo>
                    <a:pt x="433" y="74"/>
                  </a:lnTo>
                  <a:lnTo>
                    <a:pt x="450" y="92"/>
                  </a:lnTo>
                  <a:lnTo>
                    <a:pt x="464" y="112"/>
                  </a:lnTo>
                  <a:lnTo>
                    <a:pt x="477" y="132"/>
                  </a:lnTo>
                  <a:lnTo>
                    <a:pt x="488" y="154"/>
                  </a:lnTo>
                  <a:lnTo>
                    <a:pt x="496" y="178"/>
                  </a:lnTo>
                  <a:lnTo>
                    <a:pt x="502" y="203"/>
                  </a:lnTo>
                  <a:lnTo>
                    <a:pt x="505" y="214"/>
                  </a:lnTo>
                  <a:lnTo>
                    <a:pt x="506" y="227"/>
                  </a:lnTo>
                  <a:lnTo>
                    <a:pt x="507" y="241"/>
                  </a:lnTo>
                  <a:lnTo>
                    <a:pt x="507" y="254"/>
                  </a:lnTo>
                  <a:lnTo>
                    <a:pt x="507" y="267"/>
                  </a:lnTo>
                  <a:lnTo>
                    <a:pt x="506" y="279"/>
                  </a:lnTo>
                  <a:lnTo>
                    <a:pt x="505" y="292"/>
                  </a:lnTo>
                  <a:lnTo>
                    <a:pt x="502" y="305"/>
                  </a:lnTo>
                  <a:lnTo>
                    <a:pt x="496" y="329"/>
                  </a:lnTo>
                  <a:lnTo>
                    <a:pt x="488" y="352"/>
                  </a:lnTo>
                  <a:lnTo>
                    <a:pt x="477" y="375"/>
                  </a:lnTo>
                  <a:lnTo>
                    <a:pt x="464" y="396"/>
                  </a:lnTo>
                  <a:lnTo>
                    <a:pt x="450" y="415"/>
                  </a:lnTo>
                  <a:lnTo>
                    <a:pt x="433" y="433"/>
                  </a:lnTo>
                  <a:lnTo>
                    <a:pt x="415" y="449"/>
                  </a:lnTo>
                  <a:lnTo>
                    <a:pt x="396" y="465"/>
                  </a:lnTo>
                  <a:lnTo>
                    <a:pt x="374" y="477"/>
                  </a:lnTo>
                  <a:lnTo>
                    <a:pt x="353" y="488"/>
                  </a:lnTo>
                  <a:lnTo>
                    <a:pt x="330" y="497"/>
                  </a:lnTo>
                  <a:lnTo>
                    <a:pt x="304" y="503"/>
                  </a:lnTo>
                  <a:lnTo>
                    <a:pt x="293" y="504"/>
                  </a:lnTo>
                  <a:lnTo>
                    <a:pt x="280" y="507"/>
                  </a:lnTo>
                  <a:lnTo>
                    <a:pt x="267" y="507"/>
                  </a:lnTo>
                  <a:lnTo>
                    <a:pt x="253" y="508"/>
                  </a:lnTo>
                  <a:lnTo>
                    <a:pt x="240" y="507"/>
                  </a:lnTo>
                  <a:lnTo>
                    <a:pt x="228" y="507"/>
                  </a:lnTo>
                  <a:lnTo>
                    <a:pt x="215" y="504"/>
                  </a:lnTo>
                  <a:lnTo>
                    <a:pt x="202" y="503"/>
                  </a:lnTo>
                  <a:lnTo>
                    <a:pt x="178" y="497"/>
                  </a:lnTo>
                  <a:lnTo>
                    <a:pt x="155" y="488"/>
                  </a:lnTo>
                  <a:lnTo>
                    <a:pt x="133" y="477"/>
                  </a:lnTo>
                  <a:lnTo>
                    <a:pt x="111" y="465"/>
                  </a:lnTo>
                  <a:lnTo>
                    <a:pt x="92" y="449"/>
                  </a:lnTo>
                  <a:lnTo>
                    <a:pt x="74" y="433"/>
                  </a:lnTo>
                  <a:lnTo>
                    <a:pt x="58" y="415"/>
                  </a:lnTo>
                  <a:lnTo>
                    <a:pt x="44" y="396"/>
                  </a:lnTo>
                  <a:lnTo>
                    <a:pt x="31" y="375"/>
                  </a:lnTo>
                  <a:lnTo>
                    <a:pt x="19" y="352"/>
                  </a:lnTo>
                  <a:lnTo>
                    <a:pt x="12" y="329"/>
                  </a:lnTo>
                  <a:lnTo>
                    <a:pt x="5" y="305"/>
                  </a:lnTo>
                  <a:lnTo>
                    <a:pt x="3" y="292"/>
                  </a:lnTo>
                  <a:lnTo>
                    <a:pt x="1" y="279"/>
                  </a:lnTo>
                  <a:lnTo>
                    <a:pt x="0" y="267"/>
                  </a:lnTo>
                  <a:lnTo>
                    <a:pt x="0" y="254"/>
                  </a:lnTo>
                  <a:lnTo>
                    <a:pt x="0" y="241"/>
                  </a:lnTo>
                  <a:lnTo>
                    <a:pt x="1" y="227"/>
                  </a:lnTo>
                  <a:lnTo>
                    <a:pt x="3" y="214"/>
                  </a:lnTo>
                  <a:lnTo>
                    <a:pt x="5" y="203"/>
                  </a:lnTo>
                  <a:lnTo>
                    <a:pt x="12" y="178"/>
                  </a:lnTo>
                  <a:lnTo>
                    <a:pt x="19" y="154"/>
                  </a:lnTo>
                  <a:lnTo>
                    <a:pt x="31" y="132"/>
                  </a:lnTo>
                  <a:lnTo>
                    <a:pt x="44" y="112"/>
                  </a:lnTo>
                  <a:lnTo>
                    <a:pt x="58" y="92"/>
                  </a:lnTo>
                  <a:lnTo>
                    <a:pt x="74" y="74"/>
                  </a:lnTo>
                  <a:lnTo>
                    <a:pt x="92" y="57"/>
                  </a:lnTo>
                  <a:lnTo>
                    <a:pt x="111" y="43"/>
                  </a:lnTo>
                  <a:lnTo>
                    <a:pt x="133" y="30"/>
                  </a:lnTo>
                  <a:lnTo>
                    <a:pt x="155" y="19"/>
                  </a:lnTo>
                  <a:lnTo>
                    <a:pt x="178" y="11"/>
                  </a:lnTo>
                  <a:lnTo>
                    <a:pt x="202" y="5"/>
                  </a:lnTo>
                  <a:lnTo>
                    <a:pt x="215" y="2"/>
                  </a:lnTo>
                  <a:lnTo>
                    <a:pt x="228" y="1"/>
                  </a:lnTo>
                  <a:lnTo>
                    <a:pt x="240" y="0"/>
                  </a:lnTo>
                  <a:lnTo>
                    <a:pt x="253" y="0"/>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85" name="Rectangle 102"/>
            <p:cNvSpPr>
              <a:spLocks noChangeArrowheads="1"/>
            </p:cNvSpPr>
            <p:nvPr/>
          </p:nvSpPr>
          <p:spPr bwMode="auto">
            <a:xfrm>
              <a:off x="7495445" y="4786468"/>
              <a:ext cx="150813" cy="50800"/>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grpSp>
      <p:grpSp>
        <p:nvGrpSpPr>
          <p:cNvPr id="89" name="Grupo 12"/>
          <p:cNvGrpSpPr/>
          <p:nvPr/>
        </p:nvGrpSpPr>
        <p:grpSpPr>
          <a:xfrm>
            <a:off x="5714882" y="4382464"/>
            <a:ext cx="269875" cy="268288"/>
            <a:chOff x="5714882" y="4268166"/>
            <a:chExt cx="269875" cy="268288"/>
          </a:xfrm>
        </p:grpSpPr>
        <p:sp>
          <p:nvSpPr>
            <p:cNvPr id="90" name="Freeform 118"/>
            <p:cNvSpPr>
              <a:spLocks/>
            </p:cNvSpPr>
            <p:nvPr/>
          </p:nvSpPr>
          <p:spPr bwMode="auto">
            <a:xfrm rot="4500000">
              <a:off x="5715676" y="4267372"/>
              <a:ext cx="268288" cy="269875"/>
            </a:xfrm>
            <a:custGeom>
              <a:avLst/>
              <a:gdLst>
                <a:gd name="T0" fmla="*/ 267 w 508"/>
                <a:gd name="T1" fmla="*/ 0 h 509"/>
                <a:gd name="T2" fmla="*/ 292 w 508"/>
                <a:gd name="T3" fmla="*/ 3 h 509"/>
                <a:gd name="T4" fmla="*/ 329 w 508"/>
                <a:gd name="T5" fmla="*/ 12 h 509"/>
                <a:gd name="T6" fmla="*/ 375 w 508"/>
                <a:gd name="T7" fmla="*/ 31 h 509"/>
                <a:gd name="T8" fmla="*/ 415 w 508"/>
                <a:gd name="T9" fmla="*/ 58 h 509"/>
                <a:gd name="T10" fmla="*/ 449 w 508"/>
                <a:gd name="T11" fmla="*/ 92 h 509"/>
                <a:gd name="T12" fmla="*/ 477 w 508"/>
                <a:gd name="T13" fmla="*/ 133 h 509"/>
                <a:gd name="T14" fmla="*/ 497 w 508"/>
                <a:gd name="T15" fmla="*/ 179 h 509"/>
                <a:gd name="T16" fmla="*/ 504 w 508"/>
                <a:gd name="T17" fmla="*/ 215 h 509"/>
                <a:gd name="T18" fmla="*/ 507 w 508"/>
                <a:gd name="T19" fmla="*/ 240 h 509"/>
                <a:gd name="T20" fmla="*/ 507 w 508"/>
                <a:gd name="T21" fmla="*/ 267 h 509"/>
                <a:gd name="T22" fmla="*/ 504 w 508"/>
                <a:gd name="T23" fmla="*/ 293 h 509"/>
                <a:gd name="T24" fmla="*/ 497 w 508"/>
                <a:gd name="T25" fmla="*/ 330 h 509"/>
                <a:gd name="T26" fmla="*/ 477 w 508"/>
                <a:gd name="T27" fmla="*/ 376 h 509"/>
                <a:gd name="T28" fmla="*/ 449 w 508"/>
                <a:gd name="T29" fmla="*/ 415 h 509"/>
                <a:gd name="T30" fmla="*/ 415 w 508"/>
                <a:gd name="T31" fmla="*/ 450 h 509"/>
                <a:gd name="T32" fmla="*/ 375 w 508"/>
                <a:gd name="T33" fmla="*/ 478 h 509"/>
                <a:gd name="T34" fmla="*/ 329 w 508"/>
                <a:gd name="T35" fmla="*/ 497 h 509"/>
                <a:gd name="T36" fmla="*/ 292 w 508"/>
                <a:gd name="T37" fmla="*/ 505 h 509"/>
                <a:gd name="T38" fmla="*/ 267 w 508"/>
                <a:gd name="T39" fmla="*/ 507 h 509"/>
                <a:gd name="T40" fmla="*/ 241 w 508"/>
                <a:gd name="T41" fmla="*/ 507 h 509"/>
                <a:gd name="T42" fmla="*/ 216 w 508"/>
                <a:gd name="T43" fmla="*/ 505 h 509"/>
                <a:gd name="T44" fmla="*/ 178 w 508"/>
                <a:gd name="T45" fmla="*/ 497 h 509"/>
                <a:gd name="T46" fmla="*/ 133 w 508"/>
                <a:gd name="T47" fmla="*/ 478 h 509"/>
                <a:gd name="T48" fmla="*/ 92 w 508"/>
                <a:gd name="T49" fmla="*/ 450 h 509"/>
                <a:gd name="T50" fmla="*/ 57 w 508"/>
                <a:gd name="T51" fmla="*/ 415 h 509"/>
                <a:gd name="T52" fmla="*/ 30 w 508"/>
                <a:gd name="T53" fmla="*/ 376 h 509"/>
                <a:gd name="T54" fmla="*/ 11 w 508"/>
                <a:gd name="T55" fmla="*/ 330 h 509"/>
                <a:gd name="T56" fmla="*/ 2 w 508"/>
                <a:gd name="T57" fmla="*/ 293 h 509"/>
                <a:gd name="T58" fmla="*/ 0 w 508"/>
                <a:gd name="T59" fmla="*/ 267 h 509"/>
                <a:gd name="T60" fmla="*/ 0 w 508"/>
                <a:gd name="T61" fmla="*/ 240 h 509"/>
                <a:gd name="T62" fmla="*/ 2 w 508"/>
                <a:gd name="T63" fmla="*/ 215 h 509"/>
                <a:gd name="T64" fmla="*/ 11 w 508"/>
                <a:gd name="T65" fmla="*/ 179 h 509"/>
                <a:gd name="T66" fmla="*/ 30 w 508"/>
                <a:gd name="T67" fmla="*/ 133 h 509"/>
                <a:gd name="T68" fmla="*/ 57 w 508"/>
                <a:gd name="T69" fmla="*/ 92 h 509"/>
                <a:gd name="T70" fmla="*/ 92 w 508"/>
                <a:gd name="T71" fmla="*/ 58 h 509"/>
                <a:gd name="T72" fmla="*/ 133 w 508"/>
                <a:gd name="T73" fmla="*/ 31 h 509"/>
                <a:gd name="T74" fmla="*/ 178 w 508"/>
                <a:gd name="T75" fmla="*/ 12 h 509"/>
                <a:gd name="T76" fmla="*/ 216 w 508"/>
                <a:gd name="T77" fmla="*/ 3 h 509"/>
                <a:gd name="T78" fmla="*/ 241 w 508"/>
                <a:gd name="T79" fmla="*/ 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8" h="509">
                  <a:moveTo>
                    <a:pt x="254" y="0"/>
                  </a:moveTo>
                  <a:lnTo>
                    <a:pt x="267" y="0"/>
                  </a:lnTo>
                  <a:lnTo>
                    <a:pt x="279" y="2"/>
                  </a:lnTo>
                  <a:lnTo>
                    <a:pt x="292" y="3"/>
                  </a:lnTo>
                  <a:lnTo>
                    <a:pt x="305" y="5"/>
                  </a:lnTo>
                  <a:lnTo>
                    <a:pt x="329" y="12"/>
                  </a:lnTo>
                  <a:lnTo>
                    <a:pt x="352" y="19"/>
                  </a:lnTo>
                  <a:lnTo>
                    <a:pt x="375" y="31"/>
                  </a:lnTo>
                  <a:lnTo>
                    <a:pt x="396" y="44"/>
                  </a:lnTo>
                  <a:lnTo>
                    <a:pt x="415" y="58"/>
                  </a:lnTo>
                  <a:lnTo>
                    <a:pt x="433" y="74"/>
                  </a:lnTo>
                  <a:lnTo>
                    <a:pt x="449" y="92"/>
                  </a:lnTo>
                  <a:lnTo>
                    <a:pt x="465" y="113"/>
                  </a:lnTo>
                  <a:lnTo>
                    <a:pt x="477" y="133"/>
                  </a:lnTo>
                  <a:lnTo>
                    <a:pt x="488" y="155"/>
                  </a:lnTo>
                  <a:lnTo>
                    <a:pt x="497" y="179"/>
                  </a:lnTo>
                  <a:lnTo>
                    <a:pt x="503" y="203"/>
                  </a:lnTo>
                  <a:lnTo>
                    <a:pt x="504" y="215"/>
                  </a:lnTo>
                  <a:lnTo>
                    <a:pt x="507" y="228"/>
                  </a:lnTo>
                  <a:lnTo>
                    <a:pt x="507" y="240"/>
                  </a:lnTo>
                  <a:lnTo>
                    <a:pt x="508" y="254"/>
                  </a:lnTo>
                  <a:lnTo>
                    <a:pt x="507" y="267"/>
                  </a:lnTo>
                  <a:lnTo>
                    <a:pt x="507" y="280"/>
                  </a:lnTo>
                  <a:lnTo>
                    <a:pt x="504" y="293"/>
                  </a:lnTo>
                  <a:lnTo>
                    <a:pt x="503" y="306"/>
                  </a:lnTo>
                  <a:lnTo>
                    <a:pt x="497" y="330"/>
                  </a:lnTo>
                  <a:lnTo>
                    <a:pt x="488" y="353"/>
                  </a:lnTo>
                  <a:lnTo>
                    <a:pt x="477" y="376"/>
                  </a:lnTo>
                  <a:lnTo>
                    <a:pt x="465" y="396"/>
                  </a:lnTo>
                  <a:lnTo>
                    <a:pt x="449" y="415"/>
                  </a:lnTo>
                  <a:lnTo>
                    <a:pt x="433" y="433"/>
                  </a:lnTo>
                  <a:lnTo>
                    <a:pt x="415" y="450"/>
                  </a:lnTo>
                  <a:lnTo>
                    <a:pt x="396" y="465"/>
                  </a:lnTo>
                  <a:lnTo>
                    <a:pt x="375" y="478"/>
                  </a:lnTo>
                  <a:lnTo>
                    <a:pt x="352" y="488"/>
                  </a:lnTo>
                  <a:lnTo>
                    <a:pt x="329" y="497"/>
                  </a:lnTo>
                  <a:lnTo>
                    <a:pt x="305" y="504"/>
                  </a:lnTo>
                  <a:lnTo>
                    <a:pt x="292" y="505"/>
                  </a:lnTo>
                  <a:lnTo>
                    <a:pt x="279" y="507"/>
                  </a:lnTo>
                  <a:lnTo>
                    <a:pt x="267" y="507"/>
                  </a:lnTo>
                  <a:lnTo>
                    <a:pt x="254" y="509"/>
                  </a:lnTo>
                  <a:lnTo>
                    <a:pt x="241" y="507"/>
                  </a:lnTo>
                  <a:lnTo>
                    <a:pt x="227" y="507"/>
                  </a:lnTo>
                  <a:lnTo>
                    <a:pt x="216" y="505"/>
                  </a:lnTo>
                  <a:lnTo>
                    <a:pt x="203" y="504"/>
                  </a:lnTo>
                  <a:lnTo>
                    <a:pt x="178" y="497"/>
                  </a:lnTo>
                  <a:lnTo>
                    <a:pt x="154" y="488"/>
                  </a:lnTo>
                  <a:lnTo>
                    <a:pt x="133" y="478"/>
                  </a:lnTo>
                  <a:lnTo>
                    <a:pt x="112" y="465"/>
                  </a:lnTo>
                  <a:lnTo>
                    <a:pt x="92" y="450"/>
                  </a:lnTo>
                  <a:lnTo>
                    <a:pt x="74" y="433"/>
                  </a:lnTo>
                  <a:lnTo>
                    <a:pt x="57" y="415"/>
                  </a:lnTo>
                  <a:lnTo>
                    <a:pt x="43" y="396"/>
                  </a:lnTo>
                  <a:lnTo>
                    <a:pt x="30" y="376"/>
                  </a:lnTo>
                  <a:lnTo>
                    <a:pt x="20" y="353"/>
                  </a:lnTo>
                  <a:lnTo>
                    <a:pt x="11" y="330"/>
                  </a:lnTo>
                  <a:lnTo>
                    <a:pt x="5" y="306"/>
                  </a:lnTo>
                  <a:lnTo>
                    <a:pt x="2" y="293"/>
                  </a:lnTo>
                  <a:lnTo>
                    <a:pt x="1" y="280"/>
                  </a:lnTo>
                  <a:lnTo>
                    <a:pt x="0" y="267"/>
                  </a:lnTo>
                  <a:lnTo>
                    <a:pt x="0" y="254"/>
                  </a:lnTo>
                  <a:lnTo>
                    <a:pt x="0" y="240"/>
                  </a:lnTo>
                  <a:lnTo>
                    <a:pt x="1" y="228"/>
                  </a:lnTo>
                  <a:lnTo>
                    <a:pt x="2" y="215"/>
                  </a:lnTo>
                  <a:lnTo>
                    <a:pt x="5" y="203"/>
                  </a:lnTo>
                  <a:lnTo>
                    <a:pt x="11" y="179"/>
                  </a:lnTo>
                  <a:lnTo>
                    <a:pt x="20" y="155"/>
                  </a:lnTo>
                  <a:lnTo>
                    <a:pt x="30" y="133"/>
                  </a:lnTo>
                  <a:lnTo>
                    <a:pt x="43" y="113"/>
                  </a:lnTo>
                  <a:lnTo>
                    <a:pt x="57" y="92"/>
                  </a:lnTo>
                  <a:lnTo>
                    <a:pt x="74" y="74"/>
                  </a:lnTo>
                  <a:lnTo>
                    <a:pt x="92" y="58"/>
                  </a:lnTo>
                  <a:lnTo>
                    <a:pt x="112" y="44"/>
                  </a:lnTo>
                  <a:lnTo>
                    <a:pt x="133" y="31"/>
                  </a:lnTo>
                  <a:lnTo>
                    <a:pt x="154" y="19"/>
                  </a:lnTo>
                  <a:lnTo>
                    <a:pt x="178" y="12"/>
                  </a:lnTo>
                  <a:lnTo>
                    <a:pt x="203" y="5"/>
                  </a:lnTo>
                  <a:lnTo>
                    <a:pt x="216" y="3"/>
                  </a:lnTo>
                  <a:lnTo>
                    <a:pt x="227" y="2"/>
                  </a:lnTo>
                  <a:lnTo>
                    <a:pt x="241" y="0"/>
                  </a:lnTo>
                  <a:lnTo>
                    <a:pt x="254" y="0"/>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91" name="Freeform 119"/>
            <p:cNvSpPr>
              <a:spLocks/>
            </p:cNvSpPr>
            <p:nvPr/>
          </p:nvSpPr>
          <p:spPr bwMode="auto">
            <a:xfrm rot="4500000">
              <a:off x="5764887" y="4332053"/>
              <a:ext cx="139700" cy="139700"/>
            </a:xfrm>
            <a:custGeom>
              <a:avLst/>
              <a:gdLst>
                <a:gd name="T0" fmla="*/ 0 w 263"/>
                <a:gd name="T1" fmla="*/ 0 h 264"/>
                <a:gd name="T2" fmla="*/ 263 w 263"/>
                <a:gd name="T3" fmla="*/ 0 h 264"/>
                <a:gd name="T4" fmla="*/ 263 w 263"/>
                <a:gd name="T5" fmla="*/ 264 h 264"/>
                <a:gd name="T6" fmla="*/ 0 w 263"/>
                <a:gd name="T7" fmla="*/ 0 h 264"/>
              </a:gdLst>
              <a:ahLst/>
              <a:cxnLst>
                <a:cxn ang="0">
                  <a:pos x="T0" y="T1"/>
                </a:cxn>
                <a:cxn ang="0">
                  <a:pos x="T2" y="T3"/>
                </a:cxn>
                <a:cxn ang="0">
                  <a:pos x="T4" y="T5"/>
                </a:cxn>
                <a:cxn ang="0">
                  <a:pos x="T6" y="T7"/>
                </a:cxn>
              </a:cxnLst>
              <a:rect l="0" t="0" r="r" b="b"/>
              <a:pathLst>
                <a:path w="263" h="264">
                  <a:moveTo>
                    <a:pt x="0" y="0"/>
                  </a:moveTo>
                  <a:lnTo>
                    <a:pt x="263" y="0"/>
                  </a:lnTo>
                  <a:lnTo>
                    <a:pt x="263" y="264"/>
                  </a:ln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grpSp>
      <p:sp>
        <p:nvSpPr>
          <p:cNvPr id="92" name="Igual a 91"/>
          <p:cNvSpPr/>
          <p:nvPr/>
        </p:nvSpPr>
        <p:spPr>
          <a:xfrm>
            <a:off x="10615353" y="2158630"/>
            <a:ext cx="201837" cy="224434"/>
          </a:xfrm>
          <a:prstGeom prst="mathEqual">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2"/>
              </a:solidFill>
            </a:endParaRPr>
          </a:p>
        </p:txBody>
      </p:sp>
      <p:sp>
        <p:nvSpPr>
          <p:cNvPr id="93" name="Igual a 92"/>
          <p:cNvSpPr/>
          <p:nvPr/>
        </p:nvSpPr>
        <p:spPr>
          <a:xfrm>
            <a:off x="10594930" y="4795015"/>
            <a:ext cx="201837" cy="224434"/>
          </a:xfrm>
          <a:prstGeom prst="mathEqual">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2"/>
              </a:solidFill>
            </a:endParaRPr>
          </a:p>
        </p:txBody>
      </p:sp>
      <p:sp>
        <p:nvSpPr>
          <p:cNvPr id="94" name="Retângulo 93"/>
          <p:cNvSpPr/>
          <p:nvPr/>
        </p:nvSpPr>
        <p:spPr>
          <a:xfrm>
            <a:off x="10754575" y="1972207"/>
            <a:ext cx="1306077" cy="646331"/>
          </a:xfrm>
          <a:prstGeom prst="rect">
            <a:avLst/>
          </a:prstGeom>
        </p:spPr>
        <p:txBody>
          <a:bodyPr wrap="square">
            <a:spAutoFit/>
          </a:bodyPr>
          <a:lstStyle/>
          <a:p>
            <a:pPr algn="ctr"/>
            <a:r>
              <a:rPr lang="pt-BR" b="1" dirty="0" smtClean="0">
                <a:solidFill>
                  <a:schemeClr val="tx2"/>
                </a:solidFill>
                <a:latin typeface="Calibri" panose="020F0502020204030204" pitchFamily="34" charset="0"/>
              </a:rPr>
              <a:t>Receita  do </a:t>
            </a:r>
          </a:p>
          <a:p>
            <a:pPr algn="ctr"/>
            <a:r>
              <a:rPr lang="pt-BR" b="1" dirty="0" smtClean="0">
                <a:solidFill>
                  <a:schemeClr val="tx2"/>
                </a:solidFill>
                <a:latin typeface="Calibri" panose="020F0502020204030204" pitchFamily="34" charset="0"/>
              </a:rPr>
              <a:t>DN</a:t>
            </a:r>
            <a:endParaRPr lang="pt-BR" b="1" dirty="0">
              <a:solidFill>
                <a:schemeClr val="tx2"/>
              </a:solidFill>
              <a:latin typeface="Calibri" panose="020F0502020204030204" pitchFamily="34" charset="0"/>
            </a:endParaRPr>
          </a:p>
        </p:txBody>
      </p:sp>
      <p:sp>
        <p:nvSpPr>
          <p:cNvPr id="95" name="Retângulo 94"/>
          <p:cNvSpPr/>
          <p:nvPr/>
        </p:nvSpPr>
        <p:spPr>
          <a:xfrm>
            <a:off x="10742994" y="4535811"/>
            <a:ext cx="1204671" cy="923330"/>
          </a:xfrm>
          <a:prstGeom prst="rect">
            <a:avLst/>
          </a:prstGeom>
        </p:spPr>
        <p:txBody>
          <a:bodyPr wrap="square">
            <a:spAutoFit/>
          </a:bodyPr>
          <a:lstStyle/>
          <a:p>
            <a:pPr algn="ctr"/>
            <a:r>
              <a:rPr lang="pt-BR" b="1" dirty="0" smtClean="0">
                <a:solidFill>
                  <a:schemeClr val="tx2"/>
                </a:solidFill>
                <a:latin typeface="Calibri" panose="020F0502020204030204" pitchFamily="34" charset="0"/>
              </a:rPr>
              <a:t>Receita dos</a:t>
            </a:r>
          </a:p>
          <a:p>
            <a:pPr algn="ctr"/>
            <a:r>
              <a:rPr lang="pt-BR" b="1" dirty="0" err="1" smtClean="0">
                <a:solidFill>
                  <a:schemeClr val="tx2"/>
                </a:solidFill>
                <a:latin typeface="Calibri" panose="020F0502020204030204" pitchFamily="34" charset="0"/>
              </a:rPr>
              <a:t>DRs</a:t>
            </a:r>
            <a:endParaRPr lang="pt-BR" b="1" dirty="0">
              <a:solidFill>
                <a:schemeClr val="tx2"/>
              </a:solidFill>
              <a:latin typeface="Calibri" panose="020F0502020204030204" pitchFamily="34" charset="0"/>
            </a:endParaRPr>
          </a:p>
        </p:txBody>
      </p:sp>
      <p:cxnSp>
        <p:nvCxnSpPr>
          <p:cNvPr id="96" name="Conector reto 95"/>
          <p:cNvCxnSpPr/>
          <p:nvPr/>
        </p:nvCxnSpPr>
        <p:spPr>
          <a:xfrm>
            <a:off x="5915135" y="3639685"/>
            <a:ext cx="5980736" cy="0"/>
          </a:xfrm>
          <a:prstGeom prst="line">
            <a:avLst/>
          </a:prstGeom>
          <a:ln w="28575">
            <a:solidFill>
              <a:srgbClr val="F7941E"/>
            </a:solidFill>
          </a:ln>
        </p:spPr>
        <p:style>
          <a:lnRef idx="1">
            <a:schemeClr val="accent1"/>
          </a:lnRef>
          <a:fillRef idx="0">
            <a:schemeClr val="accent1"/>
          </a:fillRef>
          <a:effectRef idx="0">
            <a:schemeClr val="accent1"/>
          </a:effectRef>
          <a:fontRef idx="minor">
            <a:schemeClr val="tx1"/>
          </a:fontRef>
        </p:style>
      </p:cxnSp>
      <p:grpSp>
        <p:nvGrpSpPr>
          <p:cNvPr id="97" name="Grupo 13"/>
          <p:cNvGrpSpPr/>
          <p:nvPr/>
        </p:nvGrpSpPr>
        <p:grpSpPr>
          <a:xfrm>
            <a:off x="6140355" y="1818919"/>
            <a:ext cx="1048645" cy="939411"/>
            <a:chOff x="6140355" y="1704621"/>
            <a:chExt cx="1048645" cy="939411"/>
          </a:xfrm>
        </p:grpSpPr>
        <p:sp>
          <p:nvSpPr>
            <p:cNvPr id="98" name="Freeform 5"/>
            <p:cNvSpPr>
              <a:spLocks/>
            </p:cNvSpPr>
            <p:nvPr/>
          </p:nvSpPr>
          <p:spPr bwMode="auto">
            <a:xfrm>
              <a:off x="6140355" y="1704621"/>
              <a:ext cx="1048645" cy="939411"/>
            </a:xfrm>
            <a:custGeom>
              <a:avLst/>
              <a:gdLst>
                <a:gd name="T0" fmla="*/ 2414 w 2879"/>
                <a:gd name="T1" fmla="*/ 2177 h 2580"/>
                <a:gd name="T2" fmla="*/ 2295 w 2879"/>
                <a:gd name="T3" fmla="*/ 2386 h 2580"/>
                <a:gd name="T4" fmla="*/ 2238 w 2879"/>
                <a:gd name="T5" fmla="*/ 2468 h 2580"/>
                <a:gd name="T6" fmla="*/ 2180 w 2879"/>
                <a:gd name="T7" fmla="*/ 2523 h 2580"/>
                <a:gd name="T8" fmla="*/ 2114 w 2879"/>
                <a:gd name="T9" fmla="*/ 2557 h 2580"/>
                <a:gd name="T10" fmla="*/ 2030 w 2879"/>
                <a:gd name="T11" fmla="*/ 2575 h 2580"/>
                <a:gd name="T12" fmla="*/ 1920 w 2879"/>
                <a:gd name="T13" fmla="*/ 2580 h 2580"/>
                <a:gd name="T14" fmla="*/ 1592 w 2879"/>
                <a:gd name="T15" fmla="*/ 2575 h 2580"/>
                <a:gd name="T16" fmla="*/ 1158 w 2879"/>
                <a:gd name="T17" fmla="*/ 2578 h 2580"/>
                <a:gd name="T18" fmla="*/ 918 w 2879"/>
                <a:gd name="T19" fmla="*/ 2579 h 2580"/>
                <a:gd name="T20" fmla="*/ 819 w 2879"/>
                <a:gd name="T21" fmla="*/ 2570 h 2580"/>
                <a:gd name="T22" fmla="*/ 742 w 2879"/>
                <a:gd name="T23" fmla="*/ 2548 h 2580"/>
                <a:gd name="T24" fmla="*/ 679 w 2879"/>
                <a:gd name="T25" fmla="*/ 2507 h 2580"/>
                <a:gd name="T26" fmla="*/ 622 w 2879"/>
                <a:gd name="T27" fmla="*/ 2444 h 2580"/>
                <a:gd name="T28" fmla="*/ 563 w 2879"/>
                <a:gd name="T29" fmla="*/ 2352 h 2580"/>
                <a:gd name="T30" fmla="*/ 402 w 2879"/>
                <a:gd name="T31" fmla="*/ 2064 h 2580"/>
                <a:gd name="T32" fmla="*/ 184 w 2879"/>
                <a:gd name="T33" fmla="*/ 1691 h 2580"/>
                <a:gd name="T34" fmla="*/ 62 w 2879"/>
                <a:gd name="T35" fmla="*/ 1484 h 2580"/>
                <a:gd name="T36" fmla="*/ 20 w 2879"/>
                <a:gd name="T37" fmla="*/ 1392 h 2580"/>
                <a:gd name="T38" fmla="*/ 1 w 2879"/>
                <a:gd name="T39" fmla="*/ 1314 h 2580"/>
                <a:gd name="T40" fmla="*/ 5 w 2879"/>
                <a:gd name="T41" fmla="*/ 1240 h 2580"/>
                <a:gd name="T42" fmla="*/ 32 w 2879"/>
                <a:gd name="T43" fmla="*/ 1159 h 2580"/>
                <a:gd name="T44" fmla="*/ 81 w 2879"/>
                <a:gd name="T45" fmla="*/ 1061 h 2580"/>
                <a:gd name="T46" fmla="*/ 250 w 2879"/>
                <a:gd name="T47" fmla="*/ 779 h 2580"/>
                <a:gd name="T48" fmla="*/ 465 w 2879"/>
                <a:gd name="T49" fmla="*/ 404 h 2580"/>
                <a:gd name="T50" fmla="*/ 583 w 2879"/>
                <a:gd name="T51" fmla="*/ 194 h 2580"/>
                <a:gd name="T52" fmla="*/ 641 w 2879"/>
                <a:gd name="T53" fmla="*/ 112 h 2580"/>
                <a:gd name="T54" fmla="*/ 698 w 2879"/>
                <a:gd name="T55" fmla="*/ 57 h 2580"/>
                <a:gd name="T56" fmla="*/ 765 w 2879"/>
                <a:gd name="T57" fmla="*/ 23 h 2580"/>
                <a:gd name="T58" fmla="*/ 849 w 2879"/>
                <a:gd name="T59" fmla="*/ 5 h 2580"/>
                <a:gd name="T60" fmla="*/ 958 w 2879"/>
                <a:gd name="T61" fmla="*/ 0 h 2580"/>
                <a:gd name="T62" fmla="*/ 1287 w 2879"/>
                <a:gd name="T63" fmla="*/ 5 h 2580"/>
                <a:gd name="T64" fmla="*/ 1721 w 2879"/>
                <a:gd name="T65" fmla="*/ 3 h 2580"/>
                <a:gd name="T66" fmla="*/ 1961 w 2879"/>
                <a:gd name="T67" fmla="*/ 1 h 2580"/>
                <a:gd name="T68" fmla="*/ 2060 w 2879"/>
                <a:gd name="T69" fmla="*/ 10 h 2580"/>
                <a:gd name="T70" fmla="*/ 2137 w 2879"/>
                <a:gd name="T71" fmla="*/ 32 h 2580"/>
                <a:gd name="T72" fmla="*/ 2200 w 2879"/>
                <a:gd name="T73" fmla="*/ 73 h 2580"/>
                <a:gd name="T74" fmla="*/ 2257 w 2879"/>
                <a:gd name="T75" fmla="*/ 137 h 2580"/>
                <a:gd name="T76" fmla="*/ 2316 w 2879"/>
                <a:gd name="T77" fmla="*/ 229 h 2580"/>
                <a:gd name="T78" fmla="*/ 2477 w 2879"/>
                <a:gd name="T79" fmla="*/ 516 h 2580"/>
                <a:gd name="T80" fmla="*/ 2695 w 2879"/>
                <a:gd name="T81" fmla="*/ 889 h 2580"/>
                <a:gd name="T82" fmla="*/ 2817 w 2879"/>
                <a:gd name="T83" fmla="*/ 1096 h 2580"/>
                <a:gd name="T84" fmla="*/ 2859 w 2879"/>
                <a:gd name="T85" fmla="*/ 1188 h 2580"/>
                <a:gd name="T86" fmla="*/ 2878 w 2879"/>
                <a:gd name="T87" fmla="*/ 1266 h 2580"/>
                <a:gd name="T88" fmla="*/ 2874 w 2879"/>
                <a:gd name="T89" fmla="*/ 1340 h 2580"/>
                <a:gd name="T90" fmla="*/ 2847 w 2879"/>
                <a:gd name="T91" fmla="*/ 1422 h 2580"/>
                <a:gd name="T92" fmla="*/ 2798 w 2879"/>
                <a:gd name="T93" fmla="*/ 1519 h 2580"/>
                <a:gd name="T94" fmla="*/ 2628 w 2879"/>
                <a:gd name="T95" fmla="*/ 1801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9" h="2580">
                  <a:moveTo>
                    <a:pt x="2551" y="1933"/>
                  </a:moveTo>
                  <a:lnTo>
                    <a:pt x="2477" y="2064"/>
                  </a:lnTo>
                  <a:lnTo>
                    <a:pt x="2414" y="2177"/>
                  </a:lnTo>
                  <a:lnTo>
                    <a:pt x="2362" y="2272"/>
                  </a:lnTo>
                  <a:lnTo>
                    <a:pt x="2316" y="2352"/>
                  </a:lnTo>
                  <a:lnTo>
                    <a:pt x="2295" y="2386"/>
                  </a:lnTo>
                  <a:lnTo>
                    <a:pt x="2276" y="2417"/>
                  </a:lnTo>
                  <a:lnTo>
                    <a:pt x="2257" y="2444"/>
                  </a:lnTo>
                  <a:lnTo>
                    <a:pt x="2238" y="2468"/>
                  </a:lnTo>
                  <a:lnTo>
                    <a:pt x="2219" y="2490"/>
                  </a:lnTo>
                  <a:lnTo>
                    <a:pt x="2200" y="2507"/>
                  </a:lnTo>
                  <a:lnTo>
                    <a:pt x="2180" y="2523"/>
                  </a:lnTo>
                  <a:lnTo>
                    <a:pt x="2159" y="2537"/>
                  </a:lnTo>
                  <a:lnTo>
                    <a:pt x="2137" y="2548"/>
                  </a:lnTo>
                  <a:lnTo>
                    <a:pt x="2114" y="2557"/>
                  </a:lnTo>
                  <a:lnTo>
                    <a:pt x="2087" y="2565"/>
                  </a:lnTo>
                  <a:lnTo>
                    <a:pt x="2060" y="2570"/>
                  </a:lnTo>
                  <a:lnTo>
                    <a:pt x="2030" y="2575"/>
                  </a:lnTo>
                  <a:lnTo>
                    <a:pt x="1997" y="2578"/>
                  </a:lnTo>
                  <a:lnTo>
                    <a:pt x="1961" y="2579"/>
                  </a:lnTo>
                  <a:lnTo>
                    <a:pt x="1920" y="2580"/>
                  </a:lnTo>
                  <a:lnTo>
                    <a:pt x="1829" y="2580"/>
                  </a:lnTo>
                  <a:lnTo>
                    <a:pt x="1721" y="2578"/>
                  </a:lnTo>
                  <a:lnTo>
                    <a:pt x="1592" y="2575"/>
                  </a:lnTo>
                  <a:lnTo>
                    <a:pt x="1439" y="2574"/>
                  </a:lnTo>
                  <a:lnTo>
                    <a:pt x="1287" y="2575"/>
                  </a:lnTo>
                  <a:lnTo>
                    <a:pt x="1158" y="2578"/>
                  </a:lnTo>
                  <a:lnTo>
                    <a:pt x="1050" y="2580"/>
                  </a:lnTo>
                  <a:lnTo>
                    <a:pt x="958" y="2580"/>
                  </a:lnTo>
                  <a:lnTo>
                    <a:pt x="918" y="2579"/>
                  </a:lnTo>
                  <a:lnTo>
                    <a:pt x="882" y="2578"/>
                  </a:lnTo>
                  <a:lnTo>
                    <a:pt x="849" y="2575"/>
                  </a:lnTo>
                  <a:lnTo>
                    <a:pt x="819" y="2570"/>
                  </a:lnTo>
                  <a:lnTo>
                    <a:pt x="790" y="2565"/>
                  </a:lnTo>
                  <a:lnTo>
                    <a:pt x="765" y="2557"/>
                  </a:lnTo>
                  <a:lnTo>
                    <a:pt x="742" y="2548"/>
                  </a:lnTo>
                  <a:lnTo>
                    <a:pt x="719" y="2537"/>
                  </a:lnTo>
                  <a:lnTo>
                    <a:pt x="698" y="2523"/>
                  </a:lnTo>
                  <a:lnTo>
                    <a:pt x="679" y="2507"/>
                  </a:lnTo>
                  <a:lnTo>
                    <a:pt x="660" y="2490"/>
                  </a:lnTo>
                  <a:lnTo>
                    <a:pt x="641" y="2468"/>
                  </a:lnTo>
                  <a:lnTo>
                    <a:pt x="622" y="2444"/>
                  </a:lnTo>
                  <a:lnTo>
                    <a:pt x="603" y="2417"/>
                  </a:lnTo>
                  <a:lnTo>
                    <a:pt x="583" y="2386"/>
                  </a:lnTo>
                  <a:lnTo>
                    <a:pt x="563" y="2352"/>
                  </a:lnTo>
                  <a:lnTo>
                    <a:pt x="517" y="2272"/>
                  </a:lnTo>
                  <a:lnTo>
                    <a:pt x="465" y="2177"/>
                  </a:lnTo>
                  <a:lnTo>
                    <a:pt x="402" y="2064"/>
                  </a:lnTo>
                  <a:lnTo>
                    <a:pt x="327" y="1933"/>
                  </a:lnTo>
                  <a:lnTo>
                    <a:pt x="250" y="1801"/>
                  </a:lnTo>
                  <a:lnTo>
                    <a:pt x="184" y="1691"/>
                  </a:lnTo>
                  <a:lnTo>
                    <a:pt x="127" y="1598"/>
                  </a:lnTo>
                  <a:lnTo>
                    <a:pt x="81" y="1519"/>
                  </a:lnTo>
                  <a:lnTo>
                    <a:pt x="62" y="1484"/>
                  </a:lnTo>
                  <a:lnTo>
                    <a:pt x="46" y="1451"/>
                  </a:lnTo>
                  <a:lnTo>
                    <a:pt x="32" y="1422"/>
                  </a:lnTo>
                  <a:lnTo>
                    <a:pt x="20" y="1392"/>
                  </a:lnTo>
                  <a:lnTo>
                    <a:pt x="11" y="1365"/>
                  </a:lnTo>
                  <a:lnTo>
                    <a:pt x="5" y="1340"/>
                  </a:lnTo>
                  <a:lnTo>
                    <a:pt x="1" y="1314"/>
                  </a:lnTo>
                  <a:lnTo>
                    <a:pt x="0" y="1290"/>
                  </a:lnTo>
                  <a:lnTo>
                    <a:pt x="1" y="1266"/>
                  </a:lnTo>
                  <a:lnTo>
                    <a:pt x="5" y="1240"/>
                  </a:lnTo>
                  <a:lnTo>
                    <a:pt x="11" y="1215"/>
                  </a:lnTo>
                  <a:lnTo>
                    <a:pt x="20" y="1188"/>
                  </a:lnTo>
                  <a:lnTo>
                    <a:pt x="32" y="1159"/>
                  </a:lnTo>
                  <a:lnTo>
                    <a:pt x="46" y="1129"/>
                  </a:lnTo>
                  <a:lnTo>
                    <a:pt x="62" y="1096"/>
                  </a:lnTo>
                  <a:lnTo>
                    <a:pt x="81" y="1061"/>
                  </a:lnTo>
                  <a:lnTo>
                    <a:pt x="127" y="982"/>
                  </a:lnTo>
                  <a:lnTo>
                    <a:pt x="184" y="889"/>
                  </a:lnTo>
                  <a:lnTo>
                    <a:pt x="250" y="779"/>
                  </a:lnTo>
                  <a:lnTo>
                    <a:pt x="327" y="648"/>
                  </a:lnTo>
                  <a:lnTo>
                    <a:pt x="402" y="516"/>
                  </a:lnTo>
                  <a:lnTo>
                    <a:pt x="465" y="404"/>
                  </a:lnTo>
                  <a:lnTo>
                    <a:pt x="517" y="308"/>
                  </a:lnTo>
                  <a:lnTo>
                    <a:pt x="563" y="229"/>
                  </a:lnTo>
                  <a:lnTo>
                    <a:pt x="583" y="194"/>
                  </a:lnTo>
                  <a:lnTo>
                    <a:pt x="603" y="163"/>
                  </a:lnTo>
                  <a:lnTo>
                    <a:pt x="622" y="137"/>
                  </a:lnTo>
                  <a:lnTo>
                    <a:pt x="641" y="112"/>
                  </a:lnTo>
                  <a:lnTo>
                    <a:pt x="660" y="91"/>
                  </a:lnTo>
                  <a:lnTo>
                    <a:pt x="679" y="73"/>
                  </a:lnTo>
                  <a:lnTo>
                    <a:pt x="698" y="57"/>
                  </a:lnTo>
                  <a:lnTo>
                    <a:pt x="719" y="43"/>
                  </a:lnTo>
                  <a:lnTo>
                    <a:pt x="742" y="32"/>
                  </a:lnTo>
                  <a:lnTo>
                    <a:pt x="765" y="23"/>
                  </a:lnTo>
                  <a:lnTo>
                    <a:pt x="790" y="15"/>
                  </a:lnTo>
                  <a:lnTo>
                    <a:pt x="819" y="10"/>
                  </a:lnTo>
                  <a:lnTo>
                    <a:pt x="849" y="5"/>
                  </a:lnTo>
                  <a:lnTo>
                    <a:pt x="882" y="3"/>
                  </a:lnTo>
                  <a:lnTo>
                    <a:pt x="918" y="1"/>
                  </a:lnTo>
                  <a:lnTo>
                    <a:pt x="958" y="0"/>
                  </a:lnTo>
                  <a:lnTo>
                    <a:pt x="1050" y="0"/>
                  </a:lnTo>
                  <a:lnTo>
                    <a:pt x="1158" y="3"/>
                  </a:lnTo>
                  <a:lnTo>
                    <a:pt x="1287" y="5"/>
                  </a:lnTo>
                  <a:lnTo>
                    <a:pt x="1439" y="6"/>
                  </a:lnTo>
                  <a:lnTo>
                    <a:pt x="1592" y="5"/>
                  </a:lnTo>
                  <a:lnTo>
                    <a:pt x="1721" y="3"/>
                  </a:lnTo>
                  <a:lnTo>
                    <a:pt x="1829" y="0"/>
                  </a:lnTo>
                  <a:lnTo>
                    <a:pt x="1920" y="0"/>
                  </a:lnTo>
                  <a:lnTo>
                    <a:pt x="1961" y="1"/>
                  </a:lnTo>
                  <a:lnTo>
                    <a:pt x="1997" y="3"/>
                  </a:lnTo>
                  <a:lnTo>
                    <a:pt x="2030" y="5"/>
                  </a:lnTo>
                  <a:lnTo>
                    <a:pt x="2060" y="10"/>
                  </a:lnTo>
                  <a:lnTo>
                    <a:pt x="2087" y="15"/>
                  </a:lnTo>
                  <a:lnTo>
                    <a:pt x="2114" y="23"/>
                  </a:lnTo>
                  <a:lnTo>
                    <a:pt x="2137" y="32"/>
                  </a:lnTo>
                  <a:lnTo>
                    <a:pt x="2159" y="43"/>
                  </a:lnTo>
                  <a:lnTo>
                    <a:pt x="2180" y="57"/>
                  </a:lnTo>
                  <a:lnTo>
                    <a:pt x="2200" y="73"/>
                  </a:lnTo>
                  <a:lnTo>
                    <a:pt x="2219" y="91"/>
                  </a:lnTo>
                  <a:lnTo>
                    <a:pt x="2238" y="112"/>
                  </a:lnTo>
                  <a:lnTo>
                    <a:pt x="2257" y="137"/>
                  </a:lnTo>
                  <a:lnTo>
                    <a:pt x="2276" y="163"/>
                  </a:lnTo>
                  <a:lnTo>
                    <a:pt x="2295" y="194"/>
                  </a:lnTo>
                  <a:lnTo>
                    <a:pt x="2316" y="229"/>
                  </a:lnTo>
                  <a:lnTo>
                    <a:pt x="2362" y="308"/>
                  </a:lnTo>
                  <a:lnTo>
                    <a:pt x="2414" y="404"/>
                  </a:lnTo>
                  <a:lnTo>
                    <a:pt x="2477" y="516"/>
                  </a:lnTo>
                  <a:lnTo>
                    <a:pt x="2551" y="648"/>
                  </a:lnTo>
                  <a:lnTo>
                    <a:pt x="2628" y="779"/>
                  </a:lnTo>
                  <a:lnTo>
                    <a:pt x="2695" y="889"/>
                  </a:lnTo>
                  <a:lnTo>
                    <a:pt x="2752" y="982"/>
                  </a:lnTo>
                  <a:lnTo>
                    <a:pt x="2798" y="1061"/>
                  </a:lnTo>
                  <a:lnTo>
                    <a:pt x="2817" y="1096"/>
                  </a:lnTo>
                  <a:lnTo>
                    <a:pt x="2833" y="1129"/>
                  </a:lnTo>
                  <a:lnTo>
                    <a:pt x="2847" y="1159"/>
                  </a:lnTo>
                  <a:lnTo>
                    <a:pt x="2859" y="1188"/>
                  </a:lnTo>
                  <a:lnTo>
                    <a:pt x="2868" y="1215"/>
                  </a:lnTo>
                  <a:lnTo>
                    <a:pt x="2874" y="1240"/>
                  </a:lnTo>
                  <a:lnTo>
                    <a:pt x="2878" y="1266"/>
                  </a:lnTo>
                  <a:lnTo>
                    <a:pt x="2879" y="1290"/>
                  </a:lnTo>
                  <a:lnTo>
                    <a:pt x="2878" y="1314"/>
                  </a:lnTo>
                  <a:lnTo>
                    <a:pt x="2874" y="1340"/>
                  </a:lnTo>
                  <a:lnTo>
                    <a:pt x="2868" y="1365"/>
                  </a:lnTo>
                  <a:lnTo>
                    <a:pt x="2859" y="1392"/>
                  </a:lnTo>
                  <a:lnTo>
                    <a:pt x="2847" y="1422"/>
                  </a:lnTo>
                  <a:lnTo>
                    <a:pt x="2833" y="1451"/>
                  </a:lnTo>
                  <a:lnTo>
                    <a:pt x="2817" y="1484"/>
                  </a:lnTo>
                  <a:lnTo>
                    <a:pt x="2798" y="1519"/>
                  </a:lnTo>
                  <a:lnTo>
                    <a:pt x="2752" y="1598"/>
                  </a:lnTo>
                  <a:lnTo>
                    <a:pt x="2695" y="1691"/>
                  </a:lnTo>
                  <a:lnTo>
                    <a:pt x="2628" y="1801"/>
                  </a:lnTo>
                  <a:lnTo>
                    <a:pt x="2551" y="1933"/>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99" name="Elipse 98"/>
            <p:cNvSpPr/>
            <p:nvPr/>
          </p:nvSpPr>
          <p:spPr>
            <a:xfrm>
              <a:off x="6216259" y="1772324"/>
              <a:ext cx="903938" cy="8251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2"/>
                  </a:solidFill>
                  <a:latin typeface="Calibri" panose="020F0502020204030204" pitchFamily="34" charset="0"/>
                </a:rPr>
                <a:t>20%</a:t>
              </a:r>
            </a:p>
            <a:p>
              <a:pPr algn="ctr"/>
              <a:r>
                <a:rPr lang="pt-BR" sz="1000" dirty="0">
                  <a:solidFill>
                    <a:schemeClr val="tx2"/>
                  </a:solidFill>
                  <a:latin typeface="Calibri" panose="020F0502020204030204" pitchFamily="34" charset="0"/>
                </a:rPr>
                <a:t>da </a:t>
              </a:r>
              <a:r>
                <a:rPr lang="pt-BR" sz="1000" dirty="0" smtClean="0">
                  <a:solidFill>
                    <a:schemeClr val="tx2"/>
                  </a:solidFill>
                  <a:latin typeface="Calibri" panose="020F0502020204030204" pitchFamily="34" charset="0"/>
                </a:rPr>
                <a:t>Rec. Bruta –  SRF</a:t>
              </a:r>
              <a:endParaRPr lang="pt-BR" sz="1000" dirty="0">
                <a:solidFill>
                  <a:schemeClr val="tx2"/>
                </a:solidFill>
                <a:latin typeface="Calibri" panose="020F0502020204030204" pitchFamily="34" charset="0"/>
              </a:endParaRPr>
            </a:p>
          </p:txBody>
        </p:sp>
      </p:grpSp>
      <p:grpSp>
        <p:nvGrpSpPr>
          <p:cNvPr id="100" name="Grupo 21"/>
          <p:cNvGrpSpPr/>
          <p:nvPr/>
        </p:nvGrpSpPr>
        <p:grpSpPr>
          <a:xfrm>
            <a:off x="5965390" y="4329315"/>
            <a:ext cx="1323674" cy="1185791"/>
            <a:chOff x="5965390" y="4215017"/>
            <a:chExt cx="1323674" cy="1185791"/>
          </a:xfrm>
        </p:grpSpPr>
        <p:sp>
          <p:nvSpPr>
            <p:cNvPr id="101" name="Freeform 5"/>
            <p:cNvSpPr>
              <a:spLocks/>
            </p:cNvSpPr>
            <p:nvPr/>
          </p:nvSpPr>
          <p:spPr bwMode="auto">
            <a:xfrm>
              <a:off x="5965390" y="4215017"/>
              <a:ext cx="1323674" cy="1185791"/>
            </a:xfrm>
            <a:custGeom>
              <a:avLst/>
              <a:gdLst>
                <a:gd name="T0" fmla="*/ 2414 w 2879"/>
                <a:gd name="T1" fmla="*/ 2177 h 2580"/>
                <a:gd name="T2" fmla="*/ 2295 w 2879"/>
                <a:gd name="T3" fmla="*/ 2386 h 2580"/>
                <a:gd name="T4" fmla="*/ 2238 w 2879"/>
                <a:gd name="T5" fmla="*/ 2468 h 2580"/>
                <a:gd name="T6" fmla="*/ 2180 w 2879"/>
                <a:gd name="T7" fmla="*/ 2523 h 2580"/>
                <a:gd name="T8" fmla="*/ 2114 w 2879"/>
                <a:gd name="T9" fmla="*/ 2557 h 2580"/>
                <a:gd name="T10" fmla="*/ 2030 w 2879"/>
                <a:gd name="T11" fmla="*/ 2575 h 2580"/>
                <a:gd name="T12" fmla="*/ 1920 w 2879"/>
                <a:gd name="T13" fmla="*/ 2580 h 2580"/>
                <a:gd name="T14" fmla="*/ 1592 w 2879"/>
                <a:gd name="T15" fmla="*/ 2575 h 2580"/>
                <a:gd name="T16" fmla="*/ 1158 w 2879"/>
                <a:gd name="T17" fmla="*/ 2578 h 2580"/>
                <a:gd name="T18" fmla="*/ 918 w 2879"/>
                <a:gd name="T19" fmla="*/ 2579 h 2580"/>
                <a:gd name="T20" fmla="*/ 819 w 2879"/>
                <a:gd name="T21" fmla="*/ 2570 h 2580"/>
                <a:gd name="T22" fmla="*/ 742 w 2879"/>
                <a:gd name="T23" fmla="*/ 2548 h 2580"/>
                <a:gd name="T24" fmla="*/ 679 w 2879"/>
                <a:gd name="T25" fmla="*/ 2507 h 2580"/>
                <a:gd name="T26" fmla="*/ 622 w 2879"/>
                <a:gd name="T27" fmla="*/ 2444 h 2580"/>
                <a:gd name="T28" fmla="*/ 563 w 2879"/>
                <a:gd name="T29" fmla="*/ 2352 h 2580"/>
                <a:gd name="T30" fmla="*/ 402 w 2879"/>
                <a:gd name="T31" fmla="*/ 2064 h 2580"/>
                <a:gd name="T32" fmla="*/ 184 w 2879"/>
                <a:gd name="T33" fmla="*/ 1691 h 2580"/>
                <a:gd name="T34" fmla="*/ 62 w 2879"/>
                <a:gd name="T35" fmla="*/ 1484 h 2580"/>
                <a:gd name="T36" fmla="*/ 20 w 2879"/>
                <a:gd name="T37" fmla="*/ 1392 h 2580"/>
                <a:gd name="T38" fmla="*/ 1 w 2879"/>
                <a:gd name="T39" fmla="*/ 1314 h 2580"/>
                <a:gd name="T40" fmla="*/ 5 w 2879"/>
                <a:gd name="T41" fmla="*/ 1240 h 2580"/>
                <a:gd name="T42" fmla="*/ 32 w 2879"/>
                <a:gd name="T43" fmla="*/ 1159 h 2580"/>
                <a:gd name="T44" fmla="*/ 81 w 2879"/>
                <a:gd name="T45" fmla="*/ 1061 h 2580"/>
                <a:gd name="T46" fmla="*/ 250 w 2879"/>
                <a:gd name="T47" fmla="*/ 779 h 2580"/>
                <a:gd name="T48" fmla="*/ 465 w 2879"/>
                <a:gd name="T49" fmla="*/ 404 h 2580"/>
                <a:gd name="T50" fmla="*/ 583 w 2879"/>
                <a:gd name="T51" fmla="*/ 194 h 2580"/>
                <a:gd name="T52" fmla="*/ 641 w 2879"/>
                <a:gd name="T53" fmla="*/ 112 h 2580"/>
                <a:gd name="T54" fmla="*/ 698 w 2879"/>
                <a:gd name="T55" fmla="*/ 57 h 2580"/>
                <a:gd name="T56" fmla="*/ 765 w 2879"/>
                <a:gd name="T57" fmla="*/ 23 h 2580"/>
                <a:gd name="T58" fmla="*/ 849 w 2879"/>
                <a:gd name="T59" fmla="*/ 5 h 2580"/>
                <a:gd name="T60" fmla="*/ 958 w 2879"/>
                <a:gd name="T61" fmla="*/ 0 h 2580"/>
                <a:gd name="T62" fmla="*/ 1287 w 2879"/>
                <a:gd name="T63" fmla="*/ 5 h 2580"/>
                <a:gd name="T64" fmla="*/ 1721 w 2879"/>
                <a:gd name="T65" fmla="*/ 3 h 2580"/>
                <a:gd name="T66" fmla="*/ 1961 w 2879"/>
                <a:gd name="T67" fmla="*/ 1 h 2580"/>
                <a:gd name="T68" fmla="*/ 2060 w 2879"/>
                <a:gd name="T69" fmla="*/ 10 h 2580"/>
                <a:gd name="T70" fmla="*/ 2137 w 2879"/>
                <a:gd name="T71" fmla="*/ 32 h 2580"/>
                <a:gd name="T72" fmla="*/ 2200 w 2879"/>
                <a:gd name="T73" fmla="*/ 73 h 2580"/>
                <a:gd name="T74" fmla="*/ 2257 w 2879"/>
                <a:gd name="T75" fmla="*/ 137 h 2580"/>
                <a:gd name="T76" fmla="*/ 2316 w 2879"/>
                <a:gd name="T77" fmla="*/ 229 h 2580"/>
                <a:gd name="T78" fmla="*/ 2477 w 2879"/>
                <a:gd name="T79" fmla="*/ 516 h 2580"/>
                <a:gd name="T80" fmla="*/ 2695 w 2879"/>
                <a:gd name="T81" fmla="*/ 889 h 2580"/>
                <a:gd name="T82" fmla="*/ 2817 w 2879"/>
                <a:gd name="T83" fmla="*/ 1096 h 2580"/>
                <a:gd name="T84" fmla="*/ 2859 w 2879"/>
                <a:gd name="T85" fmla="*/ 1188 h 2580"/>
                <a:gd name="T86" fmla="*/ 2878 w 2879"/>
                <a:gd name="T87" fmla="*/ 1266 h 2580"/>
                <a:gd name="T88" fmla="*/ 2874 w 2879"/>
                <a:gd name="T89" fmla="*/ 1340 h 2580"/>
                <a:gd name="T90" fmla="*/ 2847 w 2879"/>
                <a:gd name="T91" fmla="*/ 1422 h 2580"/>
                <a:gd name="T92" fmla="*/ 2798 w 2879"/>
                <a:gd name="T93" fmla="*/ 1519 h 2580"/>
                <a:gd name="T94" fmla="*/ 2628 w 2879"/>
                <a:gd name="T95" fmla="*/ 1801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9" h="2580">
                  <a:moveTo>
                    <a:pt x="2551" y="1933"/>
                  </a:moveTo>
                  <a:lnTo>
                    <a:pt x="2477" y="2064"/>
                  </a:lnTo>
                  <a:lnTo>
                    <a:pt x="2414" y="2177"/>
                  </a:lnTo>
                  <a:lnTo>
                    <a:pt x="2362" y="2272"/>
                  </a:lnTo>
                  <a:lnTo>
                    <a:pt x="2316" y="2352"/>
                  </a:lnTo>
                  <a:lnTo>
                    <a:pt x="2295" y="2386"/>
                  </a:lnTo>
                  <a:lnTo>
                    <a:pt x="2276" y="2417"/>
                  </a:lnTo>
                  <a:lnTo>
                    <a:pt x="2257" y="2444"/>
                  </a:lnTo>
                  <a:lnTo>
                    <a:pt x="2238" y="2468"/>
                  </a:lnTo>
                  <a:lnTo>
                    <a:pt x="2219" y="2490"/>
                  </a:lnTo>
                  <a:lnTo>
                    <a:pt x="2200" y="2507"/>
                  </a:lnTo>
                  <a:lnTo>
                    <a:pt x="2180" y="2523"/>
                  </a:lnTo>
                  <a:lnTo>
                    <a:pt x="2159" y="2537"/>
                  </a:lnTo>
                  <a:lnTo>
                    <a:pt x="2137" y="2548"/>
                  </a:lnTo>
                  <a:lnTo>
                    <a:pt x="2114" y="2557"/>
                  </a:lnTo>
                  <a:lnTo>
                    <a:pt x="2087" y="2565"/>
                  </a:lnTo>
                  <a:lnTo>
                    <a:pt x="2060" y="2570"/>
                  </a:lnTo>
                  <a:lnTo>
                    <a:pt x="2030" y="2575"/>
                  </a:lnTo>
                  <a:lnTo>
                    <a:pt x="1997" y="2578"/>
                  </a:lnTo>
                  <a:lnTo>
                    <a:pt x="1961" y="2579"/>
                  </a:lnTo>
                  <a:lnTo>
                    <a:pt x="1920" y="2580"/>
                  </a:lnTo>
                  <a:lnTo>
                    <a:pt x="1829" y="2580"/>
                  </a:lnTo>
                  <a:lnTo>
                    <a:pt x="1721" y="2578"/>
                  </a:lnTo>
                  <a:lnTo>
                    <a:pt x="1592" y="2575"/>
                  </a:lnTo>
                  <a:lnTo>
                    <a:pt x="1439" y="2574"/>
                  </a:lnTo>
                  <a:lnTo>
                    <a:pt x="1287" y="2575"/>
                  </a:lnTo>
                  <a:lnTo>
                    <a:pt x="1158" y="2578"/>
                  </a:lnTo>
                  <a:lnTo>
                    <a:pt x="1050" y="2580"/>
                  </a:lnTo>
                  <a:lnTo>
                    <a:pt x="958" y="2580"/>
                  </a:lnTo>
                  <a:lnTo>
                    <a:pt x="918" y="2579"/>
                  </a:lnTo>
                  <a:lnTo>
                    <a:pt x="882" y="2578"/>
                  </a:lnTo>
                  <a:lnTo>
                    <a:pt x="849" y="2575"/>
                  </a:lnTo>
                  <a:lnTo>
                    <a:pt x="819" y="2570"/>
                  </a:lnTo>
                  <a:lnTo>
                    <a:pt x="790" y="2565"/>
                  </a:lnTo>
                  <a:lnTo>
                    <a:pt x="765" y="2557"/>
                  </a:lnTo>
                  <a:lnTo>
                    <a:pt x="742" y="2548"/>
                  </a:lnTo>
                  <a:lnTo>
                    <a:pt x="719" y="2537"/>
                  </a:lnTo>
                  <a:lnTo>
                    <a:pt x="698" y="2523"/>
                  </a:lnTo>
                  <a:lnTo>
                    <a:pt x="679" y="2507"/>
                  </a:lnTo>
                  <a:lnTo>
                    <a:pt x="660" y="2490"/>
                  </a:lnTo>
                  <a:lnTo>
                    <a:pt x="641" y="2468"/>
                  </a:lnTo>
                  <a:lnTo>
                    <a:pt x="622" y="2444"/>
                  </a:lnTo>
                  <a:lnTo>
                    <a:pt x="603" y="2417"/>
                  </a:lnTo>
                  <a:lnTo>
                    <a:pt x="583" y="2386"/>
                  </a:lnTo>
                  <a:lnTo>
                    <a:pt x="563" y="2352"/>
                  </a:lnTo>
                  <a:lnTo>
                    <a:pt x="517" y="2272"/>
                  </a:lnTo>
                  <a:lnTo>
                    <a:pt x="465" y="2177"/>
                  </a:lnTo>
                  <a:lnTo>
                    <a:pt x="402" y="2064"/>
                  </a:lnTo>
                  <a:lnTo>
                    <a:pt x="327" y="1933"/>
                  </a:lnTo>
                  <a:lnTo>
                    <a:pt x="250" y="1801"/>
                  </a:lnTo>
                  <a:lnTo>
                    <a:pt x="184" y="1691"/>
                  </a:lnTo>
                  <a:lnTo>
                    <a:pt x="127" y="1598"/>
                  </a:lnTo>
                  <a:lnTo>
                    <a:pt x="81" y="1519"/>
                  </a:lnTo>
                  <a:lnTo>
                    <a:pt x="62" y="1484"/>
                  </a:lnTo>
                  <a:lnTo>
                    <a:pt x="46" y="1451"/>
                  </a:lnTo>
                  <a:lnTo>
                    <a:pt x="32" y="1422"/>
                  </a:lnTo>
                  <a:lnTo>
                    <a:pt x="20" y="1392"/>
                  </a:lnTo>
                  <a:lnTo>
                    <a:pt x="11" y="1365"/>
                  </a:lnTo>
                  <a:lnTo>
                    <a:pt x="5" y="1340"/>
                  </a:lnTo>
                  <a:lnTo>
                    <a:pt x="1" y="1314"/>
                  </a:lnTo>
                  <a:lnTo>
                    <a:pt x="0" y="1290"/>
                  </a:lnTo>
                  <a:lnTo>
                    <a:pt x="1" y="1266"/>
                  </a:lnTo>
                  <a:lnTo>
                    <a:pt x="5" y="1240"/>
                  </a:lnTo>
                  <a:lnTo>
                    <a:pt x="11" y="1215"/>
                  </a:lnTo>
                  <a:lnTo>
                    <a:pt x="20" y="1188"/>
                  </a:lnTo>
                  <a:lnTo>
                    <a:pt x="32" y="1159"/>
                  </a:lnTo>
                  <a:lnTo>
                    <a:pt x="46" y="1129"/>
                  </a:lnTo>
                  <a:lnTo>
                    <a:pt x="62" y="1096"/>
                  </a:lnTo>
                  <a:lnTo>
                    <a:pt x="81" y="1061"/>
                  </a:lnTo>
                  <a:lnTo>
                    <a:pt x="127" y="982"/>
                  </a:lnTo>
                  <a:lnTo>
                    <a:pt x="184" y="889"/>
                  </a:lnTo>
                  <a:lnTo>
                    <a:pt x="250" y="779"/>
                  </a:lnTo>
                  <a:lnTo>
                    <a:pt x="327" y="648"/>
                  </a:lnTo>
                  <a:lnTo>
                    <a:pt x="402" y="516"/>
                  </a:lnTo>
                  <a:lnTo>
                    <a:pt x="465" y="404"/>
                  </a:lnTo>
                  <a:lnTo>
                    <a:pt x="517" y="308"/>
                  </a:lnTo>
                  <a:lnTo>
                    <a:pt x="563" y="229"/>
                  </a:lnTo>
                  <a:lnTo>
                    <a:pt x="583" y="194"/>
                  </a:lnTo>
                  <a:lnTo>
                    <a:pt x="603" y="163"/>
                  </a:lnTo>
                  <a:lnTo>
                    <a:pt x="622" y="137"/>
                  </a:lnTo>
                  <a:lnTo>
                    <a:pt x="641" y="112"/>
                  </a:lnTo>
                  <a:lnTo>
                    <a:pt x="660" y="91"/>
                  </a:lnTo>
                  <a:lnTo>
                    <a:pt x="679" y="73"/>
                  </a:lnTo>
                  <a:lnTo>
                    <a:pt x="698" y="57"/>
                  </a:lnTo>
                  <a:lnTo>
                    <a:pt x="719" y="43"/>
                  </a:lnTo>
                  <a:lnTo>
                    <a:pt x="742" y="32"/>
                  </a:lnTo>
                  <a:lnTo>
                    <a:pt x="765" y="23"/>
                  </a:lnTo>
                  <a:lnTo>
                    <a:pt x="790" y="15"/>
                  </a:lnTo>
                  <a:lnTo>
                    <a:pt x="819" y="10"/>
                  </a:lnTo>
                  <a:lnTo>
                    <a:pt x="849" y="5"/>
                  </a:lnTo>
                  <a:lnTo>
                    <a:pt x="882" y="3"/>
                  </a:lnTo>
                  <a:lnTo>
                    <a:pt x="918" y="1"/>
                  </a:lnTo>
                  <a:lnTo>
                    <a:pt x="958" y="0"/>
                  </a:lnTo>
                  <a:lnTo>
                    <a:pt x="1050" y="0"/>
                  </a:lnTo>
                  <a:lnTo>
                    <a:pt x="1158" y="3"/>
                  </a:lnTo>
                  <a:lnTo>
                    <a:pt x="1287" y="5"/>
                  </a:lnTo>
                  <a:lnTo>
                    <a:pt x="1439" y="6"/>
                  </a:lnTo>
                  <a:lnTo>
                    <a:pt x="1592" y="5"/>
                  </a:lnTo>
                  <a:lnTo>
                    <a:pt x="1721" y="3"/>
                  </a:lnTo>
                  <a:lnTo>
                    <a:pt x="1829" y="0"/>
                  </a:lnTo>
                  <a:lnTo>
                    <a:pt x="1920" y="0"/>
                  </a:lnTo>
                  <a:lnTo>
                    <a:pt x="1961" y="1"/>
                  </a:lnTo>
                  <a:lnTo>
                    <a:pt x="1997" y="3"/>
                  </a:lnTo>
                  <a:lnTo>
                    <a:pt x="2030" y="5"/>
                  </a:lnTo>
                  <a:lnTo>
                    <a:pt x="2060" y="10"/>
                  </a:lnTo>
                  <a:lnTo>
                    <a:pt x="2087" y="15"/>
                  </a:lnTo>
                  <a:lnTo>
                    <a:pt x="2114" y="23"/>
                  </a:lnTo>
                  <a:lnTo>
                    <a:pt x="2137" y="32"/>
                  </a:lnTo>
                  <a:lnTo>
                    <a:pt x="2159" y="43"/>
                  </a:lnTo>
                  <a:lnTo>
                    <a:pt x="2180" y="57"/>
                  </a:lnTo>
                  <a:lnTo>
                    <a:pt x="2200" y="73"/>
                  </a:lnTo>
                  <a:lnTo>
                    <a:pt x="2219" y="91"/>
                  </a:lnTo>
                  <a:lnTo>
                    <a:pt x="2238" y="112"/>
                  </a:lnTo>
                  <a:lnTo>
                    <a:pt x="2257" y="137"/>
                  </a:lnTo>
                  <a:lnTo>
                    <a:pt x="2276" y="163"/>
                  </a:lnTo>
                  <a:lnTo>
                    <a:pt x="2295" y="194"/>
                  </a:lnTo>
                  <a:lnTo>
                    <a:pt x="2316" y="229"/>
                  </a:lnTo>
                  <a:lnTo>
                    <a:pt x="2362" y="308"/>
                  </a:lnTo>
                  <a:lnTo>
                    <a:pt x="2414" y="404"/>
                  </a:lnTo>
                  <a:lnTo>
                    <a:pt x="2477" y="516"/>
                  </a:lnTo>
                  <a:lnTo>
                    <a:pt x="2551" y="648"/>
                  </a:lnTo>
                  <a:lnTo>
                    <a:pt x="2628" y="779"/>
                  </a:lnTo>
                  <a:lnTo>
                    <a:pt x="2695" y="889"/>
                  </a:lnTo>
                  <a:lnTo>
                    <a:pt x="2752" y="982"/>
                  </a:lnTo>
                  <a:lnTo>
                    <a:pt x="2798" y="1061"/>
                  </a:lnTo>
                  <a:lnTo>
                    <a:pt x="2817" y="1096"/>
                  </a:lnTo>
                  <a:lnTo>
                    <a:pt x="2833" y="1129"/>
                  </a:lnTo>
                  <a:lnTo>
                    <a:pt x="2847" y="1159"/>
                  </a:lnTo>
                  <a:lnTo>
                    <a:pt x="2859" y="1188"/>
                  </a:lnTo>
                  <a:lnTo>
                    <a:pt x="2868" y="1215"/>
                  </a:lnTo>
                  <a:lnTo>
                    <a:pt x="2874" y="1240"/>
                  </a:lnTo>
                  <a:lnTo>
                    <a:pt x="2878" y="1266"/>
                  </a:lnTo>
                  <a:lnTo>
                    <a:pt x="2879" y="1290"/>
                  </a:lnTo>
                  <a:lnTo>
                    <a:pt x="2878" y="1314"/>
                  </a:lnTo>
                  <a:lnTo>
                    <a:pt x="2874" y="1340"/>
                  </a:lnTo>
                  <a:lnTo>
                    <a:pt x="2868" y="1365"/>
                  </a:lnTo>
                  <a:lnTo>
                    <a:pt x="2859" y="1392"/>
                  </a:lnTo>
                  <a:lnTo>
                    <a:pt x="2847" y="1422"/>
                  </a:lnTo>
                  <a:lnTo>
                    <a:pt x="2833" y="1451"/>
                  </a:lnTo>
                  <a:lnTo>
                    <a:pt x="2817" y="1484"/>
                  </a:lnTo>
                  <a:lnTo>
                    <a:pt x="2798" y="1519"/>
                  </a:lnTo>
                  <a:lnTo>
                    <a:pt x="2752" y="1598"/>
                  </a:lnTo>
                  <a:lnTo>
                    <a:pt x="2695" y="1691"/>
                  </a:lnTo>
                  <a:lnTo>
                    <a:pt x="2628" y="1801"/>
                  </a:lnTo>
                  <a:lnTo>
                    <a:pt x="2551" y="1933"/>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pPr algn="ctr"/>
              <a:endParaRPr lang="pt-BR" sz="1200" dirty="0">
                <a:solidFill>
                  <a:schemeClr val="tx2"/>
                </a:solidFill>
                <a:latin typeface="Calibri" panose="020F0502020204030204" pitchFamily="34" charset="0"/>
              </a:endParaRPr>
            </a:p>
          </p:txBody>
        </p:sp>
        <p:sp>
          <p:nvSpPr>
            <p:cNvPr id="102" name="Retângulo 101"/>
            <p:cNvSpPr/>
            <p:nvPr/>
          </p:nvSpPr>
          <p:spPr>
            <a:xfrm>
              <a:off x="6294495" y="4223085"/>
              <a:ext cx="720069" cy="461665"/>
            </a:xfrm>
            <a:prstGeom prst="rect">
              <a:avLst/>
            </a:prstGeom>
          </p:spPr>
          <p:txBody>
            <a:bodyPr wrap="none">
              <a:spAutoFit/>
            </a:bodyPr>
            <a:lstStyle/>
            <a:p>
              <a:r>
                <a:rPr lang="pt-BR" sz="2400" b="1" dirty="0" smtClean="0">
                  <a:solidFill>
                    <a:schemeClr val="tx2"/>
                  </a:solidFill>
                  <a:latin typeface="Calibri" panose="020F0502020204030204" pitchFamily="34" charset="0"/>
                </a:rPr>
                <a:t>80%</a:t>
              </a:r>
              <a:endParaRPr lang="pt-BR" sz="2400" dirty="0">
                <a:solidFill>
                  <a:schemeClr val="tx2"/>
                </a:solidFill>
              </a:endParaRPr>
            </a:p>
          </p:txBody>
        </p:sp>
        <p:sp>
          <p:nvSpPr>
            <p:cNvPr id="103" name="Retângulo 102"/>
            <p:cNvSpPr/>
            <p:nvPr/>
          </p:nvSpPr>
          <p:spPr>
            <a:xfrm>
              <a:off x="6240969" y="4616097"/>
              <a:ext cx="831656" cy="646331"/>
            </a:xfrm>
            <a:prstGeom prst="rect">
              <a:avLst/>
            </a:prstGeom>
          </p:spPr>
          <p:txBody>
            <a:bodyPr wrap="square">
              <a:spAutoFit/>
            </a:bodyPr>
            <a:lstStyle/>
            <a:p>
              <a:pPr algn="ctr"/>
              <a:r>
                <a:rPr lang="pt-BR" sz="1200" dirty="0">
                  <a:solidFill>
                    <a:schemeClr val="tx2"/>
                  </a:solidFill>
                  <a:latin typeface="Calibri" panose="020F0502020204030204" pitchFamily="34" charset="0"/>
                </a:rPr>
                <a:t>da Rec. Bruta – </a:t>
              </a:r>
              <a:r>
                <a:rPr lang="pt-BR" sz="1200" dirty="0" smtClean="0">
                  <a:solidFill>
                    <a:schemeClr val="tx2"/>
                  </a:solidFill>
                  <a:latin typeface="Calibri" panose="020F0502020204030204" pitchFamily="34" charset="0"/>
                </a:rPr>
                <a:t> </a:t>
              </a:r>
              <a:r>
                <a:rPr lang="pt-BR" sz="1200" dirty="0">
                  <a:solidFill>
                    <a:schemeClr val="tx2"/>
                  </a:solidFill>
                  <a:latin typeface="Calibri" panose="020F0502020204030204" pitchFamily="34" charset="0"/>
                </a:rPr>
                <a:t>SRF</a:t>
              </a:r>
            </a:p>
          </p:txBody>
        </p:sp>
      </p:grpSp>
      <p:grpSp>
        <p:nvGrpSpPr>
          <p:cNvPr id="3" name="Grupo 2"/>
          <p:cNvGrpSpPr/>
          <p:nvPr/>
        </p:nvGrpSpPr>
        <p:grpSpPr>
          <a:xfrm>
            <a:off x="7936900" y="4602198"/>
            <a:ext cx="746061" cy="666912"/>
            <a:chOff x="7936900" y="4602198"/>
            <a:chExt cx="746061" cy="666912"/>
          </a:xfrm>
        </p:grpSpPr>
        <p:grpSp>
          <p:nvGrpSpPr>
            <p:cNvPr id="104" name="Grupo 24"/>
            <p:cNvGrpSpPr/>
            <p:nvPr/>
          </p:nvGrpSpPr>
          <p:grpSpPr>
            <a:xfrm>
              <a:off x="8009952" y="4629899"/>
              <a:ext cx="648600" cy="608013"/>
              <a:chOff x="8009952" y="4515601"/>
              <a:chExt cx="648600" cy="608013"/>
            </a:xfrm>
          </p:grpSpPr>
          <p:sp>
            <p:nvSpPr>
              <p:cNvPr id="105" name="Freeform 111"/>
              <p:cNvSpPr>
                <a:spLocks/>
              </p:cNvSpPr>
              <p:nvPr/>
            </p:nvSpPr>
            <p:spPr bwMode="auto">
              <a:xfrm>
                <a:off x="8037635" y="4544176"/>
                <a:ext cx="579438" cy="579438"/>
              </a:xfrm>
              <a:custGeom>
                <a:avLst/>
                <a:gdLst>
                  <a:gd name="T0" fmla="*/ 603 w 1094"/>
                  <a:gd name="T1" fmla="*/ 2 h 1094"/>
                  <a:gd name="T2" fmla="*/ 684 w 1094"/>
                  <a:gd name="T3" fmla="*/ 16 h 1094"/>
                  <a:gd name="T4" fmla="*/ 760 w 1094"/>
                  <a:gd name="T5" fmla="*/ 43 h 1094"/>
                  <a:gd name="T6" fmla="*/ 831 w 1094"/>
                  <a:gd name="T7" fmla="*/ 79 h 1094"/>
                  <a:gd name="T8" fmla="*/ 895 w 1094"/>
                  <a:gd name="T9" fmla="*/ 125 h 1094"/>
                  <a:gd name="T10" fmla="*/ 953 w 1094"/>
                  <a:gd name="T11" fmla="*/ 178 h 1094"/>
                  <a:gd name="T12" fmla="*/ 1001 w 1094"/>
                  <a:gd name="T13" fmla="*/ 241 h 1094"/>
                  <a:gd name="T14" fmla="*/ 1041 w 1094"/>
                  <a:gd name="T15" fmla="*/ 310 h 1094"/>
                  <a:gd name="T16" fmla="*/ 1070 w 1094"/>
                  <a:gd name="T17" fmla="*/ 384 h 1094"/>
                  <a:gd name="T18" fmla="*/ 1088 w 1094"/>
                  <a:gd name="T19" fmla="*/ 463 h 1094"/>
                  <a:gd name="T20" fmla="*/ 1094 w 1094"/>
                  <a:gd name="T21" fmla="*/ 546 h 1094"/>
                  <a:gd name="T22" fmla="*/ 1088 w 1094"/>
                  <a:gd name="T23" fmla="*/ 631 h 1094"/>
                  <a:gd name="T24" fmla="*/ 1070 w 1094"/>
                  <a:gd name="T25" fmla="*/ 710 h 1094"/>
                  <a:gd name="T26" fmla="*/ 1041 w 1094"/>
                  <a:gd name="T27" fmla="*/ 784 h 1094"/>
                  <a:gd name="T28" fmla="*/ 1001 w 1094"/>
                  <a:gd name="T29" fmla="*/ 853 h 1094"/>
                  <a:gd name="T30" fmla="*/ 953 w 1094"/>
                  <a:gd name="T31" fmla="*/ 914 h 1094"/>
                  <a:gd name="T32" fmla="*/ 895 w 1094"/>
                  <a:gd name="T33" fmla="*/ 969 h 1094"/>
                  <a:gd name="T34" fmla="*/ 831 w 1094"/>
                  <a:gd name="T35" fmla="*/ 1015 h 1094"/>
                  <a:gd name="T36" fmla="*/ 760 w 1094"/>
                  <a:gd name="T37" fmla="*/ 1051 h 1094"/>
                  <a:gd name="T38" fmla="*/ 684 w 1094"/>
                  <a:gd name="T39" fmla="*/ 1076 h 1094"/>
                  <a:gd name="T40" fmla="*/ 603 w 1094"/>
                  <a:gd name="T41" fmla="*/ 1092 h 1094"/>
                  <a:gd name="T42" fmla="*/ 518 w 1094"/>
                  <a:gd name="T43" fmla="*/ 1093 h 1094"/>
                  <a:gd name="T44" fmla="*/ 436 w 1094"/>
                  <a:gd name="T45" fmla="*/ 1083 h 1094"/>
                  <a:gd name="T46" fmla="*/ 359 w 1094"/>
                  <a:gd name="T47" fmla="*/ 1061 h 1094"/>
                  <a:gd name="T48" fmla="*/ 286 w 1094"/>
                  <a:gd name="T49" fmla="*/ 1028 h 1094"/>
                  <a:gd name="T50" fmla="*/ 219 w 1094"/>
                  <a:gd name="T51" fmla="*/ 986 h 1094"/>
                  <a:gd name="T52" fmla="*/ 161 w 1094"/>
                  <a:gd name="T53" fmla="*/ 933 h 1094"/>
                  <a:gd name="T54" fmla="*/ 108 w 1094"/>
                  <a:gd name="T55" fmla="*/ 875 h 1094"/>
                  <a:gd name="T56" fmla="*/ 66 w 1094"/>
                  <a:gd name="T57" fmla="*/ 808 h 1094"/>
                  <a:gd name="T58" fmla="*/ 33 w 1094"/>
                  <a:gd name="T59" fmla="*/ 735 h 1094"/>
                  <a:gd name="T60" fmla="*/ 11 w 1094"/>
                  <a:gd name="T61" fmla="*/ 657 h 1094"/>
                  <a:gd name="T62" fmla="*/ 1 w 1094"/>
                  <a:gd name="T63" fmla="*/ 574 h 1094"/>
                  <a:gd name="T64" fmla="*/ 2 w 1094"/>
                  <a:gd name="T65" fmla="*/ 491 h 1094"/>
                  <a:gd name="T66" fmla="*/ 17 w 1094"/>
                  <a:gd name="T67" fmla="*/ 410 h 1094"/>
                  <a:gd name="T68" fmla="*/ 43 w 1094"/>
                  <a:gd name="T69" fmla="*/ 334 h 1094"/>
                  <a:gd name="T70" fmla="*/ 79 w 1094"/>
                  <a:gd name="T71" fmla="*/ 263 h 1094"/>
                  <a:gd name="T72" fmla="*/ 125 w 1094"/>
                  <a:gd name="T73" fmla="*/ 199 h 1094"/>
                  <a:gd name="T74" fmla="*/ 178 w 1094"/>
                  <a:gd name="T75" fmla="*/ 141 h 1094"/>
                  <a:gd name="T76" fmla="*/ 241 w 1094"/>
                  <a:gd name="T77" fmla="*/ 93 h 1094"/>
                  <a:gd name="T78" fmla="*/ 310 w 1094"/>
                  <a:gd name="T79" fmla="*/ 53 h 1094"/>
                  <a:gd name="T80" fmla="*/ 384 w 1094"/>
                  <a:gd name="T81" fmla="*/ 24 h 1094"/>
                  <a:gd name="T82" fmla="*/ 463 w 1094"/>
                  <a:gd name="T83" fmla="*/ 6 h 1094"/>
                  <a:gd name="T84" fmla="*/ 548 w 1094"/>
                  <a:gd name="T85"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4" h="1094">
                    <a:moveTo>
                      <a:pt x="548" y="0"/>
                    </a:moveTo>
                    <a:lnTo>
                      <a:pt x="576" y="0"/>
                    </a:lnTo>
                    <a:lnTo>
                      <a:pt x="603" y="2"/>
                    </a:lnTo>
                    <a:lnTo>
                      <a:pt x="631" y="6"/>
                    </a:lnTo>
                    <a:lnTo>
                      <a:pt x="658" y="11"/>
                    </a:lnTo>
                    <a:lnTo>
                      <a:pt x="684" y="16"/>
                    </a:lnTo>
                    <a:lnTo>
                      <a:pt x="710" y="24"/>
                    </a:lnTo>
                    <a:lnTo>
                      <a:pt x="735" y="33"/>
                    </a:lnTo>
                    <a:lnTo>
                      <a:pt x="760" y="43"/>
                    </a:lnTo>
                    <a:lnTo>
                      <a:pt x="784" y="53"/>
                    </a:lnTo>
                    <a:lnTo>
                      <a:pt x="808" y="66"/>
                    </a:lnTo>
                    <a:lnTo>
                      <a:pt x="831" y="79"/>
                    </a:lnTo>
                    <a:lnTo>
                      <a:pt x="853" y="93"/>
                    </a:lnTo>
                    <a:lnTo>
                      <a:pt x="875" y="108"/>
                    </a:lnTo>
                    <a:lnTo>
                      <a:pt x="895" y="125"/>
                    </a:lnTo>
                    <a:lnTo>
                      <a:pt x="916" y="141"/>
                    </a:lnTo>
                    <a:lnTo>
                      <a:pt x="933" y="159"/>
                    </a:lnTo>
                    <a:lnTo>
                      <a:pt x="953" y="178"/>
                    </a:lnTo>
                    <a:lnTo>
                      <a:pt x="969" y="199"/>
                    </a:lnTo>
                    <a:lnTo>
                      <a:pt x="986" y="219"/>
                    </a:lnTo>
                    <a:lnTo>
                      <a:pt x="1001" y="241"/>
                    </a:lnTo>
                    <a:lnTo>
                      <a:pt x="1015" y="263"/>
                    </a:lnTo>
                    <a:lnTo>
                      <a:pt x="1028" y="286"/>
                    </a:lnTo>
                    <a:lnTo>
                      <a:pt x="1041" y="310"/>
                    </a:lnTo>
                    <a:lnTo>
                      <a:pt x="1051" y="334"/>
                    </a:lnTo>
                    <a:lnTo>
                      <a:pt x="1061" y="358"/>
                    </a:lnTo>
                    <a:lnTo>
                      <a:pt x="1070" y="384"/>
                    </a:lnTo>
                    <a:lnTo>
                      <a:pt x="1077" y="410"/>
                    </a:lnTo>
                    <a:lnTo>
                      <a:pt x="1083" y="436"/>
                    </a:lnTo>
                    <a:lnTo>
                      <a:pt x="1088" y="463"/>
                    </a:lnTo>
                    <a:lnTo>
                      <a:pt x="1092" y="491"/>
                    </a:lnTo>
                    <a:lnTo>
                      <a:pt x="1093" y="518"/>
                    </a:lnTo>
                    <a:lnTo>
                      <a:pt x="1094" y="546"/>
                    </a:lnTo>
                    <a:lnTo>
                      <a:pt x="1093" y="574"/>
                    </a:lnTo>
                    <a:lnTo>
                      <a:pt x="1092" y="602"/>
                    </a:lnTo>
                    <a:lnTo>
                      <a:pt x="1088" y="631"/>
                    </a:lnTo>
                    <a:lnTo>
                      <a:pt x="1083" y="657"/>
                    </a:lnTo>
                    <a:lnTo>
                      <a:pt x="1077" y="683"/>
                    </a:lnTo>
                    <a:lnTo>
                      <a:pt x="1070" y="710"/>
                    </a:lnTo>
                    <a:lnTo>
                      <a:pt x="1061" y="735"/>
                    </a:lnTo>
                    <a:lnTo>
                      <a:pt x="1051" y="760"/>
                    </a:lnTo>
                    <a:lnTo>
                      <a:pt x="1041" y="784"/>
                    </a:lnTo>
                    <a:lnTo>
                      <a:pt x="1028" y="808"/>
                    </a:lnTo>
                    <a:lnTo>
                      <a:pt x="1015" y="831"/>
                    </a:lnTo>
                    <a:lnTo>
                      <a:pt x="1001" y="853"/>
                    </a:lnTo>
                    <a:lnTo>
                      <a:pt x="986" y="875"/>
                    </a:lnTo>
                    <a:lnTo>
                      <a:pt x="969" y="895"/>
                    </a:lnTo>
                    <a:lnTo>
                      <a:pt x="953" y="914"/>
                    </a:lnTo>
                    <a:lnTo>
                      <a:pt x="933" y="933"/>
                    </a:lnTo>
                    <a:lnTo>
                      <a:pt x="916" y="952"/>
                    </a:lnTo>
                    <a:lnTo>
                      <a:pt x="895" y="969"/>
                    </a:lnTo>
                    <a:lnTo>
                      <a:pt x="875" y="986"/>
                    </a:lnTo>
                    <a:lnTo>
                      <a:pt x="853" y="1001"/>
                    </a:lnTo>
                    <a:lnTo>
                      <a:pt x="831" y="1015"/>
                    </a:lnTo>
                    <a:lnTo>
                      <a:pt x="808" y="1028"/>
                    </a:lnTo>
                    <a:lnTo>
                      <a:pt x="784" y="1041"/>
                    </a:lnTo>
                    <a:lnTo>
                      <a:pt x="760" y="1051"/>
                    </a:lnTo>
                    <a:lnTo>
                      <a:pt x="735" y="1061"/>
                    </a:lnTo>
                    <a:lnTo>
                      <a:pt x="710" y="1070"/>
                    </a:lnTo>
                    <a:lnTo>
                      <a:pt x="684" y="1076"/>
                    </a:lnTo>
                    <a:lnTo>
                      <a:pt x="658" y="1083"/>
                    </a:lnTo>
                    <a:lnTo>
                      <a:pt x="631" y="1088"/>
                    </a:lnTo>
                    <a:lnTo>
                      <a:pt x="603" y="1092"/>
                    </a:lnTo>
                    <a:lnTo>
                      <a:pt x="576" y="1093"/>
                    </a:lnTo>
                    <a:lnTo>
                      <a:pt x="548" y="1094"/>
                    </a:lnTo>
                    <a:lnTo>
                      <a:pt x="518" y="1093"/>
                    </a:lnTo>
                    <a:lnTo>
                      <a:pt x="491" y="1092"/>
                    </a:lnTo>
                    <a:lnTo>
                      <a:pt x="463" y="1088"/>
                    </a:lnTo>
                    <a:lnTo>
                      <a:pt x="436" y="1083"/>
                    </a:lnTo>
                    <a:lnTo>
                      <a:pt x="410" y="1076"/>
                    </a:lnTo>
                    <a:lnTo>
                      <a:pt x="384" y="1070"/>
                    </a:lnTo>
                    <a:lnTo>
                      <a:pt x="359" y="1061"/>
                    </a:lnTo>
                    <a:lnTo>
                      <a:pt x="334" y="1051"/>
                    </a:lnTo>
                    <a:lnTo>
                      <a:pt x="310" y="1041"/>
                    </a:lnTo>
                    <a:lnTo>
                      <a:pt x="286" y="1028"/>
                    </a:lnTo>
                    <a:lnTo>
                      <a:pt x="263" y="1015"/>
                    </a:lnTo>
                    <a:lnTo>
                      <a:pt x="241" y="1001"/>
                    </a:lnTo>
                    <a:lnTo>
                      <a:pt x="219" y="986"/>
                    </a:lnTo>
                    <a:lnTo>
                      <a:pt x="199" y="969"/>
                    </a:lnTo>
                    <a:lnTo>
                      <a:pt x="178" y="952"/>
                    </a:lnTo>
                    <a:lnTo>
                      <a:pt x="161" y="933"/>
                    </a:lnTo>
                    <a:lnTo>
                      <a:pt x="141" y="914"/>
                    </a:lnTo>
                    <a:lnTo>
                      <a:pt x="125" y="895"/>
                    </a:lnTo>
                    <a:lnTo>
                      <a:pt x="108" y="875"/>
                    </a:lnTo>
                    <a:lnTo>
                      <a:pt x="93" y="853"/>
                    </a:lnTo>
                    <a:lnTo>
                      <a:pt x="79" y="831"/>
                    </a:lnTo>
                    <a:lnTo>
                      <a:pt x="66" y="808"/>
                    </a:lnTo>
                    <a:lnTo>
                      <a:pt x="53" y="784"/>
                    </a:lnTo>
                    <a:lnTo>
                      <a:pt x="43" y="760"/>
                    </a:lnTo>
                    <a:lnTo>
                      <a:pt x="33" y="735"/>
                    </a:lnTo>
                    <a:lnTo>
                      <a:pt x="24" y="710"/>
                    </a:lnTo>
                    <a:lnTo>
                      <a:pt x="17" y="683"/>
                    </a:lnTo>
                    <a:lnTo>
                      <a:pt x="11" y="657"/>
                    </a:lnTo>
                    <a:lnTo>
                      <a:pt x="6" y="631"/>
                    </a:lnTo>
                    <a:lnTo>
                      <a:pt x="2" y="602"/>
                    </a:lnTo>
                    <a:lnTo>
                      <a:pt x="1" y="574"/>
                    </a:lnTo>
                    <a:lnTo>
                      <a:pt x="0" y="546"/>
                    </a:lnTo>
                    <a:lnTo>
                      <a:pt x="1" y="518"/>
                    </a:lnTo>
                    <a:lnTo>
                      <a:pt x="2" y="491"/>
                    </a:lnTo>
                    <a:lnTo>
                      <a:pt x="6" y="463"/>
                    </a:lnTo>
                    <a:lnTo>
                      <a:pt x="11" y="436"/>
                    </a:lnTo>
                    <a:lnTo>
                      <a:pt x="17" y="410"/>
                    </a:lnTo>
                    <a:lnTo>
                      <a:pt x="24" y="384"/>
                    </a:lnTo>
                    <a:lnTo>
                      <a:pt x="33" y="358"/>
                    </a:lnTo>
                    <a:lnTo>
                      <a:pt x="43" y="334"/>
                    </a:lnTo>
                    <a:lnTo>
                      <a:pt x="53" y="310"/>
                    </a:lnTo>
                    <a:lnTo>
                      <a:pt x="66" y="286"/>
                    </a:lnTo>
                    <a:lnTo>
                      <a:pt x="79" y="263"/>
                    </a:lnTo>
                    <a:lnTo>
                      <a:pt x="93" y="241"/>
                    </a:lnTo>
                    <a:lnTo>
                      <a:pt x="108" y="219"/>
                    </a:lnTo>
                    <a:lnTo>
                      <a:pt x="125" y="199"/>
                    </a:lnTo>
                    <a:lnTo>
                      <a:pt x="141" y="178"/>
                    </a:lnTo>
                    <a:lnTo>
                      <a:pt x="161" y="159"/>
                    </a:lnTo>
                    <a:lnTo>
                      <a:pt x="178" y="141"/>
                    </a:lnTo>
                    <a:lnTo>
                      <a:pt x="199" y="125"/>
                    </a:lnTo>
                    <a:lnTo>
                      <a:pt x="219" y="108"/>
                    </a:lnTo>
                    <a:lnTo>
                      <a:pt x="241" y="93"/>
                    </a:lnTo>
                    <a:lnTo>
                      <a:pt x="263" y="79"/>
                    </a:lnTo>
                    <a:lnTo>
                      <a:pt x="286" y="66"/>
                    </a:lnTo>
                    <a:lnTo>
                      <a:pt x="310" y="53"/>
                    </a:lnTo>
                    <a:lnTo>
                      <a:pt x="334" y="43"/>
                    </a:lnTo>
                    <a:lnTo>
                      <a:pt x="359" y="33"/>
                    </a:lnTo>
                    <a:lnTo>
                      <a:pt x="384" y="24"/>
                    </a:lnTo>
                    <a:lnTo>
                      <a:pt x="410" y="16"/>
                    </a:lnTo>
                    <a:lnTo>
                      <a:pt x="436" y="11"/>
                    </a:lnTo>
                    <a:lnTo>
                      <a:pt x="463" y="6"/>
                    </a:lnTo>
                    <a:lnTo>
                      <a:pt x="491" y="2"/>
                    </a:lnTo>
                    <a:lnTo>
                      <a:pt x="518" y="0"/>
                    </a:lnTo>
                    <a:lnTo>
                      <a:pt x="548" y="0"/>
                    </a:lnTo>
                    <a:close/>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106" name="Freeform 112"/>
              <p:cNvSpPr>
                <a:spLocks/>
              </p:cNvSpPr>
              <p:nvPr/>
            </p:nvSpPr>
            <p:spPr bwMode="auto">
              <a:xfrm>
                <a:off x="8020172" y="4515601"/>
                <a:ext cx="579438" cy="577850"/>
              </a:xfrm>
              <a:custGeom>
                <a:avLst/>
                <a:gdLst>
                  <a:gd name="T0" fmla="*/ 605 w 1095"/>
                  <a:gd name="T1" fmla="*/ 2 h 1094"/>
                  <a:gd name="T2" fmla="*/ 685 w 1095"/>
                  <a:gd name="T3" fmla="*/ 16 h 1094"/>
                  <a:gd name="T4" fmla="*/ 762 w 1095"/>
                  <a:gd name="T5" fmla="*/ 42 h 1094"/>
                  <a:gd name="T6" fmla="*/ 832 w 1095"/>
                  <a:gd name="T7" fmla="*/ 79 h 1094"/>
                  <a:gd name="T8" fmla="*/ 896 w 1095"/>
                  <a:gd name="T9" fmla="*/ 125 h 1094"/>
                  <a:gd name="T10" fmla="*/ 953 w 1095"/>
                  <a:gd name="T11" fmla="*/ 178 h 1094"/>
                  <a:gd name="T12" fmla="*/ 1002 w 1095"/>
                  <a:gd name="T13" fmla="*/ 241 h 1094"/>
                  <a:gd name="T14" fmla="*/ 1042 w 1095"/>
                  <a:gd name="T15" fmla="*/ 309 h 1094"/>
                  <a:gd name="T16" fmla="*/ 1071 w 1095"/>
                  <a:gd name="T17" fmla="*/ 384 h 1094"/>
                  <a:gd name="T18" fmla="*/ 1089 w 1095"/>
                  <a:gd name="T19" fmla="*/ 463 h 1094"/>
                  <a:gd name="T20" fmla="*/ 1095 w 1095"/>
                  <a:gd name="T21" fmla="*/ 546 h 1094"/>
                  <a:gd name="T22" fmla="*/ 1089 w 1095"/>
                  <a:gd name="T23" fmla="*/ 629 h 1094"/>
                  <a:gd name="T24" fmla="*/ 1071 w 1095"/>
                  <a:gd name="T25" fmla="*/ 710 h 1094"/>
                  <a:gd name="T26" fmla="*/ 1042 w 1095"/>
                  <a:gd name="T27" fmla="*/ 784 h 1094"/>
                  <a:gd name="T28" fmla="*/ 1002 w 1095"/>
                  <a:gd name="T29" fmla="*/ 853 h 1094"/>
                  <a:gd name="T30" fmla="*/ 953 w 1095"/>
                  <a:gd name="T31" fmla="*/ 914 h 1094"/>
                  <a:gd name="T32" fmla="*/ 896 w 1095"/>
                  <a:gd name="T33" fmla="*/ 969 h 1094"/>
                  <a:gd name="T34" fmla="*/ 832 w 1095"/>
                  <a:gd name="T35" fmla="*/ 1015 h 1094"/>
                  <a:gd name="T36" fmla="*/ 762 w 1095"/>
                  <a:gd name="T37" fmla="*/ 1051 h 1094"/>
                  <a:gd name="T38" fmla="*/ 685 w 1095"/>
                  <a:gd name="T39" fmla="*/ 1076 h 1094"/>
                  <a:gd name="T40" fmla="*/ 605 w 1095"/>
                  <a:gd name="T41" fmla="*/ 1090 h 1094"/>
                  <a:gd name="T42" fmla="*/ 520 w 1095"/>
                  <a:gd name="T43" fmla="*/ 1093 h 1094"/>
                  <a:gd name="T44" fmla="*/ 439 w 1095"/>
                  <a:gd name="T45" fmla="*/ 1083 h 1094"/>
                  <a:gd name="T46" fmla="*/ 361 w 1095"/>
                  <a:gd name="T47" fmla="*/ 1061 h 1094"/>
                  <a:gd name="T48" fmla="*/ 288 w 1095"/>
                  <a:gd name="T49" fmla="*/ 1028 h 1094"/>
                  <a:gd name="T50" fmla="*/ 221 w 1095"/>
                  <a:gd name="T51" fmla="*/ 986 h 1094"/>
                  <a:gd name="T52" fmla="*/ 161 w 1095"/>
                  <a:gd name="T53" fmla="*/ 933 h 1094"/>
                  <a:gd name="T54" fmla="*/ 110 w 1095"/>
                  <a:gd name="T55" fmla="*/ 875 h 1094"/>
                  <a:gd name="T56" fmla="*/ 67 w 1095"/>
                  <a:gd name="T57" fmla="*/ 807 h 1094"/>
                  <a:gd name="T58" fmla="*/ 34 w 1095"/>
                  <a:gd name="T59" fmla="*/ 735 h 1094"/>
                  <a:gd name="T60" fmla="*/ 12 w 1095"/>
                  <a:gd name="T61" fmla="*/ 657 h 1094"/>
                  <a:gd name="T62" fmla="*/ 2 w 1095"/>
                  <a:gd name="T63" fmla="*/ 574 h 1094"/>
                  <a:gd name="T64" fmla="*/ 4 w 1095"/>
                  <a:gd name="T65" fmla="*/ 490 h 1094"/>
                  <a:gd name="T66" fmla="*/ 18 w 1095"/>
                  <a:gd name="T67" fmla="*/ 410 h 1094"/>
                  <a:gd name="T68" fmla="*/ 44 w 1095"/>
                  <a:gd name="T69" fmla="*/ 333 h 1094"/>
                  <a:gd name="T70" fmla="*/ 80 w 1095"/>
                  <a:gd name="T71" fmla="*/ 263 h 1094"/>
                  <a:gd name="T72" fmla="*/ 126 w 1095"/>
                  <a:gd name="T73" fmla="*/ 199 h 1094"/>
                  <a:gd name="T74" fmla="*/ 180 w 1095"/>
                  <a:gd name="T75" fmla="*/ 141 h 1094"/>
                  <a:gd name="T76" fmla="*/ 242 w 1095"/>
                  <a:gd name="T77" fmla="*/ 93 h 1094"/>
                  <a:gd name="T78" fmla="*/ 311 w 1095"/>
                  <a:gd name="T79" fmla="*/ 53 h 1094"/>
                  <a:gd name="T80" fmla="*/ 386 w 1095"/>
                  <a:gd name="T81" fmla="*/ 24 h 1094"/>
                  <a:gd name="T82" fmla="*/ 465 w 1095"/>
                  <a:gd name="T83" fmla="*/ 6 h 1094"/>
                  <a:gd name="T84" fmla="*/ 548 w 1095"/>
                  <a:gd name="T85"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5" h="1094">
                    <a:moveTo>
                      <a:pt x="548" y="0"/>
                    </a:moveTo>
                    <a:lnTo>
                      <a:pt x="577" y="0"/>
                    </a:lnTo>
                    <a:lnTo>
                      <a:pt x="605" y="2"/>
                    </a:lnTo>
                    <a:lnTo>
                      <a:pt x="631" y="6"/>
                    </a:lnTo>
                    <a:lnTo>
                      <a:pt x="658" y="10"/>
                    </a:lnTo>
                    <a:lnTo>
                      <a:pt x="685" y="16"/>
                    </a:lnTo>
                    <a:lnTo>
                      <a:pt x="711" y="24"/>
                    </a:lnTo>
                    <a:lnTo>
                      <a:pt x="736" y="33"/>
                    </a:lnTo>
                    <a:lnTo>
                      <a:pt x="762" y="42"/>
                    </a:lnTo>
                    <a:lnTo>
                      <a:pt x="786" y="53"/>
                    </a:lnTo>
                    <a:lnTo>
                      <a:pt x="809" y="65"/>
                    </a:lnTo>
                    <a:lnTo>
                      <a:pt x="832" y="79"/>
                    </a:lnTo>
                    <a:lnTo>
                      <a:pt x="854" y="93"/>
                    </a:lnTo>
                    <a:lnTo>
                      <a:pt x="876" y="108"/>
                    </a:lnTo>
                    <a:lnTo>
                      <a:pt x="896" y="125"/>
                    </a:lnTo>
                    <a:lnTo>
                      <a:pt x="916" y="141"/>
                    </a:lnTo>
                    <a:lnTo>
                      <a:pt x="936" y="159"/>
                    </a:lnTo>
                    <a:lnTo>
                      <a:pt x="953" y="178"/>
                    </a:lnTo>
                    <a:lnTo>
                      <a:pt x="971" y="199"/>
                    </a:lnTo>
                    <a:lnTo>
                      <a:pt x="987" y="219"/>
                    </a:lnTo>
                    <a:lnTo>
                      <a:pt x="1002" y="241"/>
                    </a:lnTo>
                    <a:lnTo>
                      <a:pt x="1016" y="263"/>
                    </a:lnTo>
                    <a:lnTo>
                      <a:pt x="1030" y="286"/>
                    </a:lnTo>
                    <a:lnTo>
                      <a:pt x="1042" y="309"/>
                    </a:lnTo>
                    <a:lnTo>
                      <a:pt x="1053" y="333"/>
                    </a:lnTo>
                    <a:lnTo>
                      <a:pt x="1062" y="359"/>
                    </a:lnTo>
                    <a:lnTo>
                      <a:pt x="1071" y="384"/>
                    </a:lnTo>
                    <a:lnTo>
                      <a:pt x="1079" y="410"/>
                    </a:lnTo>
                    <a:lnTo>
                      <a:pt x="1085" y="436"/>
                    </a:lnTo>
                    <a:lnTo>
                      <a:pt x="1089" y="463"/>
                    </a:lnTo>
                    <a:lnTo>
                      <a:pt x="1093" y="490"/>
                    </a:lnTo>
                    <a:lnTo>
                      <a:pt x="1095" y="518"/>
                    </a:lnTo>
                    <a:lnTo>
                      <a:pt x="1095" y="546"/>
                    </a:lnTo>
                    <a:lnTo>
                      <a:pt x="1095" y="574"/>
                    </a:lnTo>
                    <a:lnTo>
                      <a:pt x="1093" y="603"/>
                    </a:lnTo>
                    <a:lnTo>
                      <a:pt x="1089" y="629"/>
                    </a:lnTo>
                    <a:lnTo>
                      <a:pt x="1085" y="657"/>
                    </a:lnTo>
                    <a:lnTo>
                      <a:pt x="1079" y="683"/>
                    </a:lnTo>
                    <a:lnTo>
                      <a:pt x="1071" y="710"/>
                    </a:lnTo>
                    <a:lnTo>
                      <a:pt x="1062" y="735"/>
                    </a:lnTo>
                    <a:lnTo>
                      <a:pt x="1053" y="760"/>
                    </a:lnTo>
                    <a:lnTo>
                      <a:pt x="1042" y="784"/>
                    </a:lnTo>
                    <a:lnTo>
                      <a:pt x="1030" y="807"/>
                    </a:lnTo>
                    <a:lnTo>
                      <a:pt x="1016" y="830"/>
                    </a:lnTo>
                    <a:lnTo>
                      <a:pt x="1002" y="853"/>
                    </a:lnTo>
                    <a:lnTo>
                      <a:pt x="987" y="875"/>
                    </a:lnTo>
                    <a:lnTo>
                      <a:pt x="971" y="895"/>
                    </a:lnTo>
                    <a:lnTo>
                      <a:pt x="953" y="914"/>
                    </a:lnTo>
                    <a:lnTo>
                      <a:pt x="936" y="933"/>
                    </a:lnTo>
                    <a:lnTo>
                      <a:pt x="916" y="951"/>
                    </a:lnTo>
                    <a:lnTo>
                      <a:pt x="896" y="969"/>
                    </a:lnTo>
                    <a:lnTo>
                      <a:pt x="876" y="986"/>
                    </a:lnTo>
                    <a:lnTo>
                      <a:pt x="854" y="1001"/>
                    </a:lnTo>
                    <a:lnTo>
                      <a:pt x="832" y="1015"/>
                    </a:lnTo>
                    <a:lnTo>
                      <a:pt x="809" y="1028"/>
                    </a:lnTo>
                    <a:lnTo>
                      <a:pt x="786" y="1039"/>
                    </a:lnTo>
                    <a:lnTo>
                      <a:pt x="762" y="1051"/>
                    </a:lnTo>
                    <a:lnTo>
                      <a:pt x="736" y="1061"/>
                    </a:lnTo>
                    <a:lnTo>
                      <a:pt x="711" y="1069"/>
                    </a:lnTo>
                    <a:lnTo>
                      <a:pt x="685" y="1076"/>
                    </a:lnTo>
                    <a:lnTo>
                      <a:pt x="658" y="1083"/>
                    </a:lnTo>
                    <a:lnTo>
                      <a:pt x="631" y="1088"/>
                    </a:lnTo>
                    <a:lnTo>
                      <a:pt x="605" y="1090"/>
                    </a:lnTo>
                    <a:lnTo>
                      <a:pt x="577" y="1093"/>
                    </a:lnTo>
                    <a:lnTo>
                      <a:pt x="548" y="1094"/>
                    </a:lnTo>
                    <a:lnTo>
                      <a:pt x="520" y="1093"/>
                    </a:lnTo>
                    <a:lnTo>
                      <a:pt x="492" y="1090"/>
                    </a:lnTo>
                    <a:lnTo>
                      <a:pt x="465" y="1088"/>
                    </a:lnTo>
                    <a:lnTo>
                      <a:pt x="439" y="1083"/>
                    </a:lnTo>
                    <a:lnTo>
                      <a:pt x="412" y="1076"/>
                    </a:lnTo>
                    <a:lnTo>
                      <a:pt x="386" y="1069"/>
                    </a:lnTo>
                    <a:lnTo>
                      <a:pt x="361" y="1061"/>
                    </a:lnTo>
                    <a:lnTo>
                      <a:pt x="335" y="1051"/>
                    </a:lnTo>
                    <a:lnTo>
                      <a:pt x="311" y="1039"/>
                    </a:lnTo>
                    <a:lnTo>
                      <a:pt x="288" y="1028"/>
                    </a:lnTo>
                    <a:lnTo>
                      <a:pt x="265" y="1015"/>
                    </a:lnTo>
                    <a:lnTo>
                      <a:pt x="242" y="1001"/>
                    </a:lnTo>
                    <a:lnTo>
                      <a:pt x="221" y="986"/>
                    </a:lnTo>
                    <a:lnTo>
                      <a:pt x="200" y="969"/>
                    </a:lnTo>
                    <a:lnTo>
                      <a:pt x="180" y="951"/>
                    </a:lnTo>
                    <a:lnTo>
                      <a:pt x="161" y="933"/>
                    </a:lnTo>
                    <a:lnTo>
                      <a:pt x="143" y="914"/>
                    </a:lnTo>
                    <a:lnTo>
                      <a:pt x="126" y="895"/>
                    </a:lnTo>
                    <a:lnTo>
                      <a:pt x="110" y="875"/>
                    </a:lnTo>
                    <a:lnTo>
                      <a:pt x="95" y="853"/>
                    </a:lnTo>
                    <a:lnTo>
                      <a:pt x="80" y="830"/>
                    </a:lnTo>
                    <a:lnTo>
                      <a:pt x="67" y="807"/>
                    </a:lnTo>
                    <a:lnTo>
                      <a:pt x="55" y="784"/>
                    </a:lnTo>
                    <a:lnTo>
                      <a:pt x="44" y="760"/>
                    </a:lnTo>
                    <a:lnTo>
                      <a:pt x="34" y="735"/>
                    </a:lnTo>
                    <a:lnTo>
                      <a:pt x="26" y="710"/>
                    </a:lnTo>
                    <a:lnTo>
                      <a:pt x="18" y="683"/>
                    </a:lnTo>
                    <a:lnTo>
                      <a:pt x="12" y="657"/>
                    </a:lnTo>
                    <a:lnTo>
                      <a:pt x="7" y="629"/>
                    </a:lnTo>
                    <a:lnTo>
                      <a:pt x="4" y="603"/>
                    </a:lnTo>
                    <a:lnTo>
                      <a:pt x="2" y="574"/>
                    </a:lnTo>
                    <a:lnTo>
                      <a:pt x="0" y="546"/>
                    </a:lnTo>
                    <a:lnTo>
                      <a:pt x="2" y="518"/>
                    </a:lnTo>
                    <a:lnTo>
                      <a:pt x="4" y="490"/>
                    </a:lnTo>
                    <a:lnTo>
                      <a:pt x="7" y="463"/>
                    </a:lnTo>
                    <a:lnTo>
                      <a:pt x="12" y="436"/>
                    </a:lnTo>
                    <a:lnTo>
                      <a:pt x="18" y="410"/>
                    </a:lnTo>
                    <a:lnTo>
                      <a:pt x="26" y="384"/>
                    </a:lnTo>
                    <a:lnTo>
                      <a:pt x="34" y="359"/>
                    </a:lnTo>
                    <a:lnTo>
                      <a:pt x="44" y="333"/>
                    </a:lnTo>
                    <a:lnTo>
                      <a:pt x="55" y="309"/>
                    </a:lnTo>
                    <a:lnTo>
                      <a:pt x="67" y="286"/>
                    </a:lnTo>
                    <a:lnTo>
                      <a:pt x="80" y="263"/>
                    </a:lnTo>
                    <a:lnTo>
                      <a:pt x="95" y="241"/>
                    </a:lnTo>
                    <a:lnTo>
                      <a:pt x="110" y="219"/>
                    </a:lnTo>
                    <a:lnTo>
                      <a:pt x="126" y="199"/>
                    </a:lnTo>
                    <a:lnTo>
                      <a:pt x="143" y="178"/>
                    </a:lnTo>
                    <a:lnTo>
                      <a:pt x="161" y="159"/>
                    </a:lnTo>
                    <a:lnTo>
                      <a:pt x="180" y="141"/>
                    </a:lnTo>
                    <a:lnTo>
                      <a:pt x="200" y="125"/>
                    </a:lnTo>
                    <a:lnTo>
                      <a:pt x="221" y="108"/>
                    </a:lnTo>
                    <a:lnTo>
                      <a:pt x="242" y="93"/>
                    </a:lnTo>
                    <a:lnTo>
                      <a:pt x="265" y="79"/>
                    </a:lnTo>
                    <a:lnTo>
                      <a:pt x="288" y="65"/>
                    </a:lnTo>
                    <a:lnTo>
                      <a:pt x="311" y="53"/>
                    </a:lnTo>
                    <a:lnTo>
                      <a:pt x="335" y="42"/>
                    </a:lnTo>
                    <a:lnTo>
                      <a:pt x="361" y="33"/>
                    </a:lnTo>
                    <a:lnTo>
                      <a:pt x="386" y="24"/>
                    </a:lnTo>
                    <a:lnTo>
                      <a:pt x="412" y="16"/>
                    </a:lnTo>
                    <a:lnTo>
                      <a:pt x="439" y="10"/>
                    </a:lnTo>
                    <a:lnTo>
                      <a:pt x="465" y="6"/>
                    </a:lnTo>
                    <a:lnTo>
                      <a:pt x="492" y="2"/>
                    </a:lnTo>
                    <a:lnTo>
                      <a:pt x="520" y="0"/>
                    </a:lnTo>
                    <a:lnTo>
                      <a:pt x="548" y="0"/>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107" name="Elipse 106"/>
              <p:cNvSpPr/>
              <p:nvPr/>
            </p:nvSpPr>
            <p:spPr>
              <a:xfrm>
                <a:off x="8009952" y="4526776"/>
                <a:ext cx="648600" cy="5768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chemeClr val="tx2"/>
                  </a:solidFill>
                  <a:latin typeface="Calibri" panose="020F0502020204030204" pitchFamily="34" charset="0"/>
                </a:endParaRPr>
              </a:p>
            </p:txBody>
          </p:sp>
        </p:grpSp>
        <p:sp>
          <p:nvSpPr>
            <p:cNvPr id="108" name="Elipse 107"/>
            <p:cNvSpPr/>
            <p:nvPr/>
          </p:nvSpPr>
          <p:spPr>
            <a:xfrm>
              <a:off x="7936900" y="4602198"/>
              <a:ext cx="746061" cy="6669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solidFill>
                    <a:schemeClr val="tx2"/>
                  </a:solidFill>
                  <a:latin typeface="Calibri" panose="020F0502020204030204" pitchFamily="34" charset="0"/>
                </a:rPr>
                <a:t>Até </a:t>
              </a:r>
              <a:r>
                <a:rPr lang="pt-BR" sz="1400" b="1" dirty="0" smtClean="0">
                  <a:solidFill>
                    <a:schemeClr val="tx2"/>
                  </a:solidFill>
                  <a:latin typeface="Calibri" panose="020F0502020204030204" pitchFamily="34" charset="0"/>
                </a:rPr>
                <a:t>3</a:t>
              </a:r>
              <a:r>
                <a:rPr lang="pt-BR" sz="1400" b="1" dirty="0">
                  <a:solidFill>
                    <a:schemeClr val="tx2"/>
                  </a:solidFill>
                  <a:latin typeface="Calibri" panose="020F0502020204030204" pitchFamily="34" charset="0"/>
                </a:rPr>
                <a:t>%</a:t>
              </a:r>
            </a:p>
          </p:txBody>
        </p:sp>
      </p:grpSp>
      <p:grpSp>
        <p:nvGrpSpPr>
          <p:cNvPr id="2" name="Grupo 1"/>
          <p:cNvGrpSpPr/>
          <p:nvPr/>
        </p:nvGrpSpPr>
        <p:grpSpPr>
          <a:xfrm>
            <a:off x="9307541" y="4380952"/>
            <a:ext cx="1172695" cy="1050539"/>
            <a:chOff x="9307541" y="4380952"/>
            <a:chExt cx="1172695" cy="1050539"/>
          </a:xfrm>
        </p:grpSpPr>
        <p:sp>
          <p:nvSpPr>
            <p:cNvPr id="81" name="Freeform 5"/>
            <p:cNvSpPr>
              <a:spLocks/>
            </p:cNvSpPr>
            <p:nvPr/>
          </p:nvSpPr>
          <p:spPr bwMode="auto">
            <a:xfrm>
              <a:off x="9307541" y="4380952"/>
              <a:ext cx="1172695" cy="1050539"/>
            </a:xfrm>
            <a:custGeom>
              <a:avLst/>
              <a:gdLst>
                <a:gd name="T0" fmla="*/ 2414 w 2879"/>
                <a:gd name="T1" fmla="*/ 2177 h 2580"/>
                <a:gd name="T2" fmla="*/ 2295 w 2879"/>
                <a:gd name="T3" fmla="*/ 2386 h 2580"/>
                <a:gd name="T4" fmla="*/ 2238 w 2879"/>
                <a:gd name="T5" fmla="*/ 2468 h 2580"/>
                <a:gd name="T6" fmla="*/ 2180 w 2879"/>
                <a:gd name="T7" fmla="*/ 2523 h 2580"/>
                <a:gd name="T8" fmla="*/ 2114 w 2879"/>
                <a:gd name="T9" fmla="*/ 2557 h 2580"/>
                <a:gd name="T10" fmla="*/ 2030 w 2879"/>
                <a:gd name="T11" fmla="*/ 2575 h 2580"/>
                <a:gd name="T12" fmla="*/ 1920 w 2879"/>
                <a:gd name="T13" fmla="*/ 2580 h 2580"/>
                <a:gd name="T14" fmla="*/ 1592 w 2879"/>
                <a:gd name="T15" fmla="*/ 2575 h 2580"/>
                <a:gd name="T16" fmla="*/ 1158 w 2879"/>
                <a:gd name="T17" fmla="*/ 2578 h 2580"/>
                <a:gd name="T18" fmla="*/ 918 w 2879"/>
                <a:gd name="T19" fmla="*/ 2579 h 2580"/>
                <a:gd name="T20" fmla="*/ 819 w 2879"/>
                <a:gd name="T21" fmla="*/ 2570 h 2580"/>
                <a:gd name="T22" fmla="*/ 742 w 2879"/>
                <a:gd name="T23" fmla="*/ 2548 h 2580"/>
                <a:gd name="T24" fmla="*/ 679 w 2879"/>
                <a:gd name="T25" fmla="*/ 2507 h 2580"/>
                <a:gd name="T26" fmla="*/ 622 w 2879"/>
                <a:gd name="T27" fmla="*/ 2444 h 2580"/>
                <a:gd name="T28" fmla="*/ 563 w 2879"/>
                <a:gd name="T29" fmla="*/ 2352 h 2580"/>
                <a:gd name="T30" fmla="*/ 402 w 2879"/>
                <a:gd name="T31" fmla="*/ 2064 h 2580"/>
                <a:gd name="T32" fmla="*/ 184 w 2879"/>
                <a:gd name="T33" fmla="*/ 1691 h 2580"/>
                <a:gd name="T34" fmla="*/ 62 w 2879"/>
                <a:gd name="T35" fmla="*/ 1484 h 2580"/>
                <a:gd name="T36" fmla="*/ 20 w 2879"/>
                <a:gd name="T37" fmla="*/ 1392 h 2580"/>
                <a:gd name="T38" fmla="*/ 1 w 2879"/>
                <a:gd name="T39" fmla="*/ 1314 h 2580"/>
                <a:gd name="T40" fmla="*/ 5 w 2879"/>
                <a:gd name="T41" fmla="*/ 1240 h 2580"/>
                <a:gd name="T42" fmla="*/ 32 w 2879"/>
                <a:gd name="T43" fmla="*/ 1159 h 2580"/>
                <a:gd name="T44" fmla="*/ 81 w 2879"/>
                <a:gd name="T45" fmla="*/ 1061 h 2580"/>
                <a:gd name="T46" fmla="*/ 250 w 2879"/>
                <a:gd name="T47" fmla="*/ 779 h 2580"/>
                <a:gd name="T48" fmla="*/ 465 w 2879"/>
                <a:gd name="T49" fmla="*/ 404 h 2580"/>
                <a:gd name="T50" fmla="*/ 583 w 2879"/>
                <a:gd name="T51" fmla="*/ 194 h 2580"/>
                <a:gd name="T52" fmla="*/ 641 w 2879"/>
                <a:gd name="T53" fmla="*/ 112 h 2580"/>
                <a:gd name="T54" fmla="*/ 698 w 2879"/>
                <a:gd name="T55" fmla="*/ 57 h 2580"/>
                <a:gd name="T56" fmla="*/ 765 w 2879"/>
                <a:gd name="T57" fmla="*/ 23 h 2580"/>
                <a:gd name="T58" fmla="*/ 849 w 2879"/>
                <a:gd name="T59" fmla="*/ 5 h 2580"/>
                <a:gd name="T60" fmla="*/ 958 w 2879"/>
                <a:gd name="T61" fmla="*/ 0 h 2580"/>
                <a:gd name="T62" fmla="*/ 1287 w 2879"/>
                <a:gd name="T63" fmla="*/ 5 h 2580"/>
                <a:gd name="T64" fmla="*/ 1721 w 2879"/>
                <a:gd name="T65" fmla="*/ 3 h 2580"/>
                <a:gd name="T66" fmla="*/ 1961 w 2879"/>
                <a:gd name="T67" fmla="*/ 1 h 2580"/>
                <a:gd name="T68" fmla="*/ 2060 w 2879"/>
                <a:gd name="T69" fmla="*/ 10 h 2580"/>
                <a:gd name="T70" fmla="*/ 2137 w 2879"/>
                <a:gd name="T71" fmla="*/ 32 h 2580"/>
                <a:gd name="T72" fmla="*/ 2200 w 2879"/>
                <a:gd name="T73" fmla="*/ 73 h 2580"/>
                <a:gd name="T74" fmla="*/ 2257 w 2879"/>
                <a:gd name="T75" fmla="*/ 137 h 2580"/>
                <a:gd name="T76" fmla="*/ 2316 w 2879"/>
                <a:gd name="T77" fmla="*/ 229 h 2580"/>
                <a:gd name="T78" fmla="*/ 2477 w 2879"/>
                <a:gd name="T79" fmla="*/ 516 h 2580"/>
                <a:gd name="T80" fmla="*/ 2695 w 2879"/>
                <a:gd name="T81" fmla="*/ 889 h 2580"/>
                <a:gd name="T82" fmla="*/ 2817 w 2879"/>
                <a:gd name="T83" fmla="*/ 1096 h 2580"/>
                <a:gd name="T84" fmla="*/ 2859 w 2879"/>
                <a:gd name="T85" fmla="*/ 1188 h 2580"/>
                <a:gd name="T86" fmla="*/ 2878 w 2879"/>
                <a:gd name="T87" fmla="*/ 1266 h 2580"/>
                <a:gd name="T88" fmla="*/ 2874 w 2879"/>
                <a:gd name="T89" fmla="*/ 1340 h 2580"/>
                <a:gd name="T90" fmla="*/ 2847 w 2879"/>
                <a:gd name="T91" fmla="*/ 1422 h 2580"/>
                <a:gd name="T92" fmla="*/ 2798 w 2879"/>
                <a:gd name="T93" fmla="*/ 1519 h 2580"/>
                <a:gd name="T94" fmla="*/ 2628 w 2879"/>
                <a:gd name="T95" fmla="*/ 1801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9" h="2580">
                  <a:moveTo>
                    <a:pt x="2551" y="1933"/>
                  </a:moveTo>
                  <a:lnTo>
                    <a:pt x="2477" y="2064"/>
                  </a:lnTo>
                  <a:lnTo>
                    <a:pt x="2414" y="2177"/>
                  </a:lnTo>
                  <a:lnTo>
                    <a:pt x="2362" y="2272"/>
                  </a:lnTo>
                  <a:lnTo>
                    <a:pt x="2316" y="2352"/>
                  </a:lnTo>
                  <a:lnTo>
                    <a:pt x="2295" y="2386"/>
                  </a:lnTo>
                  <a:lnTo>
                    <a:pt x="2276" y="2417"/>
                  </a:lnTo>
                  <a:lnTo>
                    <a:pt x="2257" y="2444"/>
                  </a:lnTo>
                  <a:lnTo>
                    <a:pt x="2238" y="2468"/>
                  </a:lnTo>
                  <a:lnTo>
                    <a:pt x="2219" y="2490"/>
                  </a:lnTo>
                  <a:lnTo>
                    <a:pt x="2200" y="2507"/>
                  </a:lnTo>
                  <a:lnTo>
                    <a:pt x="2180" y="2523"/>
                  </a:lnTo>
                  <a:lnTo>
                    <a:pt x="2159" y="2537"/>
                  </a:lnTo>
                  <a:lnTo>
                    <a:pt x="2137" y="2548"/>
                  </a:lnTo>
                  <a:lnTo>
                    <a:pt x="2114" y="2557"/>
                  </a:lnTo>
                  <a:lnTo>
                    <a:pt x="2087" y="2565"/>
                  </a:lnTo>
                  <a:lnTo>
                    <a:pt x="2060" y="2570"/>
                  </a:lnTo>
                  <a:lnTo>
                    <a:pt x="2030" y="2575"/>
                  </a:lnTo>
                  <a:lnTo>
                    <a:pt x="1997" y="2578"/>
                  </a:lnTo>
                  <a:lnTo>
                    <a:pt x="1961" y="2579"/>
                  </a:lnTo>
                  <a:lnTo>
                    <a:pt x="1920" y="2580"/>
                  </a:lnTo>
                  <a:lnTo>
                    <a:pt x="1829" y="2580"/>
                  </a:lnTo>
                  <a:lnTo>
                    <a:pt x="1721" y="2578"/>
                  </a:lnTo>
                  <a:lnTo>
                    <a:pt x="1592" y="2575"/>
                  </a:lnTo>
                  <a:lnTo>
                    <a:pt x="1439" y="2574"/>
                  </a:lnTo>
                  <a:lnTo>
                    <a:pt x="1287" y="2575"/>
                  </a:lnTo>
                  <a:lnTo>
                    <a:pt x="1158" y="2578"/>
                  </a:lnTo>
                  <a:lnTo>
                    <a:pt x="1050" y="2580"/>
                  </a:lnTo>
                  <a:lnTo>
                    <a:pt x="958" y="2580"/>
                  </a:lnTo>
                  <a:lnTo>
                    <a:pt x="918" y="2579"/>
                  </a:lnTo>
                  <a:lnTo>
                    <a:pt x="882" y="2578"/>
                  </a:lnTo>
                  <a:lnTo>
                    <a:pt x="849" y="2575"/>
                  </a:lnTo>
                  <a:lnTo>
                    <a:pt x="819" y="2570"/>
                  </a:lnTo>
                  <a:lnTo>
                    <a:pt x="790" y="2565"/>
                  </a:lnTo>
                  <a:lnTo>
                    <a:pt x="765" y="2557"/>
                  </a:lnTo>
                  <a:lnTo>
                    <a:pt x="742" y="2548"/>
                  </a:lnTo>
                  <a:lnTo>
                    <a:pt x="719" y="2537"/>
                  </a:lnTo>
                  <a:lnTo>
                    <a:pt x="698" y="2523"/>
                  </a:lnTo>
                  <a:lnTo>
                    <a:pt x="679" y="2507"/>
                  </a:lnTo>
                  <a:lnTo>
                    <a:pt x="660" y="2490"/>
                  </a:lnTo>
                  <a:lnTo>
                    <a:pt x="641" y="2468"/>
                  </a:lnTo>
                  <a:lnTo>
                    <a:pt x="622" y="2444"/>
                  </a:lnTo>
                  <a:lnTo>
                    <a:pt x="603" y="2417"/>
                  </a:lnTo>
                  <a:lnTo>
                    <a:pt x="583" y="2386"/>
                  </a:lnTo>
                  <a:lnTo>
                    <a:pt x="563" y="2352"/>
                  </a:lnTo>
                  <a:lnTo>
                    <a:pt x="517" y="2272"/>
                  </a:lnTo>
                  <a:lnTo>
                    <a:pt x="465" y="2177"/>
                  </a:lnTo>
                  <a:lnTo>
                    <a:pt x="402" y="2064"/>
                  </a:lnTo>
                  <a:lnTo>
                    <a:pt x="327" y="1933"/>
                  </a:lnTo>
                  <a:lnTo>
                    <a:pt x="250" y="1801"/>
                  </a:lnTo>
                  <a:lnTo>
                    <a:pt x="184" y="1691"/>
                  </a:lnTo>
                  <a:lnTo>
                    <a:pt x="127" y="1598"/>
                  </a:lnTo>
                  <a:lnTo>
                    <a:pt x="81" y="1519"/>
                  </a:lnTo>
                  <a:lnTo>
                    <a:pt x="62" y="1484"/>
                  </a:lnTo>
                  <a:lnTo>
                    <a:pt x="46" y="1451"/>
                  </a:lnTo>
                  <a:lnTo>
                    <a:pt x="32" y="1422"/>
                  </a:lnTo>
                  <a:lnTo>
                    <a:pt x="20" y="1392"/>
                  </a:lnTo>
                  <a:lnTo>
                    <a:pt x="11" y="1365"/>
                  </a:lnTo>
                  <a:lnTo>
                    <a:pt x="5" y="1340"/>
                  </a:lnTo>
                  <a:lnTo>
                    <a:pt x="1" y="1314"/>
                  </a:lnTo>
                  <a:lnTo>
                    <a:pt x="0" y="1290"/>
                  </a:lnTo>
                  <a:lnTo>
                    <a:pt x="1" y="1266"/>
                  </a:lnTo>
                  <a:lnTo>
                    <a:pt x="5" y="1240"/>
                  </a:lnTo>
                  <a:lnTo>
                    <a:pt x="11" y="1215"/>
                  </a:lnTo>
                  <a:lnTo>
                    <a:pt x="20" y="1188"/>
                  </a:lnTo>
                  <a:lnTo>
                    <a:pt x="32" y="1159"/>
                  </a:lnTo>
                  <a:lnTo>
                    <a:pt x="46" y="1129"/>
                  </a:lnTo>
                  <a:lnTo>
                    <a:pt x="62" y="1096"/>
                  </a:lnTo>
                  <a:lnTo>
                    <a:pt x="81" y="1061"/>
                  </a:lnTo>
                  <a:lnTo>
                    <a:pt x="127" y="982"/>
                  </a:lnTo>
                  <a:lnTo>
                    <a:pt x="184" y="889"/>
                  </a:lnTo>
                  <a:lnTo>
                    <a:pt x="250" y="779"/>
                  </a:lnTo>
                  <a:lnTo>
                    <a:pt x="327" y="648"/>
                  </a:lnTo>
                  <a:lnTo>
                    <a:pt x="402" y="516"/>
                  </a:lnTo>
                  <a:lnTo>
                    <a:pt x="465" y="404"/>
                  </a:lnTo>
                  <a:lnTo>
                    <a:pt x="517" y="308"/>
                  </a:lnTo>
                  <a:lnTo>
                    <a:pt x="563" y="229"/>
                  </a:lnTo>
                  <a:lnTo>
                    <a:pt x="583" y="194"/>
                  </a:lnTo>
                  <a:lnTo>
                    <a:pt x="603" y="163"/>
                  </a:lnTo>
                  <a:lnTo>
                    <a:pt x="622" y="137"/>
                  </a:lnTo>
                  <a:lnTo>
                    <a:pt x="641" y="112"/>
                  </a:lnTo>
                  <a:lnTo>
                    <a:pt x="660" y="91"/>
                  </a:lnTo>
                  <a:lnTo>
                    <a:pt x="679" y="73"/>
                  </a:lnTo>
                  <a:lnTo>
                    <a:pt x="698" y="57"/>
                  </a:lnTo>
                  <a:lnTo>
                    <a:pt x="719" y="43"/>
                  </a:lnTo>
                  <a:lnTo>
                    <a:pt x="742" y="32"/>
                  </a:lnTo>
                  <a:lnTo>
                    <a:pt x="765" y="23"/>
                  </a:lnTo>
                  <a:lnTo>
                    <a:pt x="790" y="15"/>
                  </a:lnTo>
                  <a:lnTo>
                    <a:pt x="819" y="10"/>
                  </a:lnTo>
                  <a:lnTo>
                    <a:pt x="849" y="5"/>
                  </a:lnTo>
                  <a:lnTo>
                    <a:pt x="882" y="3"/>
                  </a:lnTo>
                  <a:lnTo>
                    <a:pt x="918" y="1"/>
                  </a:lnTo>
                  <a:lnTo>
                    <a:pt x="958" y="0"/>
                  </a:lnTo>
                  <a:lnTo>
                    <a:pt x="1050" y="0"/>
                  </a:lnTo>
                  <a:lnTo>
                    <a:pt x="1158" y="3"/>
                  </a:lnTo>
                  <a:lnTo>
                    <a:pt x="1287" y="5"/>
                  </a:lnTo>
                  <a:lnTo>
                    <a:pt x="1439" y="6"/>
                  </a:lnTo>
                  <a:lnTo>
                    <a:pt x="1592" y="5"/>
                  </a:lnTo>
                  <a:lnTo>
                    <a:pt x="1721" y="3"/>
                  </a:lnTo>
                  <a:lnTo>
                    <a:pt x="1829" y="0"/>
                  </a:lnTo>
                  <a:lnTo>
                    <a:pt x="1920" y="0"/>
                  </a:lnTo>
                  <a:lnTo>
                    <a:pt x="1961" y="1"/>
                  </a:lnTo>
                  <a:lnTo>
                    <a:pt x="1997" y="3"/>
                  </a:lnTo>
                  <a:lnTo>
                    <a:pt x="2030" y="5"/>
                  </a:lnTo>
                  <a:lnTo>
                    <a:pt x="2060" y="10"/>
                  </a:lnTo>
                  <a:lnTo>
                    <a:pt x="2087" y="15"/>
                  </a:lnTo>
                  <a:lnTo>
                    <a:pt x="2114" y="23"/>
                  </a:lnTo>
                  <a:lnTo>
                    <a:pt x="2137" y="32"/>
                  </a:lnTo>
                  <a:lnTo>
                    <a:pt x="2159" y="43"/>
                  </a:lnTo>
                  <a:lnTo>
                    <a:pt x="2180" y="57"/>
                  </a:lnTo>
                  <a:lnTo>
                    <a:pt x="2200" y="73"/>
                  </a:lnTo>
                  <a:lnTo>
                    <a:pt x="2219" y="91"/>
                  </a:lnTo>
                  <a:lnTo>
                    <a:pt x="2238" y="112"/>
                  </a:lnTo>
                  <a:lnTo>
                    <a:pt x="2257" y="137"/>
                  </a:lnTo>
                  <a:lnTo>
                    <a:pt x="2276" y="163"/>
                  </a:lnTo>
                  <a:lnTo>
                    <a:pt x="2295" y="194"/>
                  </a:lnTo>
                  <a:lnTo>
                    <a:pt x="2316" y="229"/>
                  </a:lnTo>
                  <a:lnTo>
                    <a:pt x="2362" y="308"/>
                  </a:lnTo>
                  <a:lnTo>
                    <a:pt x="2414" y="404"/>
                  </a:lnTo>
                  <a:lnTo>
                    <a:pt x="2477" y="516"/>
                  </a:lnTo>
                  <a:lnTo>
                    <a:pt x="2551" y="648"/>
                  </a:lnTo>
                  <a:lnTo>
                    <a:pt x="2628" y="779"/>
                  </a:lnTo>
                  <a:lnTo>
                    <a:pt x="2695" y="889"/>
                  </a:lnTo>
                  <a:lnTo>
                    <a:pt x="2752" y="982"/>
                  </a:lnTo>
                  <a:lnTo>
                    <a:pt x="2798" y="1061"/>
                  </a:lnTo>
                  <a:lnTo>
                    <a:pt x="2817" y="1096"/>
                  </a:lnTo>
                  <a:lnTo>
                    <a:pt x="2833" y="1129"/>
                  </a:lnTo>
                  <a:lnTo>
                    <a:pt x="2847" y="1159"/>
                  </a:lnTo>
                  <a:lnTo>
                    <a:pt x="2859" y="1188"/>
                  </a:lnTo>
                  <a:lnTo>
                    <a:pt x="2868" y="1215"/>
                  </a:lnTo>
                  <a:lnTo>
                    <a:pt x="2874" y="1240"/>
                  </a:lnTo>
                  <a:lnTo>
                    <a:pt x="2878" y="1266"/>
                  </a:lnTo>
                  <a:lnTo>
                    <a:pt x="2879" y="1290"/>
                  </a:lnTo>
                  <a:lnTo>
                    <a:pt x="2878" y="1314"/>
                  </a:lnTo>
                  <a:lnTo>
                    <a:pt x="2874" y="1340"/>
                  </a:lnTo>
                  <a:lnTo>
                    <a:pt x="2868" y="1365"/>
                  </a:lnTo>
                  <a:lnTo>
                    <a:pt x="2859" y="1392"/>
                  </a:lnTo>
                  <a:lnTo>
                    <a:pt x="2847" y="1422"/>
                  </a:lnTo>
                  <a:lnTo>
                    <a:pt x="2833" y="1451"/>
                  </a:lnTo>
                  <a:lnTo>
                    <a:pt x="2817" y="1484"/>
                  </a:lnTo>
                  <a:lnTo>
                    <a:pt x="2798" y="1519"/>
                  </a:lnTo>
                  <a:lnTo>
                    <a:pt x="2752" y="1598"/>
                  </a:lnTo>
                  <a:lnTo>
                    <a:pt x="2695" y="1691"/>
                  </a:lnTo>
                  <a:lnTo>
                    <a:pt x="2628" y="1801"/>
                  </a:lnTo>
                  <a:lnTo>
                    <a:pt x="2551" y="1933"/>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110" name="Retângulo 109"/>
            <p:cNvSpPr/>
            <p:nvPr/>
          </p:nvSpPr>
          <p:spPr>
            <a:xfrm>
              <a:off x="9608162" y="4479260"/>
              <a:ext cx="720069" cy="738664"/>
            </a:xfrm>
            <a:prstGeom prst="rect">
              <a:avLst/>
            </a:prstGeom>
          </p:spPr>
          <p:txBody>
            <a:bodyPr wrap="none">
              <a:spAutoFit/>
            </a:bodyPr>
            <a:lstStyle/>
            <a:p>
              <a:r>
                <a:rPr lang="pt-BR" dirty="0" smtClean="0">
                  <a:solidFill>
                    <a:schemeClr val="tx2"/>
                  </a:solidFill>
                  <a:latin typeface="Calibri" panose="020F0502020204030204" pitchFamily="34" charset="0"/>
                </a:rPr>
                <a:t>Até</a:t>
              </a:r>
            </a:p>
            <a:p>
              <a:r>
                <a:rPr lang="pt-BR" sz="2400" b="1" dirty="0" smtClean="0">
                  <a:solidFill>
                    <a:schemeClr val="tx2"/>
                  </a:solidFill>
                  <a:latin typeface="Calibri" panose="020F0502020204030204" pitchFamily="34" charset="0"/>
                </a:rPr>
                <a:t>25</a:t>
              </a:r>
              <a:r>
                <a:rPr lang="pt-BR" sz="2400" b="1" dirty="0">
                  <a:solidFill>
                    <a:schemeClr val="tx2"/>
                  </a:solidFill>
                  <a:latin typeface="Calibri" panose="020F0502020204030204" pitchFamily="34" charset="0"/>
                </a:rPr>
                <a:t>%</a:t>
              </a:r>
              <a:endParaRPr lang="pt-BR" sz="2400" dirty="0">
                <a:solidFill>
                  <a:schemeClr val="tx2"/>
                </a:solidFill>
              </a:endParaRPr>
            </a:p>
          </p:txBody>
        </p:sp>
      </p:grpSp>
      <p:grpSp>
        <p:nvGrpSpPr>
          <p:cNvPr id="5" name="Grupo 4"/>
          <p:cNvGrpSpPr/>
          <p:nvPr/>
        </p:nvGrpSpPr>
        <p:grpSpPr>
          <a:xfrm>
            <a:off x="8892803" y="4791457"/>
            <a:ext cx="282575" cy="284163"/>
            <a:chOff x="8892803" y="4791457"/>
            <a:chExt cx="282575" cy="284163"/>
          </a:xfrm>
        </p:grpSpPr>
        <p:grpSp>
          <p:nvGrpSpPr>
            <p:cNvPr id="86" name="Grupo 19"/>
            <p:cNvGrpSpPr/>
            <p:nvPr/>
          </p:nvGrpSpPr>
          <p:grpSpPr>
            <a:xfrm>
              <a:off x="8892803" y="4791457"/>
              <a:ext cx="282575" cy="284163"/>
              <a:chOff x="8892803" y="4677159"/>
              <a:chExt cx="282575" cy="284163"/>
            </a:xfrm>
          </p:grpSpPr>
          <p:sp>
            <p:nvSpPr>
              <p:cNvPr id="87" name="Freeform 8"/>
              <p:cNvSpPr>
                <a:spLocks/>
              </p:cNvSpPr>
              <p:nvPr/>
            </p:nvSpPr>
            <p:spPr bwMode="auto">
              <a:xfrm>
                <a:off x="8905503" y="4693034"/>
                <a:ext cx="269875" cy="268288"/>
              </a:xfrm>
              <a:custGeom>
                <a:avLst/>
                <a:gdLst>
                  <a:gd name="T0" fmla="*/ 267 w 509"/>
                  <a:gd name="T1" fmla="*/ 0 h 507"/>
                  <a:gd name="T2" fmla="*/ 293 w 509"/>
                  <a:gd name="T3" fmla="*/ 3 h 507"/>
                  <a:gd name="T4" fmla="*/ 330 w 509"/>
                  <a:gd name="T5" fmla="*/ 11 h 507"/>
                  <a:gd name="T6" fmla="*/ 376 w 509"/>
                  <a:gd name="T7" fmla="*/ 31 h 507"/>
                  <a:gd name="T8" fmla="*/ 416 w 509"/>
                  <a:gd name="T9" fmla="*/ 57 h 507"/>
                  <a:gd name="T10" fmla="*/ 450 w 509"/>
                  <a:gd name="T11" fmla="*/ 92 h 507"/>
                  <a:gd name="T12" fmla="*/ 478 w 509"/>
                  <a:gd name="T13" fmla="*/ 133 h 507"/>
                  <a:gd name="T14" fmla="*/ 497 w 509"/>
                  <a:gd name="T15" fmla="*/ 178 h 507"/>
                  <a:gd name="T16" fmla="*/ 506 w 509"/>
                  <a:gd name="T17" fmla="*/ 215 h 507"/>
                  <a:gd name="T18" fmla="*/ 509 w 509"/>
                  <a:gd name="T19" fmla="*/ 240 h 507"/>
                  <a:gd name="T20" fmla="*/ 509 w 509"/>
                  <a:gd name="T21" fmla="*/ 267 h 507"/>
                  <a:gd name="T22" fmla="*/ 506 w 509"/>
                  <a:gd name="T23" fmla="*/ 293 h 507"/>
                  <a:gd name="T24" fmla="*/ 497 w 509"/>
                  <a:gd name="T25" fmla="*/ 330 h 507"/>
                  <a:gd name="T26" fmla="*/ 478 w 509"/>
                  <a:gd name="T27" fmla="*/ 374 h 507"/>
                  <a:gd name="T28" fmla="*/ 450 w 509"/>
                  <a:gd name="T29" fmla="*/ 415 h 507"/>
                  <a:gd name="T30" fmla="*/ 416 w 509"/>
                  <a:gd name="T31" fmla="*/ 450 h 507"/>
                  <a:gd name="T32" fmla="*/ 376 w 509"/>
                  <a:gd name="T33" fmla="*/ 476 h 507"/>
                  <a:gd name="T34" fmla="*/ 330 w 509"/>
                  <a:gd name="T35" fmla="*/ 496 h 507"/>
                  <a:gd name="T36" fmla="*/ 293 w 509"/>
                  <a:gd name="T37" fmla="*/ 505 h 507"/>
                  <a:gd name="T38" fmla="*/ 267 w 509"/>
                  <a:gd name="T39" fmla="*/ 507 h 507"/>
                  <a:gd name="T40" fmla="*/ 242 w 509"/>
                  <a:gd name="T41" fmla="*/ 507 h 507"/>
                  <a:gd name="T42" fmla="*/ 216 w 509"/>
                  <a:gd name="T43" fmla="*/ 505 h 507"/>
                  <a:gd name="T44" fmla="*/ 179 w 509"/>
                  <a:gd name="T45" fmla="*/ 496 h 507"/>
                  <a:gd name="T46" fmla="*/ 133 w 509"/>
                  <a:gd name="T47" fmla="*/ 476 h 507"/>
                  <a:gd name="T48" fmla="*/ 92 w 509"/>
                  <a:gd name="T49" fmla="*/ 450 h 507"/>
                  <a:gd name="T50" fmla="*/ 59 w 509"/>
                  <a:gd name="T51" fmla="*/ 415 h 507"/>
                  <a:gd name="T52" fmla="*/ 31 w 509"/>
                  <a:gd name="T53" fmla="*/ 374 h 507"/>
                  <a:gd name="T54" fmla="*/ 12 w 509"/>
                  <a:gd name="T55" fmla="*/ 330 h 507"/>
                  <a:gd name="T56" fmla="*/ 3 w 509"/>
                  <a:gd name="T57" fmla="*/ 293 h 507"/>
                  <a:gd name="T58" fmla="*/ 0 w 509"/>
                  <a:gd name="T59" fmla="*/ 267 h 507"/>
                  <a:gd name="T60" fmla="*/ 0 w 509"/>
                  <a:gd name="T61" fmla="*/ 240 h 507"/>
                  <a:gd name="T62" fmla="*/ 3 w 509"/>
                  <a:gd name="T63" fmla="*/ 215 h 507"/>
                  <a:gd name="T64" fmla="*/ 12 w 509"/>
                  <a:gd name="T65" fmla="*/ 178 h 507"/>
                  <a:gd name="T66" fmla="*/ 31 w 509"/>
                  <a:gd name="T67" fmla="*/ 133 h 507"/>
                  <a:gd name="T68" fmla="*/ 59 w 509"/>
                  <a:gd name="T69" fmla="*/ 92 h 507"/>
                  <a:gd name="T70" fmla="*/ 92 w 509"/>
                  <a:gd name="T71" fmla="*/ 57 h 507"/>
                  <a:gd name="T72" fmla="*/ 133 w 509"/>
                  <a:gd name="T73" fmla="*/ 31 h 507"/>
                  <a:gd name="T74" fmla="*/ 179 w 509"/>
                  <a:gd name="T75" fmla="*/ 11 h 507"/>
                  <a:gd name="T76" fmla="*/ 216 w 509"/>
                  <a:gd name="T77" fmla="*/ 3 h 507"/>
                  <a:gd name="T78" fmla="*/ 242 w 509"/>
                  <a:gd name="T7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9" h="507">
                    <a:moveTo>
                      <a:pt x="255" y="0"/>
                    </a:moveTo>
                    <a:lnTo>
                      <a:pt x="267" y="0"/>
                    </a:lnTo>
                    <a:lnTo>
                      <a:pt x="280" y="1"/>
                    </a:lnTo>
                    <a:lnTo>
                      <a:pt x="293" y="3"/>
                    </a:lnTo>
                    <a:lnTo>
                      <a:pt x="306" y="5"/>
                    </a:lnTo>
                    <a:lnTo>
                      <a:pt x="330" y="11"/>
                    </a:lnTo>
                    <a:lnTo>
                      <a:pt x="353" y="19"/>
                    </a:lnTo>
                    <a:lnTo>
                      <a:pt x="376" y="31"/>
                    </a:lnTo>
                    <a:lnTo>
                      <a:pt x="396" y="43"/>
                    </a:lnTo>
                    <a:lnTo>
                      <a:pt x="416" y="57"/>
                    </a:lnTo>
                    <a:lnTo>
                      <a:pt x="435" y="74"/>
                    </a:lnTo>
                    <a:lnTo>
                      <a:pt x="450" y="92"/>
                    </a:lnTo>
                    <a:lnTo>
                      <a:pt x="465" y="111"/>
                    </a:lnTo>
                    <a:lnTo>
                      <a:pt x="478" y="133"/>
                    </a:lnTo>
                    <a:lnTo>
                      <a:pt x="488" y="155"/>
                    </a:lnTo>
                    <a:lnTo>
                      <a:pt x="497" y="178"/>
                    </a:lnTo>
                    <a:lnTo>
                      <a:pt x="504" y="202"/>
                    </a:lnTo>
                    <a:lnTo>
                      <a:pt x="506" y="215"/>
                    </a:lnTo>
                    <a:lnTo>
                      <a:pt x="508" y="227"/>
                    </a:lnTo>
                    <a:lnTo>
                      <a:pt x="509" y="240"/>
                    </a:lnTo>
                    <a:lnTo>
                      <a:pt x="509" y="253"/>
                    </a:lnTo>
                    <a:lnTo>
                      <a:pt x="509" y="267"/>
                    </a:lnTo>
                    <a:lnTo>
                      <a:pt x="508" y="280"/>
                    </a:lnTo>
                    <a:lnTo>
                      <a:pt x="506" y="293"/>
                    </a:lnTo>
                    <a:lnTo>
                      <a:pt x="504" y="305"/>
                    </a:lnTo>
                    <a:lnTo>
                      <a:pt x="497" y="330"/>
                    </a:lnTo>
                    <a:lnTo>
                      <a:pt x="488" y="353"/>
                    </a:lnTo>
                    <a:lnTo>
                      <a:pt x="478" y="374"/>
                    </a:lnTo>
                    <a:lnTo>
                      <a:pt x="465" y="396"/>
                    </a:lnTo>
                    <a:lnTo>
                      <a:pt x="450" y="415"/>
                    </a:lnTo>
                    <a:lnTo>
                      <a:pt x="435" y="433"/>
                    </a:lnTo>
                    <a:lnTo>
                      <a:pt x="416" y="450"/>
                    </a:lnTo>
                    <a:lnTo>
                      <a:pt x="396" y="464"/>
                    </a:lnTo>
                    <a:lnTo>
                      <a:pt x="376" y="476"/>
                    </a:lnTo>
                    <a:lnTo>
                      <a:pt x="353" y="488"/>
                    </a:lnTo>
                    <a:lnTo>
                      <a:pt x="330" y="496"/>
                    </a:lnTo>
                    <a:lnTo>
                      <a:pt x="306" y="502"/>
                    </a:lnTo>
                    <a:lnTo>
                      <a:pt x="293" y="505"/>
                    </a:lnTo>
                    <a:lnTo>
                      <a:pt x="280" y="506"/>
                    </a:lnTo>
                    <a:lnTo>
                      <a:pt x="267" y="507"/>
                    </a:lnTo>
                    <a:lnTo>
                      <a:pt x="255" y="507"/>
                    </a:lnTo>
                    <a:lnTo>
                      <a:pt x="242" y="507"/>
                    </a:lnTo>
                    <a:lnTo>
                      <a:pt x="229" y="506"/>
                    </a:lnTo>
                    <a:lnTo>
                      <a:pt x="216" y="505"/>
                    </a:lnTo>
                    <a:lnTo>
                      <a:pt x="204" y="502"/>
                    </a:lnTo>
                    <a:lnTo>
                      <a:pt x="179" y="496"/>
                    </a:lnTo>
                    <a:lnTo>
                      <a:pt x="156" y="488"/>
                    </a:lnTo>
                    <a:lnTo>
                      <a:pt x="133" y="476"/>
                    </a:lnTo>
                    <a:lnTo>
                      <a:pt x="113" y="464"/>
                    </a:lnTo>
                    <a:lnTo>
                      <a:pt x="92" y="450"/>
                    </a:lnTo>
                    <a:lnTo>
                      <a:pt x="75" y="433"/>
                    </a:lnTo>
                    <a:lnTo>
                      <a:pt x="59" y="415"/>
                    </a:lnTo>
                    <a:lnTo>
                      <a:pt x="44" y="396"/>
                    </a:lnTo>
                    <a:lnTo>
                      <a:pt x="31" y="374"/>
                    </a:lnTo>
                    <a:lnTo>
                      <a:pt x="21" y="353"/>
                    </a:lnTo>
                    <a:lnTo>
                      <a:pt x="12" y="330"/>
                    </a:lnTo>
                    <a:lnTo>
                      <a:pt x="6" y="305"/>
                    </a:lnTo>
                    <a:lnTo>
                      <a:pt x="3" y="293"/>
                    </a:lnTo>
                    <a:lnTo>
                      <a:pt x="2" y="280"/>
                    </a:lnTo>
                    <a:lnTo>
                      <a:pt x="0" y="267"/>
                    </a:lnTo>
                    <a:lnTo>
                      <a:pt x="0" y="253"/>
                    </a:lnTo>
                    <a:lnTo>
                      <a:pt x="0" y="240"/>
                    </a:lnTo>
                    <a:lnTo>
                      <a:pt x="2" y="227"/>
                    </a:lnTo>
                    <a:lnTo>
                      <a:pt x="3" y="215"/>
                    </a:lnTo>
                    <a:lnTo>
                      <a:pt x="6" y="202"/>
                    </a:lnTo>
                    <a:lnTo>
                      <a:pt x="12" y="178"/>
                    </a:lnTo>
                    <a:lnTo>
                      <a:pt x="21" y="155"/>
                    </a:lnTo>
                    <a:lnTo>
                      <a:pt x="31" y="133"/>
                    </a:lnTo>
                    <a:lnTo>
                      <a:pt x="44" y="111"/>
                    </a:lnTo>
                    <a:lnTo>
                      <a:pt x="59" y="92"/>
                    </a:lnTo>
                    <a:lnTo>
                      <a:pt x="75" y="74"/>
                    </a:lnTo>
                    <a:lnTo>
                      <a:pt x="92" y="57"/>
                    </a:lnTo>
                    <a:lnTo>
                      <a:pt x="113" y="43"/>
                    </a:lnTo>
                    <a:lnTo>
                      <a:pt x="133" y="31"/>
                    </a:lnTo>
                    <a:lnTo>
                      <a:pt x="156" y="19"/>
                    </a:lnTo>
                    <a:lnTo>
                      <a:pt x="179" y="11"/>
                    </a:lnTo>
                    <a:lnTo>
                      <a:pt x="204" y="5"/>
                    </a:lnTo>
                    <a:lnTo>
                      <a:pt x="216" y="3"/>
                    </a:lnTo>
                    <a:lnTo>
                      <a:pt x="229" y="1"/>
                    </a:lnTo>
                    <a:lnTo>
                      <a:pt x="242" y="0"/>
                    </a:lnTo>
                    <a:lnTo>
                      <a:pt x="255" y="0"/>
                    </a:lnTo>
                    <a:close/>
                  </a:path>
                </a:pathLst>
              </a:custGeom>
              <a:solidFill>
                <a:srgbClr val="A9AB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sp>
            <p:nvSpPr>
              <p:cNvPr id="88" name="Freeform 16"/>
              <p:cNvSpPr>
                <a:spLocks/>
              </p:cNvSpPr>
              <p:nvPr/>
            </p:nvSpPr>
            <p:spPr bwMode="auto">
              <a:xfrm>
                <a:off x="8892803" y="4677159"/>
                <a:ext cx="268288" cy="269875"/>
              </a:xfrm>
              <a:custGeom>
                <a:avLst/>
                <a:gdLst>
                  <a:gd name="T0" fmla="*/ 267 w 507"/>
                  <a:gd name="T1" fmla="*/ 0 h 508"/>
                  <a:gd name="T2" fmla="*/ 293 w 507"/>
                  <a:gd name="T3" fmla="*/ 2 h 508"/>
                  <a:gd name="T4" fmla="*/ 330 w 507"/>
                  <a:gd name="T5" fmla="*/ 11 h 508"/>
                  <a:gd name="T6" fmla="*/ 374 w 507"/>
                  <a:gd name="T7" fmla="*/ 30 h 508"/>
                  <a:gd name="T8" fmla="*/ 415 w 507"/>
                  <a:gd name="T9" fmla="*/ 57 h 508"/>
                  <a:gd name="T10" fmla="*/ 450 w 507"/>
                  <a:gd name="T11" fmla="*/ 92 h 508"/>
                  <a:gd name="T12" fmla="*/ 477 w 507"/>
                  <a:gd name="T13" fmla="*/ 132 h 508"/>
                  <a:gd name="T14" fmla="*/ 496 w 507"/>
                  <a:gd name="T15" fmla="*/ 178 h 508"/>
                  <a:gd name="T16" fmla="*/ 505 w 507"/>
                  <a:gd name="T17" fmla="*/ 214 h 508"/>
                  <a:gd name="T18" fmla="*/ 507 w 507"/>
                  <a:gd name="T19" fmla="*/ 241 h 508"/>
                  <a:gd name="T20" fmla="*/ 507 w 507"/>
                  <a:gd name="T21" fmla="*/ 267 h 508"/>
                  <a:gd name="T22" fmla="*/ 505 w 507"/>
                  <a:gd name="T23" fmla="*/ 292 h 508"/>
                  <a:gd name="T24" fmla="*/ 496 w 507"/>
                  <a:gd name="T25" fmla="*/ 329 h 508"/>
                  <a:gd name="T26" fmla="*/ 477 w 507"/>
                  <a:gd name="T27" fmla="*/ 375 h 508"/>
                  <a:gd name="T28" fmla="*/ 450 w 507"/>
                  <a:gd name="T29" fmla="*/ 415 h 508"/>
                  <a:gd name="T30" fmla="*/ 415 w 507"/>
                  <a:gd name="T31" fmla="*/ 449 h 508"/>
                  <a:gd name="T32" fmla="*/ 374 w 507"/>
                  <a:gd name="T33" fmla="*/ 477 h 508"/>
                  <a:gd name="T34" fmla="*/ 330 w 507"/>
                  <a:gd name="T35" fmla="*/ 497 h 508"/>
                  <a:gd name="T36" fmla="*/ 293 w 507"/>
                  <a:gd name="T37" fmla="*/ 504 h 508"/>
                  <a:gd name="T38" fmla="*/ 267 w 507"/>
                  <a:gd name="T39" fmla="*/ 507 h 508"/>
                  <a:gd name="T40" fmla="*/ 240 w 507"/>
                  <a:gd name="T41" fmla="*/ 507 h 508"/>
                  <a:gd name="T42" fmla="*/ 215 w 507"/>
                  <a:gd name="T43" fmla="*/ 504 h 508"/>
                  <a:gd name="T44" fmla="*/ 178 w 507"/>
                  <a:gd name="T45" fmla="*/ 497 h 508"/>
                  <a:gd name="T46" fmla="*/ 133 w 507"/>
                  <a:gd name="T47" fmla="*/ 477 h 508"/>
                  <a:gd name="T48" fmla="*/ 92 w 507"/>
                  <a:gd name="T49" fmla="*/ 449 h 508"/>
                  <a:gd name="T50" fmla="*/ 58 w 507"/>
                  <a:gd name="T51" fmla="*/ 415 h 508"/>
                  <a:gd name="T52" fmla="*/ 31 w 507"/>
                  <a:gd name="T53" fmla="*/ 375 h 508"/>
                  <a:gd name="T54" fmla="*/ 12 w 507"/>
                  <a:gd name="T55" fmla="*/ 329 h 508"/>
                  <a:gd name="T56" fmla="*/ 3 w 507"/>
                  <a:gd name="T57" fmla="*/ 292 h 508"/>
                  <a:gd name="T58" fmla="*/ 0 w 507"/>
                  <a:gd name="T59" fmla="*/ 267 h 508"/>
                  <a:gd name="T60" fmla="*/ 0 w 507"/>
                  <a:gd name="T61" fmla="*/ 241 h 508"/>
                  <a:gd name="T62" fmla="*/ 3 w 507"/>
                  <a:gd name="T63" fmla="*/ 214 h 508"/>
                  <a:gd name="T64" fmla="*/ 12 w 507"/>
                  <a:gd name="T65" fmla="*/ 178 h 508"/>
                  <a:gd name="T66" fmla="*/ 31 w 507"/>
                  <a:gd name="T67" fmla="*/ 132 h 508"/>
                  <a:gd name="T68" fmla="*/ 58 w 507"/>
                  <a:gd name="T69" fmla="*/ 92 h 508"/>
                  <a:gd name="T70" fmla="*/ 92 w 507"/>
                  <a:gd name="T71" fmla="*/ 57 h 508"/>
                  <a:gd name="T72" fmla="*/ 133 w 507"/>
                  <a:gd name="T73" fmla="*/ 30 h 508"/>
                  <a:gd name="T74" fmla="*/ 178 w 507"/>
                  <a:gd name="T75" fmla="*/ 11 h 508"/>
                  <a:gd name="T76" fmla="*/ 215 w 507"/>
                  <a:gd name="T77" fmla="*/ 2 h 508"/>
                  <a:gd name="T78" fmla="*/ 240 w 507"/>
                  <a:gd name="T79"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7" h="508">
                    <a:moveTo>
                      <a:pt x="253" y="0"/>
                    </a:moveTo>
                    <a:lnTo>
                      <a:pt x="267" y="0"/>
                    </a:lnTo>
                    <a:lnTo>
                      <a:pt x="280" y="1"/>
                    </a:lnTo>
                    <a:lnTo>
                      <a:pt x="293" y="2"/>
                    </a:lnTo>
                    <a:lnTo>
                      <a:pt x="304" y="5"/>
                    </a:lnTo>
                    <a:lnTo>
                      <a:pt x="330" y="11"/>
                    </a:lnTo>
                    <a:lnTo>
                      <a:pt x="353" y="19"/>
                    </a:lnTo>
                    <a:lnTo>
                      <a:pt x="374" y="30"/>
                    </a:lnTo>
                    <a:lnTo>
                      <a:pt x="396" y="43"/>
                    </a:lnTo>
                    <a:lnTo>
                      <a:pt x="415" y="57"/>
                    </a:lnTo>
                    <a:lnTo>
                      <a:pt x="433" y="74"/>
                    </a:lnTo>
                    <a:lnTo>
                      <a:pt x="450" y="92"/>
                    </a:lnTo>
                    <a:lnTo>
                      <a:pt x="464" y="112"/>
                    </a:lnTo>
                    <a:lnTo>
                      <a:pt x="477" y="132"/>
                    </a:lnTo>
                    <a:lnTo>
                      <a:pt x="488" y="154"/>
                    </a:lnTo>
                    <a:lnTo>
                      <a:pt x="496" y="178"/>
                    </a:lnTo>
                    <a:lnTo>
                      <a:pt x="502" y="203"/>
                    </a:lnTo>
                    <a:lnTo>
                      <a:pt x="505" y="214"/>
                    </a:lnTo>
                    <a:lnTo>
                      <a:pt x="506" y="227"/>
                    </a:lnTo>
                    <a:lnTo>
                      <a:pt x="507" y="241"/>
                    </a:lnTo>
                    <a:lnTo>
                      <a:pt x="507" y="254"/>
                    </a:lnTo>
                    <a:lnTo>
                      <a:pt x="507" y="267"/>
                    </a:lnTo>
                    <a:lnTo>
                      <a:pt x="506" y="279"/>
                    </a:lnTo>
                    <a:lnTo>
                      <a:pt x="505" y="292"/>
                    </a:lnTo>
                    <a:lnTo>
                      <a:pt x="502" y="305"/>
                    </a:lnTo>
                    <a:lnTo>
                      <a:pt x="496" y="329"/>
                    </a:lnTo>
                    <a:lnTo>
                      <a:pt x="488" y="352"/>
                    </a:lnTo>
                    <a:lnTo>
                      <a:pt x="477" y="375"/>
                    </a:lnTo>
                    <a:lnTo>
                      <a:pt x="464" y="396"/>
                    </a:lnTo>
                    <a:lnTo>
                      <a:pt x="450" y="415"/>
                    </a:lnTo>
                    <a:lnTo>
                      <a:pt x="433" y="433"/>
                    </a:lnTo>
                    <a:lnTo>
                      <a:pt x="415" y="449"/>
                    </a:lnTo>
                    <a:lnTo>
                      <a:pt x="396" y="465"/>
                    </a:lnTo>
                    <a:lnTo>
                      <a:pt x="374" y="477"/>
                    </a:lnTo>
                    <a:lnTo>
                      <a:pt x="353" y="488"/>
                    </a:lnTo>
                    <a:lnTo>
                      <a:pt x="330" y="497"/>
                    </a:lnTo>
                    <a:lnTo>
                      <a:pt x="304" y="503"/>
                    </a:lnTo>
                    <a:lnTo>
                      <a:pt x="293" y="504"/>
                    </a:lnTo>
                    <a:lnTo>
                      <a:pt x="280" y="507"/>
                    </a:lnTo>
                    <a:lnTo>
                      <a:pt x="267" y="507"/>
                    </a:lnTo>
                    <a:lnTo>
                      <a:pt x="253" y="508"/>
                    </a:lnTo>
                    <a:lnTo>
                      <a:pt x="240" y="507"/>
                    </a:lnTo>
                    <a:lnTo>
                      <a:pt x="228" y="507"/>
                    </a:lnTo>
                    <a:lnTo>
                      <a:pt x="215" y="504"/>
                    </a:lnTo>
                    <a:lnTo>
                      <a:pt x="202" y="503"/>
                    </a:lnTo>
                    <a:lnTo>
                      <a:pt x="178" y="497"/>
                    </a:lnTo>
                    <a:lnTo>
                      <a:pt x="155" y="488"/>
                    </a:lnTo>
                    <a:lnTo>
                      <a:pt x="133" y="477"/>
                    </a:lnTo>
                    <a:lnTo>
                      <a:pt x="111" y="465"/>
                    </a:lnTo>
                    <a:lnTo>
                      <a:pt x="92" y="449"/>
                    </a:lnTo>
                    <a:lnTo>
                      <a:pt x="74" y="433"/>
                    </a:lnTo>
                    <a:lnTo>
                      <a:pt x="58" y="415"/>
                    </a:lnTo>
                    <a:lnTo>
                      <a:pt x="44" y="396"/>
                    </a:lnTo>
                    <a:lnTo>
                      <a:pt x="31" y="375"/>
                    </a:lnTo>
                    <a:lnTo>
                      <a:pt x="19" y="352"/>
                    </a:lnTo>
                    <a:lnTo>
                      <a:pt x="12" y="329"/>
                    </a:lnTo>
                    <a:lnTo>
                      <a:pt x="5" y="305"/>
                    </a:lnTo>
                    <a:lnTo>
                      <a:pt x="3" y="292"/>
                    </a:lnTo>
                    <a:lnTo>
                      <a:pt x="1" y="279"/>
                    </a:lnTo>
                    <a:lnTo>
                      <a:pt x="0" y="267"/>
                    </a:lnTo>
                    <a:lnTo>
                      <a:pt x="0" y="254"/>
                    </a:lnTo>
                    <a:lnTo>
                      <a:pt x="0" y="241"/>
                    </a:lnTo>
                    <a:lnTo>
                      <a:pt x="1" y="227"/>
                    </a:lnTo>
                    <a:lnTo>
                      <a:pt x="3" y="214"/>
                    </a:lnTo>
                    <a:lnTo>
                      <a:pt x="5" y="203"/>
                    </a:lnTo>
                    <a:lnTo>
                      <a:pt x="12" y="178"/>
                    </a:lnTo>
                    <a:lnTo>
                      <a:pt x="19" y="154"/>
                    </a:lnTo>
                    <a:lnTo>
                      <a:pt x="31" y="132"/>
                    </a:lnTo>
                    <a:lnTo>
                      <a:pt x="44" y="112"/>
                    </a:lnTo>
                    <a:lnTo>
                      <a:pt x="58" y="92"/>
                    </a:lnTo>
                    <a:lnTo>
                      <a:pt x="74" y="74"/>
                    </a:lnTo>
                    <a:lnTo>
                      <a:pt x="92" y="57"/>
                    </a:lnTo>
                    <a:lnTo>
                      <a:pt x="111" y="43"/>
                    </a:lnTo>
                    <a:lnTo>
                      <a:pt x="133" y="30"/>
                    </a:lnTo>
                    <a:lnTo>
                      <a:pt x="155" y="19"/>
                    </a:lnTo>
                    <a:lnTo>
                      <a:pt x="178" y="11"/>
                    </a:lnTo>
                    <a:lnTo>
                      <a:pt x="202" y="5"/>
                    </a:lnTo>
                    <a:lnTo>
                      <a:pt x="215" y="2"/>
                    </a:lnTo>
                    <a:lnTo>
                      <a:pt x="228" y="1"/>
                    </a:lnTo>
                    <a:lnTo>
                      <a:pt x="240" y="0"/>
                    </a:lnTo>
                    <a:lnTo>
                      <a:pt x="253" y="0"/>
                    </a:lnTo>
                    <a:close/>
                  </a:path>
                </a:pathLst>
              </a:custGeom>
              <a:solidFill>
                <a:srgbClr val="F7941E"/>
              </a:solidFill>
              <a:ln>
                <a:noFill/>
              </a:ln>
            </p:spPr>
            <p:txBody>
              <a:bodyPr vert="horz" wrap="square" lIns="91440" tIns="45720" rIns="91440" bIns="45720" numCol="1" anchor="t" anchorCtr="0" compatLnSpc="1">
                <a:prstTxWarp prst="textNoShape">
                  <a:avLst/>
                </a:prstTxWarp>
              </a:bodyPr>
              <a:lstStyle/>
              <a:p>
                <a:endParaRPr lang="pt-BR">
                  <a:solidFill>
                    <a:schemeClr val="tx2"/>
                  </a:solidFill>
                </a:endParaRPr>
              </a:p>
            </p:txBody>
          </p:sp>
        </p:grpSp>
        <p:sp>
          <p:nvSpPr>
            <p:cNvPr id="111" name="Mais 110"/>
            <p:cNvSpPr/>
            <p:nvPr/>
          </p:nvSpPr>
          <p:spPr>
            <a:xfrm>
              <a:off x="8892803" y="4807332"/>
              <a:ext cx="266335" cy="24622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2"/>
                </a:solidFill>
              </a:endParaRPr>
            </a:p>
          </p:txBody>
        </p:sp>
      </p:grpSp>
      <p:sp>
        <p:nvSpPr>
          <p:cNvPr id="112" name="Texto Explicativo Retangular 111"/>
          <p:cNvSpPr/>
          <p:nvPr/>
        </p:nvSpPr>
        <p:spPr>
          <a:xfrm>
            <a:off x="316431" y="5587752"/>
            <a:ext cx="2292086" cy="1094614"/>
          </a:xfrm>
          <a:prstGeom prst="wedgeRectCallout">
            <a:avLst>
              <a:gd name="adj1" fmla="val -18374"/>
              <a:gd name="adj2" fmla="val -90660"/>
            </a:avLst>
          </a:prstGeom>
          <a:solidFill>
            <a:schemeClr val="accent2">
              <a:lumMod val="20000"/>
              <a:lumOff val="80000"/>
            </a:schemeClr>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400" dirty="0" smtClean="0">
                <a:solidFill>
                  <a:schemeClr val="tx2"/>
                </a:solidFill>
                <a:latin typeface="Calibri" panose="020F0502020204030204" pitchFamily="34" charset="0"/>
              </a:rPr>
              <a:t>80% </a:t>
            </a:r>
            <a:r>
              <a:rPr lang="pt-BR" sz="1400" b="1" dirty="0" smtClean="0">
                <a:solidFill>
                  <a:schemeClr val="tx2"/>
                </a:solidFill>
                <a:latin typeface="Calibri" panose="020F0502020204030204" pitchFamily="34" charset="0"/>
              </a:rPr>
              <a:t>Adm. Regionais</a:t>
            </a:r>
          </a:p>
          <a:p>
            <a:r>
              <a:rPr lang="pt-BR" sz="1400" dirty="0" smtClean="0">
                <a:solidFill>
                  <a:schemeClr val="tx2"/>
                </a:solidFill>
                <a:latin typeface="Calibri" panose="020F0502020204030204" pitchFamily="34" charset="0"/>
              </a:rPr>
              <a:t>20% </a:t>
            </a:r>
            <a:r>
              <a:rPr lang="pt-BR" sz="1400" b="1" dirty="0" smtClean="0">
                <a:solidFill>
                  <a:schemeClr val="tx2"/>
                </a:solidFill>
                <a:latin typeface="Calibri" panose="020F0502020204030204" pitchFamily="34" charset="0"/>
              </a:rPr>
              <a:t>Adm. Nacional</a:t>
            </a:r>
            <a:endParaRPr lang="pt-BR" sz="1400" dirty="0" smtClean="0">
              <a:solidFill>
                <a:schemeClr val="tx2"/>
              </a:solidFill>
              <a:latin typeface="Calibri" panose="020F0502020204030204" pitchFamily="34" charset="0"/>
            </a:endParaRPr>
          </a:p>
          <a:p>
            <a:pPr algn="ctr"/>
            <a:r>
              <a:rPr lang="pt-BR" sz="1100" i="1" dirty="0" smtClean="0">
                <a:solidFill>
                  <a:schemeClr val="tx2"/>
                </a:solidFill>
                <a:latin typeface="Calibri" panose="020F0502020204030204" pitchFamily="34" charset="0"/>
              </a:rPr>
              <a:t>(</a:t>
            </a:r>
            <a:r>
              <a:rPr lang="pt-BR" sz="1100" i="1" dirty="0">
                <a:solidFill>
                  <a:schemeClr val="tx2"/>
                </a:solidFill>
                <a:latin typeface="Calibri" panose="020F0502020204030204" pitchFamily="34" charset="0"/>
              </a:rPr>
              <a:t>art.31 do Decreto 61.843/1967 – Senac e do Decreto </a:t>
            </a:r>
            <a:r>
              <a:rPr lang="pt-BR" sz="1100" i="1" dirty="0" smtClean="0">
                <a:solidFill>
                  <a:schemeClr val="tx2"/>
                </a:solidFill>
                <a:latin typeface="Calibri" panose="020F0502020204030204" pitchFamily="34" charset="0"/>
              </a:rPr>
              <a:t>61.836/1967- Sesc)</a:t>
            </a:r>
            <a:endParaRPr lang="pt-BR" sz="1100" i="1" dirty="0">
              <a:solidFill>
                <a:schemeClr val="tx2"/>
              </a:solidFill>
              <a:latin typeface="Calibri" panose="020F0502020204030204" pitchFamily="34" charset="0"/>
            </a:endParaRPr>
          </a:p>
        </p:txBody>
      </p:sp>
      <p:sp>
        <p:nvSpPr>
          <p:cNvPr id="115" name="Texto Explicativo Retangular 61"/>
          <p:cNvSpPr/>
          <p:nvPr/>
        </p:nvSpPr>
        <p:spPr>
          <a:xfrm>
            <a:off x="7400142" y="3527197"/>
            <a:ext cx="4340648" cy="2605840"/>
          </a:xfrm>
          <a:prstGeom prst="wedgeRectCallout">
            <a:avLst>
              <a:gd name="adj1" fmla="val 9889"/>
              <a:gd name="adj2" fmla="val -74083"/>
            </a:avLst>
          </a:prstGeom>
          <a:solidFill>
            <a:schemeClr val="accent2">
              <a:lumMod val="20000"/>
              <a:lumOff val="80000"/>
            </a:schemeClr>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dirty="0" smtClean="0">
                <a:solidFill>
                  <a:schemeClr val="tx2"/>
                </a:solidFill>
                <a:latin typeface="Calibri" panose="020F0502020204030204" pitchFamily="34" charset="0"/>
              </a:rPr>
              <a:t>A base de cálculo utilizada para as subvenções é a Receita Bruta . Assim, são:</a:t>
            </a:r>
          </a:p>
          <a:p>
            <a:endParaRPr lang="pt-BR" sz="1600" dirty="0" smtClean="0">
              <a:solidFill>
                <a:schemeClr val="tx2"/>
              </a:solidFill>
              <a:latin typeface="Calibri" panose="020F0502020204030204" pitchFamily="34" charset="0"/>
            </a:endParaRPr>
          </a:p>
          <a:p>
            <a:r>
              <a:rPr lang="pt-BR" sz="1600" dirty="0" smtClean="0">
                <a:solidFill>
                  <a:schemeClr val="tx2"/>
                </a:solidFill>
                <a:latin typeface="Calibri" panose="020F0502020204030204" pitchFamily="34" charset="0"/>
              </a:rPr>
              <a:t>Em Subvenções </a:t>
            </a:r>
            <a:r>
              <a:rPr lang="pt-BR" sz="1600" dirty="0">
                <a:solidFill>
                  <a:schemeClr val="tx2"/>
                </a:solidFill>
                <a:latin typeface="Calibri" panose="020F0502020204030204" pitchFamily="34" charset="0"/>
              </a:rPr>
              <a:t>Ordinárias </a:t>
            </a:r>
            <a:r>
              <a:rPr lang="pt-BR" sz="1600" dirty="0" smtClean="0">
                <a:solidFill>
                  <a:schemeClr val="tx2"/>
                </a:solidFill>
                <a:latin typeface="Calibri" panose="020F0502020204030204" pitchFamily="34" charset="0"/>
              </a:rPr>
              <a:t>(até 10%)</a:t>
            </a:r>
            <a:endParaRPr lang="pt-BR" sz="1600" b="1" dirty="0">
              <a:solidFill>
                <a:schemeClr val="tx2"/>
              </a:solidFill>
              <a:latin typeface="Calibri" panose="020F0502020204030204" pitchFamily="34" charset="0"/>
            </a:endParaRPr>
          </a:p>
          <a:p>
            <a:endParaRPr lang="pt-BR" sz="1600" b="1" dirty="0">
              <a:solidFill>
                <a:schemeClr val="tx2"/>
              </a:solidFill>
              <a:latin typeface="Calibri" panose="020F0502020204030204" pitchFamily="34" charset="0"/>
            </a:endParaRPr>
          </a:p>
          <a:p>
            <a:r>
              <a:rPr lang="pt-BR" sz="1600" dirty="0" smtClean="0">
                <a:solidFill>
                  <a:schemeClr val="tx2"/>
                </a:solidFill>
                <a:latin typeface="Calibri" panose="020F0502020204030204" pitchFamily="34" charset="0"/>
              </a:rPr>
              <a:t>Em Subvenções </a:t>
            </a:r>
            <a:r>
              <a:rPr lang="pt-BR" sz="1600" dirty="0">
                <a:solidFill>
                  <a:schemeClr val="tx2"/>
                </a:solidFill>
                <a:latin typeface="Calibri" panose="020F0502020204030204" pitchFamily="34" charset="0"/>
              </a:rPr>
              <a:t>Extraordinárias </a:t>
            </a:r>
            <a:r>
              <a:rPr lang="pt-BR" sz="1600" dirty="0" smtClean="0">
                <a:solidFill>
                  <a:schemeClr val="tx2"/>
                </a:solidFill>
                <a:latin typeface="Calibri" panose="020F0502020204030204" pitchFamily="34" charset="0"/>
              </a:rPr>
              <a:t>(até 15</a:t>
            </a:r>
            <a:r>
              <a:rPr lang="pt-BR" sz="1600" dirty="0">
                <a:solidFill>
                  <a:schemeClr val="tx2"/>
                </a:solidFill>
                <a:latin typeface="Calibri" panose="020F0502020204030204" pitchFamily="34" charset="0"/>
              </a:rPr>
              <a:t>%)</a:t>
            </a:r>
          </a:p>
          <a:p>
            <a:endParaRPr lang="pt-BR" sz="1600" dirty="0">
              <a:solidFill>
                <a:schemeClr val="tx2"/>
              </a:solidFill>
              <a:latin typeface="Calibri" panose="020F0502020204030204" pitchFamily="34" charset="0"/>
            </a:endParaRPr>
          </a:p>
          <a:p>
            <a:pPr algn="r"/>
            <a:r>
              <a:rPr lang="pt-BR" sz="1400" i="1" dirty="0">
                <a:solidFill>
                  <a:schemeClr val="tx2"/>
                </a:solidFill>
                <a:latin typeface="Calibri" panose="020F0502020204030204" pitchFamily="34" charset="0"/>
              </a:rPr>
              <a:t>(art. 32, §2º, Decreto </a:t>
            </a:r>
            <a:r>
              <a:rPr lang="pt-BR" sz="1400" i="1" dirty="0" smtClean="0">
                <a:solidFill>
                  <a:schemeClr val="tx2"/>
                </a:solidFill>
                <a:latin typeface="Calibri" panose="020F0502020204030204" pitchFamily="34" charset="0"/>
              </a:rPr>
              <a:t>61.843/1967 - Senac </a:t>
            </a:r>
            <a:r>
              <a:rPr lang="pt-BR" sz="1400" i="1" dirty="0">
                <a:solidFill>
                  <a:schemeClr val="tx2"/>
                </a:solidFill>
                <a:latin typeface="Calibri" panose="020F0502020204030204" pitchFamily="34" charset="0"/>
              </a:rPr>
              <a:t>e do Decreto </a:t>
            </a:r>
            <a:r>
              <a:rPr lang="pt-BR" sz="1400" i="1" dirty="0" smtClean="0">
                <a:solidFill>
                  <a:schemeClr val="tx2"/>
                </a:solidFill>
                <a:latin typeface="Calibri" panose="020F0502020204030204" pitchFamily="34" charset="0"/>
              </a:rPr>
              <a:t>61.836/1967 - Sesc)</a:t>
            </a:r>
            <a:endParaRPr lang="pt-BR" sz="1400" i="1" dirty="0">
              <a:solidFill>
                <a:schemeClr val="tx2"/>
              </a:solidFill>
              <a:latin typeface="Calibri" panose="020F0502020204030204" pitchFamily="34" charset="0"/>
            </a:endParaRPr>
          </a:p>
        </p:txBody>
      </p:sp>
      <p:sp>
        <p:nvSpPr>
          <p:cNvPr id="116" name="Texto Explicativo Retangular 115"/>
          <p:cNvSpPr/>
          <p:nvPr/>
        </p:nvSpPr>
        <p:spPr>
          <a:xfrm>
            <a:off x="7216823" y="3384190"/>
            <a:ext cx="4537899" cy="1498491"/>
          </a:xfrm>
          <a:prstGeom prst="wedgeRectCallout">
            <a:avLst>
              <a:gd name="adj1" fmla="val -24612"/>
              <a:gd name="adj2" fmla="val -84605"/>
            </a:avLst>
          </a:prstGeom>
          <a:solidFill>
            <a:schemeClr val="accent2">
              <a:lumMod val="20000"/>
              <a:lumOff val="80000"/>
            </a:schemeClr>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500" dirty="0" smtClean="0">
                <a:solidFill>
                  <a:schemeClr val="tx2"/>
                </a:solidFill>
                <a:latin typeface="Calibri" panose="020F0502020204030204" pitchFamily="34" charset="0"/>
              </a:rPr>
              <a:t>A base de cálculo para a transferência regulamentar devida à CNC, é a Arrecadação Geral, em virtude da sua natureza de entidade representativa de grau superior.</a:t>
            </a:r>
          </a:p>
          <a:p>
            <a:pPr algn="r"/>
            <a:r>
              <a:rPr lang="pt-BR" sz="1500" dirty="0" smtClean="0">
                <a:solidFill>
                  <a:schemeClr val="tx2"/>
                </a:solidFill>
                <a:latin typeface="Calibri" panose="020F0502020204030204" pitchFamily="34" charset="0"/>
              </a:rPr>
              <a:t>(art. 32, §1º, do Decreto 61.843/1967 – Senac e </a:t>
            </a:r>
            <a:r>
              <a:rPr lang="pt-BR" sz="1500" dirty="0">
                <a:solidFill>
                  <a:schemeClr val="tx2"/>
                </a:solidFill>
                <a:latin typeface="Calibri" panose="020F0502020204030204" pitchFamily="34" charset="0"/>
              </a:rPr>
              <a:t>do Decreto </a:t>
            </a:r>
            <a:r>
              <a:rPr lang="pt-BR" sz="1500" dirty="0" smtClean="0">
                <a:solidFill>
                  <a:schemeClr val="tx2"/>
                </a:solidFill>
                <a:latin typeface="Calibri" panose="020F0502020204030204" pitchFamily="34" charset="0"/>
              </a:rPr>
              <a:t>61.836/1967 - Sesc)</a:t>
            </a:r>
            <a:endParaRPr lang="pt-BR" sz="1500" dirty="0">
              <a:solidFill>
                <a:schemeClr val="tx2"/>
              </a:solidFill>
              <a:latin typeface="Calibri" panose="020F0502020204030204" pitchFamily="34" charset="0"/>
            </a:endParaRPr>
          </a:p>
        </p:txBody>
      </p:sp>
    </p:spTree>
    <p:extLst>
      <p:ext uri="{BB962C8B-B14F-4D97-AF65-F5344CB8AC3E}">
        <p14:creationId xmlns:p14="http://schemas.microsoft.com/office/powerpoint/2010/main" val="350996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wipe(left)">
                                      <p:cBhvr>
                                        <p:cTn id="39" dur="500"/>
                                        <p:tgtEl>
                                          <p:spTgt spid="96"/>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fade">
                                      <p:cBhvr>
                                        <p:cTn id="47" dur="500"/>
                                        <p:tgtEl>
                                          <p:spTgt spid="89"/>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fade">
                                      <p:cBhvr>
                                        <p:cTn id="51" dur="500"/>
                                        <p:tgtEl>
                                          <p:spTgt spid="9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500"/>
                                        <p:tgtEl>
                                          <p:spTgt spid="71"/>
                                        </p:tgtEl>
                                      </p:cBhvr>
                                    </p:animEffect>
                                  </p:childTnLst>
                                </p:cTn>
                              </p:par>
                            </p:childTnLst>
                          </p:cTn>
                        </p:par>
                        <p:par>
                          <p:cTn id="55" fill="hold">
                            <p:stCondLst>
                              <p:cond delay="4500"/>
                            </p:stCondLst>
                            <p:childTnLst>
                              <p:par>
                                <p:cTn id="56" presetID="10" presetClass="entr" presetSubtype="0" fill="hold" nodeType="afterEffect">
                                  <p:stCondLst>
                                    <p:cond delay="0"/>
                                  </p:stCondLst>
                                  <p:childTnLst>
                                    <p:set>
                                      <p:cBhvr>
                                        <p:cTn id="57" dur="1" fill="hold">
                                          <p:stCondLst>
                                            <p:cond delay="0"/>
                                          </p:stCondLst>
                                        </p:cTn>
                                        <p:tgtEl>
                                          <p:spTgt spid="100"/>
                                        </p:tgtEl>
                                        <p:attrNameLst>
                                          <p:attrName>style.visibility</p:attrName>
                                        </p:attrNameLst>
                                      </p:cBhvr>
                                      <p:to>
                                        <p:strVal val="visible"/>
                                      </p:to>
                                    </p:set>
                                    <p:animEffect transition="in" filter="fade">
                                      <p:cBhvr>
                                        <p:cTn id="58" dur="500"/>
                                        <p:tgtEl>
                                          <p:spTgt spid="10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fade">
                                      <p:cBhvr>
                                        <p:cTn id="61" dur="500"/>
                                        <p:tgtEl>
                                          <p:spTgt spid="75"/>
                                        </p:tgtEl>
                                      </p:cBhvr>
                                    </p:animEffect>
                                  </p:childTnLst>
                                </p:cTn>
                              </p:par>
                            </p:childTnLst>
                          </p:cTn>
                        </p:par>
                        <p:par>
                          <p:cTn id="62" fill="hold">
                            <p:stCondLst>
                              <p:cond delay="5000"/>
                            </p:stCondLst>
                            <p:childTnLst>
                              <p:par>
                                <p:cTn id="63" presetID="10" presetClass="entr" presetSubtype="0" fill="hold" nodeType="after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fade">
                                      <p:cBhvr>
                                        <p:cTn id="65" dur="500"/>
                                        <p:tgtEl>
                                          <p:spTgt spid="58"/>
                                        </p:tgtEl>
                                      </p:cBhvr>
                                    </p:animEffect>
                                  </p:childTnLst>
                                </p:cTn>
                              </p:par>
                            </p:childTnLst>
                          </p:cTn>
                        </p:par>
                        <p:par>
                          <p:cTn id="66" fill="hold">
                            <p:stCondLst>
                              <p:cond delay="5500"/>
                            </p:stCondLst>
                            <p:childTnLst>
                              <p:par>
                                <p:cTn id="67" presetID="10" presetClass="entr" presetSubtype="0" fill="hold" nodeType="afterEffect">
                                  <p:stCondLst>
                                    <p:cond delay="0"/>
                                  </p:stCondLst>
                                  <p:childTnLst>
                                    <p:set>
                                      <p:cBhvr>
                                        <p:cTn id="68" dur="1" fill="hold">
                                          <p:stCondLst>
                                            <p:cond delay="0"/>
                                          </p:stCondLst>
                                        </p:cTn>
                                        <p:tgtEl>
                                          <p:spTgt spid="82"/>
                                        </p:tgtEl>
                                        <p:attrNameLst>
                                          <p:attrName>style.visibility</p:attrName>
                                        </p:attrNameLst>
                                      </p:cBhvr>
                                      <p:to>
                                        <p:strVal val="visible"/>
                                      </p:to>
                                    </p:set>
                                    <p:animEffect transition="in" filter="fade">
                                      <p:cBhvr>
                                        <p:cTn id="69" dur="500"/>
                                        <p:tgtEl>
                                          <p:spTgt spid="82"/>
                                        </p:tgtEl>
                                      </p:cBhvr>
                                    </p:animEffect>
                                  </p:childTnLst>
                                </p:cTn>
                              </p:par>
                            </p:childTnLst>
                          </p:cTn>
                        </p:par>
                        <p:par>
                          <p:cTn id="70" fill="hold">
                            <p:stCondLst>
                              <p:cond delay="6000"/>
                            </p:stCondLst>
                            <p:childTnLst>
                              <p:par>
                                <p:cTn id="71" presetID="10"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fade">
                                      <p:cBhvr>
                                        <p:cTn id="76" dur="500"/>
                                        <p:tgtEl>
                                          <p:spTgt spid="74"/>
                                        </p:tgtEl>
                                      </p:cBhvr>
                                    </p:animEffect>
                                  </p:childTnLst>
                                </p:cTn>
                              </p:par>
                            </p:childTnLst>
                          </p:cTn>
                        </p:par>
                        <p:par>
                          <p:cTn id="77" fill="hold">
                            <p:stCondLst>
                              <p:cond delay="6500"/>
                            </p:stCondLst>
                            <p:childTnLst>
                              <p:par>
                                <p:cTn id="78" presetID="10" presetClass="entr" presetSubtype="0" fill="hold" nodeType="after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7"/>
                                        </p:tgtEl>
                                        <p:attrNameLst>
                                          <p:attrName>style.visibility</p:attrName>
                                        </p:attrNameLst>
                                      </p:cBhvr>
                                      <p:to>
                                        <p:strVal val="visible"/>
                                      </p:to>
                                    </p:set>
                                    <p:animEffect transition="in" filter="fade">
                                      <p:cBhvr>
                                        <p:cTn id="83" dur="500"/>
                                        <p:tgtEl>
                                          <p:spTgt spid="77"/>
                                        </p:tgtEl>
                                      </p:cBhvr>
                                    </p:animEffect>
                                  </p:childTnLst>
                                </p:cTn>
                              </p:par>
                            </p:childTnLst>
                          </p:cTn>
                        </p:par>
                        <p:par>
                          <p:cTn id="84" fill="hold">
                            <p:stCondLst>
                              <p:cond delay="7000"/>
                            </p:stCondLst>
                            <p:childTnLst>
                              <p:par>
                                <p:cTn id="85" presetID="10" presetClass="entr" presetSubtype="0"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par>
                          <p:cTn id="88" fill="hold">
                            <p:stCondLst>
                              <p:cond delay="7500"/>
                            </p:stCondLst>
                            <p:childTnLst>
                              <p:par>
                                <p:cTn id="89" presetID="10" presetClass="entr" presetSubtype="0" fill="hold"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500"/>
                                        <p:tgtEl>
                                          <p:spTgt spid="5"/>
                                        </p:tgtEl>
                                      </p:cBhvr>
                                    </p:animEffect>
                                  </p:childTnLst>
                                </p:cTn>
                              </p:par>
                            </p:childTnLst>
                          </p:cTn>
                        </p:par>
                        <p:par>
                          <p:cTn id="92" fill="hold">
                            <p:stCondLst>
                              <p:cond delay="8000"/>
                            </p:stCondLst>
                            <p:childTnLst>
                              <p:par>
                                <p:cTn id="93" presetID="10" presetClass="entr" presetSubtype="0" fill="hold" nodeType="after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fade">
                                      <p:cBhvr>
                                        <p:cTn id="95" dur="500"/>
                                        <p:tgtEl>
                                          <p:spTgt spid="6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Effect transition="in" filter="fade">
                                      <p:cBhvr>
                                        <p:cTn id="98" dur="500"/>
                                        <p:tgtEl>
                                          <p:spTgt spid="69"/>
                                        </p:tgtEl>
                                      </p:cBhvr>
                                    </p:animEffect>
                                  </p:childTnLst>
                                </p:cTn>
                              </p:par>
                            </p:childTnLst>
                          </p:cTn>
                        </p:par>
                        <p:par>
                          <p:cTn id="99" fill="hold">
                            <p:stCondLst>
                              <p:cond delay="8500"/>
                            </p:stCondLst>
                            <p:childTnLst>
                              <p:par>
                                <p:cTn id="100" presetID="10" presetClass="entr" presetSubtype="0" fill="hold" nodeType="after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fade">
                                      <p:cBhvr>
                                        <p:cTn id="102" dur="500"/>
                                        <p:tgtEl>
                                          <p:spTgt spid="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fade">
                                      <p:cBhvr>
                                        <p:cTn id="105" dur="500"/>
                                        <p:tgtEl>
                                          <p:spTgt spid="7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92"/>
                                        </p:tgtEl>
                                        <p:attrNameLst>
                                          <p:attrName>style.visibility</p:attrName>
                                        </p:attrNameLst>
                                      </p:cBhvr>
                                      <p:to>
                                        <p:strVal val="visible"/>
                                      </p:to>
                                    </p:set>
                                    <p:animEffect transition="in" filter="fade">
                                      <p:cBhvr>
                                        <p:cTn id="108" dur="500"/>
                                        <p:tgtEl>
                                          <p:spTgt spid="9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93"/>
                                        </p:tgtEl>
                                        <p:attrNameLst>
                                          <p:attrName>style.visibility</p:attrName>
                                        </p:attrNameLst>
                                      </p:cBhvr>
                                      <p:to>
                                        <p:strVal val="visible"/>
                                      </p:to>
                                    </p:set>
                                    <p:animEffect transition="in" filter="fade">
                                      <p:cBhvr>
                                        <p:cTn id="111" dur="500"/>
                                        <p:tgtEl>
                                          <p:spTgt spid="93"/>
                                        </p:tgtEl>
                                      </p:cBhvr>
                                    </p:animEffect>
                                  </p:childTnLst>
                                </p:cTn>
                              </p:par>
                            </p:childTnLst>
                          </p:cTn>
                        </p:par>
                        <p:par>
                          <p:cTn id="112" fill="hold">
                            <p:stCondLst>
                              <p:cond delay="9000"/>
                            </p:stCondLst>
                            <p:childTnLst>
                              <p:par>
                                <p:cTn id="113" presetID="10" presetClass="entr" presetSubtype="0" fill="hold" grpId="0" nodeType="afterEffect">
                                  <p:stCondLst>
                                    <p:cond delay="0"/>
                                  </p:stCondLst>
                                  <p:childTnLst>
                                    <p:set>
                                      <p:cBhvr>
                                        <p:cTn id="114" dur="1" fill="hold">
                                          <p:stCondLst>
                                            <p:cond delay="0"/>
                                          </p:stCondLst>
                                        </p:cTn>
                                        <p:tgtEl>
                                          <p:spTgt spid="94"/>
                                        </p:tgtEl>
                                        <p:attrNameLst>
                                          <p:attrName>style.visibility</p:attrName>
                                        </p:attrNameLst>
                                      </p:cBhvr>
                                      <p:to>
                                        <p:strVal val="visible"/>
                                      </p:to>
                                    </p:set>
                                    <p:animEffect transition="in" filter="fade">
                                      <p:cBhvr>
                                        <p:cTn id="115" dur="500"/>
                                        <p:tgtEl>
                                          <p:spTgt spid="94"/>
                                        </p:tgtEl>
                                      </p:cBhvr>
                                    </p:animEffect>
                                  </p:childTnLst>
                                </p:cTn>
                              </p:par>
                            </p:childTnLst>
                          </p:cTn>
                        </p:par>
                        <p:par>
                          <p:cTn id="116" fill="hold">
                            <p:stCondLst>
                              <p:cond delay="9500"/>
                            </p:stCondLst>
                            <p:childTnLst>
                              <p:par>
                                <p:cTn id="117" presetID="10" presetClass="entr" presetSubtype="0" fill="hold" grpId="0" nodeType="afterEffect">
                                  <p:stCondLst>
                                    <p:cond delay="0"/>
                                  </p:stCondLst>
                                  <p:childTnLst>
                                    <p:set>
                                      <p:cBhvr>
                                        <p:cTn id="118" dur="1" fill="hold">
                                          <p:stCondLst>
                                            <p:cond delay="0"/>
                                          </p:stCondLst>
                                        </p:cTn>
                                        <p:tgtEl>
                                          <p:spTgt spid="95"/>
                                        </p:tgtEl>
                                        <p:attrNameLst>
                                          <p:attrName>style.visibility</p:attrName>
                                        </p:attrNameLst>
                                      </p:cBhvr>
                                      <p:to>
                                        <p:strVal val="visible"/>
                                      </p:to>
                                    </p:set>
                                    <p:animEffect transition="in" filter="fade">
                                      <p:cBhvr>
                                        <p:cTn id="119" dur="500"/>
                                        <p:tgtEl>
                                          <p:spTgt spid="95"/>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112"/>
                                        </p:tgtEl>
                                        <p:attrNameLst>
                                          <p:attrName>style.visibility</p:attrName>
                                        </p:attrNameLst>
                                      </p:cBhvr>
                                      <p:to>
                                        <p:strVal val="visible"/>
                                      </p:to>
                                    </p:set>
                                    <p:animEffect transition="in" filter="wipe(down)">
                                      <p:cBhvr>
                                        <p:cTn id="124" dur="500"/>
                                        <p:tgtEl>
                                          <p:spTgt spid="11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xit" presetSubtype="4" fill="hold" grpId="1" nodeType="clickEffect">
                                  <p:stCondLst>
                                    <p:cond delay="0"/>
                                  </p:stCondLst>
                                  <p:childTnLst>
                                    <p:animEffect transition="out" filter="wipe(down)">
                                      <p:cBhvr>
                                        <p:cTn id="128" dur="500"/>
                                        <p:tgtEl>
                                          <p:spTgt spid="112"/>
                                        </p:tgtEl>
                                      </p:cBhvr>
                                    </p:animEffect>
                                    <p:set>
                                      <p:cBhvr>
                                        <p:cTn id="129" dur="1" fill="hold">
                                          <p:stCondLst>
                                            <p:cond delay="499"/>
                                          </p:stCondLst>
                                        </p:cTn>
                                        <p:tgtEl>
                                          <p:spTgt spid="112"/>
                                        </p:tgtEl>
                                        <p:attrNameLst>
                                          <p:attrName>style.visibility</p:attrName>
                                        </p:attrNameLst>
                                      </p:cBhvr>
                                      <p:to>
                                        <p:strVal val="hidden"/>
                                      </p:to>
                                    </p:set>
                                  </p:childTnLst>
                                </p:cTn>
                              </p:par>
                            </p:childTnLst>
                          </p:cTn>
                        </p:par>
                        <p:par>
                          <p:cTn id="130" fill="hold">
                            <p:stCondLst>
                              <p:cond delay="500"/>
                            </p:stCondLst>
                            <p:childTnLst>
                              <p:par>
                                <p:cTn id="131" presetID="22" presetClass="entr" presetSubtype="1" fill="hold" grpId="0" nodeType="afterEffect">
                                  <p:stCondLst>
                                    <p:cond delay="0"/>
                                  </p:stCondLst>
                                  <p:childTnLst>
                                    <p:set>
                                      <p:cBhvr>
                                        <p:cTn id="132" dur="1" fill="hold">
                                          <p:stCondLst>
                                            <p:cond delay="0"/>
                                          </p:stCondLst>
                                        </p:cTn>
                                        <p:tgtEl>
                                          <p:spTgt spid="116"/>
                                        </p:tgtEl>
                                        <p:attrNameLst>
                                          <p:attrName>style.visibility</p:attrName>
                                        </p:attrNameLst>
                                      </p:cBhvr>
                                      <p:to>
                                        <p:strVal val="visible"/>
                                      </p:to>
                                    </p:set>
                                    <p:animEffect transition="in" filter="wipe(up)">
                                      <p:cBhvr>
                                        <p:cTn id="133" dur="500"/>
                                        <p:tgtEl>
                                          <p:spTgt spid="116"/>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xit" presetSubtype="4" fill="hold" grpId="1" nodeType="clickEffect">
                                  <p:stCondLst>
                                    <p:cond delay="0"/>
                                  </p:stCondLst>
                                  <p:childTnLst>
                                    <p:animEffect transition="out" filter="wipe(down)">
                                      <p:cBhvr>
                                        <p:cTn id="137" dur="500"/>
                                        <p:tgtEl>
                                          <p:spTgt spid="116"/>
                                        </p:tgtEl>
                                      </p:cBhvr>
                                    </p:animEffect>
                                    <p:set>
                                      <p:cBhvr>
                                        <p:cTn id="138" dur="1" fill="hold">
                                          <p:stCondLst>
                                            <p:cond delay="499"/>
                                          </p:stCondLst>
                                        </p:cTn>
                                        <p:tgtEl>
                                          <p:spTgt spid="116"/>
                                        </p:tgtEl>
                                        <p:attrNameLst>
                                          <p:attrName>style.visibility</p:attrName>
                                        </p:attrNameLst>
                                      </p:cBhvr>
                                      <p:to>
                                        <p:strVal val="hidden"/>
                                      </p:to>
                                    </p:set>
                                  </p:childTnLst>
                                </p:cTn>
                              </p:par>
                            </p:childTnLst>
                          </p:cTn>
                        </p:par>
                        <p:par>
                          <p:cTn id="139" fill="hold">
                            <p:stCondLst>
                              <p:cond delay="500"/>
                            </p:stCondLst>
                            <p:childTnLst>
                              <p:par>
                                <p:cTn id="140" presetID="22" presetClass="entr" presetSubtype="1" fill="hold" grpId="0" nodeType="afterEffect">
                                  <p:stCondLst>
                                    <p:cond delay="0"/>
                                  </p:stCondLst>
                                  <p:childTnLst>
                                    <p:set>
                                      <p:cBhvr>
                                        <p:cTn id="141" dur="1" fill="hold">
                                          <p:stCondLst>
                                            <p:cond delay="0"/>
                                          </p:stCondLst>
                                        </p:cTn>
                                        <p:tgtEl>
                                          <p:spTgt spid="115"/>
                                        </p:tgtEl>
                                        <p:attrNameLst>
                                          <p:attrName>style.visibility</p:attrName>
                                        </p:attrNameLst>
                                      </p:cBhvr>
                                      <p:to>
                                        <p:strVal val="visible"/>
                                      </p:to>
                                    </p:set>
                                    <p:animEffect transition="in" filter="wipe(up)">
                                      <p:cBhvr>
                                        <p:cTn id="142" dur="500"/>
                                        <p:tgtEl>
                                          <p:spTgt spid="11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xit" presetSubtype="4" fill="hold" grpId="1" nodeType="clickEffect">
                                  <p:stCondLst>
                                    <p:cond delay="0"/>
                                  </p:stCondLst>
                                  <p:childTnLst>
                                    <p:animEffect transition="out" filter="wipe(down)">
                                      <p:cBhvr>
                                        <p:cTn id="146" dur="500"/>
                                        <p:tgtEl>
                                          <p:spTgt spid="115"/>
                                        </p:tgtEl>
                                      </p:cBhvr>
                                    </p:animEffect>
                                    <p:set>
                                      <p:cBhvr>
                                        <p:cTn id="147" dur="1" fill="hold">
                                          <p:stCondLst>
                                            <p:cond delay="499"/>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p:bldP spid="38" grpId="0"/>
      <p:bldP spid="39" grpId="0"/>
      <p:bldP spid="69" grpId="0"/>
      <p:bldP spid="71" grpId="0"/>
      <p:bldP spid="74" grpId="0"/>
      <p:bldP spid="75" grpId="0"/>
      <p:bldP spid="77" grpId="0"/>
      <p:bldP spid="79" grpId="0"/>
      <p:bldP spid="92" grpId="0" animBg="1"/>
      <p:bldP spid="93" grpId="0" animBg="1"/>
      <p:bldP spid="94" grpId="0"/>
      <p:bldP spid="95" grpId="0"/>
      <p:bldP spid="112" grpId="0" animBg="1"/>
      <p:bldP spid="112" grpId="1" animBg="1"/>
      <p:bldP spid="115" grpId="0" animBg="1"/>
      <p:bldP spid="115" grpId="1" animBg="1"/>
      <p:bldP spid="116" grpId="0" animBg="1"/>
      <p:bldP spid="11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Resultados</a:t>
            </a:r>
            <a:endParaRPr lang="pt-BR" dirty="0"/>
          </a:p>
        </p:txBody>
      </p:sp>
      <p:sp>
        <p:nvSpPr>
          <p:cNvPr id="3" name="Subtítulo 2"/>
          <p:cNvSpPr>
            <a:spLocks noGrp="1"/>
          </p:cNvSpPr>
          <p:nvPr>
            <p:ph type="subTitle" idx="1"/>
          </p:nvPr>
        </p:nvSpPr>
        <p:spPr/>
        <p:txBody>
          <a:bodyPr/>
          <a:lstStyle/>
          <a:p>
            <a:endParaRPr lang="pt-BR"/>
          </a:p>
        </p:txBody>
      </p:sp>
      <p:pic>
        <p:nvPicPr>
          <p:cNvPr id="5" name="Imagem 4"/>
          <p:cNvPicPr>
            <a:picLocks noChangeAspect="1"/>
          </p:cNvPicPr>
          <p:nvPr/>
        </p:nvPicPr>
        <p:blipFill rotWithShape="1">
          <a:blip r:embed="rId3" cstate="email">
            <a:extLst>
              <a:ext uri="{28A0092B-C50C-407E-A947-70E740481C1C}">
                <a14:useLocalDpi xmlns:a14="http://schemas.microsoft.com/office/drawing/2010/main" val="0"/>
              </a:ext>
            </a:extLst>
          </a:blip>
          <a:srcRect l="4687" t="6782" r="-4687" b="18358"/>
          <a:stretch/>
        </p:blipFill>
        <p:spPr>
          <a:xfrm>
            <a:off x="0" y="1028224"/>
            <a:ext cx="12801600" cy="6810850"/>
          </a:xfrm>
          <a:prstGeom prst="rect">
            <a:avLst/>
          </a:prstGeom>
        </p:spPr>
      </p:pic>
      <p:sp>
        <p:nvSpPr>
          <p:cNvPr id="6" name="Título 1"/>
          <p:cNvSpPr txBox="1">
            <a:spLocks/>
          </p:cNvSpPr>
          <p:nvPr/>
        </p:nvSpPr>
        <p:spPr>
          <a:xfrm>
            <a:off x="3999830" y="4545103"/>
            <a:ext cx="8192170" cy="1379446"/>
          </a:xfrm>
          <a:prstGeom prst="rect">
            <a:avLst/>
          </a:prstGeom>
          <a:solidFill>
            <a:schemeClr val="tx2">
              <a:lumMod val="75000"/>
              <a:alpha val="67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pt-BR" sz="3200" dirty="0" smtClean="0">
                <a:solidFill>
                  <a:srgbClr val="FFFFFF"/>
                </a:solidFill>
                <a:latin typeface="Arial Narrow"/>
                <a:cs typeface="Arial Narrow"/>
              </a:rPr>
              <a:t>RESULTADOS QUE SE ESPALHAM PELO PAÍS</a:t>
            </a:r>
            <a:endParaRPr lang="pt-BR" sz="3200" dirty="0">
              <a:solidFill>
                <a:srgbClr val="FFFFFF"/>
              </a:solidFill>
              <a:latin typeface="Arial Narrow"/>
              <a:cs typeface="Arial Narrow"/>
            </a:endParaRPr>
          </a:p>
        </p:txBody>
      </p:sp>
    </p:spTree>
    <p:extLst>
      <p:ext uri="{BB962C8B-B14F-4D97-AF65-F5344CB8AC3E}">
        <p14:creationId xmlns:p14="http://schemas.microsoft.com/office/powerpoint/2010/main" val="35438067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2"/>
          <p:cNvSpPr>
            <a:spLocks noGrp="1"/>
          </p:cNvSpPr>
          <p:nvPr>
            <p:ph type="title"/>
          </p:nvPr>
        </p:nvSpPr>
        <p:spPr>
          <a:xfrm>
            <a:off x="5322070" y="0"/>
            <a:ext cx="6524071" cy="1028039"/>
          </a:xfrm>
        </p:spPr>
        <p:txBody>
          <a:bodyPr rtlCol="0" anchor="ctr">
            <a:normAutofit/>
          </a:bodyPr>
          <a:lstStyle/>
          <a:p>
            <a:pPr algn="r" rtl="0"/>
            <a:r>
              <a:rPr lang="pt-BR" sz="2800" b="0" dirty="0" smtClean="0">
                <a:solidFill>
                  <a:schemeClr val="bg1"/>
                </a:solidFill>
                <a:latin typeface="Arial Narrow"/>
                <a:cs typeface="Arial Narrow"/>
              </a:rPr>
              <a:t>As áreas de atuação do Sesc</a:t>
            </a:r>
            <a:endParaRPr lang="en-US" sz="2800" b="0" dirty="0">
              <a:solidFill>
                <a:schemeClr val="bg1"/>
              </a:solidFill>
              <a:latin typeface="Arial Narrow"/>
              <a:cs typeface="Arial Narrow"/>
            </a:endParaRPr>
          </a:p>
        </p:txBody>
      </p:sp>
      <p:sp>
        <p:nvSpPr>
          <p:cNvPr id="5" name="Espaço Reservado para Texto 3">
            <a:extLst>
              <a:ext uri="{FF2B5EF4-FFF2-40B4-BE49-F238E27FC236}">
                <a16:creationId xmlns="" xmlns:a16="http://schemas.microsoft.com/office/drawing/2014/main" id="{20F47CD6-BE07-4837-A151-8F526178FD4E}"/>
              </a:ext>
            </a:extLst>
          </p:cNvPr>
          <p:cNvSpPr>
            <a:spLocks noGrp="1"/>
          </p:cNvSpPr>
          <p:nvPr>
            <p:ph type="body" sz="half" idx="2"/>
          </p:nvPr>
        </p:nvSpPr>
        <p:spPr>
          <a:xfrm>
            <a:off x="5668219" y="1268393"/>
            <a:ext cx="5162601" cy="5081410"/>
          </a:xfrm>
        </p:spPr>
        <p:txBody>
          <a:bodyPr>
            <a:noAutofit/>
          </a:bodyPr>
          <a:lstStyle/>
          <a:p>
            <a:r>
              <a:rPr lang="pt-BR" sz="2800" b="1" dirty="0" smtClean="0">
                <a:latin typeface="Arial"/>
                <a:cs typeface="Arial"/>
              </a:rPr>
              <a:t>Educação</a:t>
            </a:r>
          </a:p>
          <a:p>
            <a:r>
              <a:rPr lang="pt-BR" sz="1800" dirty="0" smtClean="0">
                <a:latin typeface="Arial"/>
                <a:cs typeface="Arial"/>
              </a:rPr>
              <a:t>Educação Infantil, Fundamental e Ensino Médio...</a:t>
            </a:r>
          </a:p>
          <a:p>
            <a:r>
              <a:rPr lang="pt-BR" sz="2800" b="1" dirty="0" smtClean="0">
                <a:latin typeface="Arial"/>
                <a:cs typeface="Arial"/>
              </a:rPr>
              <a:t>Saúde</a:t>
            </a:r>
            <a:r>
              <a:rPr lang="pt-BR" sz="3200" b="1" dirty="0" smtClean="0">
                <a:latin typeface="Arial"/>
                <a:cs typeface="Arial"/>
              </a:rPr>
              <a:t/>
            </a:r>
            <a:br>
              <a:rPr lang="pt-BR" sz="3200" b="1" dirty="0" smtClean="0">
                <a:latin typeface="Arial"/>
                <a:cs typeface="Arial"/>
              </a:rPr>
            </a:br>
            <a:r>
              <a:rPr lang="pt-BR" sz="1800" dirty="0" smtClean="0">
                <a:latin typeface="Arial"/>
                <a:cs typeface="Arial"/>
              </a:rPr>
              <a:t>Clínicas Odontológicas, Saúde da Mulher, restaurantes do Comerciário.</a:t>
            </a:r>
            <a:r>
              <a:rPr lang="pt-BR" sz="1800" dirty="0">
                <a:latin typeface="Arial"/>
                <a:cs typeface="Arial"/>
              </a:rPr>
              <a:t>..</a:t>
            </a:r>
          </a:p>
          <a:p>
            <a:r>
              <a:rPr lang="pt-BR" sz="2800" b="1" dirty="0" smtClean="0">
                <a:latin typeface="Arial"/>
                <a:cs typeface="Arial"/>
              </a:rPr>
              <a:t>Cultura</a:t>
            </a:r>
            <a:br>
              <a:rPr lang="pt-BR" sz="2800" b="1" dirty="0" smtClean="0">
                <a:latin typeface="Arial"/>
                <a:cs typeface="Arial"/>
              </a:rPr>
            </a:br>
            <a:r>
              <a:rPr lang="pt-BR" sz="1800" dirty="0" smtClean="0">
                <a:latin typeface="Arial"/>
                <a:cs typeface="Arial"/>
              </a:rPr>
              <a:t>Teatro, Cinema, Música.</a:t>
            </a:r>
            <a:r>
              <a:rPr lang="pt-BR" sz="1800" dirty="0">
                <a:latin typeface="Arial"/>
                <a:cs typeface="Arial"/>
              </a:rPr>
              <a:t>..</a:t>
            </a:r>
          </a:p>
          <a:p>
            <a:r>
              <a:rPr lang="pt-BR" sz="2800" b="1" dirty="0" smtClean="0">
                <a:latin typeface="Arial"/>
                <a:cs typeface="Arial"/>
              </a:rPr>
              <a:t>Lazer</a:t>
            </a:r>
            <a:br>
              <a:rPr lang="pt-BR" sz="2800" b="1" dirty="0" smtClean="0">
                <a:latin typeface="Arial"/>
                <a:cs typeface="Arial"/>
              </a:rPr>
            </a:br>
            <a:r>
              <a:rPr lang="pt-BR" sz="1800" dirty="0" smtClean="0">
                <a:latin typeface="Arial"/>
                <a:cs typeface="Arial"/>
              </a:rPr>
              <a:t>Iniciação esportiva, turismo social, recreação.</a:t>
            </a:r>
            <a:r>
              <a:rPr lang="pt-BR" sz="1800" dirty="0">
                <a:latin typeface="Arial"/>
                <a:cs typeface="Arial"/>
              </a:rPr>
              <a:t>..</a:t>
            </a:r>
          </a:p>
          <a:p>
            <a:r>
              <a:rPr lang="pt-BR" sz="2800" b="1" dirty="0" smtClean="0">
                <a:latin typeface="Arial"/>
                <a:cs typeface="Arial"/>
              </a:rPr>
              <a:t>Assistência</a:t>
            </a:r>
            <a:r>
              <a:rPr lang="pt-BR" sz="3200" b="1" dirty="0" smtClean="0">
                <a:latin typeface="Arial"/>
                <a:cs typeface="Arial"/>
              </a:rPr>
              <a:t/>
            </a:r>
            <a:br>
              <a:rPr lang="pt-BR" sz="3200" b="1" dirty="0" smtClean="0">
                <a:latin typeface="Arial"/>
                <a:cs typeface="Arial"/>
              </a:rPr>
            </a:br>
            <a:r>
              <a:rPr lang="pt-BR" sz="1800" dirty="0" smtClean="0">
                <a:latin typeface="Arial"/>
                <a:cs typeface="Arial"/>
              </a:rPr>
              <a:t>Mesa Brasil, Trabalho Social com Idosos...</a:t>
            </a:r>
            <a:endParaRPr lang="pt-BR" sz="1800" dirty="0">
              <a:latin typeface="Arial"/>
              <a:cs typeface="Arial"/>
            </a:endParaRPr>
          </a:p>
        </p:txBody>
      </p:sp>
      <p:pic>
        <p:nvPicPr>
          <p:cNvPr id="6" name="Picture 5" descr="thum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572" y="1028040"/>
            <a:ext cx="5050967" cy="5838484"/>
          </a:xfrm>
          <a:prstGeom prst="rect">
            <a:avLst/>
          </a:prstGeom>
        </p:spPr>
      </p:pic>
    </p:spTree>
    <p:extLst>
      <p:ext uri="{BB962C8B-B14F-4D97-AF65-F5344CB8AC3E}">
        <p14:creationId xmlns:p14="http://schemas.microsoft.com/office/powerpoint/2010/main" val="298917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691075_10208982809714861_4779245943606075572_o.jpg"/>
          <p:cNvPicPr>
            <a:picLocks noChangeAspect="1"/>
          </p:cNvPicPr>
          <p:nvPr/>
        </p:nvPicPr>
        <p:blipFill rotWithShape="1">
          <a:blip r:embed="rId3">
            <a:extLst>
              <a:ext uri="{28A0092B-C50C-407E-A947-70E740481C1C}">
                <a14:useLocalDpi xmlns:a14="http://schemas.microsoft.com/office/drawing/2010/main" val="0"/>
              </a:ext>
            </a:extLst>
          </a:blip>
          <a:srcRect t="27788" b="-27788"/>
          <a:stretch/>
        </p:blipFill>
        <p:spPr>
          <a:xfrm>
            <a:off x="0" y="1084574"/>
            <a:ext cx="12192000" cy="8124826"/>
          </a:xfrm>
          <a:prstGeom prst="rect">
            <a:avLst/>
          </a:prstGeom>
        </p:spPr>
      </p:pic>
      <p:sp>
        <p:nvSpPr>
          <p:cNvPr id="4" name="Título 1"/>
          <p:cNvSpPr>
            <a:spLocks noGrp="1"/>
          </p:cNvSpPr>
          <p:nvPr>
            <p:ph type="title"/>
          </p:nvPr>
        </p:nvSpPr>
        <p:spPr>
          <a:xfrm>
            <a:off x="3970920" y="2283074"/>
            <a:ext cx="8192170" cy="1379446"/>
          </a:xfrm>
          <a:solidFill>
            <a:schemeClr val="tx2">
              <a:lumMod val="75000"/>
              <a:alpha val="67000"/>
            </a:schemeClr>
          </a:solidFill>
        </p:spPr>
        <p:txBody>
          <a:bodyPr>
            <a:noAutofit/>
          </a:bodyPr>
          <a:lstStyle/>
          <a:p>
            <a:pPr algn="r">
              <a:lnSpc>
                <a:spcPct val="120000"/>
              </a:lnSpc>
            </a:pPr>
            <a:r>
              <a:rPr lang="pt-BR" sz="3600" b="0" dirty="0">
                <a:solidFill>
                  <a:srgbClr val="FFFFFF"/>
                </a:solidFill>
                <a:latin typeface="Arial Narrow"/>
                <a:cs typeface="Arial Narrow"/>
              </a:rPr>
              <a:t>A Transparência e </a:t>
            </a:r>
            <a:r>
              <a:rPr lang="pt-BR" sz="3600" b="0" dirty="0" smtClean="0">
                <a:solidFill>
                  <a:srgbClr val="FFFFFF"/>
                </a:solidFill>
                <a:latin typeface="Arial Narrow"/>
                <a:cs typeface="Arial Narrow"/>
              </a:rPr>
              <a:t/>
            </a:r>
            <a:br>
              <a:rPr lang="pt-BR" sz="3600" b="0" dirty="0" smtClean="0">
                <a:solidFill>
                  <a:srgbClr val="FFFFFF"/>
                </a:solidFill>
                <a:latin typeface="Arial Narrow"/>
                <a:cs typeface="Arial Narrow"/>
              </a:rPr>
            </a:br>
            <a:r>
              <a:rPr lang="pt-BR" sz="3600" b="0" dirty="0" smtClean="0">
                <a:solidFill>
                  <a:srgbClr val="FFFFFF"/>
                </a:solidFill>
                <a:latin typeface="Arial Narrow"/>
                <a:cs typeface="Arial Narrow"/>
              </a:rPr>
              <a:t>Governança corporativa</a:t>
            </a:r>
            <a:endParaRPr lang="pt-BR" sz="3600" b="0" dirty="0">
              <a:solidFill>
                <a:srgbClr val="FFFFFF"/>
              </a:solidFill>
              <a:latin typeface="Arial Narrow"/>
              <a:cs typeface="Arial Narrow"/>
            </a:endParaRPr>
          </a:p>
        </p:txBody>
      </p:sp>
    </p:spTree>
    <p:extLst>
      <p:ext uri="{BB962C8B-B14F-4D97-AF65-F5344CB8AC3E}">
        <p14:creationId xmlns:p14="http://schemas.microsoft.com/office/powerpoint/2010/main" val="17713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aixaDeTexto 4"/>
          <p:cNvSpPr txBox="1">
            <a:spLocks noChangeArrowheads="1"/>
          </p:cNvSpPr>
          <p:nvPr>
            <p:extLst/>
          </p:nvPr>
        </p:nvSpPr>
        <p:spPr bwMode="auto">
          <a:xfrm>
            <a:off x="675685" y="1240835"/>
            <a:ext cx="8350328"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effectLst/>
                <a:uLnTx/>
                <a:uFillTx/>
                <a:latin typeface="Arial"/>
                <a:ea typeface="ＭＳ Ｐゴシック" charset="0"/>
                <a:cs typeface="Arial"/>
              </a:rPr>
              <a:t>Rede física do </a:t>
            </a:r>
            <a:r>
              <a:rPr kumimoji="0" lang="pt-BR" sz="2400" b="1" i="0" u="none" strike="noStrike" kern="1200" cap="none" spc="0" normalizeH="0" baseline="0" noProof="0" dirty="0">
                <a:ln>
                  <a:noFill/>
                </a:ln>
                <a:effectLst/>
                <a:uLnTx/>
                <a:uFillTx/>
                <a:latin typeface="Arial"/>
                <a:ea typeface="ＭＳ Ｐゴシック" charset="0"/>
                <a:cs typeface="Arial"/>
              </a:rPr>
              <a:t>Sesc </a:t>
            </a:r>
            <a:r>
              <a:rPr kumimoji="0" lang="pt-BR" sz="2400" b="0" i="0" u="none" strike="noStrike" kern="1200" cap="none" spc="0" normalizeH="0" baseline="0" noProof="0" dirty="0">
                <a:ln>
                  <a:noFill/>
                </a:ln>
                <a:effectLst/>
                <a:uLnTx/>
                <a:uFillTx/>
                <a:latin typeface="Arial"/>
                <a:ea typeface="ＭＳ Ｐゴシック" charset="0"/>
                <a:cs typeface="Arial"/>
              </a:rPr>
              <a:t>em 2017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400" b="1" i="0" u="none" strike="noStrike" kern="1200" cap="none" spc="0" normalizeH="0" baseline="0" noProof="0" dirty="0">
              <a:ln>
                <a:noFill/>
              </a:ln>
              <a:effectLst/>
              <a:uLnTx/>
              <a:uFillTx/>
              <a:latin typeface="Arial"/>
              <a:ea typeface="ＭＳ Ｐゴシック" charset="0"/>
              <a:cs typeface="Arial"/>
            </a:endParaRPr>
          </a:p>
          <a:p>
            <a:pPr marL="7429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pt-BR" b="1" i="0" u="none" strike="noStrike" kern="1200" cap="none" spc="0" normalizeH="0" baseline="0" noProof="0" dirty="0" smtClean="0">
                <a:ln>
                  <a:noFill/>
                </a:ln>
                <a:effectLst/>
                <a:uLnTx/>
                <a:uFillTx/>
                <a:latin typeface="Arial"/>
                <a:ea typeface="ＭＳ Ｐゴシック" charset="0"/>
                <a:cs typeface="Arial"/>
              </a:rPr>
              <a:t>1.302 </a:t>
            </a:r>
            <a:r>
              <a:rPr kumimoji="0" lang="pt-BR" b="0" i="0" u="none" strike="noStrike" kern="1200" cap="none" spc="0" normalizeH="0" baseline="0" noProof="0" dirty="0">
                <a:ln>
                  <a:noFill/>
                </a:ln>
                <a:effectLst/>
                <a:uLnTx/>
                <a:uFillTx/>
                <a:latin typeface="Arial"/>
                <a:ea typeface="ＭＳ Ｐゴシック" charset="0"/>
                <a:cs typeface="Arial"/>
              </a:rPr>
              <a:t>espaços recreativos – salão de jogos, brinquedotecas, salas multiuso, áreas de convivência</a:t>
            </a:r>
          </a:p>
          <a:p>
            <a:pPr marL="7429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pt-BR" b="1" i="0" u="none" strike="noStrike" kern="1200" cap="none" spc="0" normalizeH="0" baseline="0" noProof="0" dirty="0" smtClean="0">
                <a:ln>
                  <a:noFill/>
                </a:ln>
                <a:effectLst/>
                <a:uLnTx/>
                <a:uFillTx/>
                <a:latin typeface="Arial"/>
                <a:ea typeface="ＭＳ Ｐゴシック" charset="0"/>
                <a:cs typeface="Arial"/>
              </a:rPr>
              <a:t>538 </a:t>
            </a:r>
            <a:r>
              <a:rPr kumimoji="0" lang="pt-BR" b="0" i="0" u="none" strike="noStrike" kern="1200" cap="none" spc="0" normalizeH="0" baseline="0" noProof="0" dirty="0" smtClean="0">
                <a:ln>
                  <a:noFill/>
                </a:ln>
                <a:effectLst/>
                <a:uLnTx/>
                <a:uFillTx/>
                <a:latin typeface="Arial"/>
                <a:ea typeface="ＭＳ Ｐゴシック" charset="0"/>
                <a:cs typeface="Arial"/>
              </a:rPr>
              <a:t>restaurantes </a:t>
            </a:r>
            <a:r>
              <a:rPr kumimoji="0" lang="pt-BR" b="0" i="0" u="none" strike="noStrike" kern="1200" cap="none" spc="0" normalizeH="0" baseline="0" noProof="0" dirty="0">
                <a:ln>
                  <a:noFill/>
                </a:ln>
                <a:effectLst/>
                <a:uLnTx/>
                <a:uFillTx/>
                <a:latin typeface="Arial"/>
                <a:ea typeface="ＭＳ Ｐゴシック" charset="0"/>
                <a:cs typeface="Arial"/>
              </a:rPr>
              <a:t>e lanchonetes</a:t>
            </a:r>
          </a:p>
          <a:p>
            <a:pPr marL="7429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pt-BR" b="1" i="0" u="none" strike="noStrike" kern="1200" cap="none" spc="0" normalizeH="0" baseline="0" noProof="0" dirty="0" smtClean="0">
                <a:ln>
                  <a:noFill/>
                </a:ln>
                <a:effectLst/>
                <a:uLnTx/>
                <a:uFillTx/>
                <a:latin typeface="Arial"/>
                <a:ea typeface="ＭＳ Ｐゴシック" charset="0"/>
                <a:cs typeface="Arial"/>
              </a:rPr>
              <a:t>300</a:t>
            </a:r>
            <a:r>
              <a:rPr kumimoji="0" lang="pt-BR" b="0" i="0" u="none" strike="noStrike" kern="1200" cap="none" spc="0" normalizeH="0" baseline="0" noProof="0" dirty="0" smtClean="0">
                <a:ln>
                  <a:noFill/>
                </a:ln>
                <a:effectLst/>
                <a:uLnTx/>
                <a:uFillTx/>
                <a:latin typeface="Arial"/>
                <a:ea typeface="ＭＳ Ｐゴシック" charset="0"/>
                <a:cs typeface="Arial"/>
              </a:rPr>
              <a:t> </a:t>
            </a:r>
            <a:r>
              <a:rPr kumimoji="0" lang="pt-BR" b="0" i="0" u="none" strike="noStrike" kern="1200" cap="none" spc="0" normalizeH="0" baseline="0" noProof="0" dirty="0">
                <a:ln>
                  <a:noFill/>
                </a:ln>
                <a:effectLst/>
                <a:uLnTx/>
                <a:uFillTx/>
                <a:latin typeface="Arial"/>
                <a:ea typeface="ＭＳ Ｐゴシック" charset="0"/>
                <a:cs typeface="Arial"/>
              </a:rPr>
              <a:t>unidades escolares</a:t>
            </a:r>
          </a:p>
          <a:p>
            <a:pPr marL="7429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pt-BR" b="1" i="0" u="none" strike="noStrike" kern="1200" cap="none" spc="0" normalizeH="0" baseline="0" noProof="0" dirty="0">
                <a:ln>
                  <a:noFill/>
                </a:ln>
                <a:effectLst/>
                <a:uLnTx/>
                <a:uFillTx/>
                <a:latin typeface="Arial"/>
                <a:ea typeface="ＭＳ Ｐゴシック" charset="0"/>
                <a:cs typeface="Arial"/>
              </a:rPr>
              <a:t>673</a:t>
            </a:r>
            <a:r>
              <a:rPr kumimoji="0" lang="pt-BR" b="0" i="0" u="none" strike="noStrike" kern="1200" cap="none" spc="0" normalizeH="0" baseline="0" noProof="0" dirty="0">
                <a:ln>
                  <a:noFill/>
                </a:ln>
                <a:effectLst/>
                <a:uLnTx/>
                <a:uFillTx/>
                <a:latin typeface="Arial"/>
                <a:ea typeface="ＭＳ Ｐゴシック" charset="0"/>
                <a:cs typeface="Arial"/>
              </a:rPr>
              <a:t> gabinetes odontológicos</a:t>
            </a:r>
          </a:p>
          <a:p>
            <a:pPr marL="7429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pt-BR" b="1" i="0" u="none" strike="noStrike" kern="1200" cap="none" spc="0" normalizeH="0" baseline="0" noProof="0" dirty="0">
                <a:ln>
                  <a:noFill/>
                </a:ln>
                <a:effectLst/>
                <a:uLnTx/>
                <a:uFillTx/>
                <a:latin typeface="Arial"/>
                <a:ea typeface="ＭＳ Ｐゴシック" charset="0"/>
                <a:cs typeface="Arial"/>
              </a:rPr>
              <a:t>360</a:t>
            </a:r>
            <a:r>
              <a:rPr kumimoji="0" lang="pt-BR" b="0" i="0" u="none" strike="noStrike" kern="1200" cap="none" spc="0" normalizeH="0" baseline="0" noProof="0" dirty="0">
                <a:ln>
                  <a:noFill/>
                </a:ln>
                <a:effectLst/>
                <a:uLnTx/>
                <a:uFillTx/>
                <a:latin typeface="Arial"/>
                <a:ea typeface="ＭＳ Ｐゴシック" charset="0"/>
                <a:cs typeface="Arial"/>
              </a:rPr>
              <a:t> bibliotecas</a:t>
            </a:r>
          </a:p>
          <a:p>
            <a:pPr marL="7429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pt-BR" b="1" i="0" u="none" strike="noStrike" kern="1200" cap="none" spc="0" normalizeH="0" baseline="0" noProof="0" dirty="0">
                <a:ln>
                  <a:noFill/>
                </a:ln>
                <a:effectLst/>
                <a:uLnTx/>
                <a:uFillTx/>
                <a:latin typeface="Arial"/>
                <a:ea typeface="ＭＳ Ｐゴシック" charset="0"/>
                <a:cs typeface="Arial"/>
              </a:rPr>
              <a:t>399</a:t>
            </a:r>
            <a:r>
              <a:rPr kumimoji="0" lang="pt-BR" b="0" i="0" u="none" strike="noStrike" kern="1200" cap="none" spc="0" normalizeH="0" baseline="0" noProof="0" dirty="0">
                <a:ln>
                  <a:noFill/>
                </a:ln>
                <a:effectLst/>
                <a:uLnTx/>
                <a:uFillTx/>
                <a:latin typeface="Arial"/>
                <a:ea typeface="ＭＳ Ｐゴシック" charset="0"/>
                <a:cs typeface="Arial"/>
              </a:rPr>
              <a:t> espaços cênicos</a:t>
            </a:r>
          </a:p>
          <a:p>
            <a:pPr marL="7429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pt-BR" b="1" i="0" u="none" strike="noStrike" kern="1200" cap="none" spc="0" normalizeH="0" baseline="0" noProof="0" dirty="0" smtClean="0">
                <a:ln>
                  <a:noFill/>
                </a:ln>
                <a:effectLst/>
                <a:uLnTx/>
                <a:uFillTx/>
                <a:latin typeface="Arial"/>
                <a:ea typeface="ＭＳ Ｐゴシック" charset="0"/>
                <a:cs typeface="Arial"/>
              </a:rPr>
              <a:t>49</a:t>
            </a:r>
            <a:r>
              <a:rPr kumimoji="0" lang="pt-BR" b="0" i="0" u="none" strike="noStrike" kern="1200" cap="none" spc="0" normalizeH="0" baseline="0" noProof="0" dirty="0" smtClean="0">
                <a:ln>
                  <a:noFill/>
                </a:ln>
                <a:effectLst/>
                <a:uLnTx/>
                <a:uFillTx/>
                <a:latin typeface="Arial"/>
                <a:ea typeface="ＭＳ Ｐゴシック" charset="0"/>
                <a:cs typeface="Arial"/>
              </a:rPr>
              <a:t> </a:t>
            </a:r>
            <a:r>
              <a:rPr kumimoji="0" lang="pt-BR" b="0" i="0" u="none" strike="noStrike" kern="1200" cap="none" spc="0" normalizeH="0" baseline="0" noProof="0" dirty="0">
                <a:ln>
                  <a:noFill/>
                </a:ln>
                <a:effectLst/>
                <a:uLnTx/>
                <a:uFillTx/>
                <a:latin typeface="Arial"/>
                <a:ea typeface="ＭＳ Ｐゴシック" charset="0"/>
                <a:cs typeface="Arial"/>
              </a:rPr>
              <a:t>meios de hospedagem com </a:t>
            </a:r>
            <a:r>
              <a:rPr kumimoji="0" lang="pt-BR" b="1" i="0" u="none" strike="noStrike" kern="1200" cap="none" spc="0" normalizeH="0" baseline="0" noProof="0" dirty="0" smtClean="0">
                <a:ln>
                  <a:noFill/>
                </a:ln>
                <a:effectLst/>
                <a:uLnTx/>
                <a:uFillTx/>
                <a:latin typeface="Arial"/>
                <a:ea typeface="ＭＳ Ｐゴシック" charset="0"/>
                <a:cs typeface="Arial"/>
              </a:rPr>
              <a:t>5.748</a:t>
            </a:r>
            <a:r>
              <a:rPr kumimoji="0" lang="pt-BR" b="1" i="0" u="none" strike="noStrike" kern="1200" cap="none" spc="0" normalizeH="0" noProof="0" dirty="0" smtClean="0">
                <a:ln>
                  <a:noFill/>
                </a:ln>
                <a:effectLst/>
                <a:uLnTx/>
                <a:uFillTx/>
                <a:latin typeface="Arial"/>
                <a:ea typeface="ＭＳ Ｐゴシック" charset="0"/>
                <a:cs typeface="Arial"/>
              </a:rPr>
              <a:t> unidades</a:t>
            </a:r>
          </a:p>
          <a:p>
            <a:pPr marL="7429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endParaRPr lang="pt-BR" b="1" dirty="0">
              <a:latin typeface="Arial"/>
              <a:cs typeface="Arial"/>
            </a:endParaRPr>
          </a:p>
          <a:p>
            <a:pPr lvl="0" fontAlgn="base">
              <a:spcBef>
                <a:spcPct val="0"/>
              </a:spcBef>
              <a:spcAft>
                <a:spcPct val="0"/>
              </a:spcAft>
              <a:defRPr/>
            </a:pPr>
            <a:r>
              <a:rPr lang="pt-BR" b="1" dirty="0" smtClean="0">
                <a:latin typeface="Arial"/>
                <a:cs typeface="Arial"/>
              </a:rPr>
              <a:t>138 unidades móveis:</a:t>
            </a:r>
            <a:endParaRPr lang="pt-BR" b="1" dirty="0">
              <a:latin typeface="Arial"/>
              <a:cs typeface="Arial"/>
            </a:endParaRPr>
          </a:p>
          <a:p>
            <a:pPr lvl="1" fontAlgn="base">
              <a:spcBef>
                <a:spcPct val="0"/>
              </a:spcBef>
              <a:spcAft>
                <a:spcPct val="0"/>
              </a:spcAft>
              <a:buFont typeface="Arial" pitchFamily="34" charset="0"/>
              <a:buChar char="•"/>
              <a:defRPr/>
            </a:pPr>
            <a:r>
              <a:rPr lang="pt-BR" dirty="0" smtClean="0">
                <a:latin typeface="Arial"/>
                <a:cs typeface="Arial"/>
              </a:rPr>
              <a:t>59 </a:t>
            </a:r>
            <a:r>
              <a:rPr lang="pt-BR" dirty="0" err="1" smtClean="0">
                <a:latin typeface="Arial"/>
                <a:cs typeface="Arial"/>
              </a:rPr>
              <a:t>OdontoSesc</a:t>
            </a:r>
            <a:endParaRPr lang="pt-BR" dirty="0" smtClean="0">
              <a:latin typeface="Arial"/>
              <a:cs typeface="Arial"/>
            </a:endParaRPr>
          </a:p>
          <a:p>
            <a:pPr lvl="1" fontAlgn="base">
              <a:spcBef>
                <a:spcPct val="0"/>
              </a:spcBef>
              <a:spcAft>
                <a:spcPct val="0"/>
              </a:spcAft>
              <a:buFont typeface="Arial" pitchFamily="34" charset="0"/>
              <a:buChar char="•"/>
              <a:defRPr/>
            </a:pPr>
            <a:r>
              <a:rPr lang="pt-BR" dirty="0" smtClean="0">
                <a:latin typeface="Arial"/>
                <a:cs typeface="Arial"/>
              </a:rPr>
              <a:t>55 </a:t>
            </a:r>
            <a:r>
              <a:rPr lang="pt-BR" dirty="0" err="1" smtClean="0">
                <a:latin typeface="Arial"/>
                <a:cs typeface="Arial"/>
              </a:rPr>
              <a:t>BiblioSesc</a:t>
            </a:r>
            <a:endParaRPr lang="pt-BR" dirty="0" smtClean="0">
              <a:latin typeface="Arial"/>
              <a:cs typeface="Arial"/>
            </a:endParaRPr>
          </a:p>
          <a:p>
            <a:pPr lvl="1" fontAlgn="base">
              <a:spcBef>
                <a:spcPct val="0"/>
              </a:spcBef>
              <a:spcAft>
                <a:spcPct val="0"/>
              </a:spcAft>
              <a:buFont typeface="Arial" pitchFamily="34" charset="0"/>
              <a:buChar char="•"/>
              <a:defRPr/>
            </a:pPr>
            <a:r>
              <a:rPr lang="pt-BR" dirty="0" smtClean="0">
                <a:latin typeface="Arial"/>
                <a:cs typeface="Arial"/>
              </a:rPr>
              <a:t>24 Saúde da Mulher</a:t>
            </a:r>
            <a:endParaRPr kumimoji="0" lang="pt-BR" sz="1800" b="0" i="0" u="none" strike="noStrike" kern="1200" cap="none" spc="0" normalizeH="0" baseline="0" noProof="0" dirty="0">
              <a:ln>
                <a:noFill/>
              </a:ln>
              <a:solidFill>
                <a:srgbClr val="17375E"/>
              </a:solidFill>
              <a:effectLst/>
              <a:uLnTx/>
              <a:uFillTx/>
              <a:latin typeface="Arial"/>
              <a:ea typeface="ＭＳ Ｐゴシック" charset="0"/>
              <a:cs typeface="Arial"/>
            </a:endParaRPr>
          </a:p>
        </p:txBody>
      </p:sp>
      <p:sp>
        <p:nvSpPr>
          <p:cNvPr id="11" name="Título 1"/>
          <p:cNvSpPr txBox="1">
            <a:spLocks/>
          </p:cNvSpPr>
          <p:nvPr/>
        </p:nvSpPr>
        <p:spPr bwMode="auto">
          <a:xfrm>
            <a:off x="5518622" y="0"/>
            <a:ext cx="6274601" cy="104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rmAutofit/>
          </a:bodyPr>
          <a:lst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smtClean="0">
                <a:ln>
                  <a:noFill/>
                </a:ln>
                <a:solidFill>
                  <a:srgbClr val="FFFFFF"/>
                </a:solidFill>
                <a:uLnTx/>
                <a:uFillTx/>
                <a:latin typeface="Arial Narrow"/>
                <a:ea typeface="ＭＳ Ｐゴシック" charset="0"/>
                <a:cs typeface="Arial Narrow"/>
              </a:rPr>
              <a:t>Grandes números do Sesc</a:t>
            </a:r>
            <a:endParaRPr kumimoji="0" lang="pt-BR" sz="3200" i="0" u="none" strike="noStrike" kern="1200" cap="none" spc="0" normalizeH="0" baseline="0" noProof="0" dirty="0">
              <a:ln>
                <a:noFill/>
              </a:ln>
              <a:solidFill>
                <a:srgbClr val="FFFFFF"/>
              </a:solidFill>
              <a:uLnTx/>
              <a:uFillTx/>
              <a:latin typeface="Arial Narrow"/>
              <a:ea typeface="ＭＳ Ｐゴシック" charset="0"/>
              <a:cs typeface="Arial Narrow"/>
            </a:endParaRPr>
          </a:p>
        </p:txBody>
      </p:sp>
      <p:sp>
        <p:nvSpPr>
          <p:cNvPr id="2" name="CaixaDeTexto 1"/>
          <p:cNvSpPr txBox="1"/>
          <p:nvPr/>
        </p:nvSpPr>
        <p:spPr>
          <a:xfrm>
            <a:off x="3404375" y="5380672"/>
            <a:ext cx="4539519" cy="1477328"/>
          </a:xfrm>
          <a:prstGeom prst="rect">
            <a:avLst/>
          </a:prstGeom>
          <a:noFill/>
        </p:spPr>
        <p:txBody>
          <a:bodyPr wrap="square" rtlCol="0">
            <a:spAutoFit/>
          </a:bodyPr>
          <a:lstStyle/>
          <a:p>
            <a:pPr lvl="0" algn="ctr" fontAlgn="base">
              <a:spcBef>
                <a:spcPct val="0"/>
              </a:spcBef>
              <a:spcAft>
                <a:spcPct val="0"/>
              </a:spcAft>
              <a:defRPr/>
            </a:pPr>
            <a:r>
              <a:rPr lang="pt-BR" dirty="0">
                <a:solidFill>
                  <a:schemeClr val="tx2">
                    <a:lumMod val="75000"/>
                  </a:schemeClr>
                </a:solidFill>
                <a:latin typeface="Arial"/>
                <a:ea typeface="ＭＳ Ｐゴシック" charset="0"/>
                <a:cs typeface="Arial"/>
              </a:rPr>
              <a:t>A ação do Sesc atende a </a:t>
            </a:r>
            <a:endParaRPr lang="pt-BR" dirty="0" smtClean="0">
              <a:solidFill>
                <a:schemeClr val="tx2">
                  <a:lumMod val="75000"/>
                </a:schemeClr>
              </a:solidFill>
              <a:latin typeface="Arial"/>
              <a:ea typeface="ＭＳ Ｐゴシック" charset="0"/>
              <a:cs typeface="Arial"/>
            </a:endParaRPr>
          </a:p>
          <a:p>
            <a:pPr lvl="0" algn="ctr" fontAlgn="base">
              <a:spcBef>
                <a:spcPct val="0"/>
              </a:spcBef>
              <a:spcAft>
                <a:spcPct val="0"/>
              </a:spcAft>
              <a:defRPr/>
            </a:pPr>
            <a:r>
              <a:rPr lang="pt-BR" b="1" dirty="0" smtClean="0">
                <a:solidFill>
                  <a:schemeClr val="tx2">
                    <a:lumMod val="75000"/>
                  </a:schemeClr>
                </a:solidFill>
                <a:latin typeface="Arial"/>
                <a:ea typeface="ＭＳ Ｐゴシック" charset="0"/>
                <a:cs typeface="Arial"/>
              </a:rPr>
              <a:t>2.200 </a:t>
            </a:r>
            <a:r>
              <a:rPr lang="pt-BR" b="1" dirty="0">
                <a:solidFill>
                  <a:schemeClr val="tx2">
                    <a:lumMod val="75000"/>
                  </a:schemeClr>
                </a:solidFill>
                <a:latin typeface="Arial"/>
                <a:ea typeface="ＭＳ Ｐゴシック" charset="0"/>
                <a:cs typeface="Arial"/>
              </a:rPr>
              <a:t>municípios </a:t>
            </a:r>
            <a:endParaRPr lang="pt-BR" b="1" dirty="0" smtClean="0">
              <a:solidFill>
                <a:schemeClr val="tx2">
                  <a:lumMod val="75000"/>
                </a:schemeClr>
              </a:solidFill>
              <a:latin typeface="Arial"/>
              <a:ea typeface="ＭＳ Ｐゴシック" charset="0"/>
              <a:cs typeface="Arial"/>
            </a:endParaRPr>
          </a:p>
          <a:p>
            <a:pPr lvl="0" algn="ctr" fontAlgn="base">
              <a:spcBef>
                <a:spcPct val="0"/>
              </a:spcBef>
              <a:spcAft>
                <a:spcPct val="0"/>
              </a:spcAft>
              <a:defRPr/>
            </a:pPr>
            <a:r>
              <a:rPr lang="pt-BR" dirty="0" smtClean="0">
                <a:solidFill>
                  <a:schemeClr val="tx2">
                    <a:lumMod val="75000"/>
                  </a:schemeClr>
                </a:solidFill>
                <a:latin typeface="Arial"/>
                <a:ea typeface="ＭＳ Ｐゴシック" charset="0"/>
                <a:cs typeface="Arial"/>
              </a:rPr>
              <a:t>por </a:t>
            </a:r>
            <a:r>
              <a:rPr lang="pt-BR" dirty="0">
                <a:solidFill>
                  <a:schemeClr val="tx2">
                    <a:lumMod val="75000"/>
                  </a:schemeClr>
                </a:solidFill>
                <a:latin typeface="Arial"/>
                <a:ea typeface="ＭＳ Ｐゴシック" charset="0"/>
                <a:cs typeface="Arial"/>
              </a:rPr>
              <a:t>meio de sua</a:t>
            </a:r>
          </a:p>
          <a:p>
            <a:pPr lvl="0" algn="ctr" fontAlgn="base">
              <a:spcBef>
                <a:spcPct val="0"/>
              </a:spcBef>
              <a:spcAft>
                <a:spcPct val="0"/>
              </a:spcAft>
              <a:defRPr/>
            </a:pPr>
            <a:r>
              <a:rPr lang="pt-BR" b="1" dirty="0">
                <a:solidFill>
                  <a:schemeClr val="tx2">
                    <a:lumMod val="75000"/>
                  </a:schemeClr>
                </a:solidFill>
                <a:latin typeface="Arial"/>
                <a:ea typeface="ＭＳ Ｐゴシック" charset="0"/>
                <a:cs typeface="Arial"/>
              </a:rPr>
              <a:t>rede de unidades fixas e móveis.</a:t>
            </a:r>
          </a:p>
          <a:p>
            <a:endParaRPr lang="pt-BR" dirty="0">
              <a:solidFill>
                <a:schemeClr val="tx2">
                  <a:lumMod val="75000"/>
                </a:schemeClr>
              </a:solidFill>
            </a:endParaRPr>
          </a:p>
        </p:txBody>
      </p:sp>
      <p:pic>
        <p:nvPicPr>
          <p:cNvPr id="2050" name="Picture 2" descr="Resultado de imagem para saude mulher se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487" y="2257243"/>
            <a:ext cx="5124450" cy="277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1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aixaDeTexto 4"/>
          <p:cNvSpPr txBox="1">
            <a:spLocks noChangeArrowheads="1"/>
          </p:cNvSpPr>
          <p:nvPr>
            <p:extLst/>
          </p:nvPr>
        </p:nvSpPr>
        <p:spPr bwMode="auto">
          <a:xfrm>
            <a:off x="5676900" y="1212132"/>
            <a:ext cx="52098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400" b="0" i="0" u="none" strike="noStrike" kern="1200" cap="none" spc="0" normalizeH="0" baseline="0" noProof="0" dirty="0" smtClean="0">
                <a:ln>
                  <a:noFill/>
                </a:ln>
                <a:effectLst/>
                <a:uLnTx/>
                <a:uFillTx/>
                <a:latin typeface="Arial"/>
                <a:ea typeface="ＭＳ Ｐゴシック" charset="0"/>
                <a:cs typeface="Arial"/>
              </a:rPr>
              <a:t>Programa de</a:t>
            </a:r>
            <a:r>
              <a:rPr kumimoji="0" lang="pt-BR" sz="2400" b="0" i="0" u="none" strike="noStrike" kern="1200" cap="none" spc="0" normalizeH="0" noProof="0" dirty="0" smtClean="0">
                <a:ln>
                  <a:noFill/>
                </a:ln>
                <a:effectLst/>
                <a:uLnTx/>
                <a:uFillTx/>
                <a:latin typeface="Arial"/>
                <a:ea typeface="ＭＳ Ｐゴシック" charset="0"/>
                <a:cs typeface="Arial"/>
              </a:rPr>
              <a:t> Comprometimento e Gratuidade – PCG</a:t>
            </a:r>
            <a:endParaRPr kumimoji="0" lang="pt-BR" sz="1400" b="1" i="0" u="none" strike="noStrike" kern="1200" cap="none" spc="0" normalizeH="0" baseline="0" noProof="0" dirty="0">
              <a:ln>
                <a:noFill/>
              </a:ln>
              <a:effectLst/>
              <a:uLnTx/>
              <a:uFillTx/>
              <a:latin typeface="Arial"/>
              <a:ea typeface="ＭＳ Ｐゴシック" charset="0"/>
              <a:cs typeface="Arial"/>
            </a:endParaRPr>
          </a:p>
        </p:txBody>
      </p:sp>
      <p:sp>
        <p:nvSpPr>
          <p:cNvPr id="11" name="Título 1"/>
          <p:cNvSpPr txBox="1">
            <a:spLocks/>
          </p:cNvSpPr>
          <p:nvPr/>
        </p:nvSpPr>
        <p:spPr bwMode="auto">
          <a:xfrm>
            <a:off x="5518622" y="0"/>
            <a:ext cx="6274601" cy="104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rmAutofit/>
          </a:bodyPr>
          <a:lst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smtClean="0">
                <a:ln>
                  <a:noFill/>
                </a:ln>
                <a:solidFill>
                  <a:srgbClr val="FFFFFF"/>
                </a:solidFill>
                <a:uLnTx/>
                <a:uFillTx/>
                <a:latin typeface="Arial Narrow"/>
                <a:ea typeface="ＭＳ Ｐゴシック" charset="0"/>
                <a:cs typeface="Arial Narrow"/>
              </a:rPr>
              <a:t>Grandes números do Sesc</a:t>
            </a:r>
          </a:p>
          <a:p>
            <a:pPr marL="0" marR="0" lvl="0" indent="0" algn="r" defTabSz="914400" rtl="0" eaLnBrk="1" fontAlgn="auto" latinLnBrk="0" hangingPunct="1">
              <a:lnSpc>
                <a:spcPct val="90000"/>
              </a:lnSpc>
              <a:spcBef>
                <a:spcPct val="0"/>
              </a:spcBef>
              <a:spcAft>
                <a:spcPts val="0"/>
              </a:spcAft>
              <a:buClrTx/>
              <a:buSzTx/>
              <a:buFontTx/>
              <a:buNone/>
              <a:tabLst/>
              <a:defRPr/>
            </a:pPr>
            <a:r>
              <a:rPr lang="pt-BR" sz="2000" b="1" dirty="0" smtClean="0">
                <a:solidFill>
                  <a:srgbClr val="FFFFFF"/>
                </a:solidFill>
                <a:latin typeface="Arial Narrow"/>
                <a:cs typeface="Arial Narrow"/>
              </a:rPr>
              <a:t>Exercício 2017</a:t>
            </a:r>
            <a:endParaRPr kumimoji="0" lang="pt-BR" sz="2000" b="1" i="0" u="none" strike="noStrike" kern="1200" cap="none" spc="0" normalizeH="0" baseline="0" noProof="0" dirty="0">
              <a:ln>
                <a:noFill/>
              </a:ln>
              <a:solidFill>
                <a:srgbClr val="FFFFFF"/>
              </a:solidFill>
              <a:uLnTx/>
              <a:uFillTx/>
              <a:latin typeface="Arial Narrow"/>
              <a:cs typeface="Arial Narrow"/>
            </a:endParaRPr>
          </a:p>
        </p:txBody>
      </p:sp>
      <p:sp>
        <p:nvSpPr>
          <p:cNvPr id="6" name="CaixaDeTexto 5"/>
          <p:cNvSpPr txBox="1"/>
          <p:nvPr/>
        </p:nvSpPr>
        <p:spPr>
          <a:xfrm>
            <a:off x="5832826" y="2482930"/>
            <a:ext cx="4771371" cy="461665"/>
          </a:xfrm>
          <a:prstGeom prst="rect">
            <a:avLst/>
          </a:prstGeom>
          <a:noFill/>
        </p:spPr>
        <p:txBody>
          <a:bodyPr wrap="none" rtlCol="0">
            <a:spAutoFit/>
          </a:bodyPr>
          <a:lstStyle/>
          <a:p>
            <a:r>
              <a:rPr lang="pt-BR" sz="2400" b="1" dirty="0" smtClean="0"/>
              <a:t>1,9 bilhão de reais aplicados no PCG</a:t>
            </a:r>
            <a:endParaRPr lang="pt-BR" sz="2400" b="1" dirty="0"/>
          </a:p>
        </p:txBody>
      </p:sp>
      <p:sp>
        <p:nvSpPr>
          <p:cNvPr id="7" name="CaixaDeTexto 6"/>
          <p:cNvSpPr txBox="1"/>
          <p:nvPr/>
        </p:nvSpPr>
        <p:spPr>
          <a:xfrm>
            <a:off x="6524016" y="4085063"/>
            <a:ext cx="5202532" cy="1323439"/>
          </a:xfrm>
          <a:prstGeom prst="rect">
            <a:avLst/>
          </a:prstGeom>
          <a:noFill/>
        </p:spPr>
        <p:txBody>
          <a:bodyPr wrap="square" rtlCol="0">
            <a:spAutoFit/>
          </a:bodyPr>
          <a:lstStyle/>
          <a:p>
            <a:pPr algn="r"/>
            <a:r>
              <a:rPr lang="pt-BR" sz="2000" b="1" dirty="0" smtClean="0"/>
              <a:t>Destes montantes,</a:t>
            </a:r>
          </a:p>
          <a:p>
            <a:pPr algn="r"/>
            <a:r>
              <a:rPr lang="pt-BR" sz="2000" b="1" dirty="0" smtClean="0"/>
              <a:t>   1 bilhão de reais foram aplicados nos atendimentos em Gratuidade, </a:t>
            </a:r>
          </a:p>
          <a:p>
            <a:pPr algn="r"/>
            <a:r>
              <a:rPr lang="pt-BR" sz="2000" b="1" dirty="0"/>
              <a:t> </a:t>
            </a:r>
            <a:r>
              <a:rPr lang="pt-BR" sz="2000" b="1" dirty="0" smtClean="0"/>
              <a:t>    resultando em 70 milhões de atendimentos</a:t>
            </a:r>
            <a:endParaRPr lang="pt-BR" sz="2000" b="1" dirty="0"/>
          </a:p>
        </p:txBody>
      </p:sp>
      <p:sp>
        <p:nvSpPr>
          <p:cNvPr id="12" name="CaixaDeTexto 11"/>
          <p:cNvSpPr txBox="1"/>
          <p:nvPr/>
        </p:nvSpPr>
        <p:spPr>
          <a:xfrm>
            <a:off x="6334296" y="2944595"/>
            <a:ext cx="4552465" cy="461665"/>
          </a:xfrm>
          <a:prstGeom prst="rect">
            <a:avLst/>
          </a:prstGeom>
          <a:noFill/>
        </p:spPr>
        <p:txBody>
          <a:bodyPr wrap="none" rtlCol="0">
            <a:spAutoFit/>
          </a:bodyPr>
          <a:lstStyle/>
          <a:p>
            <a:r>
              <a:rPr lang="pt-BR" sz="2400" b="1" dirty="0" smtClean="0"/>
              <a:t>133 milhões de atendimentos PCG</a:t>
            </a:r>
            <a:endParaRPr lang="pt-BR" sz="2400" b="1" dirty="0"/>
          </a:p>
        </p:txBody>
      </p:sp>
      <p:pic>
        <p:nvPicPr>
          <p:cNvPr id="1026" name="Picture 2" descr="http://www.ma10.com.br/wp-content/uploads/2015/10/Educa%C3%A7%C3%A3o-Infantil-do-Sesc-foto-Rosana-Barros-1-770x410.png"/>
          <p:cNvPicPr>
            <a:picLocks noChangeAspect="1" noChangeArrowheads="1"/>
          </p:cNvPicPr>
          <p:nvPr/>
        </p:nvPicPr>
        <p:blipFill rotWithShape="1">
          <a:blip r:embed="rId3">
            <a:extLst>
              <a:ext uri="{28A0092B-C50C-407E-A947-70E740481C1C}">
                <a14:useLocalDpi xmlns:a14="http://schemas.microsoft.com/office/drawing/2010/main" val="0"/>
              </a:ext>
            </a:extLst>
          </a:blip>
          <a:srcRect l="-505" t="-99" r="456" b="220"/>
          <a:stretch/>
        </p:blipFill>
        <p:spPr bwMode="auto">
          <a:xfrm>
            <a:off x="-632417" y="1033632"/>
            <a:ext cx="6280742" cy="5850000"/>
          </a:xfrm>
          <a:prstGeom prst="trapezoid">
            <a:avLst>
              <a:gd name="adj" fmla="val 1095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07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ítulo 1"/>
          <p:cNvSpPr txBox="1">
            <a:spLocks/>
          </p:cNvSpPr>
          <p:nvPr/>
        </p:nvSpPr>
        <p:spPr bwMode="auto">
          <a:xfrm>
            <a:off x="5518622" y="0"/>
            <a:ext cx="6274601" cy="104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rmAutofit/>
          </a:bodyPr>
          <a:lst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smtClean="0">
                <a:ln>
                  <a:noFill/>
                </a:ln>
                <a:solidFill>
                  <a:srgbClr val="FFFFFF"/>
                </a:solidFill>
                <a:uLnTx/>
                <a:uFillTx/>
                <a:latin typeface="Arial Narrow"/>
                <a:ea typeface="ＭＳ Ｐゴシック" charset="0"/>
                <a:cs typeface="Arial Narrow"/>
              </a:rPr>
              <a:t>Grandes números do Sesc</a:t>
            </a:r>
            <a:endParaRPr kumimoji="0" lang="pt-BR" sz="3200" i="0" u="none" strike="noStrike" kern="1200" cap="none" spc="0" normalizeH="0" baseline="0" noProof="0" dirty="0">
              <a:ln>
                <a:noFill/>
              </a:ln>
              <a:solidFill>
                <a:srgbClr val="FFFFFF"/>
              </a:solidFill>
              <a:uLnTx/>
              <a:uFillTx/>
              <a:latin typeface="Arial Narrow"/>
              <a:ea typeface="ＭＳ Ｐゴシック" charset="0"/>
              <a:cs typeface="Arial Narrow"/>
            </a:endParaRPr>
          </a:p>
        </p:txBody>
      </p:sp>
      <p:pic>
        <p:nvPicPr>
          <p:cNvPr id="3074" name="Picture 2" descr="Resultado de imagem para mesa brasil se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575" y="1269678"/>
            <a:ext cx="4953000" cy="503872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504619" y="1170109"/>
            <a:ext cx="6382877" cy="5416868"/>
          </a:xfrm>
          <a:prstGeom prst="rect">
            <a:avLst/>
          </a:prstGeom>
        </p:spPr>
        <p:txBody>
          <a:bodyPr wrap="square">
            <a:spAutoFit/>
          </a:bodyPr>
          <a:lstStyle/>
          <a:p>
            <a:pPr algn="ctr"/>
            <a:r>
              <a:rPr lang="pt-BR" sz="2000" b="1" dirty="0" smtClean="0">
                <a:solidFill>
                  <a:srgbClr val="000000"/>
                </a:solidFill>
                <a:latin typeface="Arial" panose="020B0604020202020204" pitchFamily="34" charset="0"/>
                <a:cs typeface="Arial" panose="020B0604020202020204" pitchFamily="34" charset="0"/>
              </a:rPr>
              <a:t>Resultados 2017</a:t>
            </a:r>
          </a:p>
          <a:p>
            <a:pPr algn="ctr"/>
            <a:endParaRPr lang="pt-BR" sz="20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b="1" dirty="0" smtClean="0">
                <a:solidFill>
                  <a:srgbClr val="000000"/>
                </a:solidFill>
                <a:latin typeface="Arial" panose="020B0604020202020204" pitchFamily="34" charset="0"/>
                <a:cs typeface="Arial" panose="020B0604020202020204" pitchFamily="34" charset="0"/>
              </a:rPr>
              <a:t>1.458.002</a:t>
            </a:r>
            <a:r>
              <a:rPr lang="pt-BR" dirty="0" smtClean="0">
                <a:solidFill>
                  <a:srgbClr val="000000"/>
                </a:solidFill>
                <a:latin typeface="Arial" panose="020B0604020202020204" pitchFamily="34" charset="0"/>
                <a:cs typeface="Arial" panose="020B0604020202020204" pitchFamily="34" charset="0"/>
              </a:rPr>
              <a:t> Pessoas </a:t>
            </a:r>
            <a:r>
              <a:rPr lang="pt-BR" dirty="0">
                <a:solidFill>
                  <a:srgbClr val="000000"/>
                </a:solidFill>
                <a:latin typeface="Arial" panose="020B0604020202020204" pitchFamily="34" charset="0"/>
                <a:cs typeface="Arial" panose="020B0604020202020204" pitchFamily="34" charset="0"/>
              </a:rPr>
              <a:t>atendidas por </a:t>
            </a:r>
            <a:r>
              <a:rPr lang="pt-BR" dirty="0" smtClean="0">
                <a:solidFill>
                  <a:srgbClr val="000000"/>
                </a:solidFill>
                <a:latin typeface="Arial" panose="020B0604020202020204" pitchFamily="34" charset="0"/>
                <a:cs typeface="Arial" panose="020B0604020202020204" pitchFamily="34" charset="0"/>
              </a:rPr>
              <a:t>dia</a:t>
            </a:r>
          </a:p>
          <a:p>
            <a:pPr marL="285750" indent="-285750">
              <a:buFont typeface="Arial" panose="020B0604020202020204" pitchFamily="34" charset="0"/>
              <a:buChar char="•"/>
            </a:pPr>
            <a:endParaRPr lang="pt-BR"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b="1" dirty="0" smtClean="0">
                <a:solidFill>
                  <a:srgbClr val="000000"/>
                </a:solidFill>
                <a:latin typeface="Arial" panose="020B0604020202020204" pitchFamily="34" charset="0"/>
                <a:cs typeface="Arial" panose="020B0604020202020204" pitchFamily="34" charset="0"/>
              </a:rPr>
              <a:t>161.875.819</a:t>
            </a:r>
            <a:r>
              <a:rPr lang="pt-BR" dirty="0" smtClean="0">
                <a:solidFill>
                  <a:srgbClr val="000000"/>
                </a:solidFill>
                <a:latin typeface="Arial" panose="020B0604020202020204" pitchFamily="34" charset="0"/>
                <a:cs typeface="Arial" panose="020B0604020202020204" pitchFamily="34" charset="0"/>
              </a:rPr>
              <a:t> </a:t>
            </a:r>
            <a:r>
              <a:rPr lang="pt-BR" dirty="0">
                <a:solidFill>
                  <a:srgbClr val="000000"/>
                </a:solidFill>
                <a:latin typeface="Arial" panose="020B0604020202020204" pitchFamily="34" charset="0"/>
                <a:cs typeface="Arial" panose="020B0604020202020204" pitchFamily="34" charset="0"/>
              </a:rPr>
              <a:t>Refeições </a:t>
            </a:r>
            <a:r>
              <a:rPr lang="pt-BR" dirty="0" smtClean="0">
                <a:solidFill>
                  <a:srgbClr val="000000"/>
                </a:solidFill>
                <a:latin typeface="Arial" panose="020B0604020202020204" pitchFamily="34" charset="0"/>
                <a:cs typeface="Arial" panose="020B0604020202020204" pitchFamily="34" charset="0"/>
              </a:rPr>
              <a:t>complementadas</a:t>
            </a:r>
          </a:p>
          <a:p>
            <a:pPr marL="285750" indent="-285750">
              <a:buFont typeface="Arial" panose="020B0604020202020204" pitchFamily="34" charset="0"/>
              <a:buChar char="•"/>
            </a:pPr>
            <a:endParaRPr lang="pt-BR"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b="1" dirty="0" smtClean="0">
                <a:solidFill>
                  <a:srgbClr val="000000"/>
                </a:solidFill>
                <a:latin typeface="Arial" panose="020B0604020202020204" pitchFamily="34" charset="0"/>
                <a:cs typeface="Arial" panose="020B0604020202020204" pitchFamily="34" charset="0"/>
              </a:rPr>
              <a:t>3.111</a:t>
            </a:r>
            <a:r>
              <a:rPr lang="pt-BR" dirty="0" smtClean="0">
                <a:solidFill>
                  <a:srgbClr val="000000"/>
                </a:solidFill>
                <a:latin typeface="Arial" panose="020B0604020202020204" pitchFamily="34" charset="0"/>
                <a:cs typeface="Arial" panose="020B0604020202020204" pitchFamily="34" charset="0"/>
              </a:rPr>
              <a:t> </a:t>
            </a:r>
            <a:r>
              <a:rPr lang="pt-BR" dirty="0">
                <a:solidFill>
                  <a:srgbClr val="000000"/>
                </a:solidFill>
                <a:latin typeface="Arial" panose="020B0604020202020204" pitchFamily="34" charset="0"/>
                <a:cs typeface="Arial" panose="020B0604020202020204" pitchFamily="34" charset="0"/>
              </a:rPr>
              <a:t>Empresas parceiras (doadores sistemáticos</a:t>
            </a:r>
            <a:r>
              <a:rPr lang="pt-BR" dirty="0" smtClean="0">
                <a:solidFill>
                  <a:srgbClr val="00000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pt-BR"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b="1" dirty="0" smtClean="0">
                <a:solidFill>
                  <a:srgbClr val="000000"/>
                </a:solidFill>
                <a:latin typeface="Arial" panose="020B0604020202020204" pitchFamily="34" charset="0"/>
                <a:cs typeface="Arial" panose="020B0604020202020204" pitchFamily="34" charset="0"/>
              </a:rPr>
              <a:t>5.882</a:t>
            </a:r>
            <a:r>
              <a:rPr lang="pt-BR" dirty="0" smtClean="0">
                <a:solidFill>
                  <a:srgbClr val="000000"/>
                </a:solidFill>
                <a:latin typeface="Arial" panose="020B0604020202020204" pitchFamily="34" charset="0"/>
                <a:cs typeface="Arial" panose="020B0604020202020204" pitchFamily="34" charset="0"/>
              </a:rPr>
              <a:t> </a:t>
            </a:r>
            <a:r>
              <a:rPr lang="pt-BR" dirty="0">
                <a:solidFill>
                  <a:srgbClr val="000000"/>
                </a:solidFill>
                <a:latin typeface="Arial" panose="020B0604020202020204" pitchFamily="34" charset="0"/>
                <a:cs typeface="Arial" panose="020B0604020202020204" pitchFamily="34" charset="0"/>
              </a:rPr>
              <a:t>Entidades assistidas </a:t>
            </a:r>
            <a:r>
              <a:rPr lang="pt-BR" dirty="0" smtClean="0">
                <a:solidFill>
                  <a:srgbClr val="000000"/>
                </a:solidFill>
                <a:latin typeface="Arial" panose="020B0604020202020204" pitchFamily="34" charset="0"/>
                <a:cs typeface="Arial" panose="020B0604020202020204" pitchFamily="34" charset="0"/>
              </a:rPr>
              <a:t>permanentemente</a:t>
            </a:r>
          </a:p>
          <a:p>
            <a:pPr marL="285750" indent="-285750">
              <a:buFont typeface="Arial" panose="020B0604020202020204" pitchFamily="34" charset="0"/>
              <a:buChar char="•"/>
            </a:pPr>
            <a:endParaRPr lang="pt-BR"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b="1" dirty="0" smtClean="0">
                <a:solidFill>
                  <a:srgbClr val="000000"/>
                </a:solidFill>
                <a:latin typeface="Arial" panose="020B0604020202020204" pitchFamily="34" charset="0"/>
                <a:cs typeface="Arial" panose="020B0604020202020204" pitchFamily="34" charset="0"/>
              </a:rPr>
              <a:t>4.312</a:t>
            </a:r>
            <a:r>
              <a:rPr lang="pt-BR" dirty="0" smtClean="0">
                <a:solidFill>
                  <a:srgbClr val="000000"/>
                </a:solidFill>
                <a:latin typeface="Arial" panose="020B0604020202020204" pitchFamily="34" charset="0"/>
                <a:cs typeface="Arial" panose="020B0604020202020204" pitchFamily="34" charset="0"/>
              </a:rPr>
              <a:t> </a:t>
            </a:r>
            <a:r>
              <a:rPr lang="pt-BR" dirty="0">
                <a:solidFill>
                  <a:srgbClr val="000000"/>
                </a:solidFill>
                <a:latin typeface="Arial" panose="020B0604020202020204" pitchFamily="34" charset="0"/>
                <a:cs typeface="Arial" panose="020B0604020202020204" pitchFamily="34" charset="0"/>
              </a:rPr>
              <a:t>Ações educativas </a:t>
            </a:r>
            <a:r>
              <a:rPr lang="pt-BR" dirty="0" smtClean="0">
                <a:solidFill>
                  <a:srgbClr val="000000"/>
                </a:solidFill>
                <a:latin typeface="Arial" panose="020B0604020202020204" pitchFamily="34" charset="0"/>
                <a:cs typeface="Arial" panose="020B0604020202020204" pitchFamily="34" charset="0"/>
              </a:rPr>
              <a:t>realizadas</a:t>
            </a:r>
          </a:p>
          <a:p>
            <a:pPr marL="285750" indent="-285750">
              <a:buFont typeface="Arial" panose="020B0604020202020204" pitchFamily="34" charset="0"/>
              <a:buChar char="•"/>
            </a:pPr>
            <a:endParaRPr lang="pt-BR"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b="1" dirty="0" smtClean="0">
                <a:solidFill>
                  <a:srgbClr val="000000"/>
                </a:solidFill>
                <a:latin typeface="Arial" panose="020B0604020202020204" pitchFamily="34" charset="0"/>
                <a:cs typeface="Arial" panose="020B0604020202020204" pitchFamily="34" charset="0"/>
              </a:rPr>
              <a:t>150.114</a:t>
            </a:r>
            <a:r>
              <a:rPr lang="pt-BR" dirty="0" smtClean="0">
                <a:solidFill>
                  <a:srgbClr val="000000"/>
                </a:solidFill>
                <a:latin typeface="Arial" panose="020B0604020202020204" pitchFamily="34" charset="0"/>
                <a:cs typeface="Arial" panose="020B0604020202020204" pitchFamily="34" charset="0"/>
              </a:rPr>
              <a:t> </a:t>
            </a:r>
            <a:r>
              <a:rPr lang="pt-BR" dirty="0">
                <a:solidFill>
                  <a:srgbClr val="000000"/>
                </a:solidFill>
                <a:latin typeface="Arial" panose="020B0604020202020204" pitchFamily="34" charset="0"/>
                <a:cs typeface="Arial" panose="020B0604020202020204" pitchFamily="34" charset="0"/>
              </a:rPr>
              <a:t>Multiplicadores treinados nas ações </a:t>
            </a:r>
            <a:r>
              <a:rPr lang="pt-BR" dirty="0" smtClean="0">
                <a:solidFill>
                  <a:srgbClr val="000000"/>
                </a:solidFill>
                <a:latin typeface="Arial" panose="020B0604020202020204" pitchFamily="34" charset="0"/>
                <a:cs typeface="Arial" panose="020B0604020202020204" pitchFamily="34" charset="0"/>
              </a:rPr>
              <a:t>educativas</a:t>
            </a:r>
            <a:endParaRPr lang="pt-BR"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pt-BR" dirty="0" smtClean="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b="1" dirty="0" smtClean="0">
                <a:solidFill>
                  <a:srgbClr val="000000"/>
                </a:solidFill>
                <a:latin typeface="Arial" panose="020B0604020202020204" pitchFamily="34" charset="0"/>
                <a:cs typeface="Arial" panose="020B0604020202020204" pitchFamily="34" charset="0"/>
              </a:rPr>
              <a:t>707</a:t>
            </a:r>
            <a:r>
              <a:rPr lang="pt-BR" dirty="0" smtClean="0">
                <a:solidFill>
                  <a:srgbClr val="000000"/>
                </a:solidFill>
                <a:latin typeface="Arial" panose="020B0604020202020204" pitchFamily="34" charset="0"/>
                <a:cs typeface="Arial" panose="020B0604020202020204" pitchFamily="34" charset="0"/>
              </a:rPr>
              <a:t> Voluntários</a:t>
            </a:r>
          </a:p>
          <a:p>
            <a:pPr marL="285750" indent="-285750">
              <a:buFont typeface="Arial" panose="020B0604020202020204" pitchFamily="34" charset="0"/>
              <a:buChar char="•"/>
            </a:pPr>
            <a:endParaRPr lang="pt-BR"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b="1" dirty="0" smtClean="0">
                <a:solidFill>
                  <a:srgbClr val="000000"/>
                </a:solidFill>
                <a:latin typeface="Arial" panose="020B0604020202020204" pitchFamily="34" charset="0"/>
                <a:cs typeface="Arial" panose="020B0604020202020204" pitchFamily="34" charset="0"/>
              </a:rPr>
              <a:t>90</a:t>
            </a:r>
            <a:r>
              <a:rPr lang="pt-BR" dirty="0" smtClean="0">
                <a:solidFill>
                  <a:srgbClr val="000000"/>
                </a:solidFill>
                <a:latin typeface="Arial" panose="020B0604020202020204" pitchFamily="34" charset="0"/>
                <a:cs typeface="Arial" panose="020B0604020202020204" pitchFamily="34" charset="0"/>
              </a:rPr>
              <a:t> </a:t>
            </a:r>
            <a:r>
              <a:rPr lang="pt-BR" dirty="0">
                <a:solidFill>
                  <a:srgbClr val="000000"/>
                </a:solidFill>
                <a:latin typeface="Arial" panose="020B0604020202020204" pitchFamily="34" charset="0"/>
                <a:cs typeface="Arial" panose="020B0604020202020204" pitchFamily="34" charset="0"/>
              </a:rPr>
              <a:t>Unidades em funcionamento </a:t>
            </a:r>
            <a:endParaRPr lang="pt-BR" dirty="0" smtClean="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pt-BR" dirty="0" smtClean="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b="1" dirty="0" smtClean="0">
                <a:solidFill>
                  <a:srgbClr val="000000"/>
                </a:solidFill>
                <a:latin typeface="Arial" panose="020B0604020202020204" pitchFamily="34" charset="0"/>
                <a:cs typeface="Arial" panose="020B0604020202020204" pitchFamily="34" charset="0"/>
              </a:rPr>
              <a:t> </a:t>
            </a:r>
            <a:r>
              <a:rPr lang="pt-BR" b="1" dirty="0">
                <a:solidFill>
                  <a:srgbClr val="000000"/>
                </a:solidFill>
                <a:latin typeface="Arial" panose="020B0604020202020204" pitchFamily="34" charset="0"/>
                <a:cs typeface="Arial" panose="020B0604020202020204" pitchFamily="34" charset="0"/>
              </a:rPr>
              <a:t>547 </a:t>
            </a:r>
            <a:r>
              <a:rPr lang="pt-BR" dirty="0">
                <a:solidFill>
                  <a:srgbClr val="000000"/>
                </a:solidFill>
                <a:latin typeface="Arial" panose="020B0604020202020204" pitchFamily="34" charset="0"/>
                <a:cs typeface="Arial" panose="020B0604020202020204" pitchFamily="34" charset="0"/>
              </a:rPr>
              <a:t>Cidades na </a:t>
            </a:r>
            <a:r>
              <a:rPr lang="pt-BR" dirty="0" smtClean="0">
                <a:solidFill>
                  <a:srgbClr val="000000"/>
                </a:solidFill>
                <a:latin typeface="Arial" panose="020B0604020202020204" pitchFamily="34" charset="0"/>
                <a:cs typeface="Arial" panose="020B0604020202020204" pitchFamily="34" charset="0"/>
              </a:rPr>
              <a:t>abrangência</a:t>
            </a:r>
            <a:endParaRPr lang="pt-BR" i="0" dirty="0">
              <a:solidFill>
                <a:srgbClr val="000000"/>
              </a:solidFill>
              <a:effectLst/>
              <a:latin typeface="Arial" panose="020B0604020202020204" pitchFamily="34" charset="0"/>
              <a:cs typeface="Arial" panose="020B0604020202020204" pitchFamily="34" charset="0"/>
            </a:endParaRPr>
          </a:p>
        </p:txBody>
      </p:sp>
      <p:sp>
        <p:nvSpPr>
          <p:cNvPr id="3" name="CaixaDeTexto 2"/>
          <p:cNvSpPr txBox="1"/>
          <p:nvPr/>
        </p:nvSpPr>
        <p:spPr>
          <a:xfrm>
            <a:off x="8227550" y="4734233"/>
            <a:ext cx="2525050" cy="800219"/>
          </a:xfrm>
          <a:prstGeom prst="rect">
            <a:avLst/>
          </a:prstGeom>
          <a:noFill/>
        </p:spPr>
        <p:txBody>
          <a:bodyPr wrap="none" rtlCol="0">
            <a:spAutoFit/>
          </a:bodyPr>
          <a:lstStyle/>
          <a:p>
            <a:pPr algn="ctr"/>
            <a:r>
              <a:rPr lang="pt-BR" sz="2800" b="1" dirty="0">
                <a:solidFill>
                  <a:srgbClr val="000000"/>
                </a:solidFill>
                <a:latin typeface="Times New Roman" panose="02020603050405020304" pitchFamily="18" charset="0"/>
              </a:rPr>
              <a:t>40.575.853 kg </a:t>
            </a:r>
            <a:endParaRPr lang="pt-BR" sz="2800" b="1" dirty="0" smtClean="0">
              <a:solidFill>
                <a:srgbClr val="000000"/>
              </a:solidFill>
              <a:latin typeface="Times New Roman" panose="02020603050405020304" pitchFamily="18" charset="0"/>
            </a:endParaRPr>
          </a:p>
          <a:p>
            <a:pPr algn="ctr"/>
            <a:r>
              <a:rPr lang="pt-BR" b="1" dirty="0" smtClean="0">
                <a:solidFill>
                  <a:srgbClr val="000000"/>
                </a:solidFill>
                <a:latin typeface="Times New Roman" panose="02020603050405020304" pitchFamily="18" charset="0"/>
              </a:rPr>
              <a:t>(alimentos distribuídos)</a:t>
            </a:r>
            <a:endParaRPr lang="pt-BR"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8791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2"/>
          <p:cNvSpPr txBox="1">
            <a:spLocks/>
          </p:cNvSpPr>
          <p:nvPr/>
        </p:nvSpPr>
        <p:spPr>
          <a:xfrm>
            <a:off x="5322070" y="0"/>
            <a:ext cx="6524071" cy="1028039"/>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smtClean="0">
                <a:ln>
                  <a:noFill/>
                </a:ln>
                <a:solidFill>
                  <a:schemeClr val="bg1"/>
                </a:solidFill>
                <a:effectLst/>
                <a:uLnTx/>
                <a:uFillTx/>
                <a:latin typeface="Arial Narrow"/>
                <a:ea typeface="+mj-ea"/>
                <a:cs typeface="Arial Narrow"/>
              </a:rPr>
              <a:t>As áreas de atuação do </a:t>
            </a:r>
            <a:r>
              <a:rPr kumimoji="0" lang="pt-BR" sz="2800" b="0" i="0" u="none" strike="noStrike" kern="1200" cap="none" spc="0" normalizeH="0" baseline="0" noProof="0" dirty="0" err="1" smtClean="0">
                <a:ln>
                  <a:noFill/>
                </a:ln>
                <a:solidFill>
                  <a:schemeClr val="bg1"/>
                </a:solidFill>
                <a:effectLst/>
                <a:uLnTx/>
                <a:uFillTx/>
                <a:latin typeface="Arial Narrow"/>
                <a:ea typeface="+mj-ea"/>
                <a:cs typeface="Arial Narrow"/>
              </a:rPr>
              <a:t>Senac</a:t>
            </a:r>
            <a:endParaRPr kumimoji="0" lang="en-US" sz="2800" b="0" i="0" u="none" strike="noStrike" kern="1200" cap="none" spc="0" normalizeH="0" baseline="0" noProof="0" dirty="0">
              <a:ln>
                <a:noFill/>
              </a:ln>
              <a:solidFill>
                <a:schemeClr val="bg1"/>
              </a:solidFill>
              <a:effectLst/>
              <a:uLnTx/>
              <a:uFillTx/>
              <a:latin typeface="Arial Narrow"/>
              <a:ea typeface="+mj-ea"/>
              <a:cs typeface="Arial Narrow"/>
            </a:endParaRPr>
          </a:p>
        </p:txBody>
      </p:sp>
      <p:pic>
        <p:nvPicPr>
          <p:cNvPr id="7" name="Picture 6" descr="THUMB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1058423"/>
            <a:ext cx="5259084" cy="5791053"/>
          </a:xfrm>
          <a:prstGeom prst="rect">
            <a:avLst/>
          </a:prstGeom>
        </p:spPr>
      </p:pic>
      <p:pic>
        <p:nvPicPr>
          <p:cNvPr id="8" name="Picture 7" descr="nuve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29460" y="1983995"/>
            <a:ext cx="6883736" cy="3739391"/>
          </a:xfrm>
          <a:prstGeom prst="rect">
            <a:avLst/>
          </a:prstGeom>
        </p:spPr>
      </p:pic>
    </p:spTree>
    <p:extLst>
      <p:ext uri="{BB962C8B-B14F-4D97-AF65-F5344CB8AC3E}">
        <p14:creationId xmlns:p14="http://schemas.microsoft.com/office/powerpoint/2010/main" val="116943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3"/>
          <p:cNvSpPr/>
          <p:nvPr/>
        </p:nvSpPr>
        <p:spPr>
          <a:xfrm>
            <a:off x="1225416" y="3216259"/>
            <a:ext cx="9648827" cy="17272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solidFill>
                <a:prstClr val="white"/>
              </a:solidFill>
              <a:cs typeface="Arial" panose="020B0604020202020204" pitchFamily="34" charset="0"/>
            </a:endParaRPr>
          </a:p>
        </p:txBody>
      </p:sp>
      <p:sp>
        <p:nvSpPr>
          <p:cNvPr id="12" name="Rectangle 38"/>
          <p:cNvSpPr/>
          <p:nvPr/>
        </p:nvSpPr>
        <p:spPr>
          <a:xfrm>
            <a:off x="1225416" y="2314559"/>
            <a:ext cx="9648827" cy="901700"/>
          </a:xfrm>
          <a:prstGeom prst="rect">
            <a:avLst/>
          </a:pr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solidFill>
                <a:prstClr val="white"/>
              </a:solidFill>
              <a:cs typeface="Arial" panose="020B0604020202020204" pitchFamily="34" charset="0"/>
            </a:endParaRPr>
          </a:p>
        </p:txBody>
      </p:sp>
      <p:sp>
        <p:nvSpPr>
          <p:cNvPr id="13" name="CaixaDeTexto 4"/>
          <p:cNvSpPr txBox="1">
            <a:spLocks noChangeArrowheads="1"/>
          </p:cNvSpPr>
          <p:nvPr/>
        </p:nvSpPr>
        <p:spPr bwMode="auto">
          <a:xfrm>
            <a:off x="1122218" y="1369037"/>
            <a:ext cx="100086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r>
              <a:rPr lang="pt-BR" altLang="pt-BR" dirty="0">
                <a:solidFill>
                  <a:schemeClr val="tx1"/>
                </a:solidFill>
                <a:latin typeface="+mj-lt"/>
              </a:rPr>
              <a:t>O</a:t>
            </a:r>
            <a:r>
              <a:rPr lang="pt-BR" altLang="pt-BR" b="1" dirty="0">
                <a:solidFill>
                  <a:schemeClr val="tx1"/>
                </a:solidFill>
                <a:latin typeface="+mj-lt"/>
              </a:rPr>
              <a:t> Senac </a:t>
            </a:r>
            <a:r>
              <a:rPr lang="pt-BR" altLang="pt-BR" dirty="0">
                <a:solidFill>
                  <a:schemeClr val="tx1"/>
                </a:solidFill>
                <a:latin typeface="+mj-lt"/>
              </a:rPr>
              <a:t>conta com </a:t>
            </a:r>
            <a:r>
              <a:rPr lang="pt-BR" altLang="pt-BR" b="1" dirty="0">
                <a:solidFill>
                  <a:schemeClr val="tx1"/>
                </a:solidFill>
                <a:latin typeface="+mj-lt"/>
              </a:rPr>
              <a:t>uma rede singular de ensino </a:t>
            </a:r>
            <a:r>
              <a:rPr lang="pt-BR" altLang="pt-BR" dirty="0">
                <a:solidFill>
                  <a:schemeClr val="tx1"/>
                </a:solidFill>
                <a:latin typeface="+mj-lt"/>
              </a:rPr>
              <a:t>composta por </a:t>
            </a:r>
            <a:r>
              <a:rPr lang="pt-BR" altLang="pt-BR" b="1" dirty="0" smtClean="0">
                <a:solidFill>
                  <a:schemeClr val="tx1"/>
                </a:solidFill>
                <a:latin typeface="+mj-lt"/>
              </a:rPr>
              <a:t>639 </a:t>
            </a:r>
            <a:r>
              <a:rPr lang="pt-BR" altLang="pt-BR" dirty="0">
                <a:solidFill>
                  <a:schemeClr val="tx1"/>
                </a:solidFill>
                <a:latin typeface="+mj-lt"/>
              </a:rPr>
              <a:t>unidades operativas em todo o País:</a:t>
            </a:r>
          </a:p>
        </p:txBody>
      </p:sp>
      <p:sp>
        <p:nvSpPr>
          <p:cNvPr id="14" name="CaixaDeTexto 13"/>
          <p:cNvSpPr txBox="1">
            <a:spLocks noChangeArrowheads="1"/>
          </p:cNvSpPr>
          <p:nvPr/>
        </p:nvSpPr>
        <p:spPr bwMode="auto">
          <a:xfrm>
            <a:off x="2089018" y="3792526"/>
            <a:ext cx="13684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marL="0" lvl="2">
              <a:spcBef>
                <a:spcPct val="0"/>
              </a:spcBef>
              <a:spcAft>
                <a:spcPct val="0"/>
              </a:spcAft>
              <a:buNone/>
            </a:pPr>
            <a:r>
              <a:rPr lang="pt-BR" altLang="pt-BR" sz="1600" dirty="0" smtClean="0">
                <a:solidFill>
                  <a:schemeClr val="tx1"/>
                </a:solidFill>
                <a:latin typeface="Calibri" panose="020F0502020204030204" pitchFamily="34" charset="0"/>
                <a:cs typeface="Arial" panose="020B0604020202020204" pitchFamily="34" charset="0"/>
              </a:rPr>
              <a:t>444</a:t>
            </a:r>
            <a:endParaRPr lang="pt-BR" altLang="pt-BR" sz="1600" dirty="0">
              <a:solidFill>
                <a:schemeClr val="tx1"/>
              </a:solidFill>
              <a:latin typeface="Calibri" panose="020F0502020204030204" pitchFamily="34" charset="0"/>
              <a:cs typeface="Arial" panose="020B0604020202020204" pitchFamily="34" charset="0"/>
            </a:endParaRPr>
          </a:p>
          <a:p>
            <a:pPr marL="0" lvl="2">
              <a:spcBef>
                <a:spcPct val="0"/>
              </a:spcBef>
              <a:spcAft>
                <a:spcPct val="0"/>
              </a:spcAft>
              <a:buNone/>
            </a:pPr>
            <a:r>
              <a:rPr lang="pt-BR" altLang="pt-BR" sz="1600" dirty="0">
                <a:solidFill>
                  <a:schemeClr val="tx1"/>
                </a:solidFill>
                <a:latin typeface="Calibri" panose="020F0502020204030204" pitchFamily="34" charset="0"/>
                <a:cs typeface="Arial" panose="020B0604020202020204" pitchFamily="34" charset="0"/>
              </a:rPr>
              <a:t>Centros de Formação Profissional</a:t>
            </a:r>
          </a:p>
        </p:txBody>
      </p:sp>
      <p:sp>
        <p:nvSpPr>
          <p:cNvPr id="15" name="CaixaDeTexto 14"/>
          <p:cNvSpPr txBox="1">
            <a:spLocks noChangeArrowheads="1"/>
          </p:cNvSpPr>
          <p:nvPr/>
        </p:nvSpPr>
        <p:spPr bwMode="auto">
          <a:xfrm>
            <a:off x="1187911" y="5077592"/>
            <a:ext cx="9723838" cy="10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r>
              <a:rPr lang="pt-BR" altLang="pt-BR" sz="1600" dirty="0">
                <a:solidFill>
                  <a:schemeClr val="tx1"/>
                </a:solidFill>
                <a:latin typeface="+mj-lt"/>
                <a:cs typeface="Arial" panose="020B0604020202020204" pitchFamily="34" charset="0"/>
              </a:rPr>
              <a:t>Alcance: </a:t>
            </a:r>
            <a:r>
              <a:rPr lang="pt-BR" altLang="pt-BR" sz="1801" b="1" dirty="0" smtClean="0">
                <a:solidFill>
                  <a:schemeClr val="tx1"/>
                </a:solidFill>
                <a:latin typeface="+mj-lt"/>
                <a:cs typeface="Arial" panose="020B0604020202020204" pitchFamily="34" charset="0"/>
              </a:rPr>
              <a:t>1.901 </a:t>
            </a:r>
            <a:r>
              <a:rPr lang="pt-BR" altLang="pt-BR" sz="1801" b="1" dirty="0">
                <a:solidFill>
                  <a:schemeClr val="tx1"/>
                </a:solidFill>
                <a:latin typeface="+mj-lt"/>
                <a:cs typeface="Arial" panose="020B0604020202020204" pitchFamily="34" charset="0"/>
              </a:rPr>
              <a:t>municípios</a:t>
            </a:r>
            <a:r>
              <a:rPr lang="pt-BR" altLang="pt-BR" sz="1600" dirty="0">
                <a:solidFill>
                  <a:schemeClr val="tx1"/>
                </a:solidFill>
                <a:latin typeface="+mj-lt"/>
                <a:cs typeface="Arial" panose="020B0604020202020204" pitchFamily="34" charset="0"/>
              </a:rPr>
              <a:t>, também por meio de sua </a:t>
            </a:r>
            <a:r>
              <a:rPr lang="pt-BR" altLang="pt-BR" sz="1801" b="1" dirty="0">
                <a:solidFill>
                  <a:schemeClr val="tx1"/>
                </a:solidFill>
                <a:latin typeface="+mj-lt"/>
                <a:cs typeface="Arial" panose="020B0604020202020204" pitchFamily="34" charset="0"/>
              </a:rPr>
              <a:t>Rede Nacional de </a:t>
            </a:r>
            <a:r>
              <a:rPr lang="pt-BR" altLang="pt-BR" sz="1801" b="1" dirty="0" smtClean="0">
                <a:solidFill>
                  <a:schemeClr val="tx1"/>
                </a:solidFill>
                <a:latin typeface="+mj-lt"/>
                <a:cs typeface="Arial" panose="020B0604020202020204" pitchFamily="34" charset="0"/>
              </a:rPr>
              <a:t/>
            </a:r>
            <a:br>
              <a:rPr lang="pt-BR" altLang="pt-BR" sz="1801" b="1" dirty="0" smtClean="0">
                <a:solidFill>
                  <a:schemeClr val="tx1"/>
                </a:solidFill>
                <a:latin typeface="+mj-lt"/>
                <a:cs typeface="Arial" panose="020B0604020202020204" pitchFamily="34" charset="0"/>
              </a:rPr>
            </a:br>
            <a:r>
              <a:rPr lang="pt-BR" altLang="pt-BR" sz="1801" b="1" dirty="0" smtClean="0">
                <a:solidFill>
                  <a:schemeClr val="tx1"/>
                </a:solidFill>
                <a:latin typeface="+mj-lt"/>
                <a:cs typeface="Arial" panose="020B0604020202020204" pitchFamily="34" charset="0"/>
              </a:rPr>
              <a:t>Educação </a:t>
            </a:r>
            <a:r>
              <a:rPr lang="pt-BR" altLang="pt-BR" sz="1801" b="1" dirty="0">
                <a:solidFill>
                  <a:schemeClr val="tx1"/>
                </a:solidFill>
                <a:latin typeface="+mj-lt"/>
                <a:cs typeface="Arial" panose="020B0604020202020204" pitchFamily="34" charset="0"/>
              </a:rPr>
              <a:t>a Distância</a:t>
            </a:r>
            <a:r>
              <a:rPr lang="pt-BR" altLang="pt-BR" sz="1600" dirty="0">
                <a:solidFill>
                  <a:schemeClr val="tx1"/>
                </a:solidFill>
                <a:latin typeface="+mj-lt"/>
                <a:cs typeface="Arial" panose="020B0604020202020204" pitchFamily="34" charset="0"/>
              </a:rPr>
              <a:t>, com </a:t>
            </a:r>
            <a:r>
              <a:rPr lang="pt-BR" altLang="pt-BR" sz="1801" b="1" dirty="0" smtClean="0">
                <a:solidFill>
                  <a:schemeClr val="tx1"/>
                </a:solidFill>
                <a:latin typeface="+mj-lt"/>
                <a:cs typeface="Arial" panose="020B0604020202020204" pitchFamily="34" charset="0"/>
              </a:rPr>
              <a:t>299 </a:t>
            </a:r>
            <a:r>
              <a:rPr lang="pt-BR" altLang="pt-BR" sz="1801" b="1" dirty="0">
                <a:solidFill>
                  <a:schemeClr val="tx1"/>
                </a:solidFill>
                <a:latin typeface="+mj-lt"/>
                <a:cs typeface="Arial" panose="020B0604020202020204" pitchFamily="34" charset="0"/>
              </a:rPr>
              <a:t>Polos </a:t>
            </a:r>
            <a:r>
              <a:rPr lang="pt-BR" altLang="pt-BR" sz="1801" b="1" dirty="0" smtClean="0">
                <a:solidFill>
                  <a:schemeClr val="tx1"/>
                </a:solidFill>
                <a:latin typeface="+mj-lt"/>
                <a:cs typeface="Arial" panose="020B0604020202020204" pitchFamily="34" charset="0"/>
              </a:rPr>
              <a:t>para oferta de cursos de pós-graduação, 242 para cursos de graduação </a:t>
            </a:r>
            <a:r>
              <a:rPr lang="pt-BR" altLang="pt-BR" sz="1600" b="1" dirty="0">
                <a:solidFill>
                  <a:schemeClr val="tx1"/>
                </a:solidFill>
                <a:latin typeface="+mj-lt"/>
                <a:cs typeface="Arial" panose="020B0604020202020204" pitchFamily="34" charset="0"/>
              </a:rPr>
              <a:t>e </a:t>
            </a:r>
            <a:r>
              <a:rPr lang="pt-BR" altLang="pt-BR" sz="1801" b="1" dirty="0" smtClean="0">
                <a:solidFill>
                  <a:schemeClr val="tx1"/>
                </a:solidFill>
                <a:latin typeface="+mj-lt"/>
                <a:cs typeface="Arial" panose="020B0604020202020204" pitchFamily="34" charset="0"/>
              </a:rPr>
              <a:t>328 para </a:t>
            </a:r>
            <a:r>
              <a:rPr lang="pt-BR" altLang="pt-BR" sz="1801" b="1" dirty="0">
                <a:solidFill>
                  <a:schemeClr val="tx1"/>
                </a:solidFill>
                <a:latin typeface="+mj-lt"/>
                <a:cs typeface="Arial" panose="020B0604020202020204" pitchFamily="34" charset="0"/>
              </a:rPr>
              <a:t>Cursos Técnicos.</a:t>
            </a:r>
          </a:p>
          <a:p>
            <a:pPr eaLnBrk="1" hangingPunct="1">
              <a:spcBef>
                <a:spcPct val="0"/>
              </a:spcBef>
              <a:spcAft>
                <a:spcPct val="0"/>
              </a:spcAft>
              <a:buFontTx/>
              <a:buNone/>
            </a:pPr>
            <a:endParaRPr lang="pt-BR" altLang="pt-BR" sz="1051" b="1" dirty="0">
              <a:solidFill>
                <a:schemeClr val="tx1"/>
              </a:solidFill>
              <a:latin typeface="+mj-lt"/>
              <a:cs typeface="Arial" panose="020B0604020202020204" pitchFamily="34" charset="0"/>
            </a:endParaRPr>
          </a:p>
        </p:txBody>
      </p:sp>
      <p:sp>
        <p:nvSpPr>
          <p:cNvPr id="16" name="CaixaDeTexto 15"/>
          <p:cNvSpPr txBox="1">
            <a:spLocks noChangeArrowheads="1"/>
          </p:cNvSpPr>
          <p:nvPr/>
        </p:nvSpPr>
        <p:spPr bwMode="auto">
          <a:xfrm>
            <a:off x="3386004" y="3792524"/>
            <a:ext cx="12239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marL="0" lvl="2">
              <a:spcBef>
                <a:spcPct val="0"/>
              </a:spcBef>
              <a:spcAft>
                <a:spcPct val="0"/>
              </a:spcAft>
              <a:buNone/>
            </a:pPr>
            <a:r>
              <a:rPr lang="pt-BR" altLang="pt-BR" sz="1600" dirty="0" smtClean="0">
                <a:solidFill>
                  <a:schemeClr val="tx1"/>
                </a:solidFill>
                <a:latin typeface="Calibri" panose="020F0502020204030204" pitchFamily="34" charset="0"/>
                <a:cs typeface="Arial" panose="020B0604020202020204" pitchFamily="34" charset="0"/>
              </a:rPr>
              <a:t>28 </a:t>
            </a:r>
            <a:r>
              <a:rPr lang="pt-BR" altLang="pt-BR" sz="1600" dirty="0">
                <a:solidFill>
                  <a:schemeClr val="tx1"/>
                </a:solidFill>
                <a:latin typeface="Calibri" panose="020F0502020204030204" pitchFamily="34" charset="0"/>
                <a:cs typeface="Arial" panose="020B0604020202020204" pitchFamily="34" charset="0"/>
              </a:rPr>
              <a:t>Empresas Pedagógicas</a:t>
            </a:r>
          </a:p>
        </p:txBody>
      </p:sp>
      <p:sp>
        <p:nvSpPr>
          <p:cNvPr id="17" name="CaixaDeTexto 16"/>
          <p:cNvSpPr txBox="1">
            <a:spLocks noChangeArrowheads="1"/>
          </p:cNvSpPr>
          <p:nvPr/>
        </p:nvSpPr>
        <p:spPr bwMode="auto">
          <a:xfrm>
            <a:off x="4754431" y="3792523"/>
            <a:ext cx="10080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marL="0" lvl="2">
              <a:spcBef>
                <a:spcPct val="0"/>
              </a:spcBef>
              <a:spcAft>
                <a:spcPct val="0"/>
              </a:spcAft>
              <a:buNone/>
            </a:pPr>
            <a:r>
              <a:rPr lang="pt-BR" altLang="pt-BR" sz="1600" dirty="0" smtClean="0">
                <a:solidFill>
                  <a:schemeClr val="tx1"/>
                </a:solidFill>
                <a:latin typeface="Calibri" panose="020F0502020204030204" pitchFamily="34" charset="0"/>
                <a:cs typeface="Arial" panose="020B0604020202020204" pitchFamily="34" charset="0"/>
              </a:rPr>
              <a:t>12 </a:t>
            </a:r>
            <a:endParaRPr lang="pt-BR" altLang="pt-BR" sz="1600" dirty="0">
              <a:solidFill>
                <a:schemeClr val="tx1"/>
              </a:solidFill>
              <a:latin typeface="Calibri" panose="020F0502020204030204" pitchFamily="34" charset="0"/>
              <a:cs typeface="Arial" panose="020B0604020202020204" pitchFamily="34" charset="0"/>
            </a:endParaRPr>
          </a:p>
          <a:p>
            <a:pPr marL="0" lvl="2">
              <a:spcBef>
                <a:spcPct val="0"/>
              </a:spcBef>
              <a:spcAft>
                <a:spcPct val="0"/>
              </a:spcAft>
              <a:buNone/>
            </a:pPr>
            <a:r>
              <a:rPr lang="pt-BR" altLang="pt-BR" sz="1600" dirty="0">
                <a:solidFill>
                  <a:schemeClr val="tx1"/>
                </a:solidFill>
                <a:latin typeface="Calibri" panose="020F0502020204030204" pitchFamily="34" charset="0"/>
                <a:cs typeface="Arial" panose="020B0604020202020204" pitchFamily="34" charset="0"/>
              </a:rPr>
              <a:t>Centros </a:t>
            </a:r>
            <a:r>
              <a:rPr lang="pt-BR" altLang="pt-BR" sz="1600" dirty="0" err="1">
                <a:solidFill>
                  <a:schemeClr val="tx1"/>
                </a:solidFill>
                <a:latin typeface="Calibri" panose="020F0502020204030204" pitchFamily="34" charset="0"/>
                <a:cs typeface="Arial" panose="020B0604020202020204" pitchFamily="34" charset="0"/>
              </a:rPr>
              <a:t>Especiali</a:t>
            </a:r>
            <a:r>
              <a:rPr lang="pt-BR" altLang="pt-BR" sz="1600" dirty="0">
                <a:solidFill>
                  <a:schemeClr val="tx1"/>
                </a:solidFill>
                <a:latin typeface="Calibri" panose="020F0502020204030204" pitchFamily="34" charset="0"/>
                <a:cs typeface="Arial" panose="020B0604020202020204" pitchFamily="34" charset="0"/>
              </a:rPr>
              <a:t>-</a:t>
            </a:r>
            <a:br>
              <a:rPr lang="pt-BR" altLang="pt-BR" sz="1600" dirty="0">
                <a:solidFill>
                  <a:schemeClr val="tx1"/>
                </a:solidFill>
                <a:latin typeface="Calibri" panose="020F0502020204030204" pitchFamily="34" charset="0"/>
                <a:cs typeface="Arial" panose="020B0604020202020204" pitchFamily="34" charset="0"/>
              </a:rPr>
            </a:br>
            <a:r>
              <a:rPr lang="pt-BR" altLang="pt-BR" sz="1600" dirty="0" err="1">
                <a:solidFill>
                  <a:schemeClr val="tx1"/>
                </a:solidFill>
                <a:latin typeface="Calibri" panose="020F0502020204030204" pitchFamily="34" charset="0"/>
                <a:cs typeface="Arial" panose="020B0604020202020204" pitchFamily="34" charset="0"/>
              </a:rPr>
              <a:t>zados</a:t>
            </a:r>
            <a:endParaRPr lang="pt-BR" altLang="pt-BR" sz="1600" dirty="0">
              <a:solidFill>
                <a:schemeClr val="tx1"/>
              </a:solidFill>
              <a:latin typeface="Calibri" panose="020F0502020204030204" pitchFamily="34" charset="0"/>
              <a:cs typeface="Arial" panose="020B0604020202020204" pitchFamily="34" charset="0"/>
            </a:endParaRPr>
          </a:p>
        </p:txBody>
      </p:sp>
      <p:sp>
        <p:nvSpPr>
          <p:cNvPr id="18" name="CaixaDeTexto 17"/>
          <p:cNvSpPr txBox="1">
            <a:spLocks noChangeArrowheads="1"/>
          </p:cNvSpPr>
          <p:nvPr/>
        </p:nvSpPr>
        <p:spPr bwMode="auto">
          <a:xfrm>
            <a:off x="6049830" y="3792521"/>
            <a:ext cx="1079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marL="0" lvl="2">
              <a:spcBef>
                <a:spcPct val="0"/>
              </a:spcBef>
              <a:spcAft>
                <a:spcPct val="0"/>
              </a:spcAft>
              <a:buNone/>
            </a:pPr>
            <a:r>
              <a:rPr lang="pt-BR" altLang="pt-BR" sz="1600" dirty="0" smtClean="0">
                <a:solidFill>
                  <a:schemeClr val="tx1"/>
                </a:solidFill>
                <a:latin typeface="Calibri" panose="020F0502020204030204" pitchFamily="34" charset="0"/>
                <a:cs typeface="Arial" panose="020B0604020202020204" pitchFamily="34" charset="0"/>
              </a:rPr>
              <a:t>25 </a:t>
            </a:r>
            <a:r>
              <a:rPr lang="pt-BR" altLang="pt-BR" sz="1600" dirty="0">
                <a:solidFill>
                  <a:schemeClr val="tx1"/>
                </a:solidFill>
                <a:latin typeface="Calibri" panose="020F0502020204030204" pitchFamily="34" charset="0"/>
                <a:cs typeface="Arial" panose="020B0604020202020204" pitchFamily="34" charset="0"/>
              </a:rPr>
              <a:t>Unidades de Ensino Superior</a:t>
            </a:r>
          </a:p>
        </p:txBody>
      </p:sp>
      <p:sp>
        <p:nvSpPr>
          <p:cNvPr id="19" name="CaixaDeTexto 18"/>
          <p:cNvSpPr txBox="1">
            <a:spLocks noChangeArrowheads="1"/>
          </p:cNvSpPr>
          <p:nvPr/>
        </p:nvSpPr>
        <p:spPr bwMode="auto">
          <a:xfrm>
            <a:off x="7202355" y="3792524"/>
            <a:ext cx="1008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marL="0" lvl="2">
              <a:spcBef>
                <a:spcPct val="0"/>
              </a:spcBef>
              <a:spcAft>
                <a:spcPct val="0"/>
              </a:spcAft>
              <a:buNone/>
            </a:pPr>
            <a:r>
              <a:rPr lang="pt-BR" altLang="pt-BR" sz="1600" dirty="0" smtClean="0">
                <a:solidFill>
                  <a:schemeClr val="tx1"/>
                </a:solidFill>
                <a:latin typeface="Calibri" panose="020F0502020204030204" pitchFamily="34" charset="0"/>
                <a:cs typeface="Arial" panose="020B0604020202020204" pitchFamily="34" charset="0"/>
              </a:rPr>
              <a:t>83 </a:t>
            </a:r>
            <a:r>
              <a:rPr lang="pt-BR" altLang="pt-BR" sz="1600" dirty="0">
                <a:solidFill>
                  <a:schemeClr val="tx1"/>
                </a:solidFill>
                <a:latin typeface="Calibri" panose="020F0502020204030204" pitchFamily="34" charset="0"/>
                <a:cs typeface="Arial" panose="020B0604020202020204" pitchFamily="34" charset="0"/>
              </a:rPr>
              <a:t>Carretas-escola</a:t>
            </a:r>
          </a:p>
        </p:txBody>
      </p:sp>
      <p:sp>
        <p:nvSpPr>
          <p:cNvPr id="20" name="CaixaDeTexto 19"/>
          <p:cNvSpPr txBox="1">
            <a:spLocks noChangeArrowheads="1"/>
          </p:cNvSpPr>
          <p:nvPr/>
        </p:nvSpPr>
        <p:spPr bwMode="auto">
          <a:xfrm>
            <a:off x="8353289" y="3792525"/>
            <a:ext cx="865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marL="0" lvl="2">
              <a:spcBef>
                <a:spcPct val="0"/>
              </a:spcBef>
              <a:spcAft>
                <a:spcPct val="0"/>
              </a:spcAft>
              <a:buNone/>
            </a:pPr>
            <a:r>
              <a:rPr lang="pt-BR" altLang="pt-BR" sz="1600">
                <a:solidFill>
                  <a:schemeClr val="tx1"/>
                </a:solidFill>
                <a:latin typeface="Calibri" panose="020F0502020204030204" pitchFamily="34" charset="0"/>
                <a:cs typeface="Arial" panose="020B0604020202020204" pitchFamily="34" charset="0"/>
              </a:rPr>
              <a:t>1 </a:t>
            </a:r>
          </a:p>
          <a:p>
            <a:pPr marL="0" lvl="2">
              <a:spcBef>
                <a:spcPct val="0"/>
              </a:spcBef>
              <a:spcAft>
                <a:spcPct val="0"/>
              </a:spcAft>
              <a:buNone/>
            </a:pPr>
            <a:r>
              <a:rPr lang="pt-BR" altLang="pt-BR" sz="1600">
                <a:solidFill>
                  <a:schemeClr val="tx1"/>
                </a:solidFill>
                <a:latin typeface="Calibri" panose="020F0502020204030204" pitchFamily="34" charset="0"/>
                <a:cs typeface="Arial" panose="020B0604020202020204" pitchFamily="34" charset="0"/>
              </a:rPr>
              <a:t>Balsa-escola</a:t>
            </a:r>
            <a:endParaRPr lang="pt-BR" altLang="pt-BR" sz="1801">
              <a:solidFill>
                <a:schemeClr val="tx1"/>
              </a:solidFill>
              <a:cs typeface="Arial" panose="020B0604020202020204" pitchFamily="34" charset="0"/>
            </a:endParaRPr>
          </a:p>
        </p:txBody>
      </p:sp>
      <p:sp>
        <p:nvSpPr>
          <p:cNvPr id="21" name="CaixaDeTexto 20"/>
          <p:cNvSpPr txBox="1">
            <a:spLocks noChangeArrowheads="1"/>
          </p:cNvSpPr>
          <p:nvPr/>
        </p:nvSpPr>
        <p:spPr bwMode="auto">
          <a:xfrm>
            <a:off x="9423748" y="3962850"/>
            <a:ext cx="1450495" cy="104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marL="0" lvl="2">
              <a:spcBef>
                <a:spcPct val="0"/>
              </a:spcBef>
              <a:spcAft>
                <a:spcPct val="0"/>
              </a:spcAft>
              <a:buNone/>
            </a:pPr>
            <a:r>
              <a:rPr lang="pt-BR" altLang="pt-BR" sz="1600" dirty="0" smtClean="0">
                <a:solidFill>
                  <a:schemeClr val="tx1"/>
                </a:solidFill>
                <a:latin typeface="Calibri" panose="020F0502020204030204" pitchFamily="34" charset="0"/>
                <a:cs typeface="Arial" panose="020B0604020202020204" pitchFamily="34" charset="0"/>
              </a:rPr>
              <a:t>46 </a:t>
            </a:r>
          </a:p>
          <a:p>
            <a:pPr marL="0" lvl="2">
              <a:spcBef>
                <a:spcPct val="0"/>
              </a:spcBef>
              <a:spcAft>
                <a:spcPct val="0"/>
              </a:spcAft>
              <a:buNone/>
            </a:pPr>
            <a:r>
              <a:rPr lang="pt-BR" altLang="pt-BR" sz="1400" dirty="0" smtClean="0">
                <a:solidFill>
                  <a:schemeClr val="tx1"/>
                </a:solidFill>
                <a:latin typeface="Calibri" panose="020F0502020204030204" pitchFamily="34" charset="0"/>
                <a:cs typeface="Arial" panose="020B0604020202020204" pitchFamily="34" charset="0"/>
              </a:rPr>
              <a:t>Unidades Administrativas</a:t>
            </a:r>
            <a:endParaRPr lang="pt-BR" altLang="pt-BR" sz="1400" dirty="0">
              <a:solidFill>
                <a:schemeClr val="tx1"/>
              </a:solidFill>
              <a:latin typeface="Calibri" panose="020F0502020204030204" pitchFamily="34" charset="0"/>
              <a:cs typeface="Arial" panose="020B0604020202020204" pitchFamily="34" charset="0"/>
            </a:endParaRPr>
          </a:p>
          <a:p>
            <a:pPr eaLnBrk="1" hangingPunct="1">
              <a:spcBef>
                <a:spcPct val="0"/>
              </a:spcBef>
              <a:spcAft>
                <a:spcPct val="0"/>
              </a:spcAft>
              <a:buFontTx/>
              <a:buNone/>
            </a:pPr>
            <a:endParaRPr lang="pt-BR" altLang="pt-BR" sz="1801" dirty="0">
              <a:solidFill>
                <a:schemeClr val="tx1"/>
              </a:solidFill>
              <a:cs typeface="Arial" panose="020B0604020202020204" pitchFamily="34" charset="0"/>
            </a:endParaRPr>
          </a:p>
        </p:txBody>
      </p:sp>
      <p:grpSp>
        <p:nvGrpSpPr>
          <p:cNvPr id="22" name="Grupo 12431"/>
          <p:cNvGrpSpPr>
            <a:grpSpLocks/>
          </p:cNvGrpSpPr>
          <p:nvPr/>
        </p:nvGrpSpPr>
        <p:grpSpPr bwMode="auto">
          <a:xfrm>
            <a:off x="8065955" y="2573325"/>
            <a:ext cx="1174750" cy="1174750"/>
            <a:chOff x="6588224" y="2930527"/>
            <a:chExt cx="1174328" cy="1174327"/>
          </a:xfrm>
        </p:grpSpPr>
        <p:sp>
          <p:nvSpPr>
            <p:cNvPr id="23" name="Freeform 874"/>
            <p:cNvSpPr>
              <a:spLocks/>
            </p:cNvSpPr>
            <p:nvPr/>
          </p:nvSpPr>
          <p:spPr bwMode="auto">
            <a:xfrm>
              <a:off x="6588224" y="2930527"/>
              <a:ext cx="1174328" cy="1174327"/>
            </a:xfrm>
            <a:custGeom>
              <a:avLst/>
              <a:gdLst>
                <a:gd name="T0" fmla="*/ 1541 w 1542"/>
                <a:gd name="T1" fmla="*/ 811 h 1542"/>
                <a:gd name="T2" fmla="*/ 1526 w 1542"/>
                <a:gd name="T3" fmla="*/ 926 h 1542"/>
                <a:gd name="T4" fmla="*/ 1496 w 1542"/>
                <a:gd name="T5" fmla="*/ 1036 h 1542"/>
                <a:gd name="T6" fmla="*/ 1449 w 1542"/>
                <a:gd name="T7" fmla="*/ 1138 h 1542"/>
                <a:gd name="T8" fmla="*/ 1389 w 1542"/>
                <a:gd name="T9" fmla="*/ 1232 h 1542"/>
                <a:gd name="T10" fmla="*/ 1316 w 1542"/>
                <a:gd name="T11" fmla="*/ 1316 h 1542"/>
                <a:gd name="T12" fmla="*/ 1232 w 1542"/>
                <a:gd name="T13" fmla="*/ 1389 h 1542"/>
                <a:gd name="T14" fmla="*/ 1138 w 1542"/>
                <a:gd name="T15" fmla="*/ 1449 h 1542"/>
                <a:gd name="T16" fmla="*/ 1036 w 1542"/>
                <a:gd name="T17" fmla="*/ 1496 h 1542"/>
                <a:gd name="T18" fmla="*/ 926 w 1542"/>
                <a:gd name="T19" fmla="*/ 1526 h 1542"/>
                <a:gd name="T20" fmla="*/ 811 w 1542"/>
                <a:gd name="T21" fmla="*/ 1541 h 1542"/>
                <a:gd name="T22" fmla="*/ 731 w 1542"/>
                <a:gd name="T23" fmla="*/ 1541 h 1542"/>
                <a:gd name="T24" fmla="*/ 615 w 1542"/>
                <a:gd name="T25" fmla="*/ 1526 h 1542"/>
                <a:gd name="T26" fmla="*/ 505 w 1542"/>
                <a:gd name="T27" fmla="*/ 1496 h 1542"/>
                <a:gd name="T28" fmla="*/ 404 w 1542"/>
                <a:gd name="T29" fmla="*/ 1449 h 1542"/>
                <a:gd name="T30" fmla="*/ 310 w 1542"/>
                <a:gd name="T31" fmla="*/ 1389 h 1542"/>
                <a:gd name="T32" fmla="*/ 225 w 1542"/>
                <a:gd name="T33" fmla="*/ 1316 h 1542"/>
                <a:gd name="T34" fmla="*/ 153 w 1542"/>
                <a:gd name="T35" fmla="*/ 1232 h 1542"/>
                <a:gd name="T36" fmla="*/ 93 w 1542"/>
                <a:gd name="T37" fmla="*/ 1138 h 1542"/>
                <a:gd name="T38" fmla="*/ 46 w 1542"/>
                <a:gd name="T39" fmla="*/ 1036 h 1542"/>
                <a:gd name="T40" fmla="*/ 15 w 1542"/>
                <a:gd name="T41" fmla="*/ 926 h 1542"/>
                <a:gd name="T42" fmla="*/ 0 w 1542"/>
                <a:gd name="T43" fmla="*/ 811 h 1542"/>
                <a:gd name="T44" fmla="*/ 0 w 1542"/>
                <a:gd name="T45" fmla="*/ 731 h 1542"/>
                <a:gd name="T46" fmla="*/ 15 w 1542"/>
                <a:gd name="T47" fmla="*/ 615 h 1542"/>
                <a:gd name="T48" fmla="*/ 46 w 1542"/>
                <a:gd name="T49" fmla="*/ 505 h 1542"/>
                <a:gd name="T50" fmla="*/ 93 w 1542"/>
                <a:gd name="T51" fmla="*/ 404 h 1542"/>
                <a:gd name="T52" fmla="*/ 153 w 1542"/>
                <a:gd name="T53" fmla="*/ 310 h 1542"/>
                <a:gd name="T54" fmla="*/ 225 w 1542"/>
                <a:gd name="T55" fmla="*/ 225 h 1542"/>
                <a:gd name="T56" fmla="*/ 310 w 1542"/>
                <a:gd name="T57" fmla="*/ 153 h 1542"/>
                <a:gd name="T58" fmla="*/ 404 w 1542"/>
                <a:gd name="T59" fmla="*/ 93 h 1542"/>
                <a:gd name="T60" fmla="*/ 505 w 1542"/>
                <a:gd name="T61" fmla="*/ 46 h 1542"/>
                <a:gd name="T62" fmla="*/ 615 w 1542"/>
                <a:gd name="T63" fmla="*/ 15 h 1542"/>
                <a:gd name="T64" fmla="*/ 731 w 1542"/>
                <a:gd name="T65" fmla="*/ 0 h 1542"/>
                <a:gd name="T66" fmla="*/ 811 w 1542"/>
                <a:gd name="T67" fmla="*/ 0 h 1542"/>
                <a:gd name="T68" fmla="*/ 926 w 1542"/>
                <a:gd name="T69" fmla="*/ 15 h 1542"/>
                <a:gd name="T70" fmla="*/ 1036 w 1542"/>
                <a:gd name="T71" fmla="*/ 46 h 1542"/>
                <a:gd name="T72" fmla="*/ 1138 w 1542"/>
                <a:gd name="T73" fmla="*/ 93 h 1542"/>
                <a:gd name="T74" fmla="*/ 1232 w 1542"/>
                <a:gd name="T75" fmla="*/ 153 h 1542"/>
                <a:gd name="T76" fmla="*/ 1316 w 1542"/>
                <a:gd name="T77" fmla="*/ 225 h 1542"/>
                <a:gd name="T78" fmla="*/ 1389 w 1542"/>
                <a:gd name="T79" fmla="*/ 310 h 1542"/>
                <a:gd name="T80" fmla="*/ 1449 w 1542"/>
                <a:gd name="T81" fmla="*/ 404 h 1542"/>
                <a:gd name="T82" fmla="*/ 1496 w 1542"/>
                <a:gd name="T83" fmla="*/ 505 h 1542"/>
                <a:gd name="T84" fmla="*/ 1526 w 1542"/>
                <a:gd name="T85" fmla="*/ 615 h 1542"/>
                <a:gd name="T86" fmla="*/ 1541 w 1542"/>
                <a:gd name="T87" fmla="*/ 731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2" h="1542">
                  <a:moveTo>
                    <a:pt x="1542" y="771"/>
                  </a:moveTo>
                  <a:lnTo>
                    <a:pt x="1542" y="771"/>
                  </a:lnTo>
                  <a:lnTo>
                    <a:pt x="1541" y="811"/>
                  </a:lnTo>
                  <a:lnTo>
                    <a:pt x="1539" y="850"/>
                  </a:lnTo>
                  <a:lnTo>
                    <a:pt x="1533" y="889"/>
                  </a:lnTo>
                  <a:lnTo>
                    <a:pt x="1526" y="926"/>
                  </a:lnTo>
                  <a:lnTo>
                    <a:pt x="1518" y="963"/>
                  </a:lnTo>
                  <a:lnTo>
                    <a:pt x="1508" y="1000"/>
                  </a:lnTo>
                  <a:lnTo>
                    <a:pt x="1496" y="1036"/>
                  </a:lnTo>
                  <a:lnTo>
                    <a:pt x="1482" y="1071"/>
                  </a:lnTo>
                  <a:lnTo>
                    <a:pt x="1466" y="1106"/>
                  </a:lnTo>
                  <a:lnTo>
                    <a:pt x="1449" y="1138"/>
                  </a:lnTo>
                  <a:lnTo>
                    <a:pt x="1430" y="1171"/>
                  </a:lnTo>
                  <a:lnTo>
                    <a:pt x="1411" y="1202"/>
                  </a:lnTo>
                  <a:lnTo>
                    <a:pt x="1389" y="1232"/>
                  </a:lnTo>
                  <a:lnTo>
                    <a:pt x="1366" y="1262"/>
                  </a:lnTo>
                  <a:lnTo>
                    <a:pt x="1342" y="1290"/>
                  </a:lnTo>
                  <a:lnTo>
                    <a:pt x="1316" y="1316"/>
                  </a:lnTo>
                  <a:lnTo>
                    <a:pt x="1290" y="1342"/>
                  </a:lnTo>
                  <a:lnTo>
                    <a:pt x="1262" y="1366"/>
                  </a:lnTo>
                  <a:lnTo>
                    <a:pt x="1232" y="1389"/>
                  </a:lnTo>
                  <a:lnTo>
                    <a:pt x="1202" y="1411"/>
                  </a:lnTo>
                  <a:lnTo>
                    <a:pt x="1171" y="1430"/>
                  </a:lnTo>
                  <a:lnTo>
                    <a:pt x="1138" y="1449"/>
                  </a:lnTo>
                  <a:lnTo>
                    <a:pt x="1106" y="1466"/>
                  </a:lnTo>
                  <a:lnTo>
                    <a:pt x="1071" y="1482"/>
                  </a:lnTo>
                  <a:lnTo>
                    <a:pt x="1036" y="1496"/>
                  </a:lnTo>
                  <a:lnTo>
                    <a:pt x="1000" y="1508"/>
                  </a:lnTo>
                  <a:lnTo>
                    <a:pt x="963" y="1518"/>
                  </a:lnTo>
                  <a:lnTo>
                    <a:pt x="926" y="1526"/>
                  </a:lnTo>
                  <a:lnTo>
                    <a:pt x="889" y="1533"/>
                  </a:lnTo>
                  <a:lnTo>
                    <a:pt x="850" y="1539"/>
                  </a:lnTo>
                  <a:lnTo>
                    <a:pt x="811" y="1541"/>
                  </a:lnTo>
                  <a:lnTo>
                    <a:pt x="771" y="1542"/>
                  </a:lnTo>
                  <a:lnTo>
                    <a:pt x="771" y="1542"/>
                  </a:lnTo>
                  <a:lnTo>
                    <a:pt x="731" y="1541"/>
                  </a:lnTo>
                  <a:lnTo>
                    <a:pt x="692" y="1539"/>
                  </a:lnTo>
                  <a:lnTo>
                    <a:pt x="653" y="1533"/>
                  </a:lnTo>
                  <a:lnTo>
                    <a:pt x="615" y="1526"/>
                  </a:lnTo>
                  <a:lnTo>
                    <a:pt x="578" y="1518"/>
                  </a:lnTo>
                  <a:lnTo>
                    <a:pt x="542" y="1508"/>
                  </a:lnTo>
                  <a:lnTo>
                    <a:pt x="505" y="1496"/>
                  </a:lnTo>
                  <a:lnTo>
                    <a:pt x="470" y="1482"/>
                  </a:lnTo>
                  <a:lnTo>
                    <a:pt x="436" y="1466"/>
                  </a:lnTo>
                  <a:lnTo>
                    <a:pt x="404" y="1449"/>
                  </a:lnTo>
                  <a:lnTo>
                    <a:pt x="371" y="1430"/>
                  </a:lnTo>
                  <a:lnTo>
                    <a:pt x="339" y="1411"/>
                  </a:lnTo>
                  <a:lnTo>
                    <a:pt x="310" y="1389"/>
                  </a:lnTo>
                  <a:lnTo>
                    <a:pt x="280" y="1366"/>
                  </a:lnTo>
                  <a:lnTo>
                    <a:pt x="252" y="1342"/>
                  </a:lnTo>
                  <a:lnTo>
                    <a:pt x="225" y="1316"/>
                  </a:lnTo>
                  <a:lnTo>
                    <a:pt x="200" y="1290"/>
                  </a:lnTo>
                  <a:lnTo>
                    <a:pt x="175" y="1262"/>
                  </a:lnTo>
                  <a:lnTo>
                    <a:pt x="153" y="1232"/>
                  </a:lnTo>
                  <a:lnTo>
                    <a:pt x="131" y="1202"/>
                  </a:lnTo>
                  <a:lnTo>
                    <a:pt x="111" y="1171"/>
                  </a:lnTo>
                  <a:lnTo>
                    <a:pt x="93" y="1138"/>
                  </a:lnTo>
                  <a:lnTo>
                    <a:pt x="76" y="1106"/>
                  </a:lnTo>
                  <a:lnTo>
                    <a:pt x="60" y="1071"/>
                  </a:lnTo>
                  <a:lnTo>
                    <a:pt x="46" y="1036"/>
                  </a:lnTo>
                  <a:lnTo>
                    <a:pt x="34" y="1000"/>
                  </a:lnTo>
                  <a:lnTo>
                    <a:pt x="24" y="963"/>
                  </a:lnTo>
                  <a:lnTo>
                    <a:pt x="15" y="926"/>
                  </a:lnTo>
                  <a:lnTo>
                    <a:pt x="8" y="889"/>
                  </a:lnTo>
                  <a:lnTo>
                    <a:pt x="3" y="850"/>
                  </a:lnTo>
                  <a:lnTo>
                    <a:pt x="0" y="811"/>
                  </a:lnTo>
                  <a:lnTo>
                    <a:pt x="0" y="771"/>
                  </a:lnTo>
                  <a:lnTo>
                    <a:pt x="0" y="771"/>
                  </a:lnTo>
                  <a:lnTo>
                    <a:pt x="0" y="731"/>
                  </a:lnTo>
                  <a:lnTo>
                    <a:pt x="3" y="692"/>
                  </a:lnTo>
                  <a:lnTo>
                    <a:pt x="8" y="653"/>
                  </a:lnTo>
                  <a:lnTo>
                    <a:pt x="15" y="615"/>
                  </a:lnTo>
                  <a:lnTo>
                    <a:pt x="24" y="578"/>
                  </a:lnTo>
                  <a:lnTo>
                    <a:pt x="34" y="542"/>
                  </a:lnTo>
                  <a:lnTo>
                    <a:pt x="46" y="505"/>
                  </a:lnTo>
                  <a:lnTo>
                    <a:pt x="60" y="470"/>
                  </a:lnTo>
                  <a:lnTo>
                    <a:pt x="76" y="436"/>
                  </a:lnTo>
                  <a:lnTo>
                    <a:pt x="93" y="404"/>
                  </a:lnTo>
                  <a:lnTo>
                    <a:pt x="111" y="371"/>
                  </a:lnTo>
                  <a:lnTo>
                    <a:pt x="131" y="339"/>
                  </a:lnTo>
                  <a:lnTo>
                    <a:pt x="153" y="310"/>
                  </a:lnTo>
                  <a:lnTo>
                    <a:pt x="175" y="280"/>
                  </a:lnTo>
                  <a:lnTo>
                    <a:pt x="200" y="252"/>
                  </a:lnTo>
                  <a:lnTo>
                    <a:pt x="225" y="225"/>
                  </a:lnTo>
                  <a:lnTo>
                    <a:pt x="252" y="200"/>
                  </a:lnTo>
                  <a:lnTo>
                    <a:pt x="280" y="175"/>
                  </a:lnTo>
                  <a:lnTo>
                    <a:pt x="310" y="153"/>
                  </a:lnTo>
                  <a:lnTo>
                    <a:pt x="339" y="131"/>
                  </a:lnTo>
                  <a:lnTo>
                    <a:pt x="371" y="111"/>
                  </a:lnTo>
                  <a:lnTo>
                    <a:pt x="404" y="93"/>
                  </a:lnTo>
                  <a:lnTo>
                    <a:pt x="436" y="76"/>
                  </a:lnTo>
                  <a:lnTo>
                    <a:pt x="470" y="60"/>
                  </a:lnTo>
                  <a:lnTo>
                    <a:pt x="505" y="46"/>
                  </a:lnTo>
                  <a:lnTo>
                    <a:pt x="542" y="34"/>
                  </a:lnTo>
                  <a:lnTo>
                    <a:pt x="578" y="24"/>
                  </a:lnTo>
                  <a:lnTo>
                    <a:pt x="615" y="15"/>
                  </a:lnTo>
                  <a:lnTo>
                    <a:pt x="653" y="8"/>
                  </a:lnTo>
                  <a:lnTo>
                    <a:pt x="692" y="3"/>
                  </a:lnTo>
                  <a:lnTo>
                    <a:pt x="731" y="0"/>
                  </a:lnTo>
                  <a:lnTo>
                    <a:pt x="771" y="0"/>
                  </a:lnTo>
                  <a:lnTo>
                    <a:pt x="771" y="0"/>
                  </a:lnTo>
                  <a:lnTo>
                    <a:pt x="811" y="0"/>
                  </a:lnTo>
                  <a:lnTo>
                    <a:pt x="850" y="3"/>
                  </a:lnTo>
                  <a:lnTo>
                    <a:pt x="889" y="8"/>
                  </a:lnTo>
                  <a:lnTo>
                    <a:pt x="926" y="15"/>
                  </a:lnTo>
                  <a:lnTo>
                    <a:pt x="963" y="24"/>
                  </a:lnTo>
                  <a:lnTo>
                    <a:pt x="1000" y="34"/>
                  </a:lnTo>
                  <a:lnTo>
                    <a:pt x="1036" y="46"/>
                  </a:lnTo>
                  <a:lnTo>
                    <a:pt x="1071" y="60"/>
                  </a:lnTo>
                  <a:lnTo>
                    <a:pt x="1106" y="76"/>
                  </a:lnTo>
                  <a:lnTo>
                    <a:pt x="1138" y="93"/>
                  </a:lnTo>
                  <a:lnTo>
                    <a:pt x="1171" y="111"/>
                  </a:lnTo>
                  <a:lnTo>
                    <a:pt x="1202" y="131"/>
                  </a:lnTo>
                  <a:lnTo>
                    <a:pt x="1232" y="153"/>
                  </a:lnTo>
                  <a:lnTo>
                    <a:pt x="1262" y="175"/>
                  </a:lnTo>
                  <a:lnTo>
                    <a:pt x="1290" y="200"/>
                  </a:lnTo>
                  <a:lnTo>
                    <a:pt x="1316" y="225"/>
                  </a:lnTo>
                  <a:lnTo>
                    <a:pt x="1342" y="252"/>
                  </a:lnTo>
                  <a:lnTo>
                    <a:pt x="1366" y="280"/>
                  </a:lnTo>
                  <a:lnTo>
                    <a:pt x="1389" y="310"/>
                  </a:lnTo>
                  <a:lnTo>
                    <a:pt x="1411" y="339"/>
                  </a:lnTo>
                  <a:lnTo>
                    <a:pt x="1430" y="371"/>
                  </a:lnTo>
                  <a:lnTo>
                    <a:pt x="1449" y="404"/>
                  </a:lnTo>
                  <a:lnTo>
                    <a:pt x="1466" y="436"/>
                  </a:lnTo>
                  <a:lnTo>
                    <a:pt x="1482" y="470"/>
                  </a:lnTo>
                  <a:lnTo>
                    <a:pt x="1496" y="505"/>
                  </a:lnTo>
                  <a:lnTo>
                    <a:pt x="1508" y="542"/>
                  </a:lnTo>
                  <a:lnTo>
                    <a:pt x="1518" y="578"/>
                  </a:lnTo>
                  <a:lnTo>
                    <a:pt x="1526" y="615"/>
                  </a:lnTo>
                  <a:lnTo>
                    <a:pt x="1533" y="653"/>
                  </a:lnTo>
                  <a:lnTo>
                    <a:pt x="1539" y="692"/>
                  </a:lnTo>
                  <a:lnTo>
                    <a:pt x="1541" y="731"/>
                  </a:lnTo>
                  <a:lnTo>
                    <a:pt x="1542" y="771"/>
                  </a:lnTo>
                  <a:lnTo>
                    <a:pt x="1542" y="771"/>
                  </a:lnTo>
                  <a:close/>
                </a:path>
              </a:pathLst>
            </a:custGeom>
            <a:solidFill>
              <a:srgbClr val="000000"/>
            </a:solidFill>
            <a:ln w="28575">
              <a:solidFill>
                <a:schemeClr val="bg1"/>
              </a:solidFill>
              <a:round/>
              <a:headEnd/>
              <a:tailEnd/>
            </a:ln>
          </p:spPr>
          <p:txBody>
            <a:bodyPr/>
            <a:lstStyle/>
            <a:p>
              <a:pPr eaLnBrk="1" hangingPunct="1">
                <a:defRPr/>
              </a:pPr>
              <a:endParaRPr lang="pt-BR">
                <a:ln w="38100">
                  <a:solidFill>
                    <a:schemeClr val="bg1"/>
                  </a:solidFill>
                </a:ln>
                <a:latin typeface="Arial" charset="0"/>
                <a:ea typeface="ＭＳ Ｐゴシック" pitchFamily="-84" charset="-128"/>
              </a:endParaRPr>
            </a:p>
          </p:txBody>
        </p:sp>
        <p:grpSp>
          <p:nvGrpSpPr>
            <p:cNvPr id="24" name="Grupo 12240"/>
            <p:cNvGrpSpPr>
              <a:grpSpLocks/>
            </p:cNvGrpSpPr>
            <p:nvPr/>
          </p:nvGrpSpPr>
          <p:grpSpPr bwMode="auto">
            <a:xfrm>
              <a:off x="6653004" y="3338134"/>
              <a:ext cx="1085221" cy="282634"/>
              <a:chOff x="-5718175" y="3570288"/>
              <a:chExt cx="1774825" cy="425450"/>
            </a:xfrm>
          </p:grpSpPr>
          <p:sp>
            <p:nvSpPr>
              <p:cNvPr id="25" name="Rectangle 2048"/>
              <p:cNvSpPr>
                <a:spLocks noChangeArrowheads="1"/>
              </p:cNvSpPr>
              <p:nvPr/>
            </p:nvSpPr>
            <p:spPr bwMode="auto">
              <a:xfrm>
                <a:off x="-4276725" y="3640138"/>
                <a:ext cx="41275" cy="889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26" name="Freeform 2049"/>
              <p:cNvSpPr>
                <a:spLocks noEditPoints="1"/>
              </p:cNvSpPr>
              <p:nvPr/>
            </p:nvSpPr>
            <p:spPr bwMode="auto">
              <a:xfrm>
                <a:off x="-4908550" y="3570288"/>
                <a:ext cx="631825" cy="117475"/>
              </a:xfrm>
              <a:custGeom>
                <a:avLst/>
                <a:gdLst>
                  <a:gd name="T0" fmla="*/ 2147483646 w 398"/>
                  <a:gd name="T1" fmla="*/ 2147483646 h 74"/>
                  <a:gd name="T2" fmla="*/ 0 w 398"/>
                  <a:gd name="T3" fmla="*/ 2147483646 h 74"/>
                  <a:gd name="T4" fmla="*/ 0 w 398"/>
                  <a:gd name="T5" fmla="*/ 0 h 74"/>
                  <a:gd name="T6" fmla="*/ 2147483646 w 398"/>
                  <a:gd name="T7" fmla="*/ 0 h 74"/>
                  <a:gd name="T8" fmla="*/ 2147483646 w 398"/>
                  <a:gd name="T9" fmla="*/ 2147483646 h 74"/>
                  <a:gd name="T10" fmla="*/ 2147483646 w 398"/>
                  <a:gd name="T11" fmla="*/ 2147483646 h 74"/>
                  <a:gd name="T12" fmla="*/ 2147483646 w 398"/>
                  <a:gd name="T13" fmla="*/ 2147483646 h 74"/>
                  <a:gd name="T14" fmla="*/ 2147483646 w 398"/>
                  <a:gd name="T15" fmla="*/ 2147483646 h 74"/>
                  <a:gd name="T16" fmla="*/ 2147483646 w 398"/>
                  <a:gd name="T17" fmla="*/ 2147483646 h 74"/>
                  <a:gd name="T18" fmla="*/ 2147483646 w 398"/>
                  <a:gd name="T19" fmla="*/ 2147483646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8" h="74">
                    <a:moveTo>
                      <a:pt x="398" y="74"/>
                    </a:moveTo>
                    <a:lnTo>
                      <a:pt x="0" y="74"/>
                    </a:lnTo>
                    <a:lnTo>
                      <a:pt x="0" y="0"/>
                    </a:lnTo>
                    <a:lnTo>
                      <a:pt x="380" y="0"/>
                    </a:lnTo>
                    <a:lnTo>
                      <a:pt x="398" y="74"/>
                    </a:lnTo>
                    <a:close/>
                    <a:moveTo>
                      <a:pt x="8" y="66"/>
                    </a:moveTo>
                    <a:lnTo>
                      <a:pt x="388" y="66"/>
                    </a:lnTo>
                    <a:lnTo>
                      <a:pt x="372" y="8"/>
                    </a:lnTo>
                    <a:lnTo>
                      <a:pt x="8" y="8"/>
                    </a:lnTo>
                    <a:lnTo>
                      <a:pt x="8"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7" name="Freeform 2050"/>
              <p:cNvSpPr>
                <a:spLocks/>
              </p:cNvSpPr>
              <p:nvPr/>
            </p:nvSpPr>
            <p:spPr bwMode="auto">
              <a:xfrm>
                <a:off x="-5718175" y="3786188"/>
                <a:ext cx="1774825" cy="209550"/>
              </a:xfrm>
              <a:custGeom>
                <a:avLst/>
                <a:gdLst>
                  <a:gd name="T0" fmla="*/ 0 w 1118"/>
                  <a:gd name="T1" fmla="*/ 0 h 132"/>
                  <a:gd name="T2" fmla="*/ 0 w 1118"/>
                  <a:gd name="T3" fmla="*/ 0 h 132"/>
                  <a:gd name="T4" fmla="*/ 2147483646 w 1118"/>
                  <a:gd name="T5" fmla="*/ 2147483646 h 132"/>
                  <a:gd name="T6" fmla="*/ 2147483646 w 1118"/>
                  <a:gd name="T7" fmla="*/ 2147483646 h 132"/>
                  <a:gd name="T8" fmla="*/ 2147483646 w 1118"/>
                  <a:gd name="T9" fmla="*/ 2147483646 h 132"/>
                  <a:gd name="T10" fmla="*/ 2147483646 w 1118"/>
                  <a:gd name="T11" fmla="*/ 2147483646 h 132"/>
                  <a:gd name="T12" fmla="*/ 2147483646 w 1118"/>
                  <a:gd name="T13" fmla="*/ 2147483646 h 132"/>
                  <a:gd name="T14" fmla="*/ 2147483646 w 1118"/>
                  <a:gd name="T15" fmla="*/ 2147483646 h 132"/>
                  <a:gd name="T16" fmla="*/ 2147483646 w 1118"/>
                  <a:gd name="T17" fmla="*/ 2147483646 h 132"/>
                  <a:gd name="T18" fmla="*/ 2147483646 w 1118"/>
                  <a:gd name="T19" fmla="*/ 2147483646 h 132"/>
                  <a:gd name="T20" fmla="*/ 2147483646 w 1118"/>
                  <a:gd name="T21" fmla="*/ 2147483646 h 132"/>
                  <a:gd name="T22" fmla="*/ 2147483646 w 1118"/>
                  <a:gd name="T23" fmla="*/ 2147483646 h 132"/>
                  <a:gd name="T24" fmla="*/ 2147483646 w 1118"/>
                  <a:gd name="T25" fmla="*/ 0 h 132"/>
                  <a:gd name="T26" fmla="*/ 0 w 1118"/>
                  <a:gd name="T27" fmla="*/ 0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18" h="132">
                    <a:moveTo>
                      <a:pt x="0" y="0"/>
                    </a:moveTo>
                    <a:lnTo>
                      <a:pt x="0" y="0"/>
                    </a:lnTo>
                    <a:lnTo>
                      <a:pt x="10" y="16"/>
                    </a:lnTo>
                    <a:lnTo>
                      <a:pt x="22" y="34"/>
                    </a:lnTo>
                    <a:lnTo>
                      <a:pt x="38" y="56"/>
                    </a:lnTo>
                    <a:lnTo>
                      <a:pt x="56" y="78"/>
                    </a:lnTo>
                    <a:lnTo>
                      <a:pt x="78" y="100"/>
                    </a:lnTo>
                    <a:lnTo>
                      <a:pt x="88" y="110"/>
                    </a:lnTo>
                    <a:lnTo>
                      <a:pt x="102" y="120"/>
                    </a:lnTo>
                    <a:lnTo>
                      <a:pt x="114" y="126"/>
                    </a:lnTo>
                    <a:lnTo>
                      <a:pt x="128" y="132"/>
                    </a:lnTo>
                    <a:lnTo>
                      <a:pt x="1076" y="132"/>
                    </a:lnTo>
                    <a:lnTo>
                      <a:pt x="11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8" name="Freeform 2051"/>
              <p:cNvSpPr>
                <a:spLocks/>
              </p:cNvSpPr>
              <p:nvPr/>
            </p:nvSpPr>
            <p:spPr bwMode="auto">
              <a:xfrm>
                <a:off x="-5238750" y="3570288"/>
                <a:ext cx="330200" cy="117475"/>
              </a:xfrm>
              <a:custGeom>
                <a:avLst/>
                <a:gdLst>
                  <a:gd name="T0" fmla="*/ 2147483646 w 208"/>
                  <a:gd name="T1" fmla="*/ 0 h 74"/>
                  <a:gd name="T2" fmla="*/ 0 w 208"/>
                  <a:gd name="T3" fmla="*/ 2147483646 h 74"/>
                  <a:gd name="T4" fmla="*/ 2147483646 w 208"/>
                  <a:gd name="T5" fmla="*/ 2147483646 h 74"/>
                  <a:gd name="T6" fmla="*/ 2147483646 w 208"/>
                  <a:gd name="T7" fmla="*/ 0 h 74"/>
                  <a:gd name="T8" fmla="*/ 2147483646 w 208"/>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 h="74">
                    <a:moveTo>
                      <a:pt x="46" y="0"/>
                    </a:moveTo>
                    <a:lnTo>
                      <a:pt x="0" y="74"/>
                    </a:lnTo>
                    <a:lnTo>
                      <a:pt x="208" y="74"/>
                    </a:lnTo>
                    <a:lnTo>
                      <a:pt x="208" y="0"/>
                    </a:lnTo>
                    <a:lnTo>
                      <a:pt x="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9" name="Rectangle 2052"/>
              <p:cNvSpPr>
                <a:spLocks noChangeArrowheads="1"/>
              </p:cNvSpPr>
              <p:nvPr/>
            </p:nvSpPr>
            <p:spPr bwMode="auto">
              <a:xfrm>
                <a:off x="-4841875" y="3576638"/>
                <a:ext cx="12700" cy="69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0" name="Rectangle 2053"/>
              <p:cNvSpPr>
                <a:spLocks noChangeArrowheads="1"/>
              </p:cNvSpPr>
              <p:nvPr/>
            </p:nvSpPr>
            <p:spPr bwMode="auto">
              <a:xfrm>
                <a:off x="-4765675" y="3576638"/>
                <a:ext cx="12700" cy="69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1" name="Rectangle 2054"/>
              <p:cNvSpPr>
                <a:spLocks noChangeArrowheads="1"/>
              </p:cNvSpPr>
              <p:nvPr/>
            </p:nvSpPr>
            <p:spPr bwMode="auto">
              <a:xfrm>
                <a:off x="-4689475" y="3576638"/>
                <a:ext cx="15875" cy="69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2" name="Rectangle 2055"/>
              <p:cNvSpPr>
                <a:spLocks noChangeArrowheads="1"/>
              </p:cNvSpPr>
              <p:nvPr/>
            </p:nvSpPr>
            <p:spPr bwMode="auto">
              <a:xfrm>
                <a:off x="-4610100" y="3576638"/>
                <a:ext cx="12700" cy="69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3" name="Rectangle 2056"/>
              <p:cNvSpPr>
                <a:spLocks noChangeArrowheads="1"/>
              </p:cNvSpPr>
              <p:nvPr/>
            </p:nvSpPr>
            <p:spPr bwMode="auto">
              <a:xfrm>
                <a:off x="-4533900" y="3576638"/>
                <a:ext cx="12700" cy="69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4" name="Rectangle 2057"/>
              <p:cNvSpPr>
                <a:spLocks noChangeArrowheads="1"/>
              </p:cNvSpPr>
              <p:nvPr/>
            </p:nvSpPr>
            <p:spPr bwMode="auto">
              <a:xfrm>
                <a:off x="-4457700" y="3576638"/>
                <a:ext cx="15875" cy="69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5" name="Rectangle 2058"/>
              <p:cNvSpPr>
                <a:spLocks noChangeArrowheads="1"/>
              </p:cNvSpPr>
              <p:nvPr/>
            </p:nvSpPr>
            <p:spPr bwMode="auto">
              <a:xfrm>
                <a:off x="-4378325" y="3576638"/>
                <a:ext cx="12700" cy="69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6" name="Freeform 2059"/>
              <p:cNvSpPr>
                <a:spLocks/>
              </p:cNvSpPr>
              <p:nvPr/>
            </p:nvSpPr>
            <p:spPr bwMode="auto">
              <a:xfrm>
                <a:off x="-5584825" y="3954463"/>
                <a:ext cx="1587500" cy="41275"/>
              </a:xfrm>
              <a:custGeom>
                <a:avLst/>
                <a:gdLst>
                  <a:gd name="T0" fmla="*/ 0 w 1000"/>
                  <a:gd name="T1" fmla="*/ 0 h 26"/>
                  <a:gd name="T2" fmla="*/ 0 w 1000"/>
                  <a:gd name="T3" fmla="*/ 0 h 26"/>
                  <a:gd name="T4" fmla="*/ 2147483646 w 1000"/>
                  <a:gd name="T5" fmla="*/ 2147483646 h 26"/>
                  <a:gd name="T6" fmla="*/ 2147483646 w 1000"/>
                  <a:gd name="T7" fmla="*/ 2147483646 h 26"/>
                  <a:gd name="T8" fmla="*/ 2147483646 w 1000"/>
                  <a:gd name="T9" fmla="*/ 2147483646 h 26"/>
                  <a:gd name="T10" fmla="*/ 2147483646 w 1000"/>
                  <a:gd name="T11" fmla="*/ 2147483646 h 26"/>
                  <a:gd name="T12" fmla="*/ 2147483646 w 1000"/>
                  <a:gd name="T13" fmla="*/ 0 h 26"/>
                  <a:gd name="T14" fmla="*/ 0 w 1000"/>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00" h="26">
                    <a:moveTo>
                      <a:pt x="0" y="0"/>
                    </a:moveTo>
                    <a:lnTo>
                      <a:pt x="0" y="0"/>
                    </a:lnTo>
                    <a:lnTo>
                      <a:pt x="22" y="16"/>
                    </a:lnTo>
                    <a:lnTo>
                      <a:pt x="32" y="22"/>
                    </a:lnTo>
                    <a:lnTo>
                      <a:pt x="44" y="26"/>
                    </a:lnTo>
                    <a:lnTo>
                      <a:pt x="992" y="26"/>
                    </a:lnTo>
                    <a:lnTo>
                      <a:pt x="100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7" name="Freeform 2060"/>
              <p:cNvSpPr>
                <a:spLocks/>
              </p:cNvSpPr>
              <p:nvPr/>
            </p:nvSpPr>
            <p:spPr bwMode="auto">
              <a:xfrm>
                <a:off x="-5607050" y="3935413"/>
                <a:ext cx="1616075" cy="12700"/>
              </a:xfrm>
              <a:custGeom>
                <a:avLst/>
                <a:gdLst>
                  <a:gd name="T0" fmla="*/ 2147483646 w 1018"/>
                  <a:gd name="T1" fmla="*/ 0 h 8"/>
                  <a:gd name="T2" fmla="*/ 0 w 1018"/>
                  <a:gd name="T3" fmla="*/ 0 h 8"/>
                  <a:gd name="T4" fmla="*/ 0 w 1018"/>
                  <a:gd name="T5" fmla="*/ 0 h 8"/>
                  <a:gd name="T6" fmla="*/ 2147483646 w 1018"/>
                  <a:gd name="T7" fmla="*/ 2147483646 h 8"/>
                  <a:gd name="T8" fmla="*/ 2147483646 w 1018"/>
                  <a:gd name="T9" fmla="*/ 2147483646 h 8"/>
                  <a:gd name="T10" fmla="*/ 2147483646 w 101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8" h="8">
                    <a:moveTo>
                      <a:pt x="1018" y="0"/>
                    </a:moveTo>
                    <a:lnTo>
                      <a:pt x="0" y="0"/>
                    </a:lnTo>
                    <a:lnTo>
                      <a:pt x="8" y="8"/>
                    </a:lnTo>
                    <a:lnTo>
                      <a:pt x="1016" y="8"/>
                    </a:lnTo>
                    <a:lnTo>
                      <a:pt x="10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8" name="Freeform 2061"/>
              <p:cNvSpPr>
                <a:spLocks/>
              </p:cNvSpPr>
              <p:nvPr/>
            </p:nvSpPr>
            <p:spPr bwMode="auto">
              <a:xfrm>
                <a:off x="-5400675" y="3706813"/>
                <a:ext cx="1222375" cy="79375"/>
              </a:xfrm>
              <a:custGeom>
                <a:avLst/>
                <a:gdLst>
                  <a:gd name="T0" fmla="*/ 0 w 770"/>
                  <a:gd name="T1" fmla="*/ 2147483646 h 50"/>
                  <a:gd name="T2" fmla="*/ 2147483646 w 770"/>
                  <a:gd name="T3" fmla="*/ 0 h 50"/>
                  <a:gd name="T4" fmla="*/ 2147483646 w 770"/>
                  <a:gd name="T5" fmla="*/ 0 h 50"/>
                  <a:gd name="T6" fmla="*/ 2147483646 w 770"/>
                  <a:gd name="T7" fmla="*/ 0 h 50"/>
                  <a:gd name="T8" fmla="*/ 2147483646 w 770"/>
                  <a:gd name="T9" fmla="*/ 2147483646 h 50"/>
                  <a:gd name="T10" fmla="*/ 0 w 770"/>
                  <a:gd name="T11" fmla="*/ 2147483646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0" h="50">
                    <a:moveTo>
                      <a:pt x="0" y="50"/>
                    </a:moveTo>
                    <a:lnTo>
                      <a:pt x="32" y="0"/>
                    </a:lnTo>
                    <a:lnTo>
                      <a:pt x="262" y="0"/>
                    </a:lnTo>
                    <a:lnTo>
                      <a:pt x="742" y="0"/>
                    </a:lnTo>
                    <a:lnTo>
                      <a:pt x="770" y="50"/>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9" name="Freeform 2062"/>
              <p:cNvSpPr>
                <a:spLocks/>
              </p:cNvSpPr>
              <p:nvPr/>
            </p:nvSpPr>
            <p:spPr bwMode="auto">
              <a:xfrm>
                <a:off x="-5715000" y="3786188"/>
                <a:ext cx="1771650" cy="22225"/>
              </a:xfrm>
              <a:custGeom>
                <a:avLst/>
                <a:gdLst>
                  <a:gd name="T0" fmla="*/ 0 w 1116"/>
                  <a:gd name="T1" fmla="*/ 2147483646 h 14"/>
                  <a:gd name="T2" fmla="*/ 0 w 1116"/>
                  <a:gd name="T3" fmla="*/ 2147483646 h 14"/>
                  <a:gd name="T4" fmla="*/ 2147483646 w 1116"/>
                  <a:gd name="T5" fmla="*/ 2147483646 h 14"/>
                  <a:gd name="T6" fmla="*/ 2147483646 w 1116"/>
                  <a:gd name="T7" fmla="*/ 2147483646 h 14"/>
                  <a:gd name="T8" fmla="*/ 2147483646 w 1116"/>
                  <a:gd name="T9" fmla="*/ 0 h 14"/>
                  <a:gd name="T10" fmla="*/ 0 w 1116"/>
                  <a:gd name="T11" fmla="*/ 0 h 14"/>
                  <a:gd name="T12" fmla="*/ 0 w 1116"/>
                  <a:gd name="T13" fmla="*/ 2147483646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6" h="14">
                    <a:moveTo>
                      <a:pt x="0" y="2"/>
                    </a:moveTo>
                    <a:lnTo>
                      <a:pt x="0" y="2"/>
                    </a:lnTo>
                    <a:lnTo>
                      <a:pt x="6" y="14"/>
                    </a:lnTo>
                    <a:lnTo>
                      <a:pt x="1112" y="14"/>
                    </a:lnTo>
                    <a:lnTo>
                      <a:pt x="1116" y="0"/>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0" name="Freeform 2063"/>
              <p:cNvSpPr>
                <a:spLocks/>
              </p:cNvSpPr>
              <p:nvPr/>
            </p:nvSpPr>
            <p:spPr bwMode="auto">
              <a:xfrm>
                <a:off x="-5181600" y="3570288"/>
                <a:ext cx="273050" cy="25400"/>
              </a:xfrm>
              <a:custGeom>
                <a:avLst/>
                <a:gdLst>
                  <a:gd name="T0" fmla="*/ 2147483646 w 172"/>
                  <a:gd name="T1" fmla="*/ 2147483646 h 16"/>
                  <a:gd name="T2" fmla="*/ 2147483646 w 172"/>
                  <a:gd name="T3" fmla="*/ 0 h 16"/>
                  <a:gd name="T4" fmla="*/ 2147483646 w 172"/>
                  <a:gd name="T5" fmla="*/ 0 h 16"/>
                  <a:gd name="T6" fmla="*/ 0 w 172"/>
                  <a:gd name="T7" fmla="*/ 2147483646 h 16"/>
                  <a:gd name="T8" fmla="*/ 2147483646 w 172"/>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6">
                    <a:moveTo>
                      <a:pt x="172" y="16"/>
                    </a:moveTo>
                    <a:lnTo>
                      <a:pt x="172" y="0"/>
                    </a:lnTo>
                    <a:lnTo>
                      <a:pt x="10" y="0"/>
                    </a:lnTo>
                    <a:lnTo>
                      <a:pt x="0" y="16"/>
                    </a:lnTo>
                    <a:lnTo>
                      <a:pt x="17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1" name="Rectangle 2064"/>
              <p:cNvSpPr>
                <a:spLocks noChangeArrowheads="1"/>
              </p:cNvSpPr>
              <p:nvPr/>
            </p:nvSpPr>
            <p:spPr bwMode="auto">
              <a:xfrm>
                <a:off x="-4908550" y="3640138"/>
                <a:ext cx="631825" cy="47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42" name="Freeform 2065"/>
              <p:cNvSpPr>
                <a:spLocks/>
              </p:cNvSpPr>
              <p:nvPr/>
            </p:nvSpPr>
            <p:spPr bwMode="auto">
              <a:xfrm>
                <a:off x="-5349875" y="3681413"/>
                <a:ext cx="1127125" cy="25400"/>
              </a:xfrm>
              <a:custGeom>
                <a:avLst/>
                <a:gdLst>
                  <a:gd name="T0" fmla="*/ 0 w 710"/>
                  <a:gd name="T1" fmla="*/ 2147483646 h 16"/>
                  <a:gd name="T2" fmla="*/ 2147483646 w 710"/>
                  <a:gd name="T3" fmla="*/ 2147483646 h 16"/>
                  <a:gd name="T4" fmla="*/ 2147483646 w 710"/>
                  <a:gd name="T5" fmla="*/ 0 h 16"/>
                  <a:gd name="T6" fmla="*/ 2147483646 w 710"/>
                  <a:gd name="T7" fmla="*/ 0 h 16"/>
                  <a:gd name="T8" fmla="*/ 0 w 710"/>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0" h="16">
                    <a:moveTo>
                      <a:pt x="0" y="16"/>
                    </a:moveTo>
                    <a:lnTo>
                      <a:pt x="710" y="16"/>
                    </a:lnTo>
                    <a:lnTo>
                      <a:pt x="702" y="0"/>
                    </a:lnTo>
                    <a:lnTo>
                      <a:pt x="10" y="0"/>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3" name="Freeform 2066"/>
              <p:cNvSpPr>
                <a:spLocks/>
              </p:cNvSpPr>
              <p:nvPr/>
            </p:nvSpPr>
            <p:spPr bwMode="auto">
              <a:xfrm>
                <a:off x="-5226050" y="3611563"/>
                <a:ext cx="85725" cy="50800"/>
              </a:xfrm>
              <a:custGeom>
                <a:avLst/>
                <a:gdLst>
                  <a:gd name="T0" fmla="*/ 2147483646 w 54"/>
                  <a:gd name="T1" fmla="*/ 0 h 32"/>
                  <a:gd name="T2" fmla="*/ 2147483646 w 54"/>
                  <a:gd name="T3" fmla="*/ 0 h 32"/>
                  <a:gd name="T4" fmla="*/ 2147483646 w 54"/>
                  <a:gd name="T5" fmla="*/ 2147483646 h 32"/>
                  <a:gd name="T6" fmla="*/ 0 w 54"/>
                  <a:gd name="T7" fmla="*/ 2147483646 h 32"/>
                  <a:gd name="T8" fmla="*/ 2147483646 w 54"/>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2">
                    <a:moveTo>
                      <a:pt x="22" y="0"/>
                    </a:moveTo>
                    <a:lnTo>
                      <a:pt x="54" y="0"/>
                    </a:lnTo>
                    <a:lnTo>
                      <a:pt x="54" y="32"/>
                    </a:lnTo>
                    <a:lnTo>
                      <a:pt x="0" y="32"/>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4" name="Rectangle 2067"/>
              <p:cNvSpPr>
                <a:spLocks noChangeArrowheads="1"/>
              </p:cNvSpPr>
              <p:nvPr/>
            </p:nvSpPr>
            <p:spPr bwMode="auto">
              <a:xfrm>
                <a:off x="-5299075" y="3719513"/>
                <a:ext cx="38100"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45" name="Rectangle 2068"/>
              <p:cNvSpPr>
                <a:spLocks noChangeArrowheads="1"/>
              </p:cNvSpPr>
              <p:nvPr/>
            </p:nvSpPr>
            <p:spPr bwMode="auto">
              <a:xfrm>
                <a:off x="-5235575" y="3719513"/>
                <a:ext cx="34925"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46" name="Rectangle 2069"/>
              <p:cNvSpPr>
                <a:spLocks noChangeArrowheads="1"/>
              </p:cNvSpPr>
              <p:nvPr/>
            </p:nvSpPr>
            <p:spPr bwMode="auto">
              <a:xfrm>
                <a:off x="-5111750" y="3719513"/>
                <a:ext cx="34925" cy="66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47" name="Rectangle 2070"/>
              <p:cNvSpPr>
                <a:spLocks noChangeArrowheads="1"/>
              </p:cNvSpPr>
              <p:nvPr/>
            </p:nvSpPr>
            <p:spPr bwMode="auto">
              <a:xfrm>
                <a:off x="-5102225" y="3729038"/>
                <a:ext cx="15875" cy="31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48" name="Rectangle 2071"/>
              <p:cNvSpPr>
                <a:spLocks noChangeArrowheads="1"/>
              </p:cNvSpPr>
              <p:nvPr/>
            </p:nvSpPr>
            <p:spPr bwMode="auto">
              <a:xfrm>
                <a:off x="-5051425" y="3719513"/>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49" name="Rectangle 2072"/>
              <p:cNvSpPr>
                <a:spLocks noChangeArrowheads="1"/>
              </p:cNvSpPr>
              <p:nvPr/>
            </p:nvSpPr>
            <p:spPr bwMode="auto">
              <a:xfrm>
                <a:off x="-5051425" y="3748088"/>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50" name="Rectangle 2074"/>
              <p:cNvSpPr>
                <a:spLocks noChangeArrowheads="1"/>
              </p:cNvSpPr>
              <p:nvPr/>
            </p:nvSpPr>
            <p:spPr bwMode="auto">
              <a:xfrm>
                <a:off x="-4556125" y="3719513"/>
                <a:ext cx="34925"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51" name="Rectangle 2075"/>
              <p:cNvSpPr>
                <a:spLocks noChangeArrowheads="1"/>
              </p:cNvSpPr>
              <p:nvPr/>
            </p:nvSpPr>
            <p:spPr bwMode="auto">
              <a:xfrm>
                <a:off x="-4556125" y="3748088"/>
                <a:ext cx="34925"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52" name="Rectangle 2076"/>
              <p:cNvSpPr>
                <a:spLocks noChangeArrowheads="1"/>
              </p:cNvSpPr>
              <p:nvPr/>
            </p:nvSpPr>
            <p:spPr bwMode="auto">
              <a:xfrm>
                <a:off x="-4867275" y="3719513"/>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53" name="Rectangle 2077"/>
              <p:cNvSpPr>
                <a:spLocks noChangeArrowheads="1"/>
              </p:cNvSpPr>
              <p:nvPr/>
            </p:nvSpPr>
            <p:spPr bwMode="auto">
              <a:xfrm>
                <a:off x="-4867275" y="3748088"/>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54" name="Rectangle 2078"/>
              <p:cNvSpPr>
                <a:spLocks noChangeArrowheads="1"/>
              </p:cNvSpPr>
              <p:nvPr/>
            </p:nvSpPr>
            <p:spPr bwMode="auto">
              <a:xfrm>
                <a:off x="-5121275" y="3611563"/>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55" name="Rectangle 2079"/>
              <p:cNvSpPr>
                <a:spLocks noChangeArrowheads="1"/>
              </p:cNvSpPr>
              <p:nvPr/>
            </p:nvSpPr>
            <p:spPr bwMode="auto">
              <a:xfrm>
                <a:off x="-5121275" y="3640138"/>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56" name="Rectangle 2080"/>
              <p:cNvSpPr>
                <a:spLocks noChangeArrowheads="1"/>
              </p:cNvSpPr>
              <p:nvPr/>
            </p:nvSpPr>
            <p:spPr bwMode="auto">
              <a:xfrm>
                <a:off x="-5064125" y="3611563"/>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57" name="Rectangle 2081"/>
              <p:cNvSpPr>
                <a:spLocks noChangeArrowheads="1"/>
              </p:cNvSpPr>
              <p:nvPr/>
            </p:nvSpPr>
            <p:spPr bwMode="auto">
              <a:xfrm>
                <a:off x="-5064125" y="3640138"/>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58" name="Rectangle 2082"/>
              <p:cNvSpPr>
                <a:spLocks noChangeArrowheads="1"/>
              </p:cNvSpPr>
              <p:nvPr/>
            </p:nvSpPr>
            <p:spPr bwMode="auto">
              <a:xfrm>
                <a:off x="-5003800" y="3611563"/>
                <a:ext cx="34925"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59" name="Rectangle 2083"/>
              <p:cNvSpPr>
                <a:spLocks noChangeArrowheads="1"/>
              </p:cNvSpPr>
              <p:nvPr/>
            </p:nvSpPr>
            <p:spPr bwMode="auto">
              <a:xfrm>
                <a:off x="-5003800" y="3640138"/>
                <a:ext cx="34925"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60" name="Rectangle 2084"/>
              <p:cNvSpPr>
                <a:spLocks noChangeArrowheads="1"/>
              </p:cNvSpPr>
              <p:nvPr/>
            </p:nvSpPr>
            <p:spPr bwMode="auto">
              <a:xfrm>
                <a:off x="-4803775" y="3719513"/>
                <a:ext cx="34925"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61" name="Rectangle 2085"/>
              <p:cNvSpPr>
                <a:spLocks noChangeArrowheads="1"/>
              </p:cNvSpPr>
              <p:nvPr/>
            </p:nvSpPr>
            <p:spPr bwMode="auto">
              <a:xfrm>
                <a:off x="-4803775" y="3748088"/>
                <a:ext cx="34925"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62" name="Rectangle 2086"/>
              <p:cNvSpPr>
                <a:spLocks noChangeArrowheads="1"/>
              </p:cNvSpPr>
              <p:nvPr/>
            </p:nvSpPr>
            <p:spPr bwMode="auto">
              <a:xfrm>
                <a:off x="-4743450" y="3719513"/>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63" name="Rectangle 2087"/>
              <p:cNvSpPr>
                <a:spLocks noChangeArrowheads="1"/>
              </p:cNvSpPr>
              <p:nvPr/>
            </p:nvSpPr>
            <p:spPr bwMode="auto">
              <a:xfrm>
                <a:off x="-4743450" y="3748088"/>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64" name="Rectangle 2088"/>
              <p:cNvSpPr>
                <a:spLocks noChangeArrowheads="1"/>
              </p:cNvSpPr>
              <p:nvPr/>
            </p:nvSpPr>
            <p:spPr bwMode="auto">
              <a:xfrm>
                <a:off x="-4435475" y="3719513"/>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65" name="Rectangle 2089"/>
              <p:cNvSpPr>
                <a:spLocks noChangeArrowheads="1"/>
              </p:cNvSpPr>
              <p:nvPr/>
            </p:nvSpPr>
            <p:spPr bwMode="auto">
              <a:xfrm>
                <a:off x="-4435475" y="3748088"/>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66" name="Rectangle 2090"/>
              <p:cNvSpPr>
                <a:spLocks noChangeArrowheads="1"/>
              </p:cNvSpPr>
              <p:nvPr/>
            </p:nvSpPr>
            <p:spPr bwMode="auto">
              <a:xfrm>
                <a:off x="-5175250" y="3719513"/>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67" name="Rectangle 2091"/>
              <p:cNvSpPr>
                <a:spLocks noChangeArrowheads="1"/>
              </p:cNvSpPr>
              <p:nvPr/>
            </p:nvSpPr>
            <p:spPr bwMode="auto">
              <a:xfrm>
                <a:off x="-5175250" y="3748088"/>
                <a:ext cx="38100"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68" name="Rectangle 2092"/>
              <p:cNvSpPr>
                <a:spLocks noChangeArrowheads="1"/>
              </p:cNvSpPr>
              <p:nvPr/>
            </p:nvSpPr>
            <p:spPr bwMode="auto">
              <a:xfrm>
                <a:off x="-4987925" y="3719513"/>
                <a:ext cx="34925"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69" name="Rectangle 2093"/>
              <p:cNvSpPr>
                <a:spLocks noChangeArrowheads="1"/>
              </p:cNvSpPr>
              <p:nvPr/>
            </p:nvSpPr>
            <p:spPr bwMode="auto">
              <a:xfrm>
                <a:off x="-4927600" y="3719513"/>
                <a:ext cx="38100"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70" name="Rectangle 2094"/>
              <p:cNvSpPr>
                <a:spLocks noChangeArrowheads="1"/>
              </p:cNvSpPr>
              <p:nvPr/>
            </p:nvSpPr>
            <p:spPr bwMode="auto">
              <a:xfrm>
                <a:off x="-4679950" y="3719513"/>
                <a:ext cx="34925"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71" name="Rectangle 2095"/>
              <p:cNvSpPr>
                <a:spLocks noChangeArrowheads="1"/>
              </p:cNvSpPr>
              <p:nvPr/>
            </p:nvSpPr>
            <p:spPr bwMode="auto">
              <a:xfrm>
                <a:off x="-4619625" y="3719513"/>
                <a:ext cx="38100"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72" name="Rectangle 2096"/>
              <p:cNvSpPr>
                <a:spLocks noChangeArrowheads="1"/>
              </p:cNvSpPr>
              <p:nvPr/>
            </p:nvSpPr>
            <p:spPr bwMode="auto">
              <a:xfrm>
                <a:off x="-4495800" y="3719513"/>
                <a:ext cx="38100" cy="66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73" name="Rectangle 2097"/>
              <p:cNvSpPr>
                <a:spLocks noChangeArrowheads="1"/>
              </p:cNvSpPr>
              <p:nvPr/>
            </p:nvSpPr>
            <p:spPr bwMode="auto">
              <a:xfrm>
                <a:off x="-4486275" y="3729038"/>
                <a:ext cx="19050" cy="31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74" name="Rectangle 2098"/>
              <p:cNvSpPr>
                <a:spLocks noChangeArrowheads="1"/>
              </p:cNvSpPr>
              <p:nvPr/>
            </p:nvSpPr>
            <p:spPr bwMode="auto">
              <a:xfrm>
                <a:off x="-4371975" y="3719513"/>
                <a:ext cx="38100"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75" name="Rectangle 2099"/>
              <p:cNvSpPr>
                <a:spLocks noChangeArrowheads="1"/>
              </p:cNvSpPr>
              <p:nvPr/>
            </p:nvSpPr>
            <p:spPr bwMode="auto">
              <a:xfrm>
                <a:off x="-4311650" y="3719513"/>
                <a:ext cx="38100"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76" name="Freeform 2100"/>
              <p:cNvSpPr>
                <a:spLocks noEditPoints="1"/>
              </p:cNvSpPr>
              <p:nvPr/>
            </p:nvSpPr>
            <p:spPr bwMode="auto">
              <a:xfrm>
                <a:off x="-4949825" y="3630613"/>
                <a:ext cx="53975" cy="53975"/>
              </a:xfrm>
              <a:custGeom>
                <a:avLst/>
                <a:gdLst>
                  <a:gd name="T0" fmla="*/ 2147483646 w 34"/>
                  <a:gd name="T1" fmla="*/ 0 h 34"/>
                  <a:gd name="T2" fmla="*/ 2147483646 w 34"/>
                  <a:gd name="T3" fmla="*/ 0 h 34"/>
                  <a:gd name="T4" fmla="*/ 2147483646 w 34"/>
                  <a:gd name="T5" fmla="*/ 2147483646 h 34"/>
                  <a:gd name="T6" fmla="*/ 2147483646 w 34"/>
                  <a:gd name="T7" fmla="*/ 2147483646 h 34"/>
                  <a:gd name="T8" fmla="*/ 0 w 34"/>
                  <a:gd name="T9" fmla="*/ 2147483646 h 34"/>
                  <a:gd name="T10" fmla="*/ 0 w 34"/>
                  <a:gd name="T11" fmla="*/ 2147483646 h 34"/>
                  <a:gd name="T12" fmla="*/ 0 w 34"/>
                  <a:gd name="T13" fmla="*/ 2147483646 h 34"/>
                  <a:gd name="T14" fmla="*/ 0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0 h 34"/>
                  <a:gd name="T42" fmla="*/ 2147483646 w 34"/>
                  <a:gd name="T43" fmla="*/ 0 h 34"/>
                  <a:gd name="T44" fmla="*/ 2147483646 w 34"/>
                  <a:gd name="T45" fmla="*/ 2147483646 h 34"/>
                  <a:gd name="T46" fmla="*/ 2147483646 w 34"/>
                  <a:gd name="T47" fmla="*/ 2147483646 h 34"/>
                  <a:gd name="T48" fmla="*/ 2147483646 w 34"/>
                  <a:gd name="T49" fmla="*/ 2147483646 h 34"/>
                  <a:gd name="T50" fmla="*/ 2147483646 w 34"/>
                  <a:gd name="T51" fmla="*/ 2147483646 h 34"/>
                  <a:gd name="T52" fmla="*/ 2147483646 w 34"/>
                  <a:gd name="T53" fmla="*/ 2147483646 h 34"/>
                  <a:gd name="T54" fmla="*/ 2147483646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2147483646 w 34"/>
                  <a:gd name="T83" fmla="*/ 2147483646 h 34"/>
                  <a:gd name="T84" fmla="*/ 2147483646 w 34"/>
                  <a:gd name="T85" fmla="*/ 2147483646 h 34"/>
                  <a:gd name="T86" fmla="*/ 2147483646 w 34"/>
                  <a:gd name="T87" fmla="*/ 2147483646 h 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 h="34">
                    <a:moveTo>
                      <a:pt x="16" y="0"/>
                    </a:moveTo>
                    <a:lnTo>
                      <a:pt x="16" y="0"/>
                    </a:lnTo>
                    <a:lnTo>
                      <a:pt x="10" y="2"/>
                    </a:lnTo>
                    <a:lnTo>
                      <a:pt x="4" y="6"/>
                    </a:lnTo>
                    <a:lnTo>
                      <a:pt x="0" y="10"/>
                    </a:lnTo>
                    <a:lnTo>
                      <a:pt x="0" y="18"/>
                    </a:lnTo>
                    <a:lnTo>
                      <a:pt x="0" y="24"/>
                    </a:lnTo>
                    <a:lnTo>
                      <a:pt x="4" y="30"/>
                    </a:lnTo>
                    <a:lnTo>
                      <a:pt x="10" y="34"/>
                    </a:lnTo>
                    <a:lnTo>
                      <a:pt x="16" y="34"/>
                    </a:lnTo>
                    <a:lnTo>
                      <a:pt x="24" y="34"/>
                    </a:lnTo>
                    <a:lnTo>
                      <a:pt x="28" y="30"/>
                    </a:lnTo>
                    <a:lnTo>
                      <a:pt x="32" y="24"/>
                    </a:lnTo>
                    <a:lnTo>
                      <a:pt x="34" y="18"/>
                    </a:lnTo>
                    <a:lnTo>
                      <a:pt x="32" y="10"/>
                    </a:lnTo>
                    <a:lnTo>
                      <a:pt x="28" y="6"/>
                    </a:lnTo>
                    <a:lnTo>
                      <a:pt x="24" y="2"/>
                    </a:lnTo>
                    <a:lnTo>
                      <a:pt x="16" y="0"/>
                    </a:lnTo>
                    <a:close/>
                    <a:moveTo>
                      <a:pt x="16" y="26"/>
                    </a:moveTo>
                    <a:lnTo>
                      <a:pt x="16" y="26"/>
                    </a:lnTo>
                    <a:lnTo>
                      <a:pt x="14" y="26"/>
                    </a:lnTo>
                    <a:lnTo>
                      <a:pt x="10" y="24"/>
                    </a:lnTo>
                    <a:lnTo>
                      <a:pt x="8" y="20"/>
                    </a:lnTo>
                    <a:lnTo>
                      <a:pt x="8" y="18"/>
                    </a:lnTo>
                    <a:lnTo>
                      <a:pt x="8" y="14"/>
                    </a:lnTo>
                    <a:lnTo>
                      <a:pt x="10" y="12"/>
                    </a:lnTo>
                    <a:lnTo>
                      <a:pt x="14" y="10"/>
                    </a:lnTo>
                    <a:lnTo>
                      <a:pt x="16" y="8"/>
                    </a:lnTo>
                    <a:lnTo>
                      <a:pt x="20" y="10"/>
                    </a:lnTo>
                    <a:lnTo>
                      <a:pt x="22" y="12"/>
                    </a:lnTo>
                    <a:lnTo>
                      <a:pt x="24" y="14"/>
                    </a:lnTo>
                    <a:lnTo>
                      <a:pt x="26" y="18"/>
                    </a:lnTo>
                    <a:lnTo>
                      <a:pt x="24" y="20"/>
                    </a:lnTo>
                    <a:lnTo>
                      <a:pt x="22" y="24"/>
                    </a:lnTo>
                    <a:lnTo>
                      <a:pt x="20" y="26"/>
                    </a:lnTo>
                    <a:lnTo>
                      <a:pt x="1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7" name="Freeform 2101"/>
              <p:cNvSpPr>
                <a:spLocks noEditPoints="1"/>
              </p:cNvSpPr>
              <p:nvPr/>
            </p:nvSpPr>
            <p:spPr bwMode="auto">
              <a:xfrm>
                <a:off x="-4298950" y="3617913"/>
                <a:ext cx="53975" cy="53975"/>
              </a:xfrm>
              <a:custGeom>
                <a:avLst/>
                <a:gdLst>
                  <a:gd name="T0" fmla="*/ 2147483646 w 34"/>
                  <a:gd name="T1" fmla="*/ 0 h 34"/>
                  <a:gd name="T2" fmla="*/ 2147483646 w 34"/>
                  <a:gd name="T3" fmla="*/ 0 h 34"/>
                  <a:gd name="T4" fmla="*/ 2147483646 w 34"/>
                  <a:gd name="T5" fmla="*/ 2147483646 h 34"/>
                  <a:gd name="T6" fmla="*/ 2147483646 w 34"/>
                  <a:gd name="T7" fmla="*/ 2147483646 h 34"/>
                  <a:gd name="T8" fmla="*/ 2147483646 w 34"/>
                  <a:gd name="T9" fmla="*/ 2147483646 h 34"/>
                  <a:gd name="T10" fmla="*/ 0 w 34"/>
                  <a:gd name="T11" fmla="*/ 2147483646 h 34"/>
                  <a:gd name="T12" fmla="*/ 0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0 h 34"/>
                  <a:gd name="T42" fmla="*/ 2147483646 w 34"/>
                  <a:gd name="T43" fmla="*/ 0 h 34"/>
                  <a:gd name="T44" fmla="*/ 2147483646 w 34"/>
                  <a:gd name="T45" fmla="*/ 2147483646 h 34"/>
                  <a:gd name="T46" fmla="*/ 2147483646 w 34"/>
                  <a:gd name="T47" fmla="*/ 2147483646 h 34"/>
                  <a:gd name="T48" fmla="*/ 2147483646 w 34"/>
                  <a:gd name="T49" fmla="*/ 2147483646 h 34"/>
                  <a:gd name="T50" fmla="*/ 2147483646 w 34"/>
                  <a:gd name="T51" fmla="*/ 2147483646 h 34"/>
                  <a:gd name="T52" fmla="*/ 2147483646 w 34"/>
                  <a:gd name="T53" fmla="*/ 2147483646 h 34"/>
                  <a:gd name="T54" fmla="*/ 2147483646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2147483646 w 34"/>
                  <a:gd name="T83" fmla="*/ 2147483646 h 34"/>
                  <a:gd name="T84" fmla="*/ 2147483646 w 34"/>
                  <a:gd name="T85" fmla="*/ 2147483646 h 34"/>
                  <a:gd name="T86" fmla="*/ 2147483646 w 34"/>
                  <a:gd name="T87" fmla="*/ 2147483646 h 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 h="34">
                    <a:moveTo>
                      <a:pt x="18" y="0"/>
                    </a:moveTo>
                    <a:lnTo>
                      <a:pt x="18" y="0"/>
                    </a:lnTo>
                    <a:lnTo>
                      <a:pt x="10" y="2"/>
                    </a:lnTo>
                    <a:lnTo>
                      <a:pt x="4" y="6"/>
                    </a:lnTo>
                    <a:lnTo>
                      <a:pt x="2" y="10"/>
                    </a:lnTo>
                    <a:lnTo>
                      <a:pt x="0" y="18"/>
                    </a:lnTo>
                    <a:lnTo>
                      <a:pt x="2" y="24"/>
                    </a:lnTo>
                    <a:lnTo>
                      <a:pt x="4" y="30"/>
                    </a:lnTo>
                    <a:lnTo>
                      <a:pt x="10" y="34"/>
                    </a:lnTo>
                    <a:lnTo>
                      <a:pt x="18" y="34"/>
                    </a:lnTo>
                    <a:lnTo>
                      <a:pt x="24" y="34"/>
                    </a:lnTo>
                    <a:lnTo>
                      <a:pt x="30" y="30"/>
                    </a:lnTo>
                    <a:lnTo>
                      <a:pt x="34" y="24"/>
                    </a:lnTo>
                    <a:lnTo>
                      <a:pt x="34" y="18"/>
                    </a:lnTo>
                    <a:lnTo>
                      <a:pt x="34" y="10"/>
                    </a:lnTo>
                    <a:lnTo>
                      <a:pt x="30" y="6"/>
                    </a:lnTo>
                    <a:lnTo>
                      <a:pt x="24" y="2"/>
                    </a:lnTo>
                    <a:lnTo>
                      <a:pt x="18" y="0"/>
                    </a:lnTo>
                    <a:close/>
                    <a:moveTo>
                      <a:pt x="18" y="26"/>
                    </a:moveTo>
                    <a:lnTo>
                      <a:pt x="18" y="26"/>
                    </a:lnTo>
                    <a:lnTo>
                      <a:pt x="14" y="26"/>
                    </a:lnTo>
                    <a:lnTo>
                      <a:pt x="12" y="24"/>
                    </a:lnTo>
                    <a:lnTo>
                      <a:pt x="10" y="20"/>
                    </a:lnTo>
                    <a:lnTo>
                      <a:pt x="8" y="18"/>
                    </a:lnTo>
                    <a:lnTo>
                      <a:pt x="10" y="14"/>
                    </a:lnTo>
                    <a:lnTo>
                      <a:pt x="12" y="12"/>
                    </a:lnTo>
                    <a:lnTo>
                      <a:pt x="14" y="10"/>
                    </a:lnTo>
                    <a:lnTo>
                      <a:pt x="18" y="8"/>
                    </a:lnTo>
                    <a:lnTo>
                      <a:pt x="20" y="10"/>
                    </a:lnTo>
                    <a:lnTo>
                      <a:pt x="24" y="12"/>
                    </a:lnTo>
                    <a:lnTo>
                      <a:pt x="26" y="14"/>
                    </a:lnTo>
                    <a:lnTo>
                      <a:pt x="26" y="18"/>
                    </a:lnTo>
                    <a:lnTo>
                      <a:pt x="26" y="20"/>
                    </a:lnTo>
                    <a:lnTo>
                      <a:pt x="24" y="24"/>
                    </a:lnTo>
                    <a:lnTo>
                      <a:pt x="20" y="26"/>
                    </a:lnTo>
                    <a:lnTo>
                      <a:pt x="18"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8" name="Freeform 2102"/>
              <p:cNvSpPr>
                <a:spLocks/>
              </p:cNvSpPr>
              <p:nvPr/>
            </p:nvSpPr>
            <p:spPr bwMode="auto">
              <a:xfrm>
                <a:off x="-5489575"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0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2" y="22"/>
                    </a:lnTo>
                    <a:lnTo>
                      <a:pt x="28" y="28"/>
                    </a:lnTo>
                    <a:lnTo>
                      <a:pt x="24" y="32"/>
                    </a:lnTo>
                    <a:lnTo>
                      <a:pt x="18" y="32"/>
                    </a:lnTo>
                    <a:lnTo>
                      <a:pt x="10" y="32"/>
                    </a:lnTo>
                    <a:lnTo>
                      <a:pt x="6" y="28"/>
                    </a:lnTo>
                    <a:lnTo>
                      <a:pt x="2" y="24"/>
                    </a:lnTo>
                    <a:lnTo>
                      <a:pt x="0" y="16"/>
                    </a:lnTo>
                    <a:lnTo>
                      <a:pt x="0" y="10"/>
                    </a:lnTo>
                    <a:lnTo>
                      <a:pt x="4" y="4"/>
                    </a:lnTo>
                    <a:lnTo>
                      <a:pt x="10" y="0"/>
                    </a:lnTo>
                    <a:lnTo>
                      <a:pt x="16" y="0"/>
                    </a:lnTo>
                    <a:lnTo>
                      <a:pt x="22" y="0"/>
                    </a:lnTo>
                    <a:lnTo>
                      <a:pt x="28"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9" name="Freeform 2103"/>
              <p:cNvSpPr>
                <a:spLocks/>
              </p:cNvSpPr>
              <p:nvPr/>
            </p:nvSpPr>
            <p:spPr bwMode="auto">
              <a:xfrm>
                <a:off x="-5483225" y="3852863"/>
                <a:ext cx="41275" cy="44450"/>
              </a:xfrm>
              <a:custGeom>
                <a:avLst/>
                <a:gdLst>
                  <a:gd name="T0" fmla="*/ 2147483646 w 26"/>
                  <a:gd name="T1" fmla="*/ 2147483646 h 28"/>
                  <a:gd name="T2" fmla="*/ 2147483646 w 26"/>
                  <a:gd name="T3" fmla="*/ 2147483646 h 28"/>
                  <a:gd name="T4" fmla="*/ 2147483646 w 26"/>
                  <a:gd name="T5" fmla="*/ 2147483646 h 28"/>
                  <a:gd name="T6" fmla="*/ 2147483646 w 26"/>
                  <a:gd name="T7" fmla="*/ 2147483646 h 28"/>
                  <a:gd name="T8" fmla="*/ 2147483646 w 26"/>
                  <a:gd name="T9" fmla="*/ 2147483646 h 28"/>
                  <a:gd name="T10" fmla="*/ 2147483646 w 26"/>
                  <a:gd name="T11" fmla="*/ 2147483646 h 28"/>
                  <a:gd name="T12" fmla="*/ 2147483646 w 26"/>
                  <a:gd name="T13" fmla="*/ 2147483646 h 28"/>
                  <a:gd name="T14" fmla="*/ 2147483646 w 26"/>
                  <a:gd name="T15" fmla="*/ 2147483646 h 28"/>
                  <a:gd name="T16" fmla="*/ 2147483646 w 26"/>
                  <a:gd name="T17" fmla="*/ 2147483646 h 28"/>
                  <a:gd name="T18" fmla="*/ 0 w 26"/>
                  <a:gd name="T19" fmla="*/ 2147483646 h 28"/>
                  <a:gd name="T20" fmla="*/ 0 w 26"/>
                  <a:gd name="T21" fmla="*/ 2147483646 h 28"/>
                  <a:gd name="T22" fmla="*/ 0 w 26"/>
                  <a:gd name="T23" fmla="*/ 2147483646 h 28"/>
                  <a:gd name="T24" fmla="*/ 0 w 26"/>
                  <a:gd name="T25" fmla="*/ 2147483646 h 28"/>
                  <a:gd name="T26" fmla="*/ 2147483646 w 26"/>
                  <a:gd name="T27" fmla="*/ 2147483646 h 28"/>
                  <a:gd name="T28" fmla="*/ 2147483646 w 26"/>
                  <a:gd name="T29" fmla="*/ 2147483646 h 28"/>
                  <a:gd name="T30" fmla="*/ 2147483646 w 26"/>
                  <a:gd name="T31" fmla="*/ 0 h 28"/>
                  <a:gd name="T32" fmla="*/ 2147483646 w 26"/>
                  <a:gd name="T33" fmla="*/ 0 h 28"/>
                  <a:gd name="T34" fmla="*/ 2147483646 w 26"/>
                  <a:gd name="T35" fmla="*/ 2147483646 h 28"/>
                  <a:gd name="T36" fmla="*/ 2147483646 w 26"/>
                  <a:gd name="T37" fmla="*/ 2147483646 h 28"/>
                  <a:gd name="T38" fmla="*/ 2147483646 w 26"/>
                  <a:gd name="T39" fmla="*/ 2147483646 h 28"/>
                  <a:gd name="T40" fmla="*/ 2147483646 w 26"/>
                  <a:gd name="T41" fmla="*/ 2147483646 h 28"/>
                  <a:gd name="T42" fmla="*/ 2147483646 w 26"/>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8">
                    <a:moveTo>
                      <a:pt x="26" y="14"/>
                    </a:moveTo>
                    <a:lnTo>
                      <a:pt x="26" y="14"/>
                    </a:lnTo>
                    <a:lnTo>
                      <a:pt x="26" y="18"/>
                    </a:lnTo>
                    <a:lnTo>
                      <a:pt x="22" y="24"/>
                    </a:lnTo>
                    <a:lnTo>
                      <a:pt x="18" y="26"/>
                    </a:lnTo>
                    <a:lnTo>
                      <a:pt x="12" y="28"/>
                    </a:lnTo>
                    <a:lnTo>
                      <a:pt x="8" y="26"/>
                    </a:lnTo>
                    <a:lnTo>
                      <a:pt x="4" y="24"/>
                    </a:lnTo>
                    <a:lnTo>
                      <a:pt x="0" y="20"/>
                    </a:lnTo>
                    <a:lnTo>
                      <a:pt x="0" y="14"/>
                    </a:lnTo>
                    <a:lnTo>
                      <a:pt x="0" y="10"/>
                    </a:lnTo>
                    <a:lnTo>
                      <a:pt x="2" y="4"/>
                    </a:lnTo>
                    <a:lnTo>
                      <a:pt x="6" y="2"/>
                    </a:lnTo>
                    <a:lnTo>
                      <a:pt x="12" y="0"/>
                    </a:lnTo>
                    <a:lnTo>
                      <a:pt x="18" y="2"/>
                    </a:lnTo>
                    <a:lnTo>
                      <a:pt x="22" y="4"/>
                    </a:lnTo>
                    <a:lnTo>
                      <a:pt x="24" y="8"/>
                    </a:lnTo>
                    <a:lnTo>
                      <a:pt x="2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0" name="Freeform 2104"/>
              <p:cNvSpPr>
                <a:spLocks/>
              </p:cNvSpPr>
              <p:nvPr/>
            </p:nvSpPr>
            <p:spPr bwMode="auto">
              <a:xfrm>
                <a:off x="-5480050" y="3852863"/>
                <a:ext cx="34925" cy="38100"/>
              </a:xfrm>
              <a:custGeom>
                <a:avLst/>
                <a:gdLst>
                  <a:gd name="T0" fmla="*/ 2147483646 w 22"/>
                  <a:gd name="T1" fmla="*/ 2147483646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0 w 22"/>
                  <a:gd name="T19" fmla="*/ 2147483646 h 24"/>
                  <a:gd name="T20" fmla="*/ 0 w 22"/>
                  <a:gd name="T21" fmla="*/ 2147483646 h 24"/>
                  <a:gd name="T22" fmla="*/ 0 w 22"/>
                  <a:gd name="T23" fmla="*/ 2147483646 h 24"/>
                  <a:gd name="T24" fmla="*/ 0 w 22"/>
                  <a:gd name="T25" fmla="*/ 2147483646 h 24"/>
                  <a:gd name="T26" fmla="*/ 2147483646 w 22"/>
                  <a:gd name="T27" fmla="*/ 2147483646 h 24"/>
                  <a:gd name="T28" fmla="*/ 2147483646 w 22"/>
                  <a:gd name="T29" fmla="*/ 2147483646 h 24"/>
                  <a:gd name="T30" fmla="*/ 2147483646 w 22"/>
                  <a:gd name="T31" fmla="*/ 0 h 24"/>
                  <a:gd name="T32" fmla="*/ 2147483646 w 22"/>
                  <a:gd name="T33" fmla="*/ 0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0" y="16"/>
                    </a:lnTo>
                    <a:lnTo>
                      <a:pt x="18" y="20"/>
                    </a:lnTo>
                    <a:lnTo>
                      <a:pt x="16" y="22"/>
                    </a:lnTo>
                    <a:lnTo>
                      <a:pt x="10" y="24"/>
                    </a:lnTo>
                    <a:lnTo>
                      <a:pt x="6" y="22"/>
                    </a:lnTo>
                    <a:lnTo>
                      <a:pt x="2" y="20"/>
                    </a:lnTo>
                    <a:lnTo>
                      <a:pt x="0" y="16"/>
                    </a:lnTo>
                    <a:lnTo>
                      <a:pt x="0" y="12"/>
                    </a:lnTo>
                    <a:lnTo>
                      <a:pt x="0" y="8"/>
                    </a:lnTo>
                    <a:lnTo>
                      <a:pt x="2" y="4"/>
                    </a:lnTo>
                    <a:lnTo>
                      <a:pt x="6" y="2"/>
                    </a:lnTo>
                    <a:lnTo>
                      <a:pt x="10" y="0"/>
                    </a:lnTo>
                    <a:lnTo>
                      <a:pt x="14" y="2"/>
                    </a:lnTo>
                    <a:lnTo>
                      <a:pt x="18" y="4"/>
                    </a:lnTo>
                    <a:lnTo>
                      <a:pt x="20" y="8"/>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1" name="Freeform 2105"/>
              <p:cNvSpPr>
                <a:spLocks/>
              </p:cNvSpPr>
              <p:nvPr/>
            </p:nvSpPr>
            <p:spPr bwMode="auto">
              <a:xfrm>
                <a:off x="-5400675" y="3849688"/>
                <a:ext cx="50800" cy="50800"/>
              </a:xfrm>
              <a:custGeom>
                <a:avLst/>
                <a:gdLst>
                  <a:gd name="T0" fmla="*/ 2147483646 w 32"/>
                  <a:gd name="T1" fmla="*/ 2147483646 h 32"/>
                  <a:gd name="T2" fmla="*/ 2147483646 w 32"/>
                  <a:gd name="T3" fmla="*/ 2147483646 h 32"/>
                  <a:gd name="T4" fmla="*/ 2147483646 w 32"/>
                  <a:gd name="T5" fmla="*/ 2147483646 h 32"/>
                  <a:gd name="T6" fmla="*/ 2147483646 w 32"/>
                  <a:gd name="T7" fmla="*/ 2147483646 h 32"/>
                  <a:gd name="T8" fmla="*/ 2147483646 w 32"/>
                  <a:gd name="T9" fmla="*/ 2147483646 h 32"/>
                  <a:gd name="T10" fmla="*/ 2147483646 w 32"/>
                  <a:gd name="T11" fmla="*/ 2147483646 h 32"/>
                  <a:gd name="T12" fmla="*/ 2147483646 w 32"/>
                  <a:gd name="T13" fmla="*/ 2147483646 h 32"/>
                  <a:gd name="T14" fmla="*/ 2147483646 w 32"/>
                  <a:gd name="T15" fmla="*/ 2147483646 h 32"/>
                  <a:gd name="T16" fmla="*/ 2147483646 w 32"/>
                  <a:gd name="T17" fmla="*/ 2147483646 h 32"/>
                  <a:gd name="T18" fmla="*/ 0 w 32"/>
                  <a:gd name="T19" fmla="*/ 2147483646 h 32"/>
                  <a:gd name="T20" fmla="*/ 0 w 32"/>
                  <a:gd name="T21" fmla="*/ 2147483646 h 32"/>
                  <a:gd name="T22" fmla="*/ 0 w 32"/>
                  <a:gd name="T23" fmla="*/ 2147483646 h 32"/>
                  <a:gd name="T24" fmla="*/ 0 w 32"/>
                  <a:gd name="T25" fmla="*/ 2147483646 h 32"/>
                  <a:gd name="T26" fmla="*/ 2147483646 w 32"/>
                  <a:gd name="T27" fmla="*/ 2147483646 h 32"/>
                  <a:gd name="T28" fmla="*/ 2147483646 w 32"/>
                  <a:gd name="T29" fmla="*/ 0 h 32"/>
                  <a:gd name="T30" fmla="*/ 2147483646 w 32"/>
                  <a:gd name="T31" fmla="*/ 0 h 32"/>
                  <a:gd name="T32" fmla="*/ 2147483646 w 32"/>
                  <a:gd name="T33" fmla="*/ 0 h 32"/>
                  <a:gd name="T34" fmla="*/ 2147483646 w 32"/>
                  <a:gd name="T35" fmla="*/ 0 h 32"/>
                  <a:gd name="T36" fmla="*/ 2147483646 w 32"/>
                  <a:gd name="T37" fmla="*/ 2147483646 h 32"/>
                  <a:gd name="T38" fmla="*/ 2147483646 w 32"/>
                  <a:gd name="T39" fmla="*/ 2147483646 h 32"/>
                  <a:gd name="T40" fmla="*/ 2147483646 w 32"/>
                  <a:gd name="T41" fmla="*/ 2147483646 h 32"/>
                  <a:gd name="T42" fmla="*/ 2147483646 w 32"/>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32">
                    <a:moveTo>
                      <a:pt x="32" y="16"/>
                    </a:moveTo>
                    <a:lnTo>
                      <a:pt x="32" y="16"/>
                    </a:lnTo>
                    <a:lnTo>
                      <a:pt x="32" y="22"/>
                    </a:lnTo>
                    <a:lnTo>
                      <a:pt x="28" y="28"/>
                    </a:lnTo>
                    <a:lnTo>
                      <a:pt x="22" y="32"/>
                    </a:lnTo>
                    <a:lnTo>
                      <a:pt x="16" y="32"/>
                    </a:lnTo>
                    <a:lnTo>
                      <a:pt x="10" y="32"/>
                    </a:lnTo>
                    <a:lnTo>
                      <a:pt x="4" y="28"/>
                    </a:lnTo>
                    <a:lnTo>
                      <a:pt x="0" y="24"/>
                    </a:lnTo>
                    <a:lnTo>
                      <a:pt x="0" y="16"/>
                    </a:lnTo>
                    <a:lnTo>
                      <a:pt x="0" y="10"/>
                    </a:lnTo>
                    <a:lnTo>
                      <a:pt x="4" y="4"/>
                    </a:lnTo>
                    <a:lnTo>
                      <a:pt x="8" y="0"/>
                    </a:lnTo>
                    <a:lnTo>
                      <a:pt x="16" y="0"/>
                    </a:lnTo>
                    <a:lnTo>
                      <a:pt x="22" y="0"/>
                    </a:lnTo>
                    <a:lnTo>
                      <a:pt x="28" y="4"/>
                    </a:lnTo>
                    <a:lnTo>
                      <a:pt x="32" y="8"/>
                    </a:lnTo>
                    <a:lnTo>
                      <a:pt x="3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2" name="Freeform 2106"/>
              <p:cNvSpPr>
                <a:spLocks/>
              </p:cNvSpPr>
              <p:nvPr/>
            </p:nvSpPr>
            <p:spPr bwMode="auto">
              <a:xfrm>
                <a:off x="-5397500" y="3852863"/>
                <a:ext cx="44450" cy="44450"/>
              </a:xfrm>
              <a:custGeom>
                <a:avLst/>
                <a:gdLst>
                  <a:gd name="T0" fmla="*/ 2147483646 w 28"/>
                  <a:gd name="T1" fmla="*/ 2147483646 h 28"/>
                  <a:gd name="T2" fmla="*/ 2147483646 w 28"/>
                  <a:gd name="T3" fmla="*/ 2147483646 h 28"/>
                  <a:gd name="T4" fmla="*/ 2147483646 w 28"/>
                  <a:gd name="T5" fmla="*/ 2147483646 h 28"/>
                  <a:gd name="T6" fmla="*/ 2147483646 w 28"/>
                  <a:gd name="T7" fmla="*/ 2147483646 h 28"/>
                  <a:gd name="T8" fmla="*/ 2147483646 w 28"/>
                  <a:gd name="T9" fmla="*/ 2147483646 h 28"/>
                  <a:gd name="T10" fmla="*/ 2147483646 w 28"/>
                  <a:gd name="T11" fmla="*/ 2147483646 h 28"/>
                  <a:gd name="T12" fmla="*/ 2147483646 w 28"/>
                  <a:gd name="T13" fmla="*/ 2147483646 h 28"/>
                  <a:gd name="T14" fmla="*/ 2147483646 w 28"/>
                  <a:gd name="T15" fmla="*/ 2147483646 h 28"/>
                  <a:gd name="T16" fmla="*/ 2147483646 w 28"/>
                  <a:gd name="T17" fmla="*/ 2147483646 h 28"/>
                  <a:gd name="T18" fmla="*/ 2147483646 w 28"/>
                  <a:gd name="T19" fmla="*/ 2147483646 h 28"/>
                  <a:gd name="T20" fmla="*/ 0 w 28"/>
                  <a:gd name="T21" fmla="*/ 2147483646 h 28"/>
                  <a:gd name="T22" fmla="*/ 0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0 h 28"/>
                  <a:gd name="T32" fmla="*/ 2147483646 w 28"/>
                  <a:gd name="T33" fmla="*/ 0 h 28"/>
                  <a:gd name="T34" fmla="*/ 2147483646 w 28"/>
                  <a:gd name="T35" fmla="*/ 2147483646 h 28"/>
                  <a:gd name="T36" fmla="*/ 2147483646 w 28"/>
                  <a:gd name="T37" fmla="*/ 2147483646 h 28"/>
                  <a:gd name="T38" fmla="*/ 2147483646 w 28"/>
                  <a:gd name="T39" fmla="*/ 2147483646 h 28"/>
                  <a:gd name="T40" fmla="*/ 2147483646 w 28"/>
                  <a:gd name="T41" fmla="*/ 2147483646 h 28"/>
                  <a:gd name="T42" fmla="*/ 2147483646 w 28"/>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8">
                    <a:moveTo>
                      <a:pt x="28" y="14"/>
                    </a:moveTo>
                    <a:lnTo>
                      <a:pt x="28" y="14"/>
                    </a:lnTo>
                    <a:lnTo>
                      <a:pt x="26" y="18"/>
                    </a:lnTo>
                    <a:lnTo>
                      <a:pt x="24" y="24"/>
                    </a:lnTo>
                    <a:lnTo>
                      <a:pt x="20" y="26"/>
                    </a:lnTo>
                    <a:lnTo>
                      <a:pt x="14" y="28"/>
                    </a:lnTo>
                    <a:lnTo>
                      <a:pt x="10" y="26"/>
                    </a:lnTo>
                    <a:lnTo>
                      <a:pt x="4" y="24"/>
                    </a:lnTo>
                    <a:lnTo>
                      <a:pt x="2" y="20"/>
                    </a:lnTo>
                    <a:lnTo>
                      <a:pt x="0" y="14"/>
                    </a:lnTo>
                    <a:lnTo>
                      <a:pt x="2" y="10"/>
                    </a:lnTo>
                    <a:lnTo>
                      <a:pt x="4" y="4"/>
                    </a:lnTo>
                    <a:lnTo>
                      <a:pt x="8" y="2"/>
                    </a:lnTo>
                    <a:lnTo>
                      <a:pt x="14" y="0"/>
                    </a:lnTo>
                    <a:lnTo>
                      <a:pt x="18" y="2"/>
                    </a:lnTo>
                    <a:lnTo>
                      <a:pt x="24" y="4"/>
                    </a:lnTo>
                    <a:lnTo>
                      <a:pt x="26" y="8"/>
                    </a:lnTo>
                    <a:lnTo>
                      <a:pt x="2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3" name="Freeform 2107"/>
              <p:cNvSpPr>
                <a:spLocks/>
              </p:cNvSpPr>
              <p:nvPr/>
            </p:nvSpPr>
            <p:spPr bwMode="auto">
              <a:xfrm>
                <a:off x="-5394325" y="3852863"/>
                <a:ext cx="38100" cy="38100"/>
              </a:xfrm>
              <a:custGeom>
                <a:avLst/>
                <a:gdLst>
                  <a:gd name="T0" fmla="*/ 2147483646 w 24"/>
                  <a:gd name="T1" fmla="*/ 2147483646 h 24"/>
                  <a:gd name="T2" fmla="*/ 2147483646 w 24"/>
                  <a:gd name="T3" fmla="*/ 2147483646 h 24"/>
                  <a:gd name="T4" fmla="*/ 2147483646 w 24"/>
                  <a:gd name="T5" fmla="*/ 2147483646 h 24"/>
                  <a:gd name="T6" fmla="*/ 2147483646 w 24"/>
                  <a:gd name="T7" fmla="*/ 2147483646 h 24"/>
                  <a:gd name="T8" fmla="*/ 2147483646 w 24"/>
                  <a:gd name="T9" fmla="*/ 2147483646 h 24"/>
                  <a:gd name="T10" fmla="*/ 2147483646 w 24"/>
                  <a:gd name="T11" fmla="*/ 2147483646 h 24"/>
                  <a:gd name="T12" fmla="*/ 2147483646 w 24"/>
                  <a:gd name="T13" fmla="*/ 2147483646 h 24"/>
                  <a:gd name="T14" fmla="*/ 2147483646 w 24"/>
                  <a:gd name="T15" fmla="*/ 2147483646 h 24"/>
                  <a:gd name="T16" fmla="*/ 2147483646 w 24"/>
                  <a:gd name="T17" fmla="*/ 2147483646 h 24"/>
                  <a:gd name="T18" fmla="*/ 2147483646 w 24"/>
                  <a:gd name="T19" fmla="*/ 2147483646 h 24"/>
                  <a:gd name="T20" fmla="*/ 0 w 24"/>
                  <a:gd name="T21" fmla="*/ 2147483646 h 24"/>
                  <a:gd name="T22" fmla="*/ 0 w 24"/>
                  <a:gd name="T23" fmla="*/ 2147483646 h 24"/>
                  <a:gd name="T24" fmla="*/ 2147483646 w 24"/>
                  <a:gd name="T25" fmla="*/ 2147483646 h 24"/>
                  <a:gd name="T26" fmla="*/ 2147483646 w 24"/>
                  <a:gd name="T27" fmla="*/ 2147483646 h 24"/>
                  <a:gd name="T28" fmla="*/ 2147483646 w 24"/>
                  <a:gd name="T29" fmla="*/ 2147483646 h 24"/>
                  <a:gd name="T30" fmla="*/ 2147483646 w 24"/>
                  <a:gd name="T31" fmla="*/ 0 h 24"/>
                  <a:gd name="T32" fmla="*/ 2147483646 w 24"/>
                  <a:gd name="T33" fmla="*/ 0 h 24"/>
                  <a:gd name="T34" fmla="*/ 2147483646 w 24"/>
                  <a:gd name="T35" fmla="*/ 2147483646 h 24"/>
                  <a:gd name="T36" fmla="*/ 2147483646 w 24"/>
                  <a:gd name="T37" fmla="*/ 2147483646 h 24"/>
                  <a:gd name="T38" fmla="*/ 2147483646 w 24"/>
                  <a:gd name="T39" fmla="*/ 2147483646 h 24"/>
                  <a:gd name="T40" fmla="*/ 2147483646 w 24"/>
                  <a:gd name="T41" fmla="*/ 2147483646 h 24"/>
                  <a:gd name="T42" fmla="*/ 2147483646 w 24"/>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24">
                    <a:moveTo>
                      <a:pt x="24" y="12"/>
                    </a:moveTo>
                    <a:lnTo>
                      <a:pt x="24" y="12"/>
                    </a:lnTo>
                    <a:lnTo>
                      <a:pt x="22" y="16"/>
                    </a:lnTo>
                    <a:lnTo>
                      <a:pt x="20" y="20"/>
                    </a:lnTo>
                    <a:lnTo>
                      <a:pt x="16" y="22"/>
                    </a:lnTo>
                    <a:lnTo>
                      <a:pt x="12" y="24"/>
                    </a:lnTo>
                    <a:lnTo>
                      <a:pt x="8" y="22"/>
                    </a:lnTo>
                    <a:lnTo>
                      <a:pt x="4" y="20"/>
                    </a:lnTo>
                    <a:lnTo>
                      <a:pt x="2" y="16"/>
                    </a:lnTo>
                    <a:lnTo>
                      <a:pt x="0" y="12"/>
                    </a:lnTo>
                    <a:lnTo>
                      <a:pt x="2" y="8"/>
                    </a:lnTo>
                    <a:lnTo>
                      <a:pt x="4" y="4"/>
                    </a:lnTo>
                    <a:lnTo>
                      <a:pt x="8" y="2"/>
                    </a:lnTo>
                    <a:lnTo>
                      <a:pt x="12" y="0"/>
                    </a:lnTo>
                    <a:lnTo>
                      <a:pt x="16" y="2"/>
                    </a:lnTo>
                    <a:lnTo>
                      <a:pt x="20" y="4"/>
                    </a:lnTo>
                    <a:lnTo>
                      <a:pt x="22" y="8"/>
                    </a:lnTo>
                    <a:lnTo>
                      <a:pt x="2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4" name="Freeform 2108"/>
              <p:cNvSpPr>
                <a:spLocks/>
              </p:cNvSpPr>
              <p:nvPr/>
            </p:nvSpPr>
            <p:spPr bwMode="auto">
              <a:xfrm>
                <a:off x="-5314950"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2147483646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2" y="22"/>
                    </a:lnTo>
                    <a:lnTo>
                      <a:pt x="30" y="28"/>
                    </a:lnTo>
                    <a:lnTo>
                      <a:pt x="24" y="32"/>
                    </a:lnTo>
                    <a:lnTo>
                      <a:pt x="18" y="32"/>
                    </a:lnTo>
                    <a:lnTo>
                      <a:pt x="12" y="32"/>
                    </a:lnTo>
                    <a:lnTo>
                      <a:pt x="6" y="28"/>
                    </a:lnTo>
                    <a:lnTo>
                      <a:pt x="2" y="24"/>
                    </a:lnTo>
                    <a:lnTo>
                      <a:pt x="0" y="16"/>
                    </a:lnTo>
                    <a:lnTo>
                      <a:pt x="2" y="10"/>
                    </a:lnTo>
                    <a:lnTo>
                      <a:pt x="6" y="4"/>
                    </a:lnTo>
                    <a:lnTo>
                      <a:pt x="10" y="0"/>
                    </a:lnTo>
                    <a:lnTo>
                      <a:pt x="16" y="0"/>
                    </a:lnTo>
                    <a:lnTo>
                      <a:pt x="24" y="0"/>
                    </a:lnTo>
                    <a:lnTo>
                      <a:pt x="28"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5" name="Freeform 2109"/>
              <p:cNvSpPr>
                <a:spLocks/>
              </p:cNvSpPr>
              <p:nvPr/>
            </p:nvSpPr>
            <p:spPr bwMode="auto">
              <a:xfrm>
                <a:off x="-5308600" y="3852863"/>
                <a:ext cx="41275" cy="44450"/>
              </a:xfrm>
              <a:custGeom>
                <a:avLst/>
                <a:gdLst>
                  <a:gd name="T0" fmla="*/ 2147483646 w 26"/>
                  <a:gd name="T1" fmla="*/ 2147483646 h 28"/>
                  <a:gd name="T2" fmla="*/ 2147483646 w 26"/>
                  <a:gd name="T3" fmla="*/ 2147483646 h 28"/>
                  <a:gd name="T4" fmla="*/ 2147483646 w 26"/>
                  <a:gd name="T5" fmla="*/ 2147483646 h 28"/>
                  <a:gd name="T6" fmla="*/ 2147483646 w 26"/>
                  <a:gd name="T7" fmla="*/ 2147483646 h 28"/>
                  <a:gd name="T8" fmla="*/ 2147483646 w 26"/>
                  <a:gd name="T9" fmla="*/ 2147483646 h 28"/>
                  <a:gd name="T10" fmla="*/ 2147483646 w 26"/>
                  <a:gd name="T11" fmla="*/ 2147483646 h 28"/>
                  <a:gd name="T12" fmla="*/ 2147483646 w 26"/>
                  <a:gd name="T13" fmla="*/ 2147483646 h 28"/>
                  <a:gd name="T14" fmla="*/ 2147483646 w 26"/>
                  <a:gd name="T15" fmla="*/ 2147483646 h 28"/>
                  <a:gd name="T16" fmla="*/ 2147483646 w 26"/>
                  <a:gd name="T17" fmla="*/ 2147483646 h 28"/>
                  <a:gd name="T18" fmla="*/ 2147483646 w 26"/>
                  <a:gd name="T19" fmla="*/ 2147483646 h 28"/>
                  <a:gd name="T20" fmla="*/ 0 w 26"/>
                  <a:gd name="T21" fmla="*/ 2147483646 h 28"/>
                  <a:gd name="T22" fmla="*/ 0 w 26"/>
                  <a:gd name="T23" fmla="*/ 2147483646 h 28"/>
                  <a:gd name="T24" fmla="*/ 0 w 26"/>
                  <a:gd name="T25" fmla="*/ 2147483646 h 28"/>
                  <a:gd name="T26" fmla="*/ 2147483646 w 26"/>
                  <a:gd name="T27" fmla="*/ 2147483646 h 28"/>
                  <a:gd name="T28" fmla="*/ 2147483646 w 26"/>
                  <a:gd name="T29" fmla="*/ 2147483646 h 28"/>
                  <a:gd name="T30" fmla="*/ 2147483646 w 26"/>
                  <a:gd name="T31" fmla="*/ 0 h 28"/>
                  <a:gd name="T32" fmla="*/ 2147483646 w 26"/>
                  <a:gd name="T33" fmla="*/ 0 h 28"/>
                  <a:gd name="T34" fmla="*/ 2147483646 w 26"/>
                  <a:gd name="T35" fmla="*/ 2147483646 h 28"/>
                  <a:gd name="T36" fmla="*/ 2147483646 w 26"/>
                  <a:gd name="T37" fmla="*/ 2147483646 h 28"/>
                  <a:gd name="T38" fmla="*/ 2147483646 w 26"/>
                  <a:gd name="T39" fmla="*/ 2147483646 h 28"/>
                  <a:gd name="T40" fmla="*/ 2147483646 w 26"/>
                  <a:gd name="T41" fmla="*/ 2147483646 h 28"/>
                  <a:gd name="T42" fmla="*/ 2147483646 w 26"/>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8">
                    <a:moveTo>
                      <a:pt x="26" y="14"/>
                    </a:moveTo>
                    <a:lnTo>
                      <a:pt x="26" y="14"/>
                    </a:lnTo>
                    <a:lnTo>
                      <a:pt x="26" y="18"/>
                    </a:lnTo>
                    <a:lnTo>
                      <a:pt x="24" y="24"/>
                    </a:lnTo>
                    <a:lnTo>
                      <a:pt x="18" y="26"/>
                    </a:lnTo>
                    <a:lnTo>
                      <a:pt x="14" y="28"/>
                    </a:lnTo>
                    <a:lnTo>
                      <a:pt x="8" y="26"/>
                    </a:lnTo>
                    <a:lnTo>
                      <a:pt x="4" y="24"/>
                    </a:lnTo>
                    <a:lnTo>
                      <a:pt x="2" y="20"/>
                    </a:lnTo>
                    <a:lnTo>
                      <a:pt x="0" y="14"/>
                    </a:lnTo>
                    <a:lnTo>
                      <a:pt x="0" y="10"/>
                    </a:lnTo>
                    <a:lnTo>
                      <a:pt x="4" y="4"/>
                    </a:lnTo>
                    <a:lnTo>
                      <a:pt x="8" y="2"/>
                    </a:lnTo>
                    <a:lnTo>
                      <a:pt x="12" y="0"/>
                    </a:lnTo>
                    <a:lnTo>
                      <a:pt x="18" y="2"/>
                    </a:lnTo>
                    <a:lnTo>
                      <a:pt x="22" y="4"/>
                    </a:lnTo>
                    <a:lnTo>
                      <a:pt x="26" y="8"/>
                    </a:lnTo>
                    <a:lnTo>
                      <a:pt x="2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6" name="Freeform 2110"/>
              <p:cNvSpPr>
                <a:spLocks/>
              </p:cNvSpPr>
              <p:nvPr/>
            </p:nvSpPr>
            <p:spPr bwMode="auto">
              <a:xfrm>
                <a:off x="-5305425" y="3852863"/>
                <a:ext cx="34925" cy="38100"/>
              </a:xfrm>
              <a:custGeom>
                <a:avLst/>
                <a:gdLst>
                  <a:gd name="T0" fmla="*/ 2147483646 w 22"/>
                  <a:gd name="T1" fmla="*/ 2147483646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0 w 22"/>
                  <a:gd name="T19" fmla="*/ 2147483646 h 24"/>
                  <a:gd name="T20" fmla="*/ 0 w 22"/>
                  <a:gd name="T21" fmla="*/ 2147483646 h 24"/>
                  <a:gd name="T22" fmla="*/ 0 w 22"/>
                  <a:gd name="T23" fmla="*/ 2147483646 h 24"/>
                  <a:gd name="T24" fmla="*/ 0 w 22"/>
                  <a:gd name="T25" fmla="*/ 2147483646 h 24"/>
                  <a:gd name="T26" fmla="*/ 2147483646 w 22"/>
                  <a:gd name="T27" fmla="*/ 2147483646 h 24"/>
                  <a:gd name="T28" fmla="*/ 2147483646 w 22"/>
                  <a:gd name="T29" fmla="*/ 2147483646 h 24"/>
                  <a:gd name="T30" fmla="*/ 2147483646 w 22"/>
                  <a:gd name="T31" fmla="*/ 0 h 24"/>
                  <a:gd name="T32" fmla="*/ 2147483646 w 22"/>
                  <a:gd name="T33" fmla="*/ 0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20" y="20"/>
                    </a:lnTo>
                    <a:lnTo>
                      <a:pt x="16" y="22"/>
                    </a:lnTo>
                    <a:lnTo>
                      <a:pt x="12" y="24"/>
                    </a:lnTo>
                    <a:lnTo>
                      <a:pt x="8" y="22"/>
                    </a:lnTo>
                    <a:lnTo>
                      <a:pt x="4" y="20"/>
                    </a:lnTo>
                    <a:lnTo>
                      <a:pt x="0" y="16"/>
                    </a:lnTo>
                    <a:lnTo>
                      <a:pt x="0" y="12"/>
                    </a:lnTo>
                    <a:lnTo>
                      <a:pt x="0" y="8"/>
                    </a:lnTo>
                    <a:lnTo>
                      <a:pt x="2" y="4"/>
                    </a:lnTo>
                    <a:lnTo>
                      <a:pt x="6" y="2"/>
                    </a:lnTo>
                    <a:lnTo>
                      <a:pt x="10" y="0"/>
                    </a:lnTo>
                    <a:lnTo>
                      <a:pt x="16" y="2"/>
                    </a:lnTo>
                    <a:lnTo>
                      <a:pt x="18" y="4"/>
                    </a:lnTo>
                    <a:lnTo>
                      <a:pt x="22" y="8"/>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7" name="Freeform 2111"/>
              <p:cNvSpPr>
                <a:spLocks/>
              </p:cNvSpPr>
              <p:nvPr/>
            </p:nvSpPr>
            <p:spPr bwMode="auto">
              <a:xfrm>
                <a:off x="-5226050"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0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2" y="22"/>
                    </a:lnTo>
                    <a:lnTo>
                      <a:pt x="28" y="28"/>
                    </a:lnTo>
                    <a:lnTo>
                      <a:pt x="24" y="32"/>
                    </a:lnTo>
                    <a:lnTo>
                      <a:pt x="18" y="32"/>
                    </a:lnTo>
                    <a:lnTo>
                      <a:pt x="10" y="32"/>
                    </a:lnTo>
                    <a:lnTo>
                      <a:pt x="6" y="28"/>
                    </a:lnTo>
                    <a:lnTo>
                      <a:pt x="2" y="24"/>
                    </a:lnTo>
                    <a:lnTo>
                      <a:pt x="0" y="16"/>
                    </a:lnTo>
                    <a:lnTo>
                      <a:pt x="0" y="10"/>
                    </a:lnTo>
                    <a:lnTo>
                      <a:pt x="4" y="4"/>
                    </a:lnTo>
                    <a:lnTo>
                      <a:pt x="10" y="0"/>
                    </a:lnTo>
                    <a:lnTo>
                      <a:pt x="16" y="0"/>
                    </a:lnTo>
                    <a:lnTo>
                      <a:pt x="22" y="0"/>
                    </a:lnTo>
                    <a:lnTo>
                      <a:pt x="28"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8" name="Freeform 2112"/>
              <p:cNvSpPr>
                <a:spLocks/>
              </p:cNvSpPr>
              <p:nvPr/>
            </p:nvSpPr>
            <p:spPr bwMode="auto">
              <a:xfrm>
                <a:off x="-5219700" y="3852863"/>
                <a:ext cx="41275" cy="44450"/>
              </a:xfrm>
              <a:custGeom>
                <a:avLst/>
                <a:gdLst>
                  <a:gd name="T0" fmla="*/ 2147483646 w 26"/>
                  <a:gd name="T1" fmla="*/ 2147483646 h 28"/>
                  <a:gd name="T2" fmla="*/ 2147483646 w 26"/>
                  <a:gd name="T3" fmla="*/ 2147483646 h 28"/>
                  <a:gd name="T4" fmla="*/ 2147483646 w 26"/>
                  <a:gd name="T5" fmla="*/ 2147483646 h 28"/>
                  <a:gd name="T6" fmla="*/ 2147483646 w 26"/>
                  <a:gd name="T7" fmla="*/ 2147483646 h 28"/>
                  <a:gd name="T8" fmla="*/ 2147483646 w 26"/>
                  <a:gd name="T9" fmla="*/ 2147483646 h 28"/>
                  <a:gd name="T10" fmla="*/ 2147483646 w 26"/>
                  <a:gd name="T11" fmla="*/ 2147483646 h 28"/>
                  <a:gd name="T12" fmla="*/ 2147483646 w 26"/>
                  <a:gd name="T13" fmla="*/ 2147483646 h 28"/>
                  <a:gd name="T14" fmla="*/ 2147483646 w 26"/>
                  <a:gd name="T15" fmla="*/ 2147483646 h 28"/>
                  <a:gd name="T16" fmla="*/ 2147483646 w 26"/>
                  <a:gd name="T17" fmla="*/ 2147483646 h 28"/>
                  <a:gd name="T18" fmla="*/ 0 w 26"/>
                  <a:gd name="T19" fmla="*/ 2147483646 h 28"/>
                  <a:gd name="T20" fmla="*/ 0 w 26"/>
                  <a:gd name="T21" fmla="*/ 2147483646 h 28"/>
                  <a:gd name="T22" fmla="*/ 0 w 26"/>
                  <a:gd name="T23" fmla="*/ 2147483646 h 28"/>
                  <a:gd name="T24" fmla="*/ 0 w 26"/>
                  <a:gd name="T25" fmla="*/ 2147483646 h 28"/>
                  <a:gd name="T26" fmla="*/ 2147483646 w 26"/>
                  <a:gd name="T27" fmla="*/ 2147483646 h 28"/>
                  <a:gd name="T28" fmla="*/ 2147483646 w 26"/>
                  <a:gd name="T29" fmla="*/ 2147483646 h 28"/>
                  <a:gd name="T30" fmla="*/ 2147483646 w 26"/>
                  <a:gd name="T31" fmla="*/ 0 h 28"/>
                  <a:gd name="T32" fmla="*/ 2147483646 w 26"/>
                  <a:gd name="T33" fmla="*/ 0 h 28"/>
                  <a:gd name="T34" fmla="*/ 2147483646 w 26"/>
                  <a:gd name="T35" fmla="*/ 2147483646 h 28"/>
                  <a:gd name="T36" fmla="*/ 2147483646 w 26"/>
                  <a:gd name="T37" fmla="*/ 2147483646 h 28"/>
                  <a:gd name="T38" fmla="*/ 2147483646 w 26"/>
                  <a:gd name="T39" fmla="*/ 2147483646 h 28"/>
                  <a:gd name="T40" fmla="*/ 2147483646 w 26"/>
                  <a:gd name="T41" fmla="*/ 2147483646 h 28"/>
                  <a:gd name="T42" fmla="*/ 2147483646 w 26"/>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8">
                    <a:moveTo>
                      <a:pt x="26" y="14"/>
                    </a:moveTo>
                    <a:lnTo>
                      <a:pt x="26" y="14"/>
                    </a:lnTo>
                    <a:lnTo>
                      <a:pt x="26" y="18"/>
                    </a:lnTo>
                    <a:lnTo>
                      <a:pt x="22" y="24"/>
                    </a:lnTo>
                    <a:lnTo>
                      <a:pt x="18" y="26"/>
                    </a:lnTo>
                    <a:lnTo>
                      <a:pt x="14" y="28"/>
                    </a:lnTo>
                    <a:lnTo>
                      <a:pt x="8" y="26"/>
                    </a:lnTo>
                    <a:lnTo>
                      <a:pt x="4" y="24"/>
                    </a:lnTo>
                    <a:lnTo>
                      <a:pt x="0" y="20"/>
                    </a:lnTo>
                    <a:lnTo>
                      <a:pt x="0" y="14"/>
                    </a:lnTo>
                    <a:lnTo>
                      <a:pt x="0" y="10"/>
                    </a:lnTo>
                    <a:lnTo>
                      <a:pt x="2" y="4"/>
                    </a:lnTo>
                    <a:lnTo>
                      <a:pt x="8" y="2"/>
                    </a:lnTo>
                    <a:lnTo>
                      <a:pt x="12" y="0"/>
                    </a:lnTo>
                    <a:lnTo>
                      <a:pt x="18" y="2"/>
                    </a:lnTo>
                    <a:lnTo>
                      <a:pt x="22" y="4"/>
                    </a:lnTo>
                    <a:lnTo>
                      <a:pt x="24" y="8"/>
                    </a:lnTo>
                    <a:lnTo>
                      <a:pt x="2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9" name="Freeform 2113"/>
              <p:cNvSpPr>
                <a:spLocks/>
              </p:cNvSpPr>
              <p:nvPr/>
            </p:nvSpPr>
            <p:spPr bwMode="auto">
              <a:xfrm>
                <a:off x="-5216525" y="3852863"/>
                <a:ext cx="34925" cy="38100"/>
              </a:xfrm>
              <a:custGeom>
                <a:avLst/>
                <a:gdLst>
                  <a:gd name="T0" fmla="*/ 2147483646 w 22"/>
                  <a:gd name="T1" fmla="*/ 2147483646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0 w 22"/>
                  <a:gd name="T19" fmla="*/ 2147483646 h 24"/>
                  <a:gd name="T20" fmla="*/ 0 w 22"/>
                  <a:gd name="T21" fmla="*/ 2147483646 h 24"/>
                  <a:gd name="T22" fmla="*/ 0 w 22"/>
                  <a:gd name="T23" fmla="*/ 2147483646 h 24"/>
                  <a:gd name="T24" fmla="*/ 0 w 22"/>
                  <a:gd name="T25" fmla="*/ 2147483646 h 24"/>
                  <a:gd name="T26" fmla="*/ 2147483646 w 22"/>
                  <a:gd name="T27" fmla="*/ 2147483646 h 24"/>
                  <a:gd name="T28" fmla="*/ 2147483646 w 22"/>
                  <a:gd name="T29" fmla="*/ 2147483646 h 24"/>
                  <a:gd name="T30" fmla="*/ 2147483646 w 22"/>
                  <a:gd name="T31" fmla="*/ 0 h 24"/>
                  <a:gd name="T32" fmla="*/ 2147483646 w 22"/>
                  <a:gd name="T33" fmla="*/ 0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18" y="20"/>
                    </a:lnTo>
                    <a:lnTo>
                      <a:pt x="16" y="22"/>
                    </a:lnTo>
                    <a:lnTo>
                      <a:pt x="10" y="24"/>
                    </a:lnTo>
                    <a:lnTo>
                      <a:pt x="6" y="22"/>
                    </a:lnTo>
                    <a:lnTo>
                      <a:pt x="2" y="20"/>
                    </a:lnTo>
                    <a:lnTo>
                      <a:pt x="0" y="16"/>
                    </a:lnTo>
                    <a:lnTo>
                      <a:pt x="0" y="12"/>
                    </a:lnTo>
                    <a:lnTo>
                      <a:pt x="0" y="8"/>
                    </a:lnTo>
                    <a:lnTo>
                      <a:pt x="2" y="4"/>
                    </a:lnTo>
                    <a:lnTo>
                      <a:pt x="6" y="2"/>
                    </a:lnTo>
                    <a:lnTo>
                      <a:pt x="10" y="0"/>
                    </a:lnTo>
                    <a:lnTo>
                      <a:pt x="14" y="2"/>
                    </a:lnTo>
                    <a:lnTo>
                      <a:pt x="18" y="4"/>
                    </a:lnTo>
                    <a:lnTo>
                      <a:pt x="20" y="8"/>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0" name="Freeform 2114"/>
              <p:cNvSpPr>
                <a:spLocks/>
              </p:cNvSpPr>
              <p:nvPr/>
            </p:nvSpPr>
            <p:spPr bwMode="auto">
              <a:xfrm>
                <a:off x="-5137150" y="3849688"/>
                <a:ext cx="50800" cy="50800"/>
              </a:xfrm>
              <a:custGeom>
                <a:avLst/>
                <a:gdLst>
                  <a:gd name="T0" fmla="*/ 2147483646 w 32"/>
                  <a:gd name="T1" fmla="*/ 2147483646 h 32"/>
                  <a:gd name="T2" fmla="*/ 2147483646 w 32"/>
                  <a:gd name="T3" fmla="*/ 2147483646 h 32"/>
                  <a:gd name="T4" fmla="*/ 2147483646 w 32"/>
                  <a:gd name="T5" fmla="*/ 2147483646 h 32"/>
                  <a:gd name="T6" fmla="*/ 2147483646 w 32"/>
                  <a:gd name="T7" fmla="*/ 2147483646 h 32"/>
                  <a:gd name="T8" fmla="*/ 2147483646 w 32"/>
                  <a:gd name="T9" fmla="*/ 2147483646 h 32"/>
                  <a:gd name="T10" fmla="*/ 2147483646 w 32"/>
                  <a:gd name="T11" fmla="*/ 2147483646 h 32"/>
                  <a:gd name="T12" fmla="*/ 2147483646 w 32"/>
                  <a:gd name="T13" fmla="*/ 2147483646 h 32"/>
                  <a:gd name="T14" fmla="*/ 2147483646 w 32"/>
                  <a:gd name="T15" fmla="*/ 2147483646 h 32"/>
                  <a:gd name="T16" fmla="*/ 2147483646 w 32"/>
                  <a:gd name="T17" fmla="*/ 2147483646 h 32"/>
                  <a:gd name="T18" fmla="*/ 0 w 32"/>
                  <a:gd name="T19" fmla="*/ 2147483646 h 32"/>
                  <a:gd name="T20" fmla="*/ 0 w 32"/>
                  <a:gd name="T21" fmla="*/ 2147483646 h 32"/>
                  <a:gd name="T22" fmla="*/ 0 w 32"/>
                  <a:gd name="T23" fmla="*/ 2147483646 h 32"/>
                  <a:gd name="T24" fmla="*/ 0 w 32"/>
                  <a:gd name="T25" fmla="*/ 2147483646 h 32"/>
                  <a:gd name="T26" fmla="*/ 2147483646 w 32"/>
                  <a:gd name="T27" fmla="*/ 2147483646 h 32"/>
                  <a:gd name="T28" fmla="*/ 2147483646 w 32"/>
                  <a:gd name="T29" fmla="*/ 0 h 32"/>
                  <a:gd name="T30" fmla="*/ 2147483646 w 32"/>
                  <a:gd name="T31" fmla="*/ 0 h 32"/>
                  <a:gd name="T32" fmla="*/ 2147483646 w 32"/>
                  <a:gd name="T33" fmla="*/ 0 h 32"/>
                  <a:gd name="T34" fmla="*/ 2147483646 w 32"/>
                  <a:gd name="T35" fmla="*/ 0 h 32"/>
                  <a:gd name="T36" fmla="*/ 2147483646 w 32"/>
                  <a:gd name="T37" fmla="*/ 2147483646 h 32"/>
                  <a:gd name="T38" fmla="*/ 2147483646 w 32"/>
                  <a:gd name="T39" fmla="*/ 2147483646 h 32"/>
                  <a:gd name="T40" fmla="*/ 2147483646 w 32"/>
                  <a:gd name="T41" fmla="*/ 2147483646 h 32"/>
                  <a:gd name="T42" fmla="*/ 2147483646 w 32"/>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32">
                    <a:moveTo>
                      <a:pt x="32" y="16"/>
                    </a:moveTo>
                    <a:lnTo>
                      <a:pt x="32" y="16"/>
                    </a:lnTo>
                    <a:lnTo>
                      <a:pt x="32" y="22"/>
                    </a:lnTo>
                    <a:lnTo>
                      <a:pt x="28" y="28"/>
                    </a:lnTo>
                    <a:lnTo>
                      <a:pt x="24" y="32"/>
                    </a:lnTo>
                    <a:lnTo>
                      <a:pt x="16" y="32"/>
                    </a:lnTo>
                    <a:lnTo>
                      <a:pt x="10" y="32"/>
                    </a:lnTo>
                    <a:lnTo>
                      <a:pt x="4" y="28"/>
                    </a:lnTo>
                    <a:lnTo>
                      <a:pt x="0" y="24"/>
                    </a:lnTo>
                    <a:lnTo>
                      <a:pt x="0" y="16"/>
                    </a:lnTo>
                    <a:lnTo>
                      <a:pt x="0" y="10"/>
                    </a:lnTo>
                    <a:lnTo>
                      <a:pt x="4" y="4"/>
                    </a:lnTo>
                    <a:lnTo>
                      <a:pt x="8" y="0"/>
                    </a:lnTo>
                    <a:lnTo>
                      <a:pt x="16" y="0"/>
                    </a:lnTo>
                    <a:lnTo>
                      <a:pt x="22" y="0"/>
                    </a:lnTo>
                    <a:lnTo>
                      <a:pt x="28" y="4"/>
                    </a:lnTo>
                    <a:lnTo>
                      <a:pt x="32" y="8"/>
                    </a:lnTo>
                    <a:lnTo>
                      <a:pt x="3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1" name="Freeform 2115"/>
              <p:cNvSpPr>
                <a:spLocks/>
              </p:cNvSpPr>
              <p:nvPr/>
            </p:nvSpPr>
            <p:spPr bwMode="auto">
              <a:xfrm>
                <a:off x="-5133975" y="3852863"/>
                <a:ext cx="44450" cy="44450"/>
              </a:xfrm>
              <a:custGeom>
                <a:avLst/>
                <a:gdLst>
                  <a:gd name="T0" fmla="*/ 2147483646 w 28"/>
                  <a:gd name="T1" fmla="*/ 2147483646 h 28"/>
                  <a:gd name="T2" fmla="*/ 2147483646 w 28"/>
                  <a:gd name="T3" fmla="*/ 2147483646 h 28"/>
                  <a:gd name="T4" fmla="*/ 2147483646 w 28"/>
                  <a:gd name="T5" fmla="*/ 2147483646 h 28"/>
                  <a:gd name="T6" fmla="*/ 2147483646 w 28"/>
                  <a:gd name="T7" fmla="*/ 2147483646 h 28"/>
                  <a:gd name="T8" fmla="*/ 2147483646 w 28"/>
                  <a:gd name="T9" fmla="*/ 2147483646 h 28"/>
                  <a:gd name="T10" fmla="*/ 2147483646 w 28"/>
                  <a:gd name="T11" fmla="*/ 2147483646 h 28"/>
                  <a:gd name="T12" fmla="*/ 2147483646 w 28"/>
                  <a:gd name="T13" fmla="*/ 2147483646 h 28"/>
                  <a:gd name="T14" fmla="*/ 2147483646 w 28"/>
                  <a:gd name="T15" fmla="*/ 2147483646 h 28"/>
                  <a:gd name="T16" fmla="*/ 2147483646 w 28"/>
                  <a:gd name="T17" fmla="*/ 2147483646 h 28"/>
                  <a:gd name="T18" fmla="*/ 2147483646 w 28"/>
                  <a:gd name="T19" fmla="*/ 2147483646 h 28"/>
                  <a:gd name="T20" fmla="*/ 0 w 28"/>
                  <a:gd name="T21" fmla="*/ 2147483646 h 28"/>
                  <a:gd name="T22" fmla="*/ 0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0 h 28"/>
                  <a:gd name="T32" fmla="*/ 2147483646 w 28"/>
                  <a:gd name="T33" fmla="*/ 0 h 28"/>
                  <a:gd name="T34" fmla="*/ 2147483646 w 28"/>
                  <a:gd name="T35" fmla="*/ 2147483646 h 28"/>
                  <a:gd name="T36" fmla="*/ 2147483646 w 28"/>
                  <a:gd name="T37" fmla="*/ 2147483646 h 28"/>
                  <a:gd name="T38" fmla="*/ 2147483646 w 28"/>
                  <a:gd name="T39" fmla="*/ 2147483646 h 28"/>
                  <a:gd name="T40" fmla="*/ 2147483646 w 28"/>
                  <a:gd name="T41" fmla="*/ 2147483646 h 28"/>
                  <a:gd name="T42" fmla="*/ 2147483646 w 28"/>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8">
                    <a:moveTo>
                      <a:pt x="28" y="14"/>
                    </a:moveTo>
                    <a:lnTo>
                      <a:pt x="28" y="14"/>
                    </a:lnTo>
                    <a:lnTo>
                      <a:pt x="26" y="18"/>
                    </a:lnTo>
                    <a:lnTo>
                      <a:pt x="24" y="24"/>
                    </a:lnTo>
                    <a:lnTo>
                      <a:pt x="20" y="26"/>
                    </a:lnTo>
                    <a:lnTo>
                      <a:pt x="14" y="28"/>
                    </a:lnTo>
                    <a:lnTo>
                      <a:pt x="10" y="26"/>
                    </a:lnTo>
                    <a:lnTo>
                      <a:pt x="4" y="24"/>
                    </a:lnTo>
                    <a:lnTo>
                      <a:pt x="2" y="20"/>
                    </a:lnTo>
                    <a:lnTo>
                      <a:pt x="0" y="14"/>
                    </a:lnTo>
                    <a:lnTo>
                      <a:pt x="2" y="10"/>
                    </a:lnTo>
                    <a:lnTo>
                      <a:pt x="4" y="4"/>
                    </a:lnTo>
                    <a:lnTo>
                      <a:pt x="8" y="2"/>
                    </a:lnTo>
                    <a:lnTo>
                      <a:pt x="14" y="0"/>
                    </a:lnTo>
                    <a:lnTo>
                      <a:pt x="18" y="2"/>
                    </a:lnTo>
                    <a:lnTo>
                      <a:pt x="24" y="4"/>
                    </a:lnTo>
                    <a:lnTo>
                      <a:pt x="26" y="8"/>
                    </a:lnTo>
                    <a:lnTo>
                      <a:pt x="2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2" name="Freeform 2116"/>
              <p:cNvSpPr>
                <a:spLocks/>
              </p:cNvSpPr>
              <p:nvPr/>
            </p:nvSpPr>
            <p:spPr bwMode="auto">
              <a:xfrm>
                <a:off x="-5130800" y="3852863"/>
                <a:ext cx="38100" cy="38100"/>
              </a:xfrm>
              <a:custGeom>
                <a:avLst/>
                <a:gdLst>
                  <a:gd name="T0" fmla="*/ 2147483646 w 24"/>
                  <a:gd name="T1" fmla="*/ 2147483646 h 24"/>
                  <a:gd name="T2" fmla="*/ 2147483646 w 24"/>
                  <a:gd name="T3" fmla="*/ 2147483646 h 24"/>
                  <a:gd name="T4" fmla="*/ 2147483646 w 24"/>
                  <a:gd name="T5" fmla="*/ 2147483646 h 24"/>
                  <a:gd name="T6" fmla="*/ 2147483646 w 24"/>
                  <a:gd name="T7" fmla="*/ 2147483646 h 24"/>
                  <a:gd name="T8" fmla="*/ 2147483646 w 24"/>
                  <a:gd name="T9" fmla="*/ 2147483646 h 24"/>
                  <a:gd name="T10" fmla="*/ 2147483646 w 24"/>
                  <a:gd name="T11" fmla="*/ 2147483646 h 24"/>
                  <a:gd name="T12" fmla="*/ 2147483646 w 24"/>
                  <a:gd name="T13" fmla="*/ 2147483646 h 24"/>
                  <a:gd name="T14" fmla="*/ 2147483646 w 24"/>
                  <a:gd name="T15" fmla="*/ 2147483646 h 24"/>
                  <a:gd name="T16" fmla="*/ 2147483646 w 24"/>
                  <a:gd name="T17" fmla="*/ 2147483646 h 24"/>
                  <a:gd name="T18" fmla="*/ 2147483646 w 24"/>
                  <a:gd name="T19" fmla="*/ 2147483646 h 24"/>
                  <a:gd name="T20" fmla="*/ 0 w 24"/>
                  <a:gd name="T21" fmla="*/ 2147483646 h 24"/>
                  <a:gd name="T22" fmla="*/ 0 w 24"/>
                  <a:gd name="T23" fmla="*/ 2147483646 h 24"/>
                  <a:gd name="T24" fmla="*/ 2147483646 w 24"/>
                  <a:gd name="T25" fmla="*/ 2147483646 h 24"/>
                  <a:gd name="T26" fmla="*/ 2147483646 w 24"/>
                  <a:gd name="T27" fmla="*/ 2147483646 h 24"/>
                  <a:gd name="T28" fmla="*/ 2147483646 w 24"/>
                  <a:gd name="T29" fmla="*/ 2147483646 h 24"/>
                  <a:gd name="T30" fmla="*/ 2147483646 w 24"/>
                  <a:gd name="T31" fmla="*/ 0 h 24"/>
                  <a:gd name="T32" fmla="*/ 2147483646 w 24"/>
                  <a:gd name="T33" fmla="*/ 0 h 24"/>
                  <a:gd name="T34" fmla="*/ 2147483646 w 24"/>
                  <a:gd name="T35" fmla="*/ 2147483646 h 24"/>
                  <a:gd name="T36" fmla="*/ 2147483646 w 24"/>
                  <a:gd name="T37" fmla="*/ 2147483646 h 24"/>
                  <a:gd name="T38" fmla="*/ 2147483646 w 24"/>
                  <a:gd name="T39" fmla="*/ 2147483646 h 24"/>
                  <a:gd name="T40" fmla="*/ 2147483646 w 24"/>
                  <a:gd name="T41" fmla="*/ 2147483646 h 24"/>
                  <a:gd name="T42" fmla="*/ 2147483646 w 24"/>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24">
                    <a:moveTo>
                      <a:pt x="24" y="12"/>
                    </a:moveTo>
                    <a:lnTo>
                      <a:pt x="24" y="12"/>
                    </a:lnTo>
                    <a:lnTo>
                      <a:pt x="22" y="16"/>
                    </a:lnTo>
                    <a:lnTo>
                      <a:pt x="20" y="20"/>
                    </a:lnTo>
                    <a:lnTo>
                      <a:pt x="16" y="22"/>
                    </a:lnTo>
                    <a:lnTo>
                      <a:pt x="12" y="24"/>
                    </a:lnTo>
                    <a:lnTo>
                      <a:pt x="8" y="22"/>
                    </a:lnTo>
                    <a:lnTo>
                      <a:pt x="4" y="20"/>
                    </a:lnTo>
                    <a:lnTo>
                      <a:pt x="2" y="16"/>
                    </a:lnTo>
                    <a:lnTo>
                      <a:pt x="0" y="12"/>
                    </a:lnTo>
                    <a:lnTo>
                      <a:pt x="2" y="8"/>
                    </a:lnTo>
                    <a:lnTo>
                      <a:pt x="4" y="4"/>
                    </a:lnTo>
                    <a:lnTo>
                      <a:pt x="8" y="2"/>
                    </a:lnTo>
                    <a:lnTo>
                      <a:pt x="12" y="0"/>
                    </a:lnTo>
                    <a:lnTo>
                      <a:pt x="16" y="2"/>
                    </a:lnTo>
                    <a:lnTo>
                      <a:pt x="20" y="4"/>
                    </a:lnTo>
                    <a:lnTo>
                      <a:pt x="22" y="8"/>
                    </a:lnTo>
                    <a:lnTo>
                      <a:pt x="2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3" name="Freeform 2117"/>
              <p:cNvSpPr>
                <a:spLocks/>
              </p:cNvSpPr>
              <p:nvPr/>
            </p:nvSpPr>
            <p:spPr bwMode="auto">
              <a:xfrm>
                <a:off x="-5051425"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2147483646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4" y="22"/>
                    </a:lnTo>
                    <a:lnTo>
                      <a:pt x="30" y="28"/>
                    </a:lnTo>
                    <a:lnTo>
                      <a:pt x="24" y="32"/>
                    </a:lnTo>
                    <a:lnTo>
                      <a:pt x="18" y="32"/>
                    </a:lnTo>
                    <a:lnTo>
                      <a:pt x="12" y="32"/>
                    </a:lnTo>
                    <a:lnTo>
                      <a:pt x="6" y="28"/>
                    </a:lnTo>
                    <a:lnTo>
                      <a:pt x="2" y="24"/>
                    </a:lnTo>
                    <a:lnTo>
                      <a:pt x="0" y="16"/>
                    </a:lnTo>
                    <a:lnTo>
                      <a:pt x="2" y="10"/>
                    </a:lnTo>
                    <a:lnTo>
                      <a:pt x="6" y="4"/>
                    </a:lnTo>
                    <a:lnTo>
                      <a:pt x="10" y="0"/>
                    </a:lnTo>
                    <a:lnTo>
                      <a:pt x="16" y="0"/>
                    </a:lnTo>
                    <a:lnTo>
                      <a:pt x="24" y="0"/>
                    </a:lnTo>
                    <a:lnTo>
                      <a:pt x="28"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4" name="Freeform 2118"/>
              <p:cNvSpPr>
                <a:spLocks/>
              </p:cNvSpPr>
              <p:nvPr/>
            </p:nvSpPr>
            <p:spPr bwMode="auto">
              <a:xfrm>
                <a:off x="-5045075" y="3852863"/>
                <a:ext cx="41275" cy="44450"/>
              </a:xfrm>
              <a:custGeom>
                <a:avLst/>
                <a:gdLst>
                  <a:gd name="T0" fmla="*/ 2147483646 w 26"/>
                  <a:gd name="T1" fmla="*/ 2147483646 h 28"/>
                  <a:gd name="T2" fmla="*/ 2147483646 w 26"/>
                  <a:gd name="T3" fmla="*/ 2147483646 h 28"/>
                  <a:gd name="T4" fmla="*/ 2147483646 w 26"/>
                  <a:gd name="T5" fmla="*/ 2147483646 h 28"/>
                  <a:gd name="T6" fmla="*/ 2147483646 w 26"/>
                  <a:gd name="T7" fmla="*/ 2147483646 h 28"/>
                  <a:gd name="T8" fmla="*/ 2147483646 w 26"/>
                  <a:gd name="T9" fmla="*/ 2147483646 h 28"/>
                  <a:gd name="T10" fmla="*/ 2147483646 w 26"/>
                  <a:gd name="T11" fmla="*/ 2147483646 h 28"/>
                  <a:gd name="T12" fmla="*/ 2147483646 w 26"/>
                  <a:gd name="T13" fmla="*/ 2147483646 h 28"/>
                  <a:gd name="T14" fmla="*/ 2147483646 w 26"/>
                  <a:gd name="T15" fmla="*/ 2147483646 h 28"/>
                  <a:gd name="T16" fmla="*/ 2147483646 w 26"/>
                  <a:gd name="T17" fmla="*/ 2147483646 h 28"/>
                  <a:gd name="T18" fmla="*/ 2147483646 w 26"/>
                  <a:gd name="T19" fmla="*/ 2147483646 h 28"/>
                  <a:gd name="T20" fmla="*/ 0 w 26"/>
                  <a:gd name="T21" fmla="*/ 2147483646 h 28"/>
                  <a:gd name="T22" fmla="*/ 0 w 26"/>
                  <a:gd name="T23" fmla="*/ 2147483646 h 28"/>
                  <a:gd name="T24" fmla="*/ 0 w 26"/>
                  <a:gd name="T25" fmla="*/ 2147483646 h 28"/>
                  <a:gd name="T26" fmla="*/ 2147483646 w 26"/>
                  <a:gd name="T27" fmla="*/ 2147483646 h 28"/>
                  <a:gd name="T28" fmla="*/ 2147483646 w 26"/>
                  <a:gd name="T29" fmla="*/ 2147483646 h 28"/>
                  <a:gd name="T30" fmla="*/ 2147483646 w 26"/>
                  <a:gd name="T31" fmla="*/ 0 h 28"/>
                  <a:gd name="T32" fmla="*/ 2147483646 w 26"/>
                  <a:gd name="T33" fmla="*/ 0 h 28"/>
                  <a:gd name="T34" fmla="*/ 2147483646 w 26"/>
                  <a:gd name="T35" fmla="*/ 2147483646 h 28"/>
                  <a:gd name="T36" fmla="*/ 2147483646 w 26"/>
                  <a:gd name="T37" fmla="*/ 2147483646 h 28"/>
                  <a:gd name="T38" fmla="*/ 2147483646 w 26"/>
                  <a:gd name="T39" fmla="*/ 2147483646 h 28"/>
                  <a:gd name="T40" fmla="*/ 2147483646 w 26"/>
                  <a:gd name="T41" fmla="*/ 2147483646 h 28"/>
                  <a:gd name="T42" fmla="*/ 2147483646 w 26"/>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8">
                    <a:moveTo>
                      <a:pt x="26" y="14"/>
                    </a:moveTo>
                    <a:lnTo>
                      <a:pt x="26" y="14"/>
                    </a:lnTo>
                    <a:lnTo>
                      <a:pt x="26" y="18"/>
                    </a:lnTo>
                    <a:lnTo>
                      <a:pt x="24" y="24"/>
                    </a:lnTo>
                    <a:lnTo>
                      <a:pt x="20" y="26"/>
                    </a:lnTo>
                    <a:lnTo>
                      <a:pt x="14" y="28"/>
                    </a:lnTo>
                    <a:lnTo>
                      <a:pt x="8" y="26"/>
                    </a:lnTo>
                    <a:lnTo>
                      <a:pt x="4" y="24"/>
                    </a:lnTo>
                    <a:lnTo>
                      <a:pt x="2" y="20"/>
                    </a:lnTo>
                    <a:lnTo>
                      <a:pt x="0" y="14"/>
                    </a:lnTo>
                    <a:lnTo>
                      <a:pt x="0" y="10"/>
                    </a:lnTo>
                    <a:lnTo>
                      <a:pt x="4" y="4"/>
                    </a:lnTo>
                    <a:lnTo>
                      <a:pt x="8" y="2"/>
                    </a:lnTo>
                    <a:lnTo>
                      <a:pt x="14" y="0"/>
                    </a:lnTo>
                    <a:lnTo>
                      <a:pt x="18" y="2"/>
                    </a:lnTo>
                    <a:lnTo>
                      <a:pt x="22" y="4"/>
                    </a:lnTo>
                    <a:lnTo>
                      <a:pt x="26" y="8"/>
                    </a:lnTo>
                    <a:lnTo>
                      <a:pt x="2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5" name="Freeform 2119"/>
              <p:cNvSpPr>
                <a:spLocks/>
              </p:cNvSpPr>
              <p:nvPr/>
            </p:nvSpPr>
            <p:spPr bwMode="auto">
              <a:xfrm>
                <a:off x="-5041900" y="3852863"/>
                <a:ext cx="34925" cy="38100"/>
              </a:xfrm>
              <a:custGeom>
                <a:avLst/>
                <a:gdLst>
                  <a:gd name="T0" fmla="*/ 2147483646 w 22"/>
                  <a:gd name="T1" fmla="*/ 2147483646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2147483646 w 22"/>
                  <a:gd name="T19" fmla="*/ 2147483646 h 24"/>
                  <a:gd name="T20" fmla="*/ 0 w 22"/>
                  <a:gd name="T21" fmla="*/ 2147483646 h 24"/>
                  <a:gd name="T22" fmla="*/ 0 w 22"/>
                  <a:gd name="T23" fmla="*/ 2147483646 h 24"/>
                  <a:gd name="T24" fmla="*/ 0 w 22"/>
                  <a:gd name="T25" fmla="*/ 2147483646 h 24"/>
                  <a:gd name="T26" fmla="*/ 2147483646 w 22"/>
                  <a:gd name="T27" fmla="*/ 2147483646 h 24"/>
                  <a:gd name="T28" fmla="*/ 2147483646 w 22"/>
                  <a:gd name="T29" fmla="*/ 2147483646 h 24"/>
                  <a:gd name="T30" fmla="*/ 2147483646 w 22"/>
                  <a:gd name="T31" fmla="*/ 0 h 24"/>
                  <a:gd name="T32" fmla="*/ 2147483646 w 22"/>
                  <a:gd name="T33" fmla="*/ 0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20" y="20"/>
                    </a:lnTo>
                    <a:lnTo>
                      <a:pt x="16" y="22"/>
                    </a:lnTo>
                    <a:lnTo>
                      <a:pt x="12" y="24"/>
                    </a:lnTo>
                    <a:lnTo>
                      <a:pt x="8" y="22"/>
                    </a:lnTo>
                    <a:lnTo>
                      <a:pt x="4" y="20"/>
                    </a:lnTo>
                    <a:lnTo>
                      <a:pt x="2" y="16"/>
                    </a:lnTo>
                    <a:lnTo>
                      <a:pt x="0" y="12"/>
                    </a:lnTo>
                    <a:lnTo>
                      <a:pt x="0" y="8"/>
                    </a:lnTo>
                    <a:lnTo>
                      <a:pt x="4" y="4"/>
                    </a:lnTo>
                    <a:lnTo>
                      <a:pt x="6" y="2"/>
                    </a:lnTo>
                    <a:lnTo>
                      <a:pt x="12" y="0"/>
                    </a:lnTo>
                    <a:lnTo>
                      <a:pt x="16" y="2"/>
                    </a:lnTo>
                    <a:lnTo>
                      <a:pt x="20" y="4"/>
                    </a:lnTo>
                    <a:lnTo>
                      <a:pt x="22" y="8"/>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6" name="Freeform 2120"/>
              <p:cNvSpPr>
                <a:spLocks/>
              </p:cNvSpPr>
              <p:nvPr/>
            </p:nvSpPr>
            <p:spPr bwMode="auto">
              <a:xfrm>
                <a:off x="-4962525"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2147483646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2" y="22"/>
                    </a:lnTo>
                    <a:lnTo>
                      <a:pt x="30" y="28"/>
                    </a:lnTo>
                    <a:lnTo>
                      <a:pt x="24" y="32"/>
                    </a:lnTo>
                    <a:lnTo>
                      <a:pt x="18" y="32"/>
                    </a:lnTo>
                    <a:lnTo>
                      <a:pt x="10" y="32"/>
                    </a:lnTo>
                    <a:lnTo>
                      <a:pt x="6" y="28"/>
                    </a:lnTo>
                    <a:lnTo>
                      <a:pt x="2" y="24"/>
                    </a:lnTo>
                    <a:lnTo>
                      <a:pt x="0" y="16"/>
                    </a:lnTo>
                    <a:lnTo>
                      <a:pt x="2" y="10"/>
                    </a:lnTo>
                    <a:lnTo>
                      <a:pt x="4" y="4"/>
                    </a:lnTo>
                    <a:lnTo>
                      <a:pt x="10" y="0"/>
                    </a:lnTo>
                    <a:lnTo>
                      <a:pt x="16" y="0"/>
                    </a:lnTo>
                    <a:lnTo>
                      <a:pt x="22" y="0"/>
                    </a:lnTo>
                    <a:lnTo>
                      <a:pt x="28"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7" name="Freeform 2121"/>
              <p:cNvSpPr>
                <a:spLocks/>
              </p:cNvSpPr>
              <p:nvPr/>
            </p:nvSpPr>
            <p:spPr bwMode="auto">
              <a:xfrm>
                <a:off x="-4956175" y="3852863"/>
                <a:ext cx="41275" cy="44450"/>
              </a:xfrm>
              <a:custGeom>
                <a:avLst/>
                <a:gdLst>
                  <a:gd name="T0" fmla="*/ 2147483646 w 26"/>
                  <a:gd name="T1" fmla="*/ 2147483646 h 28"/>
                  <a:gd name="T2" fmla="*/ 2147483646 w 26"/>
                  <a:gd name="T3" fmla="*/ 2147483646 h 28"/>
                  <a:gd name="T4" fmla="*/ 2147483646 w 26"/>
                  <a:gd name="T5" fmla="*/ 2147483646 h 28"/>
                  <a:gd name="T6" fmla="*/ 2147483646 w 26"/>
                  <a:gd name="T7" fmla="*/ 2147483646 h 28"/>
                  <a:gd name="T8" fmla="*/ 2147483646 w 26"/>
                  <a:gd name="T9" fmla="*/ 2147483646 h 28"/>
                  <a:gd name="T10" fmla="*/ 2147483646 w 26"/>
                  <a:gd name="T11" fmla="*/ 2147483646 h 28"/>
                  <a:gd name="T12" fmla="*/ 2147483646 w 26"/>
                  <a:gd name="T13" fmla="*/ 2147483646 h 28"/>
                  <a:gd name="T14" fmla="*/ 2147483646 w 26"/>
                  <a:gd name="T15" fmla="*/ 2147483646 h 28"/>
                  <a:gd name="T16" fmla="*/ 2147483646 w 26"/>
                  <a:gd name="T17" fmla="*/ 2147483646 h 28"/>
                  <a:gd name="T18" fmla="*/ 0 w 26"/>
                  <a:gd name="T19" fmla="*/ 2147483646 h 28"/>
                  <a:gd name="T20" fmla="*/ 0 w 26"/>
                  <a:gd name="T21" fmla="*/ 2147483646 h 28"/>
                  <a:gd name="T22" fmla="*/ 0 w 26"/>
                  <a:gd name="T23" fmla="*/ 2147483646 h 28"/>
                  <a:gd name="T24" fmla="*/ 0 w 26"/>
                  <a:gd name="T25" fmla="*/ 2147483646 h 28"/>
                  <a:gd name="T26" fmla="*/ 2147483646 w 26"/>
                  <a:gd name="T27" fmla="*/ 2147483646 h 28"/>
                  <a:gd name="T28" fmla="*/ 2147483646 w 26"/>
                  <a:gd name="T29" fmla="*/ 2147483646 h 28"/>
                  <a:gd name="T30" fmla="*/ 2147483646 w 26"/>
                  <a:gd name="T31" fmla="*/ 0 h 28"/>
                  <a:gd name="T32" fmla="*/ 2147483646 w 26"/>
                  <a:gd name="T33" fmla="*/ 0 h 28"/>
                  <a:gd name="T34" fmla="*/ 2147483646 w 26"/>
                  <a:gd name="T35" fmla="*/ 2147483646 h 28"/>
                  <a:gd name="T36" fmla="*/ 2147483646 w 26"/>
                  <a:gd name="T37" fmla="*/ 2147483646 h 28"/>
                  <a:gd name="T38" fmla="*/ 2147483646 w 26"/>
                  <a:gd name="T39" fmla="*/ 2147483646 h 28"/>
                  <a:gd name="T40" fmla="*/ 2147483646 w 26"/>
                  <a:gd name="T41" fmla="*/ 2147483646 h 28"/>
                  <a:gd name="T42" fmla="*/ 2147483646 w 26"/>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8">
                    <a:moveTo>
                      <a:pt x="26" y="14"/>
                    </a:moveTo>
                    <a:lnTo>
                      <a:pt x="26" y="14"/>
                    </a:lnTo>
                    <a:lnTo>
                      <a:pt x="26" y="18"/>
                    </a:lnTo>
                    <a:lnTo>
                      <a:pt x="22" y="24"/>
                    </a:lnTo>
                    <a:lnTo>
                      <a:pt x="18" y="26"/>
                    </a:lnTo>
                    <a:lnTo>
                      <a:pt x="14" y="28"/>
                    </a:lnTo>
                    <a:lnTo>
                      <a:pt x="8" y="26"/>
                    </a:lnTo>
                    <a:lnTo>
                      <a:pt x="4" y="24"/>
                    </a:lnTo>
                    <a:lnTo>
                      <a:pt x="0" y="20"/>
                    </a:lnTo>
                    <a:lnTo>
                      <a:pt x="0" y="14"/>
                    </a:lnTo>
                    <a:lnTo>
                      <a:pt x="0" y="10"/>
                    </a:lnTo>
                    <a:lnTo>
                      <a:pt x="2" y="4"/>
                    </a:lnTo>
                    <a:lnTo>
                      <a:pt x="8" y="2"/>
                    </a:lnTo>
                    <a:lnTo>
                      <a:pt x="12" y="0"/>
                    </a:lnTo>
                    <a:lnTo>
                      <a:pt x="18" y="2"/>
                    </a:lnTo>
                    <a:lnTo>
                      <a:pt x="22" y="4"/>
                    </a:lnTo>
                    <a:lnTo>
                      <a:pt x="26" y="8"/>
                    </a:lnTo>
                    <a:lnTo>
                      <a:pt x="2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8" name="Freeform 2122"/>
              <p:cNvSpPr>
                <a:spLocks/>
              </p:cNvSpPr>
              <p:nvPr/>
            </p:nvSpPr>
            <p:spPr bwMode="auto">
              <a:xfrm>
                <a:off x="-4953000" y="3852863"/>
                <a:ext cx="34925" cy="38100"/>
              </a:xfrm>
              <a:custGeom>
                <a:avLst/>
                <a:gdLst>
                  <a:gd name="T0" fmla="*/ 2147483646 w 22"/>
                  <a:gd name="T1" fmla="*/ 2147483646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0 w 22"/>
                  <a:gd name="T19" fmla="*/ 2147483646 h 24"/>
                  <a:gd name="T20" fmla="*/ 0 w 22"/>
                  <a:gd name="T21" fmla="*/ 2147483646 h 24"/>
                  <a:gd name="T22" fmla="*/ 0 w 22"/>
                  <a:gd name="T23" fmla="*/ 2147483646 h 24"/>
                  <a:gd name="T24" fmla="*/ 0 w 22"/>
                  <a:gd name="T25" fmla="*/ 2147483646 h 24"/>
                  <a:gd name="T26" fmla="*/ 2147483646 w 22"/>
                  <a:gd name="T27" fmla="*/ 2147483646 h 24"/>
                  <a:gd name="T28" fmla="*/ 2147483646 w 22"/>
                  <a:gd name="T29" fmla="*/ 2147483646 h 24"/>
                  <a:gd name="T30" fmla="*/ 2147483646 w 22"/>
                  <a:gd name="T31" fmla="*/ 0 h 24"/>
                  <a:gd name="T32" fmla="*/ 2147483646 w 22"/>
                  <a:gd name="T33" fmla="*/ 0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18" y="20"/>
                    </a:lnTo>
                    <a:lnTo>
                      <a:pt x="16" y="22"/>
                    </a:lnTo>
                    <a:lnTo>
                      <a:pt x="12" y="24"/>
                    </a:lnTo>
                    <a:lnTo>
                      <a:pt x="6" y="22"/>
                    </a:lnTo>
                    <a:lnTo>
                      <a:pt x="4" y="20"/>
                    </a:lnTo>
                    <a:lnTo>
                      <a:pt x="0" y="16"/>
                    </a:lnTo>
                    <a:lnTo>
                      <a:pt x="0" y="12"/>
                    </a:lnTo>
                    <a:lnTo>
                      <a:pt x="0" y="8"/>
                    </a:lnTo>
                    <a:lnTo>
                      <a:pt x="2" y="4"/>
                    </a:lnTo>
                    <a:lnTo>
                      <a:pt x="6" y="2"/>
                    </a:lnTo>
                    <a:lnTo>
                      <a:pt x="10" y="0"/>
                    </a:lnTo>
                    <a:lnTo>
                      <a:pt x="14" y="2"/>
                    </a:lnTo>
                    <a:lnTo>
                      <a:pt x="18" y="4"/>
                    </a:lnTo>
                    <a:lnTo>
                      <a:pt x="20" y="8"/>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9" name="Freeform 2123"/>
              <p:cNvSpPr>
                <a:spLocks/>
              </p:cNvSpPr>
              <p:nvPr/>
            </p:nvSpPr>
            <p:spPr bwMode="auto">
              <a:xfrm>
                <a:off x="-4873625" y="3849688"/>
                <a:ext cx="50800" cy="50800"/>
              </a:xfrm>
              <a:custGeom>
                <a:avLst/>
                <a:gdLst>
                  <a:gd name="T0" fmla="*/ 2147483646 w 32"/>
                  <a:gd name="T1" fmla="*/ 2147483646 h 32"/>
                  <a:gd name="T2" fmla="*/ 2147483646 w 32"/>
                  <a:gd name="T3" fmla="*/ 2147483646 h 32"/>
                  <a:gd name="T4" fmla="*/ 2147483646 w 32"/>
                  <a:gd name="T5" fmla="*/ 2147483646 h 32"/>
                  <a:gd name="T6" fmla="*/ 2147483646 w 32"/>
                  <a:gd name="T7" fmla="*/ 2147483646 h 32"/>
                  <a:gd name="T8" fmla="*/ 2147483646 w 32"/>
                  <a:gd name="T9" fmla="*/ 2147483646 h 32"/>
                  <a:gd name="T10" fmla="*/ 2147483646 w 32"/>
                  <a:gd name="T11" fmla="*/ 2147483646 h 32"/>
                  <a:gd name="T12" fmla="*/ 2147483646 w 32"/>
                  <a:gd name="T13" fmla="*/ 2147483646 h 32"/>
                  <a:gd name="T14" fmla="*/ 2147483646 w 32"/>
                  <a:gd name="T15" fmla="*/ 2147483646 h 32"/>
                  <a:gd name="T16" fmla="*/ 2147483646 w 32"/>
                  <a:gd name="T17" fmla="*/ 2147483646 h 32"/>
                  <a:gd name="T18" fmla="*/ 0 w 32"/>
                  <a:gd name="T19" fmla="*/ 2147483646 h 32"/>
                  <a:gd name="T20" fmla="*/ 0 w 32"/>
                  <a:gd name="T21" fmla="*/ 2147483646 h 32"/>
                  <a:gd name="T22" fmla="*/ 0 w 32"/>
                  <a:gd name="T23" fmla="*/ 2147483646 h 32"/>
                  <a:gd name="T24" fmla="*/ 0 w 32"/>
                  <a:gd name="T25" fmla="*/ 2147483646 h 32"/>
                  <a:gd name="T26" fmla="*/ 2147483646 w 32"/>
                  <a:gd name="T27" fmla="*/ 2147483646 h 32"/>
                  <a:gd name="T28" fmla="*/ 2147483646 w 32"/>
                  <a:gd name="T29" fmla="*/ 0 h 32"/>
                  <a:gd name="T30" fmla="*/ 2147483646 w 32"/>
                  <a:gd name="T31" fmla="*/ 0 h 32"/>
                  <a:gd name="T32" fmla="*/ 2147483646 w 32"/>
                  <a:gd name="T33" fmla="*/ 0 h 32"/>
                  <a:gd name="T34" fmla="*/ 2147483646 w 32"/>
                  <a:gd name="T35" fmla="*/ 0 h 32"/>
                  <a:gd name="T36" fmla="*/ 2147483646 w 32"/>
                  <a:gd name="T37" fmla="*/ 2147483646 h 32"/>
                  <a:gd name="T38" fmla="*/ 2147483646 w 32"/>
                  <a:gd name="T39" fmla="*/ 2147483646 h 32"/>
                  <a:gd name="T40" fmla="*/ 2147483646 w 32"/>
                  <a:gd name="T41" fmla="*/ 2147483646 h 32"/>
                  <a:gd name="T42" fmla="*/ 2147483646 w 32"/>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32">
                    <a:moveTo>
                      <a:pt x="32" y="16"/>
                    </a:moveTo>
                    <a:lnTo>
                      <a:pt x="32" y="16"/>
                    </a:lnTo>
                    <a:lnTo>
                      <a:pt x="32" y="22"/>
                    </a:lnTo>
                    <a:lnTo>
                      <a:pt x="28" y="28"/>
                    </a:lnTo>
                    <a:lnTo>
                      <a:pt x="24" y="32"/>
                    </a:lnTo>
                    <a:lnTo>
                      <a:pt x="16" y="32"/>
                    </a:lnTo>
                    <a:lnTo>
                      <a:pt x="10" y="32"/>
                    </a:lnTo>
                    <a:lnTo>
                      <a:pt x="4" y="28"/>
                    </a:lnTo>
                    <a:lnTo>
                      <a:pt x="0" y="24"/>
                    </a:lnTo>
                    <a:lnTo>
                      <a:pt x="0" y="16"/>
                    </a:lnTo>
                    <a:lnTo>
                      <a:pt x="0" y="10"/>
                    </a:lnTo>
                    <a:lnTo>
                      <a:pt x="4" y="4"/>
                    </a:lnTo>
                    <a:lnTo>
                      <a:pt x="10" y="0"/>
                    </a:lnTo>
                    <a:lnTo>
                      <a:pt x="16" y="0"/>
                    </a:lnTo>
                    <a:lnTo>
                      <a:pt x="22" y="0"/>
                    </a:lnTo>
                    <a:lnTo>
                      <a:pt x="28" y="4"/>
                    </a:lnTo>
                    <a:lnTo>
                      <a:pt x="32" y="8"/>
                    </a:lnTo>
                    <a:lnTo>
                      <a:pt x="3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0" name="Freeform 2124"/>
              <p:cNvSpPr>
                <a:spLocks/>
              </p:cNvSpPr>
              <p:nvPr/>
            </p:nvSpPr>
            <p:spPr bwMode="auto">
              <a:xfrm>
                <a:off x="-4870450" y="3852863"/>
                <a:ext cx="44450" cy="44450"/>
              </a:xfrm>
              <a:custGeom>
                <a:avLst/>
                <a:gdLst>
                  <a:gd name="T0" fmla="*/ 2147483646 w 28"/>
                  <a:gd name="T1" fmla="*/ 2147483646 h 28"/>
                  <a:gd name="T2" fmla="*/ 2147483646 w 28"/>
                  <a:gd name="T3" fmla="*/ 2147483646 h 28"/>
                  <a:gd name="T4" fmla="*/ 2147483646 w 28"/>
                  <a:gd name="T5" fmla="*/ 2147483646 h 28"/>
                  <a:gd name="T6" fmla="*/ 2147483646 w 28"/>
                  <a:gd name="T7" fmla="*/ 2147483646 h 28"/>
                  <a:gd name="T8" fmla="*/ 2147483646 w 28"/>
                  <a:gd name="T9" fmla="*/ 2147483646 h 28"/>
                  <a:gd name="T10" fmla="*/ 2147483646 w 28"/>
                  <a:gd name="T11" fmla="*/ 2147483646 h 28"/>
                  <a:gd name="T12" fmla="*/ 2147483646 w 28"/>
                  <a:gd name="T13" fmla="*/ 2147483646 h 28"/>
                  <a:gd name="T14" fmla="*/ 2147483646 w 28"/>
                  <a:gd name="T15" fmla="*/ 2147483646 h 28"/>
                  <a:gd name="T16" fmla="*/ 2147483646 w 28"/>
                  <a:gd name="T17" fmla="*/ 2147483646 h 28"/>
                  <a:gd name="T18" fmla="*/ 2147483646 w 28"/>
                  <a:gd name="T19" fmla="*/ 2147483646 h 28"/>
                  <a:gd name="T20" fmla="*/ 0 w 28"/>
                  <a:gd name="T21" fmla="*/ 2147483646 h 28"/>
                  <a:gd name="T22" fmla="*/ 0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0 h 28"/>
                  <a:gd name="T32" fmla="*/ 2147483646 w 28"/>
                  <a:gd name="T33" fmla="*/ 0 h 28"/>
                  <a:gd name="T34" fmla="*/ 2147483646 w 28"/>
                  <a:gd name="T35" fmla="*/ 2147483646 h 28"/>
                  <a:gd name="T36" fmla="*/ 2147483646 w 28"/>
                  <a:gd name="T37" fmla="*/ 2147483646 h 28"/>
                  <a:gd name="T38" fmla="*/ 2147483646 w 28"/>
                  <a:gd name="T39" fmla="*/ 2147483646 h 28"/>
                  <a:gd name="T40" fmla="*/ 2147483646 w 28"/>
                  <a:gd name="T41" fmla="*/ 2147483646 h 28"/>
                  <a:gd name="T42" fmla="*/ 2147483646 w 28"/>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8">
                    <a:moveTo>
                      <a:pt x="28" y="14"/>
                    </a:moveTo>
                    <a:lnTo>
                      <a:pt x="28" y="14"/>
                    </a:lnTo>
                    <a:lnTo>
                      <a:pt x="26" y="18"/>
                    </a:lnTo>
                    <a:lnTo>
                      <a:pt x="24" y="24"/>
                    </a:lnTo>
                    <a:lnTo>
                      <a:pt x="20" y="26"/>
                    </a:lnTo>
                    <a:lnTo>
                      <a:pt x="14" y="28"/>
                    </a:lnTo>
                    <a:lnTo>
                      <a:pt x="10" y="26"/>
                    </a:lnTo>
                    <a:lnTo>
                      <a:pt x="4" y="24"/>
                    </a:lnTo>
                    <a:lnTo>
                      <a:pt x="2" y="20"/>
                    </a:lnTo>
                    <a:lnTo>
                      <a:pt x="0" y="14"/>
                    </a:lnTo>
                    <a:lnTo>
                      <a:pt x="2" y="10"/>
                    </a:lnTo>
                    <a:lnTo>
                      <a:pt x="4" y="4"/>
                    </a:lnTo>
                    <a:lnTo>
                      <a:pt x="8" y="2"/>
                    </a:lnTo>
                    <a:lnTo>
                      <a:pt x="14" y="0"/>
                    </a:lnTo>
                    <a:lnTo>
                      <a:pt x="20" y="2"/>
                    </a:lnTo>
                    <a:lnTo>
                      <a:pt x="24" y="4"/>
                    </a:lnTo>
                    <a:lnTo>
                      <a:pt x="26" y="8"/>
                    </a:lnTo>
                    <a:lnTo>
                      <a:pt x="2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1" name="Freeform 2125"/>
              <p:cNvSpPr>
                <a:spLocks/>
              </p:cNvSpPr>
              <p:nvPr/>
            </p:nvSpPr>
            <p:spPr bwMode="auto">
              <a:xfrm>
                <a:off x="-4867275" y="3852863"/>
                <a:ext cx="38100" cy="38100"/>
              </a:xfrm>
              <a:custGeom>
                <a:avLst/>
                <a:gdLst>
                  <a:gd name="T0" fmla="*/ 2147483646 w 24"/>
                  <a:gd name="T1" fmla="*/ 2147483646 h 24"/>
                  <a:gd name="T2" fmla="*/ 2147483646 w 24"/>
                  <a:gd name="T3" fmla="*/ 2147483646 h 24"/>
                  <a:gd name="T4" fmla="*/ 2147483646 w 24"/>
                  <a:gd name="T5" fmla="*/ 2147483646 h 24"/>
                  <a:gd name="T6" fmla="*/ 2147483646 w 24"/>
                  <a:gd name="T7" fmla="*/ 2147483646 h 24"/>
                  <a:gd name="T8" fmla="*/ 2147483646 w 24"/>
                  <a:gd name="T9" fmla="*/ 2147483646 h 24"/>
                  <a:gd name="T10" fmla="*/ 2147483646 w 24"/>
                  <a:gd name="T11" fmla="*/ 2147483646 h 24"/>
                  <a:gd name="T12" fmla="*/ 2147483646 w 24"/>
                  <a:gd name="T13" fmla="*/ 2147483646 h 24"/>
                  <a:gd name="T14" fmla="*/ 2147483646 w 24"/>
                  <a:gd name="T15" fmla="*/ 2147483646 h 24"/>
                  <a:gd name="T16" fmla="*/ 2147483646 w 24"/>
                  <a:gd name="T17" fmla="*/ 2147483646 h 24"/>
                  <a:gd name="T18" fmla="*/ 2147483646 w 24"/>
                  <a:gd name="T19" fmla="*/ 2147483646 h 24"/>
                  <a:gd name="T20" fmla="*/ 0 w 24"/>
                  <a:gd name="T21" fmla="*/ 2147483646 h 24"/>
                  <a:gd name="T22" fmla="*/ 0 w 24"/>
                  <a:gd name="T23" fmla="*/ 2147483646 h 24"/>
                  <a:gd name="T24" fmla="*/ 2147483646 w 24"/>
                  <a:gd name="T25" fmla="*/ 2147483646 h 24"/>
                  <a:gd name="T26" fmla="*/ 2147483646 w 24"/>
                  <a:gd name="T27" fmla="*/ 2147483646 h 24"/>
                  <a:gd name="T28" fmla="*/ 2147483646 w 24"/>
                  <a:gd name="T29" fmla="*/ 2147483646 h 24"/>
                  <a:gd name="T30" fmla="*/ 2147483646 w 24"/>
                  <a:gd name="T31" fmla="*/ 0 h 24"/>
                  <a:gd name="T32" fmla="*/ 2147483646 w 24"/>
                  <a:gd name="T33" fmla="*/ 0 h 24"/>
                  <a:gd name="T34" fmla="*/ 2147483646 w 24"/>
                  <a:gd name="T35" fmla="*/ 2147483646 h 24"/>
                  <a:gd name="T36" fmla="*/ 2147483646 w 24"/>
                  <a:gd name="T37" fmla="*/ 2147483646 h 24"/>
                  <a:gd name="T38" fmla="*/ 2147483646 w 24"/>
                  <a:gd name="T39" fmla="*/ 2147483646 h 24"/>
                  <a:gd name="T40" fmla="*/ 2147483646 w 24"/>
                  <a:gd name="T41" fmla="*/ 2147483646 h 24"/>
                  <a:gd name="T42" fmla="*/ 2147483646 w 24"/>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24">
                    <a:moveTo>
                      <a:pt x="24" y="12"/>
                    </a:moveTo>
                    <a:lnTo>
                      <a:pt x="24" y="12"/>
                    </a:lnTo>
                    <a:lnTo>
                      <a:pt x="22" y="16"/>
                    </a:lnTo>
                    <a:lnTo>
                      <a:pt x="20" y="20"/>
                    </a:lnTo>
                    <a:lnTo>
                      <a:pt x="16" y="22"/>
                    </a:lnTo>
                    <a:lnTo>
                      <a:pt x="12" y="24"/>
                    </a:lnTo>
                    <a:lnTo>
                      <a:pt x="8" y="22"/>
                    </a:lnTo>
                    <a:lnTo>
                      <a:pt x="4" y="20"/>
                    </a:lnTo>
                    <a:lnTo>
                      <a:pt x="2" y="16"/>
                    </a:lnTo>
                    <a:lnTo>
                      <a:pt x="0" y="12"/>
                    </a:lnTo>
                    <a:lnTo>
                      <a:pt x="2" y="8"/>
                    </a:lnTo>
                    <a:lnTo>
                      <a:pt x="4" y="4"/>
                    </a:lnTo>
                    <a:lnTo>
                      <a:pt x="8" y="2"/>
                    </a:lnTo>
                    <a:lnTo>
                      <a:pt x="12" y="0"/>
                    </a:lnTo>
                    <a:lnTo>
                      <a:pt x="16" y="2"/>
                    </a:lnTo>
                    <a:lnTo>
                      <a:pt x="20" y="4"/>
                    </a:lnTo>
                    <a:lnTo>
                      <a:pt x="22" y="8"/>
                    </a:lnTo>
                    <a:lnTo>
                      <a:pt x="2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2" name="Freeform 2126"/>
              <p:cNvSpPr>
                <a:spLocks/>
              </p:cNvSpPr>
              <p:nvPr/>
            </p:nvSpPr>
            <p:spPr bwMode="auto">
              <a:xfrm>
                <a:off x="-4787900"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2147483646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4" y="22"/>
                    </a:lnTo>
                    <a:lnTo>
                      <a:pt x="30" y="28"/>
                    </a:lnTo>
                    <a:lnTo>
                      <a:pt x="24" y="32"/>
                    </a:lnTo>
                    <a:lnTo>
                      <a:pt x="18" y="32"/>
                    </a:lnTo>
                    <a:lnTo>
                      <a:pt x="12" y="32"/>
                    </a:lnTo>
                    <a:lnTo>
                      <a:pt x="6" y="28"/>
                    </a:lnTo>
                    <a:lnTo>
                      <a:pt x="2" y="24"/>
                    </a:lnTo>
                    <a:lnTo>
                      <a:pt x="0" y="16"/>
                    </a:lnTo>
                    <a:lnTo>
                      <a:pt x="2" y="10"/>
                    </a:lnTo>
                    <a:lnTo>
                      <a:pt x="6" y="4"/>
                    </a:lnTo>
                    <a:lnTo>
                      <a:pt x="10" y="0"/>
                    </a:lnTo>
                    <a:lnTo>
                      <a:pt x="18" y="0"/>
                    </a:lnTo>
                    <a:lnTo>
                      <a:pt x="24" y="0"/>
                    </a:lnTo>
                    <a:lnTo>
                      <a:pt x="30"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3" name="Freeform 2127"/>
              <p:cNvSpPr>
                <a:spLocks/>
              </p:cNvSpPr>
              <p:nvPr/>
            </p:nvSpPr>
            <p:spPr bwMode="auto">
              <a:xfrm>
                <a:off x="-4781550" y="3852863"/>
                <a:ext cx="44450" cy="44450"/>
              </a:xfrm>
              <a:custGeom>
                <a:avLst/>
                <a:gdLst>
                  <a:gd name="T0" fmla="*/ 2147483646 w 28"/>
                  <a:gd name="T1" fmla="*/ 2147483646 h 28"/>
                  <a:gd name="T2" fmla="*/ 2147483646 w 28"/>
                  <a:gd name="T3" fmla="*/ 2147483646 h 28"/>
                  <a:gd name="T4" fmla="*/ 2147483646 w 28"/>
                  <a:gd name="T5" fmla="*/ 2147483646 h 28"/>
                  <a:gd name="T6" fmla="*/ 2147483646 w 28"/>
                  <a:gd name="T7" fmla="*/ 2147483646 h 28"/>
                  <a:gd name="T8" fmla="*/ 2147483646 w 28"/>
                  <a:gd name="T9" fmla="*/ 2147483646 h 28"/>
                  <a:gd name="T10" fmla="*/ 2147483646 w 28"/>
                  <a:gd name="T11" fmla="*/ 2147483646 h 28"/>
                  <a:gd name="T12" fmla="*/ 2147483646 w 28"/>
                  <a:gd name="T13" fmla="*/ 2147483646 h 28"/>
                  <a:gd name="T14" fmla="*/ 2147483646 w 28"/>
                  <a:gd name="T15" fmla="*/ 2147483646 h 28"/>
                  <a:gd name="T16" fmla="*/ 2147483646 w 28"/>
                  <a:gd name="T17" fmla="*/ 2147483646 h 28"/>
                  <a:gd name="T18" fmla="*/ 2147483646 w 28"/>
                  <a:gd name="T19" fmla="*/ 2147483646 h 28"/>
                  <a:gd name="T20" fmla="*/ 0 w 28"/>
                  <a:gd name="T21" fmla="*/ 2147483646 h 28"/>
                  <a:gd name="T22" fmla="*/ 0 w 28"/>
                  <a:gd name="T23" fmla="*/ 2147483646 h 28"/>
                  <a:gd name="T24" fmla="*/ 0 w 28"/>
                  <a:gd name="T25" fmla="*/ 2147483646 h 28"/>
                  <a:gd name="T26" fmla="*/ 2147483646 w 28"/>
                  <a:gd name="T27" fmla="*/ 2147483646 h 28"/>
                  <a:gd name="T28" fmla="*/ 2147483646 w 28"/>
                  <a:gd name="T29" fmla="*/ 2147483646 h 28"/>
                  <a:gd name="T30" fmla="*/ 2147483646 w 28"/>
                  <a:gd name="T31" fmla="*/ 0 h 28"/>
                  <a:gd name="T32" fmla="*/ 2147483646 w 28"/>
                  <a:gd name="T33" fmla="*/ 0 h 28"/>
                  <a:gd name="T34" fmla="*/ 2147483646 w 28"/>
                  <a:gd name="T35" fmla="*/ 2147483646 h 28"/>
                  <a:gd name="T36" fmla="*/ 2147483646 w 28"/>
                  <a:gd name="T37" fmla="*/ 2147483646 h 28"/>
                  <a:gd name="T38" fmla="*/ 2147483646 w 28"/>
                  <a:gd name="T39" fmla="*/ 2147483646 h 28"/>
                  <a:gd name="T40" fmla="*/ 2147483646 w 28"/>
                  <a:gd name="T41" fmla="*/ 2147483646 h 28"/>
                  <a:gd name="T42" fmla="*/ 2147483646 w 28"/>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8">
                    <a:moveTo>
                      <a:pt x="28" y="14"/>
                    </a:moveTo>
                    <a:lnTo>
                      <a:pt x="28" y="14"/>
                    </a:lnTo>
                    <a:lnTo>
                      <a:pt x="26" y="18"/>
                    </a:lnTo>
                    <a:lnTo>
                      <a:pt x="24" y="24"/>
                    </a:lnTo>
                    <a:lnTo>
                      <a:pt x="20" y="26"/>
                    </a:lnTo>
                    <a:lnTo>
                      <a:pt x="14" y="28"/>
                    </a:lnTo>
                    <a:lnTo>
                      <a:pt x="8" y="26"/>
                    </a:lnTo>
                    <a:lnTo>
                      <a:pt x="4" y="24"/>
                    </a:lnTo>
                    <a:lnTo>
                      <a:pt x="2" y="20"/>
                    </a:lnTo>
                    <a:lnTo>
                      <a:pt x="0" y="14"/>
                    </a:lnTo>
                    <a:lnTo>
                      <a:pt x="0" y="10"/>
                    </a:lnTo>
                    <a:lnTo>
                      <a:pt x="4" y="4"/>
                    </a:lnTo>
                    <a:lnTo>
                      <a:pt x="8" y="2"/>
                    </a:lnTo>
                    <a:lnTo>
                      <a:pt x="14" y="0"/>
                    </a:lnTo>
                    <a:lnTo>
                      <a:pt x="18" y="2"/>
                    </a:lnTo>
                    <a:lnTo>
                      <a:pt x="22" y="4"/>
                    </a:lnTo>
                    <a:lnTo>
                      <a:pt x="26" y="8"/>
                    </a:lnTo>
                    <a:lnTo>
                      <a:pt x="2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4" name="Freeform 2128"/>
              <p:cNvSpPr>
                <a:spLocks/>
              </p:cNvSpPr>
              <p:nvPr/>
            </p:nvSpPr>
            <p:spPr bwMode="auto">
              <a:xfrm>
                <a:off x="-4778375" y="3852863"/>
                <a:ext cx="34925" cy="38100"/>
              </a:xfrm>
              <a:custGeom>
                <a:avLst/>
                <a:gdLst>
                  <a:gd name="T0" fmla="*/ 2147483646 w 22"/>
                  <a:gd name="T1" fmla="*/ 2147483646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2147483646 w 22"/>
                  <a:gd name="T19" fmla="*/ 2147483646 h 24"/>
                  <a:gd name="T20" fmla="*/ 0 w 22"/>
                  <a:gd name="T21" fmla="*/ 2147483646 h 24"/>
                  <a:gd name="T22" fmla="*/ 0 w 22"/>
                  <a:gd name="T23" fmla="*/ 2147483646 h 24"/>
                  <a:gd name="T24" fmla="*/ 0 w 22"/>
                  <a:gd name="T25" fmla="*/ 2147483646 h 24"/>
                  <a:gd name="T26" fmla="*/ 2147483646 w 22"/>
                  <a:gd name="T27" fmla="*/ 2147483646 h 24"/>
                  <a:gd name="T28" fmla="*/ 2147483646 w 22"/>
                  <a:gd name="T29" fmla="*/ 2147483646 h 24"/>
                  <a:gd name="T30" fmla="*/ 2147483646 w 22"/>
                  <a:gd name="T31" fmla="*/ 0 h 24"/>
                  <a:gd name="T32" fmla="*/ 2147483646 w 22"/>
                  <a:gd name="T33" fmla="*/ 0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20" y="20"/>
                    </a:lnTo>
                    <a:lnTo>
                      <a:pt x="16" y="22"/>
                    </a:lnTo>
                    <a:lnTo>
                      <a:pt x="12" y="24"/>
                    </a:lnTo>
                    <a:lnTo>
                      <a:pt x="8" y="22"/>
                    </a:lnTo>
                    <a:lnTo>
                      <a:pt x="4" y="20"/>
                    </a:lnTo>
                    <a:lnTo>
                      <a:pt x="2" y="16"/>
                    </a:lnTo>
                    <a:lnTo>
                      <a:pt x="0" y="12"/>
                    </a:lnTo>
                    <a:lnTo>
                      <a:pt x="0" y="8"/>
                    </a:lnTo>
                    <a:lnTo>
                      <a:pt x="4" y="4"/>
                    </a:lnTo>
                    <a:lnTo>
                      <a:pt x="6" y="2"/>
                    </a:lnTo>
                    <a:lnTo>
                      <a:pt x="12" y="0"/>
                    </a:lnTo>
                    <a:lnTo>
                      <a:pt x="16" y="2"/>
                    </a:lnTo>
                    <a:lnTo>
                      <a:pt x="20" y="4"/>
                    </a:lnTo>
                    <a:lnTo>
                      <a:pt x="22" y="8"/>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5" name="Freeform 2129"/>
              <p:cNvSpPr>
                <a:spLocks/>
              </p:cNvSpPr>
              <p:nvPr/>
            </p:nvSpPr>
            <p:spPr bwMode="auto">
              <a:xfrm>
                <a:off x="-4699000"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2147483646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2" y="22"/>
                    </a:lnTo>
                    <a:lnTo>
                      <a:pt x="30" y="28"/>
                    </a:lnTo>
                    <a:lnTo>
                      <a:pt x="24" y="32"/>
                    </a:lnTo>
                    <a:lnTo>
                      <a:pt x="18" y="32"/>
                    </a:lnTo>
                    <a:lnTo>
                      <a:pt x="10" y="32"/>
                    </a:lnTo>
                    <a:lnTo>
                      <a:pt x="6" y="28"/>
                    </a:lnTo>
                    <a:lnTo>
                      <a:pt x="2" y="24"/>
                    </a:lnTo>
                    <a:lnTo>
                      <a:pt x="0" y="16"/>
                    </a:lnTo>
                    <a:lnTo>
                      <a:pt x="2" y="10"/>
                    </a:lnTo>
                    <a:lnTo>
                      <a:pt x="4" y="4"/>
                    </a:lnTo>
                    <a:lnTo>
                      <a:pt x="10" y="0"/>
                    </a:lnTo>
                    <a:lnTo>
                      <a:pt x="16" y="0"/>
                    </a:lnTo>
                    <a:lnTo>
                      <a:pt x="22" y="0"/>
                    </a:lnTo>
                    <a:lnTo>
                      <a:pt x="28"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6" name="Freeform 2130"/>
              <p:cNvSpPr>
                <a:spLocks/>
              </p:cNvSpPr>
              <p:nvPr/>
            </p:nvSpPr>
            <p:spPr bwMode="auto">
              <a:xfrm>
                <a:off x="-4692650" y="3852863"/>
                <a:ext cx="41275" cy="44450"/>
              </a:xfrm>
              <a:custGeom>
                <a:avLst/>
                <a:gdLst>
                  <a:gd name="T0" fmla="*/ 2147483646 w 26"/>
                  <a:gd name="T1" fmla="*/ 2147483646 h 28"/>
                  <a:gd name="T2" fmla="*/ 2147483646 w 26"/>
                  <a:gd name="T3" fmla="*/ 2147483646 h 28"/>
                  <a:gd name="T4" fmla="*/ 2147483646 w 26"/>
                  <a:gd name="T5" fmla="*/ 2147483646 h 28"/>
                  <a:gd name="T6" fmla="*/ 2147483646 w 26"/>
                  <a:gd name="T7" fmla="*/ 2147483646 h 28"/>
                  <a:gd name="T8" fmla="*/ 2147483646 w 26"/>
                  <a:gd name="T9" fmla="*/ 2147483646 h 28"/>
                  <a:gd name="T10" fmla="*/ 2147483646 w 26"/>
                  <a:gd name="T11" fmla="*/ 2147483646 h 28"/>
                  <a:gd name="T12" fmla="*/ 2147483646 w 26"/>
                  <a:gd name="T13" fmla="*/ 2147483646 h 28"/>
                  <a:gd name="T14" fmla="*/ 2147483646 w 26"/>
                  <a:gd name="T15" fmla="*/ 2147483646 h 28"/>
                  <a:gd name="T16" fmla="*/ 2147483646 w 26"/>
                  <a:gd name="T17" fmla="*/ 2147483646 h 28"/>
                  <a:gd name="T18" fmla="*/ 0 w 26"/>
                  <a:gd name="T19" fmla="*/ 2147483646 h 28"/>
                  <a:gd name="T20" fmla="*/ 0 w 26"/>
                  <a:gd name="T21" fmla="*/ 2147483646 h 28"/>
                  <a:gd name="T22" fmla="*/ 0 w 26"/>
                  <a:gd name="T23" fmla="*/ 2147483646 h 28"/>
                  <a:gd name="T24" fmla="*/ 0 w 26"/>
                  <a:gd name="T25" fmla="*/ 2147483646 h 28"/>
                  <a:gd name="T26" fmla="*/ 2147483646 w 26"/>
                  <a:gd name="T27" fmla="*/ 2147483646 h 28"/>
                  <a:gd name="T28" fmla="*/ 2147483646 w 26"/>
                  <a:gd name="T29" fmla="*/ 2147483646 h 28"/>
                  <a:gd name="T30" fmla="*/ 2147483646 w 26"/>
                  <a:gd name="T31" fmla="*/ 0 h 28"/>
                  <a:gd name="T32" fmla="*/ 2147483646 w 26"/>
                  <a:gd name="T33" fmla="*/ 0 h 28"/>
                  <a:gd name="T34" fmla="*/ 2147483646 w 26"/>
                  <a:gd name="T35" fmla="*/ 2147483646 h 28"/>
                  <a:gd name="T36" fmla="*/ 2147483646 w 26"/>
                  <a:gd name="T37" fmla="*/ 2147483646 h 28"/>
                  <a:gd name="T38" fmla="*/ 2147483646 w 26"/>
                  <a:gd name="T39" fmla="*/ 2147483646 h 28"/>
                  <a:gd name="T40" fmla="*/ 2147483646 w 26"/>
                  <a:gd name="T41" fmla="*/ 2147483646 h 28"/>
                  <a:gd name="T42" fmla="*/ 2147483646 w 26"/>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8">
                    <a:moveTo>
                      <a:pt x="26" y="14"/>
                    </a:moveTo>
                    <a:lnTo>
                      <a:pt x="26" y="14"/>
                    </a:lnTo>
                    <a:lnTo>
                      <a:pt x="26" y="18"/>
                    </a:lnTo>
                    <a:lnTo>
                      <a:pt x="22" y="24"/>
                    </a:lnTo>
                    <a:lnTo>
                      <a:pt x="18" y="26"/>
                    </a:lnTo>
                    <a:lnTo>
                      <a:pt x="14" y="28"/>
                    </a:lnTo>
                    <a:lnTo>
                      <a:pt x="8" y="26"/>
                    </a:lnTo>
                    <a:lnTo>
                      <a:pt x="4" y="24"/>
                    </a:lnTo>
                    <a:lnTo>
                      <a:pt x="0" y="20"/>
                    </a:lnTo>
                    <a:lnTo>
                      <a:pt x="0" y="14"/>
                    </a:lnTo>
                    <a:lnTo>
                      <a:pt x="0" y="10"/>
                    </a:lnTo>
                    <a:lnTo>
                      <a:pt x="4" y="4"/>
                    </a:lnTo>
                    <a:lnTo>
                      <a:pt x="8" y="2"/>
                    </a:lnTo>
                    <a:lnTo>
                      <a:pt x="12" y="0"/>
                    </a:lnTo>
                    <a:lnTo>
                      <a:pt x="18" y="2"/>
                    </a:lnTo>
                    <a:lnTo>
                      <a:pt x="22" y="4"/>
                    </a:lnTo>
                    <a:lnTo>
                      <a:pt x="26" y="8"/>
                    </a:lnTo>
                    <a:lnTo>
                      <a:pt x="2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7" name="Freeform 2131"/>
              <p:cNvSpPr>
                <a:spLocks/>
              </p:cNvSpPr>
              <p:nvPr/>
            </p:nvSpPr>
            <p:spPr bwMode="auto">
              <a:xfrm>
                <a:off x="-4689475" y="3852863"/>
                <a:ext cx="34925" cy="38100"/>
              </a:xfrm>
              <a:custGeom>
                <a:avLst/>
                <a:gdLst>
                  <a:gd name="T0" fmla="*/ 2147483646 w 22"/>
                  <a:gd name="T1" fmla="*/ 2147483646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0 w 22"/>
                  <a:gd name="T19" fmla="*/ 2147483646 h 24"/>
                  <a:gd name="T20" fmla="*/ 0 w 22"/>
                  <a:gd name="T21" fmla="*/ 2147483646 h 24"/>
                  <a:gd name="T22" fmla="*/ 0 w 22"/>
                  <a:gd name="T23" fmla="*/ 2147483646 h 24"/>
                  <a:gd name="T24" fmla="*/ 0 w 22"/>
                  <a:gd name="T25" fmla="*/ 2147483646 h 24"/>
                  <a:gd name="T26" fmla="*/ 2147483646 w 22"/>
                  <a:gd name="T27" fmla="*/ 2147483646 h 24"/>
                  <a:gd name="T28" fmla="*/ 2147483646 w 22"/>
                  <a:gd name="T29" fmla="*/ 2147483646 h 24"/>
                  <a:gd name="T30" fmla="*/ 2147483646 w 22"/>
                  <a:gd name="T31" fmla="*/ 0 h 24"/>
                  <a:gd name="T32" fmla="*/ 2147483646 w 22"/>
                  <a:gd name="T33" fmla="*/ 0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20" y="20"/>
                    </a:lnTo>
                    <a:lnTo>
                      <a:pt x="16" y="22"/>
                    </a:lnTo>
                    <a:lnTo>
                      <a:pt x="12" y="24"/>
                    </a:lnTo>
                    <a:lnTo>
                      <a:pt x="6" y="22"/>
                    </a:lnTo>
                    <a:lnTo>
                      <a:pt x="4" y="20"/>
                    </a:lnTo>
                    <a:lnTo>
                      <a:pt x="0" y="16"/>
                    </a:lnTo>
                    <a:lnTo>
                      <a:pt x="0" y="12"/>
                    </a:lnTo>
                    <a:lnTo>
                      <a:pt x="0" y="8"/>
                    </a:lnTo>
                    <a:lnTo>
                      <a:pt x="2" y="4"/>
                    </a:lnTo>
                    <a:lnTo>
                      <a:pt x="6" y="2"/>
                    </a:lnTo>
                    <a:lnTo>
                      <a:pt x="10" y="0"/>
                    </a:lnTo>
                    <a:lnTo>
                      <a:pt x="14" y="2"/>
                    </a:lnTo>
                    <a:lnTo>
                      <a:pt x="18" y="4"/>
                    </a:lnTo>
                    <a:lnTo>
                      <a:pt x="22" y="8"/>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8" name="Freeform 2132"/>
              <p:cNvSpPr>
                <a:spLocks/>
              </p:cNvSpPr>
              <p:nvPr/>
            </p:nvSpPr>
            <p:spPr bwMode="auto">
              <a:xfrm>
                <a:off x="-4610100"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0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2" y="22"/>
                    </a:lnTo>
                    <a:lnTo>
                      <a:pt x="28" y="28"/>
                    </a:lnTo>
                    <a:lnTo>
                      <a:pt x="24" y="32"/>
                    </a:lnTo>
                    <a:lnTo>
                      <a:pt x="16" y="32"/>
                    </a:lnTo>
                    <a:lnTo>
                      <a:pt x="10" y="32"/>
                    </a:lnTo>
                    <a:lnTo>
                      <a:pt x="4" y="28"/>
                    </a:lnTo>
                    <a:lnTo>
                      <a:pt x="2" y="24"/>
                    </a:lnTo>
                    <a:lnTo>
                      <a:pt x="0" y="16"/>
                    </a:lnTo>
                    <a:lnTo>
                      <a:pt x="0" y="10"/>
                    </a:lnTo>
                    <a:lnTo>
                      <a:pt x="4" y="4"/>
                    </a:lnTo>
                    <a:lnTo>
                      <a:pt x="10" y="0"/>
                    </a:lnTo>
                    <a:lnTo>
                      <a:pt x="16" y="0"/>
                    </a:lnTo>
                    <a:lnTo>
                      <a:pt x="22" y="0"/>
                    </a:lnTo>
                    <a:lnTo>
                      <a:pt x="28"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9" name="Freeform 2133"/>
              <p:cNvSpPr>
                <a:spLocks/>
              </p:cNvSpPr>
              <p:nvPr/>
            </p:nvSpPr>
            <p:spPr bwMode="auto">
              <a:xfrm>
                <a:off x="-4606925" y="3852863"/>
                <a:ext cx="44450" cy="44450"/>
              </a:xfrm>
              <a:custGeom>
                <a:avLst/>
                <a:gdLst>
                  <a:gd name="T0" fmla="*/ 2147483646 w 28"/>
                  <a:gd name="T1" fmla="*/ 2147483646 h 28"/>
                  <a:gd name="T2" fmla="*/ 2147483646 w 28"/>
                  <a:gd name="T3" fmla="*/ 2147483646 h 28"/>
                  <a:gd name="T4" fmla="*/ 2147483646 w 28"/>
                  <a:gd name="T5" fmla="*/ 2147483646 h 28"/>
                  <a:gd name="T6" fmla="*/ 2147483646 w 28"/>
                  <a:gd name="T7" fmla="*/ 2147483646 h 28"/>
                  <a:gd name="T8" fmla="*/ 2147483646 w 28"/>
                  <a:gd name="T9" fmla="*/ 2147483646 h 28"/>
                  <a:gd name="T10" fmla="*/ 2147483646 w 28"/>
                  <a:gd name="T11" fmla="*/ 2147483646 h 28"/>
                  <a:gd name="T12" fmla="*/ 2147483646 w 28"/>
                  <a:gd name="T13" fmla="*/ 2147483646 h 28"/>
                  <a:gd name="T14" fmla="*/ 2147483646 w 28"/>
                  <a:gd name="T15" fmla="*/ 2147483646 h 28"/>
                  <a:gd name="T16" fmla="*/ 2147483646 w 28"/>
                  <a:gd name="T17" fmla="*/ 2147483646 h 28"/>
                  <a:gd name="T18" fmla="*/ 2147483646 w 28"/>
                  <a:gd name="T19" fmla="*/ 2147483646 h 28"/>
                  <a:gd name="T20" fmla="*/ 0 w 28"/>
                  <a:gd name="T21" fmla="*/ 2147483646 h 28"/>
                  <a:gd name="T22" fmla="*/ 0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0 h 28"/>
                  <a:gd name="T32" fmla="*/ 2147483646 w 28"/>
                  <a:gd name="T33" fmla="*/ 0 h 28"/>
                  <a:gd name="T34" fmla="*/ 2147483646 w 28"/>
                  <a:gd name="T35" fmla="*/ 2147483646 h 28"/>
                  <a:gd name="T36" fmla="*/ 2147483646 w 28"/>
                  <a:gd name="T37" fmla="*/ 2147483646 h 28"/>
                  <a:gd name="T38" fmla="*/ 2147483646 w 28"/>
                  <a:gd name="T39" fmla="*/ 2147483646 h 28"/>
                  <a:gd name="T40" fmla="*/ 2147483646 w 28"/>
                  <a:gd name="T41" fmla="*/ 2147483646 h 28"/>
                  <a:gd name="T42" fmla="*/ 2147483646 w 28"/>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8">
                    <a:moveTo>
                      <a:pt x="28" y="14"/>
                    </a:moveTo>
                    <a:lnTo>
                      <a:pt x="28" y="14"/>
                    </a:lnTo>
                    <a:lnTo>
                      <a:pt x="26" y="18"/>
                    </a:lnTo>
                    <a:lnTo>
                      <a:pt x="24" y="24"/>
                    </a:lnTo>
                    <a:lnTo>
                      <a:pt x="20" y="26"/>
                    </a:lnTo>
                    <a:lnTo>
                      <a:pt x="14" y="28"/>
                    </a:lnTo>
                    <a:lnTo>
                      <a:pt x="10" y="26"/>
                    </a:lnTo>
                    <a:lnTo>
                      <a:pt x="6" y="24"/>
                    </a:lnTo>
                    <a:lnTo>
                      <a:pt x="2" y="20"/>
                    </a:lnTo>
                    <a:lnTo>
                      <a:pt x="0" y="14"/>
                    </a:lnTo>
                    <a:lnTo>
                      <a:pt x="2" y="10"/>
                    </a:lnTo>
                    <a:lnTo>
                      <a:pt x="4" y="4"/>
                    </a:lnTo>
                    <a:lnTo>
                      <a:pt x="8" y="2"/>
                    </a:lnTo>
                    <a:lnTo>
                      <a:pt x="14" y="0"/>
                    </a:lnTo>
                    <a:lnTo>
                      <a:pt x="20" y="2"/>
                    </a:lnTo>
                    <a:lnTo>
                      <a:pt x="24" y="4"/>
                    </a:lnTo>
                    <a:lnTo>
                      <a:pt x="26" y="8"/>
                    </a:lnTo>
                    <a:lnTo>
                      <a:pt x="2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0" name="Freeform 2134"/>
              <p:cNvSpPr>
                <a:spLocks/>
              </p:cNvSpPr>
              <p:nvPr/>
            </p:nvSpPr>
            <p:spPr bwMode="auto">
              <a:xfrm>
                <a:off x="-4603750" y="3852863"/>
                <a:ext cx="38100" cy="38100"/>
              </a:xfrm>
              <a:custGeom>
                <a:avLst/>
                <a:gdLst>
                  <a:gd name="T0" fmla="*/ 2147483646 w 24"/>
                  <a:gd name="T1" fmla="*/ 2147483646 h 24"/>
                  <a:gd name="T2" fmla="*/ 2147483646 w 24"/>
                  <a:gd name="T3" fmla="*/ 2147483646 h 24"/>
                  <a:gd name="T4" fmla="*/ 2147483646 w 24"/>
                  <a:gd name="T5" fmla="*/ 2147483646 h 24"/>
                  <a:gd name="T6" fmla="*/ 2147483646 w 24"/>
                  <a:gd name="T7" fmla="*/ 2147483646 h 24"/>
                  <a:gd name="T8" fmla="*/ 2147483646 w 24"/>
                  <a:gd name="T9" fmla="*/ 2147483646 h 24"/>
                  <a:gd name="T10" fmla="*/ 2147483646 w 24"/>
                  <a:gd name="T11" fmla="*/ 2147483646 h 24"/>
                  <a:gd name="T12" fmla="*/ 2147483646 w 24"/>
                  <a:gd name="T13" fmla="*/ 2147483646 h 24"/>
                  <a:gd name="T14" fmla="*/ 2147483646 w 24"/>
                  <a:gd name="T15" fmla="*/ 2147483646 h 24"/>
                  <a:gd name="T16" fmla="*/ 2147483646 w 24"/>
                  <a:gd name="T17" fmla="*/ 2147483646 h 24"/>
                  <a:gd name="T18" fmla="*/ 2147483646 w 24"/>
                  <a:gd name="T19" fmla="*/ 2147483646 h 24"/>
                  <a:gd name="T20" fmla="*/ 0 w 24"/>
                  <a:gd name="T21" fmla="*/ 2147483646 h 24"/>
                  <a:gd name="T22" fmla="*/ 0 w 24"/>
                  <a:gd name="T23" fmla="*/ 2147483646 h 24"/>
                  <a:gd name="T24" fmla="*/ 2147483646 w 24"/>
                  <a:gd name="T25" fmla="*/ 2147483646 h 24"/>
                  <a:gd name="T26" fmla="*/ 2147483646 w 24"/>
                  <a:gd name="T27" fmla="*/ 2147483646 h 24"/>
                  <a:gd name="T28" fmla="*/ 2147483646 w 24"/>
                  <a:gd name="T29" fmla="*/ 2147483646 h 24"/>
                  <a:gd name="T30" fmla="*/ 2147483646 w 24"/>
                  <a:gd name="T31" fmla="*/ 0 h 24"/>
                  <a:gd name="T32" fmla="*/ 2147483646 w 24"/>
                  <a:gd name="T33" fmla="*/ 0 h 24"/>
                  <a:gd name="T34" fmla="*/ 2147483646 w 24"/>
                  <a:gd name="T35" fmla="*/ 2147483646 h 24"/>
                  <a:gd name="T36" fmla="*/ 2147483646 w 24"/>
                  <a:gd name="T37" fmla="*/ 2147483646 h 24"/>
                  <a:gd name="T38" fmla="*/ 2147483646 w 24"/>
                  <a:gd name="T39" fmla="*/ 2147483646 h 24"/>
                  <a:gd name="T40" fmla="*/ 2147483646 w 24"/>
                  <a:gd name="T41" fmla="*/ 2147483646 h 24"/>
                  <a:gd name="T42" fmla="*/ 2147483646 w 24"/>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24">
                    <a:moveTo>
                      <a:pt x="24" y="12"/>
                    </a:moveTo>
                    <a:lnTo>
                      <a:pt x="24" y="12"/>
                    </a:lnTo>
                    <a:lnTo>
                      <a:pt x="22" y="16"/>
                    </a:lnTo>
                    <a:lnTo>
                      <a:pt x="20" y="20"/>
                    </a:lnTo>
                    <a:lnTo>
                      <a:pt x="16" y="22"/>
                    </a:lnTo>
                    <a:lnTo>
                      <a:pt x="12" y="24"/>
                    </a:lnTo>
                    <a:lnTo>
                      <a:pt x="8" y="22"/>
                    </a:lnTo>
                    <a:lnTo>
                      <a:pt x="4" y="20"/>
                    </a:lnTo>
                    <a:lnTo>
                      <a:pt x="2" y="16"/>
                    </a:lnTo>
                    <a:lnTo>
                      <a:pt x="0" y="12"/>
                    </a:lnTo>
                    <a:lnTo>
                      <a:pt x="2" y="8"/>
                    </a:lnTo>
                    <a:lnTo>
                      <a:pt x="4" y="4"/>
                    </a:lnTo>
                    <a:lnTo>
                      <a:pt x="8" y="2"/>
                    </a:lnTo>
                    <a:lnTo>
                      <a:pt x="12" y="0"/>
                    </a:lnTo>
                    <a:lnTo>
                      <a:pt x="16" y="2"/>
                    </a:lnTo>
                    <a:lnTo>
                      <a:pt x="20" y="4"/>
                    </a:lnTo>
                    <a:lnTo>
                      <a:pt x="22" y="8"/>
                    </a:lnTo>
                    <a:lnTo>
                      <a:pt x="2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1" name="Freeform 2135"/>
              <p:cNvSpPr>
                <a:spLocks/>
              </p:cNvSpPr>
              <p:nvPr/>
            </p:nvSpPr>
            <p:spPr bwMode="auto">
              <a:xfrm>
                <a:off x="-4524375"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2147483646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4" y="22"/>
                    </a:lnTo>
                    <a:lnTo>
                      <a:pt x="30" y="28"/>
                    </a:lnTo>
                    <a:lnTo>
                      <a:pt x="24" y="32"/>
                    </a:lnTo>
                    <a:lnTo>
                      <a:pt x="18" y="32"/>
                    </a:lnTo>
                    <a:lnTo>
                      <a:pt x="12" y="32"/>
                    </a:lnTo>
                    <a:lnTo>
                      <a:pt x="6" y="28"/>
                    </a:lnTo>
                    <a:lnTo>
                      <a:pt x="2" y="24"/>
                    </a:lnTo>
                    <a:lnTo>
                      <a:pt x="0" y="16"/>
                    </a:lnTo>
                    <a:lnTo>
                      <a:pt x="2" y="10"/>
                    </a:lnTo>
                    <a:lnTo>
                      <a:pt x="6" y="4"/>
                    </a:lnTo>
                    <a:lnTo>
                      <a:pt x="10" y="0"/>
                    </a:lnTo>
                    <a:lnTo>
                      <a:pt x="18" y="0"/>
                    </a:lnTo>
                    <a:lnTo>
                      <a:pt x="24" y="0"/>
                    </a:lnTo>
                    <a:lnTo>
                      <a:pt x="30"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2" name="Freeform 2136"/>
              <p:cNvSpPr>
                <a:spLocks/>
              </p:cNvSpPr>
              <p:nvPr/>
            </p:nvSpPr>
            <p:spPr bwMode="auto">
              <a:xfrm>
                <a:off x="-4518025" y="3852863"/>
                <a:ext cx="44450" cy="44450"/>
              </a:xfrm>
              <a:custGeom>
                <a:avLst/>
                <a:gdLst>
                  <a:gd name="T0" fmla="*/ 2147483646 w 28"/>
                  <a:gd name="T1" fmla="*/ 2147483646 h 28"/>
                  <a:gd name="T2" fmla="*/ 2147483646 w 28"/>
                  <a:gd name="T3" fmla="*/ 2147483646 h 28"/>
                  <a:gd name="T4" fmla="*/ 2147483646 w 28"/>
                  <a:gd name="T5" fmla="*/ 2147483646 h 28"/>
                  <a:gd name="T6" fmla="*/ 2147483646 w 28"/>
                  <a:gd name="T7" fmla="*/ 2147483646 h 28"/>
                  <a:gd name="T8" fmla="*/ 2147483646 w 28"/>
                  <a:gd name="T9" fmla="*/ 2147483646 h 28"/>
                  <a:gd name="T10" fmla="*/ 2147483646 w 28"/>
                  <a:gd name="T11" fmla="*/ 2147483646 h 28"/>
                  <a:gd name="T12" fmla="*/ 2147483646 w 28"/>
                  <a:gd name="T13" fmla="*/ 2147483646 h 28"/>
                  <a:gd name="T14" fmla="*/ 2147483646 w 28"/>
                  <a:gd name="T15" fmla="*/ 2147483646 h 28"/>
                  <a:gd name="T16" fmla="*/ 2147483646 w 28"/>
                  <a:gd name="T17" fmla="*/ 2147483646 h 28"/>
                  <a:gd name="T18" fmla="*/ 2147483646 w 28"/>
                  <a:gd name="T19" fmla="*/ 2147483646 h 28"/>
                  <a:gd name="T20" fmla="*/ 0 w 28"/>
                  <a:gd name="T21" fmla="*/ 2147483646 h 28"/>
                  <a:gd name="T22" fmla="*/ 0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0 h 28"/>
                  <a:gd name="T32" fmla="*/ 2147483646 w 28"/>
                  <a:gd name="T33" fmla="*/ 0 h 28"/>
                  <a:gd name="T34" fmla="*/ 2147483646 w 28"/>
                  <a:gd name="T35" fmla="*/ 2147483646 h 28"/>
                  <a:gd name="T36" fmla="*/ 2147483646 w 28"/>
                  <a:gd name="T37" fmla="*/ 2147483646 h 28"/>
                  <a:gd name="T38" fmla="*/ 2147483646 w 28"/>
                  <a:gd name="T39" fmla="*/ 2147483646 h 28"/>
                  <a:gd name="T40" fmla="*/ 2147483646 w 28"/>
                  <a:gd name="T41" fmla="*/ 2147483646 h 28"/>
                  <a:gd name="T42" fmla="*/ 2147483646 w 28"/>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8">
                    <a:moveTo>
                      <a:pt x="28" y="14"/>
                    </a:moveTo>
                    <a:lnTo>
                      <a:pt x="28" y="14"/>
                    </a:lnTo>
                    <a:lnTo>
                      <a:pt x="26" y="18"/>
                    </a:lnTo>
                    <a:lnTo>
                      <a:pt x="24" y="24"/>
                    </a:lnTo>
                    <a:lnTo>
                      <a:pt x="20" y="26"/>
                    </a:lnTo>
                    <a:lnTo>
                      <a:pt x="14" y="28"/>
                    </a:lnTo>
                    <a:lnTo>
                      <a:pt x="8" y="26"/>
                    </a:lnTo>
                    <a:lnTo>
                      <a:pt x="4" y="24"/>
                    </a:lnTo>
                    <a:lnTo>
                      <a:pt x="2" y="20"/>
                    </a:lnTo>
                    <a:lnTo>
                      <a:pt x="0" y="14"/>
                    </a:lnTo>
                    <a:lnTo>
                      <a:pt x="2" y="10"/>
                    </a:lnTo>
                    <a:lnTo>
                      <a:pt x="4" y="4"/>
                    </a:lnTo>
                    <a:lnTo>
                      <a:pt x="8" y="2"/>
                    </a:lnTo>
                    <a:lnTo>
                      <a:pt x="14" y="0"/>
                    </a:lnTo>
                    <a:lnTo>
                      <a:pt x="18" y="2"/>
                    </a:lnTo>
                    <a:lnTo>
                      <a:pt x="22" y="4"/>
                    </a:lnTo>
                    <a:lnTo>
                      <a:pt x="26" y="8"/>
                    </a:lnTo>
                    <a:lnTo>
                      <a:pt x="2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3" name="Freeform 2137"/>
              <p:cNvSpPr>
                <a:spLocks/>
              </p:cNvSpPr>
              <p:nvPr/>
            </p:nvSpPr>
            <p:spPr bwMode="auto">
              <a:xfrm>
                <a:off x="-4514850" y="3852863"/>
                <a:ext cx="34925" cy="38100"/>
              </a:xfrm>
              <a:custGeom>
                <a:avLst/>
                <a:gdLst>
                  <a:gd name="T0" fmla="*/ 2147483646 w 22"/>
                  <a:gd name="T1" fmla="*/ 2147483646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2147483646 w 22"/>
                  <a:gd name="T19" fmla="*/ 2147483646 h 24"/>
                  <a:gd name="T20" fmla="*/ 0 w 22"/>
                  <a:gd name="T21" fmla="*/ 2147483646 h 24"/>
                  <a:gd name="T22" fmla="*/ 0 w 22"/>
                  <a:gd name="T23" fmla="*/ 2147483646 h 24"/>
                  <a:gd name="T24" fmla="*/ 2147483646 w 22"/>
                  <a:gd name="T25" fmla="*/ 2147483646 h 24"/>
                  <a:gd name="T26" fmla="*/ 2147483646 w 22"/>
                  <a:gd name="T27" fmla="*/ 2147483646 h 24"/>
                  <a:gd name="T28" fmla="*/ 2147483646 w 22"/>
                  <a:gd name="T29" fmla="*/ 2147483646 h 24"/>
                  <a:gd name="T30" fmla="*/ 2147483646 w 22"/>
                  <a:gd name="T31" fmla="*/ 0 h 24"/>
                  <a:gd name="T32" fmla="*/ 2147483646 w 22"/>
                  <a:gd name="T33" fmla="*/ 0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20" y="20"/>
                    </a:lnTo>
                    <a:lnTo>
                      <a:pt x="16" y="22"/>
                    </a:lnTo>
                    <a:lnTo>
                      <a:pt x="12" y="24"/>
                    </a:lnTo>
                    <a:lnTo>
                      <a:pt x="8" y="22"/>
                    </a:lnTo>
                    <a:lnTo>
                      <a:pt x="4" y="20"/>
                    </a:lnTo>
                    <a:lnTo>
                      <a:pt x="2" y="16"/>
                    </a:lnTo>
                    <a:lnTo>
                      <a:pt x="0" y="12"/>
                    </a:lnTo>
                    <a:lnTo>
                      <a:pt x="2" y="8"/>
                    </a:lnTo>
                    <a:lnTo>
                      <a:pt x="4" y="4"/>
                    </a:lnTo>
                    <a:lnTo>
                      <a:pt x="6" y="2"/>
                    </a:lnTo>
                    <a:lnTo>
                      <a:pt x="12" y="0"/>
                    </a:lnTo>
                    <a:lnTo>
                      <a:pt x="16" y="2"/>
                    </a:lnTo>
                    <a:lnTo>
                      <a:pt x="20" y="4"/>
                    </a:lnTo>
                    <a:lnTo>
                      <a:pt x="22" y="8"/>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4" name="Freeform 2138"/>
              <p:cNvSpPr>
                <a:spLocks/>
              </p:cNvSpPr>
              <p:nvPr/>
            </p:nvSpPr>
            <p:spPr bwMode="auto">
              <a:xfrm>
                <a:off x="-4435475"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2147483646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2" y="22"/>
                    </a:lnTo>
                    <a:lnTo>
                      <a:pt x="30" y="28"/>
                    </a:lnTo>
                    <a:lnTo>
                      <a:pt x="24" y="32"/>
                    </a:lnTo>
                    <a:lnTo>
                      <a:pt x="18" y="32"/>
                    </a:lnTo>
                    <a:lnTo>
                      <a:pt x="12" y="32"/>
                    </a:lnTo>
                    <a:lnTo>
                      <a:pt x="6" y="28"/>
                    </a:lnTo>
                    <a:lnTo>
                      <a:pt x="2" y="24"/>
                    </a:lnTo>
                    <a:lnTo>
                      <a:pt x="0" y="16"/>
                    </a:lnTo>
                    <a:lnTo>
                      <a:pt x="2" y="10"/>
                    </a:lnTo>
                    <a:lnTo>
                      <a:pt x="4" y="4"/>
                    </a:lnTo>
                    <a:lnTo>
                      <a:pt x="10" y="0"/>
                    </a:lnTo>
                    <a:lnTo>
                      <a:pt x="16" y="0"/>
                    </a:lnTo>
                    <a:lnTo>
                      <a:pt x="24" y="0"/>
                    </a:lnTo>
                    <a:lnTo>
                      <a:pt x="28"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5" name="Freeform 2139"/>
              <p:cNvSpPr>
                <a:spLocks/>
              </p:cNvSpPr>
              <p:nvPr/>
            </p:nvSpPr>
            <p:spPr bwMode="auto">
              <a:xfrm>
                <a:off x="-4429125" y="3852863"/>
                <a:ext cx="41275" cy="44450"/>
              </a:xfrm>
              <a:custGeom>
                <a:avLst/>
                <a:gdLst>
                  <a:gd name="T0" fmla="*/ 2147483646 w 26"/>
                  <a:gd name="T1" fmla="*/ 2147483646 h 28"/>
                  <a:gd name="T2" fmla="*/ 2147483646 w 26"/>
                  <a:gd name="T3" fmla="*/ 2147483646 h 28"/>
                  <a:gd name="T4" fmla="*/ 2147483646 w 26"/>
                  <a:gd name="T5" fmla="*/ 2147483646 h 28"/>
                  <a:gd name="T6" fmla="*/ 2147483646 w 26"/>
                  <a:gd name="T7" fmla="*/ 2147483646 h 28"/>
                  <a:gd name="T8" fmla="*/ 2147483646 w 26"/>
                  <a:gd name="T9" fmla="*/ 2147483646 h 28"/>
                  <a:gd name="T10" fmla="*/ 2147483646 w 26"/>
                  <a:gd name="T11" fmla="*/ 2147483646 h 28"/>
                  <a:gd name="T12" fmla="*/ 2147483646 w 26"/>
                  <a:gd name="T13" fmla="*/ 2147483646 h 28"/>
                  <a:gd name="T14" fmla="*/ 2147483646 w 26"/>
                  <a:gd name="T15" fmla="*/ 2147483646 h 28"/>
                  <a:gd name="T16" fmla="*/ 2147483646 w 26"/>
                  <a:gd name="T17" fmla="*/ 2147483646 h 28"/>
                  <a:gd name="T18" fmla="*/ 0 w 26"/>
                  <a:gd name="T19" fmla="*/ 2147483646 h 28"/>
                  <a:gd name="T20" fmla="*/ 0 w 26"/>
                  <a:gd name="T21" fmla="*/ 2147483646 h 28"/>
                  <a:gd name="T22" fmla="*/ 0 w 26"/>
                  <a:gd name="T23" fmla="*/ 2147483646 h 28"/>
                  <a:gd name="T24" fmla="*/ 0 w 26"/>
                  <a:gd name="T25" fmla="*/ 2147483646 h 28"/>
                  <a:gd name="T26" fmla="*/ 2147483646 w 26"/>
                  <a:gd name="T27" fmla="*/ 2147483646 h 28"/>
                  <a:gd name="T28" fmla="*/ 2147483646 w 26"/>
                  <a:gd name="T29" fmla="*/ 2147483646 h 28"/>
                  <a:gd name="T30" fmla="*/ 2147483646 w 26"/>
                  <a:gd name="T31" fmla="*/ 0 h 28"/>
                  <a:gd name="T32" fmla="*/ 2147483646 w 26"/>
                  <a:gd name="T33" fmla="*/ 0 h 28"/>
                  <a:gd name="T34" fmla="*/ 2147483646 w 26"/>
                  <a:gd name="T35" fmla="*/ 2147483646 h 28"/>
                  <a:gd name="T36" fmla="*/ 2147483646 w 26"/>
                  <a:gd name="T37" fmla="*/ 2147483646 h 28"/>
                  <a:gd name="T38" fmla="*/ 2147483646 w 26"/>
                  <a:gd name="T39" fmla="*/ 2147483646 h 28"/>
                  <a:gd name="T40" fmla="*/ 2147483646 w 26"/>
                  <a:gd name="T41" fmla="*/ 2147483646 h 28"/>
                  <a:gd name="T42" fmla="*/ 2147483646 w 26"/>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8">
                    <a:moveTo>
                      <a:pt x="26" y="14"/>
                    </a:moveTo>
                    <a:lnTo>
                      <a:pt x="26" y="14"/>
                    </a:lnTo>
                    <a:lnTo>
                      <a:pt x="26" y="18"/>
                    </a:lnTo>
                    <a:lnTo>
                      <a:pt x="22" y="24"/>
                    </a:lnTo>
                    <a:lnTo>
                      <a:pt x="18" y="26"/>
                    </a:lnTo>
                    <a:lnTo>
                      <a:pt x="14" y="28"/>
                    </a:lnTo>
                    <a:lnTo>
                      <a:pt x="8" y="26"/>
                    </a:lnTo>
                    <a:lnTo>
                      <a:pt x="4" y="24"/>
                    </a:lnTo>
                    <a:lnTo>
                      <a:pt x="0" y="20"/>
                    </a:lnTo>
                    <a:lnTo>
                      <a:pt x="0" y="14"/>
                    </a:lnTo>
                    <a:lnTo>
                      <a:pt x="0" y="10"/>
                    </a:lnTo>
                    <a:lnTo>
                      <a:pt x="4" y="4"/>
                    </a:lnTo>
                    <a:lnTo>
                      <a:pt x="8" y="2"/>
                    </a:lnTo>
                    <a:lnTo>
                      <a:pt x="12" y="0"/>
                    </a:lnTo>
                    <a:lnTo>
                      <a:pt x="18" y="2"/>
                    </a:lnTo>
                    <a:lnTo>
                      <a:pt x="22" y="4"/>
                    </a:lnTo>
                    <a:lnTo>
                      <a:pt x="26" y="8"/>
                    </a:lnTo>
                    <a:lnTo>
                      <a:pt x="2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6" name="Freeform 2140"/>
              <p:cNvSpPr>
                <a:spLocks/>
              </p:cNvSpPr>
              <p:nvPr/>
            </p:nvSpPr>
            <p:spPr bwMode="auto">
              <a:xfrm>
                <a:off x="-4425950" y="3852863"/>
                <a:ext cx="34925" cy="38100"/>
              </a:xfrm>
              <a:custGeom>
                <a:avLst/>
                <a:gdLst>
                  <a:gd name="T0" fmla="*/ 2147483646 w 22"/>
                  <a:gd name="T1" fmla="*/ 2147483646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0 w 22"/>
                  <a:gd name="T19" fmla="*/ 2147483646 h 24"/>
                  <a:gd name="T20" fmla="*/ 0 w 22"/>
                  <a:gd name="T21" fmla="*/ 2147483646 h 24"/>
                  <a:gd name="T22" fmla="*/ 0 w 22"/>
                  <a:gd name="T23" fmla="*/ 2147483646 h 24"/>
                  <a:gd name="T24" fmla="*/ 0 w 22"/>
                  <a:gd name="T25" fmla="*/ 2147483646 h 24"/>
                  <a:gd name="T26" fmla="*/ 2147483646 w 22"/>
                  <a:gd name="T27" fmla="*/ 2147483646 h 24"/>
                  <a:gd name="T28" fmla="*/ 2147483646 w 22"/>
                  <a:gd name="T29" fmla="*/ 2147483646 h 24"/>
                  <a:gd name="T30" fmla="*/ 2147483646 w 22"/>
                  <a:gd name="T31" fmla="*/ 0 h 24"/>
                  <a:gd name="T32" fmla="*/ 2147483646 w 22"/>
                  <a:gd name="T33" fmla="*/ 0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20" y="20"/>
                    </a:lnTo>
                    <a:lnTo>
                      <a:pt x="16" y="22"/>
                    </a:lnTo>
                    <a:lnTo>
                      <a:pt x="12" y="24"/>
                    </a:lnTo>
                    <a:lnTo>
                      <a:pt x="6" y="22"/>
                    </a:lnTo>
                    <a:lnTo>
                      <a:pt x="4" y="20"/>
                    </a:lnTo>
                    <a:lnTo>
                      <a:pt x="0" y="16"/>
                    </a:lnTo>
                    <a:lnTo>
                      <a:pt x="0" y="12"/>
                    </a:lnTo>
                    <a:lnTo>
                      <a:pt x="0" y="8"/>
                    </a:lnTo>
                    <a:lnTo>
                      <a:pt x="2" y="4"/>
                    </a:lnTo>
                    <a:lnTo>
                      <a:pt x="6" y="2"/>
                    </a:lnTo>
                    <a:lnTo>
                      <a:pt x="10" y="0"/>
                    </a:lnTo>
                    <a:lnTo>
                      <a:pt x="16" y="2"/>
                    </a:lnTo>
                    <a:lnTo>
                      <a:pt x="18" y="4"/>
                    </a:lnTo>
                    <a:lnTo>
                      <a:pt x="22" y="8"/>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7" name="Freeform 2141"/>
              <p:cNvSpPr>
                <a:spLocks/>
              </p:cNvSpPr>
              <p:nvPr/>
            </p:nvSpPr>
            <p:spPr bwMode="auto">
              <a:xfrm>
                <a:off x="-4346575"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0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2" y="22"/>
                    </a:lnTo>
                    <a:lnTo>
                      <a:pt x="28" y="28"/>
                    </a:lnTo>
                    <a:lnTo>
                      <a:pt x="24" y="32"/>
                    </a:lnTo>
                    <a:lnTo>
                      <a:pt x="18" y="32"/>
                    </a:lnTo>
                    <a:lnTo>
                      <a:pt x="10" y="32"/>
                    </a:lnTo>
                    <a:lnTo>
                      <a:pt x="4" y="28"/>
                    </a:lnTo>
                    <a:lnTo>
                      <a:pt x="2" y="24"/>
                    </a:lnTo>
                    <a:lnTo>
                      <a:pt x="0" y="16"/>
                    </a:lnTo>
                    <a:lnTo>
                      <a:pt x="0" y="10"/>
                    </a:lnTo>
                    <a:lnTo>
                      <a:pt x="4" y="4"/>
                    </a:lnTo>
                    <a:lnTo>
                      <a:pt x="10" y="0"/>
                    </a:lnTo>
                    <a:lnTo>
                      <a:pt x="16" y="0"/>
                    </a:lnTo>
                    <a:lnTo>
                      <a:pt x="22" y="0"/>
                    </a:lnTo>
                    <a:lnTo>
                      <a:pt x="28"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8" name="Freeform 2142"/>
              <p:cNvSpPr>
                <a:spLocks/>
              </p:cNvSpPr>
              <p:nvPr/>
            </p:nvSpPr>
            <p:spPr bwMode="auto">
              <a:xfrm>
                <a:off x="-4343400" y="3852863"/>
                <a:ext cx="44450" cy="44450"/>
              </a:xfrm>
              <a:custGeom>
                <a:avLst/>
                <a:gdLst>
                  <a:gd name="T0" fmla="*/ 2147483646 w 28"/>
                  <a:gd name="T1" fmla="*/ 2147483646 h 28"/>
                  <a:gd name="T2" fmla="*/ 2147483646 w 28"/>
                  <a:gd name="T3" fmla="*/ 2147483646 h 28"/>
                  <a:gd name="T4" fmla="*/ 2147483646 w 28"/>
                  <a:gd name="T5" fmla="*/ 2147483646 h 28"/>
                  <a:gd name="T6" fmla="*/ 2147483646 w 28"/>
                  <a:gd name="T7" fmla="*/ 2147483646 h 28"/>
                  <a:gd name="T8" fmla="*/ 2147483646 w 28"/>
                  <a:gd name="T9" fmla="*/ 2147483646 h 28"/>
                  <a:gd name="T10" fmla="*/ 2147483646 w 28"/>
                  <a:gd name="T11" fmla="*/ 2147483646 h 28"/>
                  <a:gd name="T12" fmla="*/ 2147483646 w 28"/>
                  <a:gd name="T13" fmla="*/ 2147483646 h 28"/>
                  <a:gd name="T14" fmla="*/ 2147483646 w 28"/>
                  <a:gd name="T15" fmla="*/ 2147483646 h 28"/>
                  <a:gd name="T16" fmla="*/ 2147483646 w 28"/>
                  <a:gd name="T17" fmla="*/ 2147483646 h 28"/>
                  <a:gd name="T18" fmla="*/ 2147483646 w 28"/>
                  <a:gd name="T19" fmla="*/ 2147483646 h 28"/>
                  <a:gd name="T20" fmla="*/ 0 w 28"/>
                  <a:gd name="T21" fmla="*/ 2147483646 h 28"/>
                  <a:gd name="T22" fmla="*/ 0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0 h 28"/>
                  <a:gd name="T32" fmla="*/ 2147483646 w 28"/>
                  <a:gd name="T33" fmla="*/ 0 h 28"/>
                  <a:gd name="T34" fmla="*/ 2147483646 w 28"/>
                  <a:gd name="T35" fmla="*/ 2147483646 h 28"/>
                  <a:gd name="T36" fmla="*/ 2147483646 w 28"/>
                  <a:gd name="T37" fmla="*/ 2147483646 h 28"/>
                  <a:gd name="T38" fmla="*/ 2147483646 w 28"/>
                  <a:gd name="T39" fmla="*/ 2147483646 h 28"/>
                  <a:gd name="T40" fmla="*/ 2147483646 w 28"/>
                  <a:gd name="T41" fmla="*/ 2147483646 h 28"/>
                  <a:gd name="T42" fmla="*/ 2147483646 w 28"/>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8">
                    <a:moveTo>
                      <a:pt x="28" y="14"/>
                    </a:moveTo>
                    <a:lnTo>
                      <a:pt x="28" y="14"/>
                    </a:lnTo>
                    <a:lnTo>
                      <a:pt x="28" y="18"/>
                    </a:lnTo>
                    <a:lnTo>
                      <a:pt x="24" y="24"/>
                    </a:lnTo>
                    <a:lnTo>
                      <a:pt x="20" y="26"/>
                    </a:lnTo>
                    <a:lnTo>
                      <a:pt x="14" y="28"/>
                    </a:lnTo>
                    <a:lnTo>
                      <a:pt x="10" y="26"/>
                    </a:lnTo>
                    <a:lnTo>
                      <a:pt x="6" y="24"/>
                    </a:lnTo>
                    <a:lnTo>
                      <a:pt x="2" y="20"/>
                    </a:lnTo>
                    <a:lnTo>
                      <a:pt x="0" y="14"/>
                    </a:lnTo>
                    <a:lnTo>
                      <a:pt x="2" y="10"/>
                    </a:lnTo>
                    <a:lnTo>
                      <a:pt x="4" y="4"/>
                    </a:lnTo>
                    <a:lnTo>
                      <a:pt x="8" y="2"/>
                    </a:lnTo>
                    <a:lnTo>
                      <a:pt x="14" y="0"/>
                    </a:lnTo>
                    <a:lnTo>
                      <a:pt x="20" y="2"/>
                    </a:lnTo>
                    <a:lnTo>
                      <a:pt x="24" y="4"/>
                    </a:lnTo>
                    <a:lnTo>
                      <a:pt x="26" y="8"/>
                    </a:lnTo>
                    <a:lnTo>
                      <a:pt x="2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9" name="Freeform 2143"/>
              <p:cNvSpPr>
                <a:spLocks/>
              </p:cNvSpPr>
              <p:nvPr/>
            </p:nvSpPr>
            <p:spPr bwMode="auto">
              <a:xfrm>
                <a:off x="-4337050" y="3852863"/>
                <a:ext cx="34925" cy="38100"/>
              </a:xfrm>
              <a:custGeom>
                <a:avLst/>
                <a:gdLst>
                  <a:gd name="T0" fmla="*/ 2147483646 w 22"/>
                  <a:gd name="T1" fmla="*/ 2147483646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0 w 22"/>
                  <a:gd name="T19" fmla="*/ 2147483646 h 24"/>
                  <a:gd name="T20" fmla="*/ 0 w 22"/>
                  <a:gd name="T21" fmla="*/ 2147483646 h 24"/>
                  <a:gd name="T22" fmla="*/ 0 w 22"/>
                  <a:gd name="T23" fmla="*/ 2147483646 h 24"/>
                  <a:gd name="T24" fmla="*/ 0 w 22"/>
                  <a:gd name="T25" fmla="*/ 2147483646 h 24"/>
                  <a:gd name="T26" fmla="*/ 2147483646 w 22"/>
                  <a:gd name="T27" fmla="*/ 2147483646 h 24"/>
                  <a:gd name="T28" fmla="*/ 2147483646 w 22"/>
                  <a:gd name="T29" fmla="*/ 2147483646 h 24"/>
                  <a:gd name="T30" fmla="*/ 2147483646 w 22"/>
                  <a:gd name="T31" fmla="*/ 0 h 24"/>
                  <a:gd name="T32" fmla="*/ 2147483646 w 22"/>
                  <a:gd name="T33" fmla="*/ 0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0" y="16"/>
                    </a:lnTo>
                    <a:lnTo>
                      <a:pt x="18" y="20"/>
                    </a:lnTo>
                    <a:lnTo>
                      <a:pt x="16" y="22"/>
                    </a:lnTo>
                    <a:lnTo>
                      <a:pt x="10" y="24"/>
                    </a:lnTo>
                    <a:lnTo>
                      <a:pt x="6" y="22"/>
                    </a:lnTo>
                    <a:lnTo>
                      <a:pt x="2" y="20"/>
                    </a:lnTo>
                    <a:lnTo>
                      <a:pt x="0" y="16"/>
                    </a:lnTo>
                    <a:lnTo>
                      <a:pt x="0" y="12"/>
                    </a:lnTo>
                    <a:lnTo>
                      <a:pt x="0" y="8"/>
                    </a:lnTo>
                    <a:lnTo>
                      <a:pt x="2" y="4"/>
                    </a:lnTo>
                    <a:lnTo>
                      <a:pt x="6" y="2"/>
                    </a:lnTo>
                    <a:lnTo>
                      <a:pt x="10" y="0"/>
                    </a:lnTo>
                    <a:lnTo>
                      <a:pt x="14" y="2"/>
                    </a:lnTo>
                    <a:lnTo>
                      <a:pt x="18" y="4"/>
                    </a:lnTo>
                    <a:lnTo>
                      <a:pt x="20" y="8"/>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0" name="Freeform 2144"/>
              <p:cNvSpPr>
                <a:spLocks/>
              </p:cNvSpPr>
              <p:nvPr/>
            </p:nvSpPr>
            <p:spPr bwMode="auto">
              <a:xfrm>
                <a:off x="-4257675" y="3849688"/>
                <a:ext cx="50800" cy="50800"/>
              </a:xfrm>
              <a:custGeom>
                <a:avLst/>
                <a:gdLst>
                  <a:gd name="T0" fmla="*/ 2147483646 w 32"/>
                  <a:gd name="T1" fmla="*/ 2147483646 h 32"/>
                  <a:gd name="T2" fmla="*/ 2147483646 w 32"/>
                  <a:gd name="T3" fmla="*/ 2147483646 h 32"/>
                  <a:gd name="T4" fmla="*/ 2147483646 w 32"/>
                  <a:gd name="T5" fmla="*/ 2147483646 h 32"/>
                  <a:gd name="T6" fmla="*/ 2147483646 w 32"/>
                  <a:gd name="T7" fmla="*/ 2147483646 h 32"/>
                  <a:gd name="T8" fmla="*/ 2147483646 w 32"/>
                  <a:gd name="T9" fmla="*/ 2147483646 h 32"/>
                  <a:gd name="T10" fmla="*/ 2147483646 w 32"/>
                  <a:gd name="T11" fmla="*/ 2147483646 h 32"/>
                  <a:gd name="T12" fmla="*/ 2147483646 w 32"/>
                  <a:gd name="T13" fmla="*/ 2147483646 h 32"/>
                  <a:gd name="T14" fmla="*/ 2147483646 w 32"/>
                  <a:gd name="T15" fmla="*/ 2147483646 h 32"/>
                  <a:gd name="T16" fmla="*/ 2147483646 w 32"/>
                  <a:gd name="T17" fmla="*/ 2147483646 h 32"/>
                  <a:gd name="T18" fmla="*/ 0 w 32"/>
                  <a:gd name="T19" fmla="*/ 2147483646 h 32"/>
                  <a:gd name="T20" fmla="*/ 0 w 32"/>
                  <a:gd name="T21" fmla="*/ 2147483646 h 32"/>
                  <a:gd name="T22" fmla="*/ 0 w 32"/>
                  <a:gd name="T23" fmla="*/ 2147483646 h 32"/>
                  <a:gd name="T24" fmla="*/ 0 w 32"/>
                  <a:gd name="T25" fmla="*/ 2147483646 h 32"/>
                  <a:gd name="T26" fmla="*/ 2147483646 w 32"/>
                  <a:gd name="T27" fmla="*/ 2147483646 h 32"/>
                  <a:gd name="T28" fmla="*/ 2147483646 w 32"/>
                  <a:gd name="T29" fmla="*/ 0 h 32"/>
                  <a:gd name="T30" fmla="*/ 2147483646 w 32"/>
                  <a:gd name="T31" fmla="*/ 0 h 32"/>
                  <a:gd name="T32" fmla="*/ 2147483646 w 32"/>
                  <a:gd name="T33" fmla="*/ 0 h 32"/>
                  <a:gd name="T34" fmla="*/ 2147483646 w 32"/>
                  <a:gd name="T35" fmla="*/ 0 h 32"/>
                  <a:gd name="T36" fmla="*/ 2147483646 w 32"/>
                  <a:gd name="T37" fmla="*/ 2147483646 h 32"/>
                  <a:gd name="T38" fmla="*/ 2147483646 w 32"/>
                  <a:gd name="T39" fmla="*/ 2147483646 h 32"/>
                  <a:gd name="T40" fmla="*/ 2147483646 w 32"/>
                  <a:gd name="T41" fmla="*/ 2147483646 h 32"/>
                  <a:gd name="T42" fmla="*/ 2147483646 w 32"/>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32">
                    <a:moveTo>
                      <a:pt x="32" y="16"/>
                    </a:moveTo>
                    <a:lnTo>
                      <a:pt x="32" y="16"/>
                    </a:lnTo>
                    <a:lnTo>
                      <a:pt x="32" y="22"/>
                    </a:lnTo>
                    <a:lnTo>
                      <a:pt x="28" y="28"/>
                    </a:lnTo>
                    <a:lnTo>
                      <a:pt x="22" y="32"/>
                    </a:lnTo>
                    <a:lnTo>
                      <a:pt x="16" y="32"/>
                    </a:lnTo>
                    <a:lnTo>
                      <a:pt x="10" y="32"/>
                    </a:lnTo>
                    <a:lnTo>
                      <a:pt x="4" y="28"/>
                    </a:lnTo>
                    <a:lnTo>
                      <a:pt x="0" y="24"/>
                    </a:lnTo>
                    <a:lnTo>
                      <a:pt x="0" y="16"/>
                    </a:lnTo>
                    <a:lnTo>
                      <a:pt x="0" y="10"/>
                    </a:lnTo>
                    <a:lnTo>
                      <a:pt x="4" y="4"/>
                    </a:lnTo>
                    <a:lnTo>
                      <a:pt x="8" y="0"/>
                    </a:lnTo>
                    <a:lnTo>
                      <a:pt x="16" y="0"/>
                    </a:lnTo>
                    <a:lnTo>
                      <a:pt x="22" y="0"/>
                    </a:lnTo>
                    <a:lnTo>
                      <a:pt x="28" y="4"/>
                    </a:lnTo>
                    <a:lnTo>
                      <a:pt x="32" y="8"/>
                    </a:lnTo>
                    <a:lnTo>
                      <a:pt x="3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1" name="Freeform 2145"/>
              <p:cNvSpPr>
                <a:spLocks/>
              </p:cNvSpPr>
              <p:nvPr/>
            </p:nvSpPr>
            <p:spPr bwMode="auto">
              <a:xfrm>
                <a:off x="-4254500" y="3852863"/>
                <a:ext cx="44450" cy="44450"/>
              </a:xfrm>
              <a:custGeom>
                <a:avLst/>
                <a:gdLst>
                  <a:gd name="T0" fmla="*/ 2147483646 w 28"/>
                  <a:gd name="T1" fmla="*/ 2147483646 h 28"/>
                  <a:gd name="T2" fmla="*/ 2147483646 w 28"/>
                  <a:gd name="T3" fmla="*/ 2147483646 h 28"/>
                  <a:gd name="T4" fmla="*/ 2147483646 w 28"/>
                  <a:gd name="T5" fmla="*/ 2147483646 h 28"/>
                  <a:gd name="T6" fmla="*/ 2147483646 w 28"/>
                  <a:gd name="T7" fmla="*/ 2147483646 h 28"/>
                  <a:gd name="T8" fmla="*/ 2147483646 w 28"/>
                  <a:gd name="T9" fmla="*/ 2147483646 h 28"/>
                  <a:gd name="T10" fmla="*/ 2147483646 w 28"/>
                  <a:gd name="T11" fmla="*/ 2147483646 h 28"/>
                  <a:gd name="T12" fmla="*/ 2147483646 w 28"/>
                  <a:gd name="T13" fmla="*/ 2147483646 h 28"/>
                  <a:gd name="T14" fmla="*/ 2147483646 w 28"/>
                  <a:gd name="T15" fmla="*/ 2147483646 h 28"/>
                  <a:gd name="T16" fmla="*/ 2147483646 w 28"/>
                  <a:gd name="T17" fmla="*/ 2147483646 h 28"/>
                  <a:gd name="T18" fmla="*/ 2147483646 w 28"/>
                  <a:gd name="T19" fmla="*/ 2147483646 h 28"/>
                  <a:gd name="T20" fmla="*/ 0 w 28"/>
                  <a:gd name="T21" fmla="*/ 2147483646 h 28"/>
                  <a:gd name="T22" fmla="*/ 0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0 h 28"/>
                  <a:gd name="T32" fmla="*/ 2147483646 w 28"/>
                  <a:gd name="T33" fmla="*/ 0 h 28"/>
                  <a:gd name="T34" fmla="*/ 2147483646 w 28"/>
                  <a:gd name="T35" fmla="*/ 2147483646 h 28"/>
                  <a:gd name="T36" fmla="*/ 2147483646 w 28"/>
                  <a:gd name="T37" fmla="*/ 2147483646 h 28"/>
                  <a:gd name="T38" fmla="*/ 2147483646 w 28"/>
                  <a:gd name="T39" fmla="*/ 2147483646 h 28"/>
                  <a:gd name="T40" fmla="*/ 2147483646 w 28"/>
                  <a:gd name="T41" fmla="*/ 2147483646 h 28"/>
                  <a:gd name="T42" fmla="*/ 2147483646 w 28"/>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8">
                    <a:moveTo>
                      <a:pt x="28" y="14"/>
                    </a:moveTo>
                    <a:lnTo>
                      <a:pt x="28" y="14"/>
                    </a:lnTo>
                    <a:lnTo>
                      <a:pt x="26" y="18"/>
                    </a:lnTo>
                    <a:lnTo>
                      <a:pt x="24" y="24"/>
                    </a:lnTo>
                    <a:lnTo>
                      <a:pt x="20" y="26"/>
                    </a:lnTo>
                    <a:lnTo>
                      <a:pt x="14" y="28"/>
                    </a:lnTo>
                    <a:lnTo>
                      <a:pt x="8" y="26"/>
                    </a:lnTo>
                    <a:lnTo>
                      <a:pt x="4" y="24"/>
                    </a:lnTo>
                    <a:lnTo>
                      <a:pt x="2" y="20"/>
                    </a:lnTo>
                    <a:lnTo>
                      <a:pt x="0" y="14"/>
                    </a:lnTo>
                    <a:lnTo>
                      <a:pt x="2" y="10"/>
                    </a:lnTo>
                    <a:lnTo>
                      <a:pt x="4" y="4"/>
                    </a:lnTo>
                    <a:lnTo>
                      <a:pt x="8" y="2"/>
                    </a:lnTo>
                    <a:lnTo>
                      <a:pt x="14" y="0"/>
                    </a:lnTo>
                    <a:lnTo>
                      <a:pt x="18" y="2"/>
                    </a:lnTo>
                    <a:lnTo>
                      <a:pt x="24" y="4"/>
                    </a:lnTo>
                    <a:lnTo>
                      <a:pt x="26" y="8"/>
                    </a:lnTo>
                    <a:lnTo>
                      <a:pt x="2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2" name="Freeform 2146"/>
              <p:cNvSpPr>
                <a:spLocks/>
              </p:cNvSpPr>
              <p:nvPr/>
            </p:nvSpPr>
            <p:spPr bwMode="auto">
              <a:xfrm>
                <a:off x="-4251325" y="3852863"/>
                <a:ext cx="38100" cy="38100"/>
              </a:xfrm>
              <a:custGeom>
                <a:avLst/>
                <a:gdLst>
                  <a:gd name="T0" fmla="*/ 2147483646 w 24"/>
                  <a:gd name="T1" fmla="*/ 2147483646 h 24"/>
                  <a:gd name="T2" fmla="*/ 2147483646 w 24"/>
                  <a:gd name="T3" fmla="*/ 2147483646 h 24"/>
                  <a:gd name="T4" fmla="*/ 2147483646 w 24"/>
                  <a:gd name="T5" fmla="*/ 2147483646 h 24"/>
                  <a:gd name="T6" fmla="*/ 2147483646 w 24"/>
                  <a:gd name="T7" fmla="*/ 2147483646 h 24"/>
                  <a:gd name="T8" fmla="*/ 2147483646 w 24"/>
                  <a:gd name="T9" fmla="*/ 2147483646 h 24"/>
                  <a:gd name="T10" fmla="*/ 2147483646 w 24"/>
                  <a:gd name="T11" fmla="*/ 2147483646 h 24"/>
                  <a:gd name="T12" fmla="*/ 2147483646 w 24"/>
                  <a:gd name="T13" fmla="*/ 2147483646 h 24"/>
                  <a:gd name="T14" fmla="*/ 2147483646 w 24"/>
                  <a:gd name="T15" fmla="*/ 2147483646 h 24"/>
                  <a:gd name="T16" fmla="*/ 2147483646 w 24"/>
                  <a:gd name="T17" fmla="*/ 2147483646 h 24"/>
                  <a:gd name="T18" fmla="*/ 2147483646 w 24"/>
                  <a:gd name="T19" fmla="*/ 2147483646 h 24"/>
                  <a:gd name="T20" fmla="*/ 0 w 24"/>
                  <a:gd name="T21" fmla="*/ 2147483646 h 24"/>
                  <a:gd name="T22" fmla="*/ 0 w 24"/>
                  <a:gd name="T23" fmla="*/ 2147483646 h 24"/>
                  <a:gd name="T24" fmla="*/ 2147483646 w 24"/>
                  <a:gd name="T25" fmla="*/ 2147483646 h 24"/>
                  <a:gd name="T26" fmla="*/ 2147483646 w 24"/>
                  <a:gd name="T27" fmla="*/ 2147483646 h 24"/>
                  <a:gd name="T28" fmla="*/ 2147483646 w 24"/>
                  <a:gd name="T29" fmla="*/ 2147483646 h 24"/>
                  <a:gd name="T30" fmla="*/ 2147483646 w 24"/>
                  <a:gd name="T31" fmla="*/ 0 h 24"/>
                  <a:gd name="T32" fmla="*/ 2147483646 w 24"/>
                  <a:gd name="T33" fmla="*/ 0 h 24"/>
                  <a:gd name="T34" fmla="*/ 2147483646 w 24"/>
                  <a:gd name="T35" fmla="*/ 2147483646 h 24"/>
                  <a:gd name="T36" fmla="*/ 2147483646 w 24"/>
                  <a:gd name="T37" fmla="*/ 2147483646 h 24"/>
                  <a:gd name="T38" fmla="*/ 2147483646 w 24"/>
                  <a:gd name="T39" fmla="*/ 2147483646 h 24"/>
                  <a:gd name="T40" fmla="*/ 2147483646 w 24"/>
                  <a:gd name="T41" fmla="*/ 2147483646 h 24"/>
                  <a:gd name="T42" fmla="*/ 2147483646 w 24"/>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24">
                    <a:moveTo>
                      <a:pt x="24" y="12"/>
                    </a:moveTo>
                    <a:lnTo>
                      <a:pt x="24" y="12"/>
                    </a:lnTo>
                    <a:lnTo>
                      <a:pt x="22" y="16"/>
                    </a:lnTo>
                    <a:lnTo>
                      <a:pt x="20" y="20"/>
                    </a:lnTo>
                    <a:lnTo>
                      <a:pt x="16" y="22"/>
                    </a:lnTo>
                    <a:lnTo>
                      <a:pt x="12" y="24"/>
                    </a:lnTo>
                    <a:lnTo>
                      <a:pt x="8" y="22"/>
                    </a:lnTo>
                    <a:lnTo>
                      <a:pt x="4" y="20"/>
                    </a:lnTo>
                    <a:lnTo>
                      <a:pt x="2" y="16"/>
                    </a:lnTo>
                    <a:lnTo>
                      <a:pt x="0" y="12"/>
                    </a:lnTo>
                    <a:lnTo>
                      <a:pt x="2" y="8"/>
                    </a:lnTo>
                    <a:lnTo>
                      <a:pt x="4" y="4"/>
                    </a:lnTo>
                    <a:lnTo>
                      <a:pt x="8" y="2"/>
                    </a:lnTo>
                    <a:lnTo>
                      <a:pt x="12" y="0"/>
                    </a:lnTo>
                    <a:lnTo>
                      <a:pt x="16" y="2"/>
                    </a:lnTo>
                    <a:lnTo>
                      <a:pt x="20" y="4"/>
                    </a:lnTo>
                    <a:lnTo>
                      <a:pt x="22" y="8"/>
                    </a:lnTo>
                    <a:lnTo>
                      <a:pt x="2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3" name="Freeform 2147"/>
              <p:cNvSpPr>
                <a:spLocks/>
              </p:cNvSpPr>
              <p:nvPr/>
            </p:nvSpPr>
            <p:spPr bwMode="auto">
              <a:xfrm>
                <a:off x="-4171950"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2147483646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2" y="22"/>
                    </a:lnTo>
                    <a:lnTo>
                      <a:pt x="30" y="28"/>
                    </a:lnTo>
                    <a:lnTo>
                      <a:pt x="24" y="32"/>
                    </a:lnTo>
                    <a:lnTo>
                      <a:pt x="18" y="32"/>
                    </a:lnTo>
                    <a:lnTo>
                      <a:pt x="12" y="32"/>
                    </a:lnTo>
                    <a:lnTo>
                      <a:pt x="6" y="28"/>
                    </a:lnTo>
                    <a:lnTo>
                      <a:pt x="2" y="24"/>
                    </a:lnTo>
                    <a:lnTo>
                      <a:pt x="0" y="16"/>
                    </a:lnTo>
                    <a:lnTo>
                      <a:pt x="2" y="10"/>
                    </a:lnTo>
                    <a:lnTo>
                      <a:pt x="4" y="4"/>
                    </a:lnTo>
                    <a:lnTo>
                      <a:pt x="10" y="0"/>
                    </a:lnTo>
                    <a:lnTo>
                      <a:pt x="16" y="0"/>
                    </a:lnTo>
                    <a:lnTo>
                      <a:pt x="24" y="0"/>
                    </a:lnTo>
                    <a:lnTo>
                      <a:pt x="28"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4" name="Freeform 2148"/>
              <p:cNvSpPr>
                <a:spLocks/>
              </p:cNvSpPr>
              <p:nvPr/>
            </p:nvSpPr>
            <p:spPr bwMode="auto">
              <a:xfrm>
                <a:off x="-4165600" y="3852863"/>
                <a:ext cx="41275" cy="44450"/>
              </a:xfrm>
              <a:custGeom>
                <a:avLst/>
                <a:gdLst>
                  <a:gd name="T0" fmla="*/ 2147483646 w 26"/>
                  <a:gd name="T1" fmla="*/ 2147483646 h 28"/>
                  <a:gd name="T2" fmla="*/ 2147483646 w 26"/>
                  <a:gd name="T3" fmla="*/ 2147483646 h 28"/>
                  <a:gd name="T4" fmla="*/ 2147483646 w 26"/>
                  <a:gd name="T5" fmla="*/ 2147483646 h 28"/>
                  <a:gd name="T6" fmla="*/ 2147483646 w 26"/>
                  <a:gd name="T7" fmla="*/ 2147483646 h 28"/>
                  <a:gd name="T8" fmla="*/ 2147483646 w 26"/>
                  <a:gd name="T9" fmla="*/ 2147483646 h 28"/>
                  <a:gd name="T10" fmla="*/ 2147483646 w 26"/>
                  <a:gd name="T11" fmla="*/ 2147483646 h 28"/>
                  <a:gd name="T12" fmla="*/ 2147483646 w 26"/>
                  <a:gd name="T13" fmla="*/ 2147483646 h 28"/>
                  <a:gd name="T14" fmla="*/ 2147483646 w 26"/>
                  <a:gd name="T15" fmla="*/ 2147483646 h 28"/>
                  <a:gd name="T16" fmla="*/ 2147483646 w 26"/>
                  <a:gd name="T17" fmla="*/ 2147483646 h 28"/>
                  <a:gd name="T18" fmla="*/ 0 w 26"/>
                  <a:gd name="T19" fmla="*/ 2147483646 h 28"/>
                  <a:gd name="T20" fmla="*/ 0 w 26"/>
                  <a:gd name="T21" fmla="*/ 2147483646 h 28"/>
                  <a:gd name="T22" fmla="*/ 0 w 26"/>
                  <a:gd name="T23" fmla="*/ 2147483646 h 28"/>
                  <a:gd name="T24" fmla="*/ 0 w 26"/>
                  <a:gd name="T25" fmla="*/ 2147483646 h 28"/>
                  <a:gd name="T26" fmla="*/ 2147483646 w 26"/>
                  <a:gd name="T27" fmla="*/ 2147483646 h 28"/>
                  <a:gd name="T28" fmla="*/ 2147483646 w 26"/>
                  <a:gd name="T29" fmla="*/ 2147483646 h 28"/>
                  <a:gd name="T30" fmla="*/ 2147483646 w 26"/>
                  <a:gd name="T31" fmla="*/ 0 h 28"/>
                  <a:gd name="T32" fmla="*/ 2147483646 w 26"/>
                  <a:gd name="T33" fmla="*/ 0 h 28"/>
                  <a:gd name="T34" fmla="*/ 2147483646 w 26"/>
                  <a:gd name="T35" fmla="*/ 2147483646 h 28"/>
                  <a:gd name="T36" fmla="*/ 2147483646 w 26"/>
                  <a:gd name="T37" fmla="*/ 2147483646 h 28"/>
                  <a:gd name="T38" fmla="*/ 2147483646 w 26"/>
                  <a:gd name="T39" fmla="*/ 2147483646 h 28"/>
                  <a:gd name="T40" fmla="*/ 2147483646 w 26"/>
                  <a:gd name="T41" fmla="*/ 2147483646 h 28"/>
                  <a:gd name="T42" fmla="*/ 2147483646 w 26"/>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8">
                    <a:moveTo>
                      <a:pt x="26" y="14"/>
                    </a:moveTo>
                    <a:lnTo>
                      <a:pt x="26" y="14"/>
                    </a:lnTo>
                    <a:lnTo>
                      <a:pt x="26" y="18"/>
                    </a:lnTo>
                    <a:lnTo>
                      <a:pt x="24" y="24"/>
                    </a:lnTo>
                    <a:lnTo>
                      <a:pt x="18" y="26"/>
                    </a:lnTo>
                    <a:lnTo>
                      <a:pt x="14" y="28"/>
                    </a:lnTo>
                    <a:lnTo>
                      <a:pt x="8" y="26"/>
                    </a:lnTo>
                    <a:lnTo>
                      <a:pt x="4" y="24"/>
                    </a:lnTo>
                    <a:lnTo>
                      <a:pt x="0" y="20"/>
                    </a:lnTo>
                    <a:lnTo>
                      <a:pt x="0" y="14"/>
                    </a:lnTo>
                    <a:lnTo>
                      <a:pt x="0" y="10"/>
                    </a:lnTo>
                    <a:lnTo>
                      <a:pt x="4" y="4"/>
                    </a:lnTo>
                    <a:lnTo>
                      <a:pt x="8" y="2"/>
                    </a:lnTo>
                    <a:lnTo>
                      <a:pt x="12" y="0"/>
                    </a:lnTo>
                    <a:lnTo>
                      <a:pt x="18" y="2"/>
                    </a:lnTo>
                    <a:lnTo>
                      <a:pt x="22" y="4"/>
                    </a:lnTo>
                    <a:lnTo>
                      <a:pt x="26" y="8"/>
                    </a:lnTo>
                    <a:lnTo>
                      <a:pt x="2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5" name="Freeform 2149"/>
              <p:cNvSpPr>
                <a:spLocks/>
              </p:cNvSpPr>
              <p:nvPr/>
            </p:nvSpPr>
            <p:spPr bwMode="auto">
              <a:xfrm>
                <a:off x="-4162425" y="3852863"/>
                <a:ext cx="34925" cy="38100"/>
              </a:xfrm>
              <a:custGeom>
                <a:avLst/>
                <a:gdLst>
                  <a:gd name="T0" fmla="*/ 2147483646 w 22"/>
                  <a:gd name="T1" fmla="*/ 2147483646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0 w 22"/>
                  <a:gd name="T19" fmla="*/ 2147483646 h 24"/>
                  <a:gd name="T20" fmla="*/ 0 w 22"/>
                  <a:gd name="T21" fmla="*/ 2147483646 h 24"/>
                  <a:gd name="T22" fmla="*/ 0 w 22"/>
                  <a:gd name="T23" fmla="*/ 2147483646 h 24"/>
                  <a:gd name="T24" fmla="*/ 0 w 22"/>
                  <a:gd name="T25" fmla="*/ 2147483646 h 24"/>
                  <a:gd name="T26" fmla="*/ 2147483646 w 22"/>
                  <a:gd name="T27" fmla="*/ 2147483646 h 24"/>
                  <a:gd name="T28" fmla="*/ 2147483646 w 22"/>
                  <a:gd name="T29" fmla="*/ 2147483646 h 24"/>
                  <a:gd name="T30" fmla="*/ 2147483646 w 22"/>
                  <a:gd name="T31" fmla="*/ 0 h 24"/>
                  <a:gd name="T32" fmla="*/ 2147483646 w 22"/>
                  <a:gd name="T33" fmla="*/ 0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20" y="20"/>
                    </a:lnTo>
                    <a:lnTo>
                      <a:pt x="16" y="22"/>
                    </a:lnTo>
                    <a:lnTo>
                      <a:pt x="12" y="24"/>
                    </a:lnTo>
                    <a:lnTo>
                      <a:pt x="8" y="22"/>
                    </a:lnTo>
                    <a:lnTo>
                      <a:pt x="4" y="20"/>
                    </a:lnTo>
                    <a:lnTo>
                      <a:pt x="0" y="16"/>
                    </a:lnTo>
                    <a:lnTo>
                      <a:pt x="0" y="12"/>
                    </a:lnTo>
                    <a:lnTo>
                      <a:pt x="0" y="8"/>
                    </a:lnTo>
                    <a:lnTo>
                      <a:pt x="2" y="4"/>
                    </a:lnTo>
                    <a:lnTo>
                      <a:pt x="6" y="2"/>
                    </a:lnTo>
                    <a:lnTo>
                      <a:pt x="10" y="0"/>
                    </a:lnTo>
                    <a:lnTo>
                      <a:pt x="16" y="2"/>
                    </a:lnTo>
                    <a:lnTo>
                      <a:pt x="18" y="4"/>
                    </a:lnTo>
                    <a:lnTo>
                      <a:pt x="22" y="8"/>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6" name="Freeform 2150"/>
              <p:cNvSpPr>
                <a:spLocks/>
              </p:cNvSpPr>
              <p:nvPr/>
            </p:nvSpPr>
            <p:spPr bwMode="auto">
              <a:xfrm>
                <a:off x="-4083050" y="3849688"/>
                <a:ext cx="53975" cy="50800"/>
              </a:xfrm>
              <a:custGeom>
                <a:avLst/>
                <a:gdLst>
                  <a:gd name="T0" fmla="*/ 2147483646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2147483646 h 32"/>
                  <a:gd name="T14" fmla="*/ 2147483646 w 34"/>
                  <a:gd name="T15" fmla="*/ 2147483646 h 32"/>
                  <a:gd name="T16" fmla="*/ 2147483646 w 34"/>
                  <a:gd name="T17" fmla="*/ 2147483646 h 32"/>
                  <a:gd name="T18" fmla="*/ 2147483646 w 34"/>
                  <a:gd name="T19" fmla="*/ 2147483646 h 32"/>
                  <a:gd name="T20" fmla="*/ 0 w 34"/>
                  <a:gd name="T21" fmla="*/ 2147483646 h 32"/>
                  <a:gd name="T22" fmla="*/ 0 w 34"/>
                  <a:gd name="T23" fmla="*/ 2147483646 h 32"/>
                  <a:gd name="T24" fmla="*/ 0 w 34"/>
                  <a:gd name="T25" fmla="*/ 2147483646 h 32"/>
                  <a:gd name="T26" fmla="*/ 2147483646 w 34"/>
                  <a:gd name="T27" fmla="*/ 2147483646 h 32"/>
                  <a:gd name="T28" fmla="*/ 2147483646 w 34"/>
                  <a:gd name="T29" fmla="*/ 0 h 32"/>
                  <a:gd name="T30" fmla="*/ 2147483646 w 34"/>
                  <a:gd name="T31" fmla="*/ 0 h 32"/>
                  <a:gd name="T32" fmla="*/ 2147483646 w 34"/>
                  <a:gd name="T33" fmla="*/ 0 h 32"/>
                  <a:gd name="T34" fmla="*/ 2147483646 w 34"/>
                  <a:gd name="T35" fmla="*/ 0 h 32"/>
                  <a:gd name="T36" fmla="*/ 2147483646 w 34"/>
                  <a:gd name="T37" fmla="*/ 2147483646 h 32"/>
                  <a:gd name="T38" fmla="*/ 2147483646 w 34"/>
                  <a:gd name="T39" fmla="*/ 2147483646 h 32"/>
                  <a:gd name="T40" fmla="*/ 2147483646 w 34"/>
                  <a:gd name="T41" fmla="*/ 2147483646 h 32"/>
                  <a:gd name="T42" fmla="*/ 2147483646 w 3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2">
                    <a:moveTo>
                      <a:pt x="34" y="16"/>
                    </a:moveTo>
                    <a:lnTo>
                      <a:pt x="34" y="16"/>
                    </a:lnTo>
                    <a:lnTo>
                      <a:pt x="32" y="22"/>
                    </a:lnTo>
                    <a:lnTo>
                      <a:pt x="28" y="28"/>
                    </a:lnTo>
                    <a:lnTo>
                      <a:pt x="24" y="32"/>
                    </a:lnTo>
                    <a:lnTo>
                      <a:pt x="18" y="32"/>
                    </a:lnTo>
                    <a:lnTo>
                      <a:pt x="10" y="32"/>
                    </a:lnTo>
                    <a:lnTo>
                      <a:pt x="6" y="28"/>
                    </a:lnTo>
                    <a:lnTo>
                      <a:pt x="2" y="24"/>
                    </a:lnTo>
                    <a:lnTo>
                      <a:pt x="0" y="16"/>
                    </a:lnTo>
                    <a:lnTo>
                      <a:pt x="0" y="10"/>
                    </a:lnTo>
                    <a:lnTo>
                      <a:pt x="4" y="4"/>
                    </a:lnTo>
                    <a:lnTo>
                      <a:pt x="10" y="0"/>
                    </a:lnTo>
                    <a:lnTo>
                      <a:pt x="16" y="0"/>
                    </a:lnTo>
                    <a:lnTo>
                      <a:pt x="22" y="0"/>
                    </a:lnTo>
                    <a:lnTo>
                      <a:pt x="28" y="4"/>
                    </a:lnTo>
                    <a:lnTo>
                      <a:pt x="32" y="8"/>
                    </a:lnTo>
                    <a:lnTo>
                      <a:pt x="3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7" name="Freeform 2151"/>
              <p:cNvSpPr>
                <a:spLocks/>
              </p:cNvSpPr>
              <p:nvPr/>
            </p:nvSpPr>
            <p:spPr bwMode="auto">
              <a:xfrm>
                <a:off x="-4076700" y="3852863"/>
                <a:ext cx="41275" cy="44450"/>
              </a:xfrm>
              <a:custGeom>
                <a:avLst/>
                <a:gdLst>
                  <a:gd name="T0" fmla="*/ 2147483646 w 26"/>
                  <a:gd name="T1" fmla="*/ 2147483646 h 28"/>
                  <a:gd name="T2" fmla="*/ 2147483646 w 26"/>
                  <a:gd name="T3" fmla="*/ 2147483646 h 28"/>
                  <a:gd name="T4" fmla="*/ 2147483646 w 26"/>
                  <a:gd name="T5" fmla="*/ 2147483646 h 28"/>
                  <a:gd name="T6" fmla="*/ 2147483646 w 26"/>
                  <a:gd name="T7" fmla="*/ 2147483646 h 28"/>
                  <a:gd name="T8" fmla="*/ 2147483646 w 26"/>
                  <a:gd name="T9" fmla="*/ 2147483646 h 28"/>
                  <a:gd name="T10" fmla="*/ 2147483646 w 26"/>
                  <a:gd name="T11" fmla="*/ 2147483646 h 28"/>
                  <a:gd name="T12" fmla="*/ 2147483646 w 26"/>
                  <a:gd name="T13" fmla="*/ 2147483646 h 28"/>
                  <a:gd name="T14" fmla="*/ 2147483646 w 26"/>
                  <a:gd name="T15" fmla="*/ 2147483646 h 28"/>
                  <a:gd name="T16" fmla="*/ 2147483646 w 26"/>
                  <a:gd name="T17" fmla="*/ 2147483646 h 28"/>
                  <a:gd name="T18" fmla="*/ 0 w 26"/>
                  <a:gd name="T19" fmla="*/ 2147483646 h 28"/>
                  <a:gd name="T20" fmla="*/ 0 w 26"/>
                  <a:gd name="T21" fmla="*/ 2147483646 h 28"/>
                  <a:gd name="T22" fmla="*/ 0 w 26"/>
                  <a:gd name="T23" fmla="*/ 2147483646 h 28"/>
                  <a:gd name="T24" fmla="*/ 0 w 26"/>
                  <a:gd name="T25" fmla="*/ 2147483646 h 28"/>
                  <a:gd name="T26" fmla="*/ 2147483646 w 26"/>
                  <a:gd name="T27" fmla="*/ 2147483646 h 28"/>
                  <a:gd name="T28" fmla="*/ 2147483646 w 26"/>
                  <a:gd name="T29" fmla="*/ 2147483646 h 28"/>
                  <a:gd name="T30" fmla="*/ 2147483646 w 26"/>
                  <a:gd name="T31" fmla="*/ 0 h 28"/>
                  <a:gd name="T32" fmla="*/ 2147483646 w 26"/>
                  <a:gd name="T33" fmla="*/ 0 h 28"/>
                  <a:gd name="T34" fmla="*/ 2147483646 w 26"/>
                  <a:gd name="T35" fmla="*/ 2147483646 h 28"/>
                  <a:gd name="T36" fmla="*/ 2147483646 w 26"/>
                  <a:gd name="T37" fmla="*/ 2147483646 h 28"/>
                  <a:gd name="T38" fmla="*/ 2147483646 w 26"/>
                  <a:gd name="T39" fmla="*/ 2147483646 h 28"/>
                  <a:gd name="T40" fmla="*/ 2147483646 w 26"/>
                  <a:gd name="T41" fmla="*/ 2147483646 h 28"/>
                  <a:gd name="T42" fmla="*/ 2147483646 w 26"/>
                  <a:gd name="T43" fmla="*/ 214748364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8">
                    <a:moveTo>
                      <a:pt x="26" y="14"/>
                    </a:moveTo>
                    <a:lnTo>
                      <a:pt x="26" y="14"/>
                    </a:lnTo>
                    <a:lnTo>
                      <a:pt x="26" y="18"/>
                    </a:lnTo>
                    <a:lnTo>
                      <a:pt x="22" y="24"/>
                    </a:lnTo>
                    <a:lnTo>
                      <a:pt x="18" y="26"/>
                    </a:lnTo>
                    <a:lnTo>
                      <a:pt x="14" y="28"/>
                    </a:lnTo>
                    <a:lnTo>
                      <a:pt x="8" y="26"/>
                    </a:lnTo>
                    <a:lnTo>
                      <a:pt x="4" y="24"/>
                    </a:lnTo>
                    <a:lnTo>
                      <a:pt x="0" y="20"/>
                    </a:lnTo>
                    <a:lnTo>
                      <a:pt x="0" y="14"/>
                    </a:lnTo>
                    <a:lnTo>
                      <a:pt x="0" y="10"/>
                    </a:lnTo>
                    <a:lnTo>
                      <a:pt x="2" y="4"/>
                    </a:lnTo>
                    <a:lnTo>
                      <a:pt x="6" y="2"/>
                    </a:lnTo>
                    <a:lnTo>
                      <a:pt x="12" y="0"/>
                    </a:lnTo>
                    <a:lnTo>
                      <a:pt x="18" y="2"/>
                    </a:lnTo>
                    <a:lnTo>
                      <a:pt x="22" y="4"/>
                    </a:lnTo>
                    <a:lnTo>
                      <a:pt x="24" y="8"/>
                    </a:lnTo>
                    <a:lnTo>
                      <a:pt x="2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8" name="Freeform 2152"/>
              <p:cNvSpPr>
                <a:spLocks/>
              </p:cNvSpPr>
              <p:nvPr/>
            </p:nvSpPr>
            <p:spPr bwMode="auto">
              <a:xfrm>
                <a:off x="-4073525" y="3852863"/>
                <a:ext cx="34925" cy="38100"/>
              </a:xfrm>
              <a:custGeom>
                <a:avLst/>
                <a:gdLst>
                  <a:gd name="T0" fmla="*/ 2147483646 w 22"/>
                  <a:gd name="T1" fmla="*/ 2147483646 h 24"/>
                  <a:gd name="T2" fmla="*/ 2147483646 w 22"/>
                  <a:gd name="T3" fmla="*/ 2147483646 h 24"/>
                  <a:gd name="T4" fmla="*/ 2147483646 w 22"/>
                  <a:gd name="T5" fmla="*/ 2147483646 h 24"/>
                  <a:gd name="T6" fmla="*/ 2147483646 w 22"/>
                  <a:gd name="T7" fmla="*/ 2147483646 h 24"/>
                  <a:gd name="T8" fmla="*/ 2147483646 w 22"/>
                  <a:gd name="T9" fmla="*/ 2147483646 h 24"/>
                  <a:gd name="T10" fmla="*/ 2147483646 w 22"/>
                  <a:gd name="T11" fmla="*/ 2147483646 h 24"/>
                  <a:gd name="T12" fmla="*/ 2147483646 w 22"/>
                  <a:gd name="T13" fmla="*/ 2147483646 h 24"/>
                  <a:gd name="T14" fmla="*/ 2147483646 w 22"/>
                  <a:gd name="T15" fmla="*/ 2147483646 h 24"/>
                  <a:gd name="T16" fmla="*/ 2147483646 w 22"/>
                  <a:gd name="T17" fmla="*/ 2147483646 h 24"/>
                  <a:gd name="T18" fmla="*/ 0 w 22"/>
                  <a:gd name="T19" fmla="*/ 2147483646 h 24"/>
                  <a:gd name="T20" fmla="*/ 0 w 22"/>
                  <a:gd name="T21" fmla="*/ 2147483646 h 24"/>
                  <a:gd name="T22" fmla="*/ 0 w 22"/>
                  <a:gd name="T23" fmla="*/ 2147483646 h 24"/>
                  <a:gd name="T24" fmla="*/ 0 w 22"/>
                  <a:gd name="T25" fmla="*/ 2147483646 h 24"/>
                  <a:gd name="T26" fmla="*/ 2147483646 w 22"/>
                  <a:gd name="T27" fmla="*/ 2147483646 h 24"/>
                  <a:gd name="T28" fmla="*/ 2147483646 w 22"/>
                  <a:gd name="T29" fmla="*/ 2147483646 h 24"/>
                  <a:gd name="T30" fmla="*/ 2147483646 w 22"/>
                  <a:gd name="T31" fmla="*/ 0 h 24"/>
                  <a:gd name="T32" fmla="*/ 2147483646 w 22"/>
                  <a:gd name="T33" fmla="*/ 0 h 24"/>
                  <a:gd name="T34" fmla="*/ 2147483646 w 22"/>
                  <a:gd name="T35" fmla="*/ 2147483646 h 24"/>
                  <a:gd name="T36" fmla="*/ 2147483646 w 22"/>
                  <a:gd name="T37" fmla="*/ 2147483646 h 24"/>
                  <a:gd name="T38" fmla="*/ 2147483646 w 22"/>
                  <a:gd name="T39" fmla="*/ 2147483646 h 24"/>
                  <a:gd name="T40" fmla="*/ 2147483646 w 22"/>
                  <a:gd name="T41" fmla="*/ 2147483646 h 24"/>
                  <a:gd name="T42" fmla="*/ 2147483646 w 22"/>
                  <a:gd name="T43" fmla="*/ 2147483646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24">
                    <a:moveTo>
                      <a:pt x="22" y="12"/>
                    </a:moveTo>
                    <a:lnTo>
                      <a:pt x="22" y="12"/>
                    </a:lnTo>
                    <a:lnTo>
                      <a:pt x="22" y="16"/>
                    </a:lnTo>
                    <a:lnTo>
                      <a:pt x="18" y="20"/>
                    </a:lnTo>
                    <a:lnTo>
                      <a:pt x="16" y="22"/>
                    </a:lnTo>
                    <a:lnTo>
                      <a:pt x="10" y="24"/>
                    </a:lnTo>
                    <a:lnTo>
                      <a:pt x="6" y="22"/>
                    </a:lnTo>
                    <a:lnTo>
                      <a:pt x="2" y="20"/>
                    </a:lnTo>
                    <a:lnTo>
                      <a:pt x="0" y="16"/>
                    </a:lnTo>
                    <a:lnTo>
                      <a:pt x="0" y="12"/>
                    </a:lnTo>
                    <a:lnTo>
                      <a:pt x="0" y="8"/>
                    </a:lnTo>
                    <a:lnTo>
                      <a:pt x="2" y="4"/>
                    </a:lnTo>
                    <a:lnTo>
                      <a:pt x="6" y="2"/>
                    </a:lnTo>
                    <a:lnTo>
                      <a:pt x="10" y="0"/>
                    </a:lnTo>
                    <a:lnTo>
                      <a:pt x="14" y="2"/>
                    </a:lnTo>
                    <a:lnTo>
                      <a:pt x="18" y="4"/>
                    </a:lnTo>
                    <a:lnTo>
                      <a:pt x="20" y="8"/>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9" name="Freeform 2153"/>
              <p:cNvSpPr>
                <a:spLocks noEditPoints="1"/>
              </p:cNvSpPr>
              <p:nvPr/>
            </p:nvSpPr>
            <p:spPr bwMode="auto">
              <a:xfrm>
                <a:off x="-5635625" y="3827463"/>
                <a:ext cx="41275" cy="41275"/>
              </a:xfrm>
              <a:custGeom>
                <a:avLst/>
                <a:gdLst>
                  <a:gd name="T0" fmla="*/ 2147483646 w 26"/>
                  <a:gd name="T1" fmla="*/ 0 h 26"/>
                  <a:gd name="T2" fmla="*/ 2147483646 w 26"/>
                  <a:gd name="T3" fmla="*/ 0 h 26"/>
                  <a:gd name="T4" fmla="*/ 2147483646 w 26"/>
                  <a:gd name="T5" fmla="*/ 2147483646 h 26"/>
                  <a:gd name="T6" fmla="*/ 2147483646 w 26"/>
                  <a:gd name="T7" fmla="*/ 2147483646 h 26"/>
                  <a:gd name="T8" fmla="*/ 2147483646 w 26"/>
                  <a:gd name="T9" fmla="*/ 2147483646 h 26"/>
                  <a:gd name="T10" fmla="*/ 0 w 26"/>
                  <a:gd name="T11" fmla="*/ 2147483646 h 26"/>
                  <a:gd name="T12" fmla="*/ 0 w 26"/>
                  <a:gd name="T13" fmla="*/ 2147483646 h 26"/>
                  <a:gd name="T14" fmla="*/ 2147483646 w 26"/>
                  <a:gd name="T15" fmla="*/ 2147483646 h 26"/>
                  <a:gd name="T16" fmla="*/ 2147483646 w 26"/>
                  <a:gd name="T17" fmla="*/ 2147483646 h 26"/>
                  <a:gd name="T18" fmla="*/ 2147483646 w 26"/>
                  <a:gd name="T19" fmla="*/ 2147483646 h 26"/>
                  <a:gd name="T20" fmla="*/ 2147483646 w 26"/>
                  <a:gd name="T21" fmla="*/ 2147483646 h 26"/>
                  <a:gd name="T22" fmla="*/ 2147483646 w 26"/>
                  <a:gd name="T23" fmla="*/ 2147483646 h 26"/>
                  <a:gd name="T24" fmla="*/ 2147483646 w 26"/>
                  <a:gd name="T25" fmla="*/ 2147483646 h 26"/>
                  <a:gd name="T26" fmla="*/ 2147483646 w 26"/>
                  <a:gd name="T27" fmla="*/ 2147483646 h 26"/>
                  <a:gd name="T28" fmla="*/ 2147483646 w 26"/>
                  <a:gd name="T29" fmla="*/ 2147483646 h 26"/>
                  <a:gd name="T30" fmla="*/ 2147483646 w 26"/>
                  <a:gd name="T31" fmla="*/ 2147483646 h 26"/>
                  <a:gd name="T32" fmla="*/ 2147483646 w 26"/>
                  <a:gd name="T33" fmla="*/ 2147483646 h 26"/>
                  <a:gd name="T34" fmla="*/ 2147483646 w 26"/>
                  <a:gd name="T35" fmla="*/ 2147483646 h 26"/>
                  <a:gd name="T36" fmla="*/ 2147483646 w 26"/>
                  <a:gd name="T37" fmla="*/ 2147483646 h 26"/>
                  <a:gd name="T38" fmla="*/ 2147483646 w 26"/>
                  <a:gd name="T39" fmla="*/ 2147483646 h 26"/>
                  <a:gd name="T40" fmla="*/ 2147483646 w 26"/>
                  <a:gd name="T41" fmla="*/ 0 h 26"/>
                  <a:gd name="T42" fmla="*/ 2147483646 w 26"/>
                  <a:gd name="T43" fmla="*/ 0 h 26"/>
                  <a:gd name="T44" fmla="*/ 2147483646 w 26"/>
                  <a:gd name="T45" fmla="*/ 2147483646 h 26"/>
                  <a:gd name="T46" fmla="*/ 2147483646 w 26"/>
                  <a:gd name="T47" fmla="*/ 2147483646 h 26"/>
                  <a:gd name="T48" fmla="*/ 2147483646 w 26"/>
                  <a:gd name="T49" fmla="*/ 2147483646 h 26"/>
                  <a:gd name="T50" fmla="*/ 2147483646 w 26"/>
                  <a:gd name="T51" fmla="*/ 2147483646 h 26"/>
                  <a:gd name="T52" fmla="*/ 2147483646 w 26"/>
                  <a:gd name="T53" fmla="*/ 2147483646 h 26"/>
                  <a:gd name="T54" fmla="*/ 2147483646 w 26"/>
                  <a:gd name="T55" fmla="*/ 2147483646 h 26"/>
                  <a:gd name="T56" fmla="*/ 2147483646 w 26"/>
                  <a:gd name="T57" fmla="*/ 2147483646 h 26"/>
                  <a:gd name="T58" fmla="*/ 2147483646 w 26"/>
                  <a:gd name="T59" fmla="*/ 2147483646 h 26"/>
                  <a:gd name="T60" fmla="*/ 2147483646 w 26"/>
                  <a:gd name="T61" fmla="*/ 2147483646 h 26"/>
                  <a:gd name="T62" fmla="*/ 2147483646 w 26"/>
                  <a:gd name="T63" fmla="*/ 2147483646 h 26"/>
                  <a:gd name="T64" fmla="*/ 2147483646 w 26"/>
                  <a:gd name="T65" fmla="*/ 2147483646 h 26"/>
                  <a:gd name="T66" fmla="*/ 2147483646 w 26"/>
                  <a:gd name="T67" fmla="*/ 2147483646 h 26"/>
                  <a:gd name="T68" fmla="*/ 2147483646 w 26"/>
                  <a:gd name="T69" fmla="*/ 2147483646 h 26"/>
                  <a:gd name="T70" fmla="*/ 2147483646 w 26"/>
                  <a:gd name="T71" fmla="*/ 2147483646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6" h="26">
                    <a:moveTo>
                      <a:pt x="12" y="0"/>
                    </a:moveTo>
                    <a:lnTo>
                      <a:pt x="12" y="0"/>
                    </a:lnTo>
                    <a:lnTo>
                      <a:pt x="8" y="2"/>
                    </a:lnTo>
                    <a:lnTo>
                      <a:pt x="4" y="4"/>
                    </a:lnTo>
                    <a:lnTo>
                      <a:pt x="2" y="8"/>
                    </a:lnTo>
                    <a:lnTo>
                      <a:pt x="0" y="14"/>
                    </a:lnTo>
                    <a:lnTo>
                      <a:pt x="2" y="18"/>
                    </a:lnTo>
                    <a:lnTo>
                      <a:pt x="4" y="22"/>
                    </a:lnTo>
                    <a:lnTo>
                      <a:pt x="8" y="24"/>
                    </a:lnTo>
                    <a:lnTo>
                      <a:pt x="12" y="26"/>
                    </a:lnTo>
                    <a:lnTo>
                      <a:pt x="18" y="24"/>
                    </a:lnTo>
                    <a:lnTo>
                      <a:pt x="22" y="22"/>
                    </a:lnTo>
                    <a:lnTo>
                      <a:pt x="24" y="18"/>
                    </a:lnTo>
                    <a:lnTo>
                      <a:pt x="26" y="14"/>
                    </a:lnTo>
                    <a:lnTo>
                      <a:pt x="24" y="8"/>
                    </a:lnTo>
                    <a:lnTo>
                      <a:pt x="22" y="4"/>
                    </a:lnTo>
                    <a:lnTo>
                      <a:pt x="18" y="2"/>
                    </a:lnTo>
                    <a:lnTo>
                      <a:pt x="12" y="0"/>
                    </a:lnTo>
                    <a:close/>
                    <a:moveTo>
                      <a:pt x="12" y="18"/>
                    </a:moveTo>
                    <a:lnTo>
                      <a:pt x="12" y="18"/>
                    </a:lnTo>
                    <a:lnTo>
                      <a:pt x="8" y="18"/>
                    </a:lnTo>
                    <a:lnTo>
                      <a:pt x="8" y="14"/>
                    </a:lnTo>
                    <a:lnTo>
                      <a:pt x="8" y="10"/>
                    </a:lnTo>
                    <a:lnTo>
                      <a:pt x="12" y="8"/>
                    </a:lnTo>
                    <a:lnTo>
                      <a:pt x="16" y="10"/>
                    </a:lnTo>
                    <a:lnTo>
                      <a:pt x="18" y="14"/>
                    </a:lnTo>
                    <a:lnTo>
                      <a:pt x="16" y="18"/>
                    </a:lnTo>
                    <a:lnTo>
                      <a:pt x="12"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30" name="Freeform 2154"/>
              <p:cNvSpPr>
                <a:spLocks/>
              </p:cNvSpPr>
              <p:nvPr/>
            </p:nvSpPr>
            <p:spPr bwMode="auto">
              <a:xfrm>
                <a:off x="-5394325" y="3719513"/>
                <a:ext cx="69850" cy="50800"/>
              </a:xfrm>
              <a:custGeom>
                <a:avLst/>
                <a:gdLst>
                  <a:gd name="T0" fmla="*/ 2147483646 w 44"/>
                  <a:gd name="T1" fmla="*/ 0 h 32"/>
                  <a:gd name="T2" fmla="*/ 2147483646 w 44"/>
                  <a:gd name="T3" fmla="*/ 0 h 32"/>
                  <a:gd name="T4" fmla="*/ 2147483646 w 44"/>
                  <a:gd name="T5" fmla="*/ 2147483646 h 32"/>
                  <a:gd name="T6" fmla="*/ 0 w 44"/>
                  <a:gd name="T7" fmla="*/ 2147483646 h 32"/>
                  <a:gd name="T8" fmla="*/ 2147483646 w 44"/>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32">
                    <a:moveTo>
                      <a:pt x="22" y="0"/>
                    </a:moveTo>
                    <a:lnTo>
                      <a:pt x="44" y="0"/>
                    </a:lnTo>
                    <a:lnTo>
                      <a:pt x="44" y="32"/>
                    </a:lnTo>
                    <a:lnTo>
                      <a:pt x="0" y="32"/>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31" name="Freeform 2155"/>
              <p:cNvSpPr>
                <a:spLocks/>
              </p:cNvSpPr>
              <p:nvPr/>
            </p:nvSpPr>
            <p:spPr bwMode="auto">
              <a:xfrm>
                <a:off x="-4251325" y="3719513"/>
                <a:ext cx="66675" cy="50800"/>
              </a:xfrm>
              <a:custGeom>
                <a:avLst/>
                <a:gdLst>
                  <a:gd name="T0" fmla="*/ 2147483646 w 42"/>
                  <a:gd name="T1" fmla="*/ 0 h 32"/>
                  <a:gd name="T2" fmla="*/ 0 w 42"/>
                  <a:gd name="T3" fmla="*/ 0 h 32"/>
                  <a:gd name="T4" fmla="*/ 0 w 42"/>
                  <a:gd name="T5" fmla="*/ 2147483646 h 32"/>
                  <a:gd name="T6" fmla="*/ 2147483646 w 42"/>
                  <a:gd name="T7" fmla="*/ 2147483646 h 32"/>
                  <a:gd name="T8" fmla="*/ 2147483646 w 4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32">
                    <a:moveTo>
                      <a:pt x="24" y="0"/>
                    </a:moveTo>
                    <a:lnTo>
                      <a:pt x="0" y="0"/>
                    </a:lnTo>
                    <a:lnTo>
                      <a:pt x="0" y="32"/>
                    </a:lnTo>
                    <a:lnTo>
                      <a:pt x="42" y="32"/>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grpSp>
      <p:grpSp>
        <p:nvGrpSpPr>
          <p:cNvPr id="132" name="Grupo 12426"/>
          <p:cNvGrpSpPr>
            <a:grpSpLocks/>
          </p:cNvGrpSpPr>
          <p:nvPr/>
        </p:nvGrpSpPr>
        <p:grpSpPr bwMode="auto">
          <a:xfrm>
            <a:off x="1779455" y="2611425"/>
            <a:ext cx="1246188" cy="1174750"/>
            <a:chOff x="301327" y="2969249"/>
            <a:chExt cx="1246337" cy="1174327"/>
          </a:xfrm>
        </p:grpSpPr>
        <p:sp>
          <p:nvSpPr>
            <p:cNvPr id="133" name="Freeform 874"/>
            <p:cNvSpPr>
              <a:spLocks/>
            </p:cNvSpPr>
            <p:nvPr/>
          </p:nvSpPr>
          <p:spPr bwMode="auto">
            <a:xfrm>
              <a:off x="323555" y="2969249"/>
              <a:ext cx="1174890" cy="1174327"/>
            </a:xfrm>
            <a:custGeom>
              <a:avLst/>
              <a:gdLst>
                <a:gd name="T0" fmla="*/ 1541 w 1542"/>
                <a:gd name="T1" fmla="*/ 811 h 1542"/>
                <a:gd name="T2" fmla="*/ 1526 w 1542"/>
                <a:gd name="T3" fmla="*/ 926 h 1542"/>
                <a:gd name="T4" fmla="*/ 1496 w 1542"/>
                <a:gd name="T5" fmla="*/ 1036 h 1542"/>
                <a:gd name="T6" fmla="*/ 1449 w 1542"/>
                <a:gd name="T7" fmla="*/ 1138 h 1542"/>
                <a:gd name="T8" fmla="*/ 1389 w 1542"/>
                <a:gd name="T9" fmla="*/ 1232 h 1542"/>
                <a:gd name="T10" fmla="*/ 1316 w 1542"/>
                <a:gd name="T11" fmla="*/ 1316 h 1542"/>
                <a:gd name="T12" fmla="*/ 1232 w 1542"/>
                <a:gd name="T13" fmla="*/ 1389 h 1542"/>
                <a:gd name="T14" fmla="*/ 1138 w 1542"/>
                <a:gd name="T15" fmla="*/ 1449 h 1542"/>
                <a:gd name="T16" fmla="*/ 1036 w 1542"/>
                <a:gd name="T17" fmla="*/ 1496 h 1542"/>
                <a:gd name="T18" fmla="*/ 926 w 1542"/>
                <a:gd name="T19" fmla="*/ 1526 h 1542"/>
                <a:gd name="T20" fmla="*/ 811 w 1542"/>
                <a:gd name="T21" fmla="*/ 1541 h 1542"/>
                <a:gd name="T22" fmla="*/ 731 w 1542"/>
                <a:gd name="T23" fmla="*/ 1541 h 1542"/>
                <a:gd name="T24" fmla="*/ 615 w 1542"/>
                <a:gd name="T25" fmla="*/ 1526 h 1542"/>
                <a:gd name="T26" fmla="*/ 505 w 1542"/>
                <a:gd name="T27" fmla="*/ 1496 h 1542"/>
                <a:gd name="T28" fmla="*/ 404 w 1542"/>
                <a:gd name="T29" fmla="*/ 1449 h 1542"/>
                <a:gd name="T30" fmla="*/ 310 w 1542"/>
                <a:gd name="T31" fmla="*/ 1389 h 1542"/>
                <a:gd name="T32" fmla="*/ 225 w 1542"/>
                <a:gd name="T33" fmla="*/ 1316 h 1542"/>
                <a:gd name="T34" fmla="*/ 153 w 1542"/>
                <a:gd name="T35" fmla="*/ 1232 h 1542"/>
                <a:gd name="T36" fmla="*/ 93 w 1542"/>
                <a:gd name="T37" fmla="*/ 1138 h 1542"/>
                <a:gd name="T38" fmla="*/ 46 w 1542"/>
                <a:gd name="T39" fmla="*/ 1036 h 1542"/>
                <a:gd name="T40" fmla="*/ 15 w 1542"/>
                <a:gd name="T41" fmla="*/ 926 h 1542"/>
                <a:gd name="T42" fmla="*/ 0 w 1542"/>
                <a:gd name="T43" fmla="*/ 811 h 1542"/>
                <a:gd name="T44" fmla="*/ 0 w 1542"/>
                <a:gd name="T45" fmla="*/ 731 h 1542"/>
                <a:gd name="T46" fmla="*/ 15 w 1542"/>
                <a:gd name="T47" fmla="*/ 615 h 1542"/>
                <a:gd name="T48" fmla="*/ 46 w 1542"/>
                <a:gd name="T49" fmla="*/ 505 h 1542"/>
                <a:gd name="T50" fmla="*/ 93 w 1542"/>
                <a:gd name="T51" fmla="*/ 404 h 1542"/>
                <a:gd name="T52" fmla="*/ 153 w 1542"/>
                <a:gd name="T53" fmla="*/ 310 h 1542"/>
                <a:gd name="T54" fmla="*/ 225 w 1542"/>
                <a:gd name="T55" fmla="*/ 225 h 1542"/>
                <a:gd name="T56" fmla="*/ 310 w 1542"/>
                <a:gd name="T57" fmla="*/ 153 h 1542"/>
                <a:gd name="T58" fmla="*/ 404 w 1542"/>
                <a:gd name="T59" fmla="*/ 93 h 1542"/>
                <a:gd name="T60" fmla="*/ 505 w 1542"/>
                <a:gd name="T61" fmla="*/ 46 h 1542"/>
                <a:gd name="T62" fmla="*/ 615 w 1542"/>
                <a:gd name="T63" fmla="*/ 15 h 1542"/>
                <a:gd name="T64" fmla="*/ 731 w 1542"/>
                <a:gd name="T65" fmla="*/ 0 h 1542"/>
                <a:gd name="T66" fmla="*/ 811 w 1542"/>
                <a:gd name="T67" fmla="*/ 0 h 1542"/>
                <a:gd name="T68" fmla="*/ 926 w 1542"/>
                <a:gd name="T69" fmla="*/ 15 h 1542"/>
                <a:gd name="T70" fmla="*/ 1036 w 1542"/>
                <a:gd name="T71" fmla="*/ 46 h 1542"/>
                <a:gd name="T72" fmla="*/ 1138 w 1542"/>
                <a:gd name="T73" fmla="*/ 93 h 1542"/>
                <a:gd name="T74" fmla="*/ 1232 w 1542"/>
                <a:gd name="T75" fmla="*/ 153 h 1542"/>
                <a:gd name="T76" fmla="*/ 1316 w 1542"/>
                <a:gd name="T77" fmla="*/ 225 h 1542"/>
                <a:gd name="T78" fmla="*/ 1389 w 1542"/>
                <a:gd name="T79" fmla="*/ 310 h 1542"/>
                <a:gd name="T80" fmla="*/ 1449 w 1542"/>
                <a:gd name="T81" fmla="*/ 404 h 1542"/>
                <a:gd name="T82" fmla="*/ 1496 w 1542"/>
                <a:gd name="T83" fmla="*/ 505 h 1542"/>
                <a:gd name="T84" fmla="*/ 1526 w 1542"/>
                <a:gd name="T85" fmla="*/ 615 h 1542"/>
                <a:gd name="T86" fmla="*/ 1541 w 1542"/>
                <a:gd name="T87" fmla="*/ 731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2" h="1542">
                  <a:moveTo>
                    <a:pt x="1542" y="771"/>
                  </a:moveTo>
                  <a:lnTo>
                    <a:pt x="1542" y="771"/>
                  </a:lnTo>
                  <a:lnTo>
                    <a:pt x="1541" y="811"/>
                  </a:lnTo>
                  <a:lnTo>
                    <a:pt x="1539" y="850"/>
                  </a:lnTo>
                  <a:lnTo>
                    <a:pt x="1533" y="889"/>
                  </a:lnTo>
                  <a:lnTo>
                    <a:pt x="1526" y="926"/>
                  </a:lnTo>
                  <a:lnTo>
                    <a:pt x="1518" y="963"/>
                  </a:lnTo>
                  <a:lnTo>
                    <a:pt x="1508" y="1000"/>
                  </a:lnTo>
                  <a:lnTo>
                    <a:pt x="1496" y="1036"/>
                  </a:lnTo>
                  <a:lnTo>
                    <a:pt x="1482" y="1071"/>
                  </a:lnTo>
                  <a:lnTo>
                    <a:pt x="1466" y="1106"/>
                  </a:lnTo>
                  <a:lnTo>
                    <a:pt x="1449" y="1138"/>
                  </a:lnTo>
                  <a:lnTo>
                    <a:pt x="1430" y="1171"/>
                  </a:lnTo>
                  <a:lnTo>
                    <a:pt x="1411" y="1202"/>
                  </a:lnTo>
                  <a:lnTo>
                    <a:pt x="1389" y="1232"/>
                  </a:lnTo>
                  <a:lnTo>
                    <a:pt x="1366" y="1262"/>
                  </a:lnTo>
                  <a:lnTo>
                    <a:pt x="1342" y="1290"/>
                  </a:lnTo>
                  <a:lnTo>
                    <a:pt x="1316" y="1316"/>
                  </a:lnTo>
                  <a:lnTo>
                    <a:pt x="1290" y="1342"/>
                  </a:lnTo>
                  <a:lnTo>
                    <a:pt x="1262" y="1366"/>
                  </a:lnTo>
                  <a:lnTo>
                    <a:pt x="1232" y="1389"/>
                  </a:lnTo>
                  <a:lnTo>
                    <a:pt x="1202" y="1411"/>
                  </a:lnTo>
                  <a:lnTo>
                    <a:pt x="1171" y="1430"/>
                  </a:lnTo>
                  <a:lnTo>
                    <a:pt x="1138" y="1449"/>
                  </a:lnTo>
                  <a:lnTo>
                    <a:pt x="1106" y="1466"/>
                  </a:lnTo>
                  <a:lnTo>
                    <a:pt x="1071" y="1482"/>
                  </a:lnTo>
                  <a:lnTo>
                    <a:pt x="1036" y="1496"/>
                  </a:lnTo>
                  <a:lnTo>
                    <a:pt x="1000" y="1508"/>
                  </a:lnTo>
                  <a:lnTo>
                    <a:pt x="963" y="1518"/>
                  </a:lnTo>
                  <a:lnTo>
                    <a:pt x="926" y="1526"/>
                  </a:lnTo>
                  <a:lnTo>
                    <a:pt x="889" y="1533"/>
                  </a:lnTo>
                  <a:lnTo>
                    <a:pt x="850" y="1539"/>
                  </a:lnTo>
                  <a:lnTo>
                    <a:pt x="811" y="1541"/>
                  </a:lnTo>
                  <a:lnTo>
                    <a:pt x="771" y="1542"/>
                  </a:lnTo>
                  <a:lnTo>
                    <a:pt x="771" y="1542"/>
                  </a:lnTo>
                  <a:lnTo>
                    <a:pt x="731" y="1541"/>
                  </a:lnTo>
                  <a:lnTo>
                    <a:pt x="692" y="1539"/>
                  </a:lnTo>
                  <a:lnTo>
                    <a:pt x="653" y="1533"/>
                  </a:lnTo>
                  <a:lnTo>
                    <a:pt x="615" y="1526"/>
                  </a:lnTo>
                  <a:lnTo>
                    <a:pt x="578" y="1518"/>
                  </a:lnTo>
                  <a:lnTo>
                    <a:pt x="542" y="1508"/>
                  </a:lnTo>
                  <a:lnTo>
                    <a:pt x="505" y="1496"/>
                  </a:lnTo>
                  <a:lnTo>
                    <a:pt x="470" y="1482"/>
                  </a:lnTo>
                  <a:lnTo>
                    <a:pt x="436" y="1466"/>
                  </a:lnTo>
                  <a:lnTo>
                    <a:pt x="404" y="1449"/>
                  </a:lnTo>
                  <a:lnTo>
                    <a:pt x="371" y="1430"/>
                  </a:lnTo>
                  <a:lnTo>
                    <a:pt x="339" y="1411"/>
                  </a:lnTo>
                  <a:lnTo>
                    <a:pt x="310" y="1389"/>
                  </a:lnTo>
                  <a:lnTo>
                    <a:pt x="280" y="1366"/>
                  </a:lnTo>
                  <a:lnTo>
                    <a:pt x="252" y="1342"/>
                  </a:lnTo>
                  <a:lnTo>
                    <a:pt x="225" y="1316"/>
                  </a:lnTo>
                  <a:lnTo>
                    <a:pt x="200" y="1290"/>
                  </a:lnTo>
                  <a:lnTo>
                    <a:pt x="175" y="1262"/>
                  </a:lnTo>
                  <a:lnTo>
                    <a:pt x="153" y="1232"/>
                  </a:lnTo>
                  <a:lnTo>
                    <a:pt x="131" y="1202"/>
                  </a:lnTo>
                  <a:lnTo>
                    <a:pt x="111" y="1171"/>
                  </a:lnTo>
                  <a:lnTo>
                    <a:pt x="93" y="1138"/>
                  </a:lnTo>
                  <a:lnTo>
                    <a:pt x="76" y="1106"/>
                  </a:lnTo>
                  <a:lnTo>
                    <a:pt x="60" y="1071"/>
                  </a:lnTo>
                  <a:lnTo>
                    <a:pt x="46" y="1036"/>
                  </a:lnTo>
                  <a:lnTo>
                    <a:pt x="34" y="1000"/>
                  </a:lnTo>
                  <a:lnTo>
                    <a:pt x="24" y="963"/>
                  </a:lnTo>
                  <a:lnTo>
                    <a:pt x="15" y="926"/>
                  </a:lnTo>
                  <a:lnTo>
                    <a:pt x="8" y="889"/>
                  </a:lnTo>
                  <a:lnTo>
                    <a:pt x="3" y="850"/>
                  </a:lnTo>
                  <a:lnTo>
                    <a:pt x="0" y="811"/>
                  </a:lnTo>
                  <a:lnTo>
                    <a:pt x="0" y="771"/>
                  </a:lnTo>
                  <a:lnTo>
                    <a:pt x="0" y="771"/>
                  </a:lnTo>
                  <a:lnTo>
                    <a:pt x="0" y="731"/>
                  </a:lnTo>
                  <a:lnTo>
                    <a:pt x="3" y="692"/>
                  </a:lnTo>
                  <a:lnTo>
                    <a:pt x="8" y="653"/>
                  </a:lnTo>
                  <a:lnTo>
                    <a:pt x="15" y="615"/>
                  </a:lnTo>
                  <a:lnTo>
                    <a:pt x="24" y="578"/>
                  </a:lnTo>
                  <a:lnTo>
                    <a:pt x="34" y="542"/>
                  </a:lnTo>
                  <a:lnTo>
                    <a:pt x="46" y="505"/>
                  </a:lnTo>
                  <a:lnTo>
                    <a:pt x="60" y="470"/>
                  </a:lnTo>
                  <a:lnTo>
                    <a:pt x="76" y="436"/>
                  </a:lnTo>
                  <a:lnTo>
                    <a:pt x="93" y="404"/>
                  </a:lnTo>
                  <a:lnTo>
                    <a:pt x="111" y="371"/>
                  </a:lnTo>
                  <a:lnTo>
                    <a:pt x="131" y="339"/>
                  </a:lnTo>
                  <a:lnTo>
                    <a:pt x="153" y="310"/>
                  </a:lnTo>
                  <a:lnTo>
                    <a:pt x="175" y="280"/>
                  </a:lnTo>
                  <a:lnTo>
                    <a:pt x="200" y="252"/>
                  </a:lnTo>
                  <a:lnTo>
                    <a:pt x="225" y="225"/>
                  </a:lnTo>
                  <a:lnTo>
                    <a:pt x="252" y="200"/>
                  </a:lnTo>
                  <a:lnTo>
                    <a:pt x="280" y="175"/>
                  </a:lnTo>
                  <a:lnTo>
                    <a:pt x="310" y="153"/>
                  </a:lnTo>
                  <a:lnTo>
                    <a:pt x="339" y="131"/>
                  </a:lnTo>
                  <a:lnTo>
                    <a:pt x="371" y="111"/>
                  </a:lnTo>
                  <a:lnTo>
                    <a:pt x="404" y="93"/>
                  </a:lnTo>
                  <a:lnTo>
                    <a:pt x="436" y="76"/>
                  </a:lnTo>
                  <a:lnTo>
                    <a:pt x="470" y="60"/>
                  </a:lnTo>
                  <a:lnTo>
                    <a:pt x="505" y="46"/>
                  </a:lnTo>
                  <a:lnTo>
                    <a:pt x="542" y="34"/>
                  </a:lnTo>
                  <a:lnTo>
                    <a:pt x="578" y="24"/>
                  </a:lnTo>
                  <a:lnTo>
                    <a:pt x="615" y="15"/>
                  </a:lnTo>
                  <a:lnTo>
                    <a:pt x="653" y="8"/>
                  </a:lnTo>
                  <a:lnTo>
                    <a:pt x="692" y="3"/>
                  </a:lnTo>
                  <a:lnTo>
                    <a:pt x="731" y="0"/>
                  </a:lnTo>
                  <a:lnTo>
                    <a:pt x="771" y="0"/>
                  </a:lnTo>
                  <a:lnTo>
                    <a:pt x="771" y="0"/>
                  </a:lnTo>
                  <a:lnTo>
                    <a:pt x="811" y="0"/>
                  </a:lnTo>
                  <a:lnTo>
                    <a:pt x="850" y="3"/>
                  </a:lnTo>
                  <a:lnTo>
                    <a:pt x="889" y="8"/>
                  </a:lnTo>
                  <a:lnTo>
                    <a:pt x="926" y="15"/>
                  </a:lnTo>
                  <a:lnTo>
                    <a:pt x="963" y="24"/>
                  </a:lnTo>
                  <a:lnTo>
                    <a:pt x="1000" y="34"/>
                  </a:lnTo>
                  <a:lnTo>
                    <a:pt x="1036" y="46"/>
                  </a:lnTo>
                  <a:lnTo>
                    <a:pt x="1071" y="60"/>
                  </a:lnTo>
                  <a:lnTo>
                    <a:pt x="1106" y="76"/>
                  </a:lnTo>
                  <a:lnTo>
                    <a:pt x="1138" y="93"/>
                  </a:lnTo>
                  <a:lnTo>
                    <a:pt x="1171" y="111"/>
                  </a:lnTo>
                  <a:lnTo>
                    <a:pt x="1202" y="131"/>
                  </a:lnTo>
                  <a:lnTo>
                    <a:pt x="1232" y="153"/>
                  </a:lnTo>
                  <a:lnTo>
                    <a:pt x="1262" y="175"/>
                  </a:lnTo>
                  <a:lnTo>
                    <a:pt x="1290" y="200"/>
                  </a:lnTo>
                  <a:lnTo>
                    <a:pt x="1316" y="225"/>
                  </a:lnTo>
                  <a:lnTo>
                    <a:pt x="1342" y="252"/>
                  </a:lnTo>
                  <a:lnTo>
                    <a:pt x="1366" y="280"/>
                  </a:lnTo>
                  <a:lnTo>
                    <a:pt x="1389" y="310"/>
                  </a:lnTo>
                  <a:lnTo>
                    <a:pt x="1411" y="339"/>
                  </a:lnTo>
                  <a:lnTo>
                    <a:pt x="1430" y="371"/>
                  </a:lnTo>
                  <a:lnTo>
                    <a:pt x="1449" y="404"/>
                  </a:lnTo>
                  <a:lnTo>
                    <a:pt x="1466" y="436"/>
                  </a:lnTo>
                  <a:lnTo>
                    <a:pt x="1482" y="470"/>
                  </a:lnTo>
                  <a:lnTo>
                    <a:pt x="1496" y="505"/>
                  </a:lnTo>
                  <a:lnTo>
                    <a:pt x="1508" y="542"/>
                  </a:lnTo>
                  <a:lnTo>
                    <a:pt x="1518" y="578"/>
                  </a:lnTo>
                  <a:lnTo>
                    <a:pt x="1526" y="615"/>
                  </a:lnTo>
                  <a:lnTo>
                    <a:pt x="1533" y="653"/>
                  </a:lnTo>
                  <a:lnTo>
                    <a:pt x="1539" y="692"/>
                  </a:lnTo>
                  <a:lnTo>
                    <a:pt x="1541" y="731"/>
                  </a:lnTo>
                  <a:lnTo>
                    <a:pt x="1542" y="771"/>
                  </a:lnTo>
                  <a:lnTo>
                    <a:pt x="1542" y="771"/>
                  </a:lnTo>
                  <a:close/>
                </a:path>
              </a:pathLst>
            </a:custGeom>
            <a:solidFill>
              <a:srgbClr val="000000"/>
            </a:solidFill>
            <a:ln w="28575">
              <a:solidFill>
                <a:schemeClr val="bg1"/>
              </a:solidFill>
              <a:round/>
              <a:headEnd/>
              <a:tailEnd/>
            </a:ln>
          </p:spPr>
          <p:txBody>
            <a:bodyPr/>
            <a:lstStyle/>
            <a:p>
              <a:pPr eaLnBrk="1" hangingPunct="1">
                <a:defRPr/>
              </a:pPr>
              <a:endParaRPr lang="pt-BR">
                <a:ln w="38100">
                  <a:solidFill>
                    <a:schemeClr val="bg1"/>
                  </a:solidFill>
                </a:ln>
                <a:latin typeface="Arial" charset="0"/>
                <a:ea typeface="ＭＳ Ｐゴシック" pitchFamily="-84" charset="-128"/>
              </a:endParaRPr>
            </a:p>
          </p:txBody>
        </p:sp>
        <p:pic>
          <p:nvPicPr>
            <p:cNvPr id="134" name="Imagem 1224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1327" y="3311535"/>
              <a:ext cx="1246337" cy="44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5" name="Grupo 12429"/>
          <p:cNvGrpSpPr>
            <a:grpSpLocks/>
          </p:cNvGrpSpPr>
          <p:nvPr/>
        </p:nvGrpSpPr>
        <p:grpSpPr bwMode="auto">
          <a:xfrm>
            <a:off x="5618029" y="2603489"/>
            <a:ext cx="1174750" cy="1174750"/>
            <a:chOff x="4139952" y="2961035"/>
            <a:chExt cx="1174328" cy="1174327"/>
          </a:xfrm>
        </p:grpSpPr>
        <p:sp>
          <p:nvSpPr>
            <p:cNvPr id="136" name="Freeform 874"/>
            <p:cNvSpPr>
              <a:spLocks/>
            </p:cNvSpPr>
            <p:nvPr/>
          </p:nvSpPr>
          <p:spPr bwMode="auto">
            <a:xfrm>
              <a:off x="4139952" y="2961035"/>
              <a:ext cx="1174328" cy="1174327"/>
            </a:xfrm>
            <a:custGeom>
              <a:avLst/>
              <a:gdLst>
                <a:gd name="T0" fmla="*/ 1541 w 1542"/>
                <a:gd name="T1" fmla="*/ 811 h 1542"/>
                <a:gd name="T2" fmla="*/ 1526 w 1542"/>
                <a:gd name="T3" fmla="*/ 926 h 1542"/>
                <a:gd name="T4" fmla="*/ 1496 w 1542"/>
                <a:gd name="T5" fmla="*/ 1036 h 1542"/>
                <a:gd name="T6" fmla="*/ 1449 w 1542"/>
                <a:gd name="T7" fmla="*/ 1138 h 1542"/>
                <a:gd name="T8" fmla="*/ 1389 w 1542"/>
                <a:gd name="T9" fmla="*/ 1232 h 1542"/>
                <a:gd name="T10" fmla="*/ 1316 w 1542"/>
                <a:gd name="T11" fmla="*/ 1316 h 1542"/>
                <a:gd name="T12" fmla="*/ 1232 w 1542"/>
                <a:gd name="T13" fmla="*/ 1389 h 1542"/>
                <a:gd name="T14" fmla="*/ 1138 w 1542"/>
                <a:gd name="T15" fmla="*/ 1449 h 1542"/>
                <a:gd name="T16" fmla="*/ 1036 w 1542"/>
                <a:gd name="T17" fmla="*/ 1496 h 1542"/>
                <a:gd name="T18" fmla="*/ 926 w 1542"/>
                <a:gd name="T19" fmla="*/ 1526 h 1542"/>
                <a:gd name="T20" fmla="*/ 811 w 1542"/>
                <a:gd name="T21" fmla="*/ 1541 h 1542"/>
                <a:gd name="T22" fmla="*/ 731 w 1542"/>
                <a:gd name="T23" fmla="*/ 1541 h 1542"/>
                <a:gd name="T24" fmla="*/ 615 w 1542"/>
                <a:gd name="T25" fmla="*/ 1526 h 1542"/>
                <a:gd name="T26" fmla="*/ 505 w 1542"/>
                <a:gd name="T27" fmla="*/ 1496 h 1542"/>
                <a:gd name="T28" fmla="*/ 404 w 1542"/>
                <a:gd name="T29" fmla="*/ 1449 h 1542"/>
                <a:gd name="T30" fmla="*/ 310 w 1542"/>
                <a:gd name="T31" fmla="*/ 1389 h 1542"/>
                <a:gd name="T32" fmla="*/ 225 w 1542"/>
                <a:gd name="T33" fmla="*/ 1316 h 1542"/>
                <a:gd name="T34" fmla="*/ 153 w 1542"/>
                <a:gd name="T35" fmla="*/ 1232 h 1542"/>
                <a:gd name="T36" fmla="*/ 93 w 1542"/>
                <a:gd name="T37" fmla="*/ 1138 h 1542"/>
                <a:gd name="T38" fmla="*/ 46 w 1542"/>
                <a:gd name="T39" fmla="*/ 1036 h 1542"/>
                <a:gd name="T40" fmla="*/ 15 w 1542"/>
                <a:gd name="T41" fmla="*/ 926 h 1542"/>
                <a:gd name="T42" fmla="*/ 0 w 1542"/>
                <a:gd name="T43" fmla="*/ 811 h 1542"/>
                <a:gd name="T44" fmla="*/ 0 w 1542"/>
                <a:gd name="T45" fmla="*/ 731 h 1542"/>
                <a:gd name="T46" fmla="*/ 15 w 1542"/>
                <a:gd name="T47" fmla="*/ 615 h 1542"/>
                <a:gd name="T48" fmla="*/ 46 w 1542"/>
                <a:gd name="T49" fmla="*/ 505 h 1542"/>
                <a:gd name="T50" fmla="*/ 93 w 1542"/>
                <a:gd name="T51" fmla="*/ 404 h 1542"/>
                <a:gd name="T52" fmla="*/ 153 w 1542"/>
                <a:gd name="T53" fmla="*/ 310 h 1542"/>
                <a:gd name="T54" fmla="*/ 225 w 1542"/>
                <a:gd name="T55" fmla="*/ 225 h 1542"/>
                <a:gd name="T56" fmla="*/ 310 w 1542"/>
                <a:gd name="T57" fmla="*/ 153 h 1542"/>
                <a:gd name="T58" fmla="*/ 404 w 1542"/>
                <a:gd name="T59" fmla="*/ 93 h 1542"/>
                <a:gd name="T60" fmla="*/ 505 w 1542"/>
                <a:gd name="T61" fmla="*/ 46 h 1542"/>
                <a:gd name="T62" fmla="*/ 615 w 1542"/>
                <a:gd name="T63" fmla="*/ 15 h 1542"/>
                <a:gd name="T64" fmla="*/ 731 w 1542"/>
                <a:gd name="T65" fmla="*/ 0 h 1542"/>
                <a:gd name="T66" fmla="*/ 811 w 1542"/>
                <a:gd name="T67" fmla="*/ 0 h 1542"/>
                <a:gd name="T68" fmla="*/ 926 w 1542"/>
                <a:gd name="T69" fmla="*/ 15 h 1542"/>
                <a:gd name="T70" fmla="*/ 1036 w 1542"/>
                <a:gd name="T71" fmla="*/ 46 h 1542"/>
                <a:gd name="T72" fmla="*/ 1138 w 1542"/>
                <a:gd name="T73" fmla="*/ 93 h 1542"/>
                <a:gd name="T74" fmla="*/ 1232 w 1542"/>
                <a:gd name="T75" fmla="*/ 153 h 1542"/>
                <a:gd name="T76" fmla="*/ 1316 w 1542"/>
                <a:gd name="T77" fmla="*/ 225 h 1542"/>
                <a:gd name="T78" fmla="*/ 1389 w 1542"/>
                <a:gd name="T79" fmla="*/ 310 h 1542"/>
                <a:gd name="T80" fmla="*/ 1449 w 1542"/>
                <a:gd name="T81" fmla="*/ 404 h 1542"/>
                <a:gd name="T82" fmla="*/ 1496 w 1542"/>
                <a:gd name="T83" fmla="*/ 505 h 1542"/>
                <a:gd name="T84" fmla="*/ 1526 w 1542"/>
                <a:gd name="T85" fmla="*/ 615 h 1542"/>
                <a:gd name="T86" fmla="*/ 1541 w 1542"/>
                <a:gd name="T87" fmla="*/ 731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2" h="1542">
                  <a:moveTo>
                    <a:pt x="1542" y="771"/>
                  </a:moveTo>
                  <a:lnTo>
                    <a:pt x="1542" y="771"/>
                  </a:lnTo>
                  <a:lnTo>
                    <a:pt x="1541" y="811"/>
                  </a:lnTo>
                  <a:lnTo>
                    <a:pt x="1539" y="850"/>
                  </a:lnTo>
                  <a:lnTo>
                    <a:pt x="1533" y="889"/>
                  </a:lnTo>
                  <a:lnTo>
                    <a:pt x="1526" y="926"/>
                  </a:lnTo>
                  <a:lnTo>
                    <a:pt x="1518" y="963"/>
                  </a:lnTo>
                  <a:lnTo>
                    <a:pt x="1508" y="1000"/>
                  </a:lnTo>
                  <a:lnTo>
                    <a:pt x="1496" y="1036"/>
                  </a:lnTo>
                  <a:lnTo>
                    <a:pt x="1482" y="1071"/>
                  </a:lnTo>
                  <a:lnTo>
                    <a:pt x="1466" y="1106"/>
                  </a:lnTo>
                  <a:lnTo>
                    <a:pt x="1449" y="1138"/>
                  </a:lnTo>
                  <a:lnTo>
                    <a:pt x="1430" y="1171"/>
                  </a:lnTo>
                  <a:lnTo>
                    <a:pt x="1411" y="1202"/>
                  </a:lnTo>
                  <a:lnTo>
                    <a:pt x="1389" y="1232"/>
                  </a:lnTo>
                  <a:lnTo>
                    <a:pt x="1366" y="1262"/>
                  </a:lnTo>
                  <a:lnTo>
                    <a:pt x="1342" y="1290"/>
                  </a:lnTo>
                  <a:lnTo>
                    <a:pt x="1316" y="1316"/>
                  </a:lnTo>
                  <a:lnTo>
                    <a:pt x="1290" y="1342"/>
                  </a:lnTo>
                  <a:lnTo>
                    <a:pt x="1262" y="1366"/>
                  </a:lnTo>
                  <a:lnTo>
                    <a:pt x="1232" y="1389"/>
                  </a:lnTo>
                  <a:lnTo>
                    <a:pt x="1202" y="1411"/>
                  </a:lnTo>
                  <a:lnTo>
                    <a:pt x="1171" y="1430"/>
                  </a:lnTo>
                  <a:lnTo>
                    <a:pt x="1138" y="1449"/>
                  </a:lnTo>
                  <a:lnTo>
                    <a:pt x="1106" y="1466"/>
                  </a:lnTo>
                  <a:lnTo>
                    <a:pt x="1071" y="1482"/>
                  </a:lnTo>
                  <a:lnTo>
                    <a:pt x="1036" y="1496"/>
                  </a:lnTo>
                  <a:lnTo>
                    <a:pt x="1000" y="1508"/>
                  </a:lnTo>
                  <a:lnTo>
                    <a:pt x="963" y="1518"/>
                  </a:lnTo>
                  <a:lnTo>
                    <a:pt x="926" y="1526"/>
                  </a:lnTo>
                  <a:lnTo>
                    <a:pt x="889" y="1533"/>
                  </a:lnTo>
                  <a:lnTo>
                    <a:pt x="850" y="1539"/>
                  </a:lnTo>
                  <a:lnTo>
                    <a:pt x="811" y="1541"/>
                  </a:lnTo>
                  <a:lnTo>
                    <a:pt x="771" y="1542"/>
                  </a:lnTo>
                  <a:lnTo>
                    <a:pt x="771" y="1542"/>
                  </a:lnTo>
                  <a:lnTo>
                    <a:pt x="731" y="1541"/>
                  </a:lnTo>
                  <a:lnTo>
                    <a:pt x="692" y="1539"/>
                  </a:lnTo>
                  <a:lnTo>
                    <a:pt x="653" y="1533"/>
                  </a:lnTo>
                  <a:lnTo>
                    <a:pt x="615" y="1526"/>
                  </a:lnTo>
                  <a:lnTo>
                    <a:pt x="578" y="1518"/>
                  </a:lnTo>
                  <a:lnTo>
                    <a:pt x="542" y="1508"/>
                  </a:lnTo>
                  <a:lnTo>
                    <a:pt x="505" y="1496"/>
                  </a:lnTo>
                  <a:lnTo>
                    <a:pt x="470" y="1482"/>
                  </a:lnTo>
                  <a:lnTo>
                    <a:pt x="436" y="1466"/>
                  </a:lnTo>
                  <a:lnTo>
                    <a:pt x="404" y="1449"/>
                  </a:lnTo>
                  <a:lnTo>
                    <a:pt x="371" y="1430"/>
                  </a:lnTo>
                  <a:lnTo>
                    <a:pt x="339" y="1411"/>
                  </a:lnTo>
                  <a:lnTo>
                    <a:pt x="310" y="1389"/>
                  </a:lnTo>
                  <a:lnTo>
                    <a:pt x="280" y="1366"/>
                  </a:lnTo>
                  <a:lnTo>
                    <a:pt x="252" y="1342"/>
                  </a:lnTo>
                  <a:lnTo>
                    <a:pt x="225" y="1316"/>
                  </a:lnTo>
                  <a:lnTo>
                    <a:pt x="200" y="1290"/>
                  </a:lnTo>
                  <a:lnTo>
                    <a:pt x="175" y="1262"/>
                  </a:lnTo>
                  <a:lnTo>
                    <a:pt x="153" y="1232"/>
                  </a:lnTo>
                  <a:lnTo>
                    <a:pt x="131" y="1202"/>
                  </a:lnTo>
                  <a:lnTo>
                    <a:pt x="111" y="1171"/>
                  </a:lnTo>
                  <a:lnTo>
                    <a:pt x="93" y="1138"/>
                  </a:lnTo>
                  <a:lnTo>
                    <a:pt x="76" y="1106"/>
                  </a:lnTo>
                  <a:lnTo>
                    <a:pt x="60" y="1071"/>
                  </a:lnTo>
                  <a:lnTo>
                    <a:pt x="46" y="1036"/>
                  </a:lnTo>
                  <a:lnTo>
                    <a:pt x="34" y="1000"/>
                  </a:lnTo>
                  <a:lnTo>
                    <a:pt x="24" y="963"/>
                  </a:lnTo>
                  <a:lnTo>
                    <a:pt x="15" y="926"/>
                  </a:lnTo>
                  <a:lnTo>
                    <a:pt x="8" y="889"/>
                  </a:lnTo>
                  <a:lnTo>
                    <a:pt x="3" y="850"/>
                  </a:lnTo>
                  <a:lnTo>
                    <a:pt x="0" y="811"/>
                  </a:lnTo>
                  <a:lnTo>
                    <a:pt x="0" y="771"/>
                  </a:lnTo>
                  <a:lnTo>
                    <a:pt x="0" y="771"/>
                  </a:lnTo>
                  <a:lnTo>
                    <a:pt x="0" y="731"/>
                  </a:lnTo>
                  <a:lnTo>
                    <a:pt x="3" y="692"/>
                  </a:lnTo>
                  <a:lnTo>
                    <a:pt x="8" y="653"/>
                  </a:lnTo>
                  <a:lnTo>
                    <a:pt x="15" y="615"/>
                  </a:lnTo>
                  <a:lnTo>
                    <a:pt x="24" y="578"/>
                  </a:lnTo>
                  <a:lnTo>
                    <a:pt x="34" y="542"/>
                  </a:lnTo>
                  <a:lnTo>
                    <a:pt x="46" y="505"/>
                  </a:lnTo>
                  <a:lnTo>
                    <a:pt x="60" y="470"/>
                  </a:lnTo>
                  <a:lnTo>
                    <a:pt x="76" y="436"/>
                  </a:lnTo>
                  <a:lnTo>
                    <a:pt x="93" y="404"/>
                  </a:lnTo>
                  <a:lnTo>
                    <a:pt x="111" y="371"/>
                  </a:lnTo>
                  <a:lnTo>
                    <a:pt x="131" y="339"/>
                  </a:lnTo>
                  <a:lnTo>
                    <a:pt x="153" y="310"/>
                  </a:lnTo>
                  <a:lnTo>
                    <a:pt x="175" y="280"/>
                  </a:lnTo>
                  <a:lnTo>
                    <a:pt x="200" y="252"/>
                  </a:lnTo>
                  <a:lnTo>
                    <a:pt x="225" y="225"/>
                  </a:lnTo>
                  <a:lnTo>
                    <a:pt x="252" y="200"/>
                  </a:lnTo>
                  <a:lnTo>
                    <a:pt x="280" y="175"/>
                  </a:lnTo>
                  <a:lnTo>
                    <a:pt x="310" y="153"/>
                  </a:lnTo>
                  <a:lnTo>
                    <a:pt x="339" y="131"/>
                  </a:lnTo>
                  <a:lnTo>
                    <a:pt x="371" y="111"/>
                  </a:lnTo>
                  <a:lnTo>
                    <a:pt x="404" y="93"/>
                  </a:lnTo>
                  <a:lnTo>
                    <a:pt x="436" y="76"/>
                  </a:lnTo>
                  <a:lnTo>
                    <a:pt x="470" y="60"/>
                  </a:lnTo>
                  <a:lnTo>
                    <a:pt x="505" y="46"/>
                  </a:lnTo>
                  <a:lnTo>
                    <a:pt x="542" y="34"/>
                  </a:lnTo>
                  <a:lnTo>
                    <a:pt x="578" y="24"/>
                  </a:lnTo>
                  <a:lnTo>
                    <a:pt x="615" y="15"/>
                  </a:lnTo>
                  <a:lnTo>
                    <a:pt x="653" y="8"/>
                  </a:lnTo>
                  <a:lnTo>
                    <a:pt x="692" y="3"/>
                  </a:lnTo>
                  <a:lnTo>
                    <a:pt x="731" y="0"/>
                  </a:lnTo>
                  <a:lnTo>
                    <a:pt x="771" y="0"/>
                  </a:lnTo>
                  <a:lnTo>
                    <a:pt x="771" y="0"/>
                  </a:lnTo>
                  <a:lnTo>
                    <a:pt x="811" y="0"/>
                  </a:lnTo>
                  <a:lnTo>
                    <a:pt x="850" y="3"/>
                  </a:lnTo>
                  <a:lnTo>
                    <a:pt x="889" y="8"/>
                  </a:lnTo>
                  <a:lnTo>
                    <a:pt x="926" y="15"/>
                  </a:lnTo>
                  <a:lnTo>
                    <a:pt x="963" y="24"/>
                  </a:lnTo>
                  <a:lnTo>
                    <a:pt x="1000" y="34"/>
                  </a:lnTo>
                  <a:lnTo>
                    <a:pt x="1036" y="46"/>
                  </a:lnTo>
                  <a:lnTo>
                    <a:pt x="1071" y="60"/>
                  </a:lnTo>
                  <a:lnTo>
                    <a:pt x="1106" y="76"/>
                  </a:lnTo>
                  <a:lnTo>
                    <a:pt x="1138" y="93"/>
                  </a:lnTo>
                  <a:lnTo>
                    <a:pt x="1171" y="111"/>
                  </a:lnTo>
                  <a:lnTo>
                    <a:pt x="1202" y="131"/>
                  </a:lnTo>
                  <a:lnTo>
                    <a:pt x="1232" y="153"/>
                  </a:lnTo>
                  <a:lnTo>
                    <a:pt x="1262" y="175"/>
                  </a:lnTo>
                  <a:lnTo>
                    <a:pt x="1290" y="200"/>
                  </a:lnTo>
                  <a:lnTo>
                    <a:pt x="1316" y="225"/>
                  </a:lnTo>
                  <a:lnTo>
                    <a:pt x="1342" y="252"/>
                  </a:lnTo>
                  <a:lnTo>
                    <a:pt x="1366" y="280"/>
                  </a:lnTo>
                  <a:lnTo>
                    <a:pt x="1389" y="310"/>
                  </a:lnTo>
                  <a:lnTo>
                    <a:pt x="1411" y="339"/>
                  </a:lnTo>
                  <a:lnTo>
                    <a:pt x="1430" y="371"/>
                  </a:lnTo>
                  <a:lnTo>
                    <a:pt x="1449" y="404"/>
                  </a:lnTo>
                  <a:lnTo>
                    <a:pt x="1466" y="436"/>
                  </a:lnTo>
                  <a:lnTo>
                    <a:pt x="1482" y="470"/>
                  </a:lnTo>
                  <a:lnTo>
                    <a:pt x="1496" y="505"/>
                  </a:lnTo>
                  <a:lnTo>
                    <a:pt x="1508" y="542"/>
                  </a:lnTo>
                  <a:lnTo>
                    <a:pt x="1518" y="578"/>
                  </a:lnTo>
                  <a:lnTo>
                    <a:pt x="1526" y="615"/>
                  </a:lnTo>
                  <a:lnTo>
                    <a:pt x="1533" y="653"/>
                  </a:lnTo>
                  <a:lnTo>
                    <a:pt x="1539" y="692"/>
                  </a:lnTo>
                  <a:lnTo>
                    <a:pt x="1541" y="731"/>
                  </a:lnTo>
                  <a:lnTo>
                    <a:pt x="1542" y="771"/>
                  </a:lnTo>
                  <a:lnTo>
                    <a:pt x="1542" y="771"/>
                  </a:lnTo>
                  <a:close/>
                </a:path>
              </a:pathLst>
            </a:custGeom>
            <a:solidFill>
              <a:srgbClr val="000000"/>
            </a:solidFill>
            <a:ln w="28575">
              <a:solidFill>
                <a:schemeClr val="bg1"/>
              </a:solidFill>
              <a:round/>
              <a:headEnd/>
              <a:tailEnd/>
            </a:ln>
          </p:spPr>
          <p:txBody>
            <a:bodyPr/>
            <a:lstStyle/>
            <a:p>
              <a:pPr eaLnBrk="1" hangingPunct="1">
                <a:defRPr/>
              </a:pPr>
              <a:endParaRPr lang="pt-BR">
                <a:ln w="38100">
                  <a:solidFill>
                    <a:schemeClr val="bg1"/>
                  </a:solidFill>
                </a:ln>
                <a:latin typeface="Arial" charset="0"/>
                <a:ea typeface="ＭＳ Ｐゴシック" pitchFamily="-84" charset="-128"/>
              </a:endParaRPr>
            </a:p>
          </p:txBody>
        </p:sp>
        <p:pic>
          <p:nvPicPr>
            <p:cNvPr id="137" name="Imagem 12242"/>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55976" y="3077235"/>
              <a:ext cx="676355" cy="73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8" name="Grupo 12428"/>
          <p:cNvGrpSpPr>
            <a:grpSpLocks/>
          </p:cNvGrpSpPr>
          <p:nvPr/>
        </p:nvGrpSpPr>
        <p:grpSpPr bwMode="auto">
          <a:xfrm>
            <a:off x="4321043" y="2608251"/>
            <a:ext cx="1193801" cy="1174750"/>
            <a:chOff x="2843808" y="2965142"/>
            <a:chExt cx="1193714" cy="1174327"/>
          </a:xfrm>
        </p:grpSpPr>
        <p:sp>
          <p:nvSpPr>
            <p:cNvPr id="139" name="Freeform 874"/>
            <p:cNvSpPr>
              <a:spLocks/>
            </p:cNvSpPr>
            <p:nvPr/>
          </p:nvSpPr>
          <p:spPr bwMode="auto">
            <a:xfrm>
              <a:off x="2843808" y="2965142"/>
              <a:ext cx="1174665" cy="1174327"/>
            </a:xfrm>
            <a:custGeom>
              <a:avLst/>
              <a:gdLst>
                <a:gd name="T0" fmla="*/ 1541 w 1542"/>
                <a:gd name="T1" fmla="*/ 811 h 1542"/>
                <a:gd name="T2" fmla="*/ 1526 w 1542"/>
                <a:gd name="T3" fmla="*/ 926 h 1542"/>
                <a:gd name="T4" fmla="*/ 1496 w 1542"/>
                <a:gd name="T5" fmla="*/ 1036 h 1542"/>
                <a:gd name="T6" fmla="*/ 1449 w 1542"/>
                <a:gd name="T7" fmla="*/ 1138 h 1542"/>
                <a:gd name="T8" fmla="*/ 1389 w 1542"/>
                <a:gd name="T9" fmla="*/ 1232 h 1542"/>
                <a:gd name="T10" fmla="*/ 1316 w 1542"/>
                <a:gd name="T11" fmla="*/ 1316 h 1542"/>
                <a:gd name="T12" fmla="*/ 1232 w 1542"/>
                <a:gd name="T13" fmla="*/ 1389 h 1542"/>
                <a:gd name="T14" fmla="*/ 1138 w 1542"/>
                <a:gd name="T15" fmla="*/ 1449 h 1542"/>
                <a:gd name="T16" fmla="*/ 1036 w 1542"/>
                <a:gd name="T17" fmla="*/ 1496 h 1542"/>
                <a:gd name="T18" fmla="*/ 926 w 1542"/>
                <a:gd name="T19" fmla="*/ 1526 h 1542"/>
                <a:gd name="T20" fmla="*/ 811 w 1542"/>
                <a:gd name="T21" fmla="*/ 1541 h 1542"/>
                <a:gd name="T22" fmla="*/ 731 w 1542"/>
                <a:gd name="T23" fmla="*/ 1541 h 1542"/>
                <a:gd name="T24" fmla="*/ 615 w 1542"/>
                <a:gd name="T25" fmla="*/ 1526 h 1542"/>
                <a:gd name="T26" fmla="*/ 505 w 1542"/>
                <a:gd name="T27" fmla="*/ 1496 h 1542"/>
                <a:gd name="T28" fmla="*/ 404 w 1542"/>
                <a:gd name="T29" fmla="*/ 1449 h 1542"/>
                <a:gd name="T30" fmla="*/ 310 w 1542"/>
                <a:gd name="T31" fmla="*/ 1389 h 1542"/>
                <a:gd name="T32" fmla="*/ 225 w 1542"/>
                <a:gd name="T33" fmla="*/ 1316 h 1542"/>
                <a:gd name="T34" fmla="*/ 153 w 1542"/>
                <a:gd name="T35" fmla="*/ 1232 h 1542"/>
                <a:gd name="T36" fmla="*/ 93 w 1542"/>
                <a:gd name="T37" fmla="*/ 1138 h 1542"/>
                <a:gd name="T38" fmla="*/ 46 w 1542"/>
                <a:gd name="T39" fmla="*/ 1036 h 1542"/>
                <a:gd name="T40" fmla="*/ 15 w 1542"/>
                <a:gd name="T41" fmla="*/ 926 h 1542"/>
                <a:gd name="T42" fmla="*/ 0 w 1542"/>
                <a:gd name="T43" fmla="*/ 811 h 1542"/>
                <a:gd name="T44" fmla="*/ 0 w 1542"/>
                <a:gd name="T45" fmla="*/ 731 h 1542"/>
                <a:gd name="T46" fmla="*/ 15 w 1542"/>
                <a:gd name="T47" fmla="*/ 615 h 1542"/>
                <a:gd name="T48" fmla="*/ 46 w 1542"/>
                <a:gd name="T49" fmla="*/ 505 h 1542"/>
                <a:gd name="T50" fmla="*/ 93 w 1542"/>
                <a:gd name="T51" fmla="*/ 404 h 1542"/>
                <a:gd name="T52" fmla="*/ 153 w 1542"/>
                <a:gd name="T53" fmla="*/ 310 h 1542"/>
                <a:gd name="T54" fmla="*/ 225 w 1542"/>
                <a:gd name="T55" fmla="*/ 225 h 1542"/>
                <a:gd name="T56" fmla="*/ 310 w 1542"/>
                <a:gd name="T57" fmla="*/ 153 h 1542"/>
                <a:gd name="T58" fmla="*/ 404 w 1542"/>
                <a:gd name="T59" fmla="*/ 93 h 1542"/>
                <a:gd name="T60" fmla="*/ 505 w 1542"/>
                <a:gd name="T61" fmla="*/ 46 h 1542"/>
                <a:gd name="T62" fmla="*/ 615 w 1542"/>
                <a:gd name="T63" fmla="*/ 15 h 1542"/>
                <a:gd name="T64" fmla="*/ 731 w 1542"/>
                <a:gd name="T65" fmla="*/ 0 h 1542"/>
                <a:gd name="T66" fmla="*/ 811 w 1542"/>
                <a:gd name="T67" fmla="*/ 0 h 1542"/>
                <a:gd name="T68" fmla="*/ 926 w 1542"/>
                <a:gd name="T69" fmla="*/ 15 h 1542"/>
                <a:gd name="T70" fmla="*/ 1036 w 1542"/>
                <a:gd name="T71" fmla="*/ 46 h 1542"/>
                <a:gd name="T72" fmla="*/ 1138 w 1542"/>
                <a:gd name="T73" fmla="*/ 93 h 1542"/>
                <a:gd name="T74" fmla="*/ 1232 w 1542"/>
                <a:gd name="T75" fmla="*/ 153 h 1542"/>
                <a:gd name="T76" fmla="*/ 1316 w 1542"/>
                <a:gd name="T77" fmla="*/ 225 h 1542"/>
                <a:gd name="T78" fmla="*/ 1389 w 1542"/>
                <a:gd name="T79" fmla="*/ 310 h 1542"/>
                <a:gd name="T80" fmla="*/ 1449 w 1542"/>
                <a:gd name="T81" fmla="*/ 404 h 1542"/>
                <a:gd name="T82" fmla="*/ 1496 w 1542"/>
                <a:gd name="T83" fmla="*/ 505 h 1542"/>
                <a:gd name="T84" fmla="*/ 1526 w 1542"/>
                <a:gd name="T85" fmla="*/ 615 h 1542"/>
                <a:gd name="T86" fmla="*/ 1541 w 1542"/>
                <a:gd name="T87" fmla="*/ 731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2" h="1542">
                  <a:moveTo>
                    <a:pt x="1542" y="771"/>
                  </a:moveTo>
                  <a:lnTo>
                    <a:pt x="1542" y="771"/>
                  </a:lnTo>
                  <a:lnTo>
                    <a:pt x="1541" y="811"/>
                  </a:lnTo>
                  <a:lnTo>
                    <a:pt x="1539" y="850"/>
                  </a:lnTo>
                  <a:lnTo>
                    <a:pt x="1533" y="889"/>
                  </a:lnTo>
                  <a:lnTo>
                    <a:pt x="1526" y="926"/>
                  </a:lnTo>
                  <a:lnTo>
                    <a:pt x="1518" y="963"/>
                  </a:lnTo>
                  <a:lnTo>
                    <a:pt x="1508" y="1000"/>
                  </a:lnTo>
                  <a:lnTo>
                    <a:pt x="1496" y="1036"/>
                  </a:lnTo>
                  <a:lnTo>
                    <a:pt x="1482" y="1071"/>
                  </a:lnTo>
                  <a:lnTo>
                    <a:pt x="1466" y="1106"/>
                  </a:lnTo>
                  <a:lnTo>
                    <a:pt x="1449" y="1138"/>
                  </a:lnTo>
                  <a:lnTo>
                    <a:pt x="1430" y="1171"/>
                  </a:lnTo>
                  <a:lnTo>
                    <a:pt x="1411" y="1202"/>
                  </a:lnTo>
                  <a:lnTo>
                    <a:pt x="1389" y="1232"/>
                  </a:lnTo>
                  <a:lnTo>
                    <a:pt x="1366" y="1262"/>
                  </a:lnTo>
                  <a:lnTo>
                    <a:pt x="1342" y="1290"/>
                  </a:lnTo>
                  <a:lnTo>
                    <a:pt x="1316" y="1316"/>
                  </a:lnTo>
                  <a:lnTo>
                    <a:pt x="1290" y="1342"/>
                  </a:lnTo>
                  <a:lnTo>
                    <a:pt x="1262" y="1366"/>
                  </a:lnTo>
                  <a:lnTo>
                    <a:pt x="1232" y="1389"/>
                  </a:lnTo>
                  <a:lnTo>
                    <a:pt x="1202" y="1411"/>
                  </a:lnTo>
                  <a:lnTo>
                    <a:pt x="1171" y="1430"/>
                  </a:lnTo>
                  <a:lnTo>
                    <a:pt x="1138" y="1449"/>
                  </a:lnTo>
                  <a:lnTo>
                    <a:pt x="1106" y="1466"/>
                  </a:lnTo>
                  <a:lnTo>
                    <a:pt x="1071" y="1482"/>
                  </a:lnTo>
                  <a:lnTo>
                    <a:pt x="1036" y="1496"/>
                  </a:lnTo>
                  <a:lnTo>
                    <a:pt x="1000" y="1508"/>
                  </a:lnTo>
                  <a:lnTo>
                    <a:pt x="963" y="1518"/>
                  </a:lnTo>
                  <a:lnTo>
                    <a:pt x="926" y="1526"/>
                  </a:lnTo>
                  <a:lnTo>
                    <a:pt x="889" y="1533"/>
                  </a:lnTo>
                  <a:lnTo>
                    <a:pt x="850" y="1539"/>
                  </a:lnTo>
                  <a:lnTo>
                    <a:pt x="811" y="1541"/>
                  </a:lnTo>
                  <a:lnTo>
                    <a:pt x="771" y="1542"/>
                  </a:lnTo>
                  <a:lnTo>
                    <a:pt x="771" y="1542"/>
                  </a:lnTo>
                  <a:lnTo>
                    <a:pt x="731" y="1541"/>
                  </a:lnTo>
                  <a:lnTo>
                    <a:pt x="692" y="1539"/>
                  </a:lnTo>
                  <a:lnTo>
                    <a:pt x="653" y="1533"/>
                  </a:lnTo>
                  <a:lnTo>
                    <a:pt x="615" y="1526"/>
                  </a:lnTo>
                  <a:lnTo>
                    <a:pt x="578" y="1518"/>
                  </a:lnTo>
                  <a:lnTo>
                    <a:pt x="542" y="1508"/>
                  </a:lnTo>
                  <a:lnTo>
                    <a:pt x="505" y="1496"/>
                  </a:lnTo>
                  <a:lnTo>
                    <a:pt x="470" y="1482"/>
                  </a:lnTo>
                  <a:lnTo>
                    <a:pt x="436" y="1466"/>
                  </a:lnTo>
                  <a:lnTo>
                    <a:pt x="404" y="1449"/>
                  </a:lnTo>
                  <a:lnTo>
                    <a:pt x="371" y="1430"/>
                  </a:lnTo>
                  <a:lnTo>
                    <a:pt x="339" y="1411"/>
                  </a:lnTo>
                  <a:lnTo>
                    <a:pt x="310" y="1389"/>
                  </a:lnTo>
                  <a:lnTo>
                    <a:pt x="280" y="1366"/>
                  </a:lnTo>
                  <a:lnTo>
                    <a:pt x="252" y="1342"/>
                  </a:lnTo>
                  <a:lnTo>
                    <a:pt x="225" y="1316"/>
                  </a:lnTo>
                  <a:lnTo>
                    <a:pt x="200" y="1290"/>
                  </a:lnTo>
                  <a:lnTo>
                    <a:pt x="175" y="1262"/>
                  </a:lnTo>
                  <a:lnTo>
                    <a:pt x="153" y="1232"/>
                  </a:lnTo>
                  <a:lnTo>
                    <a:pt x="131" y="1202"/>
                  </a:lnTo>
                  <a:lnTo>
                    <a:pt x="111" y="1171"/>
                  </a:lnTo>
                  <a:lnTo>
                    <a:pt x="93" y="1138"/>
                  </a:lnTo>
                  <a:lnTo>
                    <a:pt x="76" y="1106"/>
                  </a:lnTo>
                  <a:lnTo>
                    <a:pt x="60" y="1071"/>
                  </a:lnTo>
                  <a:lnTo>
                    <a:pt x="46" y="1036"/>
                  </a:lnTo>
                  <a:lnTo>
                    <a:pt x="34" y="1000"/>
                  </a:lnTo>
                  <a:lnTo>
                    <a:pt x="24" y="963"/>
                  </a:lnTo>
                  <a:lnTo>
                    <a:pt x="15" y="926"/>
                  </a:lnTo>
                  <a:lnTo>
                    <a:pt x="8" y="889"/>
                  </a:lnTo>
                  <a:lnTo>
                    <a:pt x="3" y="850"/>
                  </a:lnTo>
                  <a:lnTo>
                    <a:pt x="0" y="811"/>
                  </a:lnTo>
                  <a:lnTo>
                    <a:pt x="0" y="771"/>
                  </a:lnTo>
                  <a:lnTo>
                    <a:pt x="0" y="771"/>
                  </a:lnTo>
                  <a:lnTo>
                    <a:pt x="0" y="731"/>
                  </a:lnTo>
                  <a:lnTo>
                    <a:pt x="3" y="692"/>
                  </a:lnTo>
                  <a:lnTo>
                    <a:pt x="8" y="653"/>
                  </a:lnTo>
                  <a:lnTo>
                    <a:pt x="15" y="615"/>
                  </a:lnTo>
                  <a:lnTo>
                    <a:pt x="24" y="578"/>
                  </a:lnTo>
                  <a:lnTo>
                    <a:pt x="34" y="542"/>
                  </a:lnTo>
                  <a:lnTo>
                    <a:pt x="46" y="505"/>
                  </a:lnTo>
                  <a:lnTo>
                    <a:pt x="60" y="470"/>
                  </a:lnTo>
                  <a:lnTo>
                    <a:pt x="76" y="436"/>
                  </a:lnTo>
                  <a:lnTo>
                    <a:pt x="93" y="404"/>
                  </a:lnTo>
                  <a:lnTo>
                    <a:pt x="111" y="371"/>
                  </a:lnTo>
                  <a:lnTo>
                    <a:pt x="131" y="339"/>
                  </a:lnTo>
                  <a:lnTo>
                    <a:pt x="153" y="310"/>
                  </a:lnTo>
                  <a:lnTo>
                    <a:pt x="175" y="280"/>
                  </a:lnTo>
                  <a:lnTo>
                    <a:pt x="200" y="252"/>
                  </a:lnTo>
                  <a:lnTo>
                    <a:pt x="225" y="225"/>
                  </a:lnTo>
                  <a:lnTo>
                    <a:pt x="252" y="200"/>
                  </a:lnTo>
                  <a:lnTo>
                    <a:pt x="280" y="175"/>
                  </a:lnTo>
                  <a:lnTo>
                    <a:pt x="310" y="153"/>
                  </a:lnTo>
                  <a:lnTo>
                    <a:pt x="339" y="131"/>
                  </a:lnTo>
                  <a:lnTo>
                    <a:pt x="371" y="111"/>
                  </a:lnTo>
                  <a:lnTo>
                    <a:pt x="404" y="93"/>
                  </a:lnTo>
                  <a:lnTo>
                    <a:pt x="436" y="76"/>
                  </a:lnTo>
                  <a:lnTo>
                    <a:pt x="470" y="60"/>
                  </a:lnTo>
                  <a:lnTo>
                    <a:pt x="505" y="46"/>
                  </a:lnTo>
                  <a:lnTo>
                    <a:pt x="542" y="34"/>
                  </a:lnTo>
                  <a:lnTo>
                    <a:pt x="578" y="24"/>
                  </a:lnTo>
                  <a:lnTo>
                    <a:pt x="615" y="15"/>
                  </a:lnTo>
                  <a:lnTo>
                    <a:pt x="653" y="8"/>
                  </a:lnTo>
                  <a:lnTo>
                    <a:pt x="692" y="3"/>
                  </a:lnTo>
                  <a:lnTo>
                    <a:pt x="731" y="0"/>
                  </a:lnTo>
                  <a:lnTo>
                    <a:pt x="771" y="0"/>
                  </a:lnTo>
                  <a:lnTo>
                    <a:pt x="771" y="0"/>
                  </a:lnTo>
                  <a:lnTo>
                    <a:pt x="811" y="0"/>
                  </a:lnTo>
                  <a:lnTo>
                    <a:pt x="850" y="3"/>
                  </a:lnTo>
                  <a:lnTo>
                    <a:pt x="889" y="8"/>
                  </a:lnTo>
                  <a:lnTo>
                    <a:pt x="926" y="15"/>
                  </a:lnTo>
                  <a:lnTo>
                    <a:pt x="963" y="24"/>
                  </a:lnTo>
                  <a:lnTo>
                    <a:pt x="1000" y="34"/>
                  </a:lnTo>
                  <a:lnTo>
                    <a:pt x="1036" y="46"/>
                  </a:lnTo>
                  <a:lnTo>
                    <a:pt x="1071" y="60"/>
                  </a:lnTo>
                  <a:lnTo>
                    <a:pt x="1106" y="76"/>
                  </a:lnTo>
                  <a:lnTo>
                    <a:pt x="1138" y="93"/>
                  </a:lnTo>
                  <a:lnTo>
                    <a:pt x="1171" y="111"/>
                  </a:lnTo>
                  <a:lnTo>
                    <a:pt x="1202" y="131"/>
                  </a:lnTo>
                  <a:lnTo>
                    <a:pt x="1232" y="153"/>
                  </a:lnTo>
                  <a:lnTo>
                    <a:pt x="1262" y="175"/>
                  </a:lnTo>
                  <a:lnTo>
                    <a:pt x="1290" y="200"/>
                  </a:lnTo>
                  <a:lnTo>
                    <a:pt x="1316" y="225"/>
                  </a:lnTo>
                  <a:lnTo>
                    <a:pt x="1342" y="252"/>
                  </a:lnTo>
                  <a:lnTo>
                    <a:pt x="1366" y="280"/>
                  </a:lnTo>
                  <a:lnTo>
                    <a:pt x="1389" y="310"/>
                  </a:lnTo>
                  <a:lnTo>
                    <a:pt x="1411" y="339"/>
                  </a:lnTo>
                  <a:lnTo>
                    <a:pt x="1430" y="371"/>
                  </a:lnTo>
                  <a:lnTo>
                    <a:pt x="1449" y="404"/>
                  </a:lnTo>
                  <a:lnTo>
                    <a:pt x="1466" y="436"/>
                  </a:lnTo>
                  <a:lnTo>
                    <a:pt x="1482" y="470"/>
                  </a:lnTo>
                  <a:lnTo>
                    <a:pt x="1496" y="505"/>
                  </a:lnTo>
                  <a:lnTo>
                    <a:pt x="1508" y="542"/>
                  </a:lnTo>
                  <a:lnTo>
                    <a:pt x="1518" y="578"/>
                  </a:lnTo>
                  <a:lnTo>
                    <a:pt x="1526" y="615"/>
                  </a:lnTo>
                  <a:lnTo>
                    <a:pt x="1533" y="653"/>
                  </a:lnTo>
                  <a:lnTo>
                    <a:pt x="1539" y="692"/>
                  </a:lnTo>
                  <a:lnTo>
                    <a:pt x="1541" y="731"/>
                  </a:lnTo>
                  <a:lnTo>
                    <a:pt x="1542" y="771"/>
                  </a:lnTo>
                  <a:lnTo>
                    <a:pt x="1542" y="771"/>
                  </a:lnTo>
                  <a:close/>
                </a:path>
              </a:pathLst>
            </a:custGeom>
            <a:solidFill>
              <a:srgbClr val="000000"/>
            </a:solidFill>
            <a:ln w="28575">
              <a:solidFill>
                <a:schemeClr val="bg1"/>
              </a:solidFill>
              <a:round/>
              <a:headEnd/>
              <a:tailEnd/>
            </a:ln>
          </p:spPr>
          <p:txBody>
            <a:bodyPr/>
            <a:lstStyle/>
            <a:p>
              <a:pPr eaLnBrk="1" hangingPunct="1">
                <a:defRPr/>
              </a:pPr>
              <a:endParaRPr lang="pt-BR">
                <a:ln w="38100">
                  <a:solidFill>
                    <a:schemeClr val="bg1"/>
                  </a:solidFill>
                </a:ln>
                <a:latin typeface="Arial" charset="0"/>
                <a:ea typeface="ＭＳ Ｐゴシック" pitchFamily="-84" charset="-128"/>
              </a:endParaRPr>
            </a:p>
          </p:txBody>
        </p:sp>
        <p:pic>
          <p:nvPicPr>
            <p:cNvPr id="140" name="Imagem 12243"/>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43808" y="3288414"/>
              <a:ext cx="1193714" cy="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1" name="Grupo 12427"/>
          <p:cNvGrpSpPr>
            <a:grpSpLocks/>
          </p:cNvGrpSpPr>
          <p:nvPr/>
        </p:nvGrpSpPr>
        <p:grpSpPr bwMode="auto">
          <a:xfrm>
            <a:off x="3074854" y="2633646"/>
            <a:ext cx="1174750" cy="1173163"/>
            <a:chOff x="1597472" y="2990196"/>
            <a:chExt cx="1174328" cy="1174327"/>
          </a:xfrm>
        </p:grpSpPr>
        <p:sp>
          <p:nvSpPr>
            <p:cNvPr id="142" name="Freeform 874"/>
            <p:cNvSpPr>
              <a:spLocks/>
            </p:cNvSpPr>
            <p:nvPr/>
          </p:nvSpPr>
          <p:spPr bwMode="auto">
            <a:xfrm>
              <a:off x="1597472" y="2990196"/>
              <a:ext cx="1174328" cy="1174327"/>
            </a:xfrm>
            <a:custGeom>
              <a:avLst/>
              <a:gdLst>
                <a:gd name="T0" fmla="*/ 1541 w 1542"/>
                <a:gd name="T1" fmla="*/ 811 h 1542"/>
                <a:gd name="T2" fmla="*/ 1526 w 1542"/>
                <a:gd name="T3" fmla="*/ 926 h 1542"/>
                <a:gd name="T4" fmla="*/ 1496 w 1542"/>
                <a:gd name="T5" fmla="*/ 1036 h 1542"/>
                <a:gd name="T6" fmla="*/ 1449 w 1542"/>
                <a:gd name="T7" fmla="*/ 1138 h 1542"/>
                <a:gd name="T8" fmla="*/ 1389 w 1542"/>
                <a:gd name="T9" fmla="*/ 1232 h 1542"/>
                <a:gd name="T10" fmla="*/ 1316 w 1542"/>
                <a:gd name="T11" fmla="*/ 1316 h 1542"/>
                <a:gd name="T12" fmla="*/ 1232 w 1542"/>
                <a:gd name="T13" fmla="*/ 1389 h 1542"/>
                <a:gd name="T14" fmla="*/ 1138 w 1542"/>
                <a:gd name="T15" fmla="*/ 1449 h 1542"/>
                <a:gd name="T16" fmla="*/ 1036 w 1542"/>
                <a:gd name="T17" fmla="*/ 1496 h 1542"/>
                <a:gd name="T18" fmla="*/ 926 w 1542"/>
                <a:gd name="T19" fmla="*/ 1526 h 1542"/>
                <a:gd name="T20" fmla="*/ 811 w 1542"/>
                <a:gd name="T21" fmla="*/ 1541 h 1542"/>
                <a:gd name="T22" fmla="*/ 731 w 1542"/>
                <a:gd name="T23" fmla="*/ 1541 h 1542"/>
                <a:gd name="T24" fmla="*/ 615 w 1542"/>
                <a:gd name="T25" fmla="*/ 1526 h 1542"/>
                <a:gd name="T26" fmla="*/ 505 w 1542"/>
                <a:gd name="T27" fmla="*/ 1496 h 1542"/>
                <a:gd name="T28" fmla="*/ 404 w 1542"/>
                <a:gd name="T29" fmla="*/ 1449 h 1542"/>
                <a:gd name="T30" fmla="*/ 310 w 1542"/>
                <a:gd name="T31" fmla="*/ 1389 h 1542"/>
                <a:gd name="T32" fmla="*/ 225 w 1542"/>
                <a:gd name="T33" fmla="*/ 1316 h 1542"/>
                <a:gd name="T34" fmla="*/ 153 w 1542"/>
                <a:gd name="T35" fmla="*/ 1232 h 1542"/>
                <a:gd name="T36" fmla="*/ 93 w 1542"/>
                <a:gd name="T37" fmla="*/ 1138 h 1542"/>
                <a:gd name="T38" fmla="*/ 46 w 1542"/>
                <a:gd name="T39" fmla="*/ 1036 h 1542"/>
                <a:gd name="T40" fmla="*/ 15 w 1542"/>
                <a:gd name="T41" fmla="*/ 926 h 1542"/>
                <a:gd name="T42" fmla="*/ 0 w 1542"/>
                <a:gd name="T43" fmla="*/ 811 h 1542"/>
                <a:gd name="T44" fmla="*/ 0 w 1542"/>
                <a:gd name="T45" fmla="*/ 731 h 1542"/>
                <a:gd name="T46" fmla="*/ 15 w 1542"/>
                <a:gd name="T47" fmla="*/ 615 h 1542"/>
                <a:gd name="T48" fmla="*/ 46 w 1542"/>
                <a:gd name="T49" fmla="*/ 505 h 1542"/>
                <a:gd name="T50" fmla="*/ 93 w 1542"/>
                <a:gd name="T51" fmla="*/ 404 h 1542"/>
                <a:gd name="T52" fmla="*/ 153 w 1542"/>
                <a:gd name="T53" fmla="*/ 310 h 1542"/>
                <a:gd name="T54" fmla="*/ 225 w 1542"/>
                <a:gd name="T55" fmla="*/ 225 h 1542"/>
                <a:gd name="T56" fmla="*/ 310 w 1542"/>
                <a:gd name="T57" fmla="*/ 153 h 1542"/>
                <a:gd name="T58" fmla="*/ 404 w 1542"/>
                <a:gd name="T59" fmla="*/ 93 h 1542"/>
                <a:gd name="T60" fmla="*/ 505 w 1542"/>
                <a:gd name="T61" fmla="*/ 46 h 1542"/>
                <a:gd name="T62" fmla="*/ 615 w 1542"/>
                <a:gd name="T63" fmla="*/ 15 h 1542"/>
                <a:gd name="T64" fmla="*/ 731 w 1542"/>
                <a:gd name="T65" fmla="*/ 0 h 1542"/>
                <a:gd name="T66" fmla="*/ 811 w 1542"/>
                <a:gd name="T67" fmla="*/ 0 h 1542"/>
                <a:gd name="T68" fmla="*/ 926 w 1542"/>
                <a:gd name="T69" fmla="*/ 15 h 1542"/>
                <a:gd name="T70" fmla="*/ 1036 w 1542"/>
                <a:gd name="T71" fmla="*/ 46 h 1542"/>
                <a:gd name="T72" fmla="*/ 1138 w 1542"/>
                <a:gd name="T73" fmla="*/ 93 h 1542"/>
                <a:gd name="T74" fmla="*/ 1232 w 1542"/>
                <a:gd name="T75" fmla="*/ 153 h 1542"/>
                <a:gd name="T76" fmla="*/ 1316 w 1542"/>
                <a:gd name="T77" fmla="*/ 225 h 1542"/>
                <a:gd name="T78" fmla="*/ 1389 w 1542"/>
                <a:gd name="T79" fmla="*/ 310 h 1542"/>
                <a:gd name="T80" fmla="*/ 1449 w 1542"/>
                <a:gd name="T81" fmla="*/ 404 h 1542"/>
                <a:gd name="T82" fmla="*/ 1496 w 1542"/>
                <a:gd name="T83" fmla="*/ 505 h 1542"/>
                <a:gd name="T84" fmla="*/ 1526 w 1542"/>
                <a:gd name="T85" fmla="*/ 615 h 1542"/>
                <a:gd name="T86" fmla="*/ 1541 w 1542"/>
                <a:gd name="T87" fmla="*/ 731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2" h="1542">
                  <a:moveTo>
                    <a:pt x="1542" y="771"/>
                  </a:moveTo>
                  <a:lnTo>
                    <a:pt x="1542" y="771"/>
                  </a:lnTo>
                  <a:lnTo>
                    <a:pt x="1541" y="811"/>
                  </a:lnTo>
                  <a:lnTo>
                    <a:pt x="1539" y="850"/>
                  </a:lnTo>
                  <a:lnTo>
                    <a:pt x="1533" y="889"/>
                  </a:lnTo>
                  <a:lnTo>
                    <a:pt x="1526" y="926"/>
                  </a:lnTo>
                  <a:lnTo>
                    <a:pt x="1518" y="963"/>
                  </a:lnTo>
                  <a:lnTo>
                    <a:pt x="1508" y="1000"/>
                  </a:lnTo>
                  <a:lnTo>
                    <a:pt x="1496" y="1036"/>
                  </a:lnTo>
                  <a:lnTo>
                    <a:pt x="1482" y="1071"/>
                  </a:lnTo>
                  <a:lnTo>
                    <a:pt x="1466" y="1106"/>
                  </a:lnTo>
                  <a:lnTo>
                    <a:pt x="1449" y="1138"/>
                  </a:lnTo>
                  <a:lnTo>
                    <a:pt x="1430" y="1171"/>
                  </a:lnTo>
                  <a:lnTo>
                    <a:pt x="1411" y="1202"/>
                  </a:lnTo>
                  <a:lnTo>
                    <a:pt x="1389" y="1232"/>
                  </a:lnTo>
                  <a:lnTo>
                    <a:pt x="1366" y="1262"/>
                  </a:lnTo>
                  <a:lnTo>
                    <a:pt x="1342" y="1290"/>
                  </a:lnTo>
                  <a:lnTo>
                    <a:pt x="1316" y="1316"/>
                  </a:lnTo>
                  <a:lnTo>
                    <a:pt x="1290" y="1342"/>
                  </a:lnTo>
                  <a:lnTo>
                    <a:pt x="1262" y="1366"/>
                  </a:lnTo>
                  <a:lnTo>
                    <a:pt x="1232" y="1389"/>
                  </a:lnTo>
                  <a:lnTo>
                    <a:pt x="1202" y="1411"/>
                  </a:lnTo>
                  <a:lnTo>
                    <a:pt x="1171" y="1430"/>
                  </a:lnTo>
                  <a:lnTo>
                    <a:pt x="1138" y="1449"/>
                  </a:lnTo>
                  <a:lnTo>
                    <a:pt x="1106" y="1466"/>
                  </a:lnTo>
                  <a:lnTo>
                    <a:pt x="1071" y="1482"/>
                  </a:lnTo>
                  <a:lnTo>
                    <a:pt x="1036" y="1496"/>
                  </a:lnTo>
                  <a:lnTo>
                    <a:pt x="1000" y="1508"/>
                  </a:lnTo>
                  <a:lnTo>
                    <a:pt x="963" y="1518"/>
                  </a:lnTo>
                  <a:lnTo>
                    <a:pt x="926" y="1526"/>
                  </a:lnTo>
                  <a:lnTo>
                    <a:pt x="889" y="1533"/>
                  </a:lnTo>
                  <a:lnTo>
                    <a:pt x="850" y="1539"/>
                  </a:lnTo>
                  <a:lnTo>
                    <a:pt x="811" y="1541"/>
                  </a:lnTo>
                  <a:lnTo>
                    <a:pt x="771" y="1542"/>
                  </a:lnTo>
                  <a:lnTo>
                    <a:pt x="771" y="1542"/>
                  </a:lnTo>
                  <a:lnTo>
                    <a:pt x="731" y="1541"/>
                  </a:lnTo>
                  <a:lnTo>
                    <a:pt x="692" y="1539"/>
                  </a:lnTo>
                  <a:lnTo>
                    <a:pt x="653" y="1533"/>
                  </a:lnTo>
                  <a:lnTo>
                    <a:pt x="615" y="1526"/>
                  </a:lnTo>
                  <a:lnTo>
                    <a:pt x="578" y="1518"/>
                  </a:lnTo>
                  <a:lnTo>
                    <a:pt x="542" y="1508"/>
                  </a:lnTo>
                  <a:lnTo>
                    <a:pt x="505" y="1496"/>
                  </a:lnTo>
                  <a:lnTo>
                    <a:pt x="470" y="1482"/>
                  </a:lnTo>
                  <a:lnTo>
                    <a:pt x="436" y="1466"/>
                  </a:lnTo>
                  <a:lnTo>
                    <a:pt x="404" y="1449"/>
                  </a:lnTo>
                  <a:lnTo>
                    <a:pt x="371" y="1430"/>
                  </a:lnTo>
                  <a:lnTo>
                    <a:pt x="339" y="1411"/>
                  </a:lnTo>
                  <a:lnTo>
                    <a:pt x="310" y="1389"/>
                  </a:lnTo>
                  <a:lnTo>
                    <a:pt x="280" y="1366"/>
                  </a:lnTo>
                  <a:lnTo>
                    <a:pt x="252" y="1342"/>
                  </a:lnTo>
                  <a:lnTo>
                    <a:pt x="225" y="1316"/>
                  </a:lnTo>
                  <a:lnTo>
                    <a:pt x="200" y="1290"/>
                  </a:lnTo>
                  <a:lnTo>
                    <a:pt x="175" y="1262"/>
                  </a:lnTo>
                  <a:lnTo>
                    <a:pt x="153" y="1232"/>
                  </a:lnTo>
                  <a:lnTo>
                    <a:pt x="131" y="1202"/>
                  </a:lnTo>
                  <a:lnTo>
                    <a:pt x="111" y="1171"/>
                  </a:lnTo>
                  <a:lnTo>
                    <a:pt x="93" y="1138"/>
                  </a:lnTo>
                  <a:lnTo>
                    <a:pt x="76" y="1106"/>
                  </a:lnTo>
                  <a:lnTo>
                    <a:pt x="60" y="1071"/>
                  </a:lnTo>
                  <a:lnTo>
                    <a:pt x="46" y="1036"/>
                  </a:lnTo>
                  <a:lnTo>
                    <a:pt x="34" y="1000"/>
                  </a:lnTo>
                  <a:lnTo>
                    <a:pt x="24" y="963"/>
                  </a:lnTo>
                  <a:lnTo>
                    <a:pt x="15" y="926"/>
                  </a:lnTo>
                  <a:lnTo>
                    <a:pt x="8" y="889"/>
                  </a:lnTo>
                  <a:lnTo>
                    <a:pt x="3" y="850"/>
                  </a:lnTo>
                  <a:lnTo>
                    <a:pt x="0" y="811"/>
                  </a:lnTo>
                  <a:lnTo>
                    <a:pt x="0" y="771"/>
                  </a:lnTo>
                  <a:lnTo>
                    <a:pt x="0" y="771"/>
                  </a:lnTo>
                  <a:lnTo>
                    <a:pt x="0" y="731"/>
                  </a:lnTo>
                  <a:lnTo>
                    <a:pt x="3" y="692"/>
                  </a:lnTo>
                  <a:lnTo>
                    <a:pt x="8" y="653"/>
                  </a:lnTo>
                  <a:lnTo>
                    <a:pt x="15" y="615"/>
                  </a:lnTo>
                  <a:lnTo>
                    <a:pt x="24" y="578"/>
                  </a:lnTo>
                  <a:lnTo>
                    <a:pt x="34" y="542"/>
                  </a:lnTo>
                  <a:lnTo>
                    <a:pt x="46" y="505"/>
                  </a:lnTo>
                  <a:lnTo>
                    <a:pt x="60" y="470"/>
                  </a:lnTo>
                  <a:lnTo>
                    <a:pt x="76" y="436"/>
                  </a:lnTo>
                  <a:lnTo>
                    <a:pt x="93" y="404"/>
                  </a:lnTo>
                  <a:lnTo>
                    <a:pt x="111" y="371"/>
                  </a:lnTo>
                  <a:lnTo>
                    <a:pt x="131" y="339"/>
                  </a:lnTo>
                  <a:lnTo>
                    <a:pt x="153" y="310"/>
                  </a:lnTo>
                  <a:lnTo>
                    <a:pt x="175" y="280"/>
                  </a:lnTo>
                  <a:lnTo>
                    <a:pt x="200" y="252"/>
                  </a:lnTo>
                  <a:lnTo>
                    <a:pt x="225" y="225"/>
                  </a:lnTo>
                  <a:lnTo>
                    <a:pt x="252" y="200"/>
                  </a:lnTo>
                  <a:lnTo>
                    <a:pt x="280" y="175"/>
                  </a:lnTo>
                  <a:lnTo>
                    <a:pt x="310" y="153"/>
                  </a:lnTo>
                  <a:lnTo>
                    <a:pt x="339" y="131"/>
                  </a:lnTo>
                  <a:lnTo>
                    <a:pt x="371" y="111"/>
                  </a:lnTo>
                  <a:lnTo>
                    <a:pt x="404" y="93"/>
                  </a:lnTo>
                  <a:lnTo>
                    <a:pt x="436" y="76"/>
                  </a:lnTo>
                  <a:lnTo>
                    <a:pt x="470" y="60"/>
                  </a:lnTo>
                  <a:lnTo>
                    <a:pt x="505" y="46"/>
                  </a:lnTo>
                  <a:lnTo>
                    <a:pt x="542" y="34"/>
                  </a:lnTo>
                  <a:lnTo>
                    <a:pt x="578" y="24"/>
                  </a:lnTo>
                  <a:lnTo>
                    <a:pt x="615" y="15"/>
                  </a:lnTo>
                  <a:lnTo>
                    <a:pt x="653" y="8"/>
                  </a:lnTo>
                  <a:lnTo>
                    <a:pt x="692" y="3"/>
                  </a:lnTo>
                  <a:lnTo>
                    <a:pt x="731" y="0"/>
                  </a:lnTo>
                  <a:lnTo>
                    <a:pt x="771" y="0"/>
                  </a:lnTo>
                  <a:lnTo>
                    <a:pt x="771" y="0"/>
                  </a:lnTo>
                  <a:lnTo>
                    <a:pt x="811" y="0"/>
                  </a:lnTo>
                  <a:lnTo>
                    <a:pt x="850" y="3"/>
                  </a:lnTo>
                  <a:lnTo>
                    <a:pt x="889" y="8"/>
                  </a:lnTo>
                  <a:lnTo>
                    <a:pt x="926" y="15"/>
                  </a:lnTo>
                  <a:lnTo>
                    <a:pt x="963" y="24"/>
                  </a:lnTo>
                  <a:lnTo>
                    <a:pt x="1000" y="34"/>
                  </a:lnTo>
                  <a:lnTo>
                    <a:pt x="1036" y="46"/>
                  </a:lnTo>
                  <a:lnTo>
                    <a:pt x="1071" y="60"/>
                  </a:lnTo>
                  <a:lnTo>
                    <a:pt x="1106" y="76"/>
                  </a:lnTo>
                  <a:lnTo>
                    <a:pt x="1138" y="93"/>
                  </a:lnTo>
                  <a:lnTo>
                    <a:pt x="1171" y="111"/>
                  </a:lnTo>
                  <a:lnTo>
                    <a:pt x="1202" y="131"/>
                  </a:lnTo>
                  <a:lnTo>
                    <a:pt x="1232" y="153"/>
                  </a:lnTo>
                  <a:lnTo>
                    <a:pt x="1262" y="175"/>
                  </a:lnTo>
                  <a:lnTo>
                    <a:pt x="1290" y="200"/>
                  </a:lnTo>
                  <a:lnTo>
                    <a:pt x="1316" y="225"/>
                  </a:lnTo>
                  <a:lnTo>
                    <a:pt x="1342" y="252"/>
                  </a:lnTo>
                  <a:lnTo>
                    <a:pt x="1366" y="280"/>
                  </a:lnTo>
                  <a:lnTo>
                    <a:pt x="1389" y="310"/>
                  </a:lnTo>
                  <a:lnTo>
                    <a:pt x="1411" y="339"/>
                  </a:lnTo>
                  <a:lnTo>
                    <a:pt x="1430" y="371"/>
                  </a:lnTo>
                  <a:lnTo>
                    <a:pt x="1449" y="404"/>
                  </a:lnTo>
                  <a:lnTo>
                    <a:pt x="1466" y="436"/>
                  </a:lnTo>
                  <a:lnTo>
                    <a:pt x="1482" y="470"/>
                  </a:lnTo>
                  <a:lnTo>
                    <a:pt x="1496" y="505"/>
                  </a:lnTo>
                  <a:lnTo>
                    <a:pt x="1508" y="542"/>
                  </a:lnTo>
                  <a:lnTo>
                    <a:pt x="1518" y="578"/>
                  </a:lnTo>
                  <a:lnTo>
                    <a:pt x="1526" y="615"/>
                  </a:lnTo>
                  <a:lnTo>
                    <a:pt x="1533" y="653"/>
                  </a:lnTo>
                  <a:lnTo>
                    <a:pt x="1539" y="692"/>
                  </a:lnTo>
                  <a:lnTo>
                    <a:pt x="1541" y="731"/>
                  </a:lnTo>
                  <a:lnTo>
                    <a:pt x="1542" y="771"/>
                  </a:lnTo>
                  <a:lnTo>
                    <a:pt x="1542" y="771"/>
                  </a:lnTo>
                  <a:close/>
                </a:path>
              </a:pathLst>
            </a:custGeom>
            <a:solidFill>
              <a:srgbClr val="000000"/>
            </a:solidFill>
            <a:ln w="28575">
              <a:solidFill>
                <a:schemeClr val="bg1"/>
              </a:solidFill>
              <a:round/>
              <a:headEnd/>
              <a:tailEnd/>
            </a:ln>
          </p:spPr>
          <p:txBody>
            <a:bodyPr/>
            <a:lstStyle/>
            <a:p>
              <a:pPr eaLnBrk="1" hangingPunct="1">
                <a:defRPr/>
              </a:pPr>
              <a:endParaRPr lang="pt-BR">
                <a:ln w="38100">
                  <a:solidFill>
                    <a:schemeClr val="bg1"/>
                  </a:solidFill>
                </a:ln>
                <a:latin typeface="Arial" charset="0"/>
                <a:ea typeface="ＭＳ Ｐゴシック" pitchFamily="-84" charset="-128"/>
              </a:endParaRPr>
            </a:p>
          </p:txBody>
        </p:sp>
        <p:pic>
          <p:nvPicPr>
            <p:cNvPr id="143" name="Imagem 12244"/>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897552" y="3217882"/>
              <a:ext cx="622220" cy="63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4" name="Grupo 12430"/>
          <p:cNvGrpSpPr>
            <a:grpSpLocks/>
          </p:cNvGrpSpPr>
          <p:nvPr/>
        </p:nvGrpSpPr>
        <p:grpSpPr bwMode="auto">
          <a:xfrm>
            <a:off x="6841987" y="2568564"/>
            <a:ext cx="1179513" cy="1174750"/>
            <a:chOff x="5364088" y="2926420"/>
            <a:chExt cx="1179327" cy="1174327"/>
          </a:xfrm>
        </p:grpSpPr>
        <p:sp>
          <p:nvSpPr>
            <p:cNvPr id="145" name="Freeform 874"/>
            <p:cNvSpPr>
              <a:spLocks/>
            </p:cNvSpPr>
            <p:nvPr/>
          </p:nvSpPr>
          <p:spPr bwMode="auto">
            <a:xfrm>
              <a:off x="5364088" y="2926420"/>
              <a:ext cx="1174566" cy="1174327"/>
            </a:xfrm>
            <a:custGeom>
              <a:avLst/>
              <a:gdLst>
                <a:gd name="T0" fmla="*/ 1541 w 1542"/>
                <a:gd name="T1" fmla="*/ 811 h 1542"/>
                <a:gd name="T2" fmla="*/ 1526 w 1542"/>
                <a:gd name="T3" fmla="*/ 926 h 1542"/>
                <a:gd name="T4" fmla="*/ 1496 w 1542"/>
                <a:gd name="T5" fmla="*/ 1036 h 1542"/>
                <a:gd name="T6" fmla="*/ 1449 w 1542"/>
                <a:gd name="T7" fmla="*/ 1138 h 1542"/>
                <a:gd name="T8" fmla="*/ 1389 w 1542"/>
                <a:gd name="T9" fmla="*/ 1232 h 1542"/>
                <a:gd name="T10" fmla="*/ 1316 w 1542"/>
                <a:gd name="T11" fmla="*/ 1316 h 1542"/>
                <a:gd name="T12" fmla="*/ 1232 w 1542"/>
                <a:gd name="T13" fmla="*/ 1389 h 1542"/>
                <a:gd name="T14" fmla="*/ 1138 w 1542"/>
                <a:gd name="T15" fmla="*/ 1449 h 1542"/>
                <a:gd name="T16" fmla="*/ 1036 w 1542"/>
                <a:gd name="T17" fmla="*/ 1496 h 1542"/>
                <a:gd name="T18" fmla="*/ 926 w 1542"/>
                <a:gd name="T19" fmla="*/ 1526 h 1542"/>
                <a:gd name="T20" fmla="*/ 811 w 1542"/>
                <a:gd name="T21" fmla="*/ 1541 h 1542"/>
                <a:gd name="T22" fmla="*/ 731 w 1542"/>
                <a:gd name="T23" fmla="*/ 1541 h 1542"/>
                <a:gd name="T24" fmla="*/ 615 w 1542"/>
                <a:gd name="T25" fmla="*/ 1526 h 1542"/>
                <a:gd name="T26" fmla="*/ 505 w 1542"/>
                <a:gd name="T27" fmla="*/ 1496 h 1542"/>
                <a:gd name="T28" fmla="*/ 404 w 1542"/>
                <a:gd name="T29" fmla="*/ 1449 h 1542"/>
                <a:gd name="T30" fmla="*/ 310 w 1542"/>
                <a:gd name="T31" fmla="*/ 1389 h 1542"/>
                <a:gd name="T32" fmla="*/ 225 w 1542"/>
                <a:gd name="T33" fmla="*/ 1316 h 1542"/>
                <a:gd name="T34" fmla="*/ 153 w 1542"/>
                <a:gd name="T35" fmla="*/ 1232 h 1542"/>
                <a:gd name="T36" fmla="*/ 93 w 1542"/>
                <a:gd name="T37" fmla="*/ 1138 h 1542"/>
                <a:gd name="T38" fmla="*/ 46 w 1542"/>
                <a:gd name="T39" fmla="*/ 1036 h 1542"/>
                <a:gd name="T40" fmla="*/ 15 w 1542"/>
                <a:gd name="T41" fmla="*/ 926 h 1542"/>
                <a:gd name="T42" fmla="*/ 0 w 1542"/>
                <a:gd name="T43" fmla="*/ 811 h 1542"/>
                <a:gd name="T44" fmla="*/ 0 w 1542"/>
                <a:gd name="T45" fmla="*/ 731 h 1542"/>
                <a:gd name="T46" fmla="*/ 15 w 1542"/>
                <a:gd name="T47" fmla="*/ 615 h 1542"/>
                <a:gd name="T48" fmla="*/ 46 w 1542"/>
                <a:gd name="T49" fmla="*/ 505 h 1542"/>
                <a:gd name="T50" fmla="*/ 93 w 1542"/>
                <a:gd name="T51" fmla="*/ 404 h 1542"/>
                <a:gd name="T52" fmla="*/ 153 w 1542"/>
                <a:gd name="T53" fmla="*/ 310 h 1542"/>
                <a:gd name="T54" fmla="*/ 225 w 1542"/>
                <a:gd name="T55" fmla="*/ 225 h 1542"/>
                <a:gd name="T56" fmla="*/ 310 w 1542"/>
                <a:gd name="T57" fmla="*/ 153 h 1542"/>
                <a:gd name="T58" fmla="*/ 404 w 1542"/>
                <a:gd name="T59" fmla="*/ 93 h 1542"/>
                <a:gd name="T60" fmla="*/ 505 w 1542"/>
                <a:gd name="T61" fmla="*/ 46 h 1542"/>
                <a:gd name="T62" fmla="*/ 615 w 1542"/>
                <a:gd name="T63" fmla="*/ 15 h 1542"/>
                <a:gd name="T64" fmla="*/ 731 w 1542"/>
                <a:gd name="T65" fmla="*/ 0 h 1542"/>
                <a:gd name="T66" fmla="*/ 811 w 1542"/>
                <a:gd name="T67" fmla="*/ 0 h 1542"/>
                <a:gd name="T68" fmla="*/ 926 w 1542"/>
                <a:gd name="T69" fmla="*/ 15 h 1542"/>
                <a:gd name="T70" fmla="*/ 1036 w 1542"/>
                <a:gd name="T71" fmla="*/ 46 h 1542"/>
                <a:gd name="T72" fmla="*/ 1138 w 1542"/>
                <a:gd name="T73" fmla="*/ 93 h 1542"/>
                <a:gd name="T74" fmla="*/ 1232 w 1542"/>
                <a:gd name="T75" fmla="*/ 153 h 1542"/>
                <a:gd name="T76" fmla="*/ 1316 w 1542"/>
                <a:gd name="T77" fmla="*/ 225 h 1542"/>
                <a:gd name="T78" fmla="*/ 1389 w 1542"/>
                <a:gd name="T79" fmla="*/ 310 h 1542"/>
                <a:gd name="T80" fmla="*/ 1449 w 1542"/>
                <a:gd name="T81" fmla="*/ 404 h 1542"/>
                <a:gd name="T82" fmla="*/ 1496 w 1542"/>
                <a:gd name="T83" fmla="*/ 505 h 1542"/>
                <a:gd name="T84" fmla="*/ 1526 w 1542"/>
                <a:gd name="T85" fmla="*/ 615 h 1542"/>
                <a:gd name="T86" fmla="*/ 1541 w 1542"/>
                <a:gd name="T87" fmla="*/ 731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2" h="1542">
                  <a:moveTo>
                    <a:pt x="1542" y="771"/>
                  </a:moveTo>
                  <a:lnTo>
                    <a:pt x="1542" y="771"/>
                  </a:lnTo>
                  <a:lnTo>
                    <a:pt x="1541" y="811"/>
                  </a:lnTo>
                  <a:lnTo>
                    <a:pt x="1539" y="850"/>
                  </a:lnTo>
                  <a:lnTo>
                    <a:pt x="1533" y="889"/>
                  </a:lnTo>
                  <a:lnTo>
                    <a:pt x="1526" y="926"/>
                  </a:lnTo>
                  <a:lnTo>
                    <a:pt x="1518" y="963"/>
                  </a:lnTo>
                  <a:lnTo>
                    <a:pt x="1508" y="1000"/>
                  </a:lnTo>
                  <a:lnTo>
                    <a:pt x="1496" y="1036"/>
                  </a:lnTo>
                  <a:lnTo>
                    <a:pt x="1482" y="1071"/>
                  </a:lnTo>
                  <a:lnTo>
                    <a:pt x="1466" y="1106"/>
                  </a:lnTo>
                  <a:lnTo>
                    <a:pt x="1449" y="1138"/>
                  </a:lnTo>
                  <a:lnTo>
                    <a:pt x="1430" y="1171"/>
                  </a:lnTo>
                  <a:lnTo>
                    <a:pt x="1411" y="1202"/>
                  </a:lnTo>
                  <a:lnTo>
                    <a:pt x="1389" y="1232"/>
                  </a:lnTo>
                  <a:lnTo>
                    <a:pt x="1366" y="1262"/>
                  </a:lnTo>
                  <a:lnTo>
                    <a:pt x="1342" y="1290"/>
                  </a:lnTo>
                  <a:lnTo>
                    <a:pt x="1316" y="1316"/>
                  </a:lnTo>
                  <a:lnTo>
                    <a:pt x="1290" y="1342"/>
                  </a:lnTo>
                  <a:lnTo>
                    <a:pt x="1262" y="1366"/>
                  </a:lnTo>
                  <a:lnTo>
                    <a:pt x="1232" y="1389"/>
                  </a:lnTo>
                  <a:lnTo>
                    <a:pt x="1202" y="1411"/>
                  </a:lnTo>
                  <a:lnTo>
                    <a:pt x="1171" y="1430"/>
                  </a:lnTo>
                  <a:lnTo>
                    <a:pt x="1138" y="1449"/>
                  </a:lnTo>
                  <a:lnTo>
                    <a:pt x="1106" y="1466"/>
                  </a:lnTo>
                  <a:lnTo>
                    <a:pt x="1071" y="1482"/>
                  </a:lnTo>
                  <a:lnTo>
                    <a:pt x="1036" y="1496"/>
                  </a:lnTo>
                  <a:lnTo>
                    <a:pt x="1000" y="1508"/>
                  </a:lnTo>
                  <a:lnTo>
                    <a:pt x="963" y="1518"/>
                  </a:lnTo>
                  <a:lnTo>
                    <a:pt x="926" y="1526"/>
                  </a:lnTo>
                  <a:lnTo>
                    <a:pt x="889" y="1533"/>
                  </a:lnTo>
                  <a:lnTo>
                    <a:pt x="850" y="1539"/>
                  </a:lnTo>
                  <a:lnTo>
                    <a:pt x="811" y="1541"/>
                  </a:lnTo>
                  <a:lnTo>
                    <a:pt x="771" y="1542"/>
                  </a:lnTo>
                  <a:lnTo>
                    <a:pt x="771" y="1542"/>
                  </a:lnTo>
                  <a:lnTo>
                    <a:pt x="731" y="1541"/>
                  </a:lnTo>
                  <a:lnTo>
                    <a:pt x="692" y="1539"/>
                  </a:lnTo>
                  <a:lnTo>
                    <a:pt x="653" y="1533"/>
                  </a:lnTo>
                  <a:lnTo>
                    <a:pt x="615" y="1526"/>
                  </a:lnTo>
                  <a:lnTo>
                    <a:pt x="578" y="1518"/>
                  </a:lnTo>
                  <a:lnTo>
                    <a:pt x="542" y="1508"/>
                  </a:lnTo>
                  <a:lnTo>
                    <a:pt x="505" y="1496"/>
                  </a:lnTo>
                  <a:lnTo>
                    <a:pt x="470" y="1482"/>
                  </a:lnTo>
                  <a:lnTo>
                    <a:pt x="436" y="1466"/>
                  </a:lnTo>
                  <a:lnTo>
                    <a:pt x="404" y="1449"/>
                  </a:lnTo>
                  <a:lnTo>
                    <a:pt x="371" y="1430"/>
                  </a:lnTo>
                  <a:lnTo>
                    <a:pt x="339" y="1411"/>
                  </a:lnTo>
                  <a:lnTo>
                    <a:pt x="310" y="1389"/>
                  </a:lnTo>
                  <a:lnTo>
                    <a:pt x="280" y="1366"/>
                  </a:lnTo>
                  <a:lnTo>
                    <a:pt x="252" y="1342"/>
                  </a:lnTo>
                  <a:lnTo>
                    <a:pt x="225" y="1316"/>
                  </a:lnTo>
                  <a:lnTo>
                    <a:pt x="200" y="1290"/>
                  </a:lnTo>
                  <a:lnTo>
                    <a:pt x="175" y="1262"/>
                  </a:lnTo>
                  <a:lnTo>
                    <a:pt x="153" y="1232"/>
                  </a:lnTo>
                  <a:lnTo>
                    <a:pt x="131" y="1202"/>
                  </a:lnTo>
                  <a:lnTo>
                    <a:pt x="111" y="1171"/>
                  </a:lnTo>
                  <a:lnTo>
                    <a:pt x="93" y="1138"/>
                  </a:lnTo>
                  <a:lnTo>
                    <a:pt x="76" y="1106"/>
                  </a:lnTo>
                  <a:lnTo>
                    <a:pt x="60" y="1071"/>
                  </a:lnTo>
                  <a:lnTo>
                    <a:pt x="46" y="1036"/>
                  </a:lnTo>
                  <a:lnTo>
                    <a:pt x="34" y="1000"/>
                  </a:lnTo>
                  <a:lnTo>
                    <a:pt x="24" y="963"/>
                  </a:lnTo>
                  <a:lnTo>
                    <a:pt x="15" y="926"/>
                  </a:lnTo>
                  <a:lnTo>
                    <a:pt x="8" y="889"/>
                  </a:lnTo>
                  <a:lnTo>
                    <a:pt x="3" y="850"/>
                  </a:lnTo>
                  <a:lnTo>
                    <a:pt x="0" y="811"/>
                  </a:lnTo>
                  <a:lnTo>
                    <a:pt x="0" y="771"/>
                  </a:lnTo>
                  <a:lnTo>
                    <a:pt x="0" y="771"/>
                  </a:lnTo>
                  <a:lnTo>
                    <a:pt x="0" y="731"/>
                  </a:lnTo>
                  <a:lnTo>
                    <a:pt x="3" y="692"/>
                  </a:lnTo>
                  <a:lnTo>
                    <a:pt x="8" y="653"/>
                  </a:lnTo>
                  <a:lnTo>
                    <a:pt x="15" y="615"/>
                  </a:lnTo>
                  <a:lnTo>
                    <a:pt x="24" y="578"/>
                  </a:lnTo>
                  <a:lnTo>
                    <a:pt x="34" y="542"/>
                  </a:lnTo>
                  <a:lnTo>
                    <a:pt x="46" y="505"/>
                  </a:lnTo>
                  <a:lnTo>
                    <a:pt x="60" y="470"/>
                  </a:lnTo>
                  <a:lnTo>
                    <a:pt x="76" y="436"/>
                  </a:lnTo>
                  <a:lnTo>
                    <a:pt x="93" y="404"/>
                  </a:lnTo>
                  <a:lnTo>
                    <a:pt x="111" y="371"/>
                  </a:lnTo>
                  <a:lnTo>
                    <a:pt x="131" y="339"/>
                  </a:lnTo>
                  <a:lnTo>
                    <a:pt x="153" y="310"/>
                  </a:lnTo>
                  <a:lnTo>
                    <a:pt x="175" y="280"/>
                  </a:lnTo>
                  <a:lnTo>
                    <a:pt x="200" y="252"/>
                  </a:lnTo>
                  <a:lnTo>
                    <a:pt x="225" y="225"/>
                  </a:lnTo>
                  <a:lnTo>
                    <a:pt x="252" y="200"/>
                  </a:lnTo>
                  <a:lnTo>
                    <a:pt x="280" y="175"/>
                  </a:lnTo>
                  <a:lnTo>
                    <a:pt x="310" y="153"/>
                  </a:lnTo>
                  <a:lnTo>
                    <a:pt x="339" y="131"/>
                  </a:lnTo>
                  <a:lnTo>
                    <a:pt x="371" y="111"/>
                  </a:lnTo>
                  <a:lnTo>
                    <a:pt x="404" y="93"/>
                  </a:lnTo>
                  <a:lnTo>
                    <a:pt x="436" y="76"/>
                  </a:lnTo>
                  <a:lnTo>
                    <a:pt x="470" y="60"/>
                  </a:lnTo>
                  <a:lnTo>
                    <a:pt x="505" y="46"/>
                  </a:lnTo>
                  <a:lnTo>
                    <a:pt x="542" y="34"/>
                  </a:lnTo>
                  <a:lnTo>
                    <a:pt x="578" y="24"/>
                  </a:lnTo>
                  <a:lnTo>
                    <a:pt x="615" y="15"/>
                  </a:lnTo>
                  <a:lnTo>
                    <a:pt x="653" y="8"/>
                  </a:lnTo>
                  <a:lnTo>
                    <a:pt x="692" y="3"/>
                  </a:lnTo>
                  <a:lnTo>
                    <a:pt x="731" y="0"/>
                  </a:lnTo>
                  <a:lnTo>
                    <a:pt x="771" y="0"/>
                  </a:lnTo>
                  <a:lnTo>
                    <a:pt x="771" y="0"/>
                  </a:lnTo>
                  <a:lnTo>
                    <a:pt x="811" y="0"/>
                  </a:lnTo>
                  <a:lnTo>
                    <a:pt x="850" y="3"/>
                  </a:lnTo>
                  <a:lnTo>
                    <a:pt x="889" y="8"/>
                  </a:lnTo>
                  <a:lnTo>
                    <a:pt x="926" y="15"/>
                  </a:lnTo>
                  <a:lnTo>
                    <a:pt x="963" y="24"/>
                  </a:lnTo>
                  <a:lnTo>
                    <a:pt x="1000" y="34"/>
                  </a:lnTo>
                  <a:lnTo>
                    <a:pt x="1036" y="46"/>
                  </a:lnTo>
                  <a:lnTo>
                    <a:pt x="1071" y="60"/>
                  </a:lnTo>
                  <a:lnTo>
                    <a:pt x="1106" y="76"/>
                  </a:lnTo>
                  <a:lnTo>
                    <a:pt x="1138" y="93"/>
                  </a:lnTo>
                  <a:lnTo>
                    <a:pt x="1171" y="111"/>
                  </a:lnTo>
                  <a:lnTo>
                    <a:pt x="1202" y="131"/>
                  </a:lnTo>
                  <a:lnTo>
                    <a:pt x="1232" y="153"/>
                  </a:lnTo>
                  <a:lnTo>
                    <a:pt x="1262" y="175"/>
                  </a:lnTo>
                  <a:lnTo>
                    <a:pt x="1290" y="200"/>
                  </a:lnTo>
                  <a:lnTo>
                    <a:pt x="1316" y="225"/>
                  </a:lnTo>
                  <a:lnTo>
                    <a:pt x="1342" y="252"/>
                  </a:lnTo>
                  <a:lnTo>
                    <a:pt x="1366" y="280"/>
                  </a:lnTo>
                  <a:lnTo>
                    <a:pt x="1389" y="310"/>
                  </a:lnTo>
                  <a:lnTo>
                    <a:pt x="1411" y="339"/>
                  </a:lnTo>
                  <a:lnTo>
                    <a:pt x="1430" y="371"/>
                  </a:lnTo>
                  <a:lnTo>
                    <a:pt x="1449" y="404"/>
                  </a:lnTo>
                  <a:lnTo>
                    <a:pt x="1466" y="436"/>
                  </a:lnTo>
                  <a:lnTo>
                    <a:pt x="1482" y="470"/>
                  </a:lnTo>
                  <a:lnTo>
                    <a:pt x="1496" y="505"/>
                  </a:lnTo>
                  <a:lnTo>
                    <a:pt x="1508" y="542"/>
                  </a:lnTo>
                  <a:lnTo>
                    <a:pt x="1518" y="578"/>
                  </a:lnTo>
                  <a:lnTo>
                    <a:pt x="1526" y="615"/>
                  </a:lnTo>
                  <a:lnTo>
                    <a:pt x="1533" y="653"/>
                  </a:lnTo>
                  <a:lnTo>
                    <a:pt x="1539" y="692"/>
                  </a:lnTo>
                  <a:lnTo>
                    <a:pt x="1541" y="731"/>
                  </a:lnTo>
                  <a:lnTo>
                    <a:pt x="1542" y="771"/>
                  </a:lnTo>
                  <a:lnTo>
                    <a:pt x="1542" y="771"/>
                  </a:lnTo>
                  <a:close/>
                </a:path>
              </a:pathLst>
            </a:custGeom>
            <a:solidFill>
              <a:srgbClr val="000000"/>
            </a:solidFill>
            <a:ln w="28575">
              <a:solidFill>
                <a:schemeClr val="bg1"/>
              </a:solidFill>
              <a:round/>
              <a:headEnd/>
              <a:tailEnd/>
            </a:ln>
          </p:spPr>
          <p:txBody>
            <a:bodyPr/>
            <a:lstStyle/>
            <a:p>
              <a:pPr eaLnBrk="1" hangingPunct="1">
                <a:defRPr/>
              </a:pPr>
              <a:endParaRPr lang="pt-BR">
                <a:ln w="38100">
                  <a:solidFill>
                    <a:schemeClr val="bg1"/>
                  </a:solidFill>
                </a:ln>
                <a:latin typeface="Arial" charset="0"/>
                <a:ea typeface="ＭＳ Ｐゴシック" pitchFamily="-84" charset="-128"/>
              </a:endParaRPr>
            </a:p>
          </p:txBody>
        </p:sp>
        <p:grpSp>
          <p:nvGrpSpPr>
            <p:cNvPr id="146" name="Group 3750"/>
            <p:cNvGrpSpPr>
              <a:grpSpLocks noChangeAspect="1"/>
            </p:cNvGrpSpPr>
            <p:nvPr/>
          </p:nvGrpSpPr>
          <p:grpSpPr bwMode="auto">
            <a:xfrm>
              <a:off x="5396867" y="2930527"/>
              <a:ext cx="1146548" cy="1146548"/>
              <a:chOff x="1411" y="691"/>
              <a:chExt cx="2938" cy="2938"/>
            </a:xfrm>
          </p:grpSpPr>
          <p:sp>
            <p:nvSpPr>
              <p:cNvPr id="147" name="AutoShape 3749"/>
              <p:cNvSpPr>
                <a:spLocks noChangeAspect="1" noChangeArrowheads="1" noTextEdit="1"/>
              </p:cNvSpPr>
              <p:nvPr/>
            </p:nvSpPr>
            <p:spPr bwMode="auto">
              <a:xfrm>
                <a:off x="1411" y="691"/>
                <a:ext cx="2938" cy="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148" name="Freeform 3752"/>
              <p:cNvSpPr>
                <a:spLocks/>
              </p:cNvSpPr>
              <p:nvPr/>
            </p:nvSpPr>
            <p:spPr bwMode="auto">
              <a:xfrm>
                <a:off x="1411" y="691"/>
                <a:ext cx="2938" cy="2938"/>
              </a:xfrm>
              <a:custGeom>
                <a:avLst/>
                <a:gdLst>
                  <a:gd name="T0" fmla="*/ 2936 w 2938"/>
                  <a:gd name="T1" fmla="*/ 1546 h 2938"/>
                  <a:gd name="T2" fmla="*/ 2908 w 2938"/>
                  <a:gd name="T3" fmla="*/ 1766 h 2938"/>
                  <a:gd name="T4" fmla="*/ 2850 w 2938"/>
                  <a:gd name="T5" fmla="*/ 1974 h 2938"/>
                  <a:gd name="T6" fmla="*/ 2760 w 2938"/>
                  <a:gd name="T7" fmla="*/ 2170 h 2938"/>
                  <a:gd name="T8" fmla="*/ 2646 w 2938"/>
                  <a:gd name="T9" fmla="*/ 2348 h 2938"/>
                  <a:gd name="T10" fmla="*/ 2508 w 2938"/>
                  <a:gd name="T11" fmla="*/ 2508 h 2938"/>
                  <a:gd name="T12" fmla="*/ 2348 w 2938"/>
                  <a:gd name="T13" fmla="*/ 2646 h 2938"/>
                  <a:gd name="T14" fmla="*/ 2170 w 2938"/>
                  <a:gd name="T15" fmla="*/ 2762 h 2938"/>
                  <a:gd name="T16" fmla="*/ 1974 w 2938"/>
                  <a:gd name="T17" fmla="*/ 2850 h 2938"/>
                  <a:gd name="T18" fmla="*/ 1766 w 2938"/>
                  <a:gd name="T19" fmla="*/ 2908 h 2938"/>
                  <a:gd name="T20" fmla="*/ 1544 w 2938"/>
                  <a:gd name="T21" fmla="*/ 2936 h 2938"/>
                  <a:gd name="T22" fmla="*/ 1394 w 2938"/>
                  <a:gd name="T23" fmla="*/ 2936 h 2938"/>
                  <a:gd name="T24" fmla="*/ 1174 w 2938"/>
                  <a:gd name="T25" fmla="*/ 2908 h 2938"/>
                  <a:gd name="T26" fmla="*/ 964 w 2938"/>
                  <a:gd name="T27" fmla="*/ 2850 h 2938"/>
                  <a:gd name="T28" fmla="*/ 768 w 2938"/>
                  <a:gd name="T29" fmla="*/ 2762 h 2938"/>
                  <a:gd name="T30" fmla="*/ 590 w 2938"/>
                  <a:gd name="T31" fmla="*/ 2646 h 2938"/>
                  <a:gd name="T32" fmla="*/ 430 w 2938"/>
                  <a:gd name="T33" fmla="*/ 2508 h 2938"/>
                  <a:gd name="T34" fmla="*/ 292 w 2938"/>
                  <a:gd name="T35" fmla="*/ 2348 h 2938"/>
                  <a:gd name="T36" fmla="*/ 178 w 2938"/>
                  <a:gd name="T37" fmla="*/ 2170 h 2938"/>
                  <a:gd name="T38" fmla="*/ 90 w 2938"/>
                  <a:gd name="T39" fmla="*/ 1974 h 2938"/>
                  <a:gd name="T40" fmla="*/ 30 w 2938"/>
                  <a:gd name="T41" fmla="*/ 1766 h 2938"/>
                  <a:gd name="T42" fmla="*/ 2 w 2938"/>
                  <a:gd name="T43" fmla="*/ 1546 h 2938"/>
                  <a:gd name="T44" fmla="*/ 2 w 2938"/>
                  <a:gd name="T45" fmla="*/ 1394 h 2938"/>
                  <a:gd name="T46" fmla="*/ 30 w 2938"/>
                  <a:gd name="T47" fmla="*/ 1174 h 2938"/>
                  <a:gd name="T48" fmla="*/ 90 w 2938"/>
                  <a:gd name="T49" fmla="*/ 964 h 2938"/>
                  <a:gd name="T50" fmla="*/ 178 w 2938"/>
                  <a:gd name="T51" fmla="*/ 770 h 2938"/>
                  <a:gd name="T52" fmla="*/ 292 w 2938"/>
                  <a:gd name="T53" fmla="*/ 590 h 2938"/>
                  <a:gd name="T54" fmla="*/ 430 w 2938"/>
                  <a:gd name="T55" fmla="*/ 430 h 2938"/>
                  <a:gd name="T56" fmla="*/ 590 w 2938"/>
                  <a:gd name="T57" fmla="*/ 292 h 2938"/>
                  <a:gd name="T58" fmla="*/ 768 w 2938"/>
                  <a:gd name="T59" fmla="*/ 178 h 2938"/>
                  <a:gd name="T60" fmla="*/ 964 w 2938"/>
                  <a:gd name="T61" fmla="*/ 90 h 2938"/>
                  <a:gd name="T62" fmla="*/ 1174 w 2938"/>
                  <a:gd name="T63" fmla="*/ 30 h 2938"/>
                  <a:gd name="T64" fmla="*/ 1394 w 2938"/>
                  <a:gd name="T65" fmla="*/ 2 h 2938"/>
                  <a:gd name="T66" fmla="*/ 1544 w 2938"/>
                  <a:gd name="T67" fmla="*/ 2 h 2938"/>
                  <a:gd name="T68" fmla="*/ 1766 w 2938"/>
                  <a:gd name="T69" fmla="*/ 30 h 2938"/>
                  <a:gd name="T70" fmla="*/ 1974 w 2938"/>
                  <a:gd name="T71" fmla="*/ 90 h 2938"/>
                  <a:gd name="T72" fmla="*/ 2170 w 2938"/>
                  <a:gd name="T73" fmla="*/ 178 h 2938"/>
                  <a:gd name="T74" fmla="*/ 2348 w 2938"/>
                  <a:gd name="T75" fmla="*/ 292 h 2938"/>
                  <a:gd name="T76" fmla="*/ 2508 w 2938"/>
                  <a:gd name="T77" fmla="*/ 430 h 2938"/>
                  <a:gd name="T78" fmla="*/ 2646 w 2938"/>
                  <a:gd name="T79" fmla="*/ 590 h 2938"/>
                  <a:gd name="T80" fmla="*/ 2760 w 2938"/>
                  <a:gd name="T81" fmla="*/ 770 h 2938"/>
                  <a:gd name="T82" fmla="*/ 2850 w 2938"/>
                  <a:gd name="T83" fmla="*/ 964 h 2938"/>
                  <a:gd name="T84" fmla="*/ 2908 w 2938"/>
                  <a:gd name="T85" fmla="*/ 1174 h 2938"/>
                  <a:gd name="T86" fmla="*/ 2936 w 2938"/>
                  <a:gd name="T87" fmla="*/ 1394 h 29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8" h="2938">
                    <a:moveTo>
                      <a:pt x="2938" y="1470"/>
                    </a:moveTo>
                    <a:lnTo>
                      <a:pt x="2938" y="1470"/>
                    </a:lnTo>
                    <a:lnTo>
                      <a:pt x="2936" y="1546"/>
                    </a:lnTo>
                    <a:lnTo>
                      <a:pt x="2930" y="1620"/>
                    </a:lnTo>
                    <a:lnTo>
                      <a:pt x="2922" y="1694"/>
                    </a:lnTo>
                    <a:lnTo>
                      <a:pt x="2908" y="1766"/>
                    </a:lnTo>
                    <a:lnTo>
                      <a:pt x="2892" y="1836"/>
                    </a:lnTo>
                    <a:lnTo>
                      <a:pt x="2872" y="1906"/>
                    </a:lnTo>
                    <a:lnTo>
                      <a:pt x="2850" y="1974"/>
                    </a:lnTo>
                    <a:lnTo>
                      <a:pt x="2822" y="2042"/>
                    </a:lnTo>
                    <a:lnTo>
                      <a:pt x="2794" y="2106"/>
                    </a:lnTo>
                    <a:lnTo>
                      <a:pt x="2760" y="2170"/>
                    </a:lnTo>
                    <a:lnTo>
                      <a:pt x="2726" y="2232"/>
                    </a:lnTo>
                    <a:lnTo>
                      <a:pt x="2688" y="2290"/>
                    </a:lnTo>
                    <a:lnTo>
                      <a:pt x="2646" y="2348"/>
                    </a:lnTo>
                    <a:lnTo>
                      <a:pt x="2602" y="2404"/>
                    </a:lnTo>
                    <a:lnTo>
                      <a:pt x="2556" y="2458"/>
                    </a:lnTo>
                    <a:lnTo>
                      <a:pt x="2508" y="2508"/>
                    </a:lnTo>
                    <a:lnTo>
                      <a:pt x="2456" y="2556"/>
                    </a:lnTo>
                    <a:lnTo>
                      <a:pt x="2404" y="2604"/>
                    </a:lnTo>
                    <a:lnTo>
                      <a:pt x="2348" y="2646"/>
                    </a:lnTo>
                    <a:lnTo>
                      <a:pt x="2290" y="2688"/>
                    </a:lnTo>
                    <a:lnTo>
                      <a:pt x="2230" y="2726"/>
                    </a:lnTo>
                    <a:lnTo>
                      <a:pt x="2170" y="2762"/>
                    </a:lnTo>
                    <a:lnTo>
                      <a:pt x="2106" y="2794"/>
                    </a:lnTo>
                    <a:lnTo>
                      <a:pt x="2040" y="2824"/>
                    </a:lnTo>
                    <a:lnTo>
                      <a:pt x="1974" y="2850"/>
                    </a:lnTo>
                    <a:lnTo>
                      <a:pt x="1906" y="2872"/>
                    </a:lnTo>
                    <a:lnTo>
                      <a:pt x="1836" y="2892"/>
                    </a:lnTo>
                    <a:lnTo>
                      <a:pt x="1766" y="2908"/>
                    </a:lnTo>
                    <a:lnTo>
                      <a:pt x="1692" y="2922"/>
                    </a:lnTo>
                    <a:lnTo>
                      <a:pt x="1620" y="2932"/>
                    </a:lnTo>
                    <a:lnTo>
                      <a:pt x="1544" y="2936"/>
                    </a:lnTo>
                    <a:lnTo>
                      <a:pt x="1470" y="2938"/>
                    </a:lnTo>
                    <a:lnTo>
                      <a:pt x="1394" y="2936"/>
                    </a:lnTo>
                    <a:lnTo>
                      <a:pt x="1318" y="2932"/>
                    </a:lnTo>
                    <a:lnTo>
                      <a:pt x="1246" y="2922"/>
                    </a:lnTo>
                    <a:lnTo>
                      <a:pt x="1174" y="2908"/>
                    </a:lnTo>
                    <a:lnTo>
                      <a:pt x="1102" y="2892"/>
                    </a:lnTo>
                    <a:lnTo>
                      <a:pt x="1032" y="2872"/>
                    </a:lnTo>
                    <a:lnTo>
                      <a:pt x="964" y="2850"/>
                    </a:lnTo>
                    <a:lnTo>
                      <a:pt x="898" y="2824"/>
                    </a:lnTo>
                    <a:lnTo>
                      <a:pt x="832" y="2794"/>
                    </a:lnTo>
                    <a:lnTo>
                      <a:pt x="768" y="2762"/>
                    </a:lnTo>
                    <a:lnTo>
                      <a:pt x="708" y="2726"/>
                    </a:lnTo>
                    <a:lnTo>
                      <a:pt x="648" y="2688"/>
                    </a:lnTo>
                    <a:lnTo>
                      <a:pt x="590" y="2646"/>
                    </a:lnTo>
                    <a:lnTo>
                      <a:pt x="534" y="2604"/>
                    </a:lnTo>
                    <a:lnTo>
                      <a:pt x="482" y="2556"/>
                    </a:lnTo>
                    <a:lnTo>
                      <a:pt x="430" y="2508"/>
                    </a:lnTo>
                    <a:lnTo>
                      <a:pt x="382" y="2458"/>
                    </a:lnTo>
                    <a:lnTo>
                      <a:pt x="336" y="2404"/>
                    </a:lnTo>
                    <a:lnTo>
                      <a:pt x="292" y="2348"/>
                    </a:lnTo>
                    <a:lnTo>
                      <a:pt x="250" y="2290"/>
                    </a:lnTo>
                    <a:lnTo>
                      <a:pt x="212" y="2232"/>
                    </a:lnTo>
                    <a:lnTo>
                      <a:pt x="178" y="2170"/>
                    </a:lnTo>
                    <a:lnTo>
                      <a:pt x="144" y="2106"/>
                    </a:lnTo>
                    <a:lnTo>
                      <a:pt x="116" y="2042"/>
                    </a:lnTo>
                    <a:lnTo>
                      <a:pt x="90" y="1974"/>
                    </a:lnTo>
                    <a:lnTo>
                      <a:pt x="66" y="1906"/>
                    </a:lnTo>
                    <a:lnTo>
                      <a:pt x="46" y="1836"/>
                    </a:lnTo>
                    <a:lnTo>
                      <a:pt x="30" y="1766"/>
                    </a:lnTo>
                    <a:lnTo>
                      <a:pt x="18" y="1694"/>
                    </a:lnTo>
                    <a:lnTo>
                      <a:pt x="8" y="1620"/>
                    </a:lnTo>
                    <a:lnTo>
                      <a:pt x="2" y="1546"/>
                    </a:lnTo>
                    <a:lnTo>
                      <a:pt x="0" y="1470"/>
                    </a:lnTo>
                    <a:lnTo>
                      <a:pt x="2" y="1394"/>
                    </a:lnTo>
                    <a:lnTo>
                      <a:pt x="8" y="1320"/>
                    </a:lnTo>
                    <a:lnTo>
                      <a:pt x="18" y="1246"/>
                    </a:lnTo>
                    <a:lnTo>
                      <a:pt x="30" y="1174"/>
                    </a:lnTo>
                    <a:lnTo>
                      <a:pt x="46" y="1102"/>
                    </a:lnTo>
                    <a:lnTo>
                      <a:pt x="66" y="1032"/>
                    </a:lnTo>
                    <a:lnTo>
                      <a:pt x="90" y="964"/>
                    </a:lnTo>
                    <a:lnTo>
                      <a:pt x="116" y="898"/>
                    </a:lnTo>
                    <a:lnTo>
                      <a:pt x="144" y="832"/>
                    </a:lnTo>
                    <a:lnTo>
                      <a:pt x="178" y="770"/>
                    </a:lnTo>
                    <a:lnTo>
                      <a:pt x="212" y="708"/>
                    </a:lnTo>
                    <a:lnTo>
                      <a:pt x="250" y="648"/>
                    </a:lnTo>
                    <a:lnTo>
                      <a:pt x="292" y="590"/>
                    </a:lnTo>
                    <a:lnTo>
                      <a:pt x="336" y="536"/>
                    </a:lnTo>
                    <a:lnTo>
                      <a:pt x="382" y="482"/>
                    </a:lnTo>
                    <a:lnTo>
                      <a:pt x="430" y="430"/>
                    </a:lnTo>
                    <a:lnTo>
                      <a:pt x="482" y="382"/>
                    </a:lnTo>
                    <a:lnTo>
                      <a:pt x="534" y="336"/>
                    </a:lnTo>
                    <a:lnTo>
                      <a:pt x="590" y="292"/>
                    </a:lnTo>
                    <a:lnTo>
                      <a:pt x="648" y="252"/>
                    </a:lnTo>
                    <a:lnTo>
                      <a:pt x="708" y="214"/>
                    </a:lnTo>
                    <a:lnTo>
                      <a:pt x="768" y="178"/>
                    </a:lnTo>
                    <a:lnTo>
                      <a:pt x="832" y="146"/>
                    </a:lnTo>
                    <a:lnTo>
                      <a:pt x="898" y="116"/>
                    </a:lnTo>
                    <a:lnTo>
                      <a:pt x="964" y="90"/>
                    </a:lnTo>
                    <a:lnTo>
                      <a:pt x="1032" y="66"/>
                    </a:lnTo>
                    <a:lnTo>
                      <a:pt x="1102" y="46"/>
                    </a:lnTo>
                    <a:lnTo>
                      <a:pt x="1174" y="30"/>
                    </a:lnTo>
                    <a:lnTo>
                      <a:pt x="1246" y="18"/>
                    </a:lnTo>
                    <a:lnTo>
                      <a:pt x="1318" y="8"/>
                    </a:lnTo>
                    <a:lnTo>
                      <a:pt x="1394" y="2"/>
                    </a:lnTo>
                    <a:lnTo>
                      <a:pt x="1470" y="0"/>
                    </a:lnTo>
                    <a:lnTo>
                      <a:pt x="1544" y="2"/>
                    </a:lnTo>
                    <a:lnTo>
                      <a:pt x="1620" y="8"/>
                    </a:lnTo>
                    <a:lnTo>
                      <a:pt x="1692" y="18"/>
                    </a:lnTo>
                    <a:lnTo>
                      <a:pt x="1766" y="30"/>
                    </a:lnTo>
                    <a:lnTo>
                      <a:pt x="1836" y="46"/>
                    </a:lnTo>
                    <a:lnTo>
                      <a:pt x="1906" y="66"/>
                    </a:lnTo>
                    <a:lnTo>
                      <a:pt x="1974" y="90"/>
                    </a:lnTo>
                    <a:lnTo>
                      <a:pt x="2040" y="116"/>
                    </a:lnTo>
                    <a:lnTo>
                      <a:pt x="2106" y="146"/>
                    </a:lnTo>
                    <a:lnTo>
                      <a:pt x="2170" y="178"/>
                    </a:lnTo>
                    <a:lnTo>
                      <a:pt x="2230" y="214"/>
                    </a:lnTo>
                    <a:lnTo>
                      <a:pt x="2290" y="252"/>
                    </a:lnTo>
                    <a:lnTo>
                      <a:pt x="2348" y="292"/>
                    </a:lnTo>
                    <a:lnTo>
                      <a:pt x="2404" y="336"/>
                    </a:lnTo>
                    <a:lnTo>
                      <a:pt x="2456" y="382"/>
                    </a:lnTo>
                    <a:lnTo>
                      <a:pt x="2508" y="430"/>
                    </a:lnTo>
                    <a:lnTo>
                      <a:pt x="2556" y="482"/>
                    </a:lnTo>
                    <a:lnTo>
                      <a:pt x="2602" y="536"/>
                    </a:lnTo>
                    <a:lnTo>
                      <a:pt x="2646" y="590"/>
                    </a:lnTo>
                    <a:lnTo>
                      <a:pt x="2688" y="648"/>
                    </a:lnTo>
                    <a:lnTo>
                      <a:pt x="2726" y="708"/>
                    </a:lnTo>
                    <a:lnTo>
                      <a:pt x="2760" y="770"/>
                    </a:lnTo>
                    <a:lnTo>
                      <a:pt x="2794" y="832"/>
                    </a:lnTo>
                    <a:lnTo>
                      <a:pt x="2822" y="898"/>
                    </a:lnTo>
                    <a:lnTo>
                      <a:pt x="2850" y="964"/>
                    </a:lnTo>
                    <a:lnTo>
                      <a:pt x="2872" y="1032"/>
                    </a:lnTo>
                    <a:lnTo>
                      <a:pt x="2892" y="1102"/>
                    </a:lnTo>
                    <a:lnTo>
                      <a:pt x="2908" y="1174"/>
                    </a:lnTo>
                    <a:lnTo>
                      <a:pt x="2922" y="1246"/>
                    </a:lnTo>
                    <a:lnTo>
                      <a:pt x="2930" y="1320"/>
                    </a:lnTo>
                    <a:lnTo>
                      <a:pt x="2936" y="1394"/>
                    </a:lnTo>
                    <a:lnTo>
                      <a:pt x="2938" y="14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9" name="Rectangle 3753"/>
              <p:cNvSpPr>
                <a:spLocks noChangeArrowheads="1"/>
              </p:cNvSpPr>
              <p:nvPr/>
            </p:nvSpPr>
            <p:spPr bwMode="auto">
              <a:xfrm>
                <a:off x="2161" y="2341"/>
                <a:ext cx="598" cy="142"/>
              </a:xfrm>
              <a:prstGeom prst="rect">
                <a:avLst/>
              </a:prstGeom>
              <a:solidFill>
                <a:srgbClr val="4A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150" name="Rectangle 3754"/>
              <p:cNvSpPr>
                <a:spLocks noChangeArrowheads="1"/>
              </p:cNvSpPr>
              <p:nvPr/>
            </p:nvSpPr>
            <p:spPr bwMode="auto">
              <a:xfrm>
                <a:off x="2161" y="2341"/>
                <a:ext cx="5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151" name="Rectangle 3755"/>
              <p:cNvSpPr>
                <a:spLocks noChangeArrowheads="1"/>
              </p:cNvSpPr>
              <p:nvPr/>
            </p:nvSpPr>
            <p:spPr bwMode="auto">
              <a:xfrm>
                <a:off x="2897" y="2319"/>
                <a:ext cx="1182" cy="56"/>
              </a:xfrm>
              <a:prstGeom prst="rect">
                <a:avLst/>
              </a:prstGeom>
              <a:solidFill>
                <a:srgbClr val="4E4E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152" name="Rectangle 3756"/>
              <p:cNvSpPr>
                <a:spLocks noChangeArrowheads="1"/>
              </p:cNvSpPr>
              <p:nvPr/>
            </p:nvSpPr>
            <p:spPr bwMode="auto">
              <a:xfrm>
                <a:off x="1623" y="2307"/>
                <a:ext cx="550" cy="176"/>
              </a:xfrm>
              <a:prstGeom prst="rect">
                <a:avLst/>
              </a:prstGeom>
              <a:solidFill>
                <a:srgbClr val="4A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153" name="Rectangle 3757"/>
              <p:cNvSpPr>
                <a:spLocks noChangeArrowheads="1"/>
              </p:cNvSpPr>
              <p:nvPr/>
            </p:nvSpPr>
            <p:spPr bwMode="auto">
              <a:xfrm>
                <a:off x="1623" y="2307"/>
                <a:ext cx="55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154" name="Rectangle 3758"/>
              <p:cNvSpPr>
                <a:spLocks noChangeArrowheads="1"/>
              </p:cNvSpPr>
              <p:nvPr/>
            </p:nvSpPr>
            <p:spPr bwMode="auto">
              <a:xfrm>
                <a:off x="3689" y="2361"/>
                <a:ext cx="130" cy="76"/>
              </a:xfrm>
              <a:prstGeom prst="rect">
                <a:avLst/>
              </a:prstGeom>
              <a:solidFill>
                <a:srgbClr val="3536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155" name="Rectangle 3759"/>
              <p:cNvSpPr>
                <a:spLocks noChangeArrowheads="1"/>
              </p:cNvSpPr>
              <p:nvPr/>
            </p:nvSpPr>
            <p:spPr bwMode="auto">
              <a:xfrm>
                <a:off x="3689" y="2361"/>
                <a:ext cx="13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156" name="Freeform 3760"/>
              <p:cNvSpPr>
                <a:spLocks/>
              </p:cNvSpPr>
              <p:nvPr/>
            </p:nvSpPr>
            <p:spPr bwMode="auto">
              <a:xfrm>
                <a:off x="2599" y="2357"/>
                <a:ext cx="316" cy="126"/>
              </a:xfrm>
              <a:custGeom>
                <a:avLst/>
                <a:gdLst>
                  <a:gd name="T0" fmla="*/ 0 w 316"/>
                  <a:gd name="T1" fmla="*/ 126 h 126"/>
                  <a:gd name="T2" fmla="*/ 316 w 316"/>
                  <a:gd name="T3" fmla="*/ 126 h 126"/>
                  <a:gd name="T4" fmla="*/ 280 w 316"/>
                  <a:gd name="T5" fmla="*/ 54 h 126"/>
                  <a:gd name="T6" fmla="*/ 208 w 316"/>
                  <a:gd name="T7" fmla="*/ 0 h 126"/>
                  <a:gd name="T8" fmla="*/ 130 w 316"/>
                  <a:gd name="T9" fmla="*/ 0 h 126"/>
                  <a:gd name="T10" fmla="*/ 64 w 316"/>
                  <a:gd name="T11" fmla="*/ 32 h 126"/>
                  <a:gd name="T12" fmla="*/ 0 w 316"/>
                  <a:gd name="T13" fmla="*/ 126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6" h="126">
                    <a:moveTo>
                      <a:pt x="0" y="126"/>
                    </a:moveTo>
                    <a:lnTo>
                      <a:pt x="316" y="126"/>
                    </a:lnTo>
                    <a:lnTo>
                      <a:pt x="280" y="54"/>
                    </a:lnTo>
                    <a:lnTo>
                      <a:pt x="208" y="0"/>
                    </a:lnTo>
                    <a:lnTo>
                      <a:pt x="130" y="0"/>
                    </a:lnTo>
                    <a:lnTo>
                      <a:pt x="64" y="32"/>
                    </a:lnTo>
                    <a:lnTo>
                      <a:pt x="0" y="126"/>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57" name="Freeform 3761"/>
              <p:cNvSpPr>
                <a:spLocks/>
              </p:cNvSpPr>
              <p:nvPr/>
            </p:nvSpPr>
            <p:spPr bwMode="auto">
              <a:xfrm>
                <a:off x="2599" y="2357"/>
                <a:ext cx="316" cy="126"/>
              </a:xfrm>
              <a:custGeom>
                <a:avLst/>
                <a:gdLst>
                  <a:gd name="T0" fmla="*/ 0 w 316"/>
                  <a:gd name="T1" fmla="*/ 126 h 126"/>
                  <a:gd name="T2" fmla="*/ 316 w 316"/>
                  <a:gd name="T3" fmla="*/ 126 h 126"/>
                  <a:gd name="T4" fmla="*/ 280 w 316"/>
                  <a:gd name="T5" fmla="*/ 54 h 126"/>
                  <a:gd name="T6" fmla="*/ 208 w 316"/>
                  <a:gd name="T7" fmla="*/ 0 h 126"/>
                  <a:gd name="T8" fmla="*/ 130 w 316"/>
                  <a:gd name="T9" fmla="*/ 0 h 126"/>
                  <a:gd name="T10" fmla="*/ 64 w 316"/>
                  <a:gd name="T11" fmla="*/ 32 h 126"/>
                  <a:gd name="T12" fmla="*/ 0 w 316"/>
                  <a:gd name="T13" fmla="*/ 126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6" h="126">
                    <a:moveTo>
                      <a:pt x="0" y="126"/>
                    </a:moveTo>
                    <a:lnTo>
                      <a:pt x="316" y="126"/>
                    </a:lnTo>
                    <a:lnTo>
                      <a:pt x="280" y="54"/>
                    </a:lnTo>
                    <a:lnTo>
                      <a:pt x="208" y="0"/>
                    </a:lnTo>
                    <a:lnTo>
                      <a:pt x="130" y="0"/>
                    </a:lnTo>
                    <a:lnTo>
                      <a:pt x="64" y="32"/>
                    </a:lnTo>
                    <a:lnTo>
                      <a:pt x="0"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58" name="Freeform 3762"/>
              <p:cNvSpPr>
                <a:spLocks/>
              </p:cNvSpPr>
              <p:nvPr/>
            </p:nvSpPr>
            <p:spPr bwMode="auto">
              <a:xfrm>
                <a:off x="2191" y="2385"/>
                <a:ext cx="470" cy="44"/>
              </a:xfrm>
              <a:custGeom>
                <a:avLst/>
                <a:gdLst>
                  <a:gd name="T0" fmla="*/ 0 w 470"/>
                  <a:gd name="T1" fmla="*/ 44 h 44"/>
                  <a:gd name="T2" fmla="*/ 438 w 470"/>
                  <a:gd name="T3" fmla="*/ 44 h 44"/>
                  <a:gd name="T4" fmla="*/ 470 w 470"/>
                  <a:gd name="T5" fmla="*/ 0 h 44"/>
                  <a:gd name="T6" fmla="*/ 0 w 470"/>
                  <a:gd name="T7" fmla="*/ 0 h 44"/>
                  <a:gd name="T8" fmla="*/ 0 w 470"/>
                  <a:gd name="T9" fmla="*/ 44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0" h="44">
                    <a:moveTo>
                      <a:pt x="0" y="44"/>
                    </a:moveTo>
                    <a:lnTo>
                      <a:pt x="438" y="44"/>
                    </a:lnTo>
                    <a:lnTo>
                      <a:pt x="470" y="0"/>
                    </a:lnTo>
                    <a:lnTo>
                      <a:pt x="0" y="0"/>
                    </a:lnTo>
                    <a:lnTo>
                      <a:pt x="0" y="44"/>
                    </a:lnTo>
                    <a:close/>
                  </a:path>
                </a:pathLst>
              </a:custGeom>
              <a:solidFill>
                <a:srgbClr val="302F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59" name="Freeform 3763"/>
              <p:cNvSpPr>
                <a:spLocks/>
              </p:cNvSpPr>
              <p:nvPr/>
            </p:nvSpPr>
            <p:spPr bwMode="auto">
              <a:xfrm>
                <a:off x="2191" y="2385"/>
                <a:ext cx="470" cy="44"/>
              </a:xfrm>
              <a:custGeom>
                <a:avLst/>
                <a:gdLst>
                  <a:gd name="T0" fmla="*/ 0 w 470"/>
                  <a:gd name="T1" fmla="*/ 44 h 44"/>
                  <a:gd name="T2" fmla="*/ 438 w 470"/>
                  <a:gd name="T3" fmla="*/ 44 h 44"/>
                  <a:gd name="T4" fmla="*/ 470 w 470"/>
                  <a:gd name="T5" fmla="*/ 0 h 44"/>
                  <a:gd name="T6" fmla="*/ 0 w 470"/>
                  <a:gd name="T7" fmla="*/ 0 h 44"/>
                  <a:gd name="T8" fmla="*/ 0 w 470"/>
                  <a:gd name="T9" fmla="*/ 44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0" h="44">
                    <a:moveTo>
                      <a:pt x="0" y="44"/>
                    </a:moveTo>
                    <a:lnTo>
                      <a:pt x="438" y="44"/>
                    </a:lnTo>
                    <a:lnTo>
                      <a:pt x="470" y="0"/>
                    </a:lnTo>
                    <a:lnTo>
                      <a:pt x="0" y="0"/>
                    </a:lnTo>
                    <a:lnTo>
                      <a:pt x="0"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60" name="Rectangle 3764"/>
              <p:cNvSpPr>
                <a:spLocks noChangeArrowheads="1"/>
              </p:cNvSpPr>
              <p:nvPr/>
            </p:nvSpPr>
            <p:spPr bwMode="auto">
              <a:xfrm>
                <a:off x="2401" y="2357"/>
                <a:ext cx="52" cy="54"/>
              </a:xfrm>
              <a:prstGeom prst="rect">
                <a:avLst/>
              </a:prstGeom>
              <a:solidFill>
                <a:srgbClr val="B520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161" name="Rectangle 3765"/>
              <p:cNvSpPr>
                <a:spLocks noChangeArrowheads="1"/>
              </p:cNvSpPr>
              <p:nvPr/>
            </p:nvSpPr>
            <p:spPr bwMode="auto">
              <a:xfrm>
                <a:off x="2401" y="2357"/>
                <a:ext cx="52"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162" name="Rectangle 3766"/>
              <p:cNvSpPr>
                <a:spLocks noChangeArrowheads="1"/>
              </p:cNvSpPr>
              <p:nvPr/>
            </p:nvSpPr>
            <p:spPr bwMode="auto">
              <a:xfrm>
                <a:off x="2275" y="2231"/>
                <a:ext cx="1872" cy="88"/>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163" name="Freeform 3767"/>
              <p:cNvSpPr>
                <a:spLocks/>
              </p:cNvSpPr>
              <p:nvPr/>
            </p:nvSpPr>
            <p:spPr bwMode="auto">
              <a:xfrm>
                <a:off x="2275" y="2357"/>
                <a:ext cx="316" cy="126"/>
              </a:xfrm>
              <a:custGeom>
                <a:avLst/>
                <a:gdLst>
                  <a:gd name="T0" fmla="*/ 0 w 316"/>
                  <a:gd name="T1" fmla="*/ 126 h 126"/>
                  <a:gd name="T2" fmla="*/ 316 w 316"/>
                  <a:gd name="T3" fmla="*/ 126 h 126"/>
                  <a:gd name="T4" fmla="*/ 280 w 316"/>
                  <a:gd name="T5" fmla="*/ 54 h 126"/>
                  <a:gd name="T6" fmla="*/ 206 w 316"/>
                  <a:gd name="T7" fmla="*/ 0 h 126"/>
                  <a:gd name="T8" fmla="*/ 130 w 316"/>
                  <a:gd name="T9" fmla="*/ 0 h 126"/>
                  <a:gd name="T10" fmla="*/ 62 w 316"/>
                  <a:gd name="T11" fmla="*/ 32 h 126"/>
                  <a:gd name="T12" fmla="*/ 0 w 316"/>
                  <a:gd name="T13" fmla="*/ 126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6" h="126">
                    <a:moveTo>
                      <a:pt x="0" y="126"/>
                    </a:moveTo>
                    <a:lnTo>
                      <a:pt x="316" y="126"/>
                    </a:lnTo>
                    <a:lnTo>
                      <a:pt x="280" y="54"/>
                    </a:lnTo>
                    <a:lnTo>
                      <a:pt x="206" y="0"/>
                    </a:lnTo>
                    <a:lnTo>
                      <a:pt x="130" y="0"/>
                    </a:lnTo>
                    <a:lnTo>
                      <a:pt x="62" y="32"/>
                    </a:lnTo>
                    <a:lnTo>
                      <a:pt x="0" y="126"/>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64" name="Freeform 3768"/>
              <p:cNvSpPr>
                <a:spLocks/>
              </p:cNvSpPr>
              <p:nvPr/>
            </p:nvSpPr>
            <p:spPr bwMode="auto">
              <a:xfrm>
                <a:off x="2275" y="2357"/>
                <a:ext cx="316" cy="126"/>
              </a:xfrm>
              <a:custGeom>
                <a:avLst/>
                <a:gdLst>
                  <a:gd name="T0" fmla="*/ 0 w 316"/>
                  <a:gd name="T1" fmla="*/ 126 h 126"/>
                  <a:gd name="T2" fmla="*/ 316 w 316"/>
                  <a:gd name="T3" fmla="*/ 126 h 126"/>
                  <a:gd name="T4" fmla="*/ 280 w 316"/>
                  <a:gd name="T5" fmla="*/ 54 h 126"/>
                  <a:gd name="T6" fmla="*/ 206 w 316"/>
                  <a:gd name="T7" fmla="*/ 0 h 126"/>
                  <a:gd name="T8" fmla="*/ 130 w 316"/>
                  <a:gd name="T9" fmla="*/ 0 h 126"/>
                  <a:gd name="T10" fmla="*/ 62 w 316"/>
                  <a:gd name="T11" fmla="*/ 32 h 126"/>
                  <a:gd name="T12" fmla="*/ 0 w 316"/>
                  <a:gd name="T13" fmla="*/ 126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6" h="126">
                    <a:moveTo>
                      <a:pt x="0" y="126"/>
                    </a:moveTo>
                    <a:lnTo>
                      <a:pt x="316" y="126"/>
                    </a:lnTo>
                    <a:lnTo>
                      <a:pt x="280" y="54"/>
                    </a:lnTo>
                    <a:lnTo>
                      <a:pt x="206" y="0"/>
                    </a:lnTo>
                    <a:lnTo>
                      <a:pt x="130" y="0"/>
                    </a:lnTo>
                    <a:lnTo>
                      <a:pt x="62" y="32"/>
                    </a:lnTo>
                    <a:lnTo>
                      <a:pt x="0"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65" name="Freeform 3769"/>
              <p:cNvSpPr>
                <a:spLocks/>
              </p:cNvSpPr>
              <p:nvPr/>
            </p:nvSpPr>
            <p:spPr bwMode="auto">
              <a:xfrm>
                <a:off x="2639" y="2379"/>
                <a:ext cx="240" cy="242"/>
              </a:xfrm>
              <a:custGeom>
                <a:avLst/>
                <a:gdLst>
                  <a:gd name="T0" fmla="*/ 0 w 240"/>
                  <a:gd name="T1" fmla="*/ 122 h 242"/>
                  <a:gd name="T2" fmla="*/ 0 w 240"/>
                  <a:gd name="T3" fmla="*/ 122 h 242"/>
                  <a:gd name="T4" fmla="*/ 0 w 240"/>
                  <a:gd name="T5" fmla="*/ 134 h 242"/>
                  <a:gd name="T6" fmla="*/ 2 w 240"/>
                  <a:gd name="T7" fmla="*/ 146 h 242"/>
                  <a:gd name="T8" fmla="*/ 8 w 240"/>
                  <a:gd name="T9" fmla="*/ 168 h 242"/>
                  <a:gd name="T10" fmla="*/ 20 w 240"/>
                  <a:gd name="T11" fmla="*/ 188 h 242"/>
                  <a:gd name="T12" fmla="*/ 34 w 240"/>
                  <a:gd name="T13" fmla="*/ 206 h 242"/>
                  <a:gd name="T14" fmla="*/ 52 w 240"/>
                  <a:gd name="T15" fmla="*/ 222 h 242"/>
                  <a:gd name="T16" fmla="*/ 72 w 240"/>
                  <a:gd name="T17" fmla="*/ 232 h 242"/>
                  <a:gd name="T18" fmla="*/ 96 w 240"/>
                  <a:gd name="T19" fmla="*/ 240 h 242"/>
                  <a:gd name="T20" fmla="*/ 108 w 240"/>
                  <a:gd name="T21" fmla="*/ 242 h 242"/>
                  <a:gd name="T22" fmla="*/ 120 w 240"/>
                  <a:gd name="T23" fmla="*/ 242 h 242"/>
                  <a:gd name="T24" fmla="*/ 120 w 240"/>
                  <a:gd name="T25" fmla="*/ 242 h 242"/>
                  <a:gd name="T26" fmla="*/ 132 w 240"/>
                  <a:gd name="T27" fmla="*/ 242 h 242"/>
                  <a:gd name="T28" fmla="*/ 144 w 240"/>
                  <a:gd name="T29" fmla="*/ 240 h 242"/>
                  <a:gd name="T30" fmla="*/ 166 w 240"/>
                  <a:gd name="T31" fmla="*/ 232 h 242"/>
                  <a:gd name="T32" fmla="*/ 188 w 240"/>
                  <a:gd name="T33" fmla="*/ 222 h 242"/>
                  <a:gd name="T34" fmla="*/ 204 w 240"/>
                  <a:gd name="T35" fmla="*/ 206 h 242"/>
                  <a:gd name="T36" fmla="*/ 220 w 240"/>
                  <a:gd name="T37" fmla="*/ 188 h 242"/>
                  <a:gd name="T38" fmla="*/ 230 w 240"/>
                  <a:gd name="T39" fmla="*/ 168 h 242"/>
                  <a:gd name="T40" fmla="*/ 238 w 240"/>
                  <a:gd name="T41" fmla="*/ 146 h 242"/>
                  <a:gd name="T42" fmla="*/ 240 w 240"/>
                  <a:gd name="T43" fmla="*/ 134 h 242"/>
                  <a:gd name="T44" fmla="*/ 240 w 240"/>
                  <a:gd name="T45" fmla="*/ 122 h 242"/>
                  <a:gd name="T46" fmla="*/ 240 w 240"/>
                  <a:gd name="T47" fmla="*/ 122 h 242"/>
                  <a:gd name="T48" fmla="*/ 240 w 240"/>
                  <a:gd name="T49" fmla="*/ 110 h 242"/>
                  <a:gd name="T50" fmla="*/ 238 w 240"/>
                  <a:gd name="T51" fmla="*/ 98 h 242"/>
                  <a:gd name="T52" fmla="*/ 230 w 240"/>
                  <a:gd name="T53" fmla="*/ 74 h 242"/>
                  <a:gd name="T54" fmla="*/ 220 w 240"/>
                  <a:gd name="T55" fmla="*/ 54 h 242"/>
                  <a:gd name="T56" fmla="*/ 204 w 240"/>
                  <a:gd name="T57" fmla="*/ 36 h 242"/>
                  <a:gd name="T58" fmla="*/ 188 w 240"/>
                  <a:gd name="T59" fmla="*/ 22 h 242"/>
                  <a:gd name="T60" fmla="*/ 166 w 240"/>
                  <a:gd name="T61" fmla="*/ 10 h 242"/>
                  <a:gd name="T62" fmla="*/ 144 w 240"/>
                  <a:gd name="T63" fmla="*/ 4 h 242"/>
                  <a:gd name="T64" fmla="*/ 132 w 240"/>
                  <a:gd name="T65" fmla="*/ 2 h 242"/>
                  <a:gd name="T66" fmla="*/ 120 w 240"/>
                  <a:gd name="T67" fmla="*/ 0 h 242"/>
                  <a:gd name="T68" fmla="*/ 120 w 240"/>
                  <a:gd name="T69" fmla="*/ 0 h 242"/>
                  <a:gd name="T70" fmla="*/ 108 w 240"/>
                  <a:gd name="T71" fmla="*/ 2 h 242"/>
                  <a:gd name="T72" fmla="*/ 96 w 240"/>
                  <a:gd name="T73" fmla="*/ 4 h 242"/>
                  <a:gd name="T74" fmla="*/ 72 w 240"/>
                  <a:gd name="T75" fmla="*/ 10 h 242"/>
                  <a:gd name="T76" fmla="*/ 52 w 240"/>
                  <a:gd name="T77" fmla="*/ 22 h 242"/>
                  <a:gd name="T78" fmla="*/ 34 w 240"/>
                  <a:gd name="T79" fmla="*/ 36 h 242"/>
                  <a:gd name="T80" fmla="*/ 20 w 240"/>
                  <a:gd name="T81" fmla="*/ 54 h 242"/>
                  <a:gd name="T82" fmla="*/ 8 w 240"/>
                  <a:gd name="T83" fmla="*/ 74 h 242"/>
                  <a:gd name="T84" fmla="*/ 2 w 240"/>
                  <a:gd name="T85" fmla="*/ 98 h 242"/>
                  <a:gd name="T86" fmla="*/ 0 w 240"/>
                  <a:gd name="T87" fmla="*/ 110 h 242"/>
                  <a:gd name="T88" fmla="*/ 0 w 240"/>
                  <a:gd name="T89" fmla="*/ 122 h 2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0" h="242">
                    <a:moveTo>
                      <a:pt x="0" y="122"/>
                    </a:moveTo>
                    <a:lnTo>
                      <a:pt x="0" y="122"/>
                    </a:lnTo>
                    <a:lnTo>
                      <a:pt x="0" y="134"/>
                    </a:lnTo>
                    <a:lnTo>
                      <a:pt x="2" y="146"/>
                    </a:lnTo>
                    <a:lnTo>
                      <a:pt x="8" y="168"/>
                    </a:lnTo>
                    <a:lnTo>
                      <a:pt x="20" y="188"/>
                    </a:lnTo>
                    <a:lnTo>
                      <a:pt x="34" y="206"/>
                    </a:lnTo>
                    <a:lnTo>
                      <a:pt x="52" y="222"/>
                    </a:lnTo>
                    <a:lnTo>
                      <a:pt x="72" y="232"/>
                    </a:lnTo>
                    <a:lnTo>
                      <a:pt x="96" y="240"/>
                    </a:lnTo>
                    <a:lnTo>
                      <a:pt x="108" y="242"/>
                    </a:lnTo>
                    <a:lnTo>
                      <a:pt x="120" y="242"/>
                    </a:lnTo>
                    <a:lnTo>
                      <a:pt x="132" y="242"/>
                    </a:lnTo>
                    <a:lnTo>
                      <a:pt x="144" y="240"/>
                    </a:lnTo>
                    <a:lnTo>
                      <a:pt x="166" y="232"/>
                    </a:lnTo>
                    <a:lnTo>
                      <a:pt x="188" y="222"/>
                    </a:lnTo>
                    <a:lnTo>
                      <a:pt x="204" y="206"/>
                    </a:lnTo>
                    <a:lnTo>
                      <a:pt x="220" y="188"/>
                    </a:lnTo>
                    <a:lnTo>
                      <a:pt x="230" y="168"/>
                    </a:lnTo>
                    <a:lnTo>
                      <a:pt x="238" y="146"/>
                    </a:lnTo>
                    <a:lnTo>
                      <a:pt x="240" y="134"/>
                    </a:lnTo>
                    <a:lnTo>
                      <a:pt x="240" y="122"/>
                    </a:lnTo>
                    <a:lnTo>
                      <a:pt x="240" y="110"/>
                    </a:lnTo>
                    <a:lnTo>
                      <a:pt x="238" y="98"/>
                    </a:lnTo>
                    <a:lnTo>
                      <a:pt x="230" y="74"/>
                    </a:lnTo>
                    <a:lnTo>
                      <a:pt x="220" y="54"/>
                    </a:lnTo>
                    <a:lnTo>
                      <a:pt x="204" y="36"/>
                    </a:lnTo>
                    <a:lnTo>
                      <a:pt x="188" y="22"/>
                    </a:lnTo>
                    <a:lnTo>
                      <a:pt x="166" y="10"/>
                    </a:lnTo>
                    <a:lnTo>
                      <a:pt x="144" y="4"/>
                    </a:lnTo>
                    <a:lnTo>
                      <a:pt x="132" y="2"/>
                    </a:lnTo>
                    <a:lnTo>
                      <a:pt x="120" y="0"/>
                    </a:lnTo>
                    <a:lnTo>
                      <a:pt x="108" y="2"/>
                    </a:lnTo>
                    <a:lnTo>
                      <a:pt x="96" y="4"/>
                    </a:lnTo>
                    <a:lnTo>
                      <a:pt x="72" y="10"/>
                    </a:lnTo>
                    <a:lnTo>
                      <a:pt x="52" y="22"/>
                    </a:lnTo>
                    <a:lnTo>
                      <a:pt x="34" y="36"/>
                    </a:lnTo>
                    <a:lnTo>
                      <a:pt x="20" y="54"/>
                    </a:lnTo>
                    <a:lnTo>
                      <a:pt x="8" y="74"/>
                    </a:lnTo>
                    <a:lnTo>
                      <a:pt x="2" y="98"/>
                    </a:lnTo>
                    <a:lnTo>
                      <a:pt x="0" y="110"/>
                    </a:lnTo>
                    <a:lnTo>
                      <a:pt x="0" y="12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66" name="Freeform 3770"/>
              <p:cNvSpPr>
                <a:spLocks/>
              </p:cNvSpPr>
              <p:nvPr/>
            </p:nvSpPr>
            <p:spPr bwMode="auto">
              <a:xfrm>
                <a:off x="2639" y="2379"/>
                <a:ext cx="240" cy="242"/>
              </a:xfrm>
              <a:custGeom>
                <a:avLst/>
                <a:gdLst>
                  <a:gd name="T0" fmla="*/ 0 w 240"/>
                  <a:gd name="T1" fmla="*/ 122 h 242"/>
                  <a:gd name="T2" fmla="*/ 0 w 240"/>
                  <a:gd name="T3" fmla="*/ 122 h 242"/>
                  <a:gd name="T4" fmla="*/ 0 w 240"/>
                  <a:gd name="T5" fmla="*/ 134 h 242"/>
                  <a:gd name="T6" fmla="*/ 2 w 240"/>
                  <a:gd name="T7" fmla="*/ 146 h 242"/>
                  <a:gd name="T8" fmla="*/ 8 w 240"/>
                  <a:gd name="T9" fmla="*/ 168 h 242"/>
                  <a:gd name="T10" fmla="*/ 20 w 240"/>
                  <a:gd name="T11" fmla="*/ 188 h 242"/>
                  <a:gd name="T12" fmla="*/ 34 w 240"/>
                  <a:gd name="T13" fmla="*/ 206 h 242"/>
                  <a:gd name="T14" fmla="*/ 52 w 240"/>
                  <a:gd name="T15" fmla="*/ 222 h 242"/>
                  <a:gd name="T16" fmla="*/ 72 w 240"/>
                  <a:gd name="T17" fmla="*/ 232 h 242"/>
                  <a:gd name="T18" fmla="*/ 96 w 240"/>
                  <a:gd name="T19" fmla="*/ 240 h 242"/>
                  <a:gd name="T20" fmla="*/ 108 w 240"/>
                  <a:gd name="T21" fmla="*/ 242 h 242"/>
                  <a:gd name="T22" fmla="*/ 120 w 240"/>
                  <a:gd name="T23" fmla="*/ 242 h 242"/>
                  <a:gd name="T24" fmla="*/ 120 w 240"/>
                  <a:gd name="T25" fmla="*/ 242 h 242"/>
                  <a:gd name="T26" fmla="*/ 132 w 240"/>
                  <a:gd name="T27" fmla="*/ 242 h 242"/>
                  <a:gd name="T28" fmla="*/ 144 w 240"/>
                  <a:gd name="T29" fmla="*/ 240 h 242"/>
                  <a:gd name="T30" fmla="*/ 166 w 240"/>
                  <a:gd name="T31" fmla="*/ 232 h 242"/>
                  <a:gd name="T32" fmla="*/ 188 w 240"/>
                  <a:gd name="T33" fmla="*/ 222 h 242"/>
                  <a:gd name="T34" fmla="*/ 204 w 240"/>
                  <a:gd name="T35" fmla="*/ 206 h 242"/>
                  <a:gd name="T36" fmla="*/ 220 w 240"/>
                  <a:gd name="T37" fmla="*/ 188 h 242"/>
                  <a:gd name="T38" fmla="*/ 230 w 240"/>
                  <a:gd name="T39" fmla="*/ 168 h 242"/>
                  <a:gd name="T40" fmla="*/ 238 w 240"/>
                  <a:gd name="T41" fmla="*/ 146 h 242"/>
                  <a:gd name="T42" fmla="*/ 240 w 240"/>
                  <a:gd name="T43" fmla="*/ 134 h 242"/>
                  <a:gd name="T44" fmla="*/ 240 w 240"/>
                  <a:gd name="T45" fmla="*/ 122 h 242"/>
                  <a:gd name="T46" fmla="*/ 240 w 240"/>
                  <a:gd name="T47" fmla="*/ 122 h 242"/>
                  <a:gd name="T48" fmla="*/ 240 w 240"/>
                  <a:gd name="T49" fmla="*/ 110 h 242"/>
                  <a:gd name="T50" fmla="*/ 238 w 240"/>
                  <a:gd name="T51" fmla="*/ 98 h 242"/>
                  <a:gd name="T52" fmla="*/ 230 w 240"/>
                  <a:gd name="T53" fmla="*/ 74 h 242"/>
                  <a:gd name="T54" fmla="*/ 220 w 240"/>
                  <a:gd name="T55" fmla="*/ 54 h 242"/>
                  <a:gd name="T56" fmla="*/ 204 w 240"/>
                  <a:gd name="T57" fmla="*/ 36 h 242"/>
                  <a:gd name="T58" fmla="*/ 188 w 240"/>
                  <a:gd name="T59" fmla="*/ 22 h 242"/>
                  <a:gd name="T60" fmla="*/ 166 w 240"/>
                  <a:gd name="T61" fmla="*/ 10 h 242"/>
                  <a:gd name="T62" fmla="*/ 144 w 240"/>
                  <a:gd name="T63" fmla="*/ 4 h 242"/>
                  <a:gd name="T64" fmla="*/ 132 w 240"/>
                  <a:gd name="T65" fmla="*/ 2 h 242"/>
                  <a:gd name="T66" fmla="*/ 120 w 240"/>
                  <a:gd name="T67" fmla="*/ 0 h 242"/>
                  <a:gd name="T68" fmla="*/ 120 w 240"/>
                  <a:gd name="T69" fmla="*/ 0 h 242"/>
                  <a:gd name="T70" fmla="*/ 108 w 240"/>
                  <a:gd name="T71" fmla="*/ 2 h 242"/>
                  <a:gd name="T72" fmla="*/ 96 w 240"/>
                  <a:gd name="T73" fmla="*/ 4 h 242"/>
                  <a:gd name="T74" fmla="*/ 72 w 240"/>
                  <a:gd name="T75" fmla="*/ 10 h 242"/>
                  <a:gd name="T76" fmla="*/ 52 w 240"/>
                  <a:gd name="T77" fmla="*/ 22 h 242"/>
                  <a:gd name="T78" fmla="*/ 34 w 240"/>
                  <a:gd name="T79" fmla="*/ 36 h 242"/>
                  <a:gd name="T80" fmla="*/ 20 w 240"/>
                  <a:gd name="T81" fmla="*/ 54 h 242"/>
                  <a:gd name="T82" fmla="*/ 8 w 240"/>
                  <a:gd name="T83" fmla="*/ 74 h 242"/>
                  <a:gd name="T84" fmla="*/ 2 w 240"/>
                  <a:gd name="T85" fmla="*/ 98 h 242"/>
                  <a:gd name="T86" fmla="*/ 0 w 240"/>
                  <a:gd name="T87" fmla="*/ 110 h 242"/>
                  <a:gd name="T88" fmla="*/ 0 w 240"/>
                  <a:gd name="T89" fmla="*/ 122 h 2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0" h="242">
                    <a:moveTo>
                      <a:pt x="0" y="122"/>
                    </a:moveTo>
                    <a:lnTo>
                      <a:pt x="0" y="122"/>
                    </a:lnTo>
                    <a:lnTo>
                      <a:pt x="0" y="134"/>
                    </a:lnTo>
                    <a:lnTo>
                      <a:pt x="2" y="146"/>
                    </a:lnTo>
                    <a:lnTo>
                      <a:pt x="8" y="168"/>
                    </a:lnTo>
                    <a:lnTo>
                      <a:pt x="20" y="188"/>
                    </a:lnTo>
                    <a:lnTo>
                      <a:pt x="34" y="206"/>
                    </a:lnTo>
                    <a:lnTo>
                      <a:pt x="52" y="222"/>
                    </a:lnTo>
                    <a:lnTo>
                      <a:pt x="72" y="232"/>
                    </a:lnTo>
                    <a:lnTo>
                      <a:pt x="96" y="240"/>
                    </a:lnTo>
                    <a:lnTo>
                      <a:pt x="108" y="242"/>
                    </a:lnTo>
                    <a:lnTo>
                      <a:pt x="120" y="242"/>
                    </a:lnTo>
                    <a:lnTo>
                      <a:pt x="132" y="242"/>
                    </a:lnTo>
                    <a:lnTo>
                      <a:pt x="144" y="240"/>
                    </a:lnTo>
                    <a:lnTo>
                      <a:pt x="166" y="232"/>
                    </a:lnTo>
                    <a:lnTo>
                      <a:pt x="188" y="222"/>
                    </a:lnTo>
                    <a:lnTo>
                      <a:pt x="204" y="206"/>
                    </a:lnTo>
                    <a:lnTo>
                      <a:pt x="220" y="188"/>
                    </a:lnTo>
                    <a:lnTo>
                      <a:pt x="230" y="168"/>
                    </a:lnTo>
                    <a:lnTo>
                      <a:pt x="238" y="146"/>
                    </a:lnTo>
                    <a:lnTo>
                      <a:pt x="240" y="134"/>
                    </a:lnTo>
                    <a:lnTo>
                      <a:pt x="240" y="122"/>
                    </a:lnTo>
                    <a:lnTo>
                      <a:pt x="240" y="110"/>
                    </a:lnTo>
                    <a:lnTo>
                      <a:pt x="238" y="98"/>
                    </a:lnTo>
                    <a:lnTo>
                      <a:pt x="230" y="74"/>
                    </a:lnTo>
                    <a:lnTo>
                      <a:pt x="220" y="54"/>
                    </a:lnTo>
                    <a:lnTo>
                      <a:pt x="204" y="36"/>
                    </a:lnTo>
                    <a:lnTo>
                      <a:pt x="188" y="22"/>
                    </a:lnTo>
                    <a:lnTo>
                      <a:pt x="166" y="10"/>
                    </a:lnTo>
                    <a:lnTo>
                      <a:pt x="144" y="4"/>
                    </a:lnTo>
                    <a:lnTo>
                      <a:pt x="132" y="2"/>
                    </a:lnTo>
                    <a:lnTo>
                      <a:pt x="120" y="0"/>
                    </a:lnTo>
                    <a:lnTo>
                      <a:pt x="108" y="2"/>
                    </a:lnTo>
                    <a:lnTo>
                      <a:pt x="96" y="4"/>
                    </a:lnTo>
                    <a:lnTo>
                      <a:pt x="72" y="10"/>
                    </a:lnTo>
                    <a:lnTo>
                      <a:pt x="52" y="22"/>
                    </a:lnTo>
                    <a:lnTo>
                      <a:pt x="34" y="36"/>
                    </a:lnTo>
                    <a:lnTo>
                      <a:pt x="20" y="54"/>
                    </a:lnTo>
                    <a:lnTo>
                      <a:pt x="8" y="74"/>
                    </a:lnTo>
                    <a:lnTo>
                      <a:pt x="2" y="98"/>
                    </a:lnTo>
                    <a:lnTo>
                      <a:pt x="0" y="110"/>
                    </a:lnTo>
                    <a:lnTo>
                      <a:pt x="0"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67" name="Freeform 3771"/>
              <p:cNvSpPr>
                <a:spLocks/>
              </p:cNvSpPr>
              <p:nvPr/>
            </p:nvSpPr>
            <p:spPr bwMode="auto">
              <a:xfrm>
                <a:off x="2677" y="2419"/>
                <a:ext cx="162" cy="162"/>
              </a:xfrm>
              <a:custGeom>
                <a:avLst/>
                <a:gdLst>
                  <a:gd name="T0" fmla="*/ 0 w 162"/>
                  <a:gd name="T1" fmla="*/ 82 h 162"/>
                  <a:gd name="T2" fmla="*/ 0 w 162"/>
                  <a:gd name="T3" fmla="*/ 82 h 162"/>
                  <a:gd name="T4" fmla="*/ 2 w 162"/>
                  <a:gd name="T5" fmla="*/ 98 h 162"/>
                  <a:gd name="T6" fmla="*/ 8 w 162"/>
                  <a:gd name="T7" fmla="*/ 112 h 162"/>
                  <a:gd name="T8" fmla="*/ 14 w 162"/>
                  <a:gd name="T9" fmla="*/ 126 h 162"/>
                  <a:gd name="T10" fmla="*/ 24 w 162"/>
                  <a:gd name="T11" fmla="*/ 138 h 162"/>
                  <a:gd name="T12" fmla="*/ 36 w 162"/>
                  <a:gd name="T13" fmla="*/ 148 h 162"/>
                  <a:gd name="T14" fmla="*/ 50 w 162"/>
                  <a:gd name="T15" fmla="*/ 156 h 162"/>
                  <a:gd name="T16" fmla="*/ 66 w 162"/>
                  <a:gd name="T17" fmla="*/ 160 h 162"/>
                  <a:gd name="T18" fmla="*/ 82 w 162"/>
                  <a:gd name="T19" fmla="*/ 162 h 162"/>
                  <a:gd name="T20" fmla="*/ 82 w 162"/>
                  <a:gd name="T21" fmla="*/ 162 h 162"/>
                  <a:gd name="T22" fmla="*/ 98 w 162"/>
                  <a:gd name="T23" fmla="*/ 160 h 162"/>
                  <a:gd name="T24" fmla="*/ 114 w 162"/>
                  <a:gd name="T25" fmla="*/ 156 h 162"/>
                  <a:gd name="T26" fmla="*/ 126 w 162"/>
                  <a:gd name="T27" fmla="*/ 148 h 162"/>
                  <a:gd name="T28" fmla="*/ 138 w 162"/>
                  <a:gd name="T29" fmla="*/ 138 h 162"/>
                  <a:gd name="T30" fmla="*/ 148 w 162"/>
                  <a:gd name="T31" fmla="*/ 126 h 162"/>
                  <a:gd name="T32" fmla="*/ 156 w 162"/>
                  <a:gd name="T33" fmla="*/ 112 h 162"/>
                  <a:gd name="T34" fmla="*/ 160 w 162"/>
                  <a:gd name="T35" fmla="*/ 98 h 162"/>
                  <a:gd name="T36" fmla="*/ 162 w 162"/>
                  <a:gd name="T37" fmla="*/ 82 h 162"/>
                  <a:gd name="T38" fmla="*/ 162 w 162"/>
                  <a:gd name="T39" fmla="*/ 82 h 162"/>
                  <a:gd name="T40" fmla="*/ 160 w 162"/>
                  <a:gd name="T41" fmla="*/ 66 h 162"/>
                  <a:gd name="T42" fmla="*/ 156 w 162"/>
                  <a:gd name="T43" fmla="*/ 50 h 162"/>
                  <a:gd name="T44" fmla="*/ 148 w 162"/>
                  <a:gd name="T45" fmla="*/ 36 h 162"/>
                  <a:gd name="T46" fmla="*/ 138 w 162"/>
                  <a:gd name="T47" fmla="*/ 24 h 162"/>
                  <a:gd name="T48" fmla="*/ 126 w 162"/>
                  <a:gd name="T49" fmla="*/ 14 h 162"/>
                  <a:gd name="T50" fmla="*/ 114 w 162"/>
                  <a:gd name="T51" fmla="*/ 6 h 162"/>
                  <a:gd name="T52" fmla="*/ 98 w 162"/>
                  <a:gd name="T53" fmla="*/ 2 h 162"/>
                  <a:gd name="T54" fmla="*/ 82 w 162"/>
                  <a:gd name="T55" fmla="*/ 0 h 162"/>
                  <a:gd name="T56" fmla="*/ 82 w 162"/>
                  <a:gd name="T57" fmla="*/ 0 h 162"/>
                  <a:gd name="T58" fmla="*/ 66 w 162"/>
                  <a:gd name="T59" fmla="*/ 2 h 162"/>
                  <a:gd name="T60" fmla="*/ 50 w 162"/>
                  <a:gd name="T61" fmla="*/ 6 h 162"/>
                  <a:gd name="T62" fmla="*/ 36 w 162"/>
                  <a:gd name="T63" fmla="*/ 14 h 162"/>
                  <a:gd name="T64" fmla="*/ 24 w 162"/>
                  <a:gd name="T65" fmla="*/ 24 h 162"/>
                  <a:gd name="T66" fmla="*/ 14 w 162"/>
                  <a:gd name="T67" fmla="*/ 36 h 162"/>
                  <a:gd name="T68" fmla="*/ 8 w 162"/>
                  <a:gd name="T69" fmla="*/ 50 h 162"/>
                  <a:gd name="T70" fmla="*/ 2 w 162"/>
                  <a:gd name="T71" fmla="*/ 66 h 162"/>
                  <a:gd name="T72" fmla="*/ 0 w 162"/>
                  <a:gd name="T73" fmla="*/ 82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0" y="82"/>
                    </a:moveTo>
                    <a:lnTo>
                      <a:pt x="0" y="82"/>
                    </a:lnTo>
                    <a:lnTo>
                      <a:pt x="2" y="98"/>
                    </a:lnTo>
                    <a:lnTo>
                      <a:pt x="8" y="112"/>
                    </a:lnTo>
                    <a:lnTo>
                      <a:pt x="14" y="126"/>
                    </a:lnTo>
                    <a:lnTo>
                      <a:pt x="24" y="138"/>
                    </a:lnTo>
                    <a:lnTo>
                      <a:pt x="36" y="148"/>
                    </a:lnTo>
                    <a:lnTo>
                      <a:pt x="50" y="156"/>
                    </a:lnTo>
                    <a:lnTo>
                      <a:pt x="66" y="160"/>
                    </a:lnTo>
                    <a:lnTo>
                      <a:pt x="82" y="162"/>
                    </a:lnTo>
                    <a:lnTo>
                      <a:pt x="98" y="160"/>
                    </a:lnTo>
                    <a:lnTo>
                      <a:pt x="114"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4" y="6"/>
                    </a:lnTo>
                    <a:lnTo>
                      <a:pt x="98" y="2"/>
                    </a:lnTo>
                    <a:lnTo>
                      <a:pt x="82" y="0"/>
                    </a:lnTo>
                    <a:lnTo>
                      <a:pt x="66" y="2"/>
                    </a:lnTo>
                    <a:lnTo>
                      <a:pt x="50" y="6"/>
                    </a:lnTo>
                    <a:lnTo>
                      <a:pt x="36" y="14"/>
                    </a:lnTo>
                    <a:lnTo>
                      <a:pt x="24" y="24"/>
                    </a:lnTo>
                    <a:lnTo>
                      <a:pt x="14" y="36"/>
                    </a:lnTo>
                    <a:lnTo>
                      <a:pt x="8" y="50"/>
                    </a:lnTo>
                    <a:lnTo>
                      <a:pt x="2" y="66"/>
                    </a:lnTo>
                    <a:lnTo>
                      <a:pt x="0" y="82"/>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68" name="Freeform 3772"/>
              <p:cNvSpPr>
                <a:spLocks/>
              </p:cNvSpPr>
              <p:nvPr/>
            </p:nvSpPr>
            <p:spPr bwMode="auto">
              <a:xfrm>
                <a:off x="2677" y="2419"/>
                <a:ext cx="162" cy="162"/>
              </a:xfrm>
              <a:custGeom>
                <a:avLst/>
                <a:gdLst>
                  <a:gd name="T0" fmla="*/ 0 w 162"/>
                  <a:gd name="T1" fmla="*/ 82 h 162"/>
                  <a:gd name="T2" fmla="*/ 0 w 162"/>
                  <a:gd name="T3" fmla="*/ 82 h 162"/>
                  <a:gd name="T4" fmla="*/ 2 w 162"/>
                  <a:gd name="T5" fmla="*/ 98 h 162"/>
                  <a:gd name="T6" fmla="*/ 8 w 162"/>
                  <a:gd name="T7" fmla="*/ 112 h 162"/>
                  <a:gd name="T8" fmla="*/ 14 w 162"/>
                  <a:gd name="T9" fmla="*/ 126 h 162"/>
                  <a:gd name="T10" fmla="*/ 24 w 162"/>
                  <a:gd name="T11" fmla="*/ 138 h 162"/>
                  <a:gd name="T12" fmla="*/ 36 w 162"/>
                  <a:gd name="T13" fmla="*/ 148 h 162"/>
                  <a:gd name="T14" fmla="*/ 50 w 162"/>
                  <a:gd name="T15" fmla="*/ 156 h 162"/>
                  <a:gd name="T16" fmla="*/ 66 w 162"/>
                  <a:gd name="T17" fmla="*/ 160 h 162"/>
                  <a:gd name="T18" fmla="*/ 82 w 162"/>
                  <a:gd name="T19" fmla="*/ 162 h 162"/>
                  <a:gd name="T20" fmla="*/ 82 w 162"/>
                  <a:gd name="T21" fmla="*/ 162 h 162"/>
                  <a:gd name="T22" fmla="*/ 98 w 162"/>
                  <a:gd name="T23" fmla="*/ 160 h 162"/>
                  <a:gd name="T24" fmla="*/ 114 w 162"/>
                  <a:gd name="T25" fmla="*/ 156 h 162"/>
                  <a:gd name="T26" fmla="*/ 126 w 162"/>
                  <a:gd name="T27" fmla="*/ 148 h 162"/>
                  <a:gd name="T28" fmla="*/ 138 w 162"/>
                  <a:gd name="T29" fmla="*/ 138 h 162"/>
                  <a:gd name="T30" fmla="*/ 148 w 162"/>
                  <a:gd name="T31" fmla="*/ 126 h 162"/>
                  <a:gd name="T32" fmla="*/ 156 w 162"/>
                  <a:gd name="T33" fmla="*/ 112 h 162"/>
                  <a:gd name="T34" fmla="*/ 160 w 162"/>
                  <a:gd name="T35" fmla="*/ 98 h 162"/>
                  <a:gd name="T36" fmla="*/ 162 w 162"/>
                  <a:gd name="T37" fmla="*/ 82 h 162"/>
                  <a:gd name="T38" fmla="*/ 162 w 162"/>
                  <a:gd name="T39" fmla="*/ 82 h 162"/>
                  <a:gd name="T40" fmla="*/ 160 w 162"/>
                  <a:gd name="T41" fmla="*/ 66 h 162"/>
                  <a:gd name="T42" fmla="*/ 156 w 162"/>
                  <a:gd name="T43" fmla="*/ 50 h 162"/>
                  <a:gd name="T44" fmla="*/ 148 w 162"/>
                  <a:gd name="T45" fmla="*/ 36 h 162"/>
                  <a:gd name="T46" fmla="*/ 138 w 162"/>
                  <a:gd name="T47" fmla="*/ 24 h 162"/>
                  <a:gd name="T48" fmla="*/ 126 w 162"/>
                  <a:gd name="T49" fmla="*/ 14 h 162"/>
                  <a:gd name="T50" fmla="*/ 114 w 162"/>
                  <a:gd name="T51" fmla="*/ 6 h 162"/>
                  <a:gd name="T52" fmla="*/ 98 w 162"/>
                  <a:gd name="T53" fmla="*/ 2 h 162"/>
                  <a:gd name="T54" fmla="*/ 82 w 162"/>
                  <a:gd name="T55" fmla="*/ 0 h 162"/>
                  <a:gd name="T56" fmla="*/ 82 w 162"/>
                  <a:gd name="T57" fmla="*/ 0 h 162"/>
                  <a:gd name="T58" fmla="*/ 66 w 162"/>
                  <a:gd name="T59" fmla="*/ 2 h 162"/>
                  <a:gd name="T60" fmla="*/ 50 w 162"/>
                  <a:gd name="T61" fmla="*/ 6 h 162"/>
                  <a:gd name="T62" fmla="*/ 36 w 162"/>
                  <a:gd name="T63" fmla="*/ 14 h 162"/>
                  <a:gd name="T64" fmla="*/ 24 w 162"/>
                  <a:gd name="T65" fmla="*/ 24 h 162"/>
                  <a:gd name="T66" fmla="*/ 14 w 162"/>
                  <a:gd name="T67" fmla="*/ 36 h 162"/>
                  <a:gd name="T68" fmla="*/ 8 w 162"/>
                  <a:gd name="T69" fmla="*/ 50 h 162"/>
                  <a:gd name="T70" fmla="*/ 2 w 162"/>
                  <a:gd name="T71" fmla="*/ 66 h 162"/>
                  <a:gd name="T72" fmla="*/ 0 w 162"/>
                  <a:gd name="T73" fmla="*/ 82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0" y="82"/>
                    </a:moveTo>
                    <a:lnTo>
                      <a:pt x="0" y="82"/>
                    </a:lnTo>
                    <a:lnTo>
                      <a:pt x="2" y="98"/>
                    </a:lnTo>
                    <a:lnTo>
                      <a:pt x="8" y="112"/>
                    </a:lnTo>
                    <a:lnTo>
                      <a:pt x="14" y="126"/>
                    </a:lnTo>
                    <a:lnTo>
                      <a:pt x="24" y="138"/>
                    </a:lnTo>
                    <a:lnTo>
                      <a:pt x="36" y="148"/>
                    </a:lnTo>
                    <a:lnTo>
                      <a:pt x="50" y="156"/>
                    </a:lnTo>
                    <a:lnTo>
                      <a:pt x="66" y="160"/>
                    </a:lnTo>
                    <a:lnTo>
                      <a:pt x="82" y="162"/>
                    </a:lnTo>
                    <a:lnTo>
                      <a:pt x="98" y="160"/>
                    </a:lnTo>
                    <a:lnTo>
                      <a:pt x="114"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4" y="6"/>
                    </a:lnTo>
                    <a:lnTo>
                      <a:pt x="98" y="2"/>
                    </a:lnTo>
                    <a:lnTo>
                      <a:pt x="82" y="0"/>
                    </a:lnTo>
                    <a:lnTo>
                      <a:pt x="66" y="2"/>
                    </a:lnTo>
                    <a:lnTo>
                      <a:pt x="50" y="6"/>
                    </a:lnTo>
                    <a:lnTo>
                      <a:pt x="36" y="14"/>
                    </a:lnTo>
                    <a:lnTo>
                      <a:pt x="24" y="24"/>
                    </a:lnTo>
                    <a:lnTo>
                      <a:pt x="14" y="36"/>
                    </a:lnTo>
                    <a:lnTo>
                      <a:pt x="8" y="50"/>
                    </a:lnTo>
                    <a:lnTo>
                      <a:pt x="2" y="66"/>
                    </a:lnTo>
                    <a:lnTo>
                      <a:pt x="0"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69" name="Freeform 3773"/>
              <p:cNvSpPr>
                <a:spLocks noEditPoints="1"/>
              </p:cNvSpPr>
              <p:nvPr/>
            </p:nvSpPr>
            <p:spPr bwMode="auto">
              <a:xfrm>
                <a:off x="2649" y="2389"/>
                <a:ext cx="220" cy="222"/>
              </a:xfrm>
              <a:custGeom>
                <a:avLst/>
                <a:gdLst>
                  <a:gd name="T0" fmla="*/ 110 w 220"/>
                  <a:gd name="T1" fmla="*/ 192 h 222"/>
                  <a:gd name="T2" fmla="*/ 78 w 220"/>
                  <a:gd name="T3" fmla="*/ 186 h 222"/>
                  <a:gd name="T4" fmla="*/ 52 w 220"/>
                  <a:gd name="T5" fmla="*/ 168 h 222"/>
                  <a:gd name="T6" fmla="*/ 36 w 220"/>
                  <a:gd name="T7" fmla="*/ 142 h 222"/>
                  <a:gd name="T8" fmla="*/ 28 w 220"/>
                  <a:gd name="T9" fmla="*/ 112 h 222"/>
                  <a:gd name="T10" fmla="*/ 30 w 220"/>
                  <a:gd name="T11" fmla="*/ 96 h 222"/>
                  <a:gd name="T12" fmla="*/ 42 w 220"/>
                  <a:gd name="T13" fmla="*/ 66 h 222"/>
                  <a:gd name="T14" fmla="*/ 64 w 220"/>
                  <a:gd name="T15" fmla="*/ 44 h 222"/>
                  <a:gd name="T16" fmla="*/ 94 w 220"/>
                  <a:gd name="T17" fmla="*/ 32 h 222"/>
                  <a:gd name="T18" fmla="*/ 110 w 220"/>
                  <a:gd name="T19" fmla="*/ 30 h 222"/>
                  <a:gd name="T20" fmla="*/ 142 w 220"/>
                  <a:gd name="T21" fmla="*/ 36 h 222"/>
                  <a:gd name="T22" fmla="*/ 166 w 220"/>
                  <a:gd name="T23" fmla="*/ 54 h 222"/>
                  <a:gd name="T24" fmla="*/ 184 w 220"/>
                  <a:gd name="T25" fmla="*/ 80 h 222"/>
                  <a:gd name="T26" fmla="*/ 190 w 220"/>
                  <a:gd name="T27" fmla="*/ 112 h 222"/>
                  <a:gd name="T28" fmla="*/ 188 w 220"/>
                  <a:gd name="T29" fmla="*/ 128 h 222"/>
                  <a:gd name="T30" fmla="*/ 176 w 220"/>
                  <a:gd name="T31" fmla="*/ 156 h 222"/>
                  <a:gd name="T32" fmla="*/ 154 w 220"/>
                  <a:gd name="T33" fmla="*/ 178 h 222"/>
                  <a:gd name="T34" fmla="*/ 126 w 220"/>
                  <a:gd name="T35" fmla="*/ 190 h 222"/>
                  <a:gd name="T36" fmla="*/ 110 w 220"/>
                  <a:gd name="T37" fmla="*/ 0 h 222"/>
                  <a:gd name="T38" fmla="*/ 88 w 220"/>
                  <a:gd name="T39" fmla="*/ 4 h 222"/>
                  <a:gd name="T40" fmla="*/ 48 w 220"/>
                  <a:gd name="T41" fmla="*/ 20 h 222"/>
                  <a:gd name="T42" fmla="*/ 18 w 220"/>
                  <a:gd name="T43" fmla="*/ 50 h 222"/>
                  <a:gd name="T44" fmla="*/ 2 w 220"/>
                  <a:gd name="T45" fmla="*/ 90 h 222"/>
                  <a:gd name="T46" fmla="*/ 0 w 220"/>
                  <a:gd name="T47" fmla="*/ 112 h 222"/>
                  <a:gd name="T48" fmla="*/ 8 w 220"/>
                  <a:gd name="T49" fmla="*/ 154 h 222"/>
                  <a:gd name="T50" fmla="*/ 32 w 220"/>
                  <a:gd name="T51" fmla="*/ 190 h 222"/>
                  <a:gd name="T52" fmla="*/ 66 w 220"/>
                  <a:gd name="T53" fmla="*/ 214 h 222"/>
                  <a:gd name="T54" fmla="*/ 110 w 220"/>
                  <a:gd name="T55" fmla="*/ 222 h 222"/>
                  <a:gd name="T56" fmla="*/ 132 w 220"/>
                  <a:gd name="T57" fmla="*/ 220 h 222"/>
                  <a:gd name="T58" fmla="*/ 172 w 220"/>
                  <a:gd name="T59" fmla="*/ 204 h 222"/>
                  <a:gd name="T60" fmla="*/ 202 w 220"/>
                  <a:gd name="T61" fmla="*/ 174 h 222"/>
                  <a:gd name="T62" fmla="*/ 218 w 220"/>
                  <a:gd name="T63" fmla="*/ 134 h 222"/>
                  <a:gd name="T64" fmla="*/ 220 w 220"/>
                  <a:gd name="T65" fmla="*/ 112 h 222"/>
                  <a:gd name="T66" fmla="*/ 212 w 220"/>
                  <a:gd name="T67" fmla="*/ 68 h 222"/>
                  <a:gd name="T68" fmla="*/ 188 w 220"/>
                  <a:gd name="T69" fmla="*/ 34 h 222"/>
                  <a:gd name="T70" fmla="*/ 152 w 220"/>
                  <a:gd name="T71" fmla="*/ 10 h 222"/>
                  <a:gd name="T72" fmla="*/ 110 w 220"/>
                  <a:gd name="T73" fmla="*/ 0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0" h="222">
                    <a:moveTo>
                      <a:pt x="110" y="192"/>
                    </a:moveTo>
                    <a:lnTo>
                      <a:pt x="110" y="192"/>
                    </a:lnTo>
                    <a:lnTo>
                      <a:pt x="94" y="190"/>
                    </a:lnTo>
                    <a:lnTo>
                      <a:pt x="78" y="186"/>
                    </a:lnTo>
                    <a:lnTo>
                      <a:pt x="64" y="178"/>
                    </a:lnTo>
                    <a:lnTo>
                      <a:pt x="52" y="168"/>
                    </a:lnTo>
                    <a:lnTo>
                      <a:pt x="42" y="156"/>
                    </a:lnTo>
                    <a:lnTo>
                      <a:pt x="36" y="142"/>
                    </a:lnTo>
                    <a:lnTo>
                      <a:pt x="30" y="128"/>
                    </a:lnTo>
                    <a:lnTo>
                      <a:pt x="28" y="112"/>
                    </a:lnTo>
                    <a:lnTo>
                      <a:pt x="30" y="96"/>
                    </a:lnTo>
                    <a:lnTo>
                      <a:pt x="36" y="80"/>
                    </a:lnTo>
                    <a:lnTo>
                      <a:pt x="42" y="66"/>
                    </a:lnTo>
                    <a:lnTo>
                      <a:pt x="52" y="54"/>
                    </a:lnTo>
                    <a:lnTo>
                      <a:pt x="64" y="44"/>
                    </a:lnTo>
                    <a:lnTo>
                      <a:pt x="78" y="36"/>
                    </a:lnTo>
                    <a:lnTo>
                      <a:pt x="94" y="32"/>
                    </a:lnTo>
                    <a:lnTo>
                      <a:pt x="110" y="30"/>
                    </a:lnTo>
                    <a:lnTo>
                      <a:pt x="126" y="32"/>
                    </a:lnTo>
                    <a:lnTo>
                      <a:pt x="142" y="36"/>
                    </a:lnTo>
                    <a:lnTo>
                      <a:pt x="154" y="44"/>
                    </a:lnTo>
                    <a:lnTo>
                      <a:pt x="166" y="54"/>
                    </a:lnTo>
                    <a:lnTo>
                      <a:pt x="176" y="66"/>
                    </a:lnTo>
                    <a:lnTo>
                      <a:pt x="184" y="80"/>
                    </a:lnTo>
                    <a:lnTo>
                      <a:pt x="188" y="96"/>
                    </a:lnTo>
                    <a:lnTo>
                      <a:pt x="190" y="112"/>
                    </a:lnTo>
                    <a:lnTo>
                      <a:pt x="188" y="128"/>
                    </a:lnTo>
                    <a:lnTo>
                      <a:pt x="184" y="142"/>
                    </a:lnTo>
                    <a:lnTo>
                      <a:pt x="176" y="156"/>
                    </a:lnTo>
                    <a:lnTo>
                      <a:pt x="166" y="168"/>
                    </a:lnTo>
                    <a:lnTo>
                      <a:pt x="154" y="178"/>
                    </a:lnTo>
                    <a:lnTo>
                      <a:pt x="142" y="186"/>
                    </a:lnTo>
                    <a:lnTo>
                      <a:pt x="126" y="190"/>
                    </a:lnTo>
                    <a:lnTo>
                      <a:pt x="110" y="192"/>
                    </a:lnTo>
                    <a:close/>
                    <a:moveTo>
                      <a:pt x="110" y="0"/>
                    </a:moveTo>
                    <a:lnTo>
                      <a:pt x="110" y="0"/>
                    </a:lnTo>
                    <a:lnTo>
                      <a:pt x="88" y="4"/>
                    </a:lnTo>
                    <a:lnTo>
                      <a:pt x="66" y="10"/>
                    </a:lnTo>
                    <a:lnTo>
                      <a:pt x="48" y="20"/>
                    </a:lnTo>
                    <a:lnTo>
                      <a:pt x="32" y="34"/>
                    </a:lnTo>
                    <a:lnTo>
                      <a:pt x="18" y="50"/>
                    </a:lnTo>
                    <a:lnTo>
                      <a:pt x="8" y="68"/>
                    </a:lnTo>
                    <a:lnTo>
                      <a:pt x="2" y="90"/>
                    </a:lnTo>
                    <a:lnTo>
                      <a:pt x="0" y="112"/>
                    </a:lnTo>
                    <a:lnTo>
                      <a:pt x="2" y="134"/>
                    </a:lnTo>
                    <a:lnTo>
                      <a:pt x="8" y="154"/>
                    </a:lnTo>
                    <a:lnTo>
                      <a:pt x="18" y="174"/>
                    </a:lnTo>
                    <a:lnTo>
                      <a:pt x="32" y="190"/>
                    </a:lnTo>
                    <a:lnTo>
                      <a:pt x="48" y="204"/>
                    </a:lnTo>
                    <a:lnTo>
                      <a:pt x="66" y="214"/>
                    </a:lnTo>
                    <a:lnTo>
                      <a:pt x="88" y="220"/>
                    </a:lnTo>
                    <a:lnTo>
                      <a:pt x="110" y="222"/>
                    </a:lnTo>
                    <a:lnTo>
                      <a:pt x="132" y="220"/>
                    </a:lnTo>
                    <a:lnTo>
                      <a:pt x="152" y="214"/>
                    </a:lnTo>
                    <a:lnTo>
                      <a:pt x="172" y="204"/>
                    </a:lnTo>
                    <a:lnTo>
                      <a:pt x="188" y="190"/>
                    </a:lnTo>
                    <a:lnTo>
                      <a:pt x="202" y="174"/>
                    </a:lnTo>
                    <a:lnTo>
                      <a:pt x="212" y="154"/>
                    </a:lnTo>
                    <a:lnTo>
                      <a:pt x="218" y="134"/>
                    </a:lnTo>
                    <a:lnTo>
                      <a:pt x="220" y="112"/>
                    </a:lnTo>
                    <a:lnTo>
                      <a:pt x="218" y="90"/>
                    </a:lnTo>
                    <a:lnTo>
                      <a:pt x="212" y="68"/>
                    </a:lnTo>
                    <a:lnTo>
                      <a:pt x="202" y="50"/>
                    </a:lnTo>
                    <a:lnTo>
                      <a:pt x="188" y="34"/>
                    </a:lnTo>
                    <a:lnTo>
                      <a:pt x="172" y="20"/>
                    </a:lnTo>
                    <a:lnTo>
                      <a:pt x="152" y="10"/>
                    </a:lnTo>
                    <a:lnTo>
                      <a:pt x="132" y="4"/>
                    </a:lnTo>
                    <a:lnTo>
                      <a:pt x="110" y="0"/>
                    </a:lnTo>
                    <a:close/>
                  </a:path>
                </a:pathLst>
              </a:custGeom>
              <a:solidFill>
                <a:srgbClr val="2D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70" name="Freeform 3774"/>
              <p:cNvSpPr>
                <a:spLocks/>
              </p:cNvSpPr>
              <p:nvPr/>
            </p:nvSpPr>
            <p:spPr bwMode="auto">
              <a:xfrm>
                <a:off x="2677" y="2419"/>
                <a:ext cx="162" cy="162"/>
              </a:xfrm>
              <a:custGeom>
                <a:avLst/>
                <a:gdLst>
                  <a:gd name="T0" fmla="*/ 82 w 162"/>
                  <a:gd name="T1" fmla="*/ 162 h 162"/>
                  <a:gd name="T2" fmla="*/ 82 w 162"/>
                  <a:gd name="T3" fmla="*/ 162 h 162"/>
                  <a:gd name="T4" fmla="*/ 66 w 162"/>
                  <a:gd name="T5" fmla="*/ 160 h 162"/>
                  <a:gd name="T6" fmla="*/ 50 w 162"/>
                  <a:gd name="T7" fmla="*/ 156 h 162"/>
                  <a:gd name="T8" fmla="*/ 36 w 162"/>
                  <a:gd name="T9" fmla="*/ 148 h 162"/>
                  <a:gd name="T10" fmla="*/ 24 w 162"/>
                  <a:gd name="T11" fmla="*/ 138 h 162"/>
                  <a:gd name="T12" fmla="*/ 14 w 162"/>
                  <a:gd name="T13" fmla="*/ 126 h 162"/>
                  <a:gd name="T14" fmla="*/ 8 w 162"/>
                  <a:gd name="T15" fmla="*/ 112 h 162"/>
                  <a:gd name="T16" fmla="*/ 2 w 162"/>
                  <a:gd name="T17" fmla="*/ 98 h 162"/>
                  <a:gd name="T18" fmla="*/ 0 w 162"/>
                  <a:gd name="T19" fmla="*/ 82 h 162"/>
                  <a:gd name="T20" fmla="*/ 0 w 162"/>
                  <a:gd name="T21" fmla="*/ 82 h 162"/>
                  <a:gd name="T22" fmla="*/ 2 w 162"/>
                  <a:gd name="T23" fmla="*/ 66 h 162"/>
                  <a:gd name="T24" fmla="*/ 8 w 162"/>
                  <a:gd name="T25" fmla="*/ 50 h 162"/>
                  <a:gd name="T26" fmla="*/ 14 w 162"/>
                  <a:gd name="T27" fmla="*/ 36 h 162"/>
                  <a:gd name="T28" fmla="*/ 24 w 162"/>
                  <a:gd name="T29" fmla="*/ 24 h 162"/>
                  <a:gd name="T30" fmla="*/ 36 w 162"/>
                  <a:gd name="T31" fmla="*/ 14 h 162"/>
                  <a:gd name="T32" fmla="*/ 50 w 162"/>
                  <a:gd name="T33" fmla="*/ 6 h 162"/>
                  <a:gd name="T34" fmla="*/ 66 w 162"/>
                  <a:gd name="T35" fmla="*/ 2 h 162"/>
                  <a:gd name="T36" fmla="*/ 82 w 162"/>
                  <a:gd name="T37" fmla="*/ 0 h 162"/>
                  <a:gd name="T38" fmla="*/ 82 w 162"/>
                  <a:gd name="T39" fmla="*/ 0 h 162"/>
                  <a:gd name="T40" fmla="*/ 98 w 162"/>
                  <a:gd name="T41" fmla="*/ 2 h 162"/>
                  <a:gd name="T42" fmla="*/ 114 w 162"/>
                  <a:gd name="T43" fmla="*/ 6 h 162"/>
                  <a:gd name="T44" fmla="*/ 126 w 162"/>
                  <a:gd name="T45" fmla="*/ 14 h 162"/>
                  <a:gd name="T46" fmla="*/ 138 w 162"/>
                  <a:gd name="T47" fmla="*/ 24 h 162"/>
                  <a:gd name="T48" fmla="*/ 148 w 162"/>
                  <a:gd name="T49" fmla="*/ 36 h 162"/>
                  <a:gd name="T50" fmla="*/ 156 w 162"/>
                  <a:gd name="T51" fmla="*/ 50 h 162"/>
                  <a:gd name="T52" fmla="*/ 160 w 162"/>
                  <a:gd name="T53" fmla="*/ 66 h 162"/>
                  <a:gd name="T54" fmla="*/ 162 w 162"/>
                  <a:gd name="T55" fmla="*/ 82 h 162"/>
                  <a:gd name="T56" fmla="*/ 162 w 162"/>
                  <a:gd name="T57" fmla="*/ 82 h 162"/>
                  <a:gd name="T58" fmla="*/ 160 w 162"/>
                  <a:gd name="T59" fmla="*/ 98 h 162"/>
                  <a:gd name="T60" fmla="*/ 156 w 162"/>
                  <a:gd name="T61" fmla="*/ 112 h 162"/>
                  <a:gd name="T62" fmla="*/ 148 w 162"/>
                  <a:gd name="T63" fmla="*/ 126 h 162"/>
                  <a:gd name="T64" fmla="*/ 138 w 162"/>
                  <a:gd name="T65" fmla="*/ 138 h 162"/>
                  <a:gd name="T66" fmla="*/ 126 w 162"/>
                  <a:gd name="T67" fmla="*/ 148 h 162"/>
                  <a:gd name="T68" fmla="*/ 114 w 162"/>
                  <a:gd name="T69" fmla="*/ 156 h 162"/>
                  <a:gd name="T70" fmla="*/ 98 w 162"/>
                  <a:gd name="T71" fmla="*/ 160 h 162"/>
                  <a:gd name="T72" fmla="*/ 82 w 162"/>
                  <a:gd name="T73" fmla="*/ 162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82" y="162"/>
                    </a:moveTo>
                    <a:lnTo>
                      <a:pt x="82" y="162"/>
                    </a:lnTo>
                    <a:lnTo>
                      <a:pt x="66" y="160"/>
                    </a:lnTo>
                    <a:lnTo>
                      <a:pt x="50" y="156"/>
                    </a:lnTo>
                    <a:lnTo>
                      <a:pt x="36" y="148"/>
                    </a:lnTo>
                    <a:lnTo>
                      <a:pt x="24" y="138"/>
                    </a:lnTo>
                    <a:lnTo>
                      <a:pt x="14" y="126"/>
                    </a:lnTo>
                    <a:lnTo>
                      <a:pt x="8" y="112"/>
                    </a:lnTo>
                    <a:lnTo>
                      <a:pt x="2" y="98"/>
                    </a:lnTo>
                    <a:lnTo>
                      <a:pt x="0" y="82"/>
                    </a:lnTo>
                    <a:lnTo>
                      <a:pt x="2" y="66"/>
                    </a:lnTo>
                    <a:lnTo>
                      <a:pt x="8" y="50"/>
                    </a:lnTo>
                    <a:lnTo>
                      <a:pt x="14" y="36"/>
                    </a:lnTo>
                    <a:lnTo>
                      <a:pt x="24" y="24"/>
                    </a:lnTo>
                    <a:lnTo>
                      <a:pt x="36" y="14"/>
                    </a:lnTo>
                    <a:lnTo>
                      <a:pt x="50" y="6"/>
                    </a:lnTo>
                    <a:lnTo>
                      <a:pt x="66" y="2"/>
                    </a:lnTo>
                    <a:lnTo>
                      <a:pt x="82" y="0"/>
                    </a:lnTo>
                    <a:lnTo>
                      <a:pt x="98" y="2"/>
                    </a:lnTo>
                    <a:lnTo>
                      <a:pt x="114" y="6"/>
                    </a:lnTo>
                    <a:lnTo>
                      <a:pt x="126" y="14"/>
                    </a:lnTo>
                    <a:lnTo>
                      <a:pt x="138" y="24"/>
                    </a:lnTo>
                    <a:lnTo>
                      <a:pt x="148" y="36"/>
                    </a:lnTo>
                    <a:lnTo>
                      <a:pt x="156" y="50"/>
                    </a:lnTo>
                    <a:lnTo>
                      <a:pt x="160" y="66"/>
                    </a:lnTo>
                    <a:lnTo>
                      <a:pt x="162" y="82"/>
                    </a:lnTo>
                    <a:lnTo>
                      <a:pt x="160" y="98"/>
                    </a:lnTo>
                    <a:lnTo>
                      <a:pt x="156" y="112"/>
                    </a:lnTo>
                    <a:lnTo>
                      <a:pt x="148" y="126"/>
                    </a:lnTo>
                    <a:lnTo>
                      <a:pt x="138" y="138"/>
                    </a:lnTo>
                    <a:lnTo>
                      <a:pt x="126" y="148"/>
                    </a:lnTo>
                    <a:lnTo>
                      <a:pt x="114" y="156"/>
                    </a:lnTo>
                    <a:lnTo>
                      <a:pt x="98" y="160"/>
                    </a:lnTo>
                    <a:lnTo>
                      <a:pt x="82" y="1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71" name="Freeform 3775"/>
              <p:cNvSpPr>
                <a:spLocks/>
              </p:cNvSpPr>
              <p:nvPr/>
            </p:nvSpPr>
            <p:spPr bwMode="auto">
              <a:xfrm>
                <a:off x="2649" y="2389"/>
                <a:ext cx="220" cy="222"/>
              </a:xfrm>
              <a:custGeom>
                <a:avLst/>
                <a:gdLst>
                  <a:gd name="T0" fmla="*/ 110 w 220"/>
                  <a:gd name="T1" fmla="*/ 0 h 222"/>
                  <a:gd name="T2" fmla="*/ 110 w 220"/>
                  <a:gd name="T3" fmla="*/ 0 h 222"/>
                  <a:gd name="T4" fmla="*/ 88 w 220"/>
                  <a:gd name="T5" fmla="*/ 4 h 222"/>
                  <a:gd name="T6" fmla="*/ 66 w 220"/>
                  <a:gd name="T7" fmla="*/ 10 h 222"/>
                  <a:gd name="T8" fmla="*/ 48 w 220"/>
                  <a:gd name="T9" fmla="*/ 20 h 222"/>
                  <a:gd name="T10" fmla="*/ 32 w 220"/>
                  <a:gd name="T11" fmla="*/ 34 h 222"/>
                  <a:gd name="T12" fmla="*/ 18 w 220"/>
                  <a:gd name="T13" fmla="*/ 50 h 222"/>
                  <a:gd name="T14" fmla="*/ 8 w 220"/>
                  <a:gd name="T15" fmla="*/ 68 h 222"/>
                  <a:gd name="T16" fmla="*/ 2 w 220"/>
                  <a:gd name="T17" fmla="*/ 90 h 222"/>
                  <a:gd name="T18" fmla="*/ 0 w 220"/>
                  <a:gd name="T19" fmla="*/ 112 h 222"/>
                  <a:gd name="T20" fmla="*/ 0 w 220"/>
                  <a:gd name="T21" fmla="*/ 112 h 222"/>
                  <a:gd name="T22" fmla="*/ 2 w 220"/>
                  <a:gd name="T23" fmla="*/ 134 h 222"/>
                  <a:gd name="T24" fmla="*/ 8 w 220"/>
                  <a:gd name="T25" fmla="*/ 154 h 222"/>
                  <a:gd name="T26" fmla="*/ 18 w 220"/>
                  <a:gd name="T27" fmla="*/ 174 h 222"/>
                  <a:gd name="T28" fmla="*/ 32 w 220"/>
                  <a:gd name="T29" fmla="*/ 190 h 222"/>
                  <a:gd name="T30" fmla="*/ 48 w 220"/>
                  <a:gd name="T31" fmla="*/ 204 h 222"/>
                  <a:gd name="T32" fmla="*/ 66 w 220"/>
                  <a:gd name="T33" fmla="*/ 214 h 222"/>
                  <a:gd name="T34" fmla="*/ 88 w 220"/>
                  <a:gd name="T35" fmla="*/ 220 h 222"/>
                  <a:gd name="T36" fmla="*/ 110 w 220"/>
                  <a:gd name="T37" fmla="*/ 222 h 222"/>
                  <a:gd name="T38" fmla="*/ 110 w 220"/>
                  <a:gd name="T39" fmla="*/ 222 h 222"/>
                  <a:gd name="T40" fmla="*/ 132 w 220"/>
                  <a:gd name="T41" fmla="*/ 220 h 222"/>
                  <a:gd name="T42" fmla="*/ 152 w 220"/>
                  <a:gd name="T43" fmla="*/ 214 h 222"/>
                  <a:gd name="T44" fmla="*/ 172 w 220"/>
                  <a:gd name="T45" fmla="*/ 204 h 222"/>
                  <a:gd name="T46" fmla="*/ 188 w 220"/>
                  <a:gd name="T47" fmla="*/ 190 h 222"/>
                  <a:gd name="T48" fmla="*/ 202 w 220"/>
                  <a:gd name="T49" fmla="*/ 174 h 222"/>
                  <a:gd name="T50" fmla="*/ 212 w 220"/>
                  <a:gd name="T51" fmla="*/ 154 h 222"/>
                  <a:gd name="T52" fmla="*/ 218 w 220"/>
                  <a:gd name="T53" fmla="*/ 134 h 222"/>
                  <a:gd name="T54" fmla="*/ 220 w 220"/>
                  <a:gd name="T55" fmla="*/ 112 h 222"/>
                  <a:gd name="T56" fmla="*/ 220 w 220"/>
                  <a:gd name="T57" fmla="*/ 112 h 222"/>
                  <a:gd name="T58" fmla="*/ 218 w 220"/>
                  <a:gd name="T59" fmla="*/ 90 h 222"/>
                  <a:gd name="T60" fmla="*/ 212 w 220"/>
                  <a:gd name="T61" fmla="*/ 68 h 222"/>
                  <a:gd name="T62" fmla="*/ 202 w 220"/>
                  <a:gd name="T63" fmla="*/ 50 h 222"/>
                  <a:gd name="T64" fmla="*/ 188 w 220"/>
                  <a:gd name="T65" fmla="*/ 34 h 222"/>
                  <a:gd name="T66" fmla="*/ 172 w 220"/>
                  <a:gd name="T67" fmla="*/ 20 h 222"/>
                  <a:gd name="T68" fmla="*/ 152 w 220"/>
                  <a:gd name="T69" fmla="*/ 10 h 222"/>
                  <a:gd name="T70" fmla="*/ 132 w 220"/>
                  <a:gd name="T71" fmla="*/ 4 h 222"/>
                  <a:gd name="T72" fmla="*/ 110 w 220"/>
                  <a:gd name="T73" fmla="*/ 0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0" h="222">
                    <a:moveTo>
                      <a:pt x="110" y="0"/>
                    </a:moveTo>
                    <a:lnTo>
                      <a:pt x="110" y="0"/>
                    </a:lnTo>
                    <a:lnTo>
                      <a:pt x="88" y="4"/>
                    </a:lnTo>
                    <a:lnTo>
                      <a:pt x="66" y="10"/>
                    </a:lnTo>
                    <a:lnTo>
                      <a:pt x="48" y="20"/>
                    </a:lnTo>
                    <a:lnTo>
                      <a:pt x="32" y="34"/>
                    </a:lnTo>
                    <a:lnTo>
                      <a:pt x="18" y="50"/>
                    </a:lnTo>
                    <a:lnTo>
                      <a:pt x="8" y="68"/>
                    </a:lnTo>
                    <a:lnTo>
                      <a:pt x="2" y="90"/>
                    </a:lnTo>
                    <a:lnTo>
                      <a:pt x="0" y="112"/>
                    </a:lnTo>
                    <a:lnTo>
                      <a:pt x="2" y="134"/>
                    </a:lnTo>
                    <a:lnTo>
                      <a:pt x="8" y="154"/>
                    </a:lnTo>
                    <a:lnTo>
                      <a:pt x="18" y="174"/>
                    </a:lnTo>
                    <a:lnTo>
                      <a:pt x="32" y="190"/>
                    </a:lnTo>
                    <a:lnTo>
                      <a:pt x="48" y="204"/>
                    </a:lnTo>
                    <a:lnTo>
                      <a:pt x="66" y="214"/>
                    </a:lnTo>
                    <a:lnTo>
                      <a:pt x="88" y="220"/>
                    </a:lnTo>
                    <a:lnTo>
                      <a:pt x="110" y="222"/>
                    </a:lnTo>
                    <a:lnTo>
                      <a:pt x="132" y="220"/>
                    </a:lnTo>
                    <a:lnTo>
                      <a:pt x="152" y="214"/>
                    </a:lnTo>
                    <a:lnTo>
                      <a:pt x="172" y="204"/>
                    </a:lnTo>
                    <a:lnTo>
                      <a:pt x="188" y="190"/>
                    </a:lnTo>
                    <a:lnTo>
                      <a:pt x="202" y="174"/>
                    </a:lnTo>
                    <a:lnTo>
                      <a:pt x="212" y="154"/>
                    </a:lnTo>
                    <a:lnTo>
                      <a:pt x="218" y="134"/>
                    </a:lnTo>
                    <a:lnTo>
                      <a:pt x="220" y="112"/>
                    </a:lnTo>
                    <a:lnTo>
                      <a:pt x="218" y="90"/>
                    </a:lnTo>
                    <a:lnTo>
                      <a:pt x="212" y="68"/>
                    </a:lnTo>
                    <a:lnTo>
                      <a:pt x="202" y="50"/>
                    </a:lnTo>
                    <a:lnTo>
                      <a:pt x="188" y="34"/>
                    </a:lnTo>
                    <a:lnTo>
                      <a:pt x="172" y="20"/>
                    </a:lnTo>
                    <a:lnTo>
                      <a:pt x="152" y="10"/>
                    </a:lnTo>
                    <a:lnTo>
                      <a:pt x="132" y="4"/>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72" name="Freeform 3776"/>
              <p:cNvSpPr>
                <a:spLocks noEditPoints="1"/>
              </p:cNvSpPr>
              <p:nvPr/>
            </p:nvSpPr>
            <p:spPr bwMode="auto">
              <a:xfrm>
                <a:off x="2677" y="2419"/>
                <a:ext cx="162" cy="162"/>
              </a:xfrm>
              <a:custGeom>
                <a:avLst/>
                <a:gdLst>
                  <a:gd name="T0" fmla="*/ 16 w 162"/>
                  <a:gd name="T1" fmla="*/ 66 h 162"/>
                  <a:gd name="T2" fmla="*/ 24 w 162"/>
                  <a:gd name="T3" fmla="*/ 46 h 162"/>
                  <a:gd name="T4" fmla="*/ 38 w 162"/>
                  <a:gd name="T5" fmla="*/ 28 h 162"/>
                  <a:gd name="T6" fmla="*/ 58 w 162"/>
                  <a:gd name="T7" fmla="*/ 18 h 162"/>
                  <a:gd name="T8" fmla="*/ 82 w 162"/>
                  <a:gd name="T9" fmla="*/ 14 h 162"/>
                  <a:gd name="T10" fmla="*/ 94 w 162"/>
                  <a:gd name="T11" fmla="*/ 14 h 162"/>
                  <a:gd name="T12" fmla="*/ 118 w 162"/>
                  <a:gd name="T13" fmla="*/ 24 h 162"/>
                  <a:gd name="T14" fmla="*/ 136 w 162"/>
                  <a:gd name="T15" fmla="*/ 40 h 162"/>
                  <a:gd name="T16" fmla="*/ 146 w 162"/>
                  <a:gd name="T17" fmla="*/ 62 h 162"/>
                  <a:gd name="T18" fmla="*/ 148 w 162"/>
                  <a:gd name="T19" fmla="*/ 74 h 162"/>
                  <a:gd name="T20" fmla="*/ 148 w 162"/>
                  <a:gd name="T21" fmla="*/ 74 h 162"/>
                  <a:gd name="T22" fmla="*/ 150 w 162"/>
                  <a:gd name="T23" fmla="*/ 82 h 162"/>
                  <a:gd name="T24" fmla="*/ 144 w 162"/>
                  <a:gd name="T25" fmla="*/ 108 h 162"/>
                  <a:gd name="T26" fmla="*/ 130 w 162"/>
                  <a:gd name="T27" fmla="*/ 130 h 162"/>
                  <a:gd name="T28" fmla="*/ 108 w 162"/>
                  <a:gd name="T29" fmla="*/ 144 h 162"/>
                  <a:gd name="T30" fmla="*/ 82 w 162"/>
                  <a:gd name="T31" fmla="*/ 150 h 162"/>
                  <a:gd name="T32" fmla="*/ 68 w 162"/>
                  <a:gd name="T33" fmla="*/ 148 h 162"/>
                  <a:gd name="T34" fmla="*/ 44 w 162"/>
                  <a:gd name="T35" fmla="*/ 138 h 162"/>
                  <a:gd name="T36" fmla="*/ 26 w 162"/>
                  <a:gd name="T37" fmla="*/ 120 h 162"/>
                  <a:gd name="T38" fmla="*/ 16 w 162"/>
                  <a:gd name="T39" fmla="*/ 96 h 162"/>
                  <a:gd name="T40" fmla="*/ 14 w 162"/>
                  <a:gd name="T41" fmla="*/ 82 h 162"/>
                  <a:gd name="T42" fmla="*/ 82 w 162"/>
                  <a:gd name="T43" fmla="*/ 0 h 162"/>
                  <a:gd name="T44" fmla="*/ 66 w 162"/>
                  <a:gd name="T45" fmla="*/ 2 h 162"/>
                  <a:gd name="T46" fmla="*/ 36 w 162"/>
                  <a:gd name="T47" fmla="*/ 14 h 162"/>
                  <a:gd name="T48" fmla="*/ 14 w 162"/>
                  <a:gd name="T49" fmla="*/ 36 h 162"/>
                  <a:gd name="T50" fmla="*/ 2 w 162"/>
                  <a:gd name="T51" fmla="*/ 66 h 162"/>
                  <a:gd name="T52" fmla="*/ 0 w 162"/>
                  <a:gd name="T53" fmla="*/ 82 h 162"/>
                  <a:gd name="T54" fmla="*/ 8 w 162"/>
                  <a:gd name="T55" fmla="*/ 112 h 162"/>
                  <a:gd name="T56" fmla="*/ 24 w 162"/>
                  <a:gd name="T57" fmla="*/ 138 h 162"/>
                  <a:gd name="T58" fmla="*/ 50 w 162"/>
                  <a:gd name="T59" fmla="*/ 156 h 162"/>
                  <a:gd name="T60" fmla="*/ 82 w 162"/>
                  <a:gd name="T61" fmla="*/ 162 h 162"/>
                  <a:gd name="T62" fmla="*/ 98 w 162"/>
                  <a:gd name="T63" fmla="*/ 160 h 162"/>
                  <a:gd name="T64" fmla="*/ 126 w 162"/>
                  <a:gd name="T65" fmla="*/ 148 h 162"/>
                  <a:gd name="T66" fmla="*/ 148 w 162"/>
                  <a:gd name="T67" fmla="*/ 126 h 162"/>
                  <a:gd name="T68" fmla="*/ 160 w 162"/>
                  <a:gd name="T69" fmla="*/ 98 h 162"/>
                  <a:gd name="T70" fmla="*/ 162 w 162"/>
                  <a:gd name="T71" fmla="*/ 82 h 162"/>
                  <a:gd name="T72" fmla="*/ 156 w 162"/>
                  <a:gd name="T73" fmla="*/ 50 h 162"/>
                  <a:gd name="T74" fmla="*/ 138 w 162"/>
                  <a:gd name="T75" fmla="*/ 24 h 162"/>
                  <a:gd name="T76" fmla="*/ 114 w 162"/>
                  <a:gd name="T77" fmla="*/ 6 h 162"/>
                  <a:gd name="T78" fmla="*/ 82 w 162"/>
                  <a:gd name="T79" fmla="*/ 0 h 1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2" h="162">
                    <a:moveTo>
                      <a:pt x="16" y="66"/>
                    </a:moveTo>
                    <a:lnTo>
                      <a:pt x="16" y="66"/>
                    </a:lnTo>
                    <a:lnTo>
                      <a:pt x="18" y="56"/>
                    </a:lnTo>
                    <a:lnTo>
                      <a:pt x="24" y="46"/>
                    </a:lnTo>
                    <a:lnTo>
                      <a:pt x="30" y="36"/>
                    </a:lnTo>
                    <a:lnTo>
                      <a:pt x="38" y="28"/>
                    </a:lnTo>
                    <a:lnTo>
                      <a:pt x="48" y="22"/>
                    </a:lnTo>
                    <a:lnTo>
                      <a:pt x="58" y="18"/>
                    </a:lnTo>
                    <a:lnTo>
                      <a:pt x="70" y="14"/>
                    </a:lnTo>
                    <a:lnTo>
                      <a:pt x="82" y="14"/>
                    </a:lnTo>
                    <a:lnTo>
                      <a:pt x="94" y="14"/>
                    </a:lnTo>
                    <a:lnTo>
                      <a:pt x="106" y="18"/>
                    </a:lnTo>
                    <a:lnTo>
                      <a:pt x="118" y="24"/>
                    </a:lnTo>
                    <a:lnTo>
                      <a:pt x="128" y="30"/>
                    </a:lnTo>
                    <a:lnTo>
                      <a:pt x="136" y="40"/>
                    </a:lnTo>
                    <a:lnTo>
                      <a:pt x="142" y="50"/>
                    </a:lnTo>
                    <a:lnTo>
                      <a:pt x="146" y="62"/>
                    </a:lnTo>
                    <a:lnTo>
                      <a:pt x="148" y="74"/>
                    </a:lnTo>
                    <a:lnTo>
                      <a:pt x="150" y="82"/>
                    </a:lnTo>
                    <a:lnTo>
                      <a:pt x="148" y="96"/>
                    </a:lnTo>
                    <a:lnTo>
                      <a:pt x="144" y="108"/>
                    </a:lnTo>
                    <a:lnTo>
                      <a:pt x="138" y="120"/>
                    </a:lnTo>
                    <a:lnTo>
                      <a:pt x="130" y="130"/>
                    </a:lnTo>
                    <a:lnTo>
                      <a:pt x="120" y="138"/>
                    </a:lnTo>
                    <a:lnTo>
                      <a:pt x="108" y="144"/>
                    </a:lnTo>
                    <a:lnTo>
                      <a:pt x="96" y="148"/>
                    </a:lnTo>
                    <a:lnTo>
                      <a:pt x="82" y="150"/>
                    </a:lnTo>
                    <a:lnTo>
                      <a:pt x="68" y="148"/>
                    </a:lnTo>
                    <a:lnTo>
                      <a:pt x="56" y="144"/>
                    </a:lnTo>
                    <a:lnTo>
                      <a:pt x="44" y="138"/>
                    </a:lnTo>
                    <a:lnTo>
                      <a:pt x="34" y="130"/>
                    </a:lnTo>
                    <a:lnTo>
                      <a:pt x="26" y="120"/>
                    </a:lnTo>
                    <a:lnTo>
                      <a:pt x="20" y="108"/>
                    </a:lnTo>
                    <a:lnTo>
                      <a:pt x="16" y="96"/>
                    </a:lnTo>
                    <a:lnTo>
                      <a:pt x="14" y="82"/>
                    </a:lnTo>
                    <a:lnTo>
                      <a:pt x="16" y="66"/>
                    </a:lnTo>
                    <a:close/>
                    <a:moveTo>
                      <a:pt x="82" y="0"/>
                    </a:moveTo>
                    <a:lnTo>
                      <a:pt x="82" y="0"/>
                    </a:lnTo>
                    <a:lnTo>
                      <a:pt x="66" y="2"/>
                    </a:lnTo>
                    <a:lnTo>
                      <a:pt x="50" y="6"/>
                    </a:lnTo>
                    <a:lnTo>
                      <a:pt x="36" y="14"/>
                    </a:lnTo>
                    <a:lnTo>
                      <a:pt x="24" y="24"/>
                    </a:lnTo>
                    <a:lnTo>
                      <a:pt x="14" y="36"/>
                    </a:lnTo>
                    <a:lnTo>
                      <a:pt x="8" y="50"/>
                    </a:lnTo>
                    <a:lnTo>
                      <a:pt x="2" y="66"/>
                    </a:lnTo>
                    <a:lnTo>
                      <a:pt x="0" y="82"/>
                    </a:lnTo>
                    <a:lnTo>
                      <a:pt x="2" y="98"/>
                    </a:lnTo>
                    <a:lnTo>
                      <a:pt x="8" y="112"/>
                    </a:lnTo>
                    <a:lnTo>
                      <a:pt x="14" y="126"/>
                    </a:lnTo>
                    <a:lnTo>
                      <a:pt x="24" y="138"/>
                    </a:lnTo>
                    <a:lnTo>
                      <a:pt x="36" y="148"/>
                    </a:lnTo>
                    <a:lnTo>
                      <a:pt x="50" y="156"/>
                    </a:lnTo>
                    <a:lnTo>
                      <a:pt x="66" y="160"/>
                    </a:lnTo>
                    <a:lnTo>
                      <a:pt x="82" y="162"/>
                    </a:lnTo>
                    <a:lnTo>
                      <a:pt x="98" y="160"/>
                    </a:lnTo>
                    <a:lnTo>
                      <a:pt x="114"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4" y="6"/>
                    </a:lnTo>
                    <a:lnTo>
                      <a:pt x="98" y="2"/>
                    </a:lnTo>
                    <a:lnTo>
                      <a:pt x="82" y="0"/>
                    </a:lnTo>
                    <a:close/>
                  </a:path>
                </a:pathLst>
              </a:custGeom>
              <a:solidFill>
                <a:srgbClr val="BC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73" name="Freeform 3777"/>
              <p:cNvSpPr>
                <a:spLocks/>
              </p:cNvSpPr>
              <p:nvPr/>
            </p:nvSpPr>
            <p:spPr bwMode="auto">
              <a:xfrm>
                <a:off x="2691" y="2433"/>
                <a:ext cx="136" cy="136"/>
              </a:xfrm>
              <a:custGeom>
                <a:avLst/>
                <a:gdLst>
                  <a:gd name="T0" fmla="*/ 2 w 136"/>
                  <a:gd name="T1" fmla="*/ 52 h 136"/>
                  <a:gd name="T2" fmla="*/ 2 w 136"/>
                  <a:gd name="T3" fmla="*/ 52 h 136"/>
                  <a:gd name="T4" fmla="*/ 4 w 136"/>
                  <a:gd name="T5" fmla="*/ 42 h 136"/>
                  <a:gd name="T6" fmla="*/ 10 w 136"/>
                  <a:gd name="T7" fmla="*/ 32 h 136"/>
                  <a:gd name="T8" fmla="*/ 16 w 136"/>
                  <a:gd name="T9" fmla="*/ 22 h 136"/>
                  <a:gd name="T10" fmla="*/ 24 w 136"/>
                  <a:gd name="T11" fmla="*/ 14 h 136"/>
                  <a:gd name="T12" fmla="*/ 34 w 136"/>
                  <a:gd name="T13" fmla="*/ 8 h 136"/>
                  <a:gd name="T14" fmla="*/ 44 w 136"/>
                  <a:gd name="T15" fmla="*/ 4 h 136"/>
                  <a:gd name="T16" fmla="*/ 56 w 136"/>
                  <a:gd name="T17" fmla="*/ 0 h 136"/>
                  <a:gd name="T18" fmla="*/ 68 w 136"/>
                  <a:gd name="T19" fmla="*/ 0 h 136"/>
                  <a:gd name="T20" fmla="*/ 68 w 136"/>
                  <a:gd name="T21" fmla="*/ 0 h 136"/>
                  <a:gd name="T22" fmla="*/ 80 w 136"/>
                  <a:gd name="T23" fmla="*/ 0 h 136"/>
                  <a:gd name="T24" fmla="*/ 92 w 136"/>
                  <a:gd name="T25" fmla="*/ 4 h 136"/>
                  <a:gd name="T26" fmla="*/ 104 w 136"/>
                  <a:gd name="T27" fmla="*/ 10 h 136"/>
                  <a:gd name="T28" fmla="*/ 114 w 136"/>
                  <a:gd name="T29" fmla="*/ 16 h 136"/>
                  <a:gd name="T30" fmla="*/ 122 w 136"/>
                  <a:gd name="T31" fmla="*/ 26 h 136"/>
                  <a:gd name="T32" fmla="*/ 128 w 136"/>
                  <a:gd name="T33" fmla="*/ 36 h 136"/>
                  <a:gd name="T34" fmla="*/ 132 w 136"/>
                  <a:gd name="T35" fmla="*/ 48 h 136"/>
                  <a:gd name="T36" fmla="*/ 134 w 136"/>
                  <a:gd name="T37" fmla="*/ 60 h 136"/>
                  <a:gd name="T38" fmla="*/ 134 w 136"/>
                  <a:gd name="T39" fmla="*/ 60 h 136"/>
                  <a:gd name="T40" fmla="*/ 134 w 136"/>
                  <a:gd name="T41" fmla="*/ 60 h 136"/>
                  <a:gd name="T42" fmla="*/ 134 w 136"/>
                  <a:gd name="T43" fmla="*/ 60 h 136"/>
                  <a:gd name="T44" fmla="*/ 136 w 136"/>
                  <a:gd name="T45" fmla="*/ 68 h 136"/>
                  <a:gd name="T46" fmla="*/ 136 w 136"/>
                  <a:gd name="T47" fmla="*/ 68 h 136"/>
                  <a:gd name="T48" fmla="*/ 134 w 136"/>
                  <a:gd name="T49" fmla="*/ 82 h 136"/>
                  <a:gd name="T50" fmla="*/ 130 w 136"/>
                  <a:gd name="T51" fmla="*/ 94 h 136"/>
                  <a:gd name="T52" fmla="*/ 124 w 136"/>
                  <a:gd name="T53" fmla="*/ 106 h 136"/>
                  <a:gd name="T54" fmla="*/ 116 w 136"/>
                  <a:gd name="T55" fmla="*/ 116 h 136"/>
                  <a:gd name="T56" fmla="*/ 106 w 136"/>
                  <a:gd name="T57" fmla="*/ 124 h 136"/>
                  <a:gd name="T58" fmla="*/ 94 w 136"/>
                  <a:gd name="T59" fmla="*/ 130 h 136"/>
                  <a:gd name="T60" fmla="*/ 82 w 136"/>
                  <a:gd name="T61" fmla="*/ 134 h 136"/>
                  <a:gd name="T62" fmla="*/ 68 w 136"/>
                  <a:gd name="T63" fmla="*/ 136 h 136"/>
                  <a:gd name="T64" fmla="*/ 68 w 136"/>
                  <a:gd name="T65" fmla="*/ 136 h 136"/>
                  <a:gd name="T66" fmla="*/ 54 w 136"/>
                  <a:gd name="T67" fmla="*/ 134 h 136"/>
                  <a:gd name="T68" fmla="*/ 42 w 136"/>
                  <a:gd name="T69" fmla="*/ 130 h 136"/>
                  <a:gd name="T70" fmla="*/ 30 w 136"/>
                  <a:gd name="T71" fmla="*/ 124 h 136"/>
                  <a:gd name="T72" fmla="*/ 20 w 136"/>
                  <a:gd name="T73" fmla="*/ 116 h 136"/>
                  <a:gd name="T74" fmla="*/ 12 w 136"/>
                  <a:gd name="T75" fmla="*/ 106 h 136"/>
                  <a:gd name="T76" fmla="*/ 6 w 136"/>
                  <a:gd name="T77" fmla="*/ 94 h 136"/>
                  <a:gd name="T78" fmla="*/ 2 w 136"/>
                  <a:gd name="T79" fmla="*/ 82 h 136"/>
                  <a:gd name="T80" fmla="*/ 0 w 136"/>
                  <a:gd name="T81" fmla="*/ 68 h 136"/>
                  <a:gd name="T82" fmla="*/ 0 w 136"/>
                  <a:gd name="T83" fmla="*/ 68 h 136"/>
                  <a:gd name="T84" fmla="*/ 2 w 136"/>
                  <a:gd name="T85" fmla="*/ 52 h 1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6" h="136">
                    <a:moveTo>
                      <a:pt x="2" y="52"/>
                    </a:moveTo>
                    <a:lnTo>
                      <a:pt x="2" y="52"/>
                    </a:lnTo>
                    <a:lnTo>
                      <a:pt x="4" y="42"/>
                    </a:lnTo>
                    <a:lnTo>
                      <a:pt x="10" y="32"/>
                    </a:lnTo>
                    <a:lnTo>
                      <a:pt x="16" y="22"/>
                    </a:lnTo>
                    <a:lnTo>
                      <a:pt x="24" y="14"/>
                    </a:lnTo>
                    <a:lnTo>
                      <a:pt x="34" y="8"/>
                    </a:lnTo>
                    <a:lnTo>
                      <a:pt x="44" y="4"/>
                    </a:lnTo>
                    <a:lnTo>
                      <a:pt x="56" y="0"/>
                    </a:lnTo>
                    <a:lnTo>
                      <a:pt x="68" y="0"/>
                    </a:lnTo>
                    <a:lnTo>
                      <a:pt x="80" y="0"/>
                    </a:lnTo>
                    <a:lnTo>
                      <a:pt x="92" y="4"/>
                    </a:lnTo>
                    <a:lnTo>
                      <a:pt x="104" y="10"/>
                    </a:lnTo>
                    <a:lnTo>
                      <a:pt x="114" y="16"/>
                    </a:lnTo>
                    <a:lnTo>
                      <a:pt x="122" y="26"/>
                    </a:lnTo>
                    <a:lnTo>
                      <a:pt x="128" y="36"/>
                    </a:lnTo>
                    <a:lnTo>
                      <a:pt x="132" y="48"/>
                    </a:lnTo>
                    <a:lnTo>
                      <a:pt x="134" y="60"/>
                    </a:lnTo>
                    <a:lnTo>
                      <a:pt x="136" y="68"/>
                    </a:lnTo>
                    <a:lnTo>
                      <a:pt x="134" y="82"/>
                    </a:lnTo>
                    <a:lnTo>
                      <a:pt x="130" y="94"/>
                    </a:lnTo>
                    <a:lnTo>
                      <a:pt x="124" y="106"/>
                    </a:lnTo>
                    <a:lnTo>
                      <a:pt x="116" y="116"/>
                    </a:lnTo>
                    <a:lnTo>
                      <a:pt x="106" y="124"/>
                    </a:lnTo>
                    <a:lnTo>
                      <a:pt x="94" y="130"/>
                    </a:lnTo>
                    <a:lnTo>
                      <a:pt x="82" y="134"/>
                    </a:lnTo>
                    <a:lnTo>
                      <a:pt x="68" y="136"/>
                    </a:lnTo>
                    <a:lnTo>
                      <a:pt x="54" y="134"/>
                    </a:lnTo>
                    <a:lnTo>
                      <a:pt x="42" y="130"/>
                    </a:lnTo>
                    <a:lnTo>
                      <a:pt x="30" y="124"/>
                    </a:lnTo>
                    <a:lnTo>
                      <a:pt x="20" y="116"/>
                    </a:lnTo>
                    <a:lnTo>
                      <a:pt x="12" y="106"/>
                    </a:lnTo>
                    <a:lnTo>
                      <a:pt x="6" y="94"/>
                    </a:lnTo>
                    <a:lnTo>
                      <a:pt x="2" y="82"/>
                    </a:lnTo>
                    <a:lnTo>
                      <a:pt x="0" y="68"/>
                    </a:lnTo>
                    <a:lnTo>
                      <a:pt x="2"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74" name="Freeform 3778"/>
              <p:cNvSpPr>
                <a:spLocks/>
              </p:cNvSpPr>
              <p:nvPr/>
            </p:nvSpPr>
            <p:spPr bwMode="auto">
              <a:xfrm>
                <a:off x="2677" y="2419"/>
                <a:ext cx="162" cy="162"/>
              </a:xfrm>
              <a:custGeom>
                <a:avLst/>
                <a:gdLst>
                  <a:gd name="T0" fmla="*/ 82 w 162"/>
                  <a:gd name="T1" fmla="*/ 0 h 162"/>
                  <a:gd name="T2" fmla="*/ 82 w 162"/>
                  <a:gd name="T3" fmla="*/ 0 h 162"/>
                  <a:gd name="T4" fmla="*/ 66 w 162"/>
                  <a:gd name="T5" fmla="*/ 2 h 162"/>
                  <a:gd name="T6" fmla="*/ 50 w 162"/>
                  <a:gd name="T7" fmla="*/ 6 h 162"/>
                  <a:gd name="T8" fmla="*/ 36 w 162"/>
                  <a:gd name="T9" fmla="*/ 14 h 162"/>
                  <a:gd name="T10" fmla="*/ 24 w 162"/>
                  <a:gd name="T11" fmla="*/ 24 h 162"/>
                  <a:gd name="T12" fmla="*/ 14 w 162"/>
                  <a:gd name="T13" fmla="*/ 36 h 162"/>
                  <a:gd name="T14" fmla="*/ 8 w 162"/>
                  <a:gd name="T15" fmla="*/ 50 h 162"/>
                  <a:gd name="T16" fmla="*/ 2 w 162"/>
                  <a:gd name="T17" fmla="*/ 66 h 162"/>
                  <a:gd name="T18" fmla="*/ 0 w 162"/>
                  <a:gd name="T19" fmla="*/ 82 h 162"/>
                  <a:gd name="T20" fmla="*/ 0 w 162"/>
                  <a:gd name="T21" fmla="*/ 82 h 162"/>
                  <a:gd name="T22" fmla="*/ 2 w 162"/>
                  <a:gd name="T23" fmla="*/ 98 h 162"/>
                  <a:gd name="T24" fmla="*/ 8 w 162"/>
                  <a:gd name="T25" fmla="*/ 112 h 162"/>
                  <a:gd name="T26" fmla="*/ 14 w 162"/>
                  <a:gd name="T27" fmla="*/ 126 h 162"/>
                  <a:gd name="T28" fmla="*/ 24 w 162"/>
                  <a:gd name="T29" fmla="*/ 138 h 162"/>
                  <a:gd name="T30" fmla="*/ 36 w 162"/>
                  <a:gd name="T31" fmla="*/ 148 h 162"/>
                  <a:gd name="T32" fmla="*/ 50 w 162"/>
                  <a:gd name="T33" fmla="*/ 156 h 162"/>
                  <a:gd name="T34" fmla="*/ 66 w 162"/>
                  <a:gd name="T35" fmla="*/ 160 h 162"/>
                  <a:gd name="T36" fmla="*/ 82 w 162"/>
                  <a:gd name="T37" fmla="*/ 162 h 162"/>
                  <a:gd name="T38" fmla="*/ 82 w 162"/>
                  <a:gd name="T39" fmla="*/ 162 h 162"/>
                  <a:gd name="T40" fmla="*/ 98 w 162"/>
                  <a:gd name="T41" fmla="*/ 160 h 162"/>
                  <a:gd name="T42" fmla="*/ 114 w 162"/>
                  <a:gd name="T43" fmla="*/ 156 h 162"/>
                  <a:gd name="T44" fmla="*/ 126 w 162"/>
                  <a:gd name="T45" fmla="*/ 148 h 162"/>
                  <a:gd name="T46" fmla="*/ 138 w 162"/>
                  <a:gd name="T47" fmla="*/ 138 h 162"/>
                  <a:gd name="T48" fmla="*/ 148 w 162"/>
                  <a:gd name="T49" fmla="*/ 126 h 162"/>
                  <a:gd name="T50" fmla="*/ 156 w 162"/>
                  <a:gd name="T51" fmla="*/ 112 h 162"/>
                  <a:gd name="T52" fmla="*/ 160 w 162"/>
                  <a:gd name="T53" fmla="*/ 98 h 162"/>
                  <a:gd name="T54" fmla="*/ 162 w 162"/>
                  <a:gd name="T55" fmla="*/ 82 h 162"/>
                  <a:gd name="T56" fmla="*/ 162 w 162"/>
                  <a:gd name="T57" fmla="*/ 82 h 162"/>
                  <a:gd name="T58" fmla="*/ 160 w 162"/>
                  <a:gd name="T59" fmla="*/ 66 h 162"/>
                  <a:gd name="T60" fmla="*/ 156 w 162"/>
                  <a:gd name="T61" fmla="*/ 50 h 162"/>
                  <a:gd name="T62" fmla="*/ 148 w 162"/>
                  <a:gd name="T63" fmla="*/ 36 h 162"/>
                  <a:gd name="T64" fmla="*/ 138 w 162"/>
                  <a:gd name="T65" fmla="*/ 24 h 162"/>
                  <a:gd name="T66" fmla="*/ 126 w 162"/>
                  <a:gd name="T67" fmla="*/ 14 h 162"/>
                  <a:gd name="T68" fmla="*/ 114 w 162"/>
                  <a:gd name="T69" fmla="*/ 6 h 162"/>
                  <a:gd name="T70" fmla="*/ 98 w 162"/>
                  <a:gd name="T71" fmla="*/ 2 h 162"/>
                  <a:gd name="T72" fmla="*/ 82 w 162"/>
                  <a:gd name="T73" fmla="*/ 0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82" y="0"/>
                    </a:moveTo>
                    <a:lnTo>
                      <a:pt x="82" y="0"/>
                    </a:lnTo>
                    <a:lnTo>
                      <a:pt x="66" y="2"/>
                    </a:lnTo>
                    <a:lnTo>
                      <a:pt x="50" y="6"/>
                    </a:lnTo>
                    <a:lnTo>
                      <a:pt x="36" y="14"/>
                    </a:lnTo>
                    <a:lnTo>
                      <a:pt x="24" y="24"/>
                    </a:lnTo>
                    <a:lnTo>
                      <a:pt x="14" y="36"/>
                    </a:lnTo>
                    <a:lnTo>
                      <a:pt x="8" y="50"/>
                    </a:lnTo>
                    <a:lnTo>
                      <a:pt x="2" y="66"/>
                    </a:lnTo>
                    <a:lnTo>
                      <a:pt x="0" y="82"/>
                    </a:lnTo>
                    <a:lnTo>
                      <a:pt x="2" y="98"/>
                    </a:lnTo>
                    <a:lnTo>
                      <a:pt x="8" y="112"/>
                    </a:lnTo>
                    <a:lnTo>
                      <a:pt x="14" y="126"/>
                    </a:lnTo>
                    <a:lnTo>
                      <a:pt x="24" y="138"/>
                    </a:lnTo>
                    <a:lnTo>
                      <a:pt x="36" y="148"/>
                    </a:lnTo>
                    <a:lnTo>
                      <a:pt x="50" y="156"/>
                    </a:lnTo>
                    <a:lnTo>
                      <a:pt x="66" y="160"/>
                    </a:lnTo>
                    <a:lnTo>
                      <a:pt x="82" y="162"/>
                    </a:lnTo>
                    <a:lnTo>
                      <a:pt x="98" y="160"/>
                    </a:lnTo>
                    <a:lnTo>
                      <a:pt x="114"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4" y="6"/>
                    </a:lnTo>
                    <a:lnTo>
                      <a:pt x="98" y="2"/>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75" name="Freeform 3779"/>
              <p:cNvSpPr>
                <a:spLocks/>
              </p:cNvSpPr>
              <p:nvPr/>
            </p:nvSpPr>
            <p:spPr bwMode="auto">
              <a:xfrm>
                <a:off x="2725" y="2467"/>
                <a:ext cx="66" cy="66"/>
              </a:xfrm>
              <a:custGeom>
                <a:avLst/>
                <a:gdLst>
                  <a:gd name="T0" fmla="*/ 0 w 66"/>
                  <a:gd name="T1" fmla="*/ 34 h 66"/>
                  <a:gd name="T2" fmla="*/ 0 w 66"/>
                  <a:gd name="T3" fmla="*/ 34 h 66"/>
                  <a:gd name="T4" fmla="*/ 2 w 66"/>
                  <a:gd name="T5" fmla="*/ 40 h 66"/>
                  <a:gd name="T6" fmla="*/ 4 w 66"/>
                  <a:gd name="T7" fmla="*/ 46 h 66"/>
                  <a:gd name="T8" fmla="*/ 6 w 66"/>
                  <a:gd name="T9" fmla="*/ 52 h 66"/>
                  <a:gd name="T10" fmla="*/ 10 w 66"/>
                  <a:gd name="T11" fmla="*/ 56 h 66"/>
                  <a:gd name="T12" fmla="*/ 16 w 66"/>
                  <a:gd name="T13" fmla="*/ 60 h 66"/>
                  <a:gd name="T14" fmla="*/ 20 w 66"/>
                  <a:gd name="T15" fmla="*/ 64 h 66"/>
                  <a:gd name="T16" fmla="*/ 28 w 66"/>
                  <a:gd name="T17" fmla="*/ 66 h 66"/>
                  <a:gd name="T18" fmla="*/ 34 w 66"/>
                  <a:gd name="T19" fmla="*/ 66 h 66"/>
                  <a:gd name="T20" fmla="*/ 34 w 66"/>
                  <a:gd name="T21" fmla="*/ 66 h 66"/>
                  <a:gd name="T22" fmla="*/ 40 w 66"/>
                  <a:gd name="T23" fmla="*/ 66 h 66"/>
                  <a:gd name="T24" fmla="*/ 46 w 66"/>
                  <a:gd name="T25" fmla="*/ 64 h 66"/>
                  <a:gd name="T26" fmla="*/ 52 w 66"/>
                  <a:gd name="T27" fmla="*/ 60 h 66"/>
                  <a:gd name="T28" fmla="*/ 56 w 66"/>
                  <a:gd name="T29" fmla="*/ 56 h 66"/>
                  <a:gd name="T30" fmla="*/ 60 w 66"/>
                  <a:gd name="T31" fmla="*/ 52 h 66"/>
                  <a:gd name="T32" fmla="*/ 64 w 66"/>
                  <a:gd name="T33" fmla="*/ 46 h 66"/>
                  <a:gd name="T34" fmla="*/ 66 w 66"/>
                  <a:gd name="T35" fmla="*/ 40 h 66"/>
                  <a:gd name="T36" fmla="*/ 66 w 66"/>
                  <a:gd name="T37" fmla="*/ 34 h 66"/>
                  <a:gd name="T38" fmla="*/ 66 w 66"/>
                  <a:gd name="T39" fmla="*/ 34 h 66"/>
                  <a:gd name="T40" fmla="*/ 66 w 66"/>
                  <a:gd name="T41" fmla="*/ 26 h 66"/>
                  <a:gd name="T42" fmla="*/ 64 w 66"/>
                  <a:gd name="T43" fmla="*/ 20 h 66"/>
                  <a:gd name="T44" fmla="*/ 60 w 66"/>
                  <a:gd name="T45" fmla="*/ 16 h 66"/>
                  <a:gd name="T46" fmla="*/ 56 w 66"/>
                  <a:gd name="T47" fmla="*/ 10 h 66"/>
                  <a:gd name="T48" fmla="*/ 52 w 66"/>
                  <a:gd name="T49" fmla="*/ 6 h 66"/>
                  <a:gd name="T50" fmla="*/ 46 w 66"/>
                  <a:gd name="T51" fmla="*/ 4 h 66"/>
                  <a:gd name="T52" fmla="*/ 40 w 66"/>
                  <a:gd name="T53" fmla="*/ 2 h 66"/>
                  <a:gd name="T54" fmla="*/ 34 w 66"/>
                  <a:gd name="T55" fmla="*/ 0 h 66"/>
                  <a:gd name="T56" fmla="*/ 34 w 66"/>
                  <a:gd name="T57" fmla="*/ 0 h 66"/>
                  <a:gd name="T58" fmla="*/ 28 w 66"/>
                  <a:gd name="T59" fmla="*/ 2 h 66"/>
                  <a:gd name="T60" fmla="*/ 20 w 66"/>
                  <a:gd name="T61" fmla="*/ 4 h 66"/>
                  <a:gd name="T62" fmla="*/ 16 w 66"/>
                  <a:gd name="T63" fmla="*/ 6 h 66"/>
                  <a:gd name="T64" fmla="*/ 10 w 66"/>
                  <a:gd name="T65" fmla="*/ 10 h 66"/>
                  <a:gd name="T66" fmla="*/ 6 w 66"/>
                  <a:gd name="T67" fmla="*/ 16 h 66"/>
                  <a:gd name="T68" fmla="*/ 4 w 66"/>
                  <a:gd name="T69" fmla="*/ 20 h 66"/>
                  <a:gd name="T70" fmla="*/ 2 w 66"/>
                  <a:gd name="T71" fmla="*/ 26 h 66"/>
                  <a:gd name="T72" fmla="*/ 0 w 66"/>
                  <a:gd name="T73" fmla="*/ 34 h 66"/>
                  <a:gd name="T74" fmla="*/ 0 w 66"/>
                  <a:gd name="T75" fmla="*/ 34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6" h="66">
                    <a:moveTo>
                      <a:pt x="0" y="34"/>
                    </a:moveTo>
                    <a:lnTo>
                      <a:pt x="0" y="34"/>
                    </a:lnTo>
                    <a:lnTo>
                      <a:pt x="2" y="40"/>
                    </a:lnTo>
                    <a:lnTo>
                      <a:pt x="4" y="46"/>
                    </a:lnTo>
                    <a:lnTo>
                      <a:pt x="6" y="52"/>
                    </a:lnTo>
                    <a:lnTo>
                      <a:pt x="10" y="56"/>
                    </a:lnTo>
                    <a:lnTo>
                      <a:pt x="16" y="60"/>
                    </a:lnTo>
                    <a:lnTo>
                      <a:pt x="20" y="64"/>
                    </a:lnTo>
                    <a:lnTo>
                      <a:pt x="28" y="66"/>
                    </a:lnTo>
                    <a:lnTo>
                      <a:pt x="34" y="66"/>
                    </a:lnTo>
                    <a:lnTo>
                      <a:pt x="40" y="66"/>
                    </a:lnTo>
                    <a:lnTo>
                      <a:pt x="46" y="64"/>
                    </a:lnTo>
                    <a:lnTo>
                      <a:pt x="52" y="60"/>
                    </a:lnTo>
                    <a:lnTo>
                      <a:pt x="56" y="56"/>
                    </a:lnTo>
                    <a:lnTo>
                      <a:pt x="60" y="52"/>
                    </a:lnTo>
                    <a:lnTo>
                      <a:pt x="64" y="46"/>
                    </a:lnTo>
                    <a:lnTo>
                      <a:pt x="66" y="40"/>
                    </a:lnTo>
                    <a:lnTo>
                      <a:pt x="66" y="34"/>
                    </a:lnTo>
                    <a:lnTo>
                      <a:pt x="66" y="26"/>
                    </a:lnTo>
                    <a:lnTo>
                      <a:pt x="64" y="20"/>
                    </a:lnTo>
                    <a:lnTo>
                      <a:pt x="60" y="16"/>
                    </a:lnTo>
                    <a:lnTo>
                      <a:pt x="56" y="10"/>
                    </a:lnTo>
                    <a:lnTo>
                      <a:pt x="52" y="6"/>
                    </a:lnTo>
                    <a:lnTo>
                      <a:pt x="46" y="4"/>
                    </a:lnTo>
                    <a:lnTo>
                      <a:pt x="40" y="2"/>
                    </a:lnTo>
                    <a:lnTo>
                      <a:pt x="34" y="0"/>
                    </a:lnTo>
                    <a:lnTo>
                      <a:pt x="28" y="2"/>
                    </a:lnTo>
                    <a:lnTo>
                      <a:pt x="20" y="4"/>
                    </a:lnTo>
                    <a:lnTo>
                      <a:pt x="16" y="6"/>
                    </a:lnTo>
                    <a:lnTo>
                      <a:pt x="10" y="10"/>
                    </a:lnTo>
                    <a:lnTo>
                      <a:pt x="6" y="16"/>
                    </a:lnTo>
                    <a:lnTo>
                      <a:pt x="4" y="20"/>
                    </a:lnTo>
                    <a:lnTo>
                      <a:pt x="2" y="26"/>
                    </a:lnTo>
                    <a:lnTo>
                      <a:pt x="0" y="34"/>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76" name="Freeform 3780"/>
              <p:cNvSpPr>
                <a:spLocks/>
              </p:cNvSpPr>
              <p:nvPr/>
            </p:nvSpPr>
            <p:spPr bwMode="auto">
              <a:xfrm>
                <a:off x="2599" y="2341"/>
                <a:ext cx="320" cy="210"/>
              </a:xfrm>
              <a:custGeom>
                <a:avLst/>
                <a:gdLst>
                  <a:gd name="T0" fmla="*/ 26 w 320"/>
                  <a:gd name="T1" fmla="*/ 160 h 210"/>
                  <a:gd name="T2" fmla="*/ 26 w 320"/>
                  <a:gd name="T3" fmla="*/ 142 h 210"/>
                  <a:gd name="T4" fmla="*/ 30 w 320"/>
                  <a:gd name="T5" fmla="*/ 126 h 210"/>
                  <a:gd name="T6" fmla="*/ 36 w 320"/>
                  <a:gd name="T7" fmla="*/ 106 h 210"/>
                  <a:gd name="T8" fmla="*/ 60 w 320"/>
                  <a:gd name="T9" fmla="*/ 68 h 210"/>
                  <a:gd name="T10" fmla="*/ 94 w 320"/>
                  <a:gd name="T11" fmla="*/ 42 h 210"/>
                  <a:gd name="T12" fmla="*/ 136 w 320"/>
                  <a:gd name="T13" fmla="*/ 28 h 210"/>
                  <a:gd name="T14" fmla="*/ 160 w 320"/>
                  <a:gd name="T15" fmla="*/ 26 h 210"/>
                  <a:gd name="T16" fmla="*/ 192 w 320"/>
                  <a:gd name="T17" fmla="*/ 28 h 210"/>
                  <a:gd name="T18" fmla="*/ 220 w 320"/>
                  <a:gd name="T19" fmla="*/ 40 h 210"/>
                  <a:gd name="T20" fmla="*/ 234 w 320"/>
                  <a:gd name="T21" fmla="*/ 48 h 210"/>
                  <a:gd name="T22" fmla="*/ 256 w 320"/>
                  <a:gd name="T23" fmla="*/ 64 h 210"/>
                  <a:gd name="T24" fmla="*/ 272 w 320"/>
                  <a:gd name="T25" fmla="*/ 88 h 210"/>
                  <a:gd name="T26" fmla="*/ 286 w 320"/>
                  <a:gd name="T27" fmla="*/ 112 h 210"/>
                  <a:gd name="T28" fmla="*/ 290 w 320"/>
                  <a:gd name="T29" fmla="*/ 126 h 210"/>
                  <a:gd name="T30" fmla="*/ 294 w 320"/>
                  <a:gd name="T31" fmla="*/ 160 h 210"/>
                  <a:gd name="T32" fmla="*/ 320 w 320"/>
                  <a:gd name="T33" fmla="*/ 210 h 210"/>
                  <a:gd name="T34" fmla="*/ 320 w 320"/>
                  <a:gd name="T35" fmla="*/ 160 h 210"/>
                  <a:gd name="T36" fmla="*/ 316 w 320"/>
                  <a:gd name="T37" fmla="*/ 126 h 210"/>
                  <a:gd name="T38" fmla="*/ 312 w 320"/>
                  <a:gd name="T39" fmla="*/ 108 h 210"/>
                  <a:gd name="T40" fmla="*/ 294 w 320"/>
                  <a:gd name="T41" fmla="*/ 72 h 210"/>
                  <a:gd name="T42" fmla="*/ 270 w 320"/>
                  <a:gd name="T43" fmla="*/ 42 h 210"/>
                  <a:gd name="T44" fmla="*/ 238 w 320"/>
                  <a:gd name="T45" fmla="*/ 20 h 210"/>
                  <a:gd name="T46" fmla="*/ 220 w 320"/>
                  <a:gd name="T47" fmla="*/ 12 h 210"/>
                  <a:gd name="T48" fmla="*/ 192 w 320"/>
                  <a:gd name="T49" fmla="*/ 2 h 210"/>
                  <a:gd name="T50" fmla="*/ 160 w 320"/>
                  <a:gd name="T51" fmla="*/ 0 h 210"/>
                  <a:gd name="T52" fmla="*/ 150 w 320"/>
                  <a:gd name="T53" fmla="*/ 0 h 210"/>
                  <a:gd name="T54" fmla="*/ 122 w 320"/>
                  <a:gd name="T55" fmla="*/ 4 h 210"/>
                  <a:gd name="T56" fmla="*/ 74 w 320"/>
                  <a:gd name="T57" fmla="*/ 24 h 210"/>
                  <a:gd name="T58" fmla="*/ 36 w 320"/>
                  <a:gd name="T59" fmla="*/ 56 h 210"/>
                  <a:gd name="T60" fmla="*/ 10 w 320"/>
                  <a:gd name="T61" fmla="*/ 102 h 210"/>
                  <a:gd name="T62" fmla="*/ 2 w 320"/>
                  <a:gd name="T63" fmla="*/ 126 h 210"/>
                  <a:gd name="T64" fmla="*/ 0 w 320"/>
                  <a:gd name="T65" fmla="*/ 142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0" h="210">
                    <a:moveTo>
                      <a:pt x="0" y="160"/>
                    </a:moveTo>
                    <a:lnTo>
                      <a:pt x="26" y="160"/>
                    </a:lnTo>
                    <a:lnTo>
                      <a:pt x="26" y="142"/>
                    </a:lnTo>
                    <a:lnTo>
                      <a:pt x="30" y="126"/>
                    </a:lnTo>
                    <a:lnTo>
                      <a:pt x="36" y="106"/>
                    </a:lnTo>
                    <a:lnTo>
                      <a:pt x="48" y="86"/>
                    </a:lnTo>
                    <a:lnTo>
                      <a:pt x="60" y="68"/>
                    </a:lnTo>
                    <a:lnTo>
                      <a:pt x="76" y="54"/>
                    </a:lnTo>
                    <a:lnTo>
                      <a:pt x="94" y="42"/>
                    </a:lnTo>
                    <a:lnTo>
                      <a:pt x="114" y="32"/>
                    </a:lnTo>
                    <a:lnTo>
                      <a:pt x="136" y="28"/>
                    </a:lnTo>
                    <a:lnTo>
                      <a:pt x="160" y="26"/>
                    </a:lnTo>
                    <a:lnTo>
                      <a:pt x="176" y="26"/>
                    </a:lnTo>
                    <a:lnTo>
                      <a:pt x="192" y="28"/>
                    </a:lnTo>
                    <a:lnTo>
                      <a:pt x="206" y="34"/>
                    </a:lnTo>
                    <a:lnTo>
                      <a:pt x="220" y="40"/>
                    </a:lnTo>
                    <a:lnTo>
                      <a:pt x="234" y="48"/>
                    </a:lnTo>
                    <a:lnTo>
                      <a:pt x="244" y="56"/>
                    </a:lnTo>
                    <a:lnTo>
                      <a:pt x="256" y="64"/>
                    </a:lnTo>
                    <a:lnTo>
                      <a:pt x="264" y="76"/>
                    </a:lnTo>
                    <a:lnTo>
                      <a:pt x="272" y="88"/>
                    </a:lnTo>
                    <a:lnTo>
                      <a:pt x="280" y="100"/>
                    </a:lnTo>
                    <a:lnTo>
                      <a:pt x="286" y="112"/>
                    </a:lnTo>
                    <a:lnTo>
                      <a:pt x="290" y="126"/>
                    </a:lnTo>
                    <a:lnTo>
                      <a:pt x="292" y="142"/>
                    </a:lnTo>
                    <a:lnTo>
                      <a:pt x="294" y="160"/>
                    </a:lnTo>
                    <a:lnTo>
                      <a:pt x="294" y="210"/>
                    </a:lnTo>
                    <a:lnTo>
                      <a:pt x="320" y="210"/>
                    </a:lnTo>
                    <a:lnTo>
                      <a:pt x="320" y="160"/>
                    </a:lnTo>
                    <a:lnTo>
                      <a:pt x="320" y="142"/>
                    </a:lnTo>
                    <a:lnTo>
                      <a:pt x="316" y="126"/>
                    </a:lnTo>
                    <a:lnTo>
                      <a:pt x="312" y="108"/>
                    </a:lnTo>
                    <a:lnTo>
                      <a:pt x="304" y="90"/>
                    </a:lnTo>
                    <a:lnTo>
                      <a:pt x="294" y="72"/>
                    </a:lnTo>
                    <a:lnTo>
                      <a:pt x="282" y="56"/>
                    </a:lnTo>
                    <a:lnTo>
                      <a:pt x="270" y="42"/>
                    </a:lnTo>
                    <a:lnTo>
                      <a:pt x="254" y="30"/>
                    </a:lnTo>
                    <a:lnTo>
                      <a:pt x="238" y="20"/>
                    </a:lnTo>
                    <a:lnTo>
                      <a:pt x="220" y="12"/>
                    </a:lnTo>
                    <a:lnTo>
                      <a:pt x="206" y="6"/>
                    </a:lnTo>
                    <a:lnTo>
                      <a:pt x="192" y="2"/>
                    </a:lnTo>
                    <a:lnTo>
                      <a:pt x="176" y="0"/>
                    </a:lnTo>
                    <a:lnTo>
                      <a:pt x="160" y="0"/>
                    </a:lnTo>
                    <a:lnTo>
                      <a:pt x="150" y="0"/>
                    </a:lnTo>
                    <a:lnTo>
                      <a:pt x="122" y="4"/>
                    </a:lnTo>
                    <a:lnTo>
                      <a:pt x="98" y="12"/>
                    </a:lnTo>
                    <a:lnTo>
                      <a:pt x="74" y="24"/>
                    </a:lnTo>
                    <a:lnTo>
                      <a:pt x="54" y="38"/>
                    </a:lnTo>
                    <a:lnTo>
                      <a:pt x="36" y="56"/>
                    </a:lnTo>
                    <a:lnTo>
                      <a:pt x="22" y="78"/>
                    </a:lnTo>
                    <a:lnTo>
                      <a:pt x="10" y="102"/>
                    </a:lnTo>
                    <a:lnTo>
                      <a:pt x="2" y="126"/>
                    </a:lnTo>
                    <a:lnTo>
                      <a:pt x="0" y="142"/>
                    </a:lnTo>
                    <a:lnTo>
                      <a:pt x="0" y="16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77" name="Freeform 3781"/>
              <p:cNvSpPr>
                <a:spLocks/>
              </p:cNvSpPr>
              <p:nvPr/>
            </p:nvSpPr>
            <p:spPr bwMode="auto">
              <a:xfrm>
                <a:off x="2599" y="2341"/>
                <a:ext cx="320" cy="210"/>
              </a:xfrm>
              <a:custGeom>
                <a:avLst/>
                <a:gdLst>
                  <a:gd name="T0" fmla="*/ 26 w 320"/>
                  <a:gd name="T1" fmla="*/ 160 h 210"/>
                  <a:gd name="T2" fmla="*/ 26 w 320"/>
                  <a:gd name="T3" fmla="*/ 142 h 210"/>
                  <a:gd name="T4" fmla="*/ 30 w 320"/>
                  <a:gd name="T5" fmla="*/ 126 h 210"/>
                  <a:gd name="T6" fmla="*/ 36 w 320"/>
                  <a:gd name="T7" fmla="*/ 106 h 210"/>
                  <a:gd name="T8" fmla="*/ 60 w 320"/>
                  <a:gd name="T9" fmla="*/ 68 h 210"/>
                  <a:gd name="T10" fmla="*/ 94 w 320"/>
                  <a:gd name="T11" fmla="*/ 42 h 210"/>
                  <a:gd name="T12" fmla="*/ 136 w 320"/>
                  <a:gd name="T13" fmla="*/ 28 h 210"/>
                  <a:gd name="T14" fmla="*/ 160 w 320"/>
                  <a:gd name="T15" fmla="*/ 26 h 210"/>
                  <a:gd name="T16" fmla="*/ 192 w 320"/>
                  <a:gd name="T17" fmla="*/ 28 h 210"/>
                  <a:gd name="T18" fmla="*/ 220 w 320"/>
                  <a:gd name="T19" fmla="*/ 40 h 210"/>
                  <a:gd name="T20" fmla="*/ 234 w 320"/>
                  <a:gd name="T21" fmla="*/ 48 h 210"/>
                  <a:gd name="T22" fmla="*/ 256 w 320"/>
                  <a:gd name="T23" fmla="*/ 64 h 210"/>
                  <a:gd name="T24" fmla="*/ 272 w 320"/>
                  <a:gd name="T25" fmla="*/ 88 h 210"/>
                  <a:gd name="T26" fmla="*/ 286 w 320"/>
                  <a:gd name="T27" fmla="*/ 112 h 210"/>
                  <a:gd name="T28" fmla="*/ 290 w 320"/>
                  <a:gd name="T29" fmla="*/ 126 h 210"/>
                  <a:gd name="T30" fmla="*/ 294 w 320"/>
                  <a:gd name="T31" fmla="*/ 160 h 210"/>
                  <a:gd name="T32" fmla="*/ 320 w 320"/>
                  <a:gd name="T33" fmla="*/ 210 h 210"/>
                  <a:gd name="T34" fmla="*/ 320 w 320"/>
                  <a:gd name="T35" fmla="*/ 160 h 210"/>
                  <a:gd name="T36" fmla="*/ 316 w 320"/>
                  <a:gd name="T37" fmla="*/ 126 h 210"/>
                  <a:gd name="T38" fmla="*/ 312 w 320"/>
                  <a:gd name="T39" fmla="*/ 108 h 210"/>
                  <a:gd name="T40" fmla="*/ 294 w 320"/>
                  <a:gd name="T41" fmla="*/ 72 h 210"/>
                  <a:gd name="T42" fmla="*/ 270 w 320"/>
                  <a:gd name="T43" fmla="*/ 42 h 210"/>
                  <a:gd name="T44" fmla="*/ 238 w 320"/>
                  <a:gd name="T45" fmla="*/ 20 h 210"/>
                  <a:gd name="T46" fmla="*/ 220 w 320"/>
                  <a:gd name="T47" fmla="*/ 12 h 210"/>
                  <a:gd name="T48" fmla="*/ 192 w 320"/>
                  <a:gd name="T49" fmla="*/ 2 h 210"/>
                  <a:gd name="T50" fmla="*/ 160 w 320"/>
                  <a:gd name="T51" fmla="*/ 0 h 210"/>
                  <a:gd name="T52" fmla="*/ 150 w 320"/>
                  <a:gd name="T53" fmla="*/ 0 h 210"/>
                  <a:gd name="T54" fmla="*/ 122 w 320"/>
                  <a:gd name="T55" fmla="*/ 4 h 210"/>
                  <a:gd name="T56" fmla="*/ 74 w 320"/>
                  <a:gd name="T57" fmla="*/ 24 h 210"/>
                  <a:gd name="T58" fmla="*/ 36 w 320"/>
                  <a:gd name="T59" fmla="*/ 56 h 210"/>
                  <a:gd name="T60" fmla="*/ 10 w 320"/>
                  <a:gd name="T61" fmla="*/ 102 h 210"/>
                  <a:gd name="T62" fmla="*/ 2 w 320"/>
                  <a:gd name="T63" fmla="*/ 126 h 210"/>
                  <a:gd name="T64" fmla="*/ 0 w 320"/>
                  <a:gd name="T65" fmla="*/ 142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0" h="210">
                    <a:moveTo>
                      <a:pt x="0" y="160"/>
                    </a:moveTo>
                    <a:lnTo>
                      <a:pt x="26" y="160"/>
                    </a:lnTo>
                    <a:lnTo>
                      <a:pt x="26" y="142"/>
                    </a:lnTo>
                    <a:lnTo>
                      <a:pt x="30" y="126"/>
                    </a:lnTo>
                    <a:lnTo>
                      <a:pt x="36" y="106"/>
                    </a:lnTo>
                    <a:lnTo>
                      <a:pt x="48" y="86"/>
                    </a:lnTo>
                    <a:lnTo>
                      <a:pt x="60" y="68"/>
                    </a:lnTo>
                    <a:lnTo>
                      <a:pt x="76" y="54"/>
                    </a:lnTo>
                    <a:lnTo>
                      <a:pt x="94" y="42"/>
                    </a:lnTo>
                    <a:lnTo>
                      <a:pt x="114" y="32"/>
                    </a:lnTo>
                    <a:lnTo>
                      <a:pt x="136" y="28"/>
                    </a:lnTo>
                    <a:lnTo>
                      <a:pt x="160" y="26"/>
                    </a:lnTo>
                    <a:lnTo>
                      <a:pt x="176" y="26"/>
                    </a:lnTo>
                    <a:lnTo>
                      <a:pt x="192" y="28"/>
                    </a:lnTo>
                    <a:lnTo>
                      <a:pt x="206" y="34"/>
                    </a:lnTo>
                    <a:lnTo>
                      <a:pt x="220" y="40"/>
                    </a:lnTo>
                    <a:lnTo>
                      <a:pt x="234" y="48"/>
                    </a:lnTo>
                    <a:lnTo>
                      <a:pt x="244" y="56"/>
                    </a:lnTo>
                    <a:lnTo>
                      <a:pt x="256" y="64"/>
                    </a:lnTo>
                    <a:lnTo>
                      <a:pt x="264" y="76"/>
                    </a:lnTo>
                    <a:lnTo>
                      <a:pt x="272" y="88"/>
                    </a:lnTo>
                    <a:lnTo>
                      <a:pt x="280" y="100"/>
                    </a:lnTo>
                    <a:lnTo>
                      <a:pt x="286" y="112"/>
                    </a:lnTo>
                    <a:lnTo>
                      <a:pt x="290" y="126"/>
                    </a:lnTo>
                    <a:lnTo>
                      <a:pt x="292" y="142"/>
                    </a:lnTo>
                    <a:lnTo>
                      <a:pt x="294" y="160"/>
                    </a:lnTo>
                    <a:lnTo>
                      <a:pt x="294" y="210"/>
                    </a:lnTo>
                    <a:lnTo>
                      <a:pt x="320" y="210"/>
                    </a:lnTo>
                    <a:lnTo>
                      <a:pt x="320" y="160"/>
                    </a:lnTo>
                    <a:lnTo>
                      <a:pt x="320" y="142"/>
                    </a:lnTo>
                    <a:lnTo>
                      <a:pt x="316" y="126"/>
                    </a:lnTo>
                    <a:lnTo>
                      <a:pt x="312" y="108"/>
                    </a:lnTo>
                    <a:lnTo>
                      <a:pt x="304" y="90"/>
                    </a:lnTo>
                    <a:lnTo>
                      <a:pt x="294" y="72"/>
                    </a:lnTo>
                    <a:lnTo>
                      <a:pt x="282" y="56"/>
                    </a:lnTo>
                    <a:lnTo>
                      <a:pt x="270" y="42"/>
                    </a:lnTo>
                    <a:lnTo>
                      <a:pt x="254" y="30"/>
                    </a:lnTo>
                    <a:lnTo>
                      <a:pt x="238" y="20"/>
                    </a:lnTo>
                    <a:lnTo>
                      <a:pt x="220" y="12"/>
                    </a:lnTo>
                    <a:lnTo>
                      <a:pt x="206" y="6"/>
                    </a:lnTo>
                    <a:lnTo>
                      <a:pt x="192" y="2"/>
                    </a:lnTo>
                    <a:lnTo>
                      <a:pt x="176" y="0"/>
                    </a:lnTo>
                    <a:lnTo>
                      <a:pt x="160" y="0"/>
                    </a:lnTo>
                    <a:lnTo>
                      <a:pt x="150" y="0"/>
                    </a:lnTo>
                    <a:lnTo>
                      <a:pt x="122" y="4"/>
                    </a:lnTo>
                    <a:lnTo>
                      <a:pt x="98" y="12"/>
                    </a:lnTo>
                    <a:lnTo>
                      <a:pt x="74" y="24"/>
                    </a:lnTo>
                    <a:lnTo>
                      <a:pt x="54" y="38"/>
                    </a:lnTo>
                    <a:lnTo>
                      <a:pt x="36" y="56"/>
                    </a:lnTo>
                    <a:lnTo>
                      <a:pt x="22" y="78"/>
                    </a:lnTo>
                    <a:lnTo>
                      <a:pt x="10" y="102"/>
                    </a:lnTo>
                    <a:lnTo>
                      <a:pt x="2" y="126"/>
                    </a:lnTo>
                    <a:lnTo>
                      <a:pt x="0" y="142"/>
                    </a:lnTo>
                    <a:lnTo>
                      <a:pt x="0" y="1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78" name="Freeform 3782"/>
              <p:cNvSpPr>
                <a:spLocks/>
              </p:cNvSpPr>
              <p:nvPr/>
            </p:nvSpPr>
            <p:spPr bwMode="auto">
              <a:xfrm>
                <a:off x="2691" y="2433"/>
                <a:ext cx="134" cy="60"/>
              </a:xfrm>
              <a:custGeom>
                <a:avLst/>
                <a:gdLst>
                  <a:gd name="T0" fmla="*/ 68 w 134"/>
                  <a:gd name="T1" fmla="*/ 0 h 60"/>
                  <a:gd name="T2" fmla="*/ 68 w 134"/>
                  <a:gd name="T3" fmla="*/ 0 h 60"/>
                  <a:gd name="T4" fmla="*/ 56 w 134"/>
                  <a:gd name="T5" fmla="*/ 0 h 60"/>
                  <a:gd name="T6" fmla="*/ 44 w 134"/>
                  <a:gd name="T7" fmla="*/ 4 h 60"/>
                  <a:gd name="T8" fmla="*/ 34 w 134"/>
                  <a:gd name="T9" fmla="*/ 8 h 60"/>
                  <a:gd name="T10" fmla="*/ 24 w 134"/>
                  <a:gd name="T11" fmla="*/ 14 h 60"/>
                  <a:gd name="T12" fmla="*/ 16 w 134"/>
                  <a:gd name="T13" fmla="*/ 22 h 60"/>
                  <a:gd name="T14" fmla="*/ 10 w 134"/>
                  <a:gd name="T15" fmla="*/ 32 h 60"/>
                  <a:gd name="T16" fmla="*/ 4 w 134"/>
                  <a:gd name="T17" fmla="*/ 42 h 60"/>
                  <a:gd name="T18" fmla="*/ 2 w 134"/>
                  <a:gd name="T19" fmla="*/ 52 h 60"/>
                  <a:gd name="T20" fmla="*/ 2 w 134"/>
                  <a:gd name="T21" fmla="*/ 52 h 60"/>
                  <a:gd name="T22" fmla="*/ 0 w 134"/>
                  <a:gd name="T23" fmla="*/ 60 h 60"/>
                  <a:gd name="T24" fmla="*/ 0 w 134"/>
                  <a:gd name="T25" fmla="*/ 60 h 60"/>
                  <a:gd name="T26" fmla="*/ 6 w 134"/>
                  <a:gd name="T27" fmla="*/ 52 h 60"/>
                  <a:gd name="T28" fmla="*/ 12 w 134"/>
                  <a:gd name="T29" fmla="*/ 44 h 60"/>
                  <a:gd name="T30" fmla="*/ 20 w 134"/>
                  <a:gd name="T31" fmla="*/ 38 h 60"/>
                  <a:gd name="T32" fmla="*/ 28 w 134"/>
                  <a:gd name="T33" fmla="*/ 32 h 60"/>
                  <a:gd name="T34" fmla="*/ 38 w 134"/>
                  <a:gd name="T35" fmla="*/ 28 h 60"/>
                  <a:gd name="T36" fmla="*/ 46 w 134"/>
                  <a:gd name="T37" fmla="*/ 24 h 60"/>
                  <a:gd name="T38" fmla="*/ 58 w 134"/>
                  <a:gd name="T39" fmla="*/ 22 h 60"/>
                  <a:gd name="T40" fmla="*/ 68 w 134"/>
                  <a:gd name="T41" fmla="*/ 22 h 60"/>
                  <a:gd name="T42" fmla="*/ 68 w 134"/>
                  <a:gd name="T43" fmla="*/ 22 h 60"/>
                  <a:gd name="T44" fmla="*/ 78 w 134"/>
                  <a:gd name="T45" fmla="*/ 22 h 60"/>
                  <a:gd name="T46" fmla="*/ 88 w 134"/>
                  <a:gd name="T47" fmla="*/ 24 h 60"/>
                  <a:gd name="T48" fmla="*/ 98 w 134"/>
                  <a:gd name="T49" fmla="*/ 28 h 60"/>
                  <a:gd name="T50" fmla="*/ 106 w 134"/>
                  <a:gd name="T51" fmla="*/ 32 h 60"/>
                  <a:gd name="T52" fmla="*/ 116 w 134"/>
                  <a:gd name="T53" fmla="*/ 38 h 60"/>
                  <a:gd name="T54" fmla="*/ 122 w 134"/>
                  <a:gd name="T55" fmla="*/ 44 h 60"/>
                  <a:gd name="T56" fmla="*/ 130 w 134"/>
                  <a:gd name="T57" fmla="*/ 52 h 60"/>
                  <a:gd name="T58" fmla="*/ 134 w 134"/>
                  <a:gd name="T59" fmla="*/ 60 h 60"/>
                  <a:gd name="T60" fmla="*/ 134 w 134"/>
                  <a:gd name="T61" fmla="*/ 60 h 60"/>
                  <a:gd name="T62" fmla="*/ 132 w 134"/>
                  <a:gd name="T63" fmla="*/ 48 h 60"/>
                  <a:gd name="T64" fmla="*/ 128 w 134"/>
                  <a:gd name="T65" fmla="*/ 36 h 60"/>
                  <a:gd name="T66" fmla="*/ 122 w 134"/>
                  <a:gd name="T67" fmla="*/ 26 h 60"/>
                  <a:gd name="T68" fmla="*/ 112 w 134"/>
                  <a:gd name="T69" fmla="*/ 18 h 60"/>
                  <a:gd name="T70" fmla="*/ 104 w 134"/>
                  <a:gd name="T71" fmla="*/ 10 h 60"/>
                  <a:gd name="T72" fmla="*/ 92 w 134"/>
                  <a:gd name="T73" fmla="*/ 4 h 60"/>
                  <a:gd name="T74" fmla="*/ 80 w 134"/>
                  <a:gd name="T75" fmla="*/ 0 h 60"/>
                  <a:gd name="T76" fmla="*/ 68 w 134"/>
                  <a:gd name="T77" fmla="*/ 0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60">
                    <a:moveTo>
                      <a:pt x="68" y="0"/>
                    </a:moveTo>
                    <a:lnTo>
                      <a:pt x="68" y="0"/>
                    </a:lnTo>
                    <a:lnTo>
                      <a:pt x="56" y="0"/>
                    </a:lnTo>
                    <a:lnTo>
                      <a:pt x="44" y="4"/>
                    </a:lnTo>
                    <a:lnTo>
                      <a:pt x="34" y="8"/>
                    </a:lnTo>
                    <a:lnTo>
                      <a:pt x="24" y="14"/>
                    </a:lnTo>
                    <a:lnTo>
                      <a:pt x="16" y="22"/>
                    </a:lnTo>
                    <a:lnTo>
                      <a:pt x="10" y="32"/>
                    </a:lnTo>
                    <a:lnTo>
                      <a:pt x="4" y="42"/>
                    </a:lnTo>
                    <a:lnTo>
                      <a:pt x="2" y="52"/>
                    </a:lnTo>
                    <a:lnTo>
                      <a:pt x="0" y="60"/>
                    </a:lnTo>
                    <a:lnTo>
                      <a:pt x="6" y="52"/>
                    </a:lnTo>
                    <a:lnTo>
                      <a:pt x="12" y="44"/>
                    </a:lnTo>
                    <a:lnTo>
                      <a:pt x="20" y="38"/>
                    </a:lnTo>
                    <a:lnTo>
                      <a:pt x="28" y="32"/>
                    </a:lnTo>
                    <a:lnTo>
                      <a:pt x="38" y="28"/>
                    </a:lnTo>
                    <a:lnTo>
                      <a:pt x="46" y="24"/>
                    </a:lnTo>
                    <a:lnTo>
                      <a:pt x="58" y="22"/>
                    </a:lnTo>
                    <a:lnTo>
                      <a:pt x="68" y="22"/>
                    </a:lnTo>
                    <a:lnTo>
                      <a:pt x="78" y="22"/>
                    </a:lnTo>
                    <a:lnTo>
                      <a:pt x="88" y="24"/>
                    </a:lnTo>
                    <a:lnTo>
                      <a:pt x="98" y="28"/>
                    </a:lnTo>
                    <a:lnTo>
                      <a:pt x="106" y="32"/>
                    </a:lnTo>
                    <a:lnTo>
                      <a:pt x="116" y="38"/>
                    </a:lnTo>
                    <a:lnTo>
                      <a:pt x="122" y="44"/>
                    </a:lnTo>
                    <a:lnTo>
                      <a:pt x="130" y="52"/>
                    </a:lnTo>
                    <a:lnTo>
                      <a:pt x="134" y="60"/>
                    </a:lnTo>
                    <a:lnTo>
                      <a:pt x="132" y="48"/>
                    </a:lnTo>
                    <a:lnTo>
                      <a:pt x="128" y="36"/>
                    </a:lnTo>
                    <a:lnTo>
                      <a:pt x="122" y="26"/>
                    </a:lnTo>
                    <a:lnTo>
                      <a:pt x="112" y="18"/>
                    </a:lnTo>
                    <a:lnTo>
                      <a:pt x="104" y="10"/>
                    </a:lnTo>
                    <a:lnTo>
                      <a:pt x="92" y="4"/>
                    </a:lnTo>
                    <a:lnTo>
                      <a:pt x="80" y="0"/>
                    </a:lnTo>
                    <a:lnTo>
                      <a:pt x="68" y="0"/>
                    </a:lnTo>
                    <a:close/>
                  </a:path>
                </a:pathLst>
              </a:custGeom>
              <a:solidFill>
                <a:srgbClr val="8C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79" name="Freeform 3783"/>
              <p:cNvSpPr>
                <a:spLocks/>
              </p:cNvSpPr>
              <p:nvPr/>
            </p:nvSpPr>
            <p:spPr bwMode="auto">
              <a:xfrm>
                <a:off x="2691" y="2433"/>
                <a:ext cx="134" cy="60"/>
              </a:xfrm>
              <a:custGeom>
                <a:avLst/>
                <a:gdLst>
                  <a:gd name="T0" fmla="*/ 68 w 134"/>
                  <a:gd name="T1" fmla="*/ 0 h 60"/>
                  <a:gd name="T2" fmla="*/ 68 w 134"/>
                  <a:gd name="T3" fmla="*/ 0 h 60"/>
                  <a:gd name="T4" fmla="*/ 56 w 134"/>
                  <a:gd name="T5" fmla="*/ 0 h 60"/>
                  <a:gd name="T6" fmla="*/ 44 w 134"/>
                  <a:gd name="T7" fmla="*/ 4 h 60"/>
                  <a:gd name="T8" fmla="*/ 34 w 134"/>
                  <a:gd name="T9" fmla="*/ 8 h 60"/>
                  <a:gd name="T10" fmla="*/ 24 w 134"/>
                  <a:gd name="T11" fmla="*/ 14 h 60"/>
                  <a:gd name="T12" fmla="*/ 16 w 134"/>
                  <a:gd name="T13" fmla="*/ 22 h 60"/>
                  <a:gd name="T14" fmla="*/ 10 w 134"/>
                  <a:gd name="T15" fmla="*/ 32 h 60"/>
                  <a:gd name="T16" fmla="*/ 4 w 134"/>
                  <a:gd name="T17" fmla="*/ 42 h 60"/>
                  <a:gd name="T18" fmla="*/ 2 w 134"/>
                  <a:gd name="T19" fmla="*/ 52 h 60"/>
                  <a:gd name="T20" fmla="*/ 2 w 134"/>
                  <a:gd name="T21" fmla="*/ 52 h 60"/>
                  <a:gd name="T22" fmla="*/ 0 w 134"/>
                  <a:gd name="T23" fmla="*/ 60 h 60"/>
                  <a:gd name="T24" fmla="*/ 0 w 134"/>
                  <a:gd name="T25" fmla="*/ 60 h 60"/>
                  <a:gd name="T26" fmla="*/ 6 w 134"/>
                  <a:gd name="T27" fmla="*/ 52 h 60"/>
                  <a:gd name="T28" fmla="*/ 12 w 134"/>
                  <a:gd name="T29" fmla="*/ 44 h 60"/>
                  <a:gd name="T30" fmla="*/ 20 w 134"/>
                  <a:gd name="T31" fmla="*/ 38 h 60"/>
                  <a:gd name="T32" fmla="*/ 28 w 134"/>
                  <a:gd name="T33" fmla="*/ 32 h 60"/>
                  <a:gd name="T34" fmla="*/ 38 w 134"/>
                  <a:gd name="T35" fmla="*/ 28 h 60"/>
                  <a:gd name="T36" fmla="*/ 46 w 134"/>
                  <a:gd name="T37" fmla="*/ 24 h 60"/>
                  <a:gd name="T38" fmla="*/ 58 w 134"/>
                  <a:gd name="T39" fmla="*/ 22 h 60"/>
                  <a:gd name="T40" fmla="*/ 68 w 134"/>
                  <a:gd name="T41" fmla="*/ 22 h 60"/>
                  <a:gd name="T42" fmla="*/ 68 w 134"/>
                  <a:gd name="T43" fmla="*/ 22 h 60"/>
                  <a:gd name="T44" fmla="*/ 78 w 134"/>
                  <a:gd name="T45" fmla="*/ 22 h 60"/>
                  <a:gd name="T46" fmla="*/ 88 w 134"/>
                  <a:gd name="T47" fmla="*/ 24 h 60"/>
                  <a:gd name="T48" fmla="*/ 98 w 134"/>
                  <a:gd name="T49" fmla="*/ 28 h 60"/>
                  <a:gd name="T50" fmla="*/ 106 w 134"/>
                  <a:gd name="T51" fmla="*/ 32 h 60"/>
                  <a:gd name="T52" fmla="*/ 116 w 134"/>
                  <a:gd name="T53" fmla="*/ 38 h 60"/>
                  <a:gd name="T54" fmla="*/ 122 w 134"/>
                  <a:gd name="T55" fmla="*/ 44 h 60"/>
                  <a:gd name="T56" fmla="*/ 130 w 134"/>
                  <a:gd name="T57" fmla="*/ 52 h 60"/>
                  <a:gd name="T58" fmla="*/ 134 w 134"/>
                  <a:gd name="T59" fmla="*/ 60 h 60"/>
                  <a:gd name="T60" fmla="*/ 134 w 134"/>
                  <a:gd name="T61" fmla="*/ 60 h 60"/>
                  <a:gd name="T62" fmla="*/ 132 w 134"/>
                  <a:gd name="T63" fmla="*/ 48 h 60"/>
                  <a:gd name="T64" fmla="*/ 128 w 134"/>
                  <a:gd name="T65" fmla="*/ 36 h 60"/>
                  <a:gd name="T66" fmla="*/ 122 w 134"/>
                  <a:gd name="T67" fmla="*/ 26 h 60"/>
                  <a:gd name="T68" fmla="*/ 112 w 134"/>
                  <a:gd name="T69" fmla="*/ 18 h 60"/>
                  <a:gd name="T70" fmla="*/ 104 w 134"/>
                  <a:gd name="T71" fmla="*/ 10 h 60"/>
                  <a:gd name="T72" fmla="*/ 92 w 134"/>
                  <a:gd name="T73" fmla="*/ 4 h 60"/>
                  <a:gd name="T74" fmla="*/ 80 w 134"/>
                  <a:gd name="T75" fmla="*/ 0 h 60"/>
                  <a:gd name="T76" fmla="*/ 68 w 134"/>
                  <a:gd name="T77" fmla="*/ 0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60">
                    <a:moveTo>
                      <a:pt x="68" y="0"/>
                    </a:moveTo>
                    <a:lnTo>
                      <a:pt x="68" y="0"/>
                    </a:lnTo>
                    <a:lnTo>
                      <a:pt x="56" y="0"/>
                    </a:lnTo>
                    <a:lnTo>
                      <a:pt x="44" y="4"/>
                    </a:lnTo>
                    <a:lnTo>
                      <a:pt x="34" y="8"/>
                    </a:lnTo>
                    <a:lnTo>
                      <a:pt x="24" y="14"/>
                    </a:lnTo>
                    <a:lnTo>
                      <a:pt x="16" y="22"/>
                    </a:lnTo>
                    <a:lnTo>
                      <a:pt x="10" y="32"/>
                    </a:lnTo>
                    <a:lnTo>
                      <a:pt x="4" y="42"/>
                    </a:lnTo>
                    <a:lnTo>
                      <a:pt x="2" y="52"/>
                    </a:lnTo>
                    <a:lnTo>
                      <a:pt x="0" y="60"/>
                    </a:lnTo>
                    <a:lnTo>
                      <a:pt x="6" y="52"/>
                    </a:lnTo>
                    <a:lnTo>
                      <a:pt x="12" y="44"/>
                    </a:lnTo>
                    <a:lnTo>
                      <a:pt x="20" y="38"/>
                    </a:lnTo>
                    <a:lnTo>
                      <a:pt x="28" y="32"/>
                    </a:lnTo>
                    <a:lnTo>
                      <a:pt x="38" y="28"/>
                    </a:lnTo>
                    <a:lnTo>
                      <a:pt x="46" y="24"/>
                    </a:lnTo>
                    <a:lnTo>
                      <a:pt x="58" y="22"/>
                    </a:lnTo>
                    <a:lnTo>
                      <a:pt x="68" y="22"/>
                    </a:lnTo>
                    <a:lnTo>
                      <a:pt x="78" y="22"/>
                    </a:lnTo>
                    <a:lnTo>
                      <a:pt x="88" y="24"/>
                    </a:lnTo>
                    <a:lnTo>
                      <a:pt x="98" y="28"/>
                    </a:lnTo>
                    <a:lnTo>
                      <a:pt x="106" y="32"/>
                    </a:lnTo>
                    <a:lnTo>
                      <a:pt x="116" y="38"/>
                    </a:lnTo>
                    <a:lnTo>
                      <a:pt x="122" y="44"/>
                    </a:lnTo>
                    <a:lnTo>
                      <a:pt x="130" y="52"/>
                    </a:lnTo>
                    <a:lnTo>
                      <a:pt x="134" y="60"/>
                    </a:lnTo>
                    <a:lnTo>
                      <a:pt x="132" y="48"/>
                    </a:lnTo>
                    <a:lnTo>
                      <a:pt x="128" y="36"/>
                    </a:lnTo>
                    <a:lnTo>
                      <a:pt x="122" y="26"/>
                    </a:lnTo>
                    <a:lnTo>
                      <a:pt x="112" y="18"/>
                    </a:lnTo>
                    <a:lnTo>
                      <a:pt x="104" y="10"/>
                    </a:lnTo>
                    <a:lnTo>
                      <a:pt x="92" y="4"/>
                    </a:lnTo>
                    <a:lnTo>
                      <a:pt x="80" y="0"/>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 name="Freeform 3784"/>
              <p:cNvSpPr>
                <a:spLocks/>
              </p:cNvSpPr>
              <p:nvPr/>
            </p:nvSpPr>
            <p:spPr bwMode="auto">
              <a:xfrm>
                <a:off x="2693" y="2433"/>
                <a:ext cx="132" cy="60"/>
              </a:xfrm>
              <a:custGeom>
                <a:avLst/>
                <a:gdLst>
                  <a:gd name="T0" fmla="*/ 66 w 132"/>
                  <a:gd name="T1" fmla="*/ 0 h 60"/>
                  <a:gd name="T2" fmla="*/ 66 w 132"/>
                  <a:gd name="T3" fmla="*/ 0 h 60"/>
                  <a:gd name="T4" fmla="*/ 54 w 132"/>
                  <a:gd name="T5" fmla="*/ 0 h 60"/>
                  <a:gd name="T6" fmla="*/ 42 w 132"/>
                  <a:gd name="T7" fmla="*/ 4 h 60"/>
                  <a:gd name="T8" fmla="*/ 32 w 132"/>
                  <a:gd name="T9" fmla="*/ 8 h 60"/>
                  <a:gd name="T10" fmla="*/ 22 w 132"/>
                  <a:gd name="T11" fmla="*/ 14 h 60"/>
                  <a:gd name="T12" fmla="*/ 14 w 132"/>
                  <a:gd name="T13" fmla="*/ 22 h 60"/>
                  <a:gd name="T14" fmla="*/ 8 w 132"/>
                  <a:gd name="T15" fmla="*/ 32 h 60"/>
                  <a:gd name="T16" fmla="*/ 2 w 132"/>
                  <a:gd name="T17" fmla="*/ 42 h 60"/>
                  <a:gd name="T18" fmla="*/ 0 w 132"/>
                  <a:gd name="T19" fmla="*/ 52 h 60"/>
                  <a:gd name="T20" fmla="*/ 0 w 132"/>
                  <a:gd name="T21" fmla="*/ 52 h 60"/>
                  <a:gd name="T22" fmla="*/ 2 w 132"/>
                  <a:gd name="T23" fmla="*/ 42 h 60"/>
                  <a:gd name="T24" fmla="*/ 8 w 132"/>
                  <a:gd name="T25" fmla="*/ 32 h 60"/>
                  <a:gd name="T26" fmla="*/ 14 w 132"/>
                  <a:gd name="T27" fmla="*/ 22 h 60"/>
                  <a:gd name="T28" fmla="*/ 22 w 132"/>
                  <a:gd name="T29" fmla="*/ 14 h 60"/>
                  <a:gd name="T30" fmla="*/ 32 w 132"/>
                  <a:gd name="T31" fmla="*/ 8 h 60"/>
                  <a:gd name="T32" fmla="*/ 42 w 132"/>
                  <a:gd name="T33" fmla="*/ 4 h 60"/>
                  <a:gd name="T34" fmla="*/ 54 w 132"/>
                  <a:gd name="T35" fmla="*/ 0 h 60"/>
                  <a:gd name="T36" fmla="*/ 66 w 132"/>
                  <a:gd name="T37" fmla="*/ 0 h 60"/>
                  <a:gd name="T38" fmla="*/ 66 w 132"/>
                  <a:gd name="T39" fmla="*/ 0 h 60"/>
                  <a:gd name="T40" fmla="*/ 78 w 132"/>
                  <a:gd name="T41" fmla="*/ 0 h 60"/>
                  <a:gd name="T42" fmla="*/ 90 w 132"/>
                  <a:gd name="T43" fmla="*/ 4 h 60"/>
                  <a:gd name="T44" fmla="*/ 102 w 132"/>
                  <a:gd name="T45" fmla="*/ 10 h 60"/>
                  <a:gd name="T46" fmla="*/ 110 w 132"/>
                  <a:gd name="T47" fmla="*/ 18 h 60"/>
                  <a:gd name="T48" fmla="*/ 120 w 132"/>
                  <a:gd name="T49" fmla="*/ 26 h 60"/>
                  <a:gd name="T50" fmla="*/ 126 w 132"/>
                  <a:gd name="T51" fmla="*/ 36 h 60"/>
                  <a:gd name="T52" fmla="*/ 130 w 132"/>
                  <a:gd name="T53" fmla="*/ 48 h 60"/>
                  <a:gd name="T54" fmla="*/ 132 w 132"/>
                  <a:gd name="T55" fmla="*/ 60 h 60"/>
                  <a:gd name="T56" fmla="*/ 132 w 132"/>
                  <a:gd name="T57" fmla="*/ 60 h 60"/>
                  <a:gd name="T58" fmla="*/ 132 w 132"/>
                  <a:gd name="T59" fmla="*/ 60 h 60"/>
                  <a:gd name="T60" fmla="*/ 132 w 132"/>
                  <a:gd name="T61" fmla="*/ 60 h 60"/>
                  <a:gd name="T62" fmla="*/ 130 w 132"/>
                  <a:gd name="T63" fmla="*/ 48 h 60"/>
                  <a:gd name="T64" fmla="*/ 126 w 132"/>
                  <a:gd name="T65" fmla="*/ 36 h 60"/>
                  <a:gd name="T66" fmla="*/ 120 w 132"/>
                  <a:gd name="T67" fmla="*/ 26 h 60"/>
                  <a:gd name="T68" fmla="*/ 112 w 132"/>
                  <a:gd name="T69" fmla="*/ 16 h 60"/>
                  <a:gd name="T70" fmla="*/ 102 w 132"/>
                  <a:gd name="T71" fmla="*/ 10 h 60"/>
                  <a:gd name="T72" fmla="*/ 90 w 132"/>
                  <a:gd name="T73" fmla="*/ 4 h 60"/>
                  <a:gd name="T74" fmla="*/ 78 w 132"/>
                  <a:gd name="T75" fmla="*/ 0 h 60"/>
                  <a:gd name="T76" fmla="*/ 66 w 132"/>
                  <a:gd name="T77" fmla="*/ 0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2" h="60">
                    <a:moveTo>
                      <a:pt x="66" y="0"/>
                    </a:moveTo>
                    <a:lnTo>
                      <a:pt x="66" y="0"/>
                    </a:lnTo>
                    <a:lnTo>
                      <a:pt x="54" y="0"/>
                    </a:lnTo>
                    <a:lnTo>
                      <a:pt x="42" y="4"/>
                    </a:lnTo>
                    <a:lnTo>
                      <a:pt x="32" y="8"/>
                    </a:lnTo>
                    <a:lnTo>
                      <a:pt x="22" y="14"/>
                    </a:lnTo>
                    <a:lnTo>
                      <a:pt x="14" y="22"/>
                    </a:lnTo>
                    <a:lnTo>
                      <a:pt x="8" y="32"/>
                    </a:lnTo>
                    <a:lnTo>
                      <a:pt x="2" y="42"/>
                    </a:lnTo>
                    <a:lnTo>
                      <a:pt x="0" y="52"/>
                    </a:lnTo>
                    <a:lnTo>
                      <a:pt x="2" y="42"/>
                    </a:lnTo>
                    <a:lnTo>
                      <a:pt x="8" y="32"/>
                    </a:lnTo>
                    <a:lnTo>
                      <a:pt x="14" y="22"/>
                    </a:lnTo>
                    <a:lnTo>
                      <a:pt x="22" y="14"/>
                    </a:lnTo>
                    <a:lnTo>
                      <a:pt x="32" y="8"/>
                    </a:lnTo>
                    <a:lnTo>
                      <a:pt x="42" y="4"/>
                    </a:lnTo>
                    <a:lnTo>
                      <a:pt x="54" y="0"/>
                    </a:lnTo>
                    <a:lnTo>
                      <a:pt x="66" y="0"/>
                    </a:lnTo>
                    <a:lnTo>
                      <a:pt x="78" y="0"/>
                    </a:lnTo>
                    <a:lnTo>
                      <a:pt x="90" y="4"/>
                    </a:lnTo>
                    <a:lnTo>
                      <a:pt x="102" y="10"/>
                    </a:lnTo>
                    <a:lnTo>
                      <a:pt x="110" y="18"/>
                    </a:lnTo>
                    <a:lnTo>
                      <a:pt x="120" y="26"/>
                    </a:lnTo>
                    <a:lnTo>
                      <a:pt x="126" y="36"/>
                    </a:lnTo>
                    <a:lnTo>
                      <a:pt x="130" y="48"/>
                    </a:lnTo>
                    <a:lnTo>
                      <a:pt x="132" y="60"/>
                    </a:lnTo>
                    <a:lnTo>
                      <a:pt x="130" y="48"/>
                    </a:lnTo>
                    <a:lnTo>
                      <a:pt x="126" y="36"/>
                    </a:lnTo>
                    <a:lnTo>
                      <a:pt x="120" y="26"/>
                    </a:lnTo>
                    <a:lnTo>
                      <a:pt x="112" y="16"/>
                    </a:lnTo>
                    <a:lnTo>
                      <a:pt x="102" y="10"/>
                    </a:lnTo>
                    <a:lnTo>
                      <a:pt x="90" y="4"/>
                    </a:lnTo>
                    <a:lnTo>
                      <a:pt x="78" y="0"/>
                    </a:lnTo>
                    <a:lnTo>
                      <a:pt x="66" y="0"/>
                    </a:lnTo>
                    <a:close/>
                  </a:path>
                </a:pathLst>
              </a:custGeom>
              <a:solidFill>
                <a:srgbClr val="7A7D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1" name="Freeform 3785"/>
              <p:cNvSpPr>
                <a:spLocks/>
              </p:cNvSpPr>
              <p:nvPr/>
            </p:nvSpPr>
            <p:spPr bwMode="auto">
              <a:xfrm>
                <a:off x="2693" y="2433"/>
                <a:ext cx="132" cy="60"/>
              </a:xfrm>
              <a:custGeom>
                <a:avLst/>
                <a:gdLst>
                  <a:gd name="T0" fmla="*/ 66 w 132"/>
                  <a:gd name="T1" fmla="*/ 0 h 60"/>
                  <a:gd name="T2" fmla="*/ 66 w 132"/>
                  <a:gd name="T3" fmla="*/ 0 h 60"/>
                  <a:gd name="T4" fmla="*/ 54 w 132"/>
                  <a:gd name="T5" fmla="*/ 0 h 60"/>
                  <a:gd name="T6" fmla="*/ 42 w 132"/>
                  <a:gd name="T7" fmla="*/ 4 h 60"/>
                  <a:gd name="T8" fmla="*/ 32 w 132"/>
                  <a:gd name="T9" fmla="*/ 8 h 60"/>
                  <a:gd name="T10" fmla="*/ 22 w 132"/>
                  <a:gd name="T11" fmla="*/ 14 h 60"/>
                  <a:gd name="T12" fmla="*/ 14 w 132"/>
                  <a:gd name="T13" fmla="*/ 22 h 60"/>
                  <a:gd name="T14" fmla="*/ 8 w 132"/>
                  <a:gd name="T15" fmla="*/ 32 h 60"/>
                  <a:gd name="T16" fmla="*/ 2 w 132"/>
                  <a:gd name="T17" fmla="*/ 42 h 60"/>
                  <a:gd name="T18" fmla="*/ 0 w 132"/>
                  <a:gd name="T19" fmla="*/ 52 h 60"/>
                  <a:gd name="T20" fmla="*/ 0 w 132"/>
                  <a:gd name="T21" fmla="*/ 52 h 60"/>
                  <a:gd name="T22" fmla="*/ 2 w 132"/>
                  <a:gd name="T23" fmla="*/ 42 h 60"/>
                  <a:gd name="T24" fmla="*/ 8 w 132"/>
                  <a:gd name="T25" fmla="*/ 32 h 60"/>
                  <a:gd name="T26" fmla="*/ 14 w 132"/>
                  <a:gd name="T27" fmla="*/ 22 h 60"/>
                  <a:gd name="T28" fmla="*/ 22 w 132"/>
                  <a:gd name="T29" fmla="*/ 14 h 60"/>
                  <a:gd name="T30" fmla="*/ 32 w 132"/>
                  <a:gd name="T31" fmla="*/ 8 h 60"/>
                  <a:gd name="T32" fmla="*/ 42 w 132"/>
                  <a:gd name="T33" fmla="*/ 4 h 60"/>
                  <a:gd name="T34" fmla="*/ 54 w 132"/>
                  <a:gd name="T35" fmla="*/ 0 h 60"/>
                  <a:gd name="T36" fmla="*/ 66 w 132"/>
                  <a:gd name="T37" fmla="*/ 0 h 60"/>
                  <a:gd name="T38" fmla="*/ 66 w 132"/>
                  <a:gd name="T39" fmla="*/ 0 h 60"/>
                  <a:gd name="T40" fmla="*/ 78 w 132"/>
                  <a:gd name="T41" fmla="*/ 0 h 60"/>
                  <a:gd name="T42" fmla="*/ 90 w 132"/>
                  <a:gd name="T43" fmla="*/ 4 h 60"/>
                  <a:gd name="T44" fmla="*/ 102 w 132"/>
                  <a:gd name="T45" fmla="*/ 10 h 60"/>
                  <a:gd name="T46" fmla="*/ 110 w 132"/>
                  <a:gd name="T47" fmla="*/ 18 h 60"/>
                  <a:gd name="T48" fmla="*/ 120 w 132"/>
                  <a:gd name="T49" fmla="*/ 26 h 60"/>
                  <a:gd name="T50" fmla="*/ 126 w 132"/>
                  <a:gd name="T51" fmla="*/ 36 h 60"/>
                  <a:gd name="T52" fmla="*/ 130 w 132"/>
                  <a:gd name="T53" fmla="*/ 48 h 60"/>
                  <a:gd name="T54" fmla="*/ 132 w 132"/>
                  <a:gd name="T55" fmla="*/ 60 h 60"/>
                  <a:gd name="T56" fmla="*/ 132 w 132"/>
                  <a:gd name="T57" fmla="*/ 60 h 60"/>
                  <a:gd name="T58" fmla="*/ 132 w 132"/>
                  <a:gd name="T59" fmla="*/ 60 h 60"/>
                  <a:gd name="T60" fmla="*/ 132 w 132"/>
                  <a:gd name="T61" fmla="*/ 60 h 60"/>
                  <a:gd name="T62" fmla="*/ 130 w 132"/>
                  <a:gd name="T63" fmla="*/ 48 h 60"/>
                  <a:gd name="T64" fmla="*/ 126 w 132"/>
                  <a:gd name="T65" fmla="*/ 36 h 60"/>
                  <a:gd name="T66" fmla="*/ 120 w 132"/>
                  <a:gd name="T67" fmla="*/ 26 h 60"/>
                  <a:gd name="T68" fmla="*/ 112 w 132"/>
                  <a:gd name="T69" fmla="*/ 16 h 60"/>
                  <a:gd name="T70" fmla="*/ 102 w 132"/>
                  <a:gd name="T71" fmla="*/ 10 h 60"/>
                  <a:gd name="T72" fmla="*/ 90 w 132"/>
                  <a:gd name="T73" fmla="*/ 4 h 60"/>
                  <a:gd name="T74" fmla="*/ 78 w 132"/>
                  <a:gd name="T75" fmla="*/ 0 h 60"/>
                  <a:gd name="T76" fmla="*/ 66 w 132"/>
                  <a:gd name="T77" fmla="*/ 0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2" h="60">
                    <a:moveTo>
                      <a:pt x="66" y="0"/>
                    </a:moveTo>
                    <a:lnTo>
                      <a:pt x="66" y="0"/>
                    </a:lnTo>
                    <a:lnTo>
                      <a:pt x="54" y="0"/>
                    </a:lnTo>
                    <a:lnTo>
                      <a:pt x="42" y="4"/>
                    </a:lnTo>
                    <a:lnTo>
                      <a:pt x="32" y="8"/>
                    </a:lnTo>
                    <a:lnTo>
                      <a:pt x="22" y="14"/>
                    </a:lnTo>
                    <a:lnTo>
                      <a:pt x="14" y="22"/>
                    </a:lnTo>
                    <a:lnTo>
                      <a:pt x="8" y="32"/>
                    </a:lnTo>
                    <a:lnTo>
                      <a:pt x="2" y="42"/>
                    </a:lnTo>
                    <a:lnTo>
                      <a:pt x="0" y="52"/>
                    </a:lnTo>
                    <a:lnTo>
                      <a:pt x="2" y="42"/>
                    </a:lnTo>
                    <a:lnTo>
                      <a:pt x="8" y="32"/>
                    </a:lnTo>
                    <a:lnTo>
                      <a:pt x="14" y="22"/>
                    </a:lnTo>
                    <a:lnTo>
                      <a:pt x="22" y="14"/>
                    </a:lnTo>
                    <a:lnTo>
                      <a:pt x="32" y="8"/>
                    </a:lnTo>
                    <a:lnTo>
                      <a:pt x="42" y="4"/>
                    </a:lnTo>
                    <a:lnTo>
                      <a:pt x="54" y="0"/>
                    </a:lnTo>
                    <a:lnTo>
                      <a:pt x="66" y="0"/>
                    </a:lnTo>
                    <a:lnTo>
                      <a:pt x="78" y="0"/>
                    </a:lnTo>
                    <a:lnTo>
                      <a:pt x="90" y="4"/>
                    </a:lnTo>
                    <a:lnTo>
                      <a:pt x="102" y="10"/>
                    </a:lnTo>
                    <a:lnTo>
                      <a:pt x="110" y="18"/>
                    </a:lnTo>
                    <a:lnTo>
                      <a:pt x="120" y="26"/>
                    </a:lnTo>
                    <a:lnTo>
                      <a:pt x="126" y="36"/>
                    </a:lnTo>
                    <a:lnTo>
                      <a:pt x="130" y="48"/>
                    </a:lnTo>
                    <a:lnTo>
                      <a:pt x="132" y="60"/>
                    </a:lnTo>
                    <a:lnTo>
                      <a:pt x="130" y="48"/>
                    </a:lnTo>
                    <a:lnTo>
                      <a:pt x="126" y="36"/>
                    </a:lnTo>
                    <a:lnTo>
                      <a:pt x="120" y="26"/>
                    </a:lnTo>
                    <a:lnTo>
                      <a:pt x="112" y="16"/>
                    </a:lnTo>
                    <a:lnTo>
                      <a:pt x="102" y="10"/>
                    </a:lnTo>
                    <a:lnTo>
                      <a:pt x="90" y="4"/>
                    </a:lnTo>
                    <a:lnTo>
                      <a:pt x="78" y="0"/>
                    </a:lnTo>
                    <a:lnTo>
                      <a:pt x="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2" name="Freeform 3786"/>
              <p:cNvSpPr>
                <a:spLocks/>
              </p:cNvSpPr>
              <p:nvPr/>
            </p:nvSpPr>
            <p:spPr bwMode="auto">
              <a:xfrm>
                <a:off x="3741" y="2357"/>
                <a:ext cx="316" cy="126"/>
              </a:xfrm>
              <a:custGeom>
                <a:avLst/>
                <a:gdLst>
                  <a:gd name="T0" fmla="*/ 0 w 316"/>
                  <a:gd name="T1" fmla="*/ 126 h 126"/>
                  <a:gd name="T2" fmla="*/ 316 w 316"/>
                  <a:gd name="T3" fmla="*/ 126 h 126"/>
                  <a:gd name="T4" fmla="*/ 280 w 316"/>
                  <a:gd name="T5" fmla="*/ 54 h 126"/>
                  <a:gd name="T6" fmla="*/ 206 w 316"/>
                  <a:gd name="T7" fmla="*/ 0 h 126"/>
                  <a:gd name="T8" fmla="*/ 130 w 316"/>
                  <a:gd name="T9" fmla="*/ 0 h 126"/>
                  <a:gd name="T10" fmla="*/ 62 w 316"/>
                  <a:gd name="T11" fmla="*/ 32 h 126"/>
                  <a:gd name="T12" fmla="*/ 0 w 316"/>
                  <a:gd name="T13" fmla="*/ 126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6" h="126">
                    <a:moveTo>
                      <a:pt x="0" y="126"/>
                    </a:moveTo>
                    <a:lnTo>
                      <a:pt x="316" y="126"/>
                    </a:lnTo>
                    <a:lnTo>
                      <a:pt x="280" y="54"/>
                    </a:lnTo>
                    <a:lnTo>
                      <a:pt x="206" y="0"/>
                    </a:lnTo>
                    <a:lnTo>
                      <a:pt x="130" y="0"/>
                    </a:lnTo>
                    <a:lnTo>
                      <a:pt x="62" y="32"/>
                    </a:lnTo>
                    <a:lnTo>
                      <a:pt x="0" y="126"/>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3" name="Freeform 3787"/>
              <p:cNvSpPr>
                <a:spLocks/>
              </p:cNvSpPr>
              <p:nvPr/>
            </p:nvSpPr>
            <p:spPr bwMode="auto">
              <a:xfrm>
                <a:off x="3741" y="2357"/>
                <a:ext cx="316" cy="126"/>
              </a:xfrm>
              <a:custGeom>
                <a:avLst/>
                <a:gdLst>
                  <a:gd name="T0" fmla="*/ 0 w 316"/>
                  <a:gd name="T1" fmla="*/ 126 h 126"/>
                  <a:gd name="T2" fmla="*/ 316 w 316"/>
                  <a:gd name="T3" fmla="*/ 126 h 126"/>
                  <a:gd name="T4" fmla="*/ 280 w 316"/>
                  <a:gd name="T5" fmla="*/ 54 h 126"/>
                  <a:gd name="T6" fmla="*/ 206 w 316"/>
                  <a:gd name="T7" fmla="*/ 0 h 126"/>
                  <a:gd name="T8" fmla="*/ 130 w 316"/>
                  <a:gd name="T9" fmla="*/ 0 h 126"/>
                  <a:gd name="T10" fmla="*/ 62 w 316"/>
                  <a:gd name="T11" fmla="*/ 32 h 126"/>
                  <a:gd name="T12" fmla="*/ 0 w 316"/>
                  <a:gd name="T13" fmla="*/ 126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6" h="126">
                    <a:moveTo>
                      <a:pt x="0" y="126"/>
                    </a:moveTo>
                    <a:lnTo>
                      <a:pt x="316" y="126"/>
                    </a:lnTo>
                    <a:lnTo>
                      <a:pt x="280" y="54"/>
                    </a:lnTo>
                    <a:lnTo>
                      <a:pt x="206" y="0"/>
                    </a:lnTo>
                    <a:lnTo>
                      <a:pt x="130" y="0"/>
                    </a:lnTo>
                    <a:lnTo>
                      <a:pt x="62" y="32"/>
                    </a:lnTo>
                    <a:lnTo>
                      <a:pt x="0"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4" name="Freeform 3788"/>
              <p:cNvSpPr>
                <a:spLocks/>
              </p:cNvSpPr>
              <p:nvPr/>
            </p:nvSpPr>
            <p:spPr bwMode="auto">
              <a:xfrm>
                <a:off x="3779" y="2379"/>
                <a:ext cx="242" cy="242"/>
              </a:xfrm>
              <a:custGeom>
                <a:avLst/>
                <a:gdLst>
                  <a:gd name="T0" fmla="*/ 0 w 242"/>
                  <a:gd name="T1" fmla="*/ 122 h 242"/>
                  <a:gd name="T2" fmla="*/ 0 w 242"/>
                  <a:gd name="T3" fmla="*/ 122 h 242"/>
                  <a:gd name="T4" fmla="*/ 0 w 242"/>
                  <a:gd name="T5" fmla="*/ 134 h 242"/>
                  <a:gd name="T6" fmla="*/ 2 w 242"/>
                  <a:gd name="T7" fmla="*/ 146 h 242"/>
                  <a:gd name="T8" fmla="*/ 10 w 242"/>
                  <a:gd name="T9" fmla="*/ 168 h 242"/>
                  <a:gd name="T10" fmla="*/ 20 w 242"/>
                  <a:gd name="T11" fmla="*/ 188 h 242"/>
                  <a:gd name="T12" fmla="*/ 36 w 242"/>
                  <a:gd name="T13" fmla="*/ 206 h 242"/>
                  <a:gd name="T14" fmla="*/ 54 w 242"/>
                  <a:gd name="T15" fmla="*/ 222 h 242"/>
                  <a:gd name="T16" fmla="*/ 74 w 242"/>
                  <a:gd name="T17" fmla="*/ 232 h 242"/>
                  <a:gd name="T18" fmla="*/ 96 w 242"/>
                  <a:gd name="T19" fmla="*/ 240 h 242"/>
                  <a:gd name="T20" fmla="*/ 108 w 242"/>
                  <a:gd name="T21" fmla="*/ 242 h 242"/>
                  <a:gd name="T22" fmla="*/ 120 w 242"/>
                  <a:gd name="T23" fmla="*/ 242 h 242"/>
                  <a:gd name="T24" fmla="*/ 120 w 242"/>
                  <a:gd name="T25" fmla="*/ 242 h 242"/>
                  <a:gd name="T26" fmla="*/ 134 w 242"/>
                  <a:gd name="T27" fmla="*/ 242 h 242"/>
                  <a:gd name="T28" fmla="*/ 144 w 242"/>
                  <a:gd name="T29" fmla="*/ 240 h 242"/>
                  <a:gd name="T30" fmla="*/ 168 w 242"/>
                  <a:gd name="T31" fmla="*/ 232 h 242"/>
                  <a:gd name="T32" fmla="*/ 188 w 242"/>
                  <a:gd name="T33" fmla="*/ 222 h 242"/>
                  <a:gd name="T34" fmla="*/ 206 w 242"/>
                  <a:gd name="T35" fmla="*/ 206 h 242"/>
                  <a:gd name="T36" fmla="*/ 220 w 242"/>
                  <a:gd name="T37" fmla="*/ 188 h 242"/>
                  <a:gd name="T38" fmla="*/ 232 w 242"/>
                  <a:gd name="T39" fmla="*/ 168 h 242"/>
                  <a:gd name="T40" fmla="*/ 238 w 242"/>
                  <a:gd name="T41" fmla="*/ 146 h 242"/>
                  <a:gd name="T42" fmla="*/ 240 w 242"/>
                  <a:gd name="T43" fmla="*/ 134 h 242"/>
                  <a:gd name="T44" fmla="*/ 242 w 242"/>
                  <a:gd name="T45" fmla="*/ 122 h 242"/>
                  <a:gd name="T46" fmla="*/ 242 w 242"/>
                  <a:gd name="T47" fmla="*/ 122 h 242"/>
                  <a:gd name="T48" fmla="*/ 240 w 242"/>
                  <a:gd name="T49" fmla="*/ 110 h 242"/>
                  <a:gd name="T50" fmla="*/ 238 w 242"/>
                  <a:gd name="T51" fmla="*/ 98 h 242"/>
                  <a:gd name="T52" fmla="*/ 232 w 242"/>
                  <a:gd name="T53" fmla="*/ 74 h 242"/>
                  <a:gd name="T54" fmla="*/ 220 w 242"/>
                  <a:gd name="T55" fmla="*/ 54 h 242"/>
                  <a:gd name="T56" fmla="*/ 206 w 242"/>
                  <a:gd name="T57" fmla="*/ 36 h 242"/>
                  <a:gd name="T58" fmla="*/ 188 w 242"/>
                  <a:gd name="T59" fmla="*/ 22 h 242"/>
                  <a:gd name="T60" fmla="*/ 168 w 242"/>
                  <a:gd name="T61" fmla="*/ 10 h 242"/>
                  <a:gd name="T62" fmla="*/ 144 w 242"/>
                  <a:gd name="T63" fmla="*/ 4 h 242"/>
                  <a:gd name="T64" fmla="*/ 134 w 242"/>
                  <a:gd name="T65" fmla="*/ 2 h 242"/>
                  <a:gd name="T66" fmla="*/ 120 w 242"/>
                  <a:gd name="T67" fmla="*/ 0 h 242"/>
                  <a:gd name="T68" fmla="*/ 120 w 242"/>
                  <a:gd name="T69" fmla="*/ 0 h 242"/>
                  <a:gd name="T70" fmla="*/ 108 w 242"/>
                  <a:gd name="T71" fmla="*/ 2 h 242"/>
                  <a:gd name="T72" fmla="*/ 96 w 242"/>
                  <a:gd name="T73" fmla="*/ 4 h 242"/>
                  <a:gd name="T74" fmla="*/ 74 w 242"/>
                  <a:gd name="T75" fmla="*/ 10 h 242"/>
                  <a:gd name="T76" fmla="*/ 54 w 242"/>
                  <a:gd name="T77" fmla="*/ 22 h 242"/>
                  <a:gd name="T78" fmla="*/ 36 w 242"/>
                  <a:gd name="T79" fmla="*/ 36 h 242"/>
                  <a:gd name="T80" fmla="*/ 20 w 242"/>
                  <a:gd name="T81" fmla="*/ 54 h 242"/>
                  <a:gd name="T82" fmla="*/ 10 w 242"/>
                  <a:gd name="T83" fmla="*/ 74 h 242"/>
                  <a:gd name="T84" fmla="*/ 2 w 242"/>
                  <a:gd name="T85" fmla="*/ 98 h 242"/>
                  <a:gd name="T86" fmla="*/ 0 w 242"/>
                  <a:gd name="T87" fmla="*/ 110 h 242"/>
                  <a:gd name="T88" fmla="*/ 0 w 242"/>
                  <a:gd name="T89" fmla="*/ 122 h 2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2" h="242">
                    <a:moveTo>
                      <a:pt x="0" y="122"/>
                    </a:moveTo>
                    <a:lnTo>
                      <a:pt x="0" y="122"/>
                    </a:lnTo>
                    <a:lnTo>
                      <a:pt x="0" y="134"/>
                    </a:lnTo>
                    <a:lnTo>
                      <a:pt x="2" y="146"/>
                    </a:lnTo>
                    <a:lnTo>
                      <a:pt x="10" y="168"/>
                    </a:lnTo>
                    <a:lnTo>
                      <a:pt x="20" y="188"/>
                    </a:lnTo>
                    <a:lnTo>
                      <a:pt x="36" y="206"/>
                    </a:lnTo>
                    <a:lnTo>
                      <a:pt x="54" y="222"/>
                    </a:lnTo>
                    <a:lnTo>
                      <a:pt x="74" y="232"/>
                    </a:lnTo>
                    <a:lnTo>
                      <a:pt x="96" y="240"/>
                    </a:lnTo>
                    <a:lnTo>
                      <a:pt x="108" y="242"/>
                    </a:lnTo>
                    <a:lnTo>
                      <a:pt x="120" y="242"/>
                    </a:lnTo>
                    <a:lnTo>
                      <a:pt x="134" y="242"/>
                    </a:lnTo>
                    <a:lnTo>
                      <a:pt x="144" y="240"/>
                    </a:lnTo>
                    <a:lnTo>
                      <a:pt x="168" y="232"/>
                    </a:lnTo>
                    <a:lnTo>
                      <a:pt x="188" y="222"/>
                    </a:lnTo>
                    <a:lnTo>
                      <a:pt x="206" y="206"/>
                    </a:lnTo>
                    <a:lnTo>
                      <a:pt x="220" y="188"/>
                    </a:lnTo>
                    <a:lnTo>
                      <a:pt x="232" y="168"/>
                    </a:lnTo>
                    <a:lnTo>
                      <a:pt x="238" y="146"/>
                    </a:lnTo>
                    <a:lnTo>
                      <a:pt x="240" y="134"/>
                    </a:lnTo>
                    <a:lnTo>
                      <a:pt x="242" y="122"/>
                    </a:lnTo>
                    <a:lnTo>
                      <a:pt x="240" y="110"/>
                    </a:lnTo>
                    <a:lnTo>
                      <a:pt x="238" y="98"/>
                    </a:lnTo>
                    <a:lnTo>
                      <a:pt x="232" y="74"/>
                    </a:lnTo>
                    <a:lnTo>
                      <a:pt x="220" y="54"/>
                    </a:lnTo>
                    <a:lnTo>
                      <a:pt x="206" y="36"/>
                    </a:lnTo>
                    <a:lnTo>
                      <a:pt x="188" y="22"/>
                    </a:lnTo>
                    <a:lnTo>
                      <a:pt x="168" y="10"/>
                    </a:lnTo>
                    <a:lnTo>
                      <a:pt x="144" y="4"/>
                    </a:lnTo>
                    <a:lnTo>
                      <a:pt x="134" y="2"/>
                    </a:lnTo>
                    <a:lnTo>
                      <a:pt x="120" y="0"/>
                    </a:lnTo>
                    <a:lnTo>
                      <a:pt x="108" y="2"/>
                    </a:lnTo>
                    <a:lnTo>
                      <a:pt x="96" y="4"/>
                    </a:lnTo>
                    <a:lnTo>
                      <a:pt x="74" y="10"/>
                    </a:lnTo>
                    <a:lnTo>
                      <a:pt x="54" y="22"/>
                    </a:lnTo>
                    <a:lnTo>
                      <a:pt x="36" y="36"/>
                    </a:lnTo>
                    <a:lnTo>
                      <a:pt x="20" y="54"/>
                    </a:lnTo>
                    <a:lnTo>
                      <a:pt x="10" y="74"/>
                    </a:lnTo>
                    <a:lnTo>
                      <a:pt x="2" y="98"/>
                    </a:lnTo>
                    <a:lnTo>
                      <a:pt x="0" y="110"/>
                    </a:lnTo>
                    <a:lnTo>
                      <a:pt x="0" y="12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5" name="Freeform 3789"/>
              <p:cNvSpPr>
                <a:spLocks/>
              </p:cNvSpPr>
              <p:nvPr/>
            </p:nvSpPr>
            <p:spPr bwMode="auto">
              <a:xfrm>
                <a:off x="3779" y="2379"/>
                <a:ext cx="242" cy="242"/>
              </a:xfrm>
              <a:custGeom>
                <a:avLst/>
                <a:gdLst>
                  <a:gd name="T0" fmla="*/ 0 w 242"/>
                  <a:gd name="T1" fmla="*/ 122 h 242"/>
                  <a:gd name="T2" fmla="*/ 0 w 242"/>
                  <a:gd name="T3" fmla="*/ 122 h 242"/>
                  <a:gd name="T4" fmla="*/ 0 w 242"/>
                  <a:gd name="T5" fmla="*/ 134 h 242"/>
                  <a:gd name="T6" fmla="*/ 2 w 242"/>
                  <a:gd name="T7" fmla="*/ 146 h 242"/>
                  <a:gd name="T8" fmla="*/ 10 w 242"/>
                  <a:gd name="T9" fmla="*/ 168 h 242"/>
                  <a:gd name="T10" fmla="*/ 20 w 242"/>
                  <a:gd name="T11" fmla="*/ 188 h 242"/>
                  <a:gd name="T12" fmla="*/ 36 w 242"/>
                  <a:gd name="T13" fmla="*/ 206 h 242"/>
                  <a:gd name="T14" fmla="*/ 54 w 242"/>
                  <a:gd name="T15" fmla="*/ 222 h 242"/>
                  <a:gd name="T16" fmla="*/ 74 w 242"/>
                  <a:gd name="T17" fmla="*/ 232 h 242"/>
                  <a:gd name="T18" fmla="*/ 96 w 242"/>
                  <a:gd name="T19" fmla="*/ 240 h 242"/>
                  <a:gd name="T20" fmla="*/ 108 w 242"/>
                  <a:gd name="T21" fmla="*/ 242 h 242"/>
                  <a:gd name="T22" fmla="*/ 120 w 242"/>
                  <a:gd name="T23" fmla="*/ 242 h 242"/>
                  <a:gd name="T24" fmla="*/ 120 w 242"/>
                  <a:gd name="T25" fmla="*/ 242 h 242"/>
                  <a:gd name="T26" fmla="*/ 134 w 242"/>
                  <a:gd name="T27" fmla="*/ 242 h 242"/>
                  <a:gd name="T28" fmla="*/ 144 w 242"/>
                  <a:gd name="T29" fmla="*/ 240 h 242"/>
                  <a:gd name="T30" fmla="*/ 168 w 242"/>
                  <a:gd name="T31" fmla="*/ 232 h 242"/>
                  <a:gd name="T32" fmla="*/ 188 w 242"/>
                  <a:gd name="T33" fmla="*/ 222 h 242"/>
                  <a:gd name="T34" fmla="*/ 206 w 242"/>
                  <a:gd name="T35" fmla="*/ 206 h 242"/>
                  <a:gd name="T36" fmla="*/ 220 w 242"/>
                  <a:gd name="T37" fmla="*/ 188 h 242"/>
                  <a:gd name="T38" fmla="*/ 232 w 242"/>
                  <a:gd name="T39" fmla="*/ 168 h 242"/>
                  <a:gd name="T40" fmla="*/ 238 w 242"/>
                  <a:gd name="T41" fmla="*/ 146 h 242"/>
                  <a:gd name="T42" fmla="*/ 240 w 242"/>
                  <a:gd name="T43" fmla="*/ 134 h 242"/>
                  <a:gd name="T44" fmla="*/ 242 w 242"/>
                  <a:gd name="T45" fmla="*/ 122 h 242"/>
                  <a:gd name="T46" fmla="*/ 242 w 242"/>
                  <a:gd name="T47" fmla="*/ 122 h 242"/>
                  <a:gd name="T48" fmla="*/ 240 w 242"/>
                  <a:gd name="T49" fmla="*/ 110 h 242"/>
                  <a:gd name="T50" fmla="*/ 238 w 242"/>
                  <a:gd name="T51" fmla="*/ 98 h 242"/>
                  <a:gd name="T52" fmla="*/ 232 w 242"/>
                  <a:gd name="T53" fmla="*/ 74 h 242"/>
                  <a:gd name="T54" fmla="*/ 220 w 242"/>
                  <a:gd name="T55" fmla="*/ 54 h 242"/>
                  <a:gd name="T56" fmla="*/ 206 w 242"/>
                  <a:gd name="T57" fmla="*/ 36 h 242"/>
                  <a:gd name="T58" fmla="*/ 188 w 242"/>
                  <a:gd name="T59" fmla="*/ 22 h 242"/>
                  <a:gd name="T60" fmla="*/ 168 w 242"/>
                  <a:gd name="T61" fmla="*/ 10 h 242"/>
                  <a:gd name="T62" fmla="*/ 144 w 242"/>
                  <a:gd name="T63" fmla="*/ 4 h 242"/>
                  <a:gd name="T64" fmla="*/ 134 w 242"/>
                  <a:gd name="T65" fmla="*/ 2 h 242"/>
                  <a:gd name="T66" fmla="*/ 120 w 242"/>
                  <a:gd name="T67" fmla="*/ 0 h 242"/>
                  <a:gd name="T68" fmla="*/ 120 w 242"/>
                  <a:gd name="T69" fmla="*/ 0 h 242"/>
                  <a:gd name="T70" fmla="*/ 108 w 242"/>
                  <a:gd name="T71" fmla="*/ 2 h 242"/>
                  <a:gd name="T72" fmla="*/ 96 w 242"/>
                  <a:gd name="T73" fmla="*/ 4 h 242"/>
                  <a:gd name="T74" fmla="*/ 74 w 242"/>
                  <a:gd name="T75" fmla="*/ 10 h 242"/>
                  <a:gd name="T76" fmla="*/ 54 w 242"/>
                  <a:gd name="T77" fmla="*/ 22 h 242"/>
                  <a:gd name="T78" fmla="*/ 36 w 242"/>
                  <a:gd name="T79" fmla="*/ 36 h 242"/>
                  <a:gd name="T80" fmla="*/ 20 w 242"/>
                  <a:gd name="T81" fmla="*/ 54 h 242"/>
                  <a:gd name="T82" fmla="*/ 10 w 242"/>
                  <a:gd name="T83" fmla="*/ 74 h 242"/>
                  <a:gd name="T84" fmla="*/ 2 w 242"/>
                  <a:gd name="T85" fmla="*/ 98 h 242"/>
                  <a:gd name="T86" fmla="*/ 0 w 242"/>
                  <a:gd name="T87" fmla="*/ 110 h 242"/>
                  <a:gd name="T88" fmla="*/ 0 w 242"/>
                  <a:gd name="T89" fmla="*/ 122 h 2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2" h="242">
                    <a:moveTo>
                      <a:pt x="0" y="122"/>
                    </a:moveTo>
                    <a:lnTo>
                      <a:pt x="0" y="122"/>
                    </a:lnTo>
                    <a:lnTo>
                      <a:pt x="0" y="134"/>
                    </a:lnTo>
                    <a:lnTo>
                      <a:pt x="2" y="146"/>
                    </a:lnTo>
                    <a:lnTo>
                      <a:pt x="10" y="168"/>
                    </a:lnTo>
                    <a:lnTo>
                      <a:pt x="20" y="188"/>
                    </a:lnTo>
                    <a:lnTo>
                      <a:pt x="36" y="206"/>
                    </a:lnTo>
                    <a:lnTo>
                      <a:pt x="54" y="222"/>
                    </a:lnTo>
                    <a:lnTo>
                      <a:pt x="74" y="232"/>
                    </a:lnTo>
                    <a:lnTo>
                      <a:pt x="96" y="240"/>
                    </a:lnTo>
                    <a:lnTo>
                      <a:pt x="108" y="242"/>
                    </a:lnTo>
                    <a:lnTo>
                      <a:pt x="120" y="242"/>
                    </a:lnTo>
                    <a:lnTo>
                      <a:pt x="134" y="242"/>
                    </a:lnTo>
                    <a:lnTo>
                      <a:pt x="144" y="240"/>
                    </a:lnTo>
                    <a:lnTo>
                      <a:pt x="168" y="232"/>
                    </a:lnTo>
                    <a:lnTo>
                      <a:pt x="188" y="222"/>
                    </a:lnTo>
                    <a:lnTo>
                      <a:pt x="206" y="206"/>
                    </a:lnTo>
                    <a:lnTo>
                      <a:pt x="220" y="188"/>
                    </a:lnTo>
                    <a:lnTo>
                      <a:pt x="232" y="168"/>
                    </a:lnTo>
                    <a:lnTo>
                      <a:pt x="238" y="146"/>
                    </a:lnTo>
                    <a:lnTo>
                      <a:pt x="240" y="134"/>
                    </a:lnTo>
                    <a:lnTo>
                      <a:pt x="242" y="122"/>
                    </a:lnTo>
                    <a:lnTo>
                      <a:pt x="240" y="110"/>
                    </a:lnTo>
                    <a:lnTo>
                      <a:pt x="238" y="98"/>
                    </a:lnTo>
                    <a:lnTo>
                      <a:pt x="232" y="74"/>
                    </a:lnTo>
                    <a:lnTo>
                      <a:pt x="220" y="54"/>
                    </a:lnTo>
                    <a:lnTo>
                      <a:pt x="206" y="36"/>
                    </a:lnTo>
                    <a:lnTo>
                      <a:pt x="188" y="22"/>
                    </a:lnTo>
                    <a:lnTo>
                      <a:pt x="168" y="10"/>
                    </a:lnTo>
                    <a:lnTo>
                      <a:pt x="144" y="4"/>
                    </a:lnTo>
                    <a:lnTo>
                      <a:pt x="134" y="2"/>
                    </a:lnTo>
                    <a:lnTo>
                      <a:pt x="120" y="0"/>
                    </a:lnTo>
                    <a:lnTo>
                      <a:pt x="108" y="2"/>
                    </a:lnTo>
                    <a:lnTo>
                      <a:pt x="96" y="4"/>
                    </a:lnTo>
                    <a:lnTo>
                      <a:pt x="74" y="10"/>
                    </a:lnTo>
                    <a:lnTo>
                      <a:pt x="54" y="22"/>
                    </a:lnTo>
                    <a:lnTo>
                      <a:pt x="36" y="36"/>
                    </a:lnTo>
                    <a:lnTo>
                      <a:pt x="20" y="54"/>
                    </a:lnTo>
                    <a:lnTo>
                      <a:pt x="10" y="74"/>
                    </a:lnTo>
                    <a:lnTo>
                      <a:pt x="2" y="98"/>
                    </a:lnTo>
                    <a:lnTo>
                      <a:pt x="0" y="110"/>
                    </a:lnTo>
                    <a:lnTo>
                      <a:pt x="0"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6" name="Freeform 3790"/>
              <p:cNvSpPr>
                <a:spLocks/>
              </p:cNvSpPr>
              <p:nvPr/>
            </p:nvSpPr>
            <p:spPr bwMode="auto">
              <a:xfrm>
                <a:off x="3819" y="2419"/>
                <a:ext cx="162" cy="162"/>
              </a:xfrm>
              <a:custGeom>
                <a:avLst/>
                <a:gdLst>
                  <a:gd name="T0" fmla="*/ 0 w 162"/>
                  <a:gd name="T1" fmla="*/ 82 h 162"/>
                  <a:gd name="T2" fmla="*/ 0 w 162"/>
                  <a:gd name="T3" fmla="*/ 82 h 162"/>
                  <a:gd name="T4" fmla="*/ 2 w 162"/>
                  <a:gd name="T5" fmla="*/ 98 h 162"/>
                  <a:gd name="T6" fmla="*/ 6 w 162"/>
                  <a:gd name="T7" fmla="*/ 112 h 162"/>
                  <a:gd name="T8" fmla="*/ 14 w 162"/>
                  <a:gd name="T9" fmla="*/ 126 h 162"/>
                  <a:gd name="T10" fmla="*/ 24 w 162"/>
                  <a:gd name="T11" fmla="*/ 138 h 162"/>
                  <a:gd name="T12" fmla="*/ 36 w 162"/>
                  <a:gd name="T13" fmla="*/ 148 h 162"/>
                  <a:gd name="T14" fmla="*/ 50 w 162"/>
                  <a:gd name="T15" fmla="*/ 156 h 162"/>
                  <a:gd name="T16" fmla="*/ 64 w 162"/>
                  <a:gd name="T17" fmla="*/ 160 h 162"/>
                  <a:gd name="T18" fmla="*/ 80 w 162"/>
                  <a:gd name="T19" fmla="*/ 162 h 162"/>
                  <a:gd name="T20" fmla="*/ 80 w 162"/>
                  <a:gd name="T21" fmla="*/ 162 h 162"/>
                  <a:gd name="T22" fmla="*/ 96 w 162"/>
                  <a:gd name="T23" fmla="*/ 160 h 162"/>
                  <a:gd name="T24" fmla="*/ 112 w 162"/>
                  <a:gd name="T25" fmla="*/ 156 h 162"/>
                  <a:gd name="T26" fmla="*/ 126 w 162"/>
                  <a:gd name="T27" fmla="*/ 148 h 162"/>
                  <a:gd name="T28" fmla="*/ 138 w 162"/>
                  <a:gd name="T29" fmla="*/ 138 h 162"/>
                  <a:gd name="T30" fmla="*/ 148 w 162"/>
                  <a:gd name="T31" fmla="*/ 126 h 162"/>
                  <a:gd name="T32" fmla="*/ 156 w 162"/>
                  <a:gd name="T33" fmla="*/ 112 h 162"/>
                  <a:gd name="T34" fmla="*/ 160 w 162"/>
                  <a:gd name="T35" fmla="*/ 98 h 162"/>
                  <a:gd name="T36" fmla="*/ 162 w 162"/>
                  <a:gd name="T37" fmla="*/ 82 h 162"/>
                  <a:gd name="T38" fmla="*/ 162 w 162"/>
                  <a:gd name="T39" fmla="*/ 82 h 162"/>
                  <a:gd name="T40" fmla="*/ 160 w 162"/>
                  <a:gd name="T41" fmla="*/ 66 h 162"/>
                  <a:gd name="T42" fmla="*/ 156 w 162"/>
                  <a:gd name="T43" fmla="*/ 50 h 162"/>
                  <a:gd name="T44" fmla="*/ 148 w 162"/>
                  <a:gd name="T45" fmla="*/ 36 h 162"/>
                  <a:gd name="T46" fmla="*/ 138 w 162"/>
                  <a:gd name="T47" fmla="*/ 24 h 162"/>
                  <a:gd name="T48" fmla="*/ 126 w 162"/>
                  <a:gd name="T49" fmla="*/ 14 h 162"/>
                  <a:gd name="T50" fmla="*/ 112 w 162"/>
                  <a:gd name="T51" fmla="*/ 6 h 162"/>
                  <a:gd name="T52" fmla="*/ 96 w 162"/>
                  <a:gd name="T53" fmla="*/ 2 h 162"/>
                  <a:gd name="T54" fmla="*/ 80 w 162"/>
                  <a:gd name="T55" fmla="*/ 0 h 162"/>
                  <a:gd name="T56" fmla="*/ 80 w 162"/>
                  <a:gd name="T57" fmla="*/ 0 h 162"/>
                  <a:gd name="T58" fmla="*/ 64 w 162"/>
                  <a:gd name="T59" fmla="*/ 2 h 162"/>
                  <a:gd name="T60" fmla="*/ 50 w 162"/>
                  <a:gd name="T61" fmla="*/ 6 h 162"/>
                  <a:gd name="T62" fmla="*/ 36 w 162"/>
                  <a:gd name="T63" fmla="*/ 14 h 162"/>
                  <a:gd name="T64" fmla="*/ 24 w 162"/>
                  <a:gd name="T65" fmla="*/ 24 h 162"/>
                  <a:gd name="T66" fmla="*/ 14 w 162"/>
                  <a:gd name="T67" fmla="*/ 36 h 162"/>
                  <a:gd name="T68" fmla="*/ 6 w 162"/>
                  <a:gd name="T69" fmla="*/ 50 h 162"/>
                  <a:gd name="T70" fmla="*/ 2 w 162"/>
                  <a:gd name="T71" fmla="*/ 66 h 162"/>
                  <a:gd name="T72" fmla="*/ 0 w 162"/>
                  <a:gd name="T73" fmla="*/ 82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0" y="82"/>
                    </a:moveTo>
                    <a:lnTo>
                      <a:pt x="0" y="82"/>
                    </a:lnTo>
                    <a:lnTo>
                      <a:pt x="2" y="98"/>
                    </a:lnTo>
                    <a:lnTo>
                      <a:pt x="6" y="112"/>
                    </a:lnTo>
                    <a:lnTo>
                      <a:pt x="14" y="126"/>
                    </a:lnTo>
                    <a:lnTo>
                      <a:pt x="24" y="138"/>
                    </a:lnTo>
                    <a:lnTo>
                      <a:pt x="36" y="148"/>
                    </a:lnTo>
                    <a:lnTo>
                      <a:pt x="50" y="156"/>
                    </a:lnTo>
                    <a:lnTo>
                      <a:pt x="64" y="160"/>
                    </a:lnTo>
                    <a:lnTo>
                      <a:pt x="80" y="162"/>
                    </a:lnTo>
                    <a:lnTo>
                      <a:pt x="96" y="160"/>
                    </a:lnTo>
                    <a:lnTo>
                      <a:pt x="112"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2" y="6"/>
                    </a:lnTo>
                    <a:lnTo>
                      <a:pt x="96" y="2"/>
                    </a:lnTo>
                    <a:lnTo>
                      <a:pt x="80" y="0"/>
                    </a:lnTo>
                    <a:lnTo>
                      <a:pt x="64" y="2"/>
                    </a:lnTo>
                    <a:lnTo>
                      <a:pt x="50" y="6"/>
                    </a:lnTo>
                    <a:lnTo>
                      <a:pt x="36" y="14"/>
                    </a:lnTo>
                    <a:lnTo>
                      <a:pt x="24" y="24"/>
                    </a:lnTo>
                    <a:lnTo>
                      <a:pt x="14" y="36"/>
                    </a:lnTo>
                    <a:lnTo>
                      <a:pt x="6" y="50"/>
                    </a:lnTo>
                    <a:lnTo>
                      <a:pt x="2" y="66"/>
                    </a:lnTo>
                    <a:lnTo>
                      <a:pt x="0" y="82"/>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7" name="Freeform 3791"/>
              <p:cNvSpPr>
                <a:spLocks/>
              </p:cNvSpPr>
              <p:nvPr/>
            </p:nvSpPr>
            <p:spPr bwMode="auto">
              <a:xfrm>
                <a:off x="3819" y="2419"/>
                <a:ext cx="162" cy="162"/>
              </a:xfrm>
              <a:custGeom>
                <a:avLst/>
                <a:gdLst>
                  <a:gd name="T0" fmla="*/ 0 w 162"/>
                  <a:gd name="T1" fmla="*/ 82 h 162"/>
                  <a:gd name="T2" fmla="*/ 0 w 162"/>
                  <a:gd name="T3" fmla="*/ 82 h 162"/>
                  <a:gd name="T4" fmla="*/ 2 w 162"/>
                  <a:gd name="T5" fmla="*/ 98 h 162"/>
                  <a:gd name="T6" fmla="*/ 6 w 162"/>
                  <a:gd name="T7" fmla="*/ 112 h 162"/>
                  <a:gd name="T8" fmla="*/ 14 w 162"/>
                  <a:gd name="T9" fmla="*/ 126 h 162"/>
                  <a:gd name="T10" fmla="*/ 24 w 162"/>
                  <a:gd name="T11" fmla="*/ 138 h 162"/>
                  <a:gd name="T12" fmla="*/ 36 w 162"/>
                  <a:gd name="T13" fmla="*/ 148 h 162"/>
                  <a:gd name="T14" fmla="*/ 50 w 162"/>
                  <a:gd name="T15" fmla="*/ 156 h 162"/>
                  <a:gd name="T16" fmla="*/ 64 w 162"/>
                  <a:gd name="T17" fmla="*/ 160 h 162"/>
                  <a:gd name="T18" fmla="*/ 80 w 162"/>
                  <a:gd name="T19" fmla="*/ 162 h 162"/>
                  <a:gd name="T20" fmla="*/ 80 w 162"/>
                  <a:gd name="T21" fmla="*/ 162 h 162"/>
                  <a:gd name="T22" fmla="*/ 96 w 162"/>
                  <a:gd name="T23" fmla="*/ 160 h 162"/>
                  <a:gd name="T24" fmla="*/ 112 w 162"/>
                  <a:gd name="T25" fmla="*/ 156 h 162"/>
                  <a:gd name="T26" fmla="*/ 126 w 162"/>
                  <a:gd name="T27" fmla="*/ 148 h 162"/>
                  <a:gd name="T28" fmla="*/ 138 w 162"/>
                  <a:gd name="T29" fmla="*/ 138 h 162"/>
                  <a:gd name="T30" fmla="*/ 148 w 162"/>
                  <a:gd name="T31" fmla="*/ 126 h 162"/>
                  <a:gd name="T32" fmla="*/ 156 w 162"/>
                  <a:gd name="T33" fmla="*/ 112 h 162"/>
                  <a:gd name="T34" fmla="*/ 160 w 162"/>
                  <a:gd name="T35" fmla="*/ 98 h 162"/>
                  <a:gd name="T36" fmla="*/ 162 w 162"/>
                  <a:gd name="T37" fmla="*/ 82 h 162"/>
                  <a:gd name="T38" fmla="*/ 162 w 162"/>
                  <a:gd name="T39" fmla="*/ 82 h 162"/>
                  <a:gd name="T40" fmla="*/ 160 w 162"/>
                  <a:gd name="T41" fmla="*/ 66 h 162"/>
                  <a:gd name="T42" fmla="*/ 156 w 162"/>
                  <a:gd name="T43" fmla="*/ 50 h 162"/>
                  <a:gd name="T44" fmla="*/ 148 w 162"/>
                  <a:gd name="T45" fmla="*/ 36 h 162"/>
                  <a:gd name="T46" fmla="*/ 138 w 162"/>
                  <a:gd name="T47" fmla="*/ 24 h 162"/>
                  <a:gd name="T48" fmla="*/ 126 w 162"/>
                  <a:gd name="T49" fmla="*/ 14 h 162"/>
                  <a:gd name="T50" fmla="*/ 112 w 162"/>
                  <a:gd name="T51" fmla="*/ 6 h 162"/>
                  <a:gd name="T52" fmla="*/ 96 w 162"/>
                  <a:gd name="T53" fmla="*/ 2 h 162"/>
                  <a:gd name="T54" fmla="*/ 80 w 162"/>
                  <a:gd name="T55" fmla="*/ 0 h 162"/>
                  <a:gd name="T56" fmla="*/ 80 w 162"/>
                  <a:gd name="T57" fmla="*/ 0 h 162"/>
                  <a:gd name="T58" fmla="*/ 64 w 162"/>
                  <a:gd name="T59" fmla="*/ 2 h 162"/>
                  <a:gd name="T60" fmla="*/ 50 w 162"/>
                  <a:gd name="T61" fmla="*/ 6 h 162"/>
                  <a:gd name="T62" fmla="*/ 36 w 162"/>
                  <a:gd name="T63" fmla="*/ 14 h 162"/>
                  <a:gd name="T64" fmla="*/ 24 w 162"/>
                  <a:gd name="T65" fmla="*/ 24 h 162"/>
                  <a:gd name="T66" fmla="*/ 14 w 162"/>
                  <a:gd name="T67" fmla="*/ 36 h 162"/>
                  <a:gd name="T68" fmla="*/ 6 w 162"/>
                  <a:gd name="T69" fmla="*/ 50 h 162"/>
                  <a:gd name="T70" fmla="*/ 2 w 162"/>
                  <a:gd name="T71" fmla="*/ 66 h 162"/>
                  <a:gd name="T72" fmla="*/ 0 w 162"/>
                  <a:gd name="T73" fmla="*/ 82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0" y="82"/>
                    </a:moveTo>
                    <a:lnTo>
                      <a:pt x="0" y="82"/>
                    </a:lnTo>
                    <a:lnTo>
                      <a:pt x="2" y="98"/>
                    </a:lnTo>
                    <a:lnTo>
                      <a:pt x="6" y="112"/>
                    </a:lnTo>
                    <a:lnTo>
                      <a:pt x="14" y="126"/>
                    </a:lnTo>
                    <a:lnTo>
                      <a:pt x="24" y="138"/>
                    </a:lnTo>
                    <a:lnTo>
                      <a:pt x="36" y="148"/>
                    </a:lnTo>
                    <a:lnTo>
                      <a:pt x="50" y="156"/>
                    </a:lnTo>
                    <a:lnTo>
                      <a:pt x="64" y="160"/>
                    </a:lnTo>
                    <a:lnTo>
                      <a:pt x="80" y="162"/>
                    </a:lnTo>
                    <a:lnTo>
                      <a:pt x="96" y="160"/>
                    </a:lnTo>
                    <a:lnTo>
                      <a:pt x="112"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2" y="6"/>
                    </a:lnTo>
                    <a:lnTo>
                      <a:pt x="96" y="2"/>
                    </a:lnTo>
                    <a:lnTo>
                      <a:pt x="80" y="0"/>
                    </a:lnTo>
                    <a:lnTo>
                      <a:pt x="64" y="2"/>
                    </a:lnTo>
                    <a:lnTo>
                      <a:pt x="50" y="6"/>
                    </a:lnTo>
                    <a:lnTo>
                      <a:pt x="36" y="14"/>
                    </a:lnTo>
                    <a:lnTo>
                      <a:pt x="24" y="24"/>
                    </a:lnTo>
                    <a:lnTo>
                      <a:pt x="14" y="36"/>
                    </a:lnTo>
                    <a:lnTo>
                      <a:pt x="6" y="50"/>
                    </a:lnTo>
                    <a:lnTo>
                      <a:pt x="2" y="66"/>
                    </a:lnTo>
                    <a:lnTo>
                      <a:pt x="0"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8" name="Freeform 3792"/>
              <p:cNvSpPr>
                <a:spLocks noEditPoints="1"/>
              </p:cNvSpPr>
              <p:nvPr/>
            </p:nvSpPr>
            <p:spPr bwMode="auto">
              <a:xfrm>
                <a:off x="3789" y="2389"/>
                <a:ext cx="222" cy="222"/>
              </a:xfrm>
              <a:custGeom>
                <a:avLst/>
                <a:gdLst>
                  <a:gd name="T0" fmla="*/ 110 w 222"/>
                  <a:gd name="T1" fmla="*/ 192 h 222"/>
                  <a:gd name="T2" fmla="*/ 80 w 222"/>
                  <a:gd name="T3" fmla="*/ 186 h 222"/>
                  <a:gd name="T4" fmla="*/ 54 w 222"/>
                  <a:gd name="T5" fmla="*/ 168 h 222"/>
                  <a:gd name="T6" fmla="*/ 36 w 222"/>
                  <a:gd name="T7" fmla="*/ 142 h 222"/>
                  <a:gd name="T8" fmla="*/ 30 w 222"/>
                  <a:gd name="T9" fmla="*/ 112 h 222"/>
                  <a:gd name="T10" fmla="*/ 32 w 222"/>
                  <a:gd name="T11" fmla="*/ 96 h 222"/>
                  <a:gd name="T12" fmla="*/ 44 w 222"/>
                  <a:gd name="T13" fmla="*/ 66 h 222"/>
                  <a:gd name="T14" fmla="*/ 66 w 222"/>
                  <a:gd name="T15" fmla="*/ 44 h 222"/>
                  <a:gd name="T16" fmla="*/ 94 w 222"/>
                  <a:gd name="T17" fmla="*/ 32 h 222"/>
                  <a:gd name="T18" fmla="*/ 110 w 222"/>
                  <a:gd name="T19" fmla="*/ 30 h 222"/>
                  <a:gd name="T20" fmla="*/ 142 w 222"/>
                  <a:gd name="T21" fmla="*/ 36 h 222"/>
                  <a:gd name="T22" fmla="*/ 168 w 222"/>
                  <a:gd name="T23" fmla="*/ 54 h 222"/>
                  <a:gd name="T24" fmla="*/ 186 w 222"/>
                  <a:gd name="T25" fmla="*/ 80 h 222"/>
                  <a:gd name="T26" fmla="*/ 192 w 222"/>
                  <a:gd name="T27" fmla="*/ 112 h 222"/>
                  <a:gd name="T28" fmla="*/ 190 w 222"/>
                  <a:gd name="T29" fmla="*/ 128 h 222"/>
                  <a:gd name="T30" fmla="*/ 178 w 222"/>
                  <a:gd name="T31" fmla="*/ 156 h 222"/>
                  <a:gd name="T32" fmla="*/ 156 w 222"/>
                  <a:gd name="T33" fmla="*/ 178 h 222"/>
                  <a:gd name="T34" fmla="*/ 126 w 222"/>
                  <a:gd name="T35" fmla="*/ 190 h 222"/>
                  <a:gd name="T36" fmla="*/ 110 w 222"/>
                  <a:gd name="T37" fmla="*/ 0 h 222"/>
                  <a:gd name="T38" fmla="*/ 88 w 222"/>
                  <a:gd name="T39" fmla="*/ 4 h 222"/>
                  <a:gd name="T40" fmla="*/ 48 w 222"/>
                  <a:gd name="T41" fmla="*/ 20 h 222"/>
                  <a:gd name="T42" fmla="*/ 20 w 222"/>
                  <a:gd name="T43" fmla="*/ 50 h 222"/>
                  <a:gd name="T44" fmla="*/ 2 w 222"/>
                  <a:gd name="T45" fmla="*/ 90 h 222"/>
                  <a:gd name="T46" fmla="*/ 0 w 222"/>
                  <a:gd name="T47" fmla="*/ 112 h 222"/>
                  <a:gd name="T48" fmla="*/ 8 w 222"/>
                  <a:gd name="T49" fmla="*/ 154 h 222"/>
                  <a:gd name="T50" fmla="*/ 32 w 222"/>
                  <a:gd name="T51" fmla="*/ 190 h 222"/>
                  <a:gd name="T52" fmla="*/ 68 w 222"/>
                  <a:gd name="T53" fmla="*/ 214 h 222"/>
                  <a:gd name="T54" fmla="*/ 110 w 222"/>
                  <a:gd name="T55" fmla="*/ 222 h 222"/>
                  <a:gd name="T56" fmla="*/ 132 w 222"/>
                  <a:gd name="T57" fmla="*/ 220 h 222"/>
                  <a:gd name="T58" fmla="*/ 172 w 222"/>
                  <a:gd name="T59" fmla="*/ 204 h 222"/>
                  <a:gd name="T60" fmla="*/ 202 w 222"/>
                  <a:gd name="T61" fmla="*/ 174 h 222"/>
                  <a:gd name="T62" fmla="*/ 218 w 222"/>
                  <a:gd name="T63" fmla="*/ 134 h 222"/>
                  <a:gd name="T64" fmla="*/ 222 w 222"/>
                  <a:gd name="T65" fmla="*/ 112 h 222"/>
                  <a:gd name="T66" fmla="*/ 212 w 222"/>
                  <a:gd name="T67" fmla="*/ 68 h 222"/>
                  <a:gd name="T68" fmla="*/ 188 w 222"/>
                  <a:gd name="T69" fmla="*/ 34 h 222"/>
                  <a:gd name="T70" fmla="*/ 154 w 222"/>
                  <a:gd name="T71" fmla="*/ 10 h 222"/>
                  <a:gd name="T72" fmla="*/ 110 w 222"/>
                  <a:gd name="T73" fmla="*/ 0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2" h="222">
                    <a:moveTo>
                      <a:pt x="110" y="192"/>
                    </a:moveTo>
                    <a:lnTo>
                      <a:pt x="110" y="192"/>
                    </a:lnTo>
                    <a:lnTo>
                      <a:pt x="94" y="190"/>
                    </a:lnTo>
                    <a:lnTo>
                      <a:pt x="80" y="186"/>
                    </a:lnTo>
                    <a:lnTo>
                      <a:pt x="66" y="178"/>
                    </a:lnTo>
                    <a:lnTo>
                      <a:pt x="54" y="168"/>
                    </a:lnTo>
                    <a:lnTo>
                      <a:pt x="44" y="156"/>
                    </a:lnTo>
                    <a:lnTo>
                      <a:pt x="36" y="142"/>
                    </a:lnTo>
                    <a:lnTo>
                      <a:pt x="32" y="128"/>
                    </a:lnTo>
                    <a:lnTo>
                      <a:pt x="30" y="112"/>
                    </a:lnTo>
                    <a:lnTo>
                      <a:pt x="32" y="96"/>
                    </a:lnTo>
                    <a:lnTo>
                      <a:pt x="36" y="80"/>
                    </a:lnTo>
                    <a:lnTo>
                      <a:pt x="44" y="66"/>
                    </a:lnTo>
                    <a:lnTo>
                      <a:pt x="54" y="54"/>
                    </a:lnTo>
                    <a:lnTo>
                      <a:pt x="66" y="44"/>
                    </a:lnTo>
                    <a:lnTo>
                      <a:pt x="80" y="36"/>
                    </a:lnTo>
                    <a:lnTo>
                      <a:pt x="94" y="32"/>
                    </a:lnTo>
                    <a:lnTo>
                      <a:pt x="110" y="30"/>
                    </a:lnTo>
                    <a:lnTo>
                      <a:pt x="126" y="32"/>
                    </a:lnTo>
                    <a:lnTo>
                      <a:pt x="142" y="36"/>
                    </a:lnTo>
                    <a:lnTo>
                      <a:pt x="156" y="44"/>
                    </a:lnTo>
                    <a:lnTo>
                      <a:pt x="168" y="54"/>
                    </a:lnTo>
                    <a:lnTo>
                      <a:pt x="178" y="66"/>
                    </a:lnTo>
                    <a:lnTo>
                      <a:pt x="186" y="80"/>
                    </a:lnTo>
                    <a:lnTo>
                      <a:pt x="190" y="96"/>
                    </a:lnTo>
                    <a:lnTo>
                      <a:pt x="192" y="112"/>
                    </a:lnTo>
                    <a:lnTo>
                      <a:pt x="190" y="128"/>
                    </a:lnTo>
                    <a:lnTo>
                      <a:pt x="186" y="142"/>
                    </a:lnTo>
                    <a:lnTo>
                      <a:pt x="178" y="156"/>
                    </a:lnTo>
                    <a:lnTo>
                      <a:pt x="168" y="168"/>
                    </a:lnTo>
                    <a:lnTo>
                      <a:pt x="156" y="178"/>
                    </a:lnTo>
                    <a:lnTo>
                      <a:pt x="142" y="186"/>
                    </a:lnTo>
                    <a:lnTo>
                      <a:pt x="126" y="190"/>
                    </a:lnTo>
                    <a:lnTo>
                      <a:pt x="110" y="192"/>
                    </a:lnTo>
                    <a:close/>
                    <a:moveTo>
                      <a:pt x="110" y="0"/>
                    </a:moveTo>
                    <a:lnTo>
                      <a:pt x="110" y="0"/>
                    </a:lnTo>
                    <a:lnTo>
                      <a:pt x="88" y="4"/>
                    </a:lnTo>
                    <a:lnTo>
                      <a:pt x="68" y="10"/>
                    </a:lnTo>
                    <a:lnTo>
                      <a:pt x="48" y="20"/>
                    </a:lnTo>
                    <a:lnTo>
                      <a:pt x="32" y="34"/>
                    </a:lnTo>
                    <a:lnTo>
                      <a:pt x="20" y="50"/>
                    </a:lnTo>
                    <a:lnTo>
                      <a:pt x="8" y="68"/>
                    </a:lnTo>
                    <a:lnTo>
                      <a:pt x="2" y="90"/>
                    </a:lnTo>
                    <a:lnTo>
                      <a:pt x="0" y="112"/>
                    </a:lnTo>
                    <a:lnTo>
                      <a:pt x="2" y="134"/>
                    </a:lnTo>
                    <a:lnTo>
                      <a:pt x="8" y="154"/>
                    </a:lnTo>
                    <a:lnTo>
                      <a:pt x="20" y="174"/>
                    </a:lnTo>
                    <a:lnTo>
                      <a:pt x="32" y="190"/>
                    </a:lnTo>
                    <a:lnTo>
                      <a:pt x="48" y="204"/>
                    </a:lnTo>
                    <a:lnTo>
                      <a:pt x="68" y="214"/>
                    </a:lnTo>
                    <a:lnTo>
                      <a:pt x="88" y="220"/>
                    </a:lnTo>
                    <a:lnTo>
                      <a:pt x="110" y="222"/>
                    </a:lnTo>
                    <a:lnTo>
                      <a:pt x="132" y="220"/>
                    </a:lnTo>
                    <a:lnTo>
                      <a:pt x="154" y="214"/>
                    </a:lnTo>
                    <a:lnTo>
                      <a:pt x="172" y="204"/>
                    </a:lnTo>
                    <a:lnTo>
                      <a:pt x="188" y="190"/>
                    </a:lnTo>
                    <a:lnTo>
                      <a:pt x="202" y="174"/>
                    </a:lnTo>
                    <a:lnTo>
                      <a:pt x="212" y="154"/>
                    </a:lnTo>
                    <a:lnTo>
                      <a:pt x="218" y="134"/>
                    </a:lnTo>
                    <a:lnTo>
                      <a:pt x="222" y="112"/>
                    </a:lnTo>
                    <a:lnTo>
                      <a:pt x="218" y="90"/>
                    </a:lnTo>
                    <a:lnTo>
                      <a:pt x="212" y="68"/>
                    </a:lnTo>
                    <a:lnTo>
                      <a:pt x="202" y="50"/>
                    </a:lnTo>
                    <a:lnTo>
                      <a:pt x="188" y="34"/>
                    </a:lnTo>
                    <a:lnTo>
                      <a:pt x="172" y="20"/>
                    </a:lnTo>
                    <a:lnTo>
                      <a:pt x="154" y="10"/>
                    </a:lnTo>
                    <a:lnTo>
                      <a:pt x="132" y="4"/>
                    </a:lnTo>
                    <a:lnTo>
                      <a:pt x="110" y="0"/>
                    </a:lnTo>
                    <a:close/>
                  </a:path>
                </a:pathLst>
              </a:custGeom>
              <a:solidFill>
                <a:srgbClr val="2D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9" name="Freeform 3793"/>
              <p:cNvSpPr>
                <a:spLocks/>
              </p:cNvSpPr>
              <p:nvPr/>
            </p:nvSpPr>
            <p:spPr bwMode="auto">
              <a:xfrm>
                <a:off x="3819" y="2419"/>
                <a:ext cx="162" cy="162"/>
              </a:xfrm>
              <a:custGeom>
                <a:avLst/>
                <a:gdLst>
                  <a:gd name="T0" fmla="*/ 80 w 162"/>
                  <a:gd name="T1" fmla="*/ 162 h 162"/>
                  <a:gd name="T2" fmla="*/ 80 w 162"/>
                  <a:gd name="T3" fmla="*/ 162 h 162"/>
                  <a:gd name="T4" fmla="*/ 64 w 162"/>
                  <a:gd name="T5" fmla="*/ 160 h 162"/>
                  <a:gd name="T6" fmla="*/ 50 w 162"/>
                  <a:gd name="T7" fmla="*/ 156 h 162"/>
                  <a:gd name="T8" fmla="*/ 36 w 162"/>
                  <a:gd name="T9" fmla="*/ 148 h 162"/>
                  <a:gd name="T10" fmla="*/ 24 w 162"/>
                  <a:gd name="T11" fmla="*/ 138 h 162"/>
                  <a:gd name="T12" fmla="*/ 14 w 162"/>
                  <a:gd name="T13" fmla="*/ 126 h 162"/>
                  <a:gd name="T14" fmla="*/ 6 w 162"/>
                  <a:gd name="T15" fmla="*/ 112 h 162"/>
                  <a:gd name="T16" fmla="*/ 2 w 162"/>
                  <a:gd name="T17" fmla="*/ 98 h 162"/>
                  <a:gd name="T18" fmla="*/ 0 w 162"/>
                  <a:gd name="T19" fmla="*/ 82 h 162"/>
                  <a:gd name="T20" fmla="*/ 0 w 162"/>
                  <a:gd name="T21" fmla="*/ 82 h 162"/>
                  <a:gd name="T22" fmla="*/ 2 w 162"/>
                  <a:gd name="T23" fmla="*/ 66 h 162"/>
                  <a:gd name="T24" fmla="*/ 6 w 162"/>
                  <a:gd name="T25" fmla="*/ 50 h 162"/>
                  <a:gd name="T26" fmla="*/ 14 w 162"/>
                  <a:gd name="T27" fmla="*/ 36 h 162"/>
                  <a:gd name="T28" fmla="*/ 24 w 162"/>
                  <a:gd name="T29" fmla="*/ 24 h 162"/>
                  <a:gd name="T30" fmla="*/ 36 w 162"/>
                  <a:gd name="T31" fmla="*/ 14 h 162"/>
                  <a:gd name="T32" fmla="*/ 50 w 162"/>
                  <a:gd name="T33" fmla="*/ 6 h 162"/>
                  <a:gd name="T34" fmla="*/ 64 w 162"/>
                  <a:gd name="T35" fmla="*/ 2 h 162"/>
                  <a:gd name="T36" fmla="*/ 80 w 162"/>
                  <a:gd name="T37" fmla="*/ 0 h 162"/>
                  <a:gd name="T38" fmla="*/ 80 w 162"/>
                  <a:gd name="T39" fmla="*/ 0 h 162"/>
                  <a:gd name="T40" fmla="*/ 96 w 162"/>
                  <a:gd name="T41" fmla="*/ 2 h 162"/>
                  <a:gd name="T42" fmla="*/ 112 w 162"/>
                  <a:gd name="T43" fmla="*/ 6 h 162"/>
                  <a:gd name="T44" fmla="*/ 126 w 162"/>
                  <a:gd name="T45" fmla="*/ 14 h 162"/>
                  <a:gd name="T46" fmla="*/ 138 w 162"/>
                  <a:gd name="T47" fmla="*/ 24 h 162"/>
                  <a:gd name="T48" fmla="*/ 148 w 162"/>
                  <a:gd name="T49" fmla="*/ 36 h 162"/>
                  <a:gd name="T50" fmla="*/ 156 w 162"/>
                  <a:gd name="T51" fmla="*/ 50 h 162"/>
                  <a:gd name="T52" fmla="*/ 160 w 162"/>
                  <a:gd name="T53" fmla="*/ 66 h 162"/>
                  <a:gd name="T54" fmla="*/ 162 w 162"/>
                  <a:gd name="T55" fmla="*/ 82 h 162"/>
                  <a:gd name="T56" fmla="*/ 162 w 162"/>
                  <a:gd name="T57" fmla="*/ 82 h 162"/>
                  <a:gd name="T58" fmla="*/ 160 w 162"/>
                  <a:gd name="T59" fmla="*/ 98 h 162"/>
                  <a:gd name="T60" fmla="*/ 156 w 162"/>
                  <a:gd name="T61" fmla="*/ 112 h 162"/>
                  <a:gd name="T62" fmla="*/ 148 w 162"/>
                  <a:gd name="T63" fmla="*/ 126 h 162"/>
                  <a:gd name="T64" fmla="*/ 138 w 162"/>
                  <a:gd name="T65" fmla="*/ 138 h 162"/>
                  <a:gd name="T66" fmla="*/ 126 w 162"/>
                  <a:gd name="T67" fmla="*/ 148 h 162"/>
                  <a:gd name="T68" fmla="*/ 112 w 162"/>
                  <a:gd name="T69" fmla="*/ 156 h 162"/>
                  <a:gd name="T70" fmla="*/ 96 w 162"/>
                  <a:gd name="T71" fmla="*/ 160 h 162"/>
                  <a:gd name="T72" fmla="*/ 80 w 162"/>
                  <a:gd name="T73" fmla="*/ 162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80" y="162"/>
                    </a:moveTo>
                    <a:lnTo>
                      <a:pt x="80" y="162"/>
                    </a:lnTo>
                    <a:lnTo>
                      <a:pt x="64" y="160"/>
                    </a:lnTo>
                    <a:lnTo>
                      <a:pt x="50" y="156"/>
                    </a:lnTo>
                    <a:lnTo>
                      <a:pt x="36" y="148"/>
                    </a:lnTo>
                    <a:lnTo>
                      <a:pt x="24" y="138"/>
                    </a:lnTo>
                    <a:lnTo>
                      <a:pt x="14" y="126"/>
                    </a:lnTo>
                    <a:lnTo>
                      <a:pt x="6" y="112"/>
                    </a:lnTo>
                    <a:lnTo>
                      <a:pt x="2" y="98"/>
                    </a:lnTo>
                    <a:lnTo>
                      <a:pt x="0" y="82"/>
                    </a:lnTo>
                    <a:lnTo>
                      <a:pt x="2" y="66"/>
                    </a:lnTo>
                    <a:lnTo>
                      <a:pt x="6" y="50"/>
                    </a:lnTo>
                    <a:lnTo>
                      <a:pt x="14" y="36"/>
                    </a:lnTo>
                    <a:lnTo>
                      <a:pt x="24" y="24"/>
                    </a:lnTo>
                    <a:lnTo>
                      <a:pt x="36" y="14"/>
                    </a:lnTo>
                    <a:lnTo>
                      <a:pt x="50" y="6"/>
                    </a:lnTo>
                    <a:lnTo>
                      <a:pt x="64" y="2"/>
                    </a:lnTo>
                    <a:lnTo>
                      <a:pt x="80" y="0"/>
                    </a:lnTo>
                    <a:lnTo>
                      <a:pt x="96" y="2"/>
                    </a:lnTo>
                    <a:lnTo>
                      <a:pt x="112" y="6"/>
                    </a:lnTo>
                    <a:lnTo>
                      <a:pt x="126" y="14"/>
                    </a:lnTo>
                    <a:lnTo>
                      <a:pt x="138" y="24"/>
                    </a:lnTo>
                    <a:lnTo>
                      <a:pt x="148" y="36"/>
                    </a:lnTo>
                    <a:lnTo>
                      <a:pt x="156" y="50"/>
                    </a:lnTo>
                    <a:lnTo>
                      <a:pt x="160" y="66"/>
                    </a:lnTo>
                    <a:lnTo>
                      <a:pt x="162" y="82"/>
                    </a:lnTo>
                    <a:lnTo>
                      <a:pt x="160" y="98"/>
                    </a:lnTo>
                    <a:lnTo>
                      <a:pt x="156" y="112"/>
                    </a:lnTo>
                    <a:lnTo>
                      <a:pt x="148" y="126"/>
                    </a:lnTo>
                    <a:lnTo>
                      <a:pt x="138" y="138"/>
                    </a:lnTo>
                    <a:lnTo>
                      <a:pt x="126" y="148"/>
                    </a:lnTo>
                    <a:lnTo>
                      <a:pt x="112" y="156"/>
                    </a:lnTo>
                    <a:lnTo>
                      <a:pt x="96" y="160"/>
                    </a:lnTo>
                    <a:lnTo>
                      <a:pt x="80" y="1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90" name="Freeform 3794"/>
              <p:cNvSpPr>
                <a:spLocks/>
              </p:cNvSpPr>
              <p:nvPr/>
            </p:nvSpPr>
            <p:spPr bwMode="auto">
              <a:xfrm>
                <a:off x="3789" y="2389"/>
                <a:ext cx="222" cy="222"/>
              </a:xfrm>
              <a:custGeom>
                <a:avLst/>
                <a:gdLst>
                  <a:gd name="T0" fmla="*/ 110 w 222"/>
                  <a:gd name="T1" fmla="*/ 0 h 222"/>
                  <a:gd name="T2" fmla="*/ 110 w 222"/>
                  <a:gd name="T3" fmla="*/ 0 h 222"/>
                  <a:gd name="T4" fmla="*/ 88 w 222"/>
                  <a:gd name="T5" fmla="*/ 4 h 222"/>
                  <a:gd name="T6" fmla="*/ 68 w 222"/>
                  <a:gd name="T7" fmla="*/ 10 h 222"/>
                  <a:gd name="T8" fmla="*/ 48 w 222"/>
                  <a:gd name="T9" fmla="*/ 20 h 222"/>
                  <a:gd name="T10" fmla="*/ 32 w 222"/>
                  <a:gd name="T11" fmla="*/ 34 h 222"/>
                  <a:gd name="T12" fmla="*/ 20 w 222"/>
                  <a:gd name="T13" fmla="*/ 50 h 222"/>
                  <a:gd name="T14" fmla="*/ 8 w 222"/>
                  <a:gd name="T15" fmla="*/ 68 h 222"/>
                  <a:gd name="T16" fmla="*/ 2 w 222"/>
                  <a:gd name="T17" fmla="*/ 90 h 222"/>
                  <a:gd name="T18" fmla="*/ 0 w 222"/>
                  <a:gd name="T19" fmla="*/ 112 h 222"/>
                  <a:gd name="T20" fmla="*/ 0 w 222"/>
                  <a:gd name="T21" fmla="*/ 112 h 222"/>
                  <a:gd name="T22" fmla="*/ 2 w 222"/>
                  <a:gd name="T23" fmla="*/ 134 h 222"/>
                  <a:gd name="T24" fmla="*/ 8 w 222"/>
                  <a:gd name="T25" fmla="*/ 154 h 222"/>
                  <a:gd name="T26" fmla="*/ 20 w 222"/>
                  <a:gd name="T27" fmla="*/ 174 h 222"/>
                  <a:gd name="T28" fmla="*/ 32 w 222"/>
                  <a:gd name="T29" fmla="*/ 190 h 222"/>
                  <a:gd name="T30" fmla="*/ 48 w 222"/>
                  <a:gd name="T31" fmla="*/ 204 h 222"/>
                  <a:gd name="T32" fmla="*/ 68 w 222"/>
                  <a:gd name="T33" fmla="*/ 214 h 222"/>
                  <a:gd name="T34" fmla="*/ 88 w 222"/>
                  <a:gd name="T35" fmla="*/ 220 h 222"/>
                  <a:gd name="T36" fmla="*/ 110 w 222"/>
                  <a:gd name="T37" fmla="*/ 222 h 222"/>
                  <a:gd name="T38" fmla="*/ 110 w 222"/>
                  <a:gd name="T39" fmla="*/ 222 h 222"/>
                  <a:gd name="T40" fmla="*/ 132 w 222"/>
                  <a:gd name="T41" fmla="*/ 220 h 222"/>
                  <a:gd name="T42" fmla="*/ 154 w 222"/>
                  <a:gd name="T43" fmla="*/ 214 h 222"/>
                  <a:gd name="T44" fmla="*/ 172 w 222"/>
                  <a:gd name="T45" fmla="*/ 204 h 222"/>
                  <a:gd name="T46" fmla="*/ 188 w 222"/>
                  <a:gd name="T47" fmla="*/ 190 h 222"/>
                  <a:gd name="T48" fmla="*/ 202 w 222"/>
                  <a:gd name="T49" fmla="*/ 174 h 222"/>
                  <a:gd name="T50" fmla="*/ 212 w 222"/>
                  <a:gd name="T51" fmla="*/ 154 h 222"/>
                  <a:gd name="T52" fmla="*/ 218 w 222"/>
                  <a:gd name="T53" fmla="*/ 134 h 222"/>
                  <a:gd name="T54" fmla="*/ 222 w 222"/>
                  <a:gd name="T55" fmla="*/ 112 h 222"/>
                  <a:gd name="T56" fmla="*/ 222 w 222"/>
                  <a:gd name="T57" fmla="*/ 112 h 222"/>
                  <a:gd name="T58" fmla="*/ 218 w 222"/>
                  <a:gd name="T59" fmla="*/ 90 h 222"/>
                  <a:gd name="T60" fmla="*/ 212 w 222"/>
                  <a:gd name="T61" fmla="*/ 68 h 222"/>
                  <a:gd name="T62" fmla="*/ 202 w 222"/>
                  <a:gd name="T63" fmla="*/ 50 h 222"/>
                  <a:gd name="T64" fmla="*/ 188 w 222"/>
                  <a:gd name="T65" fmla="*/ 34 h 222"/>
                  <a:gd name="T66" fmla="*/ 172 w 222"/>
                  <a:gd name="T67" fmla="*/ 20 h 222"/>
                  <a:gd name="T68" fmla="*/ 154 w 222"/>
                  <a:gd name="T69" fmla="*/ 10 h 222"/>
                  <a:gd name="T70" fmla="*/ 132 w 222"/>
                  <a:gd name="T71" fmla="*/ 4 h 222"/>
                  <a:gd name="T72" fmla="*/ 110 w 222"/>
                  <a:gd name="T73" fmla="*/ 0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2" h="222">
                    <a:moveTo>
                      <a:pt x="110" y="0"/>
                    </a:moveTo>
                    <a:lnTo>
                      <a:pt x="110" y="0"/>
                    </a:lnTo>
                    <a:lnTo>
                      <a:pt x="88" y="4"/>
                    </a:lnTo>
                    <a:lnTo>
                      <a:pt x="68" y="10"/>
                    </a:lnTo>
                    <a:lnTo>
                      <a:pt x="48" y="20"/>
                    </a:lnTo>
                    <a:lnTo>
                      <a:pt x="32" y="34"/>
                    </a:lnTo>
                    <a:lnTo>
                      <a:pt x="20" y="50"/>
                    </a:lnTo>
                    <a:lnTo>
                      <a:pt x="8" y="68"/>
                    </a:lnTo>
                    <a:lnTo>
                      <a:pt x="2" y="90"/>
                    </a:lnTo>
                    <a:lnTo>
                      <a:pt x="0" y="112"/>
                    </a:lnTo>
                    <a:lnTo>
                      <a:pt x="2" y="134"/>
                    </a:lnTo>
                    <a:lnTo>
                      <a:pt x="8" y="154"/>
                    </a:lnTo>
                    <a:lnTo>
                      <a:pt x="20" y="174"/>
                    </a:lnTo>
                    <a:lnTo>
                      <a:pt x="32" y="190"/>
                    </a:lnTo>
                    <a:lnTo>
                      <a:pt x="48" y="204"/>
                    </a:lnTo>
                    <a:lnTo>
                      <a:pt x="68" y="214"/>
                    </a:lnTo>
                    <a:lnTo>
                      <a:pt x="88" y="220"/>
                    </a:lnTo>
                    <a:lnTo>
                      <a:pt x="110" y="222"/>
                    </a:lnTo>
                    <a:lnTo>
                      <a:pt x="132" y="220"/>
                    </a:lnTo>
                    <a:lnTo>
                      <a:pt x="154" y="214"/>
                    </a:lnTo>
                    <a:lnTo>
                      <a:pt x="172" y="204"/>
                    </a:lnTo>
                    <a:lnTo>
                      <a:pt x="188" y="190"/>
                    </a:lnTo>
                    <a:lnTo>
                      <a:pt x="202" y="174"/>
                    </a:lnTo>
                    <a:lnTo>
                      <a:pt x="212" y="154"/>
                    </a:lnTo>
                    <a:lnTo>
                      <a:pt x="218" y="134"/>
                    </a:lnTo>
                    <a:lnTo>
                      <a:pt x="222" y="112"/>
                    </a:lnTo>
                    <a:lnTo>
                      <a:pt x="218" y="90"/>
                    </a:lnTo>
                    <a:lnTo>
                      <a:pt x="212" y="68"/>
                    </a:lnTo>
                    <a:lnTo>
                      <a:pt x="202" y="50"/>
                    </a:lnTo>
                    <a:lnTo>
                      <a:pt x="188" y="34"/>
                    </a:lnTo>
                    <a:lnTo>
                      <a:pt x="172" y="20"/>
                    </a:lnTo>
                    <a:lnTo>
                      <a:pt x="154" y="10"/>
                    </a:lnTo>
                    <a:lnTo>
                      <a:pt x="132" y="4"/>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91" name="Freeform 3795"/>
              <p:cNvSpPr>
                <a:spLocks noEditPoints="1"/>
              </p:cNvSpPr>
              <p:nvPr/>
            </p:nvSpPr>
            <p:spPr bwMode="auto">
              <a:xfrm>
                <a:off x="3819" y="2419"/>
                <a:ext cx="162" cy="162"/>
              </a:xfrm>
              <a:custGeom>
                <a:avLst/>
                <a:gdLst>
                  <a:gd name="T0" fmla="*/ 14 w 162"/>
                  <a:gd name="T1" fmla="*/ 72 h 162"/>
                  <a:gd name="T2" fmla="*/ 22 w 162"/>
                  <a:gd name="T3" fmla="*/ 50 h 162"/>
                  <a:gd name="T4" fmla="*/ 36 w 162"/>
                  <a:gd name="T5" fmla="*/ 30 h 162"/>
                  <a:gd name="T6" fmla="*/ 56 w 162"/>
                  <a:gd name="T7" fmla="*/ 18 h 162"/>
                  <a:gd name="T8" fmla="*/ 80 w 162"/>
                  <a:gd name="T9" fmla="*/ 14 h 162"/>
                  <a:gd name="T10" fmla="*/ 94 w 162"/>
                  <a:gd name="T11" fmla="*/ 14 h 162"/>
                  <a:gd name="T12" fmla="*/ 116 w 162"/>
                  <a:gd name="T13" fmla="*/ 24 h 162"/>
                  <a:gd name="T14" fmla="*/ 134 w 162"/>
                  <a:gd name="T15" fmla="*/ 40 h 162"/>
                  <a:gd name="T16" fmla="*/ 146 w 162"/>
                  <a:gd name="T17" fmla="*/ 62 h 162"/>
                  <a:gd name="T18" fmla="*/ 148 w 162"/>
                  <a:gd name="T19" fmla="*/ 74 h 162"/>
                  <a:gd name="T20" fmla="*/ 148 w 162"/>
                  <a:gd name="T21" fmla="*/ 74 h 162"/>
                  <a:gd name="T22" fmla="*/ 148 w 162"/>
                  <a:gd name="T23" fmla="*/ 82 h 162"/>
                  <a:gd name="T24" fmla="*/ 144 w 162"/>
                  <a:gd name="T25" fmla="*/ 108 h 162"/>
                  <a:gd name="T26" fmla="*/ 128 w 162"/>
                  <a:gd name="T27" fmla="*/ 130 h 162"/>
                  <a:gd name="T28" fmla="*/ 108 w 162"/>
                  <a:gd name="T29" fmla="*/ 144 h 162"/>
                  <a:gd name="T30" fmla="*/ 80 w 162"/>
                  <a:gd name="T31" fmla="*/ 150 h 162"/>
                  <a:gd name="T32" fmla="*/ 68 w 162"/>
                  <a:gd name="T33" fmla="*/ 148 h 162"/>
                  <a:gd name="T34" fmla="*/ 42 w 162"/>
                  <a:gd name="T35" fmla="*/ 138 h 162"/>
                  <a:gd name="T36" fmla="*/ 24 w 162"/>
                  <a:gd name="T37" fmla="*/ 120 h 162"/>
                  <a:gd name="T38" fmla="*/ 14 w 162"/>
                  <a:gd name="T39" fmla="*/ 96 h 162"/>
                  <a:gd name="T40" fmla="*/ 12 w 162"/>
                  <a:gd name="T41" fmla="*/ 82 h 162"/>
                  <a:gd name="T42" fmla="*/ 80 w 162"/>
                  <a:gd name="T43" fmla="*/ 0 h 162"/>
                  <a:gd name="T44" fmla="*/ 64 w 162"/>
                  <a:gd name="T45" fmla="*/ 2 h 162"/>
                  <a:gd name="T46" fmla="*/ 36 w 162"/>
                  <a:gd name="T47" fmla="*/ 14 h 162"/>
                  <a:gd name="T48" fmla="*/ 14 w 162"/>
                  <a:gd name="T49" fmla="*/ 36 h 162"/>
                  <a:gd name="T50" fmla="*/ 2 w 162"/>
                  <a:gd name="T51" fmla="*/ 66 h 162"/>
                  <a:gd name="T52" fmla="*/ 0 w 162"/>
                  <a:gd name="T53" fmla="*/ 82 h 162"/>
                  <a:gd name="T54" fmla="*/ 6 w 162"/>
                  <a:gd name="T55" fmla="*/ 112 h 162"/>
                  <a:gd name="T56" fmla="*/ 24 w 162"/>
                  <a:gd name="T57" fmla="*/ 138 h 162"/>
                  <a:gd name="T58" fmla="*/ 50 w 162"/>
                  <a:gd name="T59" fmla="*/ 156 h 162"/>
                  <a:gd name="T60" fmla="*/ 80 w 162"/>
                  <a:gd name="T61" fmla="*/ 162 h 162"/>
                  <a:gd name="T62" fmla="*/ 96 w 162"/>
                  <a:gd name="T63" fmla="*/ 160 h 162"/>
                  <a:gd name="T64" fmla="*/ 126 w 162"/>
                  <a:gd name="T65" fmla="*/ 148 h 162"/>
                  <a:gd name="T66" fmla="*/ 148 w 162"/>
                  <a:gd name="T67" fmla="*/ 126 h 162"/>
                  <a:gd name="T68" fmla="*/ 160 w 162"/>
                  <a:gd name="T69" fmla="*/ 98 h 162"/>
                  <a:gd name="T70" fmla="*/ 162 w 162"/>
                  <a:gd name="T71" fmla="*/ 82 h 162"/>
                  <a:gd name="T72" fmla="*/ 156 w 162"/>
                  <a:gd name="T73" fmla="*/ 50 h 162"/>
                  <a:gd name="T74" fmla="*/ 138 w 162"/>
                  <a:gd name="T75" fmla="*/ 24 h 162"/>
                  <a:gd name="T76" fmla="*/ 112 w 162"/>
                  <a:gd name="T77" fmla="*/ 6 h 162"/>
                  <a:gd name="T78" fmla="*/ 80 w 162"/>
                  <a:gd name="T79" fmla="*/ 0 h 1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2" h="162">
                    <a:moveTo>
                      <a:pt x="14" y="72"/>
                    </a:moveTo>
                    <a:lnTo>
                      <a:pt x="14" y="72"/>
                    </a:lnTo>
                    <a:lnTo>
                      <a:pt x="16" y="60"/>
                    </a:lnTo>
                    <a:lnTo>
                      <a:pt x="22" y="50"/>
                    </a:lnTo>
                    <a:lnTo>
                      <a:pt x="28" y="40"/>
                    </a:lnTo>
                    <a:lnTo>
                      <a:pt x="36" y="30"/>
                    </a:lnTo>
                    <a:lnTo>
                      <a:pt x="46" y="24"/>
                    </a:lnTo>
                    <a:lnTo>
                      <a:pt x="56" y="18"/>
                    </a:lnTo>
                    <a:lnTo>
                      <a:pt x="68" y="14"/>
                    </a:lnTo>
                    <a:lnTo>
                      <a:pt x="80" y="14"/>
                    </a:lnTo>
                    <a:lnTo>
                      <a:pt x="94" y="14"/>
                    </a:lnTo>
                    <a:lnTo>
                      <a:pt x="106" y="18"/>
                    </a:lnTo>
                    <a:lnTo>
                      <a:pt x="116" y="24"/>
                    </a:lnTo>
                    <a:lnTo>
                      <a:pt x="126" y="30"/>
                    </a:lnTo>
                    <a:lnTo>
                      <a:pt x="134" y="40"/>
                    </a:lnTo>
                    <a:lnTo>
                      <a:pt x="140" y="50"/>
                    </a:lnTo>
                    <a:lnTo>
                      <a:pt x="146" y="62"/>
                    </a:lnTo>
                    <a:lnTo>
                      <a:pt x="148" y="74"/>
                    </a:lnTo>
                    <a:lnTo>
                      <a:pt x="148" y="82"/>
                    </a:lnTo>
                    <a:lnTo>
                      <a:pt x="146" y="96"/>
                    </a:lnTo>
                    <a:lnTo>
                      <a:pt x="144" y="108"/>
                    </a:lnTo>
                    <a:lnTo>
                      <a:pt x="136" y="120"/>
                    </a:lnTo>
                    <a:lnTo>
                      <a:pt x="128" y="130"/>
                    </a:lnTo>
                    <a:lnTo>
                      <a:pt x="118" y="138"/>
                    </a:lnTo>
                    <a:lnTo>
                      <a:pt x="108" y="144"/>
                    </a:lnTo>
                    <a:lnTo>
                      <a:pt x="94" y="148"/>
                    </a:lnTo>
                    <a:lnTo>
                      <a:pt x="80" y="150"/>
                    </a:lnTo>
                    <a:lnTo>
                      <a:pt x="68" y="148"/>
                    </a:lnTo>
                    <a:lnTo>
                      <a:pt x="54" y="144"/>
                    </a:lnTo>
                    <a:lnTo>
                      <a:pt x="42" y="138"/>
                    </a:lnTo>
                    <a:lnTo>
                      <a:pt x="32" y="130"/>
                    </a:lnTo>
                    <a:lnTo>
                      <a:pt x="24" y="120"/>
                    </a:lnTo>
                    <a:lnTo>
                      <a:pt x="18" y="108"/>
                    </a:lnTo>
                    <a:lnTo>
                      <a:pt x="14" y="96"/>
                    </a:lnTo>
                    <a:lnTo>
                      <a:pt x="12" y="82"/>
                    </a:lnTo>
                    <a:lnTo>
                      <a:pt x="14" y="72"/>
                    </a:lnTo>
                    <a:close/>
                    <a:moveTo>
                      <a:pt x="80" y="0"/>
                    </a:moveTo>
                    <a:lnTo>
                      <a:pt x="80" y="0"/>
                    </a:lnTo>
                    <a:lnTo>
                      <a:pt x="64" y="2"/>
                    </a:lnTo>
                    <a:lnTo>
                      <a:pt x="50" y="6"/>
                    </a:lnTo>
                    <a:lnTo>
                      <a:pt x="36" y="14"/>
                    </a:lnTo>
                    <a:lnTo>
                      <a:pt x="24" y="24"/>
                    </a:lnTo>
                    <a:lnTo>
                      <a:pt x="14" y="36"/>
                    </a:lnTo>
                    <a:lnTo>
                      <a:pt x="6" y="50"/>
                    </a:lnTo>
                    <a:lnTo>
                      <a:pt x="2" y="66"/>
                    </a:lnTo>
                    <a:lnTo>
                      <a:pt x="0" y="82"/>
                    </a:lnTo>
                    <a:lnTo>
                      <a:pt x="2" y="98"/>
                    </a:lnTo>
                    <a:lnTo>
                      <a:pt x="6" y="112"/>
                    </a:lnTo>
                    <a:lnTo>
                      <a:pt x="14" y="126"/>
                    </a:lnTo>
                    <a:lnTo>
                      <a:pt x="24" y="138"/>
                    </a:lnTo>
                    <a:lnTo>
                      <a:pt x="36" y="148"/>
                    </a:lnTo>
                    <a:lnTo>
                      <a:pt x="50" y="156"/>
                    </a:lnTo>
                    <a:lnTo>
                      <a:pt x="64" y="160"/>
                    </a:lnTo>
                    <a:lnTo>
                      <a:pt x="80" y="162"/>
                    </a:lnTo>
                    <a:lnTo>
                      <a:pt x="96" y="160"/>
                    </a:lnTo>
                    <a:lnTo>
                      <a:pt x="112"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2" y="6"/>
                    </a:lnTo>
                    <a:lnTo>
                      <a:pt x="96" y="2"/>
                    </a:lnTo>
                    <a:lnTo>
                      <a:pt x="80" y="0"/>
                    </a:lnTo>
                    <a:close/>
                  </a:path>
                </a:pathLst>
              </a:custGeom>
              <a:solidFill>
                <a:srgbClr val="BC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92" name="Freeform 3796"/>
              <p:cNvSpPr>
                <a:spLocks/>
              </p:cNvSpPr>
              <p:nvPr/>
            </p:nvSpPr>
            <p:spPr bwMode="auto">
              <a:xfrm>
                <a:off x="3831" y="2433"/>
                <a:ext cx="136" cy="136"/>
              </a:xfrm>
              <a:custGeom>
                <a:avLst/>
                <a:gdLst>
                  <a:gd name="T0" fmla="*/ 2 w 136"/>
                  <a:gd name="T1" fmla="*/ 58 h 136"/>
                  <a:gd name="T2" fmla="*/ 2 w 136"/>
                  <a:gd name="T3" fmla="*/ 58 h 136"/>
                  <a:gd name="T4" fmla="*/ 4 w 136"/>
                  <a:gd name="T5" fmla="*/ 46 h 136"/>
                  <a:gd name="T6" fmla="*/ 10 w 136"/>
                  <a:gd name="T7" fmla="*/ 36 h 136"/>
                  <a:gd name="T8" fmla="*/ 16 w 136"/>
                  <a:gd name="T9" fmla="*/ 26 h 136"/>
                  <a:gd name="T10" fmla="*/ 24 w 136"/>
                  <a:gd name="T11" fmla="*/ 16 h 136"/>
                  <a:gd name="T12" fmla="*/ 34 w 136"/>
                  <a:gd name="T13" fmla="*/ 10 h 136"/>
                  <a:gd name="T14" fmla="*/ 44 w 136"/>
                  <a:gd name="T15" fmla="*/ 4 h 136"/>
                  <a:gd name="T16" fmla="*/ 56 w 136"/>
                  <a:gd name="T17" fmla="*/ 0 h 136"/>
                  <a:gd name="T18" fmla="*/ 68 w 136"/>
                  <a:gd name="T19" fmla="*/ 0 h 136"/>
                  <a:gd name="T20" fmla="*/ 68 w 136"/>
                  <a:gd name="T21" fmla="*/ 0 h 136"/>
                  <a:gd name="T22" fmla="*/ 82 w 136"/>
                  <a:gd name="T23" fmla="*/ 0 h 136"/>
                  <a:gd name="T24" fmla="*/ 94 w 136"/>
                  <a:gd name="T25" fmla="*/ 4 h 136"/>
                  <a:gd name="T26" fmla="*/ 104 w 136"/>
                  <a:gd name="T27" fmla="*/ 10 h 136"/>
                  <a:gd name="T28" fmla="*/ 114 w 136"/>
                  <a:gd name="T29" fmla="*/ 16 h 136"/>
                  <a:gd name="T30" fmla="*/ 122 w 136"/>
                  <a:gd name="T31" fmla="*/ 26 h 136"/>
                  <a:gd name="T32" fmla="*/ 128 w 136"/>
                  <a:gd name="T33" fmla="*/ 36 h 136"/>
                  <a:gd name="T34" fmla="*/ 134 w 136"/>
                  <a:gd name="T35" fmla="*/ 48 h 136"/>
                  <a:gd name="T36" fmla="*/ 136 w 136"/>
                  <a:gd name="T37" fmla="*/ 60 h 136"/>
                  <a:gd name="T38" fmla="*/ 136 w 136"/>
                  <a:gd name="T39" fmla="*/ 60 h 136"/>
                  <a:gd name="T40" fmla="*/ 136 w 136"/>
                  <a:gd name="T41" fmla="*/ 60 h 136"/>
                  <a:gd name="T42" fmla="*/ 136 w 136"/>
                  <a:gd name="T43" fmla="*/ 60 h 136"/>
                  <a:gd name="T44" fmla="*/ 136 w 136"/>
                  <a:gd name="T45" fmla="*/ 68 h 136"/>
                  <a:gd name="T46" fmla="*/ 136 w 136"/>
                  <a:gd name="T47" fmla="*/ 68 h 136"/>
                  <a:gd name="T48" fmla="*/ 134 w 136"/>
                  <a:gd name="T49" fmla="*/ 82 h 136"/>
                  <a:gd name="T50" fmla="*/ 132 w 136"/>
                  <a:gd name="T51" fmla="*/ 94 h 136"/>
                  <a:gd name="T52" fmla="*/ 124 w 136"/>
                  <a:gd name="T53" fmla="*/ 106 h 136"/>
                  <a:gd name="T54" fmla="*/ 116 w 136"/>
                  <a:gd name="T55" fmla="*/ 116 h 136"/>
                  <a:gd name="T56" fmla="*/ 106 w 136"/>
                  <a:gd name="T57" fmla="*/ 124 h 136"/>
                  <a:gd name="T58" fmla="*/ 96 w 136"/>
                  <a:gd name="T59" fmla="*/ 130 h 136"/>
                  <a:gd name="T60" fmla="*/ 82 w 136"/>
                  <a:gd name="T61" fmla="*/ 134 h 136"/>
                  <a:gd name="T62" fmla="*/ 68 w 136"/>
                  <a:gd name="T63" fmla="*/ 136 h 136"/>
                  <a:gd name="T64" fmla="*/ 68 w 136"/>
                  <a:gd name="T65" fmla="*/ 136 h 136"/>
                  <a:gd name="T66" fmla="*/ 56 w 136"/>
                  <a:gd name="T67" fmla="*/ 134 h 136"/>
                  <a:gd name="T68" fmla="*/ 42 w 136"/>
                  <a:gd name="T69" fmla="*/ 130 h 136"/>
                  <a:gd name="T70" fmla="*/ 30 w 136"/>
                  <a:gd name="T71" fmla="*/ 124 h 136"/>
                  <a:gd name="T72" fmla="*/ 20 w 136"/>
                  <a:gd name="T73" fmla="*/ 116 h 136"/>
                  <a:gd name="T74" fmla="*/ 12 w 136"/>
                  <a:gd name="T75" fmla="*/ 106 h 136"/>
                  <a:gd name="T76" fmla="*/ 6 w 136"/>
                  <a:gd name="T77" fmla="*/ 94 h 136"/>
                  <a:gd name="T78" fmla="*/ 2 w 136"/>
                  <a:gd name="T79" fmla="*/ 82 h 136"/>
                  <a:gd name="T80" fmla="*/ 0 w 136"/>
                  <a:gd name="T81" fmla="*/ 68 h 136"/>
                  <a:gd name="T82" fmla="*/ 0 w 136"/>
                  <a:gd name="T83" fmla="*/ 68 h 136"/>
                  <a:gd name="T84" fmla="*/ 2 w 136"/>
                  <a:gd name="T85" fmla="*/ 58 h 1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6" h="136">
                    <a:moveTo>
                      <a:pt x="2" y="58"/>
                    </a:moveTo>
                    <a:lnTo>
                      <a:pt x="2" y="58"/>
                    </a:lnTo>
                    <a:lnTo>
                      <a:pt x="4" y="46"/>
                    </a:lnTo>
                    <a:lnTo>
                      <a:pt x="10" y="36"/>
                    </a:lnTo>
                    <a:lnTo>
                      <a:pt x="16" y="26"/>
                    </a:lnTo>
                    <a:lnTo>
                      <a:pt x="24" y="16"/>
                    </a:lnTo>
                    <a:lnTo>
                      <a:pt x="34" y="10"/>
                    </a:lnTo>
                    <a:lnTo>
                      <a:pt x="44" y="4"/>
                    </a:lnTo>
                    <a:lnTo>
                      <a:pt x="56" y="0"/>
                    </a:lnTo>
                    <a:lnTo>
                      <a:pt x="68" y="0"/>
                    </a:lnTo>
                    <a:lnTo>
                      <a:pt x="82" y="0"/>
                    </a:lnTo>
                    <a:lnTo>
                      <a:pt x="94" y="4"/>
                    </a:lnTo>
                    <a:lnTo>
                      <a:pt x="104" y="10"/>
                    </a:lnTo>
                    <a:lnTo>
                      <a:pt x="114" y="16"/>
                    </a:lnTo>
                    <a:lnTo>
                      <a:pt x="122" y="26"/>
                    </a:lnTo>
                    <a:lnTo>
                      <a:pt x="128" y="36"/>
                    </a:lnTo>
                    <a:lnTo>
                      <a:pt x="134" y="48"/>
                    </a:lnTo>
                    <a:lnTo>
                      <a:pt x="136" y="60"/>
                    </a:lnTo>
                    <a:lnTo>
                      <a:pt x="136" y="68"/>
                    </a:lnTo>
                    <a:lnTo>
                      <a:pt x="134" y="82"/>
                    </a:lnTo>
                    <a:lnTo>
                      <a:pt x="132" y="94"/>
                    </a:lnTo>
                    <a:lnTo>
                      <a:pt x="124" y="106"/>
                    </a:lnTo>
                    <a:lnTo>
                      <a:pt x="116" y="116"/>
                    </a:lnTo>
                    <a:lnTo>
                      <a:pt x="106" y="124"/>
                    </a:lnTo>
                    <a:lnTo>
                      <a:pt x="96" y="130"/>
                    </a:lnTo>
                    <a:lnTo>
                      <a:pt x="82" y="134"/>
                    </a:lnTo>
                    <a:lnTo>
                      <a:pt x="68" y="136"/>
                    </a:lnTo>
                    <a:lnTo>
                      <a:pt x="56" y="134"/>
                    </a:lnTo>
                    <a:lnTo>
                      <a:pt x="42" y="130"/>
                    </a:lnTo>
                    <a:lnTo>
                      <a:pt x="30" y="124"/>
                    </a:lnTo>
                    <a:lnTo>
                      <a:pt x="20" y="116"/>
                    </a:lnTo>
                    <a:lnTo>
                      <a:pt x="12" y="106"/>
                    </a:lnTo>
                    <a:lnTo>
                      <a:pt x="6" y="94"/>
                    </a:lnTo>
                    <a:lnTo>
                      <a:pt x="2" y="82"/>
                    </a:lnTo>
                    <a:lnTo>
                      <a:pt x="0" y="68"/>
                    </a:lnTo>
                    <a:lnTo>
                      <a:pt x="2" y="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93" name="Freeform 3797"/>
              <p:cNvSpPr>
                <a:spLocks/>
              </p:cNvSpPr>
              <p:nvPr/>
            </p:nvSpPr>
            <p:spPr bwMode="auto">
              <a:xfrm>
                <a:off x="3819" y="2419"/>
                <a:ext cx="162" cy="162"/>
              </a:xfrm>
              <a:custGeom>
                <a:avLst/>
                <a:gdLst>
                  <a:gd name="T0" fmla="*/ 80 w 162"/>
                  <a:gd name="T1" fmla="*/ 0 h 162"/>
                  <a:gd name="T2" fmla="*/ 80 w 162"/>
                  <a:gd name="T3" fmla="*/ 0 h 162"/>
                  <a:gd name="T4" fmla="*/ 64 w 162"/>
                  <a:gd name="T5" fmla="*/ 2 h 162"/>
                  <a:gd name="T6" fmla="*/ 50 w 162"/>
                  <a:gd name="T7" fmla="*/ 6 h 162"/>
                  <a:gd name="T8" fmla="*/ 36 w 162"/>
                  <a:gd name="T9" fmla="*/ 14 h 162"/>
                  <a:gd name="T10" fmla="*/ 24 w 162"/>
                  <a:gd name="T11" fmla="*/ 24 h 162"/>
                  <a:gd name="T12" fmla="*/ 14 w 162"/>
                  <a:gd name="T13" fmla="*/ 36 h 162"/>
                  <a:gd name="T14" fmla="*/ 6 w 162"/>
                  <a:gd name="T15" fmla="*/ 50 h 162"/>
                  <a:gd name="T16" fmla="*/ 2 w 162"/>
                  <a:gd name="T17" fmla="*/ 66 h 162"/>
                  <a:gd name="T18" fmla="*/ 0 w 162"/>
                  <a:gd name="T19" fmla="*/ 82 h 162"/>
                  <a:gd name="T20" fmla="*/ 0 w 162"/>
                  <a:gd name="T21" fmla="*/ 82 h 162"/>
                  <a:gd name="T22" fmla="*/ 2 w 162"/>
                  <a:gd name="T23" fmla="*/ 98 h 162"/>
                  <a:gd name="T24" fmla="*/ 6 w 162"/>
                  <a:gd name="T25" fmla="*/ 112 h 162"/>
                  <a:gd name="T26" fmla="*/ 14 w 162"/>
                  <a:gd name="T27" fmla="*/ 126 h 162"/>
                  <a:gd name="T28" fmla="*/ 24 w 162"/>
                  <a:gd name="T29" fmla="*/ 138 h 162"/>
                  <a:gd name="T30" fmla="*/ 36 w 162"/>
                  <a:gd name="T31" fmla="*/ 148 h 162"/>
                  <a:gd name="T32" fmla="*/ 50 w 162"/>
                  <a:gd name="T33" fmla="*/ 156 h 162"/>
                  <a:gd name="T34" fmla="*/ 64 w 162"/>
                  <a:gd name="T35" fmla="*/ 160 h 162"/>
                  <a:gd name="T36" fmla="*/ 80 w 162"/>
                  <a:gd name="T37" fmla="*/ 162 h 162"/>
                  <a:gd name="T38" fmla="*/ 80 w 162"/>
                  <a:gd name="T39" fmla="*/ 162 h 162"/>
                  <a:gd name="T40" fmla="*/ 96 w 162"/>
                  <a:gd name="T41" fmla="*/ 160 h 162"/>
                  <a:gd name="T42" fmla="*/ 112 w 162"/>
                  <a:gd name="T43" fmla="*/ 156 h 162"/>
                  <a:gd name="T44" fmla="*/ 126 w 162"/>
                  <a:gd name="T45" fmla="*/ 148 h 162"/>
                  <a:gd name="T46" fmla="*/ 138 w 162"/>
                  <a:gd name="T47" fmla="*/ 138 h 162"/>
                  <a:gd name="T48" fmla="*/ 148 w 162"/>
                  <a:gd name="T49" fmla="*/ 126 h 162"/>
                  <a:gd name="T50" fmla="*/ 156 w 162"/>
                  <a:gd name="T51" fmla="*/ 112 h 162"/>
                  <a:gd name="T52" fmla="*/ 160 w 162"/>
                  <a:gd name="T53" fmla="*/ 98 h 162"/>
                  <a:gd name="T54" fmla="*/ 162 w 162"/>
                  <a:gd name="T55" fmla="*/ 82 h 162"/>
                  <a:gd name="T56" fmla="*/ 162 w 162"/>
                  <a:gd name="T57" fmla="*/ 82 h 162"/>
                  <a:gd name="T58" fmla="*/ 160 w 162"/>
                  <a:gd name="T59" fmla="*/ 66 h 162"/>
                  <a:gd name="T60" fmla="*/ 156 w 162"/>
                  <a:gd name="T61" fmla="*/ 50 h 162"/>
                  <a:gd name="T62" fmla="*/ 148 w 162"/>
                  <a:gd name="T63" fmla="*/ 36 h 162"/>
                  <a:gd name="T64" fmla="*/ 138 w 162"/>
                  <a:gd name="T65" fmla="*/ 24 h 162"/>
                  <a:gd name="T66" fmla="*/ 126 w 162"/>
                  <a:gd name="T67" fmla="*/ 14 h 162"/>
                  <a:gd name="T68" fmla="*/ 112 w 162"/>
                  <a:gd name="T69" fmla="*/ 6 h 162"/>
                  <a:gd name="T70" fmla="*/ 96 w 162"/>
                  <a:gd name="T71" fmla="*/ 2 h 162"/>
                  <a:gd name="T72" fmla="*/ 80 w 162"/>
                  <a:gd name="T73" fmla="*/ 0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80" y="0"/>
                    </a:moveTo>
                    <a:lnTo>
                      <a:pt x="80" y="0"/>
                    </a:lnTo>
                    <a:lnTo>
                      <a:pt x="64" y="2"/>
                    </a:lnTo>
                    <a:lnTo>
                      <a:pt x="50" y="6"/>
                    </a:lnTo>
                    <a:lnTo>
                      <a:pt x="36" y="14"/>
                    </a:lnTo>
                    <a:lnTo>
                      <a:pt x="24" y="24"/>
                    </a:lnTo>
                    <a:lnTo>
                      <a:pt x="14" y="36"/>
                    </a:lnTo>
                    <a:lnTo>
                      <a:pt x="6" y="50"/>
                    </a:lnTo>
                    <a:lnTo>
                      <a:pt x="2" y="66"/>
                    </a:lnTo>
                    <a:lnTo>
                      <a:pt x="0" y="82"/>
                    </a:lnTo>
                    <a:lnTo>
                      <a:pt x="2" y="98"/>
                    </a:lnTo>
                    <a:lnTo>
                      <a:pt x="6" y="112"/>
                    </a:lnTo>
                    <a:lnTo>
                      <a:pt x="14" y="126"/>
                    </a:lnTo>
                    <a:lnTo>
                      <a:pt x="24" y="138"/>
                    </a:lnTo>
                    <a:lnTo>
                      <a:pt x="36" y="148"/>
                    </a:lnTo>
                    <a:lnTo>
                      <a:pt x="50" y="156"/>
                    </a:lnTo>
                    <a:lnTo>
                      <a:pt x="64" y="160"/>
                    </a:lnTo>
                    <a:lnTo>
                      <a:pt x="80" y="162"/>
                    </a:lnTo>
                    <a:lnTo>
                      <a:pt x="96" y="160"/>
                    </a:lnTo>
                    <a:lnTo>
                      <a:pt x="112"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2" y="6"/>
                    </a:lnTo>
                    <a:lnTo>
                      <a:pt x="96" y="2"/>
                    </a:lnTo>
                    <a:lnTo>
                      <a:pt x="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94" name="Freeform 3798"/>
              <p:cNvSpPr>
                <a:spLocks/>
              </p:cNvSpPr>
              <p:nvPr/>
            </p:nvSpPr>
            <p:spPr bwMode="auto">
              <a:xfrm>
                <a:off x="3867" y="2467"/>
                <a:ext cx="66" cy="66"/>
              </a:xfrm>
              <a:custGeom>
                <a:avLst/>
                <a:gdLst>
                  <a:gd name="T0" fmla="*/ 0 w 66"/>
                  <a:gd name="T1" fmla="*/ 34 h 66"/>
                  <a:gd name="T2" fmla="*/ 0 w 66"/>
                  <a:gd name="T3" fmla="*/ 34 h 66"/>
                  <a:gd name="T4" fmla="*/ 0 w 66"/>
                  <a:gd name="T5" fmla="*/ 40 h 66"/>
                  <a:gd name="T6" fmla="*/ 2 w 66"/>
                  <a:gd name="T7" fmla="*/ 46 h 66"/>
                  <a:gd name="T8" fmla="*/ 6 w 66"/>
                  <a:gd name="T9" fmla="*/ 52 h 66"/>
                  <a:gd name="T10" fmla="*/ 10 w 66"/>
                  <a:gd name="T11" fmla="*/ 56 h 66"/>
                  <a:gd name="T12" fmla="*/ 14 w 66"/>
                  <a:gd name="T13" fmla="*/ 60 h 66"/>
                  <a:gd name="T14" fmla="*/ 20 w 66"/>
                  <a:gd name="T15" fmla="*/ 64 h 66"/>
                  <a:gd name="T16" fmla="*/ 26 w 66"/>
                  <a:gd name="T17" fmla="*/ 66 h 66"/>
                  <a:gd name="T18" fmla="*/ 32 w 66"/>
                  <a:gd name="T19" fmla="*/ 66 h 66"/>
                  <a:gd name="T20" fmla="*/ 32 w 66"/>
                  <a:gd name="T21" fmla="*/ 66 h 66"/>
                  <a:gd name="T22" fmla="*/ 40 w 66"/>
                  <a:gd name="T23" fmla="*/ 66 h 66"/>
                  <a:gd name="T24" fmla="*/ 46 w 66"/>
                  <a:gd name="T25" fmla="*/ 64 h 66"/>
                  <a:gd name="T26" fmla="*/ 50 w 66"/>
                  <a:gd name="T27" fmla="*/ 60 h 66"/>
                  <a:gd name="T28" fmla="*/ 56 w 66"/>
                  <a:gd name="T29" fmla="*/ 56 h 66"/>
                  <a:gd name="T30" fmla="*/ 60 w 66"/>
                  <a:gd name="T31" fmla="*/ 52 h 66"/>
                  <a:gd name="T32" fmla="*/ 62 w 66"/>
                  <a:gd name="T33" fmla="*/ 46 h 66"/>
                  <a:gd name="T34" fmla="*/ 64 w 66"/>
                  <a:gd name="T35" fmla="*/ 40 h 66"/>
                  <a:gd name="T36" fmla="*/ 66 w 66"/>
                  <a:gd name="T37" fmla="*/ 34 h 66"/>
                  <a:gd name="T38" fmla="*/ 66 w 66"/>
                  <a:gd name="T39" fmla="*/ 34 h 66"/>
                  <a:gd name="T40" fmla="*/ 64 w 66"/>
                  <a:gd name="T41" fmla="*/ 26 h 66"/>
                  <a:gd name="T42" fmla="*/ 62 w 66"/>
                  <a:gd name="T43" fmla="*/ 20 h 66"/>
                  <a:gd name="T44" fmla="*/ 60 w 66"/>
                  <a:gd name="T45" fmla="*/ 16 h 66"/>
                  <a:gd name="T46" fmla="*/ 56 w 66"/>
                  <a:gd name="T47" fmla="*/ 10 h 66"/>
                  <a:gd name="T48" fmla="*/ 50 w 66"/>
                  <a:gd name="T49" fmla="*/ 6 h 66"/>
                  <a:gd name="T50" fmla="*/ 46 w 66"/>
                  <a:gd name="T51" fmla="*/ 4 h 66"/>
                  <a:gd name="T52" fmla="*/ 40 w 66"/>
                  <a:gd name="T53" fmla="*/ 2 h 66"/>
                  <a:gd name="T54" fmla="*/ 32 w 66"/>
                  <a:gd name="T55" fmla="*/ 0 h 66"/>
                  <a:gd name="T56" fmla="*/ 32 w 66"/>
                  <a:gd name="T57" fmla="*/ 0 h 66"/>
                  <a:gd name="T58" fmla="*/ 26 w 66"/>
                  <a:gd name="T59" fmla="*/ 2 h 66"/>
                  <a:gd name="T60" fmla="*/ 20 w 66"/>
                  <a:gd name="T61" fmla="*/ 4 h 66"/>
                  <a:gd name="T62" fmla="*/ 14 w 66"/>
                  <a:gd name="T63" fmla="*/ 6 h 66"/>
                  <a:gd name="T64" fmla="*/ 10 w 66"/>
                  <a:gd name="T65" fmla="*/ 10 h 66"/>
                  <a:gd name="T66" fmla="*/ 6 w 66"/>
                  <a:gd name="T67" fmla="*/ 16 h 66"/>
                  <a:gd name="T68" fmla="*/ 2 w 66"/>
                  <a:gd name="T69" fmla="*/ 20 h 66"/>
                  <a:gd name="T70" fmla="*/ 0 w 66"/>
                  <a:gd name="T71" fmla="*/ 26 h 66"/>
                  <a:gd name="T72" fmla="*/ 0 w 66"/>
                  <a:gd name="T73" fmla="*/ 34 h 66"/>
                  <a:gd name="T74" fmla="*/ 0 w 66"/>
                  <a:gd name="T75" fmla="*/ 34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6" h="66">
                    <a:moveTo>
                      <a:pt x="0" y="34"/>
                    </a:moveTo>
                    <a:lnTo>
                      <a:pt x="0" y="34"/>
                    </a:lnTo>
                    <a:lnTo>
                      <a:pt x="0" y="40"/>
                    </a:lnTo>
                    <a:lnTo>
                      <a:pt x="2" y="46"/>
                    </a:lnTo>
                    <a:lnTo>
                      <a:pt x="6" y="52"/>
                    </a:lnTo>
                    <a:lnTo>
                      <a:pt x="10" y="56"/>
                    </a:lnTo>
                    <a:lnTo>
                      <a:pt x="14" y="60"/>
                    </a:lnTo>
                    <a:lnTo>
                      <a:pt x="20" y="64"/>
                    </a:lnTo>
                    <a:lnTo>
                      <a:pt x="26" y="66"/>
                    </a:lnTo>
                    <a:lnTo>
                      <a:pt x="32" y="66"/>
                    </a:lnTo>
                    <a:lnTo>
                      <a:pt x="40" y="66"/>
                    </a:lnTo>
                    <a:lnTo>
                      <a:pt x="46" y="64"/>
                    </a:lnTo>
                    <a:lnTo>
                      <a:pt x="50" y="60"/>
                    </a:lnTo>
                    <a:lnTo>
                      <a:pt x="56" y="56"/>
                    </a:lnTo>
                    <a:lnTo>
                      <a:pt x="60" y="52"/>
                    </a:lnTo>
                    <a:lnTo>
                      <a:pt x="62" y="46"/>
                    </a:lnTo>
                    <a:lnTo>
                      <a:pt x="64" y="40"/>
                    </a:lnTo>
                    <a:lnTo>
                      <a:pt x="66" y="34"/>
                    </a:lnTo>
                    <a:lnTo>
                      <a:pt x="64" y="26"/>
                    </a:lnTo>
                    <a:lnTo>
                      <a:pt x="62" y="20"/>
                    </a:lnTo>
                    <a:lnTo>
                      <a:pt x="60" y="16"/>
                    </a:lnTo>
                    <a:lnTo>
                      <a:pt x="56" y="10"/>
                    </a:lnTo>
                    <a:lnTo>
                      <a:pt x="50" y="6"/>
                    </a:lnTo>
                    <a:lnTo>
                      <a:pt x="46" y="4"/>
                    </a:lnTo>
                    <a:lnTo>
                      <a:pt x="40" y="2"/>
                    </a:lnTo>
                    <a:lnTo>
                      <a:pt x="32" y="0"/>
                    </a:lnTo>
                    <a:lnTo>
                      <a:pt x="26" y="2"/>
                    </a:lnTo>
                    <a:lnTo>
                      <a:pt x="20" y="4"/>
                    </a:lnTo>
                    <a:lnTo>
                      <a:pt x="14" y="6"/>
                    </a:lnTo>
                    <a:lnTo>
                      <a:pt x="10" y="10"/>
                    </a:lnTo>
                    <a:lnTo>
                      <a:pt x="6" y="16"/>
                    </a:lnTo>
                    <a:lnTo>
                      <a:pt x="2" y="20"/>
                    </a:lnTo>
                    <a:lnTo>
                      <a:pt x="0" y="26"/>
                    </a:lnTo>
                    <a:lnTo>
                      <a:pt x="0" y="34"/>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95" name="Freeform 3799"/>
              <p:cNvSpPr>
                <a:spLocks/>
              </p:cNvSpPr>
              <p:nvPr/>
            </p:nvSpPr>
            <p:spPr bwMode="auto">
              <a:xfrm>
                <a:off x="3739" y="2341"/>
                <a:ext cx="322" cy="210"/>
              </a:xfrm>
              <a:custGeom>
                <a:avLst/>
                <a:gdLst>
                  <a:gd name="T0" fmla="*/ 26 w 322"/>
                  <a:gd name="T1" fmla="*/ 160 h 210"/>
                  <a:gd name="T2" fmla="*/ 28 w 322"/>
                  <a:gd name="T3" fmla="*/ 142 h 210"/>
                  <a:gd name="T4" fmla="*/ 30 w 322"/>
                  <a:gd name="T5" fmla="*/ 126 h 210"/>
                  <a:gd name="T6" fmla="*/ 38 w 322"/>
                  <a:gd name="T7" fmla="*/ 106 h 210"/>
                  <a:gd name="T8" fmla="*/ 62 w 322"/>
                  <a:gd name="T9" fmla="*/ 68 h 210"/>
                  <a:gd name="T10" fmla="*/ 96 w 322"/>
                  <a:gd name="T11" fmla="*/ 42 h 210"/>
                  <a:gd name="T12" fmla="*/ 138 w 322"/>
                  <a:gd name="T13" fmla="*/ 28 h 210"/>
                  <a:gd name="T14" fmla="*/ 160 w 322"/>
                  <a:gd name="T15" fmla="*/ 26 h 210"/>
                  <a:gd name="T16" fmla="*/ 192 w 322"/>
                  <a:gd name="T17" fmla="*/ 28 h 210"/>
                  <a:gd name="T18" fmla="*/ 222 w 322"/>
                  <a:gd name="T19" fmla="*/ 40 h 210"/>
                  <a:gd name="T20" fmla="*/ 234 w 322"/>
                  <a:gd name="T21" fmla="*/ 48 h 210"/>
                  <a:gd name="T22" fmla="*/ 256 w 322"/>
                  <a:gd name="T23" fmla="*/ 64 h 210"/>
                  <a:gd name="T24" fmla="*/ 274 w 322"/>
                  <a:gd name="T25" fmla="*/ 88 h 210"/>
                  <a:gd name="T26" fmla="*/ 286 w 322"/>
                  <a:gd name="T27" fmla="*/ 112 h 210"/>
                  <a:gd name="T28" fmla="*/ 290 w 322"/>
                  <a:gd name="T29" fmla="*/ 126 h 210"/>
                  <a:gd name="T30" fmla="*/ 294 w 322"/>
                  <a:gd name="T31" fmla="*/ 160 h 210"/>
                  <a:gd name="T32" fmla="*/ 322 w 322"/>
                  <a:gd name="T33" fmla="*/ 210 h 210"/>
                  <a:gd name="T34" fmla="*/ 322 w 322"/>
                  <a:gd name="T35" fmla="*/ 160 h 210"/>
                  <a:gd name="T36" fmla="*/ 318 w 322"/>
                  <a:gd name="T37" fmla="*/ 126 h 210"/>
                  <a:gd name="T38" fmla="*/ 312 w 322"/>
                  <a:gd name="T39" fmla="*/ 108 h 210"/>
                  <a:gd name="T40" fmla="*/ 296 w 322"/>
                  <a:gd name="T41" fmla="*/ 72 h 210"/>
                  <a:gd name="T42" fmla="*/ 270 w 322"/>
                  <a:gd name="T43" fmla="*/ 42 h 210"/>
                  <a:gd name="T44" fmla="*/ 240 w 322"/>
                  <a:gd name="T45" fmla="*/ 20 h 210"/>
                  <a:gd name="T46" fmla="*/ 222 w 322"/>
                  <a:gd name="T47" fmla="*/ 12 h 210"/>
                  <a:gd name="T48" fmla="*/ 192 w 322"/>
                  <a:gd name="T49" fmla="*/ 2 h 210"/>
                  <a:gd name="T50" fmla="*/ 160 w 322"/>
                  <a:gd name="T51" fmla="*/ 0 h 210"/>
                  <a:gd name="T52" fmla="*/ 150 w 322"/>
                  <a:gd name="T53" fmla="*/ 0 h 210"/>
                  <a:gd name="T54" fmla="*/ 124 w 322"/>
                  <a:gd name="T55" fmla="*/ 4 h 210"/>
                  <a:gd name="T56" fmla="*/ 76 w 322"/>
                  <a:gd name="T57" fmla="*/ 24 h 210"/>
                  <a:gd name="T58" fmla="*/ 38 w 322"/>
                  <a:gd name="T59" fmla="*/ 56 h 210"/>
                  <a:gd name="T60" fmla="*/ 12 w 322"/>
                  <a:gd name="T61" fmla="*/ 102 h 210"/>
                  <a:gd name="T62" fmla="*/ 4 w 322"/>
                  <a:gd name="T63" fmla="*/ 126 h 210"/>
                  <a:gd name="T64" fmla="*/ 2 w 322"/>
                  <a:gd name="T65" fmla="*/ 142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2" h="210">
                    <a:moveTo>
                      <a:pt x="0" y="160"/>
                    </a:moveTo>
                    <a:lnTo>
                      <a:pt x="26" y="160"/>
                    </a:lnTo>
                    <a:lnTo>
                      <a:pt x="28" y="142"/>
                    </a:lnTo>
                    <a:lnTo>
                      <a:pt x="30" y="126"/>
                    </a:lnTo>
                    <a:lnTo>
                      <a:pt x="38" y="106"/>
                    </a:lnTo>
                    <a:lnTo>
                      <a:pt x="48" y="86"/>
                    </a:lnTo>
                    <a:lnTo>
                      <a:pt x="62" y="68"/>
                    </a:lnTo>
                    <a:lnTo>
                      <a:pt x="78" y="54"/>
                    </a:lnTo>
                    <a:lnTo>
                      <a:pt x="96" y="42"/>
                    </a:lnTo>
                    <a:lnTo>
                      <a:pt x="116" y="32"/>
                    </a:lnTo>
                    <a:lnTo>
                      <a:pt x="138" y="28"/>
                    </a:lnTo>
                    <a:lnTo>
                      <a:pt x="160" y="26"/>
                    </a:lnTo>
                    <a:lnTo>
                      <a:pt x="176" y="26"/>
                    </a:lnTo>
                    <a:lnTo>
                      <a:pt x="192" y="28"/>
                    </a:lnTo>
                    <a:lnTo>
                      <a:pt x="208" y="34"/>
                    </a:lnTo>
                    <a:lnTo>
                      <a:pt x="222" y="40"/>
                    </a:lnTo>
                    <a:lnTo>
                      <a:pt x="234" y="48"/>
                    </a:lnTo>
                    <a:lnTo>
                      <a:pt x="246" y="56"/>
                    </a:lnTo>
                    <a:lnTo>
                      <a:pt x="256" y="64"/>
                    </a:lnTo>
                    <a:lnTo>
                      <a:pt x="266" y="76"/>
                    </a:lnTo>
                    <a:lnTo>
                      <a:pt x="274" y="88"/>
                    </a:lnTo>
                    <a:lnTo>
                      <a:pt x="280" y="100"/>
                    </a:lnTo>
                    <a:lnTo>
                      <a:pt x="286" y="112"/>
                    </a:lnTo>
                    <a:lnTo>
                      <a:pt x="290" y="126"/>
                    </a:lnTo>
                    <a:lnTo>
                      <a:pt x="294" y="142"/>
                    </a:lnTo>
                    <a:lnTo>
                      <a:pt x="294" y="160"/>
                    </a:lnTo>
                    <a:lnTo>
                      <a:pt x="294" y="210"/>
                    </a:lnTo>
                    <a:lnTo>
                      <a:pt x="322" y="210"/>
                    </a:lnTo>
                    <a:lnTo>
                      <a:pt x="322" y="160"/>
                    </a:lnTo>
                    <a:lnTo>
                      <a:pt x="320" y="142"/>
                    </a:lnTo>
                    <a:lnTo>
                      <a:pt x="318" y="126"/>
                    </a:lnTo>
                    <a:lnTo>
                      <a:pt x="312" y="108"/>
                    </a:lnTo>
                    <a:lnTo>
                      <a:pt x="304" y="90"/>
                    </a:lnTo>
                    <a:lnTo>
                      <a:pt x="296" y="72"/>
                    </a:lnTo>
                    <a:lnTo>
                      <a:pt x="284" y="56"/>
                    </a:lnTo>
                    <a:lnTo>
                      <a:pt x="270" y="42"/>
                    </a:lnTo>
                    <a:lnTo>
                      <a:pt x="256" y="30"/>
                    </a:lnTo>
                    <a:lnTo>
                      <a:pt x="240" y="20"/>
                    </a:lnTo>
                    <a:lnTo>
                      <a:pt x="222" y="12"/>
                    </a:lnTo>
                    <a:lnTo>
                      <a:pt x="208" y="6"/>
                    </a:lnTo>
                    <a:lnTo>
                      <a:pt x="192" y="2"/>
                    </a:lnTo>
                    <a:lnTo>
                      <a:pt x="176" y="0"/>
                    </a:lnTo>
                    <a:lnTo>
                      <a:pt x="160" y="0"/>
                    </a:lnTo>
                    <a:lnTo>
                      <a:pt x="150" y="0"/>
                    </a:lnTo>
                    <a:lnTo>
                      <a:pt x="124" y="4"/>
                    </a:lnTo>
                    <a:lnTo>
                      <a:pt x="98" y="12"/>
                    </a:lnTo>
                    <a:lnTo>
                      <a:pt x="76" y="24"/>
                    </a:lnTo>
                    <a:lnTo>
                      <a:pt x="56" y="38"/>
                    </a:lnTo>
                    <a:lnTo>
                      <a:pt x="38" y="56"/>
                    </a:lnTo>
                    <a:lnTo>
                      <a:pt x="22" y="78"/>
                    </a:lnTo>
                    <a:lnTo>
                      <a:pt x="12" y="102"/>
                    </a:lnTo>
                    <a:lnTo>
                      <a:pt x="4" y="126"/>
                    </a:lnTo>
                    <a:lnTo>
                      <a:pt x="2" y="142"/>
                    </a:lnTo>
                    <a:lnTo>
                      <a:pt x="0" y="16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96" name="Freeform 3800"/>
              <p:cNvSpPr>
                <a:spLocks/>
              </p:cNvSpPr>
              <p:nvPr/>
            </p:nvSpPr>
            <p:spPr bwMode="auto">
              <a:xfrm>
                <a:off x="3739" y="2341"/>
                <a:ext cx="322" cy="210"/>
              </a:xfrm>
              <a:custGeom>
                <a:avLst/>
                <a:gdLst>
                  <a:gd name="T0" fmla="*/ 26 w 322"/>
                  <a:gd name="T1" fmla="*/ 160 h 210"/>
                  <a:gd name="T2" fmla="*/ 28 w 322"/>
                  <a:gd name="T3" fmla="*/ 142 h 210"/>
                  <a:gd name="T4" fmla="*/ 30 w 322"/>
                  <a:gd name="T5" fmla="*/ 126 h 210"/>
                  <a:gd name="T6" fmla="*/ 38 w 322"/>
                  <a:gd name="T7" fmla="*/ 106 h 210"/>
                  <a:gd name="T8" fmla="*/ 62 w 322"/>
                  <a:gd name="T9" fmla="*/ 68 h 210"/>
                  <a:gd name="T10" fmla="*/ 96 w 322"/>
                  <a:gd name="T11" fmla="*/ 42 h 210"/>
                  <a:gd name="T12" fmla="*/ 138 w 322"/>
                  <a:gd name="T13" fmla="*/ 28 h 210"/>
                  <a:gd name="T14" fmla="*/ 160 w 322"/>
                  <a:gd name="T15" fmla="*/ 26 h 210"/>
                  <a:gd name="T16" fmla="*/ 192 w 322"/>
                  <a:gd name="T17" fmla="*/ 28 h 210"/>
                  <a:gd name="T18" fmla="*/ 222 w 322"/>
                  <a:gd name="T19" fmla="*/ 40 h 210"/>
                  <a:gd name="T20" fmla="*/ 234 w 322"/>
                  <a:gd name="T21" fmla="*/ 48 h 210"/>
                  <a:gd name="T22" fmla="*/ 256 w 322"/>
                  <a:gd name="T23" fmla="*/ 64 h 210"/>
                  <a:gd name="T24" fmla="*/ 274 w 322"/>
                  <a:gd name="T25" fmla="*/ 88 h 210"/>
                  <a:gd name="T26" fmla="*/ 286 w 322"/>
                  <a:gd name="T27" fmla="*/ 112 h 210"/>
                  <a:gd name="T28" fmla="*/ 290 w 322"/>
                  <a:gd name="T29" fmla="*/ 126 h 210"/>
                  <a:gd name="T30" fmla="*/ 294 w 322"/>
                  <a:gd name="T31" fmla="*/ 160 h 210"/>
                  <a:gd name="T32" fmla="*/ 322 w 322"/>
                  <a:gd name="T33" fmla="*/ 210 h 210"/>
                  <a:gd name="T34" fmla="*/ 322 w 322"/>
                  <a:gd name="T35" fmla="*/ 160 h 210"/>
                  <a:gd name="T36" fmla="*/ 318 w 322"/>
                  <a:gd name="T37" fmla="*/ 126 h 210"/>
                  <a:gd name="T38" fmla="*/ 312 w 322"/>
                  <a:gd name="T39" fmla="*/ 108 h 210"/>
                  <a:gd name="T40" fmla="*/ 296 w 322"/>
                  <a:gd name="T41" fmla="*/ 72 h 210"/>
                  <a:gd name="T42" fmla="*/ 270 w 322"/>
                  <a:gd name="T43" fmla="*/ 42 h 210"/>
                  <a:gd name="T44" fmla="*/ 240 w 322"/>
                  <a:gd name="T45" fmla="*/ 20 h 210"/>
                  <a:gd name="T46" fmla="*/ 222 w 322"/>
                  <a:gd name="T47" fmla="*/ 12 h 210"/>
                  <a:gd name="T48" fmla="*/ 192 w 322"/>
                  <a:gd name="T49" fmla="*/ 2 h 210"/>
                  <a:gd name="T50" fmla="*/ 160 w 322"/>
                  <a:gd name="T51" fmla="*/ 0 h 210"/>
                  <a:gd name="T52" fmla="*/ 150 w 322"/>
                  <a:gd name="T53" fmla="*/ 0 h 210"/>
                  <a:gd name="T54" fmla="*/ 124 w 322"/>
                  <a:gd name="T55" fmla="*/ 4 h 210"/>
                  <a:gd name="T56" fmla="*/ 76 w 322"/>
                  <a:gd name="T57" fmla="*/ 24 h 210"/>
                  <a:gd name="T58" fmla="*/ 38 w 322"/>
                  <a:gd name="T59" fmla="*/ 56 h 210"/>
                  <a:gd name="T60" fmla="*/ 12 w 322"/>
                  <a:gd name="T61" fmla="*/ 102 h 210"/>
                  <a:gd name="T62" fmla="*/ 4 w 322"/>
                  <a:gd name="T63" fmla="*/ 126 h 210"/>
                  <a:gd name="T64" fmla="*/ 2 w 322"/>
                  <a:gd name="T65" fmla="*/ 142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2" h="210">
                    <a:moveTo>
                      <a:pt x="0" y="160"/>
                    </a:moveTo>
                    <a:lnTo>
                      <a:pt x="26" y="160"/>
                    </a:lnTo>
                    <a:lnTo>
                      <a:pt x="28" y="142"/>
                    </a:lnTo>
                    <a:lnTo>
                      <a:pt x="30" y="126"/>
                    </a:lnTo>
                    <a:lnTo>
                      <a:pt x="38" y="106"/>
                    </a:lnTo>
                    <a:lnTo>
                      <a:pt x="48" y="86"/>
                    </a:lnTo>
                    <a:lnTo>
                      <a:pt x="62" y="68"/>
                    </a:lnTo>
                    <a:lnTo>
                      <a:pt x="78" y="54"/>
                    </a:lnTo>
                    <a:lnTo>
                      <a:pt x="96" y="42"/>
                    </a:lnTo>
                    <a:lnTo>
                      <a:pt x="116" y="32"/>
                    </a:lnTo>
                    <a:lnTo>
                      <a:pt x="138" y="28"/>
                    </a:lnTo>
                    <a:lnTo>
                      <a:pt x="160" y="26"/>
                    </a:lnTo>
                    <a:lnTo>
                      <a:pt x="176" y="26"/>
                    </a:lnTo>
                    <a:lnTo>
                      <a:pt x="192" y="28"/>
                    </a:lnTo>
                    <a:lnTo>
                      <a:pt x="208" y="34"/>
                    </a:lnTo>
                    <a:lnTo>
                      <a:pt x="222" y="40"/>
                    </a:lnTo>
                    <a:lnTo>
                      <a:pt x="234" y="48"/>
                    </a:lnTo>
                    <a:lnTo>
                      <a:pt x="246" y="56"/>
                    </a:lnTo>
                    <a:lnTo>
                      <a:pt x="256" y="64"/>
                    </a:lnTo>
                    <a:lnTo>
                      <a:pt x="266" y="76"/>
                    </a:lnTo>
                    <a:lnTo>
                      <a:pt x="274" y="88"/>
                    </a:lnTo>
                    <a:lnTo>
                      <a:pt x="280" y="100"/>
                    </a:lnTo>
                    <a:lnTo>
                      <a:pt x="286" y="112"/>
                    </a:lnTo>
                    <a:lnTo>
                      <a:pt x="290" y="126"/>
                    </a:lnTo>
                    <a:lnTo>
                      <a:pt x="294" y="142"/>
                    </a:lnTo>
                    <a:lnTo>
                      <a:pt x="294" y="160"/>
                    </a:lnTo>
                    <a:lnTo>
                      <a:pt x="294" y="210"/>
                    </a:lnTo>
                    <a:lnTo>
                      <a:pt x="322" y="210"/>
                    </a:lnTo>
                    <a:lnTo>
                      <a:pt x="322" y="160"/>
                    </a:lnTo>
                    <a:lnTo>
                      <a:pt x="320" y="142"/>
                    </a:lnTo>
                    <a:lnTo>
                      <a:pt x="318" y="126"/>
                    </a:lnTo>
                    <a:lnTo>
                      <a:pt x="312" y="108"/>
                    </a:lnTo>
                    <a:lnTo>
                      <a:pt x="304" y="90"/>
                    </a:lnTo>
                    <a:lnTo>
                      <a:pt x="296" y="72"/>
                    </a:lnTo>
                    <a:lnTo>
                      <a:pt x="284" y="56"/>
                    </a:lnTo>
                    <a:lnTo>
                      <a:pt x="270" y="42"/>
                    </a:lnTo>
                    <a:lnTo>
                      <a:pt x="256" y="30"/>
                    </a:lnTo>
                    <a:lnTo>
                      <a:pt x="240" y="20"/>
                    </a:lnTo>
                    <a:lnTo>
                      <a:pt x="222" y="12"/>
                    </a:lnTo>
                    <a:lnTo>
                      <a:pt x="208" y="6"/>
                    </a:lnTo>
                    <a:lnTo>
                      <a:pt x="192" y="2"/>
                    </a:lnTo>
                    <a:lnTo>
                      <a:pt x="176" y="0"/>
                    </a:lnTo>
                    <a:lnTo>
                      <a:pt x="160" y="0"/>
                    </a:lnTo>
                    <a:lnTo>
                      <a:pt x="150" y="0"/>
                    </a:lnTo>
                    <a:lnTo>
                      <a:pt x="124" y="4"/>
                    </a:lnTo>
                    <a:lnTo>
                      <a:pt x="98" y="12"/>
                    </a:lnTo>
                    <a:lnTo>
                      <a:pt x="76" y="24"/>
                    </a:lnTo>
                    <a:lnTo>
                      <a:pt x="56" y="38"/>
                    </a:lnTo>
                    <a:lnTo>
                      <a:pt x="38" y="56"/>
                    </a:lnTo>
                    <a:lnTo>
                      <a:pt x="22" y="78"/>
                    </a:lnTo>
                    <a:lnTo>
                      <a:pt x="12" y="102"/>
                    </a:lnTo>
                    <a:lnTo>
                      <a:pt x="4" y="126"/>
                    </a:lnTo>
                    <a:lnTo>
                      <a:pt x="2" y="142"/>
                    </a:lnTo>
                    <a:lnTo>
                      <a:pt x="0" y="1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97" name="Freeform 3801"/>
              <p:cNvSpPr>
                <a:spLocks/>
              </p:cNvSpPr>
              <p:nvPr/>
            </p:nvSpPr>
            <p:spPr bwMode="auto">
              <a:xfrm>
                <a:off x="3833" y="2433"/>
                <a:ext cx="134" cy="60"/>
              </a:xfrm>
              <a:custGeom>
                <a:avLst/>
                <a:gdLst>
                  <a:gd name="T0" fmla="*/ 66 w 134"/>
                  <a:gd name="T1" fmla="*/ 0 h 60"/>
                  <a:gd name="T2" fmla="*/ 66 w 134"/>
                  <a:gd name="T3" fmla="*/ 0 h 60"/>
                  <a:gd name="T4" fmla="*/ 54 w 134"/>
                  <a:gd name="T5" fmla="*/ 0 h 60"/>
                  <a:gd name="T6" fmla="*/ 42 w 134"/>
                  <a:gd name="T7" fmla="*/ 4 h 60"/>
                  <a:gd name="T8" fmla="*/ 32 w 134"/>
                  <a:gd name="T9" fmla="*/ 10 h 60"/>
                  <a:gd name="T10" fmla="*/ 22 w 134"/>
                  <a:gd name="T11" fmla="*/ 16 h 60"/>
                  <a:gd name="T12" fmla="*/ 14 w 134"/>
                  <a:gd name="T13" fmla="*/ 26 h 60"/>
                  <a:gd name="T14" fmla="*/ 8 w 134"/>
                  <a:gd name="T15" fmla="*/ 36 h 60"/>
                  <a:gd name="T16" fmla="*/ 2 w 134"/>
                  <a:gd name="T17" fmla="*/ 46 h 60"/>
                  <a:gd name="T18" fmla="*/ 0 w 134"/>
                  <a:gd name="T19" fmla="*/ 58 h 60"/>
                  <a:gd name="T20" fmla="*/ 0 w 134"/>
                  <a:gd name="T21" fmla="*/ 58 h 60"/>
                  <a:gd name="T22" fmla="*/ 0 w 134"/>
                  <a:gd name="T23" fmla="*/ 60 h 60"/>
                  <a:gd name="T24" fmla="*/ 0 w 134"/>
                  <a:gd name="T25" fmla="*/ 60 h 60"/>
                  <a:gd name="T26" fmla="*/ 4 w 134"/>
                  <a:gd name="T27" fmla="*/ 52 h 60"/>
                  <a:gd name="T28" fmla="*/ 12 w 134"/>
                  <a:gd name="T29" fmla="*/ 44 h 60"/>
                  <a:gd name="T30" fmla="*/ 20 w 134"/>
                  <a:gd name="T31" fmla="*/ 38 h 60"/>
                  <a:gd name="T32" fmla="*/ 28 w 134"/>
                  <a:gd name="T33" fmla="*/ 32 h 60"/>
                  <a:gd name="T34" fmla="*/ 36 w 134"/>
                  <a:gd name="T35" fmla="*/ 28 h 60"/>
                  <a:gd name="T36" fmla="*/ 46 w 134"/>
                  <a:gd name="T37" fmla="*/ 24 h 60"/>
                  <a:gd name="T38" fmla="*/ 56 w 134"/>
                  <a:gd name="T39" fmla="*/ 22 h 60"/>
                  <a:gd name="T40" fmla="*/ 66 w 134"/>
                  <a:gd name="T41" fmla="*/ 22 h 60"/>
                  <a:gd name="T42" fmla="*/ 66 w 134"/>
                  <a:gd name="T43" fmla="*/ 22 h 60"/>
                  <a:gd name="T44" fmla="*/ 78 w 134"/>
                  <a:gd name="T45" fmla="*/ 22 h 60"/>
                  <a:gd name="T46" fmla="*/ 88 w 134"/>
                  <a:gd name="T47" fmla="*/ 24 h 60"/>
                  <a:gd name="T48" fmla="*/ 96 w 134"/>
                  <a:gd name="T49" fmla="*/ 28 h 60"/>
                  <a:gd name="T50" fmla="*/ 106 w 134"/>
                  <a:gd name="T51" fmla="*/ 32 h 60"/>
                  <a:gd name="T52" fmla="*/ 114 w 134"/>
                  <a:gd name="T53" fmla="*/ 38 h 60"/>
                  <a:gd name="T54" fmla="*/ 122 w 134"/>
                  <a:gd name="T55" fmla="*/ 44 h 60"/>
                  <a:gd name="T56" fmla="*/ 128 w 134"/>
                  <a:gd name="T57" fmla="*/ 52 h 60"/>
                  <a:gd name="T58" fmla="*/ 134 w 134"/>
                  <a:gd name="T59" fmla="*/ 60 h 60"/>
                  <a:gd name="T60" fmla="*/ 134 w 134"/>
                  <a:gd name="T61" fmla="*/ 60 h 60"/>
                  <a:gd name="T62" fmla="*/ 132 w 134"/>
                  <a:gd name="T63" fmla="*/ 48 h 60"/>
                  <a:gd name="T64" fmla="*/ 126 w 134"/>
                  <a:gd name="T65" fmla="*/ 36 h 60"/>
                  <a:gd name="T66" fmla="*/ 120 w 134"/>
                  <a:gd name="T67" fmla="*/ 26 h 60"/>
                  <a:gd name="T68" fmla="*/ 112 w 134"/>
                  <a:gd name="T69" fmla="*/ 18 h 60"/>
                  <a:gd name="T70" fmla="*/ 102 w 134"/>
                  <a:gd name="T71" fmla="*/ 10 h 60"/>
                  <a:gd name="T72" fmla="*/ 92 w 134"/>
                  <a:gd name="T73" fmla="*/ 4 h 60"/>
                  <a:gd name="T74" fmla="*/ 80 w 134"/>
                  <a:gd name="T75" fmla="*/ 0 h 60"/>
                  <a:gd name="T76" fmla="*/ 66 w 134"/>
                  <a:gd name="T77" fmla="*/ 0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60">
                    <a:moveTo>
                      <a:pt x="66" y="0"/>
                    </a:moveTo>
                    <a:lnTo>
                      <a:pt x="66" y="0"/>
                    </a:lnTo>
                    <a:lnTo>
                      <a:pt x="54" y="0"/>
                    </a:lnTo>
                    <a:lnTo>
                      <a:pt x="42" y="4"/>
                    </a:lnTo>
                    <a:lnTo>
                      <a:pt x="32" y="10"/>
                    </a:lnTo>
                    <a:lnTo>
                      <a:pt x="22" y="16"/>
                    </a:lnTo>
                    <a:lnTo>
                      <a:pt x="14" y="26"/>
                    </a:lnTo>
                    <a:lnTo>
                      <a:pt x="8" y="36"/>
                    </a:lnTo>
                    <a:lnTo>
                      <a:pt x="2" y="46"/>
                    </a:lnTo>
                    <a:lnTo>
                      <a:pt x="0" y="58"/>
                    </a:lnTo>
                    <a:lnTo>
                      <a:pt x="0" y="60"/>
                    </a:lnTo>
                    <a:lnTo>
                      <a:pt x="4" y="52"/>
                    </a:lnTo>
                    <a:lnTo>
                      <a:pt x="12" y="44"/>
                    </a:lnTo>
                    <a:lnTo>
                      <a:pt x="20" y="38"/>
                    </a:lnTo>
                    <a:lnTo>
                      <a:pt x="28" y="32"/>
                    </a:lnTo>
                    <a:lnTo>
                      <a:pt x="36" y="28"/>
                    </a:lnTo>
                    <a:lnTo>
                      <a:pt x="46" y="24"/>
                    </a:lnTo>
                    <a:lnTo>
                      <a:pt x="56" y="22"/>
                    </a:lnTo>
                    <a:lnTo>
                      <a:pt x="66" y="22"/>
                    </a:lnTo>
                    <a:lnTo>
                      <a:pt x="78" y="22"/>
                    </a:lnTo>
                    <a:lnTo>
                      <a:pt x="88" y="24"/>
                    </a:lnTo>
                    <a:lnTo>
                      <a:pt x="96" y="28"/>
                    </a:lnTo>
                    <a:lnTo>
                      <a:pt x="106" y="32"/>
                    </a:lnTo>
                    <a:lnTo>
                      <a:pt x="114" y="38"/>
                    </a:lnTo>
                    <a:lnTo>
                      <a:pt x="122" y="44"/>
                    </a:lnTo>
                    <a:lnTo>
                      <a:pt x="128" y="52"/>
                    </a:lnTo>
                    <a:lnTo>
                      <a:pt x="134" y="60"/>
                    </a:lnTo>
                    <a:lnTo>
                      <a:pt x="132" y="48"/>
                    </a:lnTo>
                    <a:lnTo>
                      <a:pt x="126" y="36"/>
                    </a:lnTo>
                    <a:lnTo>
                      <a:pt x="120" y="26"/>
                    </a:lnTo>
                    <a:lnTo>
                      <a:pt x="112" y="18"/>
                    </a:lnTo>
                    <a:lnTo>
                      <a:pt x="102" y="10"/>
                    </a:lnTo>
                    <a:lnTo>
                      <a:pt x="92" y="4"/>
                    </a:lnTo>
                    <a:lnTo>
                      <a:pt x="80" y="0"/>
                    </a:lnTo>
                    <a:lnTo>
                      <a:pt x="66" y="0"/>
                    </a:lnTo>
                    <a:close/>
                  </a:path>
                </a:pathLst>
              </a:custGeom>
              <a:solidFill>
                <a:srgbClr val="8C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98" name="Freeform 3802"/>
              <p:cNvSpPr>
                <a:spLocks/>
              </p:cNvSpPr>
              <p:nvPr/>
            </p:nvSpPr>
            <p:spPr bwMode="auto">
              <a:xfrm>
                <a:off x="3833" y="2433"/>
                <a:ext cx="134" cy="60"/>
              </a:xfrm>
              <a:custGeom>
                <a:avLst/>
                <a:gdLst>
                  <a:gd name="T0" fmla="*/ 66 w 134"/>
                  <a:gd name="T1" fmla="*/ 0 h 60"/>
                  <a:gd name="T2" fmla="*/ 66 w 134"/>
                  <a:gd name="T3" fmla="*/ 0 h 60"/>
                  <a:gd name="T4" fmla="*/ 54 w 134"/>
                  <a:gd name="T5" fmla="*/ 0 h 60"/>
                  <a:gd name="T6" fmla="*/ 42 w 134"/>
                  <a:gd name="T7" fmla="*/ 4 h 60"/>
                  <a:gd name="T8" fmla="*/ 32 w 134"/>
                  <a:gd name="T9" fmla="*/ 10 h 60"/>
                  <a:gd name="T10" fmla="*/ 22 w 134"/>
                  <a:gd name="T11" fmla="*/ 16 h 60"/>
                  <a:gd name="T12" fmla="*/ 14 w 134"/>
                  <a:gd name="T13" fmla="*/ 26 h 60"/>
                  <a:gd name="T14" fmla="*/ 8 w 134"/>
                  <a:gd name="T15" fmla="*/ 36 h 60"/>
                  <a:gd name="T16" fmla="*/ 2 w 134"/>
                  <a:gd name="T17" fmla="*/ 46 h 60"/>
                  <a:gd name="T18" fmla="*/ 0 w 134"/>
                  <a:gd name="T19" fmla="*/ 58 h 60"/>
                  <a:gd name="T20" fmla="*/ 0 w 134"/>
                  <a:gd name="T21" fmla="*/ 58 h 60"/>
                  <a:gd name="T22" fmla="*/ 0 w 134"/>
                  <a:gd name="T23" fmla="*/ 60 h 60"/>
                  <a:gd name="T24" fmla="*/ 0 w 134"/>
                  <a:gd name="T25" fmla="*/ 60 h 60"/>
                  <a:gd name="T26" fmla="*/ 4 w 134"/>
                  <a:gd name="T27" fmla="*/ 52 h 60"/>
                  <a:gd name="T28" fmla="*/ 12 w 134"/>
                  <a:gd name="T29" fmla="*/ 44 h 60"/>
                  <a:gd name="T30" fmla="*/ 20 w 134"/>
                  <a:gd name="T31" fmla="*/ 38 h 60"/>
                  <a:gd name="T32" fmla="*/ 28 w 134"/>
                  <a:gd name="T33" fmla="*/ 32 h 60"/>
                  <a:gd name="T34" fmla="*/ 36 w 134"/>
                  <a:gd name="T35" fmla="*/ 28 h 60"/>
                  <a:gd name="T36" fmla="*/ 46 w 134"/>
                  <a:gd name="T37" fmla="*/ 24 h 60"/>
                  <a:gd name="T38" fmla="*/ 56 w 134"/>
                  <a:gd name="T39" fmla="*/ 22 h 60"/>
                  <a:gd name="T40" fmla="*/ 66 w 134"/>
                  <a:gd name="T41" fmla="*/ 22 h 60"/>
                  <a:gd name="T42" fmla="*/ 66 w 134"/>
                  <a:gd name="T43" fmla="*/ 22 h 60"/>
                  <a:gd name="T44" fmla="*/ 78 w 134"/>
                  <a:gd name="T45" fmla="*/ 22 h 60"/>
                  <a:gd name="T46" fmla="*/ 88 w 134"/>
                  <a:gd name="T47" fmla="*/ 24 h 60"/>
                  <a:gd name="T48" fmla="*/ 96 w 134"/>
                  <a:gd name="T49" fmla="*/ 28 h 60"/>
                  <a:gd name="T50" fmla="*/ 106 w 134"/>
                  <a:gd name="T51" fmla="*/ 32 h 60"/>
                  <a:gd name="T52" fmla="*/ 114 w 134"/>
                  <a:gd name="T53" fmla="*/ 38 h 60"/>
                  <a:gd name="T54" fmla="*/ 122 w 134"/>
                  <a:gd name="T55" fmla="*/ 44 h 60"/>
                  <a:gd name="T56" fmla="*/ 128 w 134"/>
                  <a:gd name="T57" fmla="*/ 52 h 60"/>
                  <a:gd name="T58" fmla="*/ 134 w 134"/>
                  <a:gd name="T59" fmla="*/ 60 h 60"/>
                  <a:gd name="T60" fmla="*/ 134 w 134"/>
                  <a:gd name="T61" fmla="*/ 60 h 60"/>
                  <a:gd name="T62" fmla="*/ 132 w 134"/>
                  <a:gd name="T63" fmla="*/ 48 h 60"/>
                  <a:gd name="T64" fmla="*/ 126 w 134"/>
                  <a:gd name="T65" fmla="*/ 36 h 60"/>
                  <a:gd name="T66" fmla="*/ 120 w 134"/>
                  <a:gd name="T67" fmla="*/ 26 h 60"/>
                  <a:gd name="T68" fmla="*/ 112 w 134"/>
                  <a:gd name="T69" fmla="*/ 18 h 60"/>
                  <a:gd name="T70" fmla="*/ 102 w 134"/>
                  <a:gd name="T71" fmla="*/ 10 h 60"/>
                  <a:gd name="T72" fmla="*/ 92 w 134"/>
                  <a:gd name="T73" fmla="*/ 4 h 60"/>
                  <a:gd name="T74" fmla="*/ 80 w 134"/>
                  <a:gd name="T75" fmla="*/ 0 h 60"/>
                  <a:gd name="T76" fmla="*/ 66 w 134"/>
                  <a:gd name="T77" fmla="*/ 0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60">
                    <a:moveTo>
                      <a:pt x="66" y="0"/>
                    </a:moveTo>
                    <a:lnTo>
                      <a:pt x="66" y="0"/>
                    </a:lnTo>
                    <a:lnTo>
                      <a:pt x="54" y="0"/>
                    </a:lnTo>
                    <a:lnTo>
                      <a:pt x="42" y="4"/>
                    </a:lnTo>
                    <a:lnTo>
                      <a:pt x="32" y="10"/>
                    </a:lnTo>
                    <a:lnTo>
                      <a:pt x="22" y="16"/>
                    </a:lnTo>
                    <a:lnTo>
                      <a:pt x="14" y="26"/>
                    </a:lnTo>
                    <a:lnTo>
                      <a:pt x="8" y="36"/>
                    </a:lnTo>
                    <a:lnTo>
                      <a:pt x="2" y="46"/>
                    </a:lnTo>
                    <a:lnTo>
                      <a:pt x="0" y="58"/>
                    </a:lnTo>
                    <a:lnTo>
                      <a:pt x="0" y="60"/>
                    </a:lnTo>
                    <a:lnTo>
                      <a:pt x="4" y="52"/>
                    </a:lnTo>
                    <a:lnTo>
                      <a:pt x="12" y="44"/>
                    </a:lnTo>
                    <a:lnTo>
                      <a:pt x="20" y="38"/>
                    </a:lnTo>
                    <a:lnTo>
                      <a:pt x="28" y="32"/>
                    </a:lnTo>
                    <a:lnTo>
                      <a:pt x="36" y="28"/>
                    </a:lnTo>
                    <a:lnTo>
                      <a:pt x="46" y="24"/>
                    </a:lnTo>
                    <a:lnTo>
                      <a:pt x="56" y="22"/>
                    </a:lnTo>
                    <a:lnTo>
                      <a:pt x="66" y="22"/>
                    </a:lnTo>
                    <a:lnTo>
                      <a:pt x="78" y="22"/>
                    </a:lnTo>
                    <a:lnTo>
                      <a:pt x="88" y="24"/>
                    </a:lnTo>
                    <a:lnTo>
                      <a:pt x="96" y="28"/>
                    </a:lnTo>
                    <a:lnTo>
                      <a:pt x="106" y="32"/>
                    </a:lnTo>
                    <a:lnTo>
                      <a:pt x="114" y="38"/>
                    </a:lnTo>
                    <a:lnTo>
                      <a:pt x="122" y="44"/>
                    </a:lnTo>
                    <a:lnTo>
                      <a:pt x="128" y="52"/>
                    </a:lnTo>
                    <a:lnTo>
                      <a:pt x="134" y="60"/>
                    </a:lnTo>
                    <a:lnTo>
                      <a:pt x="132" y="48"/>
                    </a:lnTo>
                    <a:lnTo>
                      <a:pt x="126" y="36"/>
                    </a:lnTo>
                    <a:lnTo>
                      <a:pt x="120" y="26"/>
                    </a:lnTo>
                    <a:lnTo>
                      <a:pt x="112" y="18"/>
                    </a:lnTo>
                    <a:lnTo>
                      <a:pt x="102" y="10"/>
                    </a:lnTo>
                    <a:lnTo>
                      <a:pt x="92" y="4"/>
                    </a:lnTo>
                    <a:lnTo>
                      <a:pt x="80" y="0"/>
                    </a:lnTo>
                    <a:lnTo>
                      <a:pt x="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99" name="Freeform 3803"/>
              <p:cNvSpPr>
                <a:spLocks/>
              </p:cNvSpPr>
              <p:nvPr/>
            </p:nvSpPr>
            <p:spPr bwMode="auto">
              <a:xfrm>
                <a:off x="3833" y="2433"/>
                <a:ext cx="134" cy="60"/>
              </a:xfrm>
              <a:custGeom>
                <a:avLst/>
                <a:gdLst>
                  <a:gd name="T0" fmla="*/ 66 w 134"/>
                  <a:gd name="T1" fmla="*/ 0 h 60"/>
                  <a:gd name="T2" fmla="*/ 66 w 134"/>
                  <a:gd name="T3" fmla="*/ 0 h 60"/>
                  <a:gd name="T4" fmla="*/ 54 w 134"/>
                  <a:gd name="T5" fmla="*/ 0 h 60"/>
                  <a:gd name="T6" fmla="*/ 42 w 134"/>
                  <a:gd name="T7" fmla="*/ 4 h 60"/>
                  <a:gd name="T8" fmla="*/ 32 w 134"/>
                  <a:gd name="T9" fmla="*/ 10 h 60"/>
                  <a:gd name="T10" fmla="*/ 22 w 134"/>
                  <a:gd name="T11" fmla="*/ 16 h 60"/>
                  <a:gd name="T12" fmla="*/ 14 w 134"/>
                  <a:gd name="T13" fmla="*/ 26 h 60"/>
                  <a:gd name="T14" fmla="*/ 8 w 134"/>
                  <a:gd name="T15" fmla="*/ 36 h 60"/>
                  <a:gd name="T16" fmla="*/ 2 w 134"/>
                  <a:gd name="T17" fmla="*/ 46 h 60"/>
                  <a:gd name="T18" fmla="*/ 0 w 134"/>
                  <a:gd name="T19" fmla="*/ 58 h 60"/>
                  <a:gd name="T20" fmla="*/ 0 w 134"/>
                  <a:gd name="T21" fmla="*/ 58 h 60"/>
                  <a:gd name="T22" fmla="*/ 2 w 134"/>
                  <a:gd name="T23" fmla="*/ 46 h 60"/>
                  <a:gd name="T24" fmla="*/ 8 w 134"/>
                  <a:gd name="T25" fmla="*/ 36 h 60"/>
                  <a:gd name="T26" fmla="*/ 14 w 134"/>
                  <a:gd name="T27" fmla="*/ 26 h 60"/>
                  <a:gd name="T28" fmla="*/ 22 w 134"/>
                  <a:gd name="T29" fmla="*/ 16 h 60"/>
                  <a:gd name="T30" fmla="*/ 32 w 134"/>
                  <a:gd name="T31" fmla="*/ 10 h 60"/>
                  <a:gd name="T32" fmla="*/ 42 w 134"/>
                  <a:gd name="T33" fmla="*/ 4 h 60"/>
                  <a:gd name="T34" fmla="*/ 54 w 134"/>
                  <a:gd name="T35" fmla="*/ 0 h 60"/>
                  <a:gd name="T36" fmla="*/ 66 w 134"/>
                  <a:gd name="T37" fmla="*/ 0 h 60"/>
                  <a:gd name="T38" fmla="*/ 66 w 134"/>
                  <a:gd name="T39" fmla="*/ 0 h 60"/>
                  <a:gd name="T40" fmla="*/ 80 w 134"/>
                  <a:gd name="T41" fmla="*/ 0 h 60"/>
                  <a:gd name="T42" fmla="*/ 92 w 134"/>
                  <a:gd name="T43" fmla="*/ 4 h 60"/>
                  <a:gd name="T44" fmla="*/ 102 w 134"/>
                  <a:gd name="T45" fmla="*/ 10 h 60"/>
                  <a:gd name="T46" fmla="*/ 112 w 134"/>
                  <a:gd name="T47" fmla="*/ 18 h 60"/>
                  <a:gd name="T48" fmla="*/ 120 w 134"/>
                  <a:gd name="T49" fmla="*/ 26 h 60"/>
                  <a:gd name="T50" fmla="*/ 126 w 134"/>
                  <a:gd name="T51" fmla="*/ 36 h 60"/>
                  <a:gd name="T52" fmla="*/ 132 w 134"/>
                  <a:gd name="T53" fmla="*/ 48 h 60"/>
                  <a:gd name="T54" fmla="*/ 134 w 134"/>
                  <a:gd name="T55" fmla="*/ 60 h 60"/>
                  <a:gd name="T56" fmla="*/ 134 w 134"/>
                  <a:gd name="T57" fmla="*/ 60 h 60"/>
                  <a:gd name="T58" fmla="*/ 134 w 134"/>
                  <a:gd name="T59" fmla="*/ 60 h 60"/>
                  <a:gd name="T60" fmla="*/ 134 w 134"/>
                  <a:gd name="T61" fmla="*/ 60 h 60"/>
                  <a:gd name="T62" fmla="*/ 132 w 134"/>
                  <a:gd name="T63" fmla="*/ 48 h 60"/>
                  <a:gd name="T64" fmla="*/ 126 w 134"/>
                  <a:gd name="T65" fmla="*/ 36 h 60"/>
                  <a:gd name="T66" fmla="*/ 120 w 134"/>
                  <a:gd name="T67" fmla="*/ 26 h 60"/>
                  <a:gd name="T68" fmla="*/ 112 w 134"/>
                  <a:gd name="T69" fmla="*/ 16 h 60"/>
                  <a:gd name="T70" fmla="*/ 102 w 134"/>
                  <a:gd name="T71" fmla="*/ 10 h 60"/>
                  <a:gd name="T72" fmla="*/ 92 w 134"/>
                  <a:gd name="T73" fmla="*/ 4 h 60"/>
                  <a:gd name="T74" fmla="*/ 80 w 134"/>
                  <a:gd name="T75" fmla="*/ 0 h 60"/>
                  <a:gd name="T76" fmla="*/ 66 w 134"/>
                  <a:gd name="T77" fmla="*/ 0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60">
                    <a:moveTo>
                      <a:pt x="66" y="0"/>
                    </a:moveTo>
                    <a:lnTo>
                      <a:pt x="66" y="0"/>
                    </a:lnTo>
                    <a:lnTo>
                      <a:pt x="54" y="0"/>
                    </a:lnTo>
                    <a:lnTo>
                      <a:pt x="42" y="4"/>
                    </a:lnTo>
                    <a:lnTo>
                      <a:pt x="32" y="10"/>
                    </a:lnTo>
                    <a:lnTo>
                      <a:pt x="22" y="16"/>
                    </a:lnTo>
                    <a:lnTo>
                      <a:pt x="14" y="26"/>
                    </a:lnTo>
                    <a:lnTo>
                      <a:pt x="8" y="36"/>
                    </a:lnTo>
                    <a:lnTo>
                      <a:pt x="2" y="46"/>
                    </a:lnTo>
                    <a:lnTo>
                      <a:pt x="0" y="58"/>
                    </a:lnTo>
                    <a:lnTo>
                      <a:pt x="2" y="46"/>
                    </a:lnTo>
                    <a:lnTo>
                      <a:pt x="8" y="36"/>
                    </a:lnTo>
                    <a:lnTo>
                      <a:pt x="14" y="26"/>
                    </a:lnTo>
                    <a:lnTo>
                      <a:pt x="22" y="16"/>
                    </a:lnTo>
                    <a:lnTo>
                      <a:pt x="32" y="10"/>
                    </a:lnTo>
                    <a:lnTo>
                      <a:pt x="42" y="4"/>
                    </a:lnTo>
                    <a:lnTo>
                      <a:pt x="54" y="0"/>
                    </a:lnTo>
                    <a:lnTo>
                      <a:pt x="66" y="0"/>
                    </a:lnTo>
                    <a:lnTo>
                      <a:pt x="80" y="0"/>
                    </a:lnTo>
                    <a:lnTo>
                      <a:pt x="92" y="4"/>
                    </a:lnTo>
                    <a:lnTo>
                      <a:pt x="102" y="10"/>
                    </a:lnTo>
                    <a:lnTo>
                      <a:pt x="112" y="18"/>
                    </a:lnTo>
                    <a:lnTo>
                      <a:pt x="120" y="26"/>
                    </a:lnTo>
                    <a:lnTo>
                      <a:pt x="126" y="36"/>
                    </a:lnTo>
                    <a:lnTo>
                      <a:pt x="132" y="48"/>
                    </a:lnTo>
                    <a:lnTo>
                      <a:pt x="134" y="60"/>
                    </a:lnTo>
                    <a:lnTo>
                      <a:pt x="132" y="48"/>
                    </a:lnTo>
                    <a:lnTo>
                      <a:pt x="126" y="36"/>
                    </a:lnTo>
                    <a:lnTo>
                      <a:pt x="120" y="26"/>
                    </a:lnTo>
                    <a:lnTo>
                      <a:pt x="112" y="16"/>
                    </a:lnTo>
                    <a:lnTo>
                      <a:pt x="102" y="10"/>
                    </a:lnTo>
                    <a:lnTo>
                      <a:pt x="92" y="4"/>
                    </a:lnTo>
                    <a:lnTo>
                      <a:pt x="80" y="0"/>
                    </a:lnTo>
                    <a:lnTo>
                      <a:pt x="66" y="0"/>
                    </a:lnTo>
                    <a:close/>
                  </a:path>
                </a:pathLst>
              </a:custGeom>
              <a:solidFill>
                <a:srgbClr val="7A7D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00" name="Freeform 3804"/>
              <p:cNvSpPr>
                <a:spLocks/>
              </p:cNvSpPr>
              <p:nvPr/>
            </p:nvSpPr>
            <p:spPr bwMode="auto">
              <a:xfrm>
                <a:off x="3833" y="2433"/>
                <a:ext cx="134" cy="60"/>
              </a:xfrm>
              <a:custGeom>
                <a:avLst/>
                <a:gdLst>
                  <a:gd name="T0" fmla="*/ 66 w 134"/>
                  <a:gd name="T1" fmla="*/ 0 h 60"/>
                  <a:gd name="T2" fmla="*/ 66 w 134"/>
                  <a:gd name="T3" fmla="*/ 0 h 60"/>
                  <a:gd name="T4" fmla="*/ 54 w 134"/>
                  <a:gd name="T5" fmla="*/ 0 h 60"/>
                  <a:gd name="T6" fmla="*/ 42 w 134"/>
                  <a:gd name="T7" fmla="*/ 4 h 60"/>
                  <a:gd name="T8" fmla="*/ 32 w 134"/>
                  <a:gd name="T9" fmla="*/ 10 h 60"/>
                  <a:gd name="T10" fmla="*/ 22 w 134"/>
                  <a:gd name="T11" fmla="*/ 16 h 60"/>
                  <a:gd name="T12" fmla="*/ 14 w 134"/>
                  <a:gd name="T13" fmla="*/ 26 h 60"/>
                  <a:gd name="T14" fmla="*/ 8 w 134"/>
                  <a:gd name="T15" fmla="*/ 36 h 60"/>
                  <a:gd name="T16" fmla="*/ 2 w 134"/>
                  <a:gd name="T17" fmla="*/ 46 h 60"/>
                  <a:gd name="T18" fmla="*/ 0 w 134"/>
                  <a:gd name="T19" fmla="*/ 58 h 60"/>
                  <a:gd name="T20" fmla="*/ 0 w 134"/>
                  <a:gd name="T21" fmla="*/ 58 h 60"/>
                  <a:gd name="T22" fmla="*/ 2 w 134"/>
                  <a:gd name="T23" fmla="*/ 46 h 60"/>
                  <a:gd name="T24" fmla="*/ 8 w 134"/>
                  <a:gd name="T25" fmla="*/ 36 h 60"/>
                  <a:gd name="T26" fmla="*/ 14 w 134"/>
                  <a:gd name="T27" fmla="*/ 26 h 60"/>
                  <a:gd name="T28" fmla="*/ 22 w 134"/>
                  <a:gd name="T29" fmla="*/ 16 h 60"/>
                  <a:gd name="T30" fmla="*/ 32 w 134"/>
                  <a:gd name="T31" fmla="*/ 10 h 60"/>
                  <a:gd name="T32" fmla="*/ 42 w 134"/>
                  <a:gd name="T33" fmla="*/ 4 h 60"/>
                  <a:gd name="T34" fmla="*/ 54 w 134"/>
                  <a:gd name="T35" fmla="*/ 0 h 60"/>
                  <a:gd name="T36" fmla="*/ 66 w 134"/>
                  <a:gd name="T37" fmla="*/ 0 h 60"/>
                  <a:gd name="T38" fmla="*/ 66 w 134"/>
                  <a:gd name="T39" fmla="*/ 0 h 60"/>
                  <a:gd name="T40" fmla="*/ 80 w 134"/>
                  <a:gd name="T41" fmla="*/ 0 h 60"/>
                  <a:gd name="T42" fmla="*/ 92 w 134"/>
                  <a:gd name="T43" fmla="*/ 4 h 60"/>
                  <a:gd name="T44" fmla="*/ 102 w 134"/>
                  <a:gd name="T45" fmla="*/ 10 h 60"/>
                  <a:gd name="T46" fmla="*/ 112 w 134"/>
                  <a:gd name="T47" fmla="*/ 18 h 60"/>
                  <a:gd name="T48" fmla="*/ 120 w 134"/>
                  <a:gd name="T49" fmla="*/ 26 h 60"/>
                  <a:gd name="T50" fmla="*/ 126 w 134"/>
                  <a:gd name="T51" fmla="*/ 36 h 60"/>
                  <a:gd name="T52" fmla="*/ 132 w 134"/>
                  <a:gd name="T53" fmla="*/ 48 h 60"/>
                  <a:gd name="T54" fmla="*/ 134 w 134"/>
                  <a:gd name="T55" fmla="*/ 60 h 60"/>
                  <a:gd name="T56" fmla="*/ 134 w 134"/>
                  <a:gd name="T57" fmla="*/ 60 h 60"/>
                  <a:gd name="T58" fmla="*/ 134 w 134"/>
                  <a:gd name="T59" fmla="*/ 60 h 60"/>
                  <a:gd name="T60" fmla="*/ 134 w 134"/>
                  <a:gd name="T61" fmla="*/ 60 h 60"/>
                  <a:gd name="T62" fmla="*/ 132 w 134"/>
                  <a:gd name="T63" fmla="*/ 48 h 60"/>
                  <a:gd name="T64" fmla="*/ 126 w 134"/>
                  <a:gd name="T65" fmla="*/ 36 h 60"/>
                  <a:gd name="T66" fmla="*/ 120 w 134"/>
                  <a:gd name="T67" fmla="*/ 26 h 60"/>
                  <a:gd name="T68" fmla="*/ 112 w 134"/>
                  <a:gd name="T69" fmla="*/ 16 h 60"/>
                  <a:gd name="T70" fmla="*/ 102 w 134"/>
                  <a:gd name="T71" fmla="*/ 10 h 60"/>
                  <a:gd name="T72" fmla="*/ 92 w 134"/>
                  <a:gd name="T73" fmla="*/ 4 h 60"/>
                  <a:gd name="T74" fmla="*/ 80 w 134"/>
                  <a:gd name="T75" fmla="*/ 0 h 60"/>
                  <a:gd name="T76" fmla="*/ 66 w 134"/>
                  <a:gd name="T77" fmla="*/ 0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60">
                    <a:moveTo>
                      <a:pt x="66" y="0"/>
                    </a:moveTo>
                    <a:lnTo>
                      <a:pt x="66" y="0"/>
                    </a:lnTo>
                    <a:lnTo>
                      <a:pt x="54" y="0"/>
                    </a:lnTo>
                    <a:lnTo>
                      <a:pt x="42" y="4"/>
                    </a:lnTo>
                    <a:lnTo>
                      <a:pt x="32" y="10"/>
                    </a:lnTo>
                    <a:lnTo>
                      <a:pt x="22" y="16"/>
                    </a:lnTo>
                    <a:lnTo>
                      <a:pt x="14" y="26"/>
                    </a:lnTo>
                    <a:lnTo>
                      <a:pt x="8" y="36"/>
                    </a:lnTo>
                    <a:lnTo>
                      <a:pt x="2" y="46"/>
                    </a:lnTo>
                    <a:lnTo>
                      <a:pt x="0" y="58"/>
                    </a:lnTo>
                    <a:lnTo>
                      <a:pt x="2" y="46"/>
                    </a:lnTo>
                    <a:lnTo>
                      <a:pt x="8" y="36"/>
                    </a:lnTo>
                    <a:lnTo>
                      <a:pt x="14" y="26"/>
                    </a:lnTo>
                    <a:lnTo>
                      <a:pt x="22" y="16"/>
                    </a:lnTo>
                    <a:lnTo>
                      <a:pt x="32" y="10"/>
                    </a:lnTo>
                    <a:lnTo>
                      <a:pt x="42" y="4"/>
                    </a:lnTo>
                    <a:lnTo>
                      <a:pt x="54" y="0"/>
                    </a:lnTo>
                    <a:lnTo>
                      <a:pt x="66" y="0"/>
                    </a:lnTo>
                    <a:lnTo>
                      <a:pt x="80" y="0"/>
                    </a:lnTo>
                    <a:lnTo>
                      <a:pt x="92" y="4"/>
                    </a:lnTo>
                    <a:lnTo>
                      <a:pt x="102" y="10"/>
                    </a:lnTo>
                    <a:lnTo>
                      <a:pt x="112" y="18"/>
                    </a:lnTo>
                    <a:lnTo>
                      <a:pt x="120" y="26"/>
                    </a:lnTo>
                    <a:lnTo>
                      <a:pt x="126" y="36"/>
                    </a:lnTo>
                    <a:lnTo>
                      <a:pt x="132" y="48"/>
                    </a:lnTo>
                    <a:lnTo>
                      <a:pt x="134" y="60"/>
                    </a:lnTo>
                    <a:lnTo>
                      <a:pt x="132" y="48"/>
                    </a:lnTo>
                    <a:lnTo>
                      <a:pt x="126" y="36"/>
                    </a:lnTo>
                    <a:lnTo>
                      <a:pt x="120" y="26"/>
                    </a:lnTo>
                    <a:lnTo>
                      <a:pt x="112" y="16"/>
                    </a:lnTo>
                    <a:lnTo>
                      <a:pt x="102" y="10"/>
                    </a:lnTo>
                    <a:lnTo>
                      <a:pt x="92" y="4"/>
                    </a:lnTo>
                    <a:lnTo>
                      <a:pt x="80" y="0"/>
                    </a:lnTo>
                    <a:lnTo>
                      <a:pt x="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01" name="Freeform 3805"/>
              <p:cNvSpPr>
                <a:spLocks noEditPoints="1"/>
              </p:cNvSpPr>
              <p:nvPr/>
            </p:nvSpPr>
            <p:spPr bwMode="auto">
              <a:xfrm>
                <a:off x="1711" y="2007"/>
                <a:ext cx="170" cy="164"/>
              </a:xfrm>
              <a:custGeom>
                <a:avLst/>
                <a:gdLst>
                  <a:gd name="T0" fmla="*/ 0 w 170"/>
                  <a:gd name="T1" fmla="*/ 0 h 164"/>
                  <a:gd name="T2" fmla="*/ 2 w 170"/>
                  <a:gd name="T3" fmla="*/ 132 h 164"/>
                  <a:gd name="T4" fmla="*/ 2 w 170"/>
                  <a:gd name="T5" fmla="*/ 164 h 164"/>
                  <a:gd name="T6" fmla="*/ 2 w 170"/>
                  <a:gd name="T7" fmla="*/ 164 h 164"/>
                  <a:gd name="T8" fmla="*/ 32 w 170"/>
                  <a:gd name="T9" fmla="*/ 160 h 164"/>
                  <a:gd name="T10" fmla="*/ 32 w 170"/>
                  <a:gd name="T11" fmla="*/ 160 h 164"/>
                  <a:gd name="T12" fmla="*/ 44 w 170"/>
                  <a:gd name="T13" fmla="*/ 160 h 164"/>
                  <a:gd name="T14" fmla="*/ 44 w 170"/>
                  <a:gd name="T15" fmla="*/ 160 h 164"/>
                  <a:gd name="T16" fmla="*/ 44 w 170"/>
                  <a:gd name="T17" fmla="*/ 160 h 164"/>
                  <a:gd name="T18" fmla="*/ 110 w 170"/>
                  <a:gd name="T19" fmla="*/ 156 h 164"/>
                  <a:gd name="T20" fmla="*/ 110 w 170"/>
                  <a:gd name="T21" fmla="*/ 156 h 164"/>
                  <a:gd name="T22" fmla="*/ 148 w 170"/>
                  <a:gd name="T23" fmla="*/ 152 h 164"/>
                  <a:gd name="T24" fmla="*/ 148 w 170"/>
                  <a:gd name="T25" fmla="*/ 152 h 164"/>
                  <a:gd name="T26" fmla="*/ 158 w 170"/>
                  <a:gd name="T27" fmla="*/ 152 h 164"/>
                  <a:gd name="T28" fmla="*/ 170 w 170"/>
                  <a:gd name="T29" fmla="*/ 0 h 164"/>
                  <a:gd name="T30" fmla="*/ 0 w 170"/>
                  <a:gd name="T31" fmla="*/ 0 h 164"/>
                  <a:gd name="T32" fmla="*/ 148 w 170"/>
                  <a:gd name="T33" fmla="*/ 148 h 164"/>
                  <a:gd name="T34" fmla="*/ 144 w 170"/>
                  <a:gd name="T35" fmla="*/ 68 h 164"/>
                  <a:gd name="T36" fmla="*/ 120 w 170"/>
                  <a:gd name="T37" fmla="*/ 68 h 164"/>
                  <a:gd name="T38" fmla="*/ 112 w 170"/>
                  <a:gd name="T39" fmla="*/ 148 h 164"/>
                  <a:gd name="T40" fmla="*/ 24 w 170"/>
                  <a:gd name="T41" fmla="*/ 148 h 164"/>
                  <a:gd name="T42" fmla="*/ 14 w 170"/>
                  <a:gd name="T43" fmla="*/ 140 h 164"/>
                  <a:gd name="T44" fmla="*/ 10 w 170"/>
                  <a:gd name="T45" fmla="*/ 8 h 164"/>
                  <a:gd name="T46" fmla="*/ 158 w 170"/>
                  <a:gd name="T47" fmla="*/ 8 h 164"/>
                  <a:gd name="T48" fmla="*/ 148 w 170"/>
                  <a:gd name="T49" fmla="*/ 148 h 1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0" h="164">
                    <a:moveTo>
                      <a:pt x="0" y="0"/>
                    </a:moveTo>
                    <a:lnTo>
                      <a:pt x="2" y="132"/>
                    </a:lnTo>
                    <a:lnTo>
                      <a:pt x="2" y="164"/>
                    </a:lnTo>
                    <a:lnTo>
                      <a:pt x="32" y="160"/>
                    </a:lnTo>
                    <a:lnTo>
                      <a:pt x="44" y="160"/>
                    </a:lnTo>
                    <a:lnTo>
                      <a:pt x="110" y="156"/>
                    </a:lnTo>
                    <a:lnTo>
                      <a:pt x="148" y="152"/>
                    </a:lnTo>
                    <a:lnTo>
                      <a:pt x="158" y="152"/>
                    </a:lnTo>
                    <a:lnTo>
                      <a:pt x="170" y="0"/>
                    </a:lnTo>
                    <a:lnTo>
                      <a:pt x="0" y="0"/>
                    </a:lnTo>
                    <a:close/>
                    <a:moveTo>
                      <a:pt x="148" y="148"/>
                    </a:moveTo>
                    <a:lnTo>
                      <a:pt x="144" y="68"/>
                    </a:lnTo>
                    <a:lnTo>
                      <a:pt x="120" y="68"/>
                    </a:lnTo>
                    <a:lnTo>
                      <a:pt x="112" y="148"/>
                    </a:lnTo>
                    <a:lnTo>
                      <a:pt x="24" y="148"/>
                    </a:lnTo>
                    <a:lnTo>
                      <a:pt x="14" y="140"/>
                    </a:lnTo>
                    <a:lnTo>
                      <a:pt x="10" y="8"/>
                    </a:lnTo>
                    <a:lnTo>
                      <a:pt x="158" y="8"/>
                    </a:lnTo>
                    <a:lnTo>
                      <a:pt x="148" y="148"/>
                    </a:lnTo>
                    <a:close/>
                  </a:path>
                </a:pathLst>
              </a:custGeom>
              <a:solidFill>
                <a:srgbClr val="848E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02" name="Freeform 3806"/>
              <p:cNvSpPr>
                <a:spLocks/>
              </p:cNvSpPr>
              <p:nvPr/>
            </p:nvSpPr>
            <p:spPr bwMode="auto">
              <a:xfrm>
                <a:off x="1711" y="2007"/>
                <a:ext cx="170" cy="164"/>
              </a:xfrm>
              <a:custGeom>
                <a:avLst/>
                <a:gdLst>
                  <a:gd name="T0" fmla="*/ 0 w 170"/>
                  <a:gd name="T1" fmla="*/ 0 h 164"/>
                  <a:gd name="T2" fmla="*/ 2 w 170"/>
                  <a:gd name="T3" fmla="*/ 132 h 164"/>
                  <a:gd name="T4" fmla="*/ 2 w 170"/>
                  <a:gd name="T5" fmla="*/ 164 h 164"/>
                  <a:gd name="T6" fmla="*/ 2 w 170"/>
                  <a:gd name="T7" fmla="*/ 164 h 164"/>
                  <a:gd name="T8" fmla="*/ 32 w 170"/>
                  <a:gd name="T9" fmla="*/ 160 h 164"/>
                  <a:gd name="T10" fmla="*/ 32 w 170"/>
                  <a:gd name="T11" fmla="*/ 160 h 164"/>
                  <a:gd name="T12" fmla="*/ 44 w 170"/>
                  <a:gd name="T13" fmla="*/ 160 h 164"/>
                  <a:gd name="T14" fmla="*/ 44 w 170"/>
                  <a:gd name="T15" fmla="*/ 160 h 164"/>
                  <a:gd name="T16" fmla="*/ 44 w 170"/>
                  <a:gd name="T17" fmla="*/ 160 h 164"/>
                  <a:gd name="T18" fmla="*/ 110 w 170"/>
                  <a:gd name="T19" fmla="*/ 156 h 164"/>
                  <a:gd name="T20" fmla="*/ 110 w 170"/>
                  <a:gd name="T21" fmla="*/ 156 h 164"/>
                  <a:gd name="T22" fmla="*/ 148 w 170"/>
                  <a:gd name="T23" fmla="*/ 152 h 164"/>
                  <a:gd name="T24" fmla="*/ 148 w 170"/>
                  <a:gd name="T25" fmla="*/ 152 h 164"/>
                  <a:gd name="T26" fmla="*/ 158 w 170"/>
                  <a:gd name="T27" fmla="*/ 152 h 164"/>
                  <a:gd name="T28" fmla="*/ 170 w 170"/>
                  <a:gd name="T29" fmla="*/ 0 h 164"/>
                  <a:gd name="T30" fmla="*/ 0 w 170"/>
                  <a:gd name="T31" fmla="*/ 0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0" h="164">
                    <a:moveTo>
                      <a:pt x="0" y="0"/>
                    </a:moveTo>
                    <a:lnTo>
                      <a:pt x="2" y="132"/>
                    </a:lnTo>
                    <a:lnTo>
                      <a:pt x="2" y="164"/>
                    </a:lnTo>
                    <a:lnTo>
                      <a:pt x="32" y="160"/>
                    </a:lnTo>
                    <a:lnTo>
                      <a:pt x="44" y="160"/>
                    </a:lnTo>
                    <a:lnTo>
                      <a:pt x="110" y="156"/>
                    </a:lnTo>
                    <a:lnTo>
                      <a:pt x="148" y="152"/>
                    </a:lnTo>
                    <a:lnTo>
                      <a:pt x="158" y="152"/>
                    </a:lnTo>
                    <a:lnTo>
                      <a:pt x="17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03" name="Freeform 3807"/>
              <p:cNvSpPr>
                <a:spLocks/>
              </p:cNvSpPr>
              <p:nvPr/>
            </p:nvSpPr>
            <p:spPr bwMode="auto">
              <a:xfrm>
                <a:off x="1721" y="2015"/>
                <a:ext cx="148" cy="140"/>
              </a:xfrm>
              <a:custGeom>
                <a:avLst/>
                <a:gdLst>
                  <a:gd name="T0" fmla="*/ 138 w 148"/>
                  <a:gd name="T1" fmla="*/ 140 h 140"/>
                  <a:gd name="T2" fmla="*/ 134 w 148"/>
                  <a:gd name="T3" fmla="*/ 60 h 140"/>
                  <a:gd name="T4" fmla="*/ 110 w 148"/>
                  <a:gd name="T5" fmla="*/ 60 h 140"/>
                  <a:gd name="T6" fmla="*/ 102 w 148"/>
                  <a:gd name="T7" fmla="*/ 140 h 140"/>
                  <a:gd name="T8" fmla="*/ 14 w 148"/>
                  <a:gd name="T9" fmla="*/ 140 h 140"/>
                  <a:gd name="T10" fmla="*/ 4 w 148"/>
                  <a:gd name="T11" fmla="*/ 132 h 140"/>
                  <a:gd name="T12" fmla="*/ 0 w 148"/>
                  <a:gd name="T13" fmla="*/ 0 h 140"/>
                  <a:gd name="T14" fmla="*/ 148 w 148"/>
                  <a:gd name="T15" fmla="*/ 0 h 140"/>
                  <a:gd name="T16" fmla="*/ 138 w 148"/>
                  <a:gd name="T17" fmla="*/ 140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8" h="140">
                    <a:moveTo>
                      <a:pt x="138" y="140"/>
                    </a:moveTo>
                    <a:lnTo>
                      <a:pt x="134" y="60"/>
                    </a:lnTo>
                    <a:lnTo>
                      <a:pt x="110" y="60"/>
                    </a:lnTo>
                    <a:lnTo>
                      <a:pt x="102" y="140"/>
                    </a:lnTo>
                    <a:lnTo>
                      <a:pt x="14" y="140"/>
                    </a:lnTo>
                    <a:lnTo>
                      <a:pt x="4" y="132"/>
                    </a:lnTo>
                    <a:lnTo>
                      <a:pt x="0" y="0"/>
                    </a:lnTo>
                    <a:lnTo>
                      <a:pt x="148" y="0"/>
                    </a:lnTo>
                    <a:lnTo>
                      <a:pt x="138"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04" name="Freeform 3808"/>
              <p:cNvSpPr>
                <a:spLocks/>
              </p:cNvSpPr>
              <p:nvPr/>
            </p:nvSpPr>
            <p:spPr bwMode="auto">
              <a:xfrm>
                <a:off x="1629" y="2151"/>
                <a:ext cx="24" cy="38"/>
              </a:xfrm>
              <a:custGeom>
                <a:avLst/>
                <a:gdLst>
                  <a:gd name="T0" fmla="*/ 24 w 24"/>
                  <a:gd name="T1" fmla="*/ 0 h 38"/>
                  <a:gd name="T2" fmla="*/ 24 w 24"/>
                  <a:gd name="T3" fmla="*/ 0 h 38"/>
                  <a:gd name="T4" fmla="*/ 24 w 24"/>
                  <a:gd name="T5" fmla="*/ 4 h 38"/>
                  <a:gd name="T6" fmla="*/ 24 w 24"/>
                  <a:gd name="T7" fmla="*/ 4 h 38"/>
                  <a:gd name="T8" fmla="*/ 24 w 24"/>
                  <a:gd name="T9" fmla="*/ 4 h 38"/>
                  <a:gd name="T10" fmla="*/ 22 w 24"/>
                  <a:gd name="T11" fmla="*/ 16 h 38"/>
                  <a:gd name="T12" fmla="*/ 22 w 24"/>
                  <a:gd name="T13" fmla="*/ 16 h 38"/>
                  <a:gd name="T14" fmla="*/ 22 w 24"/>
                  <a:gd name="T15" fmla="*/ 20 h 38"/>
                  <a:gd name="T16" fmla="*/ 22 w 24"/>
                  <a:gd name="T17" fmla="*/ 20 h 38"/>
                  <a:gd name="T18" fmla="*/ 22 w 24"/>
                  <a:gd name="T19" fmla="*/ 26 h 38"/>
                  <a:gd name="T20" fmla="*/ 22 w 24"/>
                  <a:gd name="T21" fmla="*/ 26 h 38"/>
                  <a:gd name="T22" fmla="*/ 20 w 24"/>
                  <a:gd name="T23" fmla="*/ 30 h 38"/>
                  <a:gd name="T24" fmla="*/ 20 w 24"/>
                  <a:gd name="T25" fmla="*/ 30 h 38"/>
                  <a:gd name="T26" fmla="*/ 10 w 24"/>
                  <a:gd name="T27" fmla="*/ 34 h 38"/>
                  <a:gd name="T28" fmla="*/ 10 w 24"/>
                  <a:gd name="T29" fmla="*/ 34 h 38"/>
                  <a:gd name="T30" fmla="*/ 4 w 24"/>
                  <a:gd name="T31" fmla="*/ 36 h 38"/>
                  <a:gd name="T32" fmla="*/ 4 w 24"/>
                  <a:gd name="T33" fmla="*/ 36 h 38"/>
                  <a:gd name="T34" fmla="*/ 0 w 24"/>
                  <a:gd name="T35" fmla="*/ 38 h 38"/>
                  <a:gd name="T36" fmla="*/ 6 w 24"/>
                  <a:gd name="T37" fmla="*/ 4 h 38"/>
                  <a:gd name="T38" fmla="*/ 24 w 24"/>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38">
                    <a:moveTo>
                      <a:pt x="24" y="0"/>
                    </a:moveTo>
                    <a:lnTo>
                      <a:pt x="24" y="0"/>
                    </a:lnTo>
                    <a:lnTo>
                      <a:pt x="24" y="4"/>
                    </a:lnTo>
                    <a:lnTo>
                      <a:pt x="22" y="16"/>
                    </a:lnTo>
                    <a:lnTo>
                      <a:pt x="22" y="20"/>
                    </a:lnTo>
                    <a:lnTo>
                      <a:pt x="22" y="26"/>
                    </a:lnTo>
                    <a:lnTo>
                      <a:pt x="20" y="30"/>
                    </a:lnTo>
                    <a:lnTo>
                      <a:pt x="10" y="34"/>
                    </a:lnTo>
                    <a:lnTo>
                      <a:pt x="4" y="36"/>
                    </a:lnTo>
                    <a:lnTo>
                      <a:pt x="0" y="38"/>
                    </a:lnTo>
                    <a:lnTo>
                      <a:pt x="6" y="4"/>
                    </a:lnTo>
                    <a:lnTo>
                      <a:pt x="24" y="0"/>
                    </a:lnTo>
                    <a:close/>
                  </a:path>
                </a:pathLst>
              </a:custGeom>
              <a:solidFill>
                <a:srgbClr val="848E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05" name="Freeform 3809"/>
              <p:cNvSpPr>
                <a:spLocks/>
              </p:cNvSpPr>
              <p:nvPr/>
            </p:nvSpPr>
            <p:spPr bwMode="auto">
              <a:xfrm>
                <a:off x="1629" y="2151"/>
                <a:ext cx="24" cy="38"/>
              </a:xfrm>
              <a:custGeom>
                <a:avLst/>
                <a:gdLst>
                  <a:gd name="T0" fmla="*/ 24 w 24"/>
                  <a:gd name="T1" fmla="*/ 0 h 38"/>
                  <a:gd name="T2" fmla="*/ 24 w 24"/>
                  <a:gd name="T3" fmla="*/ 0 h 38"/>
                  <a:gd name="T4" fmla="*/ 24 w 24"/>
                  <a:gd name="T5" fmla="*/ 4 h 38"/>
                  <a:gd name="T6" fmla="*/ 24 w 24"/>
                  <a:gd name="T7" fmla="*/ 4 h 38"/>
                  <a:gd name="T8" fmla="*/ 24 w 24"/>
                  <a:gd name="T9" fmla="*/ 4 h 38"/>
                  <a:gd name="T10" fmla="*/ 22 w 24"/>
                  <a:gd name="T11" fmla="*/ 16 h 38"/>
                  <a:gd name="T12" fmla="*/ 22 w 24"/>
                  <a:gd name="T13" fmla="*/ 16 h 38"/>
                  <a:gd name="T14" fmla="*/ 22 w 24"/>
                  <a:gd name="T15" fmla="*/ 20 h 38"/>
                  <a:gd name="T16" fmla="*/ 22 w 24"/>
                  <a:gd name="T17" fmla="*/ 20 h 38"/>
                  <a:gd name="T18" fmla="*/ 22 w 24"/>
                  <a:gd name="T19" fmla="*/ 26 h 38"/>
                  <a:gd name="T20" fmla="*/ 22 w 24"/>
                  <a:gd name="T21" fmla="*/ 26 h 38"/>
                  <a:gd name="T22" fmla="*/ 20 w 24"/>
                  <a:gd name="T23" fmla="*/ 30 h 38"/>
                  <a:gd name="T24" fmla="*/ 20 w 24"/>
                  <a:gd name="T25" fmla="*/ 30 h 38"/>
                  <a:gd name="T26" fmla="*/ 10 w 24"/>
                  <a:gd name="T27" fmla="*/ 34 h 38"/>
                  <a:gd name="T28" fmla="*/ 10 w 24"/>
                  <a:gd name="T29" fmla="*/ 34 h 38"/>
                  <a:gd name="T30" fmla="*/ 4 w 24"/>
                  <a:gd name="T31" fmla="*/ 36 h 38"/>
                  <a:gd name="T32" fmla="*/ 4 w 24"/>
                  <a:gd name="T33" fmla="*/ 36 h 38"/>
                  <a:gd name="T34" fmla="*/ 0 w 24"/>
                  <a:gd name="T35" fmla="*/ 38 h 38"/>
                  <a:gd name="T36" fmla="*/ 6 w 24"/>
                  <a:gd name="T37" fmla="*/ 4 h 38"/>
                  <a:gd name="T38" fmla="*/ 24 w 24"/>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38">
                    <a:moveTo>
                      <a:pt x="24" y="0"/>
                    </a:moveTo>
                    <a:lnTo>
                      <a:pt x="24" y="0"/>
                    </a:lnTo>
                    <a:lnTo>
                      <a:pt x="24" y="4"/>
                    </a:lnTo>
                    <a:lnTo>
                      <a:pt x="22" y="16"/>
                    </a:lnTo>
                    <a:lnTo>
                      <a:pt x="22" y="20"/>
                    </a:lnTo>
                    <a:lnTo>
                      <a:pt x="22" y="26"/>
                    </a:lnTo>
                    <a:lnTo>
                      <a:pt x="20" y="30"/>
                    </a:lnTo>
                    <a:lnTo>
                      <a:pt x="10" y="34"/>
                    </a:lnTo>
                    <a:lnTo>
                      <a:pt x="4" y="36"/>
                    </a:lnTo>
                    <a:lnTo>
                      <a:pt x="0" y="38"/>
                    </a:lnTo>
                    <a:lnTo>
                      <a:pt x="6" y="4"/>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06" name="Freeform 3810"/>
              <p:cNvSpPr>
                <a:spLocks/>
              </p:cNvSpPr>
              <p:nvPr/>
            </p:nvSpPr>
            <p:spPr bwMode="auto">
              <a:xfrm>
                <a:off x="3449" y="2357"/>
                <a:ext cx="316" cy="126"/>
              </a:xfrm>
              <a:custGeom>
                <a:avLst/>
                <a:gdLst>
                  <a:gd name="T0" fmla="*/ 316 w 316"/>
                  <a:gd name="T1" fmla="*/ 126 h 126"/>
                  <a:gd name="T2" fmla="*/ 0 w 316"/>
                  <a:gd name="T3" fmla="*/ 126 h 126"/>
                  <a:gd name="T4" fmla="*/ 36 w 316"/>
                  <a:gd name="T5" fmla="*/ 54 h 126"/>
                  <a:gd name="T6" fmla="*/ 108 w 316"/>
                  <a:gd name="T7" fmla="*/ 0 h 126"/>
                  <a:gd name="T8" fmla="*/ 184 w 316"/>
                  <a:gd name="T9" fmla="*/ 0 h 126"/>
                  <a:gd name="T10" fmla="*/ 252 w 316"/>
                  <a:gd name="T11" fmla="*/ 32 h 126"/>
                  <a:gd name="T12" fmla="*/ 316 w 316"/>
                  <a:gd name="T13" fmla="*/ 126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6" h="126">
                    <a:moveTo>
                      <a:pt x="316" y="126"/>
                    </a:moveTo>
                    <a:lnTo>
                      <a:pt x="0" y="126"/>
                    </a:lnTo>
                    <a:lnTo>
                      <a:pt x="36" y="54"/>
                    </a:lnTo>
                    <a:lnTo>
                      <a:pt x="108" y="0"/>
                    </a:lnTo>
                    <a:lnTo>
                      <a:pt x="184" y="0"/>
                    </a:lnTo>
                    <a:lnTo>
                      <a:pt x="252" y="32"/>
                    </a:lnTo>
                    <a:lnTo>
                      <a:pt x="316" y="126"/>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07" name="Freeform 3811"/>
              <p:cNvSpPr>
                <a:spLocks/>
              </p:cNvSpPr>
              <p:nvPr/>
            </p:nvSpPr>
            <p:spPr bwMode="auto">
              <a:xfrm>
                <a:off x="3449" y="2357"/>
                <a:ext cx="316" cy="126"/>
              </a:xfrm>
              <a:custGeom>
                <a:avLst/>
                <a:gdLst>
                  <a:gd name="T0" fmla="*/ 316 w 316"/>
                  <a:gd name="T1" fmla="*/ 126 h 126"/>
                  <a:gd name="T2" fmla="*/ 0 w 316"/>
                  <a:gd name="T3" fmla="*/ 126 h 126"/>
                  <a:gd name="T4" fmla="*/ 36 w 316"/>
                  <a:gd name="T5" fmla="*/ 54 h 126"/>
                  <a:gd name="T6" fmla="*/ 108 w 316"/>
                  <a:gd name="T7" fmla="*/ 0 h 126"/>
                  <a:gd name="T8" fmla="*/ 184 w 316"/>
                  <a:gd name="T9" fmla="*/ 0 h 126"/>
                  <a:gd name="T10" fmla="*/ 252 w 316"/>
                  <a:gd name="T11" fmla="*/ 32 h 126"/>
                  <a:gd name="T12" fmla="*/ 316 w 316"/>
                  <a:gd name="T13" fmla="*/ 126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6" h="126">
                    <a:moveTo>
                      <a:pt x="316" y="126"/>
                    </a:moveTo>
                    <a:lnTo>
                      <a:pt x="0" y="126"/>
                    </a:lnTo>
                    <a:lnTo>
                      <a:pt x="36" y="54"/>
                    </a:lnTo>
                    <a:lnTo>
                      <a:pt x="108" y="0"/>
                    </a:lnTo>
                    <a:lnTo>
                      <a:pt x="184" y="0"/>
                    </a:lnTo>
                    <a:lnTo>
                      <a:pt x="252" y="32"/>
                    </a:lnTo>
                    <a:lnTo>
                      <a:pt x="316"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08" name="Freeform 3812"/>
              <p:cNvSpPr>
                <a:spLocks/>
              </p:cNvSpPr>
              <p:nvPr/>
            </p:nvSpPr>
            <p:spPr bwMode="auto">
              <a:xfrm>
                <a:off x="3485" y="2379"/>
                <a:ext cx="240" cy="242"/>
              </a:xfrm>
              <a:custGeom>
                <a:avLst/>
                <a:gdLst>
                  <a:gd name="T0" fmla="*/ 240 w 240"/>
                  <a:gd name="T1" fmla="*/ 122 h 242"/>
                  <a:gd name="T2" fmla="*/ 240 w 240"/>
                  <a:gd name="T3" fmla="*/ 122 h 242"/>
                  <a:gd name="T4" fmla="*/ 240 w 240"/>
                  <a:gd name="T5" fmla="*/ 134 h 242"/>
                  <a:gd name="T6" fmla="*/ 238 w 240"/>
                  <a:gd name="T7" fmla="*/ 146 h 242"/>
                  <a:gd name="T8" fmla="*/ 230 w 240"/>
                  <a:gd name="T9" fmla="*/ 168 h 242"/>
                  <a:gd name="T10" fmla="*/ 220 w 240"/>
                  <a:gd name="T11" fmla="*/ 188 h 242"/>
                  <a:gd name="T12" fmla="*/ 204 w 240"/>
                  <a:gd name="T13" fmla="*/ 206 h 242"/>
                  <a:gd name="T14" fmla="*/ 188 w 240"/>
                  <a:gd name="T15" fmla="*/ 222 h 242"/>
                  <a:gd name="T16" fmla="*/ 166 w 240"/>
                  <a:gd name="T17" fmla="*/ 232 h 242"/>
                  <a:gd name="T18" fmla="*/ 144 w 240"/>
                  <a:gd name="T19" fmla="*/ 240 h 242"/>
                  <a:gd name="T20" fmla="*/ 132 w 240"/>
                  <a:gd name="T21" fmla="*/ 242 h 242"/>
                  <a:gd name="T22" fmla="*/ 120 w 240"/>
                  <a:gd name="T23" fmla="*/ 242 h 242"/>
                  <a:gd name="T24" fmla="*/ 120 w 240"/>
                  <a:gd name="T25" fmla="*/ 242 h 242"/>
                  <a:gd name="T26" fmla="*/ 108 w 240"/>
                  <a:gd name="T27" fmla="*/ 242 h 242"/>
                  <a:gd name="T28" fmla="*/ 96 w 240"/>
                  <a:gd name="T29" fmla="*/ 240 h 242"/>
                  <a:gd name="T30" fmla="*/ 72 w 240"/>
                  <a:gd name="T31" fmla="*/ 232 h 242"/>
                  <a:gd name="T32" fmla="*/ 52 w 240"/>
                  <a:gd name="T33" fmla="*/ 222 h 242"/>
                  <a:gd name="T34" fmla="*/ 34 w 240"/>
                  <a:gd name="T35" fmla="*/ 206 h 242"/>
                  <a:gd name="T36" fmla="*/ 20 w 240"/>
                  <a:gd name="T37" fmla="*/ 188 h 242"/>
                  <a:gd name="T38" fmla="*/ 8 w 240"/>
                  <a:gd name="T39" fmla="*/ 168 h 242"/>
                  <a:gd name="T40" fmla="*/ 2 w 240"/>
                  <a:gd name="T41" fmla="*/ 146 h 242"/>
                  <a:gd name="T42" fmla="*/ 0 w 240"/>
                  <a:gd name="T43" fmla="*/ 134 h 242"/>
                  <a:gd name="T44" fmla="*/ 0 w 240"/>
                  <a:gd name="T45" fmla="*/ 122 h 242"/>
                  <a:gd name="T46" fmla="*/ 0 w 240"/>
                  <a:gd name="T47" fmla="*/ 122 h 242"/>
                  <a:gd name="T48" fmla="*/ 0 w 240"/>
                  <a:gd name="T49" fmla="*/ 110 h 242"/>
                  <a:gd name="T50" fmla="*/ 2 w 240"/>
                  <a:gd name="T51" fmla="*/ 98 h 242"/>
                  <a:gd name="T52" fmla="*/ 8 w 240"/>
                  <a:gd name="T53" fmla="*/ 74 h 242"/>
                  <a:gd name="T54" fmla="*/ 20 w 240"/>
                  <a:gd name="T55" fmla="*/ 54 h 242"/>
                  <a:gd name="T56" fmla="*/ 34 w 240"/>
                  <a:gd name="T57" fmla="*/ 36 h 242"/>
                  <a:gd name="T58" fmla="*/ 52 w 240"/>
                  <a:gd name="T59" fmla="*/ 22 h 242"/>
                  <a:gd name="T60" fmla="*/ 72 w 240"/>
                  <a:gd name="T61" fmla="*/ 10 h 242"/>
                  <a:gd name="T62" fmla="*/ 96 w 240"/>
                  <a:gd name="T63" fmla="*/ 4 h 242"/>
                  <a:gd name="T64" fmla="*/ 108 w 240"/>
                  <a:gd name="T65" fmla="*/ 2 h 242"/>
                  <a:gd name="T66" fmla="*/ 120 w 240"/>
                  <a:gd name="T67" fmla="*/ 0 h 242"/>
                  <a:gd name="T68" fmla="*/ 120 w 240"/>
                  <a:gd name="T69" fmla="*/ 0 h 242"/>
                  <a:gd name="T70" fmla="*/ 132 w 240"/>
                  <a:gd name="T71" fmla="*/ 2 h 242"/>
                  <a:gd name="T72" fmla="*/ 144 w 240"/>
                  <a:gd name="T73" fmla="*/ 4 h 242"/>
                  <a:gd name="T74" fmla="*/ 166 w 240"/>
                  <a:gd name="T75" fmla="*/ 10 h 242"/>
                  <a:gd name="T76" fmla="*/ 188 w 240"/>
                  <a:gd name="T77" fmla="*/ 22 h 242"/>
                  <a:gd name="T78" fmla="*/ 204 w 240"/>
                  <a:gd name="T79" fmla="*/ 36 h 242"/>
                  <a:gd name="T80" fmla="*/ 220 w 240"/>
                  <a:gd name="T81" fmla="*/ 54 h 242"/>
                  <a:gd name="T82" fmla="*/ 230 w 240"/>
                  <a:gd name="T83" fmla="*/ 74 h 242"/>
                  <a:gd name="T84" fmla="*/ 238 w 240"/>
                  <a:gd name="T85" fmla="*/ 98 h 242"/>
                  <a:gd name="T86" fmla="*/ 240 w 240"/>
                  <a:gd name="T87" fmla="*/ 110 h 242"/>
                  <a:gd name="T88" fmla="*/ 240 w 240"/>
                  <a:gd name="T89" fmla="*/ 122 h 2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0" h="242">
                    <a:moveTo>
                      <a:pt x="240" y="122"/>
                    </a:moveTo>
                    <a:lnTo>
                      <a:pt x="240" y="122"/>
                    </a:lnTo>
                    <a:lnTo>
                      <a:pt x="240" y="134"/>
                    </a:lnTo>
                    <a:lnTo>
                      <a:pt x="238" y="146"/>
                    </a:lnTo>
                    <a:lnTo>
                      <a:pt x="230" y="168"/>
                    </a:lnTo>
                    <a:lnTo>
                      <a:pt x="220" y="188"/>
                    </a:lnTo>
                    <a:lnTo>
                      <a:pt x="204" y="206"/>
                    </a:lnTo>
                    <a:lnTo>
                      <a:pt x="188" y="222"/>
                    </a:lnTo>
                    <a:lnTo>
                      <a:pt x="166" y="232"/>
                    </a:lnTo>
                    <a:lnTo>
                      <a:pt x="144" y="240"/>
                    </a:lnTo>
                    <a:lnTo>
                      <a:pt x="132" y="242"/>
                    </a:lnTo>
                    <a:lnTo>
                      <a:pt x="120" y="242"/>
                    </a:lnTo>
                    <a:lnTo>
                      <a:pt x="108" y="242"/>
                    </a:lnTo>
                    <a:lnTo>
                      <a:pt x="96" y="240"/>
                    </a:lnTo>
                    <a:lnTo>
                      <a:pt x="72" y="232"/>
                    </a:lnTo>
                    <a:lnTo>
                      <a:pt x="52" y="222"/>
                    </a:lnTo>
                    <a:lnTo>
                      <a:pt x="34" y="206"/>
                    </a:lnTo>
                    <a:lnTo>
                      <a:pt x="20" y="188"/>
                    </a:lnTo>
                    <a:lnTo>
                      <a:pt x="8" y="168"/>
                    </a:lnTo>
                    <a:lnTo>
                      <a:pt x="2" y="146"/>
                    </a:lnTo>
                    <a:lnTo>
                      <a:pt x="0" y="134"/>
                    </a:lnTo>
                    <a:lnTo>
                      <a:pt x="0" y="122"/>
                    </a:lnTo>
                    <a:lnTo>
                      <a:pt x="0" y="110"/>
                    </a:lnTo>
                    <a:lnTo>
                      <a:pt x="2" y="98"/>
                    </a:lnTo>
                    <a:lnTo>
                      <a:pt x="8" y="74"/>
                    </a:lnTo>
                    <a:lnTo>
                      <a:pt x="20" y="54"/>
                    </a:lnTo>
                    <a:lnTo>
                      <a:pt x="34" y="36"/>
                    </a:lnTo>
                    <a:lnTo>
                      <a:pt x="52" y="22"/>
                    </a:lnTo>
                    <a:lnTo>
                      <a:pt x="72" y="10"/>
                    </a:lnTo>
                    <a:lnTo>
                      <a:pt x="96" y="4"/>
                    </a:lnTo>
                    <a:lnTo>
                      <a:pt x="108" y="2"/>
                    </a:lnTo>
                    <a:lnTo>
                      <a:pt x="120" y="0"/>
                    </a:lnTo>
                    <a:lnTo>
                      <a:pt x="132" y="2"/>
                    </a:lnTo>
                    <a:lnTo>
                      <a:pt x="144" y="4"/>
                    </a:lnTo>
                    <a:lnTo>
                      <a:pt x="166" y="10"/>
                    </a:lnTo>
                    <a:lnTo>
                      <a:pt x="188" y="22"/>
                    </a:lnTo>
                    <a:lnTo>
                      <a:pt x="204" y="36"/>
                    </a:lnTo>
                    <a:lnTo>
                      <a:pt x="220" y="54"/>
                    </a:lnTo>
                    <a:lnTo>
                      <a:pt x="230" y="74"/>
                    </a:lnTo>
                    <a:lnTo>
                      <a:pt x="238" y="98"/>
                    </a:lnTo>
                    <a:lnTo>
                      <a:pt x="240" y="110"/>
                    </a:lnTo>
                    <a:lnTo>
                      <a:pt x="240" y="12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09" name="Freeform 3813"/>
              <p:cNvSpPr>
                <a:spLocks/>
              </p:cNvSpPr>
              <p:nvPr/>
            </p:nvSpPr>
            <p:spPr bwMode="auto">
              <a:xfrm>
                <a:off x="3485" y="2379"/>
                <a:ext cx="240" cy="242"/>
              </a:xfrm>
              <a:custGeom>
                <a:avLst/>
                <a:gdLst>
                  <a:gd name="T0" fmla="*/ 240 w 240"/>
                  <a:gd name="T1" fmla="*/ 122 h 242"/>
                  <a:gd name="T2" fmla="*/ 240 w 240"/>
                  <a:gd name="T3" fmla="*/ 122 h 242"/>
                  <a:gd name="T4" fmla="*/ 240 w 240"/>
                  <a:gd name="T5" fmla="*/ 134 h 242"/>
                  <a:gd name="T6" fmla="*/ 238 w 240"/>
                  <a:gd name="T7" fmla="*/ 146 h 242"/>
                  <a:gd name="T8" fmla="*/ 230 w 240"/>
                  <a:gd name="T9" fmla="*/ 168 h 242"/>
                  <a:gd name="T10" fmla="*/ 220 w 240"/>
                  <a:gd name="T11" fmla="*/ 188 h 242"/>
                  <a:gd name="T12" fmla="*/ 204 w 240"/>
                  <a:gd name="T13" fmla="*/ 206 h 242"/>
                  <a:gd name="T14" fmla="*/ 188 w 240"/>
                  <a:gd name="T15" fmla="*/ 222 h 242"/>
                  <a:gd name="T16" fmla="*/ 166 w 240"/>
                  <a:gd name="T17" fmla="*/ 232 h 242"/>
                  <a:gd name="T18" fmla="*/ 144 w 240"/>
                  <a:gd name="T19" fmla="*/ 240 h 242"/>
                  <a:gd name="T20" fmla="*/ 132 w 240"/>
                  <a:gd name="T21" fmla="*/ 242 h 242"/>
                  <a:gd name="T22" fmla="*/ 120 w 240"/>
                  <a:gd name="T23" fmla="*/ 242 h 242"/>
                  <a:gd name="T24" fmla="*/ 120 w 240"/>
                  <a:gd name="T25" fmla="*/ 242 h 242"/>
                  <a:gd name="T26" fmla="*/ 108 w 240"/>
                  <a:gd name="T27" fmla="*/ 242 h 242"/>
                  <a:gd name="T28" fmla="*/ 96 w 240"/>
                  <a:gd name="T29" fmla="*/ 240 h 242"/>
                  <a:gd name="T30" fmla="*/ 72 w 240"/>
                  <a:gd name="T31" fmla="*/ 232 h 242"/>
                  <a:gd name="T32" fmla="*/ 52 w 240"/>
                  <a:gd name="T33" fmla="*/ 222 h 242"/>
                  <a:gd name="T34" fmla="*/ 34 w 240"/>
                  <a:gd name="T35" fmla="*/ 206 h 242"/>
                  <a:gd name="T36" fmla="*/ 20 w 240"/>
                  <a:gd name="T37" fmla="*/ 188 h 242"/>
                  <a:gd name="T38" fmla="*/ 8 w 240"/>
                  <a:gd name="T39" fmla="*/ 168 h 242"/>
                  <a:gd name="T40" fmla="*/ 2 w 240"/>
                  <a:gd name="T41" fmla="*/ 146 h 242"/>
                  <a:gd name="T42" fmla="*/ 0 w 240"/>
                  <a:gd name="T43" fmla="*/ 134 h 242"/>
                  <a:gd name="T44" fmla="*/ 0 w 240"/>
                  <a:gd name="T45" fmla="*/ 122 h 242"/>
                  <a:gd name="T46" fmla="*/ 0 w 240"/>
                  <a:gd name="T47" fmla="*/ 122 h 242"/>
                  <a:gd name="T48" fmla="*/ 0 w 240"/>
                  <a:gd name="T49" fmla="*/ 110 h 242"/>
                  <a:gd name="T50" fmla="*/ 2 w 240"/>
                  <a:gd name="T51" fmla="*/ 98 h 242"/>
                  <a:gd name="T52" fmla="*/ 8 w 240"/>
                  <a:gd name="T53" fmla="*/ 74 h 242"/>
                  <a:gd name="T54" fmla="*/ 20 w 240"/>
                  <a:gd name="T55" fmla="*/ 54 h 242"/>
                  <a:gd name="T56" fmla="*/ 34 w 240"/>
                  <a:gd name="T57" fmla="*/ 36 h 242"/>
                  <a:gd name="T58" fmla="*/ 52 w 240"/>
                  <a:gd name="T59" fmla="*/ 22 h 242"/>
                  <a:gd name="T60" fmla="*/ 72 w 240"/>
                  <a:gd name="T61" fmla="*/ 10 h 242"/>
                  <a:gd name="T62" fmla="*/ 96 w 240"/>
                  <a:gd name="T63" fmla="*/ 4 h 242"/>
                  <a:gd name="T64" fmla="*/ 108 w 240"/>
                  <a:gd name="T65" fmla="*/ 2 h 242"/>
                  <a:gd name="T66" fmla="*/ 120 w 240"/>
                  <a:gd name="T67" fmla="*/ 0 h 242"/>
                  <a:gd name="T68" fmla="*/ 120 w 240"/>
                  <a:gd name="T69" fmla="*/ 0 h 242"/>
                  <a:gd name="T70" fmla="*/ 132 w 240"/>
                  <a:gd name="T71" fmla="*/ 2 h 242"/>
                  <a:gd name="T72" fmla="*/ 144 w 240"/>
                  <a:gd name="T73" fmla="*/ 4 h 242"/>
                  <a:gd name="T74" fmla="*/ 166 w 240"/>
                  <a:gd name="T75" fmla="*/ 10 h 242"/>
                  <a:gd name="T76" fmla="*/ 188 w 240"/>
                  <a:gd name="T77" fmla="*/ 22 h 242"/>
                  <a:gd name="T78" fmla="*/ 204 w 240"/>
                  <a:gd name="T79" fmla="*/ 36 h 242"/>
                  <a:gd name="T80" fmla="*/ 220 w 240"/>
                  <a:gd name="T81" fmla="*/ 54 h 242"/>
                  <a:gd name="T82" fmla="*/ 230 w 240"/>
                  <a:gd name="T83" fmla="*/ 74 h 242"/>
                  <a:gd name="T84" fmla="*/ 238 w 240"/>
                  <a:gd name="T85" fmla="*/ 98 h 242"/>
                  <a:gd name="T86" fmla="*/ 240 w 240"/>
                  <a:gd name="T87" fmla="*/ 110 h 242"/>
                  <a:gd name="T88" fmla="*/ 240 w 240"/>
                  <a:gd name="T89" fmla="*/ 122 h 2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0" h="242">
                    <a:moveTo>
                      <a:pt x="240" y="122"/>
                    </a:moveTo>
                    <a:lnTo>
                      <a:pt x="240" y="122"/>
                    </a:lnTo>
                    <a:lnTo>
                      <a:pt x="240" y="134"/>
                    </a:lnTo>
                    <a:lnTo>
                      <a:pt x="238" y="146"/>
                    </a:lnTo>
                    <a:lnTo>
                      <a:pt x="230" y="168"/>
                    </a:lnTo>
                    <a:lnTo>
                      <a:pt x="220" y="188"/>
                    </a:lnTo>
                    <a:lnTo>
                      <a:pt x="204" y="206"/>
                    </a:lnTo>
                    <a:lnTo>
                      <a:pt x="188" y="222"/>
                    </a:lnTo>
                    <a:lnTo>
                      <a:pt x="166" y="232"/>
                    </a:lnTo>
                    <a:lnTo>
                      <a:pt x="144" y="240"/>
                    </a:lnTo>
                    <a:lnTo>
                      <a:pt x="132" y="242"/>
                    </a:lnTo>
                    <a:lnTo>
                      <a:pt x="120" y="242"/>
                    </a:lnTo>
                    <a:lnTo>
                      <a:pt x="108" y="242"/>
                    </a:lnTo>
                    <a:lnTo>
                      <a:pt x="96" y="240"/>
                    </a:lnTo>
                    <a:lnTo>
                      <a:pt x="72" y="232"/>
                    </a:lnTo>
                    <a:lnTo>
                      <a:pt x="52" y="222"/>
                    </a:lnTo>
                    <a:lnTo>
                      <a:pt x="34" y="206"/>
                    </a:lnTo>
                    <a:lnTo>
                      <a:pt x="20" y="188"/>
                    </a:lnTo>
                    <a:lnTo>
                      <a:pt x="8" y="168"/>
                    </a:lnTo>
                    <a:lnTo>
                      <a:pt x="2" y="146"/>
                    </a:lnTo>
                    <a:lnTo>
                      <a:pt x="0" y="134"/>
                    </a:lnTo>
                    <a:lnTo>
                      <a:pt x="0" y="122"/>
                    </a:lnTo>
                    <a:lnTo>
                      <a:pt x="0" y="110"/>
                    </a:lnTo>
                    <a:lnTo>
                      <a:pt x="2" y="98"/>
                    </a:lnTo>
                    <a:lnTo>
                      <a:pt x="8" y="74"/>
                    </a:lnTo>
                    <a:lnTo>
                      <a:pt x="20" y="54"/>
                    </a:lnTo>
                    <a:lnTo>
                      <a:pt x="34" y="36"/>
                    </a:lnTo>
                    <a:lnTo>
                      <a:pt x="52" y="22"/>
                    </a:lnTo>
                    <a:lnTo>
                      <a:pt x="72" y="10"/>
                    </a:lnTo>
                    <a:lnTo>
                      <a:pt x="96" y="4"/>
                    </a:lnTo>
                    <a:lnTo>
                      <a:pt x="108" y="2"/>
                    </a:lnTo>
                    <a:lnTo>
                      <a:pt x="120" y="0"/>
                    </a:lnTo>
                    <a:lnTo>
                      <a:pt x="132" y="2"/>
                    </a:lnTo>
                    <a:lnTo>
                      <a:pt x="144" y="4"/>
                    </a:lnTo>
                    <a:lnTo>
                      <a:pt x="166" y="10"/>
                    </a:lnTo>
                    <a:lnTo>
                      <a:pt x="188" y="22"/>
                    </a:lnTo>
                    <a:lnTo>
                      <a:pt x="204" y="36"/>
                    </a:lnTo>
                    <a:lnTo>
                      <a:pt x="220" y="54"/>
                    </a:lnTo>
                    <a:lnTo>
                      <a:pt x="230" y="74"/>
                    </a:lnTo>
                    <a:lnTo>
                      <a:pt x="238" y="98"/>
                    </a:lnTo>
                    <a:lnTo>
                      <a:pt x="240" y="110"/>
                    </a:lnTo>
                    <a:lnTo>
                      <a:pt x="240"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10" name="Freeform 3814"/>
              <p:cNvSpPr>
                <a:spLocks/>
              </p:cNvSpPr>
              <p:nvPr/>
            </p:nvSpPr>
            <p:spPr bwMode="auto">
              <a:xfrm>
                <a:off x="3523" y="2419"/>
                <a:ext cx="162" cy="162"/>
              </a:xfrm>
              <a:custGeom>
                <a:avLst/>
                <a:gdLst>
                  <a:gd name="T0" fmla="*/ 162 w 162"/>
                  <a:gd name="T1" fmla="*/ 82 h 162"/>
                  <a:gd name="T2" fmla="*/ 162 w 162"/>
                  <a:gd name="T3" fmla="*/ 82 h 162"/>
                  <a:gd name="T4" fmla="*/ 160 w 162"/>
                  <a:gd name="T5" fmla="*/ 98 h 162"/>
                  <a:gd name="T6" fmla="*/ 156 w 162"/>
                  <a:gd name="T7" fmla="*/ 112 h 162"/>
                  <a:gd name="T8" fmla="*/ 148 w 162"/>
                  <a:gd name="T9" fmla="*/ 126 h 162"/>
                  <a:gd name="T10" fmla="*/ 138 w 162"/>
                  <a:gd name="T11" fmla="*/ 138 h 162"/>
                  <a:gd name="T12" fmla="*/ 126 w 162"/>
                  <a:gd name="T13" fmla="*/ 148 h 162"/>
                  <a:gd name="T14" fmla="*/ 114 w 162"/>
                  <a:gd name="T15" fmla="*/ 156 h 162"/>
                  <a:gd name="T16" fmla="*/ 98 w 162"/>
                  <a:gd name="T17" fmla="*/ 160 h 162"/>
                  <a:gd name="T18" fmla="*/ 82 w 162"/>
                  <a:gd name="T19" fmla="*/ 162 h 162"/>
                  <a:gd name="T20" fmla="*/ 82 w 162"/>
                  <a:gd name="T21" fmla="*/ 162 h 162"/>
                  <a:gd name="T22" fmla="*/ 66 w 162"/>
                  <a:gd name="T23" fmla="*/ 160 h 162"/>
                  <a:gd name="T24" fmla="*/ 50 w 162"/>
                  <a:gd name="T25" fmla="*/ 156 h 162"/>
                  <a:gd name="T26" fmla="*/ 36 w 162"/>
                  <a:gd name="T27" fmla="*/ 148 h 162"/>
                  <a:gd name="T28" fmla="*/ 24 w 162"/>
                  <a:gd name="T29" fmla="*/ 138 h 162"/>
                  <a:gd name="T30" fmla="*/ 14 w 162"/>
                  <a:gd name="T31" fmla="*/ 126 h 162"/>
                  <a:gd name="T32" fmla="*/ 8 w 162"/>
                  <a:gd name="T33" fmla="*/ 112 h 162"/>
                  <a:gd name="T34" fmla="*/ 2 w 162"/>
                  <a:gd name="T35" fmla="*/ 98 h 162"/>
                  <a:gd name="T36" fmla="*/ 0 w 162"/>
                  <a:gd name="T37" fmla="*/ 82 h 162"/>
                  <a:gd name="T38" fmla="*/ 0 w 162"/>
                  <a:gd name="T39" fmla="*/ 82 h 162"/>
                  <a:gd name="T40" fmla="*/ 2 w 162"/>
                  <a:gd name="T41" fmla="*/ 66 h 162"/>
                  <a:gd name="T42" fmla="*/ 8 w 162"/>
                  <a:gd name="T43" fmla="*/ 50 h 162"/>
                  <a:gd name="T44" fmla="*/ 14 w 162"/>
                  <a:gd name="T45" fmla="*/ 36 h 162"/>
                  <a:gd name="T46" fmla="*/ 24 w 162"/>
                  <a:gd name="T47" fmla="*/ 24 h 162"/>
                  <a:gd name="T48" fmla="*/ 36 w 162"/>
                  <a:gd name="T49" fmla="*/ 14 h 162"/>
                  <a:gd name="T50" fmla="*/ 50 w 162"/>
                  <a:gd name="T51" fmla="*/ 6 h 162"/>
                  <a:gd name="T52" fmla="*/ 66 w 162"/>
                  <a:gd name="T53" fmla="*/ 2 h 162"/>
                  <a:gd name="T54" fmla="*/ 82 w 162"/>
                  <a:gd name="T55" fmla="*/ 0 h 162"/>
                  <a:gd name="T56" fmla="*/ 82 w 162"/>
                  <a:gd name="T57" fmla="*/ 0 h 162"/>
                  <a:gd name="T58" fmla="*/ 98 w 162"/>
                  <a:gd name="T59" fmla="*/ 2 h 162"/>
                  <a:gd name="T60" fmla="*/ 114 w 162"/>
                  <a:gd name="T61" fmla="*/ 6 h 162"/>
                  <a:gd name="T62" fmla="*/ 126 w 162"/>
                  <a:gd name="T63" fmla="*/ 14 h 162"/>
                  <a:gd name="T64" fmla="*/ 138 w 162"/>
                  <a:gd name="T65" fmla="*/ 24 h 162"/>
                  <a:gd name="T66" fmla="*/ 148 w 162"/>
                  <a:gd name="T67" fmla="*/ 36 h 162"/>
                  <a:gd name="T68" fmla="*/ 156 w 162"/>
                  <a:gd name="T69" fmla="*/ 50 h 162"/>
                  <a:gd name="T70" fmla="*/ 160 w 162"/>
                  <a:gd name="T71" fmla="*/ 66 h 162"/>
                  <a:gd name="T72" fmla="*/ 162 w 162"/>
                  <a:gd name="T73" fmla="*/ 82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162" y="82"/>
                    </a:moveTo>
                    <a:lnTo>
                      <a:pt x="162" y="82"/>
                    </a:lnTo>
                    <a:lnTo>
                      <a:pt x="160" y="98"/>
                    </a:lnTo>
                    <a:lnTo>
                      <a:pt x="156" y="112"/>
                    </a:lnTo>
                    <a:lnTo>
                      <a:pt x="148" y="126"/>
                    </a:lnTo>
                    <a:lnTo>
                      <a:pt x="138" y="138"/>
                    </a:lnTo>
                    <a:lnTo>
                      <a:pt x="126" y="148"/>
                    </a:lnTo>
                    <a:lnTo>
                      <a:pt x="114" y="156"/>
                    </a:lnTo>
                    <a:lnTo>
                      <a:pt x="98" y="160"/>
                    </a:lnTo>
                    <a:lnTo>
                      <a:pt x="82" y="162"/>
                    </a:lnTo>
                    <a:lnTo>
                      <a:pt x="66" y="160"/>
                    </a:lnTo>
                    <a:lnTo>
                      <a:pt x="50" y="156"/>
                    </a:lnTo>
                    <a:lnTo>
                      <a:pt x="36" y="148"/>
                    </a:lnTo>
                    <a:lnTo>
                      <a:pt x="24" y="138"/>
                    </a:lnTo>
                    <a:lnTo>
                      <a:pt x="14" y="126"/>
                    </a:lnTo>
                    <a:lnTo>
                      <a:pt x="8" y="112"/>
                    </a:lnTo>
                    <a:lnTo>
                      <a:pt x="2" y="98"/>
                    </a:lnTo>
                    <a:lnTo>
                      <a:pt x="0" y="82"/>
                    </a:lnTo>
                    <a:lnTo>
                      <a:pt x="2" y="66"/>
                    </a:lnTo>
                    <a:lnTo>
                      <a:pt x="8" y="50"/>
                    </a:lnTo>
                    <a:lnTo>
                      <a:pt x="14" y="36"/>
                    </a:lnTo>
                    <a:lnTo>
                      <a:pt x="24" y="24"/>
                    </a:lnTo>
                    <a:lnTo>
                      <a:pt x="36" y="14"/>
                    </a:lnTo>
                    <a:lnTo>
                      <a:pt x="50" y="6"/>
                    </a:lnTo>
                    <a:lnTo>
                      <a:pt x="66" y="2"/>
                    </a:lnTo>
                    <a:lnTo>
                      <a:pt x="82" y="0"/>
                    </a:lnTo>
                    <a:lnTo>
                      <a:pt x="98" y="2"/>
                    </a:lnTo>
                    <a:lnTo>
                      <a:pt x="114" y="6"/>
                    </a:lnTo>
                    <a:lnTo>
                      <a:pt x="126" y="14"/>
                    </a:lnTo>
                    <a:lnTo>
                      <a:pt x="138" y="24"/>
                    </a:lnTo>
                    <a:lnTo>
                      <a:pt x="148" y="36"/>
                    </a:lnTo>
                    <a:lnTo>
                      <a:pt x="156" y="50"/>
                    </a:lnTo>
                    <a:lnTo>
                      <a:pt x="160" y="66"/>
                    </a:lnTo>
                    <a:lnTo>
                      <a:pt x="162" y="82"/>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11" name="Freeform 3815"/>
              <p:cNvSpPr>
                <a:spLocks/>
              </p:cNvSpPr>
              <p:nvPr/>
            </p:nvSpPr>
            <p:spPr bwMode="auto">
              <a:xfrm>
                <a:off x="3523" y="2419"/>
                <a:ext cx="162" cy="162"/>
              </a:xfrm>
              <a:custGeom>
                <a:avLst/>
                <a:gdLst>
                  <a:gd name="T0" fmla="*/ 162 w 162"/>
                  <a:gd name="T1" fmla="*/ 82 h 162"/>
                  <a:gd name="T2" fmla="*/ 162 w 162"/>
                  <a:gd name="T3" fmla="*/ 82 h 162"/>
                  <a:gd name="T4" fmla="*/ 160 w 162"/>
                  <a:gd name="T5" fmla="*/ 98 h 162"/>
                  <a:gd name="T6" fmla="*/ 156 w 162"/>
                  <a:gd name="T7" fmla="*/ 112 h 162"/>
                  <a:gd name="T8" fmla="*/ 148 w 162"/>
                  <a:gd name="T9" fmla="*/ 126 h 162"/>
                  <a:gd name="T10" fmla="*/ 138 w 162"/>
                  <a:gd name="T11" fmla="*/ 138 h 162"/>
                  <a:gd name="T12" fmla="*/ 126 w 162"/>
                  <a:gd name="T13" fmla="*/ 148 h 162"/>
                  <a:gd name="T14" fmla="*/ 114 w 162"/>
                  <a:gd name="T15" fmla="*/ 156 h 162"/>
                  <a:gd name="T16" fmla="*/ 98 w 162"/>
                  <a:gd name="T17" fmla="*/ 160 h 162"/>
                  <a:gd name="T18" fmla="*/ 82 w 162"/>
                  <a:gd name="T19" fmla="*/ 162 h 162"/>
                  <a:gd name="T20" fmla="*/ 82 w 162"/>
                  <a:gd name="T21" fmla="*/ 162 h 162"/>
                  <a:gd name="T22" fmla="*/ 66 w 162"/>
                  <a:gd name="T23" fmla="*/ 160 h 162"/>
                  <a:gd name="T24" fmla="*/ 50 w 162"/>
                  <a:gd name="T25" fmla="*/ 156 h 162"/>
                  <a:gd name="T26" fmla="*/ 36 w 162"/>
                  <a:gd name="T27" fmla="*/ 148 h 162"/>
                  <a:gd name="T28" fmla="*/ 24 w 162"/>
                  <a:gd name="T29" fmla="*/ 138 h 162"/>
                  <a:gd name="T30" fmla="*/ 14 w 162"/>
                  <a:gd name="T31" fmla="*/ 126 h 162"/>
                  <a:gd name="T32" fmla="*/ 8 w 162"/>
                  <a:gd name="T33" fmla="*/ 112 h 162"/>
                  <a:gd name="T34" fmla="*/ 2 w 162"/>
                  <a:gd name="T35" fmla="*/ 98 h 162"/>
                  <a:gd name="T36" fmla="*/ 0 w 162"/>
                  <a:gd name="T37" fmla="*/ 82 h 162"/>
                  <a:gd name="T38" fmla="*/ 0 w 162"/>
                  <a:gd name="T39" fmla="*/ 82 h 162"/>
                  <a:gd name="T40" fmla="*/ 2 w 162"/>
                  <a:gd name="T41" fmla="*/ 66 h 162"/>
                  <a:gd name="T42" fmla="*/ 8 w 162"/>
                  <a:gd name="T43" fmla="*/ 50 h 162"/>
                  <a:gd name="T44" fmla="*/ 14 w 162"/>
                  <a:gd name="T45" fmla="*/ 36 h 162"/>
                  <a:gd name="T46" fmla="*/ 24 w 162"/>
                  <a:gd name="T47" fmla="*/ 24 h 162"/>
                  <a:gd name="T48" fmla="*/ 36 w 162"/>
                  <a:gd name="T49" fmla="*/ 14 h 162"/>
                  <a:gd name="T50" fmla="*/ 50 w 162"/>
                  <a:gd name="T51" fmla="*/ 6 h 162"/>
                  <a:gd name="T52" fmla="*/ 66 w 162"/>
                  <a:gd name="T53" fmla="*/ 2 h 162"/>
                  <a:gd name="T54" fmla="*/ 82 w 162"/>
                  <a:gd name="T55" fmla="*/ 0 h 162"/>
                  <a:gd name="T56" fmla="*/ 82 w 162"/>
                  <a:gd name="T57" fmla="*/ 0 h 162"/>
                  <a:gd name="T58" fmla="*/ 98 w 162"/>
                  <a:gd name="T59" fmla="*/ 2 h 162"/>
                  <a:gd name="T60" fmla="*/ 114 w 162"/>
                  <a:gd name="T61" fmla="*/ 6 h 162"/>
                  <a:gd name="T62" fmla="*/ 126 w 162"/>
                  <a:gd name="T63" fmla="*/ 14 h 162"/>
                  <a:gd name="T64" fmla="*/ 138 w 162"/>
                  <a:gd name="T65" fmla="*/ 24 h 162"/>
                  <a:gd name="T66" fmla="*/ 148 w 162"/>
                  <a:gd name="T67" fmla="*/ 36 h 162"/>
                  <a:gd name="T68" fmla="*/ 156 w 162"/>
                  <a:gd name="T69" fmla="*/ 50 h 162"/>
                  <a:gd name="T70" fmla="*/ 160 w 162"/>
                  <a:gd name="T71" fmla="*/ 66 h 162"/>
                  <a:gd name="T72" fmla="*/ 162 w 162"/>
                  <a:gd name="T73" fmla="*/ 82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162" y="82"/>
                    </a:moveTo>
                    <a:lnTo>
                      <a:pt x="162" y="82"/>
                    </a:lnTo>
                    <a:lnTo>
                      <a:pt x="160" y="98"/>
                    </a:lnTo>
                    <a:lnTo>
                      <a:pt x="156" y="112"/>
                    </a:lnTo>
                    <a:lnTo>
                      <a:pt x="148" y="126"/>
                    </a:lnTo>
                    <a:lnTo>
                      <a:pt x="138" y="138"/>
                    </a:lnTo>
                    <a:lnTo>
                      <a:pt x="126" y="148"/>
                    </a:lnTo>
                    <a:lnTo>
                      <a:pt x="114" y="156"/>
                    </a:lnTo>
                    <a:lnTo>
                      <a:pt x="98" y="160"/>
                    </a:lnTo>
                    <a:lnTo>
                      <a:pt x="82" y="162"/>
                    </a:lnTo>
                    <a:lnTo>
                      <a:pt x="66" y="160"/>
                    </a:lnTo>
                    <a:lnTo>
                      <a:pt x="50" y="156"/>
                    </a:lnTo>
                    <a:lnTo>
                      <a:pt x="36" y="148"/>
                    </a:lnTo>
                    <a:lnTo>
                      <a:pt x="24" y="138"/>
                    </a:lnTo>
                    <a:lnTo>
                      <a:pt x="14" y="126"/>
                    </a:lnTo>
                    <a:lnTo>
                      <a:pt x="8" y="112"/>
                    </a:lnTo>
                    <a:lnTo>
                      <a:pt x="2" y="98"/>
                    </a:lnTo>
                    <a:lnTo>
                      <a:pt x="0" y="82"/>
                    </a:lnTo>
                    <a:lnTo>
                      <a:pt x="2" y="66"/>
                    </a:lnTo>
                    <a:lnTo>
                      <a:pt x="8" y="50"/>
                    </a:lnTo>
                    <a:lnTo>
                      <a:pt x="14" y="36"/>
                    </a:lnTo>
                    <a:lnTo>
                      <a:pt x="24" y="24"/>
                    </a:lnTo>
                    <a:lnTo>
                      <a:pt x="36" y="14"/>
                    </a:lnTo>
                    <a:lnTo>
                      <a:pt x="50" y="6"/>
                    </a:lnTo>
                    <a:lnTo>
                      <a:pt x="66" y="2"/>
                    </a:lnTo>
                    <a:lnTo>
                      <a:pt x="82" y="0"/>
                    </a:lnTo>
                    <a:lnTo>
                      <a:pt x="98" y="2"/>
                    </a:lnTo>
                    <a:lnTo>
                      <a:pt x="114" y="6"/>
                    </a:lnTo>
                    <a:lnTo>
                      <a:pt x="126" y="14"/>
                    </a:lnTo>
                    <a:lnTo>
                      <a:pt x="138" y="24"/>
                    </a:lnTo>
                    <a:lnTo>
                      <a:pt x="148" y="36"/>
                    </a:lnTo>
                    <a:lnTo>
                      <a:pt x="156" y="50"/>
                    </a:lnTo>
                    <a:lnTo>
                      <a:pt x="160" y="66"/>
                    </a:lnTo>
                    <a:lnTo>
                      <a:pt x="162"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12" name="Freeform 3816"/>
              <p:cNvSpPr>
                <a:spLocks noEditPoints="1"/>
              </p:cNvSpPr>
              <p:nvPr/>
            </p:nvSpPr>
            <p:spPr bwMode="auto">
              <a:xfrm>
                <a:off x="3495" y="2389"/>
                <a:ext cx="220" cy="222"/>
              </a:xfrm>
              <a:custGeom>
                <a:avLst/>
                <a:gdLst>
                  <a:gd name="T0" fmla="*/ 110 w 220"/>
                  <a:gd name="T1" fmla="*/ 192 h 222"/>
                  <a:gd name="T2" fmla="*/ 78 w 220"/>
                  <a:gd name="T3" fmla="*/ 186 h 222"/>
                  <a:gd name="T4" fmla="*/ 52 w 220"/>
                  <a:gd name="T5" fmla="*/ 168 h 222"/>
                  <a:gd name="T6" fmla="*/ 36 w 220"/>
                  <a:gd name="T7" fmla="*/ 142 h 222"/>
                  <a:gd name="T8" fmla="*/ 28 w 220"/>
                  <a:gd name="T9" fmla="*/ 112 h 222"/>
                  <a:gd name="T10" fmla="*/ 30 w 220"/>
                  <a:gd name="T11" fmla="*/ 96 h 222"/>
                  <a:gd name="T12" fmla="*/ 42 w 220"/>
                  <a:gd name="T13" fmla="*/ 66 h 222"/>
                  <a:gd name="T14" fmla="*/ 64 w 220"/>
                  <a:gd name="T15" fmla="*/ 44 h 222"/>
                  <a:gd name="T16" fmla="*/ 94 w 220"/>
                  <a:gd name="T17" fmla="*/ 32 h 222"/>
                  <a:gd name="T18" fmla="*/ 110 w 220"/>
                  <a:gd name="T19" fmla="*/ 30 h 222"/>
                  <a:gd name="T20" fmla="*/ 142 w 220"/>
                  <a:gd name="T21" fmla="*/ 36 h 222"/>
                  <a:gd name="T22" fmla="*/ 166 w 220"/>
                  <a:gd name="T23" fmla="*/ 54 h 222"/>
                  <a:gd name="T24" fmla="*/ 184 w 220"/>
                  <a:gd name="T25" fmla="*/ 80 h 222"/>
                  <a:gd name="T26" fmla="*/ 190 w 220"/>
                  <a:gd name="T27" fmla="*/ 112 h 222"/>
                  <a:gd name="T28" fmla="*/ 188 w 220"/>
                  <a:gd name="T29" fmla="*/ 128 h 222"/>
                  <a:gd name="T30" fmla="*/ 176 w 220"/>
                  <a:gd name="T31" fmla="*/ 156 h 222"/>
                  <a:gd name="T32" fmla="*/ 154 w 220"/>
                  <a:gd name="T33" fmla="*/ 178 h 222"/>
                  <a:gd name="T34" fmla="*/ 126 w 220"/>
                  <a:gd name="T35" fmla="*/ 190 h 222"/>
                  <a:gd name="T36" fmla="*/ 110 w 220"/>
                  <a:gd name="T37" fmla="*/ 0 h 222"/>
                  <a:gd name="T38" fmla="*/ 88 w 220"/>
                  <a:gd name="T39" fmla="*/ 4 h 222"/>
                  <a:gd name="T40" fmla="*/ 48 w 220"/>
                  <a:gd name="T41" fmla="*/ 20 h 222"/>
                  <a:gd name="T42" fmla="*/ 18 w 220"/>
                  <a:gd name="T43" fmla="*/ 50 h 222"/>
                  <a:gd name="T44" fmla="*/ 2 w 220"/>
                  <a:gd name="T45" fmla="*/ 90 h 222"/>
                  <a:gd name="T46" fmla="*/ 0 w 220"/>
                  <a:gd name="T47" fmla="*/ 112 h 222"/>
                  <a:gd name="T48" fmla="*/ 8 w 220"/>
                  <a:gd name="T49" fmla="*/ 154 h 222"/>
                  <a:gd name="T50" fmla="*/ 32 w 220"/>
                  <a:gd name="T51" fmla="*/ 190 h 222"/>
                  <a:gd name="T52" fmla="*/ 66 w 220"/>
                  <a:gd name="T53" fmla="*/ 214 h 222"/>
                  <a:gd name="T54" fmla="*/ 110 w 220"/>
                  <a:gd name="T55" fmla="*/ 222 h 222"/>
                  <a:gd name="T56" fmla="*/ 132 w 220"/>
                  <a:gd name="T57" fmla="*/ 220 h 222"/>
                  <a:gd name="T58" fmla="*/ 172 w 220"/>
                  <a:gd name="T59" fmla="*/ 204 h 222"/>
                  <a:gd name="T60" fmla="*/ 202 w 220"/>
                  <a:gd name="T61" fmla="*/ 174 h 222"/>
                  <a:gd name="T62" fmla="*/ 218 w 220"/>
                  <a:gd name="T63" fmla="*/ 134 h 222"/>
                  <a:gd name="T64" fmla="*/ 220 w 220"/>
                  <a:gd name="T65" fmla="*/ 112 h 222"/>
                  <a:gd name="T66" fmla="*/ 212 w 220"/>
                  <a:gd name="T67" fmla="*/ 68 h 222"/>
                  <a:gd name="T68" fmla="*/ 188 w 220"/>
                  <a:gd name="T69" fmla="*/ 34 h 222"/>
                  <a:gd name="T70" fmla="*/ 152 w 220"/>
                  <a:gd name="T71" fmla="*/ 10 h 222"/>
                  <a:gd name="T72" fmla="*/ 110 w 220"/>
                  <a:gd name="T73" fmla="*/ 0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0" h="222">
                    <a:moveTo>
                      <a:pt x="110" y="192"/>
                    </a:moveTo>
                    <a:lnTo>
                      <a:pt x="110" y="192"/>
                    </a:lnTo>
                    <a:lnTo>
                      <a:pt x="94" y="190"/>
                    </a:lnTo>
                    <a:lnTo>
                      <a:pt x="78" y="186"/>
                    </a:lnTo>
                    <a:lnTo>
                      <a:pt x="64" y="178"/>
                    </a:lnTo>
                    <a:lnTo>
                      <a:pt x="52" y="168"/>
                    </a:lnTo>
                    <a:lnTo>
                      <a:pt x="42" y="156"/>
                    </a:lnTo>
                    <a:lnTo>
                      <a:pt x="36" y="142"/>
                    </a:lnTo>
                    <a:lnTo>
                      <a:pt x="30" y="128"/>
                    </a:lnTo>
                    <a:lnTo>
                      <a:pt x="28" y="112"/>
                    </a:lnTo>
                    <a:lnTo>
                      <a:pt x="30" y="96"/>
                    </a:lnTo>
                    <a:lnTo>
                      <a:pt x="36" y="80"/>
                    </a:lnTo>
                    <a:lnTo>
                      <a:pt x="42" y="66"/>
                    </a:lnTo>
                    <a:lnTo>
                      <a:pt x="52" y="54"/>
                    </a:lnTo>
                    <a:lnTo>
                      <a:pt x="64" y="44"/>
                    </a:lnTo>
                    <a:lnTo>
                      <a:pt x="78" y="36"/>
                    </a:lnTo>
                    <a:lnTo>
                      <a:pt x="94" y="32"/>
                    </a:lnTo>
                    <a:lnTo>
                      <a:pt x="110" y="30"/>
                    </a:lnTo>
                    <a:lnTo>
                      <a:pt x="126" y="32"/>
                    </a:lnTo>
                    <a:lnTo>
                      <a:pt x="142" y="36"/>
                    </a:lnTo>
                    <a:lnTo>
                      <a:pt x="154" y="44"/>
                    </a:lnTo>
                    <a:lnTo>
                      <a:pt x="166" y="54"/>
                    </a:lnTo>
                    <a:lnTo>
                      <a:pt x="176" y="66"/>
                    </a:lnTo>
                    <a:lnTo>
                      <a:pt x="184" y="80"/>
                    </a:lnTo>
                    <a:lnTo>
                      <a:pt x="188" y="96"/>
                    </a:lnTo>
                    <a:lnTo>
                      <a:pt x="190" y="112"/>
                    </a:lnTo>
                    <a:lnTo>
                      <a:pt x="188" y="128"/>
                    </a:lnTo>
                    <a:lnTo>
                      <a:pt x="184" y="142"/>
                    </a:lnTo>
                    <a:lnTo>
                      <a:pt x="176" y="156"/>
                    </a:lnTo>
                    <a:lnTo>
                      <a:pt x="166" y="168"/>
                    </a:lnTo>
                    <a:lnTo>
                      <a:pt x="154" y="178"/>
                    </a:lnTo>
                    <a:lnTo>
                      <a:pt x="142" y="186"/>
                    </a:lnTo>
                    <a:lnTo>
                      <a:pt x="126" y="190"/>
                    </a:lnTo>
                    <a:lnTo>
                      <a:pt x="110" y="192"/>
                    </a:lnTo>
                    <a:close/>
                    <a:moveTo>
                      <a:pt x="110" y="0"/>
                    </a:moveTo>
                    <a:lnTo>
                      <a:pt x="110" y="0"/>
                    </a:lnTo>
                    <a:lnTo>
                      <a:pt x="88" y="4"/>
                    </a:lnTo>
                    <a:lnTo>
                      <a:pt x="66" y="10"/>
                    </a:lnTo>
                    <a:lnTo>
                      <a:pt x="48" y="20"/>
                    </a:lnTo>
                    <a:lnTo>
                      <a:pt x="32" y="34"/>
                    </a:lnTo>
                    <a:lnTo>
                      <a:pt x="18" y="50"/>
                    </a:lnTo>
                    <a:lnTo>
                      <a:pt x="8" y="68"/>
                    </a:lnTo>
                    <a:lnTo>
                      <a:pt x="2" y="90"/>
                    </a:lnTo>
                    <a:lnTo>
                      <a:pt x="0" y="112"/>
                    </a:lnTo>
                    <a:lnTo>
                      <a:pt x="2" y="134"/>
                    </a:lnTo>
                    <a:lnTo>
                      <a:pt x="8" y="154"/>
                    </a:lnTo>
                    <a:lnTo>
                      <a:pt x="18" y="174"/>
                    </a:lnTo>
                    <a:lnTo>
                      <a:pt x="32" y="190"/>
                    </a:lnTo>
                    <a:lnTo>
                      <a:pt x="48" y="204"/>
                    </a:lnTo>
                    <a:lnTo>
                      <a:pt x="66" y="214"/>
                    </a:lnTo>
                    <a:lnTo>
                      <a:pt x="88" y="220"/>
                    </a:lnTo>
                    <a:lnTo>
                      <a:pt x="110" y="222"/>
                    </a:lnTo>
                    <a:lnTo>
                      <a:pt x="132" y="220"/>
                    </a:lnTo>
                    <a:lnTo>
                      <a:pt x="152" y="214"/>
                    </a:lnTo>
                    <a:lnTo>
                      <a:pt x="172" y="204"/>
                    </a:lnTo>
                    <a:lnTo>
                      <a:pt x="188" y="190"/>
                    </a:lnTo>
                    <a:lnTo>
                      <a:pt x="202" y="174"/>
                    </a:lnTo>
                    <a:lnTo>
                      <a:pt x="212" y="154"/>
                    </a:lnTo>
                    <a:lnTo>
                      <a:pt x="218" y="134"/>
                    </a:lnTo>
                    <a:lnTo>
                      <a:pt x="220" y="112"/>
                    </a:lnTo>
                    <a:lnTo>
                      <a:pt x="218" y="90"/>
                    </a:lnTo>
                    <a:lnTo>
                      <a:pt x="212" y="68"/>
                    </a:lnTo>
                    <a:lnTo>
                      <a:pt x="202" y="50"/>
                    </a:lnTo>
                    <a:lnTo>
                      <a:pt x="188" y="34"/>
                    </a:lnTo>
                    <a:lnTo>
                      <a:pt x="172" y="20"/>
                    </a:lnTo>
                    <a:lnTo>
                      <a:pt x="152" y="10"/>
                    </a:lnTo>
                    <a:lnTo>
                      <a:pt x="132" y="4"/>
                    </a:lnTo>
                    <a:lnTo>
                      <a:pt x="110" y="0"/>
                    </a:lnTo>
                    <a:close/>
                  </a:path>
                </a:pathLst>
              </a:custGeom>
              <a:solidFill>
                <a:srgbClr val="2D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13" name="Freeform 3817"/>
              <p:cNvSpPr>
                <a:spLocks/>
              </p:cNvSpPr>
              <p:nvPr/>
            </p:nvSpPr>
            <p:spPr bwMode="auto">
              <a:xfrm>
                <a:off x="3523" y="2419"/>
                <a:ext cx="162" cy="162"/>
              </a:xfrm>
              <a:custGeom>
                <a:avLst/>
                <a:gdLst>
                  <a:gd name="T0" fmla="*/ 82 w 162"/>
                  <a:gd name="T1" fmla="*/ 162 h 162"/>
                  <a:gd name="T2" fmla="*/ 82 w 162"/>
                  <a:gd name="T3" fmla="*/ 162 h 162"/>
                  <a:gd name="T4" fmla="*/ 66 w 162"/>
                  <a:gd name="T5" fmla="*/ 160 h 162"/>
                  <a:gd name="T6" fmla="*/ 50 w 162"/>
                  <a:gd name="T7" fmla="*/ 156 h 162"/>
                  <a:gd name="T8" fmla="*/ 36 w 162"/>
                  <a:gd name="T9" fmla="*/ 148 h 162"/>
                  <a:gd name="T10" fmla="*/ 24 w 162"/>
                  <a:gd name="T11" fmla="*/ 138 h 162"/>
                  <a:gd name="T12" fmla="*/ 14 w 162"/>
                  <a:gd name="T13" fmla="*/ 126 h 162"/>
                  <a:gd name="T14" fmla="*/ 8 w 162"/>
                  <a:gd name="T15" fmla="*/ 112 h 162"/>
                  <a:gd name="T16" fmla="*/ 2 w 162"/>
                  <a:gd name="T17" fmla="*/ 98 h 162"/>
                  <a:gd name="T18" fmla="*/ 0 w 162"/>
                  <a:gd name="T19" fmla="*/ 82 h 162"/>
                  <a:gd name="T20" fmla="*/ 0 w 162"/>
                  <a:gd name="T21" fmla="*/ 82 h 162"/>
                  <a:gd name="T22" fmla="*/ 2 w 162"/>
                  <a:gd name="T23" fmla="*/ 66 h 162"/>
                  <a:gd name="T24" fmla="*/ 8 w 162"/>
                  <a:gd name="T25" fmla="*/ 50 h 162"/>
                  <a:gd name="T26" fmla="*/ 14 w 162"/>
                  <a:gd name="T27" fmla="*/ 36 h 162"/>
                  <a:gd name="T28" fmla="*/ 24 w 162"/>
                  <a:gd name="T29" fmla="*/ 24 h 162"/>
                  <a:gd name="T30" fmla="*/ 36 w 162"/>
                  <a:gd name="T31" fmla="*/ 14 h 162"/>
                  <a:gd name="T32" fmla="*/ 50 w 162"/>
                  <a:gd name="T33" fmla="*/ 6 h 162"/>
                  <a:gd name="T34" fmla="*/ 66 w 162"/>
                  <a:gd name="T35" fmla="*/ 2 h 162"/>
                  <a:gd name="T36" fmla="*/ 82 w 162"/>
                  <a:gd name="T37" fmla="*/ 0 h 162"/>
                  <a:gd name="T38" fmla="*/ 82 w 162"/>
                  <a:gd name="T39" fmla="*/ 0 h 162"/>
                  <a:gd name="T40" fmla="*/ 98 w 162"/>
                  <a:gd name="T41" fmla="*/ 2 h 162"/>
                  <a:gd name="T42" fmla="*/ 114 w 162"/>
                  <a:gd name="T43" fmla="*/ 6 h 162"/>
                  <a:gd name="T44" fmla="*/ 126 w 162"/>
                  <a:gd name="T45" fmla="*/ 14 h 162"/>
                  <a:gd name="T46" fmla="*/ 138 w 162"/>
                  <a:gd name="T47" fmla="*/ 24 h 162"/>
                  <a:gd name="T48" fmla="*/ 148 w 162"/>
                  <a:gd name="T49" fmla="*/ 36 h 162"/>
                  <a:gd name="T50" fmla="*/ 156 w 162"/>
                  <a:gd name="T51" fmla="*/ 50 h 162"/>
                  <a:gd name="T52" fmla="*/ 160 w 162"/>
                  <a:gd name="T53" fmla="*/ 66 h 162"/>
                  <a:gd name="T54" fmla="*/ 162 w 162"/>
                  <a:gd name="T55" fmla="*/ 82 h 162"/>
                  <a:gd name="T56" fmla="*/ 162 w 162"/>
                  <a:gd name="T57" fmla="*/ 82 h 162"/>
                  <a:gd name="T58" fmla="*/ 160 w 162"/>
                  <a:gd name="T59" fmla="*/ 98 h 162"/>
                  <a:gd name="T60" fmla="*/ 156 w 162"/>
                  <a:gd name="T61" fmla="*/ 112 h 162"/>
                  <a:gd name="T62" fmla="*/ 148 w 162"/>
                  <a:gd name="T63" fmla="*/ 126 h 162"/>
                  <a:gd name="T64" fmla="*/ 138 w 162"/>
                  <a:gd name="T65" fmla="*/ 138 h 162"/>
                  <a:gd name="T66" fmla="*/ 126 w 162"/>
                  <a:gd name="T67" fmla="*/ 148 h 162"/>
                  <a:gd name="T68" fmla="*/ 114 w 162"/>
                  <a:gd name="T69" fmla="*/ 156 h 162"/>
                  <a:gd name="T70" fmla="*/ 98 w 162"/>
                  <a:gd name="T71" fmla="*/ 160 h 162"/>
                  <a:gd name="T72" fmla="*/ 82 w 162"/>
                  <a:gd name="T73" fmla="*/ 162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82" y="162"/>
                    </a:moveTo>
                    <a:lnTo>
                      <a:pt x="82" y="162"/>
                    </a:lnTo>
                    <a:lnTo>
                      <a:pt x="66" y="160"/>
                    </a:lnTo>
                    <a:lnTo>
                      <a:pt x="50" y="156"/>
                    </a:lnTo>
                    <a:lnTo>
                      <a:pt x="36" y="148"/>
                    </a:lnTo>
                    <a:lnTo>
                      <a:pt x="24" y="138"/>
                    </a:lnTo>
                    <a:lnTo>
                      <a:pt x="14" y="126"/>
                    </a:lnTo>
                    <a:lnTo>
                      <a:pt x="8" y="112"/>
                    </a:lnTo>
                    <a:lnTo>
                      <a:pt x="2" y="98"/>
                    </a:lnTo>
                    <a:lnTo>
                      <a:pt x="0" y="82"/>
                    </a:lnTo>
                    <a:lnTo>
                      <a:pt x="2" y="66"/>
                    </a:lnTo>
                    <a:lnTo>
                      <a:pt x="8" y="50"/>
                    </a:lnTo>
                    <a:lnTo>
                      <a:pt x="14" y="36"/>
                    </a:lnTo>
                    <a:lnTo>
                      <a:pt x="24" y="24"/>
                    </a:lnTo>
                    <a:lnTo>
                      <a:pt x="36" y="14"/>
                    </a:lnTo>
                    <a:lnTo>
                      <a:pt x="50" y="6"/>
                    </a:lnTo>
                    <a:lnTo>
                      <a:pt x="66" y="2"/>
                    </a:lnTo>
                    <a:lnTo>
                      <a:pt x="82" y="0"/>
                    </a:lnTo>
                    <a:lnTo>
                      <a:pt x="98" y="2"/>
                    </a:lnTo>
                    <a:lnTo>
                      <a:pt x="114" y="6"/>
                    </a:lnTo>
                    <a:lnTo>
                      <a:pt x="126" y="14"/>
                    </a:lnTo>
                    <a:lnTo>
                      <a:pt x="138" y="24"/>
                    </a:lnTo>
                    <a:lnTo>
                      <a:pt x="148" y="36"/>
                    </a:lnTo>
                    <a:lnTo>
                      <a:pt x="156" y="50"/>
                    </a:lnTo>
                    <a:lnTo>
                      <a:pt x="160" y="66"/>
                    </a:lnTo>
                    <a:lnTo>
                      <a:pt x="162" y="82"/>
                    </a:lnTo>
                    <a:lnTo>
                      <a:pt x="160" y="98"/>
                    </a:lnTo>
                    <a:lnTo>
                      <a:pt x="156" y="112"/>
                    </a:lnTo>
                    <a:lnTo>
                      <a:pt x="148" y="126"/>
                    </a:lnTo>
                    <a:lnTo>
                      <a:pt x="138" y="138"/>
                    </a:lnTo>
                    <a:lnTo>
                      <a:pt x="126" y="148"/>
                    </a:lnTo>
                    <a:lnTo>
                      <a:pt x="114" y="156"/>
                    </a:lnTo>
                    <a:lnTo>
                      <a:pt x="98" y="160"/>
                    </a:lnTo>
                    <a:lnTo>
                      <a:pt x="82" y="1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14" name="Freeform 3818"/>
              <p:cNvSpPr>
                <a:spLocks/>
              </p:cNvSpPr>
              <p:nvPr/>
            </p:nvSpPr>
            <p:spPr bwMode="auto">
              <a:xfrm>
                <a:off x="3495" y="2389"/>
                <a:ext cx="220" cy="222"/>
              </a:xfrm>
              <a:custGeom>
                <a:avLst/>
                <a:gdLst>
                  <a:gd name="T0" fmla="*/ 110 w 220"/>
                  <a:gd name="T1" fmla="*/ 0 h 222"/>
                  <a:gd name="T2" fmla="*/ 110 w 220"/>
                  <a:gd name="T3" fmla="*/ 0 h 222"/>
                  <a:gd name="T4" fmla="*/ 88 w 220"/>
                  <a:gd name="T5" fmla="*/ 4 h 222"/>
                  <a:gd name="T6" fmla="*/ 66 w 220"/>
                  <a:gd name="T7" fmla="*/ 10 h 222"/>
                  <a:gd name="T8" fmla="*/ 48 w 220"/>
                  <a:gd name="T9" fmla="*/ 20 h 222"/>
                  <a:gd name="T10" fmla="*/ 32 w 220"/>
                  <a:gd name="T11" fmla="*/ 34 h 222"/>
                  <a:gd name="T12" fmla="*/ 18 w 220"/>
                  <a:gd name="T13" fmla="*/ 50 h 222"/>
                  <a:gd name="T14" fmla="*/ 8 w 220"/>
                  <a:gd name="T15" fmla="*/ 68 h 222"/>
                  <a:gd name="T16" fmla="*/ 2 w 220"/>
                  <a:gd name="T17" fmla="*/ 90 h 222"/>
                  <a:gd name="T18" fmla="*/ 0 w 220"/>
                  <a:gd name="T19" fmla="*/ 112 h 222"/>
                  <a:gd name="T20" fmla="*/ 0 w 220"/>
                  <a:gd name="T21" fmla="*/ 112 h 222"/>
                  <a:gd name="T22" fmla="*/ 2 w 220"/>
                  <a:gd name="T23" fmla="*/ 134 h 222"/>
                  <a:gd name="T24" fmla="*/ 8 w 220"/>
                  <a:gd name="T25" fmla="*/ 154 h 222"/>
                  <a:gd name="T26" fmla="*/ 18 w 220"/>
                  <a:gd name="T27" fmla="*/ 174 h 222"/>
                  <a:gd name="T28" fmla="*/ 32 w 220"/>
                  <a:gd name="T29" fmla="*/ 190 h 222"/>
                  <a:gd name="T30" fmla="*/ 48 w 220"/>
                  <a:gd name="T31" fmla="*/ 204 h 222"/>
                  <a:gd name="T32" fmla="*/ 66 w 220"/>
                  <a:gd name="T33" fmla="*/ 214 h 222"/>
                  <a:gd name="T34" fmla="*/ 88 w 220"/>
                  <a:gd name="T35" fmla="*/ 220 h 222"/>
                  <a:gd name="T36" fmla="*/ 110 w 220"/>
                  <a:gd name="T37" fmla="*/ 222 h 222"/>
                  <a:gd name="T38" fmla="*/ 110 w 220"/>
                  <a:gd name="T39" fmla="*/ 222 h 222"/>
                  <a:gd name="T40" fmla="*/ 132 w 220"/>
                  <a:gd name="T41" fmla="*/ 220 h 222"/>
                  <a:gd name="T42" fmla="*/ 152 w 220"/>
                  <a:gd name="T43" fmla="*/ 214 h 222"/>
                  <a:gd name="T44" fmla="*/ 172 w 220"/>
                  <a:gd name="T45" fmla="*/ 204 h 222"/>
                  <a:gd name="T46" fmla="*/ 188 w 220"/>
                  <a:gd name="T47" fmla="*/ 190 h 222"/>
                  <a:gd name="T48" fmla="*/ 202 w 220"/>
                  <a:gd name="T49" fmla="*/ 174 h 222"/>
                  <a:gd name="T50" fmla="*/ 212 w 220"/>
                  <a:gd name="T51" fmla="*/ 154 h 222"/>
                  <a:gd name="T52" fmla="*/ 218 w 220"/>
                  <a:gd name="T53" fmla="*/ 134 h 222"/>
                  <a:gd name="T54" fmla="*/ 220 w 220"/>
                  <a:gd name="T55" fmla="*/ 112 h 222"/>
                  <a:gd name="T56" fmla="*/ 220 w 220"/>
                  <a:gd name="T57" fmla="*/ 112 h 222"/>
                  <a:gd name="T58" fmla="*/ 218 w 220"/>
                  <a:gd name="T59" fmla="*/ 90 h 222"/>
                  <a:gd name="T60" fmla="*/ 212 w 220"/>
                  <a:gd name="T61" fmla="*/ 68 h 222"/>
                  <a:gd name="T62" fmla="*/ 202 w 220"/>
                  <a:gd name="T63" fmla="*/ 50 h 222"/>
                  <a:gd name="T64" fmla="*/ 188 w 220"/>
                  <a:gd name="T65" fmla="*/ 34 h 222"/>
                  <a:gd name="T66" fmla="*/ 172 w 220"/>
                  <a:gd name="T67" fmla="*/ 20 h 222"/>
                  <a:gd name="T68" fmla="*/ 152 w 220"/>
                  <a:gd name="T69" fmla="*/ 10 h 222"/>
                  <a:gd name="T70" fmla="*/ 132 w 220"/>
                  <a:gd name="T71" fmla="*/ 4 h 222"/>
                  <a:gd name="T72" fmla="*/ 110 w 220"/>
                  <a:gd name="T73" fmla="*/ 0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0" h="222">
                    <a:moveTo>
                      <a:pt x="110" y="0"/>
                    </a:moveTo>
                    <a:lnTo>
                      <a:pt x="110" y="0"/>
                    </a:lnTo>
                    <a:lnTo>
                      <a:pt x="88" y="4"/>
                    </a:lnTo>
                    <a:lnTo>
                      <a:pt x="66" y="10"/>
                    </a:lnTo>
                    <a:lnTo>
                      <a:pt x="48" y="20"/>
                    </a:lnTo>
                    <a:lnTo>
                      <a:pt x="32" y="34"/>
                    </a:lnTo>
                    <a:lnTo>
                      <a:pt x="18" y="50"/>
                    </a:lnTo>
                    <a:lnTo>
                      <a:pt x="8" y="68"/>
                    </a:lnTo>
                    <a:lnTo>
                      <a:pt x="2" y="90"/>
                    </a:lnTo>
                    <a:lnTo>
                      <a:pt x="0" y="112"/>
                    </a:lnTo>
                    <a:lnTo>
                      <a:pt x="2" y="134"/>
                    </a:lnTo>
                    <a:lnTo>
                      <a:pt x="8" y="154"/>
                    </a:lnTo>
                    <a:lnTo>
                      <a:pt x="18" y="174"/>
                    </a:lnTo>
                    <a:lnTo>
                      <a:pt x="32" y="190"/>
                    </a:lnTo>
                    <a:lnTo>
                      <a:pt x="48" y="204"/>
                    </a:lnTo>
                    <a:lnTo>
                      <a:pt x="66" y="214"/>
                    </a:lnTo>
                    <a:lnTo>
                      <a:pt x="88" y="220"/>
                    </a:lnTo>
                    <a:lnTo>
                      <a:pt x="110" y="222"/>
                    </a:lnTo>
                    <a:lnTo>
                      <a:pt x="132" y="220"/>
                    </a:lnTo>
                    <a:lnTo>
                      <a:pt x="152" y="214"/>
                    </a:lnTo>
                    <a:lnTo>
                      <a:pt x="172" y="204"/>
                    </a:lnTo>
                    <a:lnTo>
                      <a:pt x="188" y="190"/>
                    </a:lnTo>
                    <a:lnTo>
                      <a:pt x="202" y="174"/>
                    </a:lnTo>
                    <a:lnTo>
                      <a:pt x="212" y="154"/>
                    </a:lnTo>
                    <a:lnTo>
                      <a:pt x="218" y="134"/>
                    </a:lnTo>
                    <a:lnTo>
                      <a:pt x="220" y="112"/>
                    </a:lnTo>
                    <a:lnTo>
                      <a:pt x="218" y="90"/>
                    </a:lnTo>
                    <a:lnTo>
                      <a:pt x="212" y="68"/>
                    </a:lnTo>
                    <a:lnTo>
                      <a:pt x="202" y="50"/>
                    </a:lnTo>
                    <a:lnTo>
                      <a:pt x="188" y="34"/>
                    </a:lnTo>
                    <a:lnTo>
                      <a:pt x="172" y="20"/>
                    </a:lnTo>
                    <a:lnTo>
                      <a:pt x="152" y="10"/>
                    </a:lnTo>
                    <a:lnTo>
                      <a:pt x="132" y="4"/>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15" name="Freeform 3819"/>
              <p:cNvSpPr>
                <a:spLocks noEditPoints="1"/>
              </p:cNvSpPr>
              <p:nvPr/>
            </p:nvSpPr>
            <p:spPr bwMode="auto">
              <a:xfrm>
                <a:off x="3523" y="2419"/>
                <a:ext cx="162" cy="162"/>
              </a:xfrm>
              <a:custGeom>
                <a:avLst/>
                <a:gdLst>
                  <a:gd name="T0" fmla="*/ 14 w 162"/>
                  <a:gd name="T1" fmla="*/ 74 h 162"/>
                  <a:gd name="T2" fmla="*/ 22 w 162"/>
                  <a:gd name="T3" fmla="*/ 50 h 162"/>
                  <a:gd name="T4" fmla="*/ 36 w 162"/>
                  <a:gd name="T5" fmla="*/ 30 h 162"/>
                  <a:gd name="T6" fmla="*/ 56 w 162"/>
                  <a:gd name="T7" fmla="*/ 18 h 162"/>
                  <a:gd name="T8" fmla="*/ 82 w 162"/>
                  <a:gd name="T9" fmla="*/ 14 h 162"/>
                  <a:gd name="T10" fmla="*/ 94 w 162"/>
                  <a:gd name="T11" fmla="*/ 14 h 162"/>
                  <a:gd name="T12" fmla="*/ 118 w 162"/>
                  <a:gd name="T13" fmla="*/ 24 h 162"/>
                  <a:gd name="T14" fmla="*/ 136 w 162"/>
                  <a:gd name="T15" fmla="*/ 40 h 162"/>
                  <a:gd name="T16" fmla="*/ 146 w 162"/>
                  <a:gd name="T17" fmla="*/ 62 h 162"/>
                  <a:gd name="T18" fmla="*/ 150 w 162"/>
                  <a:gd name="T19" fmla="*/ 74 h 162"/>
                  <a:gd name="T20" fmla="*/ 150 w 162"/>
                  <a:gd name="T21" fmla="*/ 74 h 162"/>
                  <a:gd name="T22" fmla="*/ 150 w 162"/>
                  <a:gd name="T23" fmla="*/ 82 h 162"/>
                  <a:gd name="T24" fmla="*/ 144 w 162"/>
                  <a:gd name="T25" fmla="*/ 108 h 162"/>
                  <a:gd name="T26" fmla="*/ 130 w 162"/>
                  <a:gd name="T27" fmla="*/ 130 h 162"/>
                  <a:gd name="T28" fmla="*/ 108 w 162"/>
                  <a:gd name="T29" fmla="*/ 144 h 162"/>
                  <a:gd name="T30" fmla="*/ 82 w 162"/>
                  <a:gd name="T31" fmla="*/ 150 h 162"/>
                  <a:gd name="T32" fmla="*/ 68 w 162"/>
                  <a:gd name="T33" fmla="*/ 148 h 162"/>
                  <a:gd name="T34" fmla="*/ 44 w 162"/>
                  <a:gd name="T35" fmla="*/ 138 h 162"/>
                  <a:gd name="T36" fmla="*/ 26 w 162"/>
                  <a:gd name="T37" fmla="*/ 120 h 162"/>
                  <a:gd name="T38" fmla="*/ 16 w 162"/>
                  <a:gd name="T39" fmla="*/ 96 h 162"/>
                  <a:gd name="T40" fmla="*/ 14 w 162"/>
                  <a:gd name="T41" fmla="*/ 82 h 162"/>
                  <a:gd name="T42" fmla="*/ 14 w 162"/>
                  <a:gd name="T43" fmla="*/ 74 h 162"/>
                  <a:gd name="T44" fmla="*/ 82 w 162"/>
                  <a:gd name="T45" fmla="*/ 0 h 162"/>
                  <a:gd name="T46" fmla="*/ 66 w 162"/>
                  <a:gd name="T47" fmla="*/ 2 h 162"/>
                  <a:gd name="T48" fmla="*/ 36 w 162"/>
                  <a:gd name="T49" fmla="*/ 14 h 162"/>
                  <a:gd name="T50" fmla="*/ 14 w 162"/>
                  <a:gd name="T51" fmla="*/ 36 h 162"/>
                  <a:gd name="T52" fmla="*/ 2 w 162"/>
                  <a:gd name="T53" fmla="*/ 66 h 162"/>
                  <a:gd name="T54" fmla="*/ 0 w 162"/>
                  <a:gd name="T55" fmla="*/ 82 h 162"/>
                  <a:gd name="T56" fmla="*/ 8 w 162"/>
                  <a:gd name="T57" fmla="*/ 112 h 162"/>
                  <a:gd name="T58" fmla="*/ 24 w 162"/>
                  <a:gd name="T59" fmla="*/ 138 h 162"/>
                  <a:gd name="T60" fmla="*/ 50 w 162"/>
                  <a:gd name="T61" fmla="*/ 156 h 162"/>
                  <a:gd name="T62" fmla="*/ 82 w 162"/>
                  <a:gd name="T63" fmla="*/ 162 h 162"/>
                  <a:gd name="T64" fmla="*/ 98 w 162"/>
                  <a:gd name="T65" fmla="*/ 160 h 162"/>
                  <a:gd name="T66" fmla="*/ 126 w 162"/>
                  <a:gd name="T67" fmla="*/ 148 h 162"/>
                  <a:gd name="T68" fmla="*/ 148 w 162"/>
                  <a:gd name="T69" fmla="*/ 126 h 162"/>
                  <a:gd name="T70" fmla="*/ 160 w 162"/>
                  <a:gd name="T71" fmla="*/ 98 h 162"/>
                  <a:gd name="T72" fmla="*/ 162 w 162"/>
                  <a:gd name="T73" fmla="*/ 82 h 162"/>
                  <a:gd name="T74" fmla="*/ 156 w 162"/>
                  <a:gd name="T75" fmla="*/ 50 h 162"/>
                  <a:gd name="T76" fmla="*/ 138 w 162"/>
                  <a:gd name="T77" fmla="*/ 24 h 162"/>
                  <a:gd name="T78" fmla="*/ 114 w 162"/>
                  <a:gd name="T79" fmla="*/ 6 h 162"/>
                  <a:gd name="T80" fmla="*/ 82 w 162"/>
                  <a:gd name="T81" fmla="*/ 0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2" h="162">
                    <a:moveTo>
                      <a:pt x="14" y="74"/>
                    </a:moveTo>
                    <a:lnTo>
                      <a:pt x="14" y="74"/>
                    </a:lnTo>
                    <a:lnTo>
                      <a:pt x="16" y="62"/>
                    </a:lnTo>
                    <a:lnTo>
                      <a:pt x="22" y="50"/>
                    </a:lnTo>
                    <a:lnTo>
                      <a:pt x="28" y="40"/>
                    </a:lnTo>
                    <a:lnTo>
                      <a:pt x="36" y="30"/>
                    </a:lnTo>
                    <a:lnTo>
                      <a:pt x="46" y="24"/>
                    </a:lnTo>
                    <a:lnTo>
                      <a:pt x="56" y="18"/>
                    </a:lnTo>
                    <a:lnTo>
                      <a:pt x="68" y="14"/>
                    </a:lnTo>
                    <a:lnTo>
                      <a:pt x="82" y="14"/>
                    </a:lnTo>
                    <a:lnTo>
                      <a:pt x="94" y="14"/>
                    </a:lnTo>
                    <a:lnTo>
                      <a:pt x="106" y="18"/>
                    </a:lnTo>
                    <a:lnTo>
                      <a:pt x="118" y="24"/>
                    </a:lnTo>
                    <a:lnTo>
                      <a:pt x="128" y="30"/>
                    </a:lnTo>
                    <a:lnTo>
                      <a:pt x="136" y="40"/>
                    </a:lnTo>
                    <a:lnTo>
                      <a:pt x="142" y="50"/>
                    </a:lnTo>
                    <a:lnTo>
                      <a:pt x="146" y="62"/>
                    </a:lnTo>
                    <a:lnTo>
                      <a:pt x="150" y="74"/>
                    </a:lnTo>
                    <a:lnTo>
                      <a:pt x="150" y="82"/>
                    </a:lnTo>
                    <a:lnTo>
                      <a:pt x="148" y="96"/>
                    </a:lnTo>
                    <a:lnTo>
                      <a:pt x="144" y="108"/>
                    </a:lnTo>
                    <a:lnTo>
                      <a:pt x="138" y="120"/>
                    </a:lnTo>
                    <a:lnTo>
                      <a:pt x="130" y="130"/>
                    </a:lnTo>
                    <a:lnTo>
                      <a:pt x="120" y="138"/>
                    </a:lnTo>
                    <a:lnTo>
                      <a:pt x="108" y="144"/>
                    </a:lnTo>
                    <a:lnTo>
                      <a:pt x="96" y="148"/>
                    </a:lnTo>
                    <a:lnTo>
                      <a:pt x="82" y="150"/>
                    </a:lnTo>
                    <a:lnTo>
                      <a:pt x="68" y="148"/>
                    </a:lnTo>
                    <a:lnTo>
                      <a:pt x="56" y="144"/>
                    </a:lnTo>
                    <a:lnTo>
                      <a:pt x="44" y="138"/>
                    </a:lnTo>
                    <a:lnTo>
                      <a:pt x="34" y="130"/>
                    </a:lnTo>
                    <a:lnTo>
                      <a:pt x="26" y="120"/>
                    </a:lnTo>
                    <a:lnTo>
                      <a:pt x="20" y="108"/>
                    </a:lnTo>
                    <a:lnTo>
                      <a:pt x="16" y="96"/>
                    </a:lnTo>
                    <a:lnTo>
                      <a:pt x="14" y="82"/>
                    </a:lnTo>
                    <a:lnTo>
                      <a:pt x="14" y="74"/>
                    </a:lnTo>
                    <a:close/>
                    <a:moveTo>
                      <a:pt x="82" y="0"/>
                    </a:moveTo>
                    <a:lnTo>
                      <a:pt x="82" y="0"/>
                    </a:lnTo>
                    <a:lnTo>
                      <a:pt x="66" y="2"/>
                    </a:lnTo>
                    <a:lnTo>
                      <a:pt x="50" y="6"/>
                    </a:lnTo>
                    <a:lnTo>
                      <a:pt x="36" y="14"/>
                    </a:lnTo>
                    <a:lnTo>
                      <a:pt x="24" y="24"/>
                    </a:lnTo>
                    <a:lnTo>
                      <a:pt x="14" y="36"/>
                    </a:lnTo>
                    <a:lnTo>
                      <a:pt x="8" y="50"/>
                    </a:lnTo>
                    <a:lnTo>
                      <a:pt x="2" y="66"/>
                    </a:lnTo>
                    <a:lnTo>
                      <a:pt x="0" y="82"/>
                    </a:lnTo>
                    <a:lnTo>
                      <a:pt x="2" y="98"/>
                    </a:lnTo>
                    <a:lnTo>
                      <a:pt x="8" y="112"/>
                    </a:lnTo>
                    <a:lnTo>
                      <a:pt x="14" y="126"/>
                    </a:lnTo>
                    <a:lnTo>
                      <a:pt x="24" y="138"/>
                    </a:lnTo>
                    <a:lnTo>
                      <a:pt x="36" y="148"/>
                    </a:lnTo>
                    <a:lnTo>
                      <a:pt x="50" y="156"/>
                    </a:lnTo>
                    <a:lnTo>
                      <a:pt x="66" y="160"/>
                    </a:lnTo>
                    <a:lnTo>
                      <a:pt x="82" y="162"/>
                    </a:lnTo>
                    <a:lnTo>
                      <a:pt x="98" y="160"/>
                    </a:lnTo>
                    <a:lnTo>
                      <a:pt x="114"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4" y="6"/>
                    </a:lnTo>
                    <a:lnTo>
                      <a:pt x="98" y="2"/>
                    </a:lnTo>
                    <a:lnTo>
                      <a:pt x="82" y="0"/>
                    </a:lnTo>
                    <a:close/>
                  </a:path>
                </a:pathLst>
              </a:custGeom>
              <a:solidFill>
                <a:srgbClr val="BC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16" name="Freeform 3820"/>
              <p:cNvSpPr>
                <a:spLocks/>
              </p:cNvSpPr>
              <p:nvPr/>
            </p:nvSpPr>
            <p:spPr bwMode="auto">
              <a:xfrm>
                <a:off x="3537" y="2433"/>
                <a:ext cx="136" cy="136"/>
              </a:xfrm>
              <a:custGeom>
                <a:avLst/>
                <a:gdLst>
                  <a:gd name="T0" fmla="*/ 0 w 136"/>
                  <a:gd name="T1" fmla="*/ 60 h 136"/>
                  <a:gd name="T2" fmla="*/ 0 w 136"/>
                  <a:gd name="T3" fmla="*/ 60 h 136"/>
                  <a:gd name="T4" fmla="*/ 2 w 136"/>
                  <a:gd name="T5" fmla="*/ 48 h 136"/>
                  <a:gd name="T6" fmla="*/ 8 w 136"/>
                  <a:gd name="T7" fmla="*/ 36 h 136"/>
                  <a:gd name="T8" fmla="*/ 14 w 136"/>
                  <a:gd name="T9" fmla="*/ 26 h 136"/>
                  <a:gd name="T10" fmla="*/ 22 w 136"/>
                  <a:gd name="T11" fmla="*/ 16 h 136"/>
                  <a:gd name="T12" fmla="*/ 32 w 136"/>
                  <a:gd name="T13" fmla="*/ 10 h 136"/>
                  <a:gd name="T14" fmla="*/ 42 w 136"/>
                  <a:gd name="T15" fmla="*/ 4 h 136"/>
                  <a:gd name="T16" fmla="*/ 54 w 136"/>
                  <a:gd name="T17" fmla="*/ 0 h 136"/>
                  <a:gd name="T18" fmla="*/ 68 w 136"/>
                  <a:gd name="T19" fmla="*/ 0 h 136"/>
                  <a:gd name="T20" fmla="*/ 68 w 136"/>
                  <a:gd name="T21" fmla="*/ 0 h 136"/>
                  <a:gd name="T22" fmla="*/ 80 w 136"/>
                  <a:gd name="T23" fmla="*/ 0 h 136"/>
                  <a:gd name="T24" fmla="*/ 92 w 136"/>
                  <a:gd name="T25" fmla="*/ 4 h 136"/>
                  <a:gd name="T26" fmla="*/ 104 w 136"/>
                  <a:gd name="T27" fmla="*/ 10 h 136"/>
                  <a:gd name="T28" fmla="*/ 114 w 136"/>
                  <a:gd name="T29" fmla="*/ 16 h 136"/>
                  <a:gd name="T30" fmla="*/ 122 w 136"/>
                  <a:gd name="T31" fmla="*/ 26 h 136"/>
                  <a:gd name="T32" fmla="*/ 128 w 136"/>
                  <a:gd name="T33" fmla="*/ 36 h 136"/>
                  <a:gd name="T34" fmla="*/ 132 w 136"/>
                  <a:gd name="T35" fmla="*/ 48 h 136"/>
                  <a:gd name="T36" fmla="*/ 136 w 136"/>
                  <a:gd name="T37" fmla="*/ 60 h 136"/>
                  <a:gd name="T38" fmla="*/ 136 w 136"/>
                  <a:gd name="T39" fmla="*/ 60 h 136"/>
                  <a:gd name="T40" fmla="*/ 136 w 136"/>
                  <a:gd name="T41" fmla="*/ 60 h 136"/>
                  <a:gd name="T42" fmla="*/ 136 w 136"/>
                  <a:gd name="T43" fmla="*/ 60 h 136"/>
                  <a:gd name="T44" fmla="*/ 136 w 136"/>
                  <a:gd name="T45" fmla="*/ 68 h 136"/>
                  <a:gd name="T46" fmla="*/ 136 w 136"/>
                  <a:gd name="T47" fmla="*/ 68 h 136"/>
                  <a:gd name="T48" fmla="*/ 134 w 136"/>
                  <a:gd name="T49" fmla="*/ 82 h 136"/>
                  <a:gd name="T50" fmla="*/ 130 w 136"/>
                  <a:gd name="T51" fmla="*/ 94 h 136"/>
                  <a:gd name="T52" fmla="*/ 124 w 136"/>
                  <a:gd name="T53" fmla="*/ 106 h 136"/>
                  <a:gd name="T54" fmla="*/ 116 w 136"/>
                  <a:gd name="T55" fmla="*/ 116 h 136"/>
                  <a:gd name="T56" fmla="*/ 106 w 136"/>
                  <a:gd name="T57" fmla="*/ 124 h 136"/>
                  <a:gd name="T58" fmla="*/ 94 w 136"/>
                  <a:gd name="T59" fmla="*/ 130 h 136"/>
                  <a:gd name="T60" fmla="*/ 82 w 136"/>
                  <a:gd name="T61" fmla="*/ 134 h 136"/>
                  <a:gd name="T62" fmla="*/ 68 w 136"/>
                  <a:gd name="T63" fmla="*/ 136 h 136"/>
                  <a:gd name="T64" fmla="*/ 68 w 136"/>
                  <a:gd name="T65" fmla="*/ 136 h 136"/>
                  <a:gd name="T66" fmla="*/ 54 w 136"/>
                  <a:gd name="T67" fmla="*/ 134 h 136"/>
                  <a:gd name="T68" fmla="*/ 42 w 136"/>
                  <a:gd name="T69" fmla="*/ 130 h 136"/>
                  <a:gd name="T70" fmla="*/ 30 w 136"/>
                  <a:gd name="T71" fmla="*/ 124 h 136"/>
                  <a:gd name="T72" fmla="*/ 20 w 136"/>
                  <a:gd name="T73" fmla="*/ 116 h 136"/>
                  <a:gd name="T74" fmla="*/ 12 w 136"/>
                  <a:gd name="T75" fmla="*/ 106 h 136"/>
                  <a:gd name="T76" fmla="*/ 6 w 136"/>
                  <a:gd name="T77" fmla="*/ 94 h 136"/>
                  <a:gd name="T78" fmla="*/ 2 w 136"/>
                  <a:gd name="T79" fmla="*/ 82 h 136"/>
                  <a:gd name="T80" fmla="*/ 0 w 136"/>
                  <a:gd name="T81" fmla="*/ 68 h 136"/>
                  <a:gd name="T82" fmla="*/ 0 w 136"/>
                  <a:gd name="T83" fmla="*/ 68 h 136"/>
                  <a:gd name="T84" fmla="*/ 0 w 136"/>
                  <a:gd name="T85" fmla="*/ 60 h 136"/>
                  <a:gd name="T86" fmla="*/ 0 w 136"/>
                  <a:gd name="T87" fmla="*/ 60 h 136"/>
                  <a:gd name="T88" fmla="*/ 0 w 136"/>
                  <a:gd name="T89" fmla="*/ 60 h 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6" h="136">
                    <a:moveTo>
                      <a:pt x="0" y="60"/>
                    </a:moveTo>
                    <a:lnTo>
                      <a:pt x="0" y="60"/>
                    </a:lnTo>
                    <a:lnTo>
                      <a:pt x="2" y="48"/>
                    </a:lnTo>
                    <a:lnTo>
                      <a:pt x="8" y="36"/>
                    </a:lnTo>
                    <a:lnTo>
                      <a:pt x="14" y="26"/>
                    </a:lnTo>
                    <a:lnTo>
                      <a:pt x="22" y="16"/>
                    </a:lnTo>
                    <a:lnTo>
                      <a:pt x="32" y="10"/>
                    </a:lnTo>
                    <a:lnTo>
                      <a:pt x="42" y="4"/>
                    </a:lnTo>
                    <a:lnTo>
                      <a:pt x="54" y="0"/>
                    </a:lnTo>
                    <a:lnTo>
                      <a:pt x="68" y="0"/>
                    </a:lnTo>
                    <a:lnTo>
                      <a:pt x="80" y="0"/>
                    </a:lnTo>
                    <a:lnTo>
                      <a:pt x="92" y="4"/>
                    </a:lnTo>
                    <a:lnTo>
                      <a:pt x="104" y="10"/>
                    </a:lnTo>
                    <a:lnTo>
                      <a:pt x="114" y="16"/>
                    </a:lnTo>
                    <a:lnTo>
                      <a:pt x="122" y="26"/>
                    </a:lnTo>
                    <a:lnTo>
                      <a:pt x="128" y="36"/>
                    </a:lnTo>
                    <a:lnTo>
                      <a:pt x="132" y="48"/>
                    </a:lnTo>
                    <a:lnTo>
                      <a:pt x="136" y="60"/>
                    </a:lnTo>
                    <a:lnTo>
                      <a:pt x="136" y="68"/>
                    </a:lnTo>
                    <a:lnTo>
                      <a:pt x="134" y="82"/>
                    </a:lnTo>
                    <a:lnTo>
                      <a:pt x="130" y="94"/>
                    </a:lnTo>
                    <a:lnTo>
                      <a:pt x="124" y="106"/>
                    </a:lnTo>
                    <a:lnTo>
                      <a:pt x="116" y="116"/>
                    </a:lnTo>
                    <a:lnTo>
                      <a:pt x="106" y="124"/>
                    </a:lnTo>
                    <a:lnTo>
                      <a:pt x="94" y="130"/>
                    </a:lnTo>
                    <a:lnTo>
                      <a:pt x="82" y="134"/>
                    </a:lnTo>
                    <a:lnTo>
                      <a:pt x="68" y="136"/>
                    </a:lnTo>
                    <a:lnTo>
                      <a:pt x="54" y="134"/>
                    </a:lnTo>
                    <a:lnTo>
                      <a:pt x="42" y="130"/>
                    </a:lnTo>
                    <a:lnTo>
                      <a:pt x="30" y="124"/>
                    </a:lnTo>
                    <a:lnTo>
                      <a:pt x="20" y="116"/>
                    </a:lnTo>
                    <a:lnTo>
                      <a:pt x="12" y="106"/>
                    </a:lnTo>
                    <a:lnTo>
                      <a:pt x="6" y="94"/>
                    </a:lnTo>
                    <a:lnTo>
                      <a:pt x="2" y="82"/>
                    </a:lnTo>
                    <a:lnTo>
                      <a:pt x="0" y="68"/>
                    </a:lnTo>
                    <a:lnTo>
                      <a:pt x="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17" name="Freeform 3821"/>
              <p:cNvSpPr>
                <a:spLocks/>
              </p:cNvSpPr>
              <p:nvPr/>
            </p:nvSpPr>
            <p:spPr bwMode="auto">
              <a:xfrm>
                <a:off x="3523" y="2419"/>
                <a:ext cx="162" cy="162"/>
              </a:xfrm>
              <a:custGeom>
                <a:avLst/>
                <a:gdLst>
                  <a:gd name="T0" fmla="*/ 82 w 162"/>
                  <a:gd name="T1" fmla="*/ 0 h 162"/>
                  <a:gd name="T2" fmla="*/ 82 w 162"/>
                  <a:gd name="T3" fmla="*/ 0 h 162"/>
                  <a:gd name="T4" fmla="*/ 66 w 162"/>
                  <a:gd name="T5" fmla="*/ 2 h 162"/>
                  <a:gd name="T6" fmla="*/ 50 w 162"/>
                  <a:gd name="T7" fmla="*/ 6 h 162"/>
                  <a:gd name="T8" fmla="*/ 36 w 162"/>
                  <a:gd name="T9" fmla="*/ 14 h 162"/>
                  <a:gd name="T10" fmla="*/ 24 w 162"/>
                  <a:gd name="T11" fmla="*/ 24 h 162"/>
                  <a:gd name="T12" fmla="*/ 14 w 162"/>
                  <a:gd name="T13" fmla="*/ 36 h 162"/>
                  <a:gd name="T14" fmla="*/ 8 w 162"/>
                  <a:gd name="T15" fmla="*/ 50 h 162"/>
                  <a:gd name="T16" fmla="*/ 2 w 162"/>
                  <a:gd name="T17" fmla="*/ 66 h 162"/>
                  <a:gd name="T18" fmla="*/ 0 w 162"/>
                  <a:gd name="T19" fmla="*/ 82 h 162"/>
                  <a:gd name="T20" fmla="*/ 0 w 162"/>
                  <a:gd name="T21" fmla="*/ 82 h 162"/>
                  <a:gd name="T22" fmla="*/ 2 w 162"/>
                  <a:gd name="T23" fmla="*/ 98 h 162"/>
                  <a:gd name="T24" fmla="*/ 8 w 162"/>
                  <a:gd name="T25" fmla="*/ 112 h 162"/>
                  <a:gd name="T26" fmla="*/ 14 w 162"/>
                  <a:gd name="T27" fmla="*/ 126 h 162"/>
                  <a:gd name="T28" fmla="*/ 24 w 162"/>
                  <a:gd name="T29" fmla="*/ 138 h 162"/>
                  <a:gd name="T30" fmla="*/ 36 w 162"/>
                  <a:gd name="T31" fmla="*/ 148 h 162"/>
                  <a:gd name="T32" fmla="*/ 50 w 162"/>
                  <a:gd name="T33" fmla="*/ 156 h 162"/>
                  <a:gd name="T34" fmla="*/ 66 w 162"/>
                  <a:gd name="T35" fmla="*/ 160 h 162"/>
                  <a:gd name="T36" fmla="*/ 82 w 162"/>
                  <a:gd name="T37" fmla="*/ 162 h 162"/>
                  <a:gd name="T38" fmla="*/ 82 w 162"/>
                  <a:gd name="T39" fmla="*/ 162 h 162"/>
                  <a:gd name="T40" fmla="*/ 98 w 162"/>
                  <a:gd name="T41" fmla="*/ 160 h 162"/>
                  <a:gd name="T42" fmla="*/ 114 w 162"/>
                  <a:gd name="T43" fmla="*/ 156 h 162"/>
                  <a:gd name="T44" fmla="*/ 126 w 162"/>
                  <a:gd name="T45" fmla="*/ 148 h 162"/>
                  <a:gd name="T46" fmla="*/ 138 w 162"/>
                  <a:gd name="T47" fmla="*/ 138 h 162"/>
                  <a:gd name="T48" fmla="*/ 148 w 162"/>
                  <a:gd name="T49" fmla="*/ 126 h 162"/>
                  <a:gd name="T50" fmla="*/ 156 w 162"/>
                  <a:gd name="T51" fmla="*/ 112 h 162"/>
                  <a:gd name="T52" fmla="*/ 160 w 162"/>
                  <a:gd name="T53" fmla="*/ 98 h 162"/>
                  <a:gd name="T54" fmla="*/ 162 w 162"/>
                  <a:gd name="T55" fmla="*/ 82 h 162"/>
                  <a:gd name="T56" fmla="*/ 162 w 162"/>
                  <a:gd name="T57" fmla="*/ 82 h 162"/>
                  <a:gd name="T58" fmla="*/ 160 w 162"/>
                  <a:gd name="T59" fmla="*/ 66 h 162"/>
                  <a:gd name="T60" fmla="*/ 156 w 162"/>
                  <a:gd name="T61" fmla="*/ 50 h 162"/>
                  <a:gd name="T62" fmla="*/ 148 w 162"/>
                  <a:gd name="T63" fmla="*/ 36 h 162"/>
                  <a:gd name="T64" fmla="*/ 138 w 162"/>
                  <a:gd name="T65" fmla="*/ 24 h 162"/>
                  <a:gd name="T66" fmla="*/ 126 w 162"/>
                  <a:gd name="T67" fmla="*/ 14 h 162"/>
                  <a:gd name="T68" fmla="*/ 114 w 162"/>
                  <a:gd name="T69" fmla="*/ 6 h 162"/>
                  <a:gd name="T70" fmla="*/ 98 w 162"/>
                  <a:gd name="T71" fmla="*/ 2 h 162"/>
                  <a:gd name="T72" fmla="*/ 82 w 162"/>
                  <a:gd name="T73" fmla="*/ 0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82" y="0"/>
                    </a:moveTo>
                    <a:lnTo>
                      <a:pt x="82" y="0"/>
                    </a:lnTo>
                    <a:lnTo>
                      <a:pt x="66" y="2"/>
                    </a:lnTo>
                    <a:lnTo>
                      <a:pt x="50" y="6"/>
                    </a:lnTo>
                    <a:lnTo>
                      <a:pt x="36" y="14"/>
                    </a:lnTo>
                    <a:lnTo>
                      <a:pt x="24" y="24"/>
                    </a:lnTo>
                    <a:lnTo>
                      <a:pt x="14" y="36"/>
                    </a:lnTo>
                    <a:lnTo>
                      <a:pt x="8" y="50"/>
                    </a:lnTo>
                    <a:lnTo>
                      <a:pt x="2" y="66"/>
                    </a:lnTo>
                    <a:lnTo>
                      <a:pt x="0" y="82"/>
                    </a:lnTo>
                    <a:lnTo>
                      <a:pt x="2" y="98"/>
                    </a:lnTo>
                    <a:lnTo>
                      <a:pt x="8" y="112"/>
                    </a:lnTo>
                    <a:lnTo>
                      <a:pt x="14" y="126"/>
                    </a:lnTo>
                    <a:lnTo>
                      <a:pt x="24" y="138"/>
                    </a:lnTo>
                    <a:lnTo>
                      <a:pt x="36" y="148"/>
                    </a:lnTo>
                    <a:lnTo>
                      <a:pt x="50" y="156"/>
                    </a:lnTo>
                    <a:lnTo>
                      <a:pt x="66" y="160"/>
                    </a:lnTo>
                    <a:lnTo>
                      <a:pt x="82" y="162"/>
                    </a:lnTo>
                    <a:lnTo>
                      <a:pt x="98" y="160"/>
                    </a:lnTo>
                    <a:lnTo>
                      <a:pt x="114"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4" y="6"/>
                    </a:lnTo>
                    <a:lnTo>
                      <a:pt x="98" y="2"/>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18" name="Freeform 3822"/>
              <p:cNvSpPr>
                <a:spLocks/>
              </p:cNvSpPr>
              <p:nvPr/>
            </p:nvSpPr>
            <p:spPr bwMode="auto">
              <a:xfrm>
                <a:off x="3571" y="2467"/>
                <a:ext cx="66" cy="66"/>
              </a:xfrm>
              <a:custGeom>
                <a:avLst/>
                <a:gdLst>
                  <a:gd name="T0" fmla="*/ 66 w 66"/>
                  <a:gd name="T1" fmla="*/ 34 h 66"/>
                  <a:gd name="T2" fmla="*/ 66 w 66"/>
                  <a:gd name="T3" fmla="*/ 34 h 66"/>
                  <a:gd name="T4" fmla="*/ 66 w 66"/>
                  <a:gd name="T5" fmla="*/ 40 h 66"/>
                  <a:gd name="T6" fmla="*/ 64 w 66"/>
                  <a:gd name="T7" fmla="*/ 46 h 66"/>
                  <a:gd name="T8" fmla="*/ 60 w 66"/>
                  <a:gd name="T9" fmla="*/ 52 h 66"/>
                  <a:gd name="T10" fmla="*/ 56 w 66"/>
                  <a:gd name="T11" fmla="*/ 56 h 66"/>
                  <a:gd name="T12" fmla="*/ 52 w 66"/>
                  <a:gd name="T13" fmla="*/ 60 h 66"/>
                  <a:gd name="T14" fmla="*/ 46 w 66"/>
                  <a:gd name="T15" fmla="*/ 64 h 66"/>
                  <a:gd name="T16" fmla="*/ 40 w 66"/>
                  <a:gd name="T17" fmla="*/ 66 h 66"/>
                  <a:gd name="T18" fmla="*/ 34 w 66"/>
                  <a:gd name="T19" fmla="*/ 66 h 66"/>
                  <a:gd name="T20" fmla="*/ 34 w 66"/>
                  <a:gd name="T21" fmla="*/ 66 h 66"/>
                  <a:gd name="T22" fmla="*/ 28 w 66"/>
                  <a:gd name="T23" fmla="*/ 66 h 66"/>
                  <a:gd name="T24" fmla="*/ 22 w 66"/>
                  <a:gd name="T25" fmla="*/ 64 h 66"/>
                  <a:gd name="T26" fmla="*/ 16 w 66"/>
                  <a:gd name="T27" fmla="*/ 60 h 66"/>
                  <a:gd name="T28" fmla="*/ 10 w 66"/>
                  <a:gd name="T29" fmla="*/ 56 h 66"/>
                  <a:gd name="T30" fmla="*/ 6 w 66"/>
                  <a:gd name="T31" fmla="*/ 52 h 66"/>
                  <a:gd name="T32" fmla="*/ 4 w 66"/>
                  <a:gd name="T33" fmla="*/ 46 h 66"/>
                  <a:gd name="T34" fmla="*/ 2 w 66"/>
                  <a:gd name="T35" fmla="*/ 40 h 66"/>
                  <a:gd name="T36" fmla="*/ 0 w 66"/>
                  <a:gd name="T37" fmla="*/ 34 h 66"/>
                  <a:gd name="T38" fmla="*/ 0 w 66"/>
                  <a:gd name="T39" fmla="*/ 34 h 66"/>
                  <a:gd name="T40" fmla="*/ 2 w 66"/>
                  <a:gd name="T41" fmla="*/ 26 h 66"/>
                  <a:gd name="T42" fmla="*/ 4 w 66"/>
                  <a:gd name="T43" fmla="*/ 20 h 66"/>
                  <a:gd name="T44" fmla="*/ 6 w 66"/>
                  <a:gd name="T45" fmla="*/ 16 h 66"/>
                  <a:gd name="T46" fmla="*/ 10 w 66"/>
                  <a:gd name="T47" fmla="*/ 10 h 66"/>
                  <a:gd name="T48" fmla="*/ 16 w 66"/>
                  <a:gd name="T49" fmla="*/ 6 h 66"/>
                  <a:gd name="T50" fmla="*/ 22 w 66"/>
                  <a:gd name="T51" fmla="*/ 4 h 66"/>
                  <a:gd name="T52" fmla="*/ 28 w 66"/>
                  <a:gd name="T53" fmla="*/ 2 h 66"/>
                  <a:gd name="T54" fmla="*/ 34 w 66"/>
                  <a:gd name="T55" fmla="*/ 0 h 66"/>
                  <a:gd name="T56" fmla="*/ 34 w 66"/>
                  <a:gd name="T57" fmla="*/ 0 h 66"/>
                  <a:gd name="T58" fmla="*/ 40 w 66"/>
                  <a:gd name="T59" fmla="*/ 2 h 66"/>
                  <a:gd name="T60" fmla="*/ 46 w 66"/>
                  <a:gd name="T61" fmla="*/ 4 h 66"/>
                  <a:gd name="T62" fmla="*/ 52 w 66"/>
                  <a:gd name="T63" fmla="*/ 6 h 66"/>
                  <a:gd name="T64" fmla="*/ 56 w 66"/>
                  <a:gd name="T65" fmla="*/ 10 h 66"/>
                  <a:gd name="T66" fmla="*/ 60 w 66"/>
                  <a:gd name="T67" fmla="*/ 16 h 66"/>
                  <a:gd name="T68" fmla="*/ 64 w 66"/>
                  <a:gd name="T69" fmla="*/ 20 h 66"/>
                  <a:gd name="T70" fmla="*/ 66 w 66"/>
                  <a:gd name="T71" fmla="*/ 26 h 66"/>
                  <a:gd name="T72" fmla="*/ 66 w 66"/>
                  <a:gd name="T73" fmla="*/ 34 h 66"/>
                  <a:gd name="T74" fmla="*/ 66 w 66"/>
                  <a:gd name="T75" fmla="*/ 34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6" h="66">
                    <a:moveTo>
                      <a:pt x="66" y="34"/>
                    </a:moveTo>
                    <a:lnTo>
                      <a:pt x="66" y="34"/>
                    </a:lnTo>
                    <a:lnTo>
                      <a:pt x="66" y="40"/>
                    </a:lnTo>
                    <a:lnTo>
                      <a:pt x="64" y="46"/>
                    </a:lnTo>
                    <a:lnTo>
                      <a:pt x="60" y="52"/>
                    </a:lnTo>
                    <a:lnTo>
                      <a:pt x="56" y="56"/>
                    </a:lnTo>
                    <a:lnTo>
                      <a:pt x="52" y="60"/>
                    </a:lnTo>
                    <a:lnTo>
                      <a:pt x="46" y="64"/>
                    </a:lnTo>
                    <a:lnTo>
                      <a:pt x="40" y="66"/>
                    </a:lnTo>
                    <a:lnTo>
                      <a:pt x="34" y="66"/>
                    </a:lnTo>
                    <a:lnTo>
                      <a:pt x="28" y="66"/>
                    </a:lnTo>
                    <a:lnTo>
                      <a:pt x="22" y="64"/>
                    </a:lnTo>
                    <a:lnTo>
                      <a:pt x="16" y="60"/>
                    </a:lnTo>
                    <a:lnTo>
                      <a:pt x="10" y="56"/>
                    </a:lnTo>
                    <a:lnTo>
                      <a:pt x="6" y="52"/>
                    </a:lnTo>
                    <a:lnTo>
                      <a:pt x="4" y="46"/>
                    </a:lnTo>
                    <a:lnTo>
                      <a:pt x="2" y="40"/>
                    </a:lnTo>
                    <a:lnTo>
                      <a:pt x="0" y="34"/>
                    </a:lnTo>
                    <a:lnTo>
                      <a:pt x="2" y="26"/>
                    </a:lnTo>
                    <a:lnTo>
                      <a:pt x="4" y="20"/>
                    </a:lnTo>
                    <a:lnTo>
                      <a:pt x="6" y="16"/>
                    </a:lnTo>
                    <a:lnTo>
                      <a:pt x="10" y="10"/>
                    </a:lnTo>
                    <a:lnTo>
                      <a:pt x="16" y="6"/>
                    </a:lnTo>
                    <a:lnTo>
                      <a:pt x="22" y="4"/>
                    </a:lnTo>
                    <a:lnTo>
                      <a:pt x="28" y="2"/>
                    </a:lnTo>
                    <a:lnTo>
                      <a:pt x="34" y="0"/>
                    </a:lnTo>
                    <a:lnTo>
                      <a:pt x="40" y="2"/>
                    </a:lnTo>
                    <a:lnTo>
                      <a:pt x="46" y="4"/>
                    </a:lnTo>
                    <a:lnTo>
                      <a:pt x="52" y="6"/>
                    </a:lnTo>
                    <a:lnTo>
                      <a:pt x="56" y="10"/>
                    </a:lnTo>
                    <a:lnTo>
                      <a:pt x="60" y="16"/>
                    </a:lnTo>
                    <a:lnTo>
                      <a:pt x="64" y="20"/>
                    </a:lnTo>
                    <a:lnTo>
                      <a:pt x="66" y="26"/>
                    </a:lnTo>
                    <a:lnTo>
                      <a:pt x="66" y="34"/>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19" name="Freeform 3823"/>
              <p:cNvSpPr>
                <a:spLocks/>
              </p:cNvSpPr>
              <p:nvPr/>
            </p:nvSpPr>
            <p:spPr bwMode="auto">
              <a:xfrm>
                <a:off x="3445" y="2341"/>
                <a:ext cx="320" cy="210"/>
              </a:xfrm>
              <a:custGeom>
                <a:avLst/>
                <a:gdLst>
                  <a:gd name="T0" fmla="*/ 294 w 320"/>
                  <a:gd name="T1" fmla="*/ 160 h 210"/>
                  <a:gd name="T2" fmla="*/ 294 w 320"/>
                  <a:gd name="T3" fmla="*/ 142 h 210"/>
                  <a:gd name="T4" fmla="*/ 290 w 320"/>
                  <a:gd name="T5" fmla="*/ 126 h 210"/>
                  <a:gd name="T6" fmla="*/ 282 w 320"/>
                  <a:gd name="T7" fmla="*/ 106 h 210"/>
                  <a:gd name="T8" fmla="*/ 258 w 320"/>
                  <a:gd name="T9" fmla="*/ 68 h 210"/>
                  <a:gd name="T10" fmla="*/ 224 w 320"/>
                  <a:gd name="T11" fmla="*/ 42 h 210"/>
                  <a:gd name="T12" fmla="*/ 182 w 320"/>
                  <a:gd name="T13" fmla="*/ 28 h 210"/>
                  <a:gd name="T14" fmla="*/ 160 w 320"/>
                  <a:gd name="T15" fmla="*/ 26 h 210"/>
                  <a:gd name="T16" fmla="*/ 128 w 320"/>
                  <a:gd name="T17" fmla="*/ 28 h 210"/>
                  <a:gd name="T18" fmla="*/ 98 w 320"/>
                  <a:gd name="T19" fmla="*/ 40 h 210"/>
                  <a:gd name="T20" fmla="*/ 86 w 320"/>
                  <a:gd name="T21" fmla="*/ 48 h 210"/>
                  <a:gd name="T22" fmla="*/ 64 w 320"/>
                  <a:gd name="T23" fmla="*/ 64 h 210"/>
                  <a:gd name="T24" fmla="*/ 46 w 320"/>
                  <a:gd name="T25" fmla="*/ 88 h 210"/>
                  <a:gd name="T26" fmla="*/ 34 w 320"/>
                  <a:gd name="T27" fmla="*/ 112 h 210"/>
                  <a:gd name="T28" fmla="*/ 30 w 320"/>
                  <a:gd name="T29" fmla="*/ 126 h 210"/>
                  <a:gd name="T30" fmla="*/ 26 w 320"/>
                  <a:gd name="T31" fmla="*/ 160 h 210"/>
                  <a:gd name="T32" fmla="*/ 0 w 320"/>
                  <a:gd name="T33" fmla="*/ 210 h 210"/>
                  <a:gd name="T34" fmla="*/ 0 w 320"/>
                  <a:gd name="T35" fmla="*/ 160 h 210"/>
                  <a:gd name="T36" fmla="*/ 2 w 320"/>
                  <a:gd name="T37" fmla="*/ 126 h 210"/>
                  <a:gd name="T38" fmla="*/ 8 w 320"/>
                  <a:gd name="T39" fmla="*/ 108 h 210"/>
                  <a:gd name="T40" fmla="*/ 26 w 320"/>
                  <a:gd name="T41" fmla="*/ 72 h 210"/>
                  <a:gd name="T42" fmla="*/ 50 w 320"/>
                  <a:gd name="T43" fmla="*/ 42 h 210"/>
                  <a:gd name="T44" fmla="*/ 80 w 320"/>
                  <a:gd name="T45" fmla="*/ 20 h 210"/>
                  <a:gd name="T46" fmla="*/ 98 w 320"/>
                  <a:gd name="T47" fmla="*/ 12 h 210"/>
                  <a:gd name="T48" fmla="*/ 128 w 320"/>
                  <a:gd name="T49" fmla="*/ 2 h 210"/>
                  <a:gd name="T50" fmla="*/ 160 w 320"/>
                  <a:gd name="T51" fmla="*/ 0 h 210"/>
                  <a:gd name="T52" fmla="*/ 170 w 320"/>
                  <a:gd name="T53" fmla="*/ 0 h 210"/>
                  <a:gd name="T54" fmla="*/ 196 w 320"/>
                  <a:gd name="T55" fmla="*/ 4 h 210"/>
                  <a:gd name="T56" fmla="*/ 244 w 320"/>
                  <a:gd name="T57" fmla="*/ 24 h 210"/>
                  <a:gd name="T58" fmla="*/ 284 w 320"/>
                  <a:gd name="T59" fmla="*/ 56 h 210"/>
                  <a:gd name="T60" fmla="*/ 310 w 320"/>
                  <a:gd name="T61" fmla="*/ 102 h 210"/>
                  <a:gd name="T62" fmla="*/ 316 w 320"/>
                  <a:gd name="T63" fmla="*/ 126 h 210"/>
                  <a:gd name="T64" fmla="*/ 320 w 320"/>
                  <a:gd name="T65" fmla="*/ 142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0" h="210">
                    <a:moveTo>
                      <a:pt x="320" y="160"/>
                    </a:moveTo>
                    <a:lnTo>
                      <a:pt x="294" y="160"/>
                    </a:lnTo>
                    <a:lnTo>
                      <a:pt x="294" y="142"/>
                    </a:lnTo>
                    <a:lnTo>
                      <a:pt x="290" y="126"/>
                    </a:lnTo>
                    <a:lnTo>
                      <a:pt x="282" y="106"/>
                    </a:lnTo>
                    <a:lnTo>
                      <a:pt x="272" y="86"/>
                    </a:lnTo>
                    <a:lnTo>
                      <a:pt x="258" y="68"/>
                    </a:lnTo>
                    <a:lnTo>
                      <a:pt x="242" y="54"/>
                    </a:lnTo>
                    <a:lnTo>
                      <a:pt x="224" y="42"/>
                    </a:lnTo>
                    <a:lnTo>
                      <a:pt x="204" y="32"/>
                    </a:lnTo>
                    <a:lnTo>
                      <a:pt x="182" y="28"/>
                    </a:lnTo>
                    <a:lnTo>
                      <a:pt x="160" y="26"/>
                    </a:lnTo>
                    <a:lnTo>
                      <a:pt x="144" y="26"/>
                    </a:lnTo>
                    <a:lnTo>
                      <a:pt x="128" y="28"/>
                    </a:lnTo>
                    <a:lnTo>
                      <a:pt x="112" y="34"/>
                    </a:lnTo>
                    <a:lnTo>
                      <a:pt x="98" y="40"/>
                    </a:lnTo>
                    <a:lnTo>
                      <a:pt x="86" y="48"/>
                    </a:lnTo>
                    <a:lnTo>
                      <a:pt x="74" y="56"/>
                    </a:lnTo>
                    <a:lnTo>
                      <a:pt x="64" y="64"/>
                    </a:lnTo>
                    <a:lnTo>
                      <a:pt x="54" y="76"/>
                    </a:lnTo>
                    <a:lnTo>
                      <a:pt x="46" y="88"/>
                    </a:lnTo>
                    <a:lnTo>
                      <a:pt x="40" y="100"/>
                    </a:lnTo>
                    <a:lnTo>
                      <a:pt x="34" y="112"/>
                    </a:lnTo>
                    <a:lnTo>
                      <a:pt x="30" y="126"/>
                    </a:lnTo>
                    <a:lnTo>
                      <a:pt x="26" y="142"/>
                    </a:lnTo>
                    <a:lnTo>
                      <a:pt x="26" y="160"/>
                    </a:lnTo>
                    <a:lnTo>
                      <a:pt x="26" y="210"/>
                    </a:lnTo>
                    <a:lnTo>
                      <a:pt x="0" y="210"/>
                    </a:lnTo>
                    <a:lnTo>
                      <a:pt x="0" y="160"/>
                    </a:lnTo>
                    <a:lnTo>
                      <a:pt x="0" y="142"/>
                    </a:lnTo>
                    <a:lnTo>
                      <a:pt x="2" y="126"/>
                    </a:lnTo>
                    <a:lnTo>
                      <a:pt x="8" y="108"/>
                    </a:lnTo>
                    <a:lnTo>
                      <a:pt x="16" y="90"/>
                    </a:lnTo>
                    <a:lnTo>
                      <a:pt x="26" y="72"/>
                    </a:lnTo>
                    <a:lnTo>
                      <a:pt x="36" y="56"/>
                    </a:lnTo>
                    <a:lnTo>
                      <a:pt x="50" y="42"/>
                    </a:lnTo>
                    <a:lnTo>
                      <a:pt x="64" y="30"/>
                    </a:lnTo>
                    <a:lnTo>
                      <a:pt x="80" y="20"/>
                    </a:lnTo>
                    <a:lnTo>
                      <a:pt x="98" y="12"/>
                    </a:lnTo>
                    <a:lnTo>
                      <a:pt x="112" y="6"/>
                    </a:lnTo>
                    <a:lnTo>
                      <a:pt x="128" y="2"/>
                    </a:lnTo>
                    <a:lnTo>
                      <a:pt x="144" y="0"/>
                    </a:lnTo>
                    <a:lnTo>
                      <a:pt x="160" y="0"/>
                    </a:lnTo>
                    <a:lnTo>
                      <a:pt x="170" y="0"/>
                    </a:lnTo>
                    <a:lnTo>
                      <a:pt x="196" y="4"/>
                    </a:lnTo>
                    <a:lnTo>
                      <a:pt x="222" y="12"/>
                    </a:lnTo>
                    <a:lnTo>
                      <a:pt x="244" y="24"/>
                    </a:lnTo>
                    <a:lnTo>
                      <a:pt x="266" y="38"/>
                    </a:lnTo>
                    <a:lnTo>
                      <a:pt x="284" y="56"/>
                    </a:lnTo>
                    <a:lnTo>
                      <a:pt x="298" y="78"/>
                    </a:lnTo>
                    <a:lnTo>
                      <a:pt x="310" y="102"/>
                    </a:lnTo>
                    <a:lnTo>
                      <a:pt x="316" y="126"/>
                    </a:lnTo>
                    <a:lnTo>
                      <a:pt x="320" y="142"/>
                    </a:lnTo>
                    <a:lnTo>
                      <a:pt x="320" y="16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20" name="Freeform 3824"/>
              <p:cNvSpPr>
                <a:spLocks/>
              </p:cNvSpPr>
              <p:nvPr/>
            </p:nvSpPr>
            <p:spPr bwMode="auto">
              <a:xfrm>
                <a:off x="3445" y="2341"/>
                <a:ext cx="320" cy="210"/>
              </a:xfrm>
              <a:custGeom>
                <a:avLst/>
                <a:gdLst>
                  <a:gd name="T0" fmla="*/ 294 w 320"/>
                  <a:gd name="T1" fmla="*/ 160 h 210"/>
                  <a:gd name="T2" fmla="*/ 294 w 320"/>
                  <a:gd name="T3" fmla="*/ 142 h 210"/>
                  <a:gd name="T4" fmla="*/ 290 w 320"/>
                  <a:gd name="T5" fmla="*/ 126 h 210"/>
                  <a:gd name="T6" fmla="*/ 282 w 320"/>
                  <a:gd name="T7" fmla="*/ 106 h 210"/>
                  <a:gd name="T8" fmla="*/ 258 w 320"/>
                  <a:gd name="T9" fmla="*/ 68 h 210"/>
                  <a:gd name="T10" fmla="*/ 224 w 320"/>
                  <a:gd name="T11" fmla="*/ 42 h 210"/>
                  <a:gd name="T12" fmla="*/ 182 w 320"/>
                  <a:gd name="T13" fmla="*/ 28 h 210"/>
                  <a:gd name="T14" fmla="*/ 160 w 320"/>
                  <a:gd name="T15" fmla="*/ 26 h 210"/>
                  <a:gd name="T16" fmla="*/ 128 w 320"/>
                  <a:gd name="T17" fmla="*/ 28 h 210"/>
                  <a:gd name="T18" fmla="*/ 98 w 320"/>
                  <a:gd name="T19" fmla="*/ 40 h 210"/>
                  <a:gd name="T20" fmla="*/ 86 w 320"/>
                  <a:gd name="T21" fmla="*/ 48 h 210"/>
                  <a:gd name="T22" fmla="*/ 64 w 320"/>
                  <a:gd name="T23" fmla="*/ 64 h 210"/>
                  <a:gd name="T24" fmla="*/ 46 w 320"/>
                  <a:gd name="T25" fmla="*/ 88 h 210"/>
                  <a:gd name="T26" fmla="*/ 34 w 320"/>
                  <a:gd name="T27" fmla="*/ 112 h 210"/>
                  <a:gd name="T28" fmla="*/ 30 w 320"/>
                  <a:gd name="T29" fmla="*/ 126 h 210"/>
                  <a:gd name="T30" fmla="*/ 26 w 320"/>
                  <a:gd name="T31" fmla="*/ 160 h 210"/>
                  <a:gd name="T32" fmla="*/ 0 w 320"/>
                  <a:gd name="T33" fmla="*/ 210 h 210"/>
                  <a:gd name="T34" fmla="*/ 0 w 320"/>
                  <a:gd name="T35" fmla="*/ 160 h 210"/>
                  <a:gd name="T36" fmla="*/ 2 w 320"/>
                  <a:gd name="T37" fmla="*/ 126 h 210"/>
                  <a:gd name="T38" fmla="*/ 8 w 320"/>
                  <a:gd name="T39" fmla="*/ 108 h 210"/>
                  <a:gd name="T40" fmla="*/ 26 w 320"/>
                  <a:gd name="T41" fmla="*/ 72 h 210"/>
                  <a:gd name="T42" fmla="*/ 50 w 320"/>
                  <a:gd name="T43" fmla="*/ 42 h 210"/>
                  <a:gd name="T44" fmla="*/ 80 w 320"/>
                  <a:gd name="T45" fmla="*/ 20 h 210"/>
                  <a:gd name="T46" fmla="*/ 98 w 320"/>
                  <a:gd name="T47" fmla="*/ 12 h 210"/>
                  <a:gd name="T48" fmla="*/ 128 w 320"/>
                  <a:gd name="T49" fmla="*/ 2 h 210"/>
                  <a:gd name="T50" fmla="*/ 160 w 320"/>
                  <a:gd name="T51" fmla="*/ 0 h 210"/>
                  <a:gd name="T52" fmla="*/ 170 w 320"/>
                  <a:gd name="T53" fmla="*/ 0 h 210"/>
                  <a:gd name="T54" fmla="*/ 196 w 320"/>
                  <a:gd name="T55" fmla="*/ 4 h 210"/>
                  <a:gd name="T56" fmla="*/ 244 w 320"/>
                  <a:gd name="T57" fmla="*/ 24 h 210"/>
                  <a:gd name="T58" fmla="*/ 284 w 320"/>
                  <a:gd name="T59" fmla="*/ 56 h 210"/>
                  <a:gd name="T60" fmla="*/ 310 w 320"/>
                  <a:gd name="T61" fmla="*/ 102 h 210"/>
                  <a:gd name="T62" fmla="*/ 316 w 320"/>
                  <a:gd name="T63" fmla="*/ 126 h 210"/>
                  <a:gd name="T64" fmla="*/ 320 w 320"/>
                  <a:gd name="T65" fmla="*/ 142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0" h="210">
                    <a:moveTo>
                      <a:pt x="320" y="160"/>
                    </a:moveTo>
                    <a:lnTo>
                      <a:pt x="294" y="160"/>
                    </a:lnTo>
                    <a:lnTo>
                      <a:pt x="294" y="142"/>
                    </a:lnTo>
                    <a:lnTo>
                      <a:pt x="290" y="126"/>
                    </a:lnTo>
                    <a:lnTo>
                      <a:pt x="282" y="106"/>
                    </a:lnTo>
                    <a:lnTo>
                      <a:pt x="272" y="86"/>
                    </a:lnTo>
                    <a:lnTo>
                      <a:pt x="258" y="68"/>
                    </a:lnTo>
                    <a:lnTo>
                      <a:pt x="242" y="54"/>
                    </a:lnTo>
                    <a:lnTo>
                      <a:pt x="224" y="42"/>
                    </a:lnTo>
                    <a:lnTo>
                      <a:pt x="204" y="32"/>
                    </a:lnTo>
                    <a:lnTo>
                      <a:pt x="182" y="28"/>
                    </a:lnTo>
                    <a:lnTo>
                      <a:pt x="160" y="26"/>
                    </a:lnTo>
                    <a:lnTo>
                      <a:pt x="144" y="26"/>
                    </a:lnTo>
                    <a:lnTo>
                      <a:pt x="128" y="28"/>
                    </a:lnTo>
                    <a:lnTo>
                      <a:pt x="112" y="34"/>
                    </a:lnTo>
                    <a:lnTo>
                      <a:pt x="98" y="40"/>
                    </a:lnTo>
                    <a:lnTo>
                      <a:pt x="86" y="48"/>
                    </a:lnTo>
                    <a:lnTo>
                      <a:pt x="74" y="56"/>
                    </a:lnTo>
                    <a:lnTo>
                      <a:pt x="64" y="64"/>
                    </a:lnTo>
                    <a:lnTo>
                      <a:pt x="54" y="76"/>
                    </a:lnTo>
                    <a:lnTo>
                      <a:pt x="46" y="88"/>
                    </a:lnTo>
                    <a:lnTo>
                      <a:pt x="40" y="100"/>
                    </a:lnTo>
                    <a:lnTo>
                      <a:pt x="34" y="112"/>
                    </a:lnTo>
                    <a:lnTo>
                      <a:pt x="30" y="126"/>
                    </a:lnTo>
                    <a:lnTo>
                      <a:pt x="26" y="142"/>
                    </a:lnTo>
                    <a:lnTo>
                      <a:pt x="26" y="160"/>
                    </a:lnTo>
                    <a:lnTo>
                      <a:pt x="26" y="210"/>
                    </a:lnTo>
                    <a:lnTo>
                      <a:pt x="0" y="210"/>
                    </a:lnTo>
                    <a:lnTo>
                      <a:pt x="0" y="160"/>
                    </a:lnTo>
                    <a:lnTo>
                      <a:pt x="0" y="142"/>
                    </a:lnTo>
                    <a:lnTo>
                      <a:pt x="2" y="126"/>
                    </a:lnTo>
                    <a:lnTo>
                      <a:pt x="8" y="108"/>
                    </a:lnTo>
                    <a:lnTo>
                      <a:pt x="16" y="90"/>
                    </a:lnTo>
                    <a:lnTo>
                      <a:pt x="26" y="72"/>
                    </a:lnTo>
                    <a:lnTo>
                      <a:pt x="36" y="56"/>
                    </a:lnTo>
                    <a:lnTo>
                      <a:pt x="50" y="42"/>
                    </a:lnTo>
                    <a:lnTo>
                      <a:pt x="64" y="30"/>
                    </a:lnTo>
                    <a:lnTo>
                      <a:pt x="80" y="20"/>
                    </a:lnTo>
                    <a:lnTo>
                      <a:pt x="98" y="12"/>
                    </a:lnTo>
                    <a:lnTo>
                      <a:pt x="112" y="6"/>
                    </a:lnTo>
                    <a:lnTo>
                      <a:pt x="128" y="2"/>
                    </a:lnTo>
                    <a:lnTo>
                      <a:pt x="144" y="0"/>
                    </a:lnTo>
                    <a:lnTo>
                      <a:pt x="160" y="0"/>
                    </a:lnTo>
                    <a:lnTo>
                      <a:pt x="170" y="0"/>
                    </a:lnTo>
                    <a:lnTo>
                      <a:pt x="196" y="4"/>
                    </a:lnTo>
                    <a:lnTo>
                      <a:pt x="222" y="12"/>
                    </a:lnTo>
                    <a:lnTo>
                      <a:pt x="244" y="24"/>
                    </a:lnTo>
                    <a:lnTo>
                      <a:pt x="266" y="38"/>
                    </a:lnTo>
                    <a:lnTo>
                      <a:pt x="284" y="56"/>
                    </a:lnTo>
                    <a:lnTo>
                      <a:pt x="298" y="78"/>
                    </a:lnTo>
                    <a:lnTo>
                      <a:pt x="310" y="102"/>
                    </a:lnTo>
                    <a:lnTo>
                      <a:pt x="316" y="126"/>
                    </a:lnTo>
                    <a:lnTo>
                      <a:pt x="320" y="142"/>
                    </a:lnTo>
                    <a:lnTo>
                      <a:pt x="320" y="1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21" name="Freeform 3825"/>
              <p:cNvSpPr>
                <a:spLocks/>
              </p:cNvSpPr>
              <p:nvPr/>
            </p:nvSpPr>
            <p:spPr bwMode="auto">
              <a:xfrm>
                <a:off x="3537" y="2433"/>
                <a:ext cx="136" cy="60"/>
              </a:xfrm>
              <a:custGeom>
                <a:avLst/>
                <a:gdLst>
                  <a:gd name="T0" fmla="*/ 68 w 136"/>
                  <a:gd name="T1" fmla="*/ 0 h 60"/>
                  <a:gd name="T2" fmla="*/ 68 w 136"/>
                  <a:gd name="T3" fmla="*/ 0 h 60"/>
                  <a:gd name="T4" fmla="*/ 56 w 136"/>
                  <a:gd name="T5" fmla="*/ 0 h 60"/>
                  <a:gd name="T6" fmla="*/ 44 w 136"/>
                  <a:gd name="T7" fmla="*/ 4 h 60"/>
                  <a:gd name="T8" fmla="*/ 32 w 136"/>
                  <a:gd name="T9" fmla="*/ 10 h 60"/>
                  <a:gd name="T10" fmla="*/ 22 w 136"/>
                  <a:gd name="T11" fmla="*/ 18 h 60"/>
                  <a:gd name="T12" fmla="*/ 14 w 136"/>
                  <a:gd name="T13" fmla="*/ 26 h 60"/>
                  <a:gd name="T14" fmla="*/ 8 w 136"/>
                  <a:gd name="T15" fmla="*/ 36 h 60"/>
                  <a:gd name="T16" fmla="*/ 4 w 136"/>
                  <a:gd name="T17" fmla="*/ 48 h 60"/>
                  <a:gd name="T18" fmla="*/ 0 w 136"/>
                  <a:gd name="T19" fmla="*/ 60 h 60"/>
                  <a:gd name="T20" fmla="*/ 0 w 136"/>
                  <a:gd name="T21" fmla="*/ 60 h 60"/>
                  <a:gd name="T22" fmla="*/ 6 w 136"/>
                  <a:gd name="T23" fmla="*/ 52 h 60"/>
                  <a:gd name="T24" fmla="*/ 12 w 136"/>
                  <a:gd name="T25" fmla="*/ 44 h 60"/>
                  <a:gd name="T26" fmla="*/ 20 w 136"/>
                  <a:gd name="T27" fmla="*/ 38 h 60"/>
                  <a:gd name="T28" fmla="*/ 28 w 136"/>
                  <a:gd name="T29" fmla="*/ 32 h 60"/>
                  <a:gd name="T30" fmla="*/ 38 w 136"/>
                  <a:gd name="T31" fmla="*/ 28 h 60"/>
                  <a:gd name="T32" fmla="*/ 48 w 136"/>
                  <a:gd name="T33" fmla="*/ 24 h 60"/>
                  <a:gd name="T34" fmla="*/ 58 w 136"/>
                  <a:gd name="T35" fmla="*/ 22 h 60"/>
                  <a:gd name="T36" fmla="*/ 68 w 136"/>
                  <a:gd name="T37" fmla="*/ 22 h 60"/>
                  <a:gd name="T38" fmla="*/ 68 w 136"/>
                  <a:gd name="T39" fmla="*/ 22 h 60"/>
                  <a:gd name="T40" fmla="*/ 78 w 136"/>
                  <a:gd name="T41" fmla="*/ 22 h 60"/>
                  <a:gd name="T42" fmla="*/ 88 w 136"/>
                  <a:gd name="T43" fmla="*/ 24 h 60"/>
                  <a:gd name="T44" fmla="*/ 98 w 136"/>
                  <a:gd name="T45" fmla="*/ 28 h 60"/>
                  <a:gd name="T46" fmla="*/ 108 w 136"/>
                  <a:gd name="T47" fmla="*/ 32 h 60"/>
                  <a:gd name="T48" fmla="*/ 116 w 136"/>
                  <a:gd name="T49" fmla="*/ 38 h 60"/>
                  <a:gd name="T50" fmla="*/ 122 w 136"/>
                  <a:gd name="T51" fmla="*/ 44 h 60"/>
                  <a:gd name="T52" fmla="*/ 130 w 136"/>
                  <a:gd name="T53" fmla="*/ 52 h 60"/>
                  <a:gd name="T54" fmla="*/ 136 w 136"/>
                  <a:gd name="T55" fmla="*/ 60 h 60"/>
                  <a:gd name="T56" fmla="*/ 136 w 136"/>
                  <a:gd name="T57" fmla="*/ 60 h 60"/>
                  <a:gd name="T58" fmla="*/ 132 w 136"/>
                  <a:gd name="T59" fmla="*/ 48 h 60"/>
                  <a:gd name="T60" fmla="*/ 128 w 136"/>
                  <a:gd name="T61" fmla="*/ 36 h 60"/>
                  <a:gd name="T62" fmla="*/ 122 w 136"/>
                  <a:gd name="T63" fmla="*/ 26 h 60"/>
                  <a:gd name="T64" fmla="*/ 114 w 136"/>
                  <a:gd name="T65" fmla="*/ 18 h 60"/>
                  <a:gd name="T66" fmla="*/ 104 w 136"/>
                  <a:gd name="T67" fmla="*/ 10 h 60"/>
                  <a:gd name="T68" fmla="*/ 92 w 136"/>
                  <a:gd name="T69" fmla="*/ 4 h 60"/>
                  <a:gd name="T70" fmla="*/ 80 w 136"/>
                  <a:gd name="T71" fmla="*/ 0 h 60"/>
                  <a:gd name="T72" fmla="*/ 68 w 136"/>
                  <a:gd name="T73" fmla="*/ 0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6" h="60">
                    <a:moveTo>
                      <a:pt x="68" y="0"/>
                    </a:moveTo>
                    <a:lnTo>
                      <a:pt x="68" y="0"/>
                    </a:lnTo>
                    <a:lnTo>
                      <a:pt x="56" y="0"/>
                    </a:lnTo>
                    <a:lnTo>
                      <a:pt x="44" y="4"/>
                    </a:lnTo>
                    <a:lnTo>
                      <a:pt x="32" y="10"/>
                    </a:lnTo>
                    <a:lnTo>
                      <a:pt x="22" y="18"/>
                    </a:lnTo>
                    <a:lnTo>
                      <a:pt x="14" y="26"/>
                    </a:lnTo>
                    <a:lnTo>
                      <a:pt x="8" y="36"/>
                    </a:lnTo>
                    <a:lnTo>
                      <a:pt x="4" y="48"/>
                    </a:lnTo>
                    <a:lnTo>
                      <a:pt x="0" y="60"/>
                    </a:lnTo>
                    <a:lnTo>
                      <a:pt x="6" y="52"/>
                    </a:lnTo>
                    <a:lnTo>
                      <a:pt x="12" y="44"/>
                    </a:lnTo>
                    <a:lnTo>
                      <a:pt x="20" y="38"/>
                    </a:lnTo>
                    <a:lnTo>
                      <a:pt x="28" y="32"/>
                    </a:lnTo>
                    <a:lnTo>
                      <a:pt x="38" y="28"/>
                    </a:lnTo>
                    <a:lnTo>
                      <a:pt x="48" y="24"/>
                    </a:lnTo>
                    <a:lnTo>
                      <a:pt x="58" y="22"/>
                    </a:lnTo>
                    <a:lnTo>
                      <a:pt x="68" y="22"/>
                    </a:lnTo>
                    <a:lnTo>
                      <a:pt x="78" y="22"/>
                    </a:lnTo>
                    <a:lnTo>
                      <a:pt x="88" y="24"/>
                    </a:lnTo>
                    <a:lnTo>
                      <a:pt x="98" y="28"/>
                    </a:lnTo>
                    <a:lnTo>
                      <a:pt x="108" y="32"/>
                    </a:lnTo>
                    <a:lnTo>
                      <a:pt x="116" y="38"/>
                    </a:lnTo>
                    <a:lnTo>
                      <a:pt x="122" y="44"/>
                    </a:lnTo>
                    <a:lnTo>
                      <a:pt x="130" y="52"/>
                    </a:lnTo>
                    <a:lnTo>
                      <a:pt x="136" y="60"/>
                    </a:lnTo>
                    <a:lnTo>
                      <a:pt x="132" y="48"/>
                    </a:lnTo>
                    <a:lnTo>
                      <a:pt x="128" y="36"/>
                    </a:lnTo>
                    <a:lnTo>
                      <a:pt x="122" y="26"/>
                    </a:lnTo>
                    <a:lnTo>
                      <a:pt x="114" y="18"/>
                    </a:lnTo>
                    <a:lnTo>
                      <a:pt x="104" y="10"/>
                    </a:lnTo>
                    <a:lnTo>
                      <a:pt x="92" y="4"/>
                    </a:lnTo>
                    <a:lnTo>
                      <a:pt x="80" y="0"/>
                    </a:lnTo>
                    <a:lnTo>
                      <a:pt x="68" y="0"/>
                    </a:lnTo>
                    <a:close/>
                  </a:path>
                </a:pathLst>
              </a:custGeom>
              <a:solidFill>
                <a:srgbClr val="8C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22" name="Freeform 3826"/>
              <p:cNvSpPr>
                <a:spLocks/>
              </p:cNvSpPr>
              <p:nvPr/>
            </p:nvSpPr>
            <p:spPr bwMode="auto">
              <a:xfrm>
                <a:off x="3537" y="2433"/>
                <a:ext cx="136" cy="60"/>
              </a:xfrm>
              <a:custGeom>
                <a:avLst/>
                <a:gdLst>
                  <a:gd name="T0" fmla="*/ 68 w 136"/>
                  <a:gd name="T1" fmla="*/ 0 h 60"/>
                  <a:gd name="T2" fmla="*/ 68 w 136"/>
                  <a:gd name="T3" fmla="*/ 0 h 60"/>
                  <a:gd name="T4" fmla="*/ 56 w 136"/>
                  <a:gd name="T5" fmla="*/ 0 h 60"/>
                  <a:gd name="T6" fmla="*/ 44 w 136"/>
                  <a:gd name="T7" fmla="*/ 4 h 60"/>
                  <a:gd name="T8" fmla="*/ 32 w 136"/>
                  <a:gd name="T9" fmla="*/ 10 h 60"/>
                  <a:gd name="T10" fmla="*/ 22 w 136"/>
                  <a:gd name="T11" fmla="*/ 18 h 60"/>
                  <a:gd name="T12" fmla="*/ 14 w 136"/>
                  <a:gd name="T13" fmla="*/ 26 h 60"/>
                  <a:gd name="T14" fmla="*/ 8 w 136"/>
                  <a:gd name="T15" fmla="*/ 36 h 60"/>
                  <a:gd name="T16" fmla="*/ 4 w 136"/>
                  <a:gd name="T17" fmla="*/ 48 h 60"/>
                  <a:gd name="T18" fmla="*/ 0 w 136"/>
                  <a:gd name="T19" fmla="*/ 60 h 60"/>
                  <a:gd name="T20" fmla="*/ 0 w 136"/>
                  <a:gd name="T21" fmla="*/ 60 h 60"/>
                  <a:gd name="T22" fmla="*/ 6 w 136"/>
                  <a:gd name="T23" fmla="*/ 52 h 60"/>
                  <a:gd name="T24" fmla="*/ 12 w 136"/>
                  <a:gd name="T25" fmla="*/ 44 h 60"/>
                  <a:gd name="T26" fmla="*/ 20 w 136"/>
                  <a:gd name="T27" fmla="*/ 38 h 60"/>
                  <a:gd name="T28" fmla="*/ 28 w 136"/>
                  <a:gd name="T29" fmla="*/ 32 h 60"/>
                  <a:gd name="T30" fmla="*/ 38 w 136"/>
                  <a:gd name="T31" fmla="*/ 28 h 60"/>
                  <a:gd name="T32" fmla="*/ 48 w 136"/>
                  <a:gd name="T33" fmla="*/ 24 h 60"/>
                  <a:gd name="T34" fmla="*/ 58 w 136"/>
                  <a:gd name="T35" fmla="*/ 22 h 60"/>
                  <a:gd name="T36" fmla="*/ 68 w 136"/>
                  <a:gd name="T37" fmla="*/ 22 h 60"/>
                  <a:gd name="T38" fmla="*/ 68 w 136"/>
                  <a:gd name="T39" fmla="*/ 22 h 60"/>
                  <a:gd name="T40" fmla="*/ 78 w 136"/>
                  <a:gd name="T41" fmla="*/ 22 h 60"/>
                  <a:gd name="T42" fmla="*/ 88 w 136"/>
                  <a:gd name="T43" fmla="*/ 24 h 60"/>
                  <a:gd name="T44" fmla="*/ 98 w 136"/>
                  <a:gd name="T45" fmla="*/ 28 h 60"/>
                  <a:gd name="T46" fmla="*/ 108 w 136"/>
                  <a:gd name="T47" fmla="*/ 32 h 60"/>
                  <a:gd name="T48" fmla="*/ 116 w 136"/>
                  <a:gd name="T49" fmla="*/ 38 h 60"/>
                  <a:gd name="T50" fmla="*/ 122 w 136"/>
                  <a:gd name="T51" fmla="*/ 44 h 60"/>
                  <a:gd name="T52" fmla="*/ 130 w 136"/>
                  <a:gd name="T53" fmla="*/ 52 h 60"/>
                  <a:gd name="T54" fmla="*/ 136 w 136"/>
                  <a:gd name="T55" fmla="*/ 60 h 60"/>
                  <a:gd name="T56" fmla="*/ 136 w 136"/>
                  <a:gd name="T57" fmla="*/ 60 h 60"/>
                  <a:gd name="T58" fmla="*/ 132 w 136"/>
                  <a:gd name="T59" fmla="*/ 48 h 60"/>
                  <a:gd name="T60" fmla="*/ 128 w 136"/>
                  <a:gd name="T61" fmla="*/ 36 h 60"/>
                  <a:gd name="T62" fmla="*/ 122 w 136"/>
                  <a:gd name="T63" fmla="*/ 26 h 60"/>
                  <a:gd name="T64" fmla="*/ 114 w 136"/>
                  <a:gd name="T65" fmla="*/ 18 h 60"/>
                  <a:gd name="T66" fmla="*/ 104 w 136"/>
                  <a:gd name="T67" fmla="*/ 10 h 60"/>
                  <a:gd name="T68" fmla="*/ 92 w 136"/>
                  <a:gd name="T69" fmla="*/ 4 h 60"/>
                  <a:gd name="T70" fmla="*/ 80 w 136"/>
                  <a:gd name="T71" fmla="*/ 0 h 60"/>
                  <a:gd name="T72" fmla="*/ 68 w 136"/>
                  <a:gd name="T73" fmla="*/ 0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6" h="60">
                    <a:moveTo>
                      <a:pt x="68" y="0"/>
                    </a:moveTo>
                    <a:lnTo>
                      <a:pt x="68" y="0"/>
                    </a:lnTo>
                    <a:lnTo>
                      <a:pt x="56" y="0"/>
                    </a:lnTo>
                    <a:lnTo>
                      <a:pt x="44" y="4"/>
                    </a:lnTo>
                    <a:lnTo>
                      <a:pt x="32" y="10"/>
                    </a:lnTo>
                    <a:lnTo>
                      <a:pt x="22" y="18"/>
                    </a:lnTo>
                    <a:lnTo>
                      <a:pt x="14" y="26"/>
                    </a:lnTo>
                    <a:lnTo>
                      <a:pt x="8" y="36"/>
                    </a:lnTo>
                    <a:lnTo>
                      <a:pt x="4" y="48"/>
                    </a:lnTo>
                    <a:lnTo>
                      <a:pt x="0" y="60"/>
                    </a:lnTo>
                    <a:lnTo>
                      <a:pt x="6" y="52"/>
                    </a:lnTo>
                    <a:lnTo>
                      <a:pt x="12" y="44"/>
                    </a:lnTo>
                    <a:lnTo>
                      <a:pt x="20" y="38"/>
                    </a:lnTo>
                    <a:lnTo>
                      <a:pt x="28" y="32"/>
                    </a:lnTo>
                    <a:lnTo>
                      <a:pt x="38" y="28"/>
                    </a:lnTo>
                    <a:lnTo>
                      <a:pt x="48" y="24"/>
                    </a:lnTo>
                    <a:lnTo>
                      <a:pt x="58" y="22"/>
                    </a:lnTo>
                    <a:lnTo>
                      <a:pt x="68" y="22"/>
                    </a:lnTo>
                    <a:lnTo>
                      <a:pt x="78" y="22"/>
                    </a:lnTo>
                    <a:lnTo>
                      <a:pt x="88" y="24"/>
                    </a:lnTo>
                    <a:lnTo>
                      <a:pt x="98" y="28"/>
                    </a:lnTo>
                    <a:lnTo>
                      <a:pt x="108" y="32"/>
                    </a:lnTo>
                    <a:lnTo>
                      <a:pt x="116" y="38"/>
                    </a:lnTo>
                    <a:lnTo>
                      <a:pt x="122" y="44"/>
                    </a:lnTo>
                    <a:lnTo>
                      <a:pt x="130" y="52"/>
                    </a:lnTo>
                    <a:lnTo>
                      <a:pt x="136" y="60"/>
                    </a:lnTo>
                    <a:lnTo>
                      <a:pt x="132" y="48"/>
                    </a:lnTo>
                    <a:lnTo>
                      <a:pt x="128" y="36"/>
                    </a:lnTo>
                    <a:lnTo>
                      <a:pt x="122" y="26"/>
                    </a:lnTo>
                    <a:lnTo>
                      <a:pt x="114" y="18"/>
                    </a:lnTo>
                    <a:lnTo>
                      <a:pt x="104" y="10"/>
                    </a:lnTo>
                    <a:lnTo>
                      <a:pt x="92" y="4"/>
                    </a:lnTo>
                    <a:lnTo>
                      <a:pt x="80" y="0"/>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23" name="Freeform 3827"/>
              <p:cNvSpPr>
                <a:spLocks/>
              </p:cNvSpPr>
              <p:nvPr/>
            </p:nvSpPr>
            <p:spPr bwMode="auto">
              <a:xfrm>
                <a:off x="3537" y="2433"/>
                <a:ext cx="136" cy="60"/>
              </a:xfrm>
              <a:custGeom>
                <a:avLst/>
                <a:gdLst>
                  <a:gd name="T0" fmla="*/ 68 w 136"/>
                  <a:gd name="T1" fmla="*/ 0 h 60"/>
                  <a:gd name="T2" fmla="*/ 68 w 136"/>
                  <a:gd name="T3" fmla="*/ 0 h 60"/>
                  <a:gd name="T4" fmla="*/ 54 w 136"/>
                  <a:gd name="T5" fmla="*/ 0 h 60"/>
                  <a:gd name="T6" fmla="*/ 42 w 136"/>
                  <a:gd name="T7" fmla="*/ 4 h 60"/>
                  <a:gd name="T8" fmla="*/ 32 w 136"/>
                  <a:gd name="T9" fmla="*/ 10 h 60"/>
                  <a:gd name="T10" fmla="*/ 22 w 136"/>
                  <a:gd name="T11" fmla="*/ 16 h 60"/>
                  <a:gd name="T12" fmla="*/ 14 w 136"/>
                  <a:gd name="T13" fmla="*/ 26 h 60"/>
                  <a:gd name="T14" fmla="*/ 8 w 136"/>
                  <a:gd name="T15" fmla="*/ 36 h 60"/>
                  <a:gd name="T16" fmla="*/ 2 w 136"/>
                  <a:gd name="T17" fmla="*/ 48 h 60"/>
                  <a:gd name="T18" fmla="*/ 0 w 136"/>
                  <a:gd name="T19" fmla="*/ 60 h 60"/>
                  <a:gd name="T20" fmla="*/ 0 w 136"/>
                  <a:gd name="T21" fmla="*/ 60 h 60"/>
                  <a:gd name="T22" fmla="*/ 0 w 136"/>
                  <a:gd name="T23" fmla="*/ 60 h 60"/>
                  <a:gd name="T24" fmla="*/ 0 w 136"/>
                  <a:gd name="T25" fmla="*/ 60 h 60"/>
                  <a:gd name="T26" fmla="*/ 4 w 136"/>
                  <a:gd name="T27" fmla="*/ 48 h 60"/>
                  <a:gd name="T28" fmla="*/ 8 w 136"/>
                  <a:gd name="T29" fmla="*/ 36 h 60"/>
                  <a:gd name="T30" fmla="*/ 14 w 136"/>
                  <a:gd name="T31" fmla="*/ 26 h 60"/>
                  <a:gd name="T32" fmla="*/ 22 w 136"/>
                  <a:gd name="T33" fmla="*/ 18 h 60"/>
                  <a:gd name="T34" fmla="*/ 32 w 136"/>
                  <a:gd name="T35" fmla="*/ 10 h 60"/>
                  <a:gd name="T36" fmla="*/ 44 w 136"/>
                  <a:gd name="T37" fmla="*/ 4 h 60"/>
                  <a:gd name="T38" fmla="*/ 56 w 136"/>
                  <a:gd name="T39" fmla="*/ 0 h 60"/>
                  <a:gd name="T40" fmla="*/ 68 w 136"/>
                  <a:gd name="T41" fmla="*/ 0 h 60"/>
                  <a:gd name="T42" fmla="*/ 68 w 136"/>
                  <a:gd name="T43" fmla="*/ 0 h 60"/>
                  <a:gd name="T44" fmla="*/ 80 w 136"/>
                  <a:gd name="T45" fmla="*/ 0 h 60"/>
                  <a:gd name="T46" fmla="*/ 92 w 136"/>
                  <a:gd name="T47" fmla="*/ 4 h 60"/>
                  <a:gd name="T48" fmla="*/ 104 w 136"/>
                  <a:gd name="T49" fmla="*/ 10 h 60"/>
                  <a:gd name="T50" fmla="*/ 114 w 136"/>
                  <a:gd name="T51" fmla="*/ 18 h 60"/>
                  <a:gd name="T52" fmla="*/ 122 w 136"/>
                  <a:gd name="T53" fmla="*/ 26 h 60"/>
                  <a:gd name="T54" fmla="*/ 128 w 136"/>
                  <a:gd name="T55" fmla="*/ 36 h 60"/>
                  <a:gd name="T56" fmla="*/ 132 w 136"/>
                  <a:gd name="T57" fmla="*/ 48 h 60"/>
                  <a:gd name="T58" fmla="*/ 136 w 136"/>
                  <a:gd name="T59" fmla="*/ 60 h 60"/>
                  <a:gd name="T60" fmla="*/ 136 w 136"/>
                  <a:gd name="T61" fmla="*/ 60 h 60"/>
                  <a:gd name="T62" fmla="*/ 136 w 136"/>
                  <a:gd name="T63" fmla="*/ 60 h 60"/>
                  <a:gd name="T64" fmla="*/ 136 w 136"/>
                  <a:gd name="T65" fmla="*/ 60 h 60"/>
                  <a:gd name="T66" fmla="*/ 132 w 136"/>
                  <a:gd name="T67" fmla="*/ 48 h 60"/>
                  <a:gd name="T68" fmla="*/ 128 w 136"/>
                  <a:gd name="T69" fmla="*/ 36 h 60"/>
                  <a:gd name="T70" fmla="*/ 122 w 136"/>
                  <a:gd name="T71" fmla="*/ 26 h 60"/>
                  <a:gd name="T72" fmla="*/ 114 w 136"/>
                  <a:gd name="T73" fmla="*/ 16 h 60"/>
                  <a:gd name="T74" fmla="*/ 104 w 136"/>
                  <a:gd name="T75" fmla="*/ 10 h 60"/>
                  <a:gd name="T76" fmla="*/ 92 w 136"/>
                  <a:gd name="T77" fmla="*/ 4 h 60"/>
                  <a:gd name="T78" fmla="*/ 80 w 136"/>
                  <a:gd name="T79" fmla="*/ 0 h 60"/>
                  <a:gd name="T80" fmla="*/ 68 w 136"/>
                  <a:gd name="T81" fmla="*/ 0 h 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6" h="60">
                    <a:moveTo>
                      <a:pt x="68" y="0"/>
                    </a:moveTo>
                    <a:lnTo>
                      <a:pt x="68" y="0"/>
                    </a:lnTo>
                    <a:lnTo>
                      <a:pt x="54" y="0"/>
                    </a:lnTo>
                    <a:lnTo>
                      <a:pt x="42" y="4"/>
                    </a:lnTo>
                    <a:lnTo>
                      <a:pt x="32" y="10"/>
                    </a:lnTo>
                    <a:lnTo>
                      <a:pt x="22" y="16"/>
                    </a:lnTo>
                    <a:lnTo>
                      <a:pt x="14" y="26"/>
                    </a:lnTo>
                    <a:lnTo>
                      <a:pt x="8" y="36"/>
                    </a:lnTo>
                    <a:lnTo>
                      <a:pt x="2" y="48"/>
                    </a:lnTo>
                    <a:lnTo>
                      <a:pt x="0" y="60"/>
                    </a:lnTo>
                    <a:lnTo>
                      <a:pt x="4" y="48"/>
                    </a:lnTo>
                    <a:lnTo>
                      <a:pt x="8" y="36"/>
                    </a:lnTo>
                    <a:lnTo>
                      <a:pt x="14" y="26"/>
                    </a:lnTo>
                    <a:lnTo>
                      <a:pt x="22" y="18"/>
                    </a:lnTo>
                    <a:lnTo>
                      <a:pt x="32" y="10"/>
                    </a:lnTo>
                    <a:lnTo>
                      <a:pt x="44" y="4"/>
                    </a:lnTo>
                    <a:lnTo>
                      <a:pt x="56" y="0"/>
                    </a:lnTo>
                    <a:lnTo>
                      <a:pt x="68" y="0"/>
                    </a:lnTo>
                    <a:lnTo>
                      <a:pt x="80" y="0"/>
                    </a:lnTo>
                    <a:lnTo>
                      <a:pt x="92" y="4"/>
                    </a:lnTo>
                    <a:lnTo>
                      <a:pt x="104" y="10"/>
                    </a:lnTo>
                    <a:lnTo>
                      <a:pt x="114" y="18"/>
                    </a:lnTo>
                    <a:lnTo>
                      <a:pt x="122" y="26"/>
                    </a:lnTo>
                    <a:lnTo>
                      <a:pt x="128" y="36"/>
                    </a:lnTo>
                    <a:lnTo>
                      <a:pt x="132" y="48"/>
                    </a:lnTo>
                    <a:lnTo>
                      <a:pt x="136" y="60"/>
                    </a:lnTo>
                    <a:lnTo>
                      <a:pt x="132" y="48"/>
                    </a:lnTo>
                    <a:lnTo>
                      <a:pt x="128" y="36"/>
                    </a:lnTo>
                    <a:lnTo>
                      <a:pt x="122" y="26"/>
                    </a:lnTo>
                    <a:lnTo>
                      <a:pt x="114" y="16"/>
                    </a:lnTo>
                    <a:lnTo>
                      <a:pt x="104" y="10"/>
                    </a:lnTo>
                    <a:lnTo>
                      <a:pt x="92" y="4"/>
                    </a:lnTo>
                    <a:lnTo>
                      <a:pt x="80" y="0"/>
                    </a:lnTo>
                    <a:lnTo>
                      <a:pt x="68" y="0"/>
                    </a:lnTo>
                    <a:close/>
                  </a:path>
                </a:pathLst>
              </a:custGeom>
              <a:solidFill>
                <a:srgbClr val="7A7D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24" name="Freeform 3828"/>
              <p:cNvSpPr>
                <a:spLocks/>
              </p:cNvSpPr>
              <p:nvPr/>
            </p:nvSpPr>
            <p:spPr bwMode="auto">
              <a:xfrm>
                <a:off x="3537" y="2433"/>
                <a:ext cx="136" cy="60"/>
              </a:xfrm>
              <a:custGeom>
                <a:avLst/>
                <a:gdLst>
                  <a:gd name="T0" fmla="*/ 68 w 136"/>
                  <a:gd name="T1" fmla="*/ 0 h 60"/>
                  <a:gd name="T2" fmla="*/ 68 w 136"/>
                  <a:gd name="T3" fmla="*/ 0 h 60"/>
                  <a:gd name="T4" fmla="*/ 54 w 136"/>
                  <a:gd name="T5" fmla="*/ 0 h 60"/>
                  <a:gd name="T6" fmla="*/ 42 w 136"/>
                  <a:gd name="T7" fmla="*/ 4 h 60"/>
                  <a:gd name="T8" fmla="*/ 32 w 136"/>
                  <a:gd name="T9" fmla="*/ 10 h 60"/>
                  <a:gd name="T10" fmla="*/ 22 w 136"/>
                  <a:gd name="T11" fmla="*/ 16 h 60"/>
                  <a:gd name="T12" fmla="*/ 14 w 136"/>
                  <a:gd name="T13" fmla="*/ 26 h 60"/>
                  <a:gd name="T14" fmla="*/ 8 w 136"/>
                  <a:gd name="T15" fmla="*/ 36 h 60"/>
                  <a:gd name="T16" fmla="*/ 2 w 136"/>
                  <a:gd name="T17" fmla="*/ 48 h 60"/>
                  <a:gd name="T18" fmla="*/ 0 w 136"/>
                  <a:gd name="T19" fmla="*/ 60 h 60"/>
                  <a:gd name="T20" fmla="*/ 0 w 136"/>
                  <a:gd name="T21" fmla="*/ 60 h 60"/>
                  <a:gd name="T22" fmla="*/ 0 w 136"/>
                  <a:gd name="T23" fmla="*/ 60 h 60"/>
                  <a:gd name="T24" fmla="*/ 0 w 136"/>
                  <a:gd name="T25" fmla="*/ 60 h 60"/>
                  <a:gd name="T26" fmla="*/ 4 w 136"/>
                  <a:gd name="T27" fmla="*/ 48 h 60"/>
                  <a:gd name="T28" fmla="*/ 8 w 136"/>
                  <a:gd name="T29" fmla="*/ 36 h 60"/>
                  <a:gd name="T30" fmla="*/ 14 w 136"/>
                  <a:gd name="T31" fmla="*/ 26 h 60"/>
                  <a:gd name="T32" fmla="*/ 22 w 136"/>
                  <a:gd name="T33" fmla="*/ 18 h 60"/>
                  <a:gd name="T34" fmla="*/ 32 w 136"/>
                  <a:gd name="T35" fmla="*/ 10 h 60"/>
                  <a:gd name="T36" fmla="*/ 44 w 136"/>
                  <a:gd name="T37" fmla="*/ 4 h 60"/>
                  <a:gd name="T38" fmla="*/ 56 w 136"/>
                  <a:gd name="T39" fmla="*/ 0 h 60"/>
                  <a:gd name="T40" fmla="*/ 68 w 136"/>
                  <a:gd name="T41" fmla="*/ 0 h 60"/>
                  <a:gd name="T42" fmla="*/ 68 w 136"/>
                  <a:gd name="T43" fmla="*/ 0 h 60"/>
                  <a:gd name="T44" fmla="*/ 80 w 136"/>
                  <a:gd name="T45" fmla="*/ 0 h 60"/>
                  <a:gd name="T46" fmla="*/ 92 w 136"/>
                  <a:gd name="T47" fmla="*/ 4 h 60"/>
                  <a:gd name="T48" fmla="*/ 104 w 136"/>
                  <a:gd name="T49" fmla="*/ 10 h 60"/>
                  <a:gd name="T50" fmla="*/ 114 w 136"/>
                  <a:gd name="T51" fmla="*/ 18 h 60"/>
                  <a:gd name="T52" fmla="*/ 122 w 136"/>
                  <a:gd name="T53" fmla="*/ 26 h 60"/>
                  <a:gd name="T54" fmla="*/ 128 w 136"/>
                  <a:gd name="T55" fmla="*/ 36 h 60"/>
                  <a:gd name="T56" fmla="*/ 132 w 136"/>
                  <a:gd name="T57" fmla="*/ 48 h 60"/>
                  <a:gd name="T58" fmla="*/ 136 w 136"/>
                  <a:gd name="T59" fmla="*/ 60 h 60"/>
                  <a:gd name="T60" fmla="*/ 136 w 136"/>
                  <a:gd name="T61" fmla="*/ 60 h 60"/>
                  <a:gd name="T62" fmla="*/ 136 w 136"/>
                  <a:gd name="T63" fmla="*/ 60 h 60"/>
                  <a:gd name="T64" fmla="*/ 136 w 136"/>
                  <a:gd name="T65" fmla="*/ 60 h 60"/>
                  <a:gd name="T66" fmla="*/ 132 w 136"/>
                  <a:gd name="T67" fmla="*/ 48 h 60"/>
                  <a:gd name="T68" fmla="*/ 128 w 136"/>
                  <a:gd name="T69" fmla="*/ 36 h 60"/>
                  <a:gd name="T70" fmla="*/ 122 w 136"/>
                  <a:gd name="T71" fmla="*/ 26 h 60"/>
                  <a:gd name="T72" fmla="*/ 114 w 136"/>
                  <a:gd name="T73" fmla="*/ 16 h 60"/>
                  <a:gd name="T74" fmla="*/ 104 w 136"/>
                  <a:gd name="T75" fmla="*/ 10 h 60"/>
                  <a:gd name="T76" fmla="*/ 92 w 136"/>
                  <a:gd name="T77" fmla="*/ 4 h 60"/>
                  <a:gd name="T78" fmla="*/ 80 w 136"/>
                  <a:gd name="T79" fmla="*/ 0 h 60"/>
                  <a:gd name="T80" fmla="*/ 68 w 136"/>
                  <a:gd name="T81" fmla="*/ 0 h 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6" h="60">
                    <a:moveTo>
                      <a:pt x="68" y="0"/>
                    </a:moveTo>
                    <a:lnTo>
                      <a:pt x="68" y="0"/>
                    </a:lnTo>
                    <a:lnTo>
                      <a:pt x="54" y="0"/>
                    </a:lnTo>
                    <a:lnTo>
                      <a:pt x="42" y="4"/>
                    </a:lnTo>
                    <a:lnTo>
                      <a:pt x="32" y="10"/>
                    </a:lnTo>
                    <a:lnTo>
                      <a:pt x="22" y="16"/>
                    </a:lnTo>
                    <a:lnTo>
                      <a:pt x="14" y="26"/>
                    </a:lnTo>
                    <a:lnTo>
                      <a:pt x="8" y="36"/>
                    </a:lnTo>
                    <a:lnTo>
                      <a:pt x="2" y="48"/>
                    </a:lnTo>
                    <a:lnTo>
                      <a:pt x="0" y="60"/>
                    </a:lnTo>
                    <a:lnTo>
                      <a:pt x="4" y="48"/>
                    </a:lnTo>
                    <a:lnTo>
                      <a:pt x="8" y="36"/>
                    </a:lnTo>
                    <a:lnTo>
                      <a:pt x="14" y="26"/>
                    </a:lnTo>
                    <a:lnTo>
                      <a:pt x="22" y="18"/>
                    </a:lnTo>
                    <a:lnTo>
                      <a:pt x="32" y="10"/>
                    </a:lnTo>
                    <a:lnTo>
                      <a:pt x="44" y="4"/>
                    </a:lnTo>
                    <a:lnTo>
                      <a:pt x="56" y="0"/>
                    </a:lnTo>
                    <a:lnTo>
                      <a:pt x="68" y="0"/>
                    </a:lnTo>
                    <a:lnTo>
                      <a:pt x="80" y="0"/>
                    </a:lnTo>
                    <a:lnTo>
                      <a:pt x="92" y="4"/>
                    </a:lnTo>
                    <a:lnTo>
                      <a:pt x="104" y="10"/>
                    </a:lnTo>
                    <a:lnTo>
                      <a:pt x="114" y="18"/>
                    </a:lnTo>
                    <a:lnTo>
                      <a:pt x="122" y="26"/>
                    </a:lnTo>
                    <a:lnTo>
                      <a:pt x="128" y="36"/>
                    </a:lnTo>
                    <a:lnTo>
                      <a:pt x="132" y="48"/>
                    </a:lnTo>
                    <a:lnTo>
                      <a:pt x="136" y="60"/>
                    </a:lnTo>
                    <a:lnTo>
                      <a:pt x="132" y="48"/>
                    </a:lnTo>
                    <a:lnTo>
                      <a:pt x="128" y="36"/>
                    </a:lnTo>
                    <a:lnTo>
                      <a:pt x="122" y="26"/>
                    </a:lnTo>
                    <a:lnTo>
                      <a:pt x="114" y="16"/>
                    </a:lnTo>
                    <a:lnTo>
                      <a:pt x="104" y="10"/>
                    </a:lnTo>
                    <a:lnTo>
                      <a:pt x="92" y="4"/>
                    </a:lnTo>
                    <a:lnTo>
                      <a:pt x="80" y="0"/>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25" name="Freeform 3829"/>
              <p:cNvSpPr>
                <a:spLocks/>
              </p:cNvSpPr>
              <p:nvPr/>
            </p:nvSpPr>
            <p:spPr bwMode="auto">
              <a:xfrm>
                <a:off x="2311" y="2379"/>
                <a:ext cx="242" cy="242"/>
              </a:xfrm>
              <a:custGeom>
                <a:avLst/>
                <a:gdLst>
                  <a:gd name="T0" fmla="*/ 0 w 242"/>
                  <a:gd name="T1" fmla="*/ 122 h 242"/>
                  <a:gd name="T2" fmla="*/ 0 w 242"/>
                  <a:gd name="T3" fmla="*/ 122 h 242"/>
                  <a:gd name="T4" fmla="*/ 2 w 242"/>
                  <a:gd name="T5" fmla="*/ 134 h 242"/>
                  <a:gd name="T6" fmla="*/ 2 w 242"/>
                  <a:gd name="T7" fmla="*/ 146 h 242"/>
                  <a:gd name="T8" fmla="*/ 10 w 242"/>
                  <a:gd name="T9" fmla="*/ 168 h 242"/>
                  <a:gd name="T10" fmla="*/ 22 w 242"/>
                  <a:gd name="T11" fmla="*/ 188 h 242"/>
                  <a:gd name="T12" fmla="*/ 36 w 242"/>
                  <a:gd name="T13" fmla="*/ 206 h 242"/>
                  <a:gd name="T14" fmla="*/ 54 w 242"/>
                  <a:gd name="T15" fmla="*/ 222 h 242"/>
                  <a:gd name="T16" fmla="*/ 74 w 242"/>
                  <a:gd name="T17" fmla="*/ 232 h 242"/>
                  <a:gd name="T18" fmla="*/ 96 w 242"/>
                  <a:gd name="T19" fmla="*/ 240 h 242"/>
                  <a:gd name="T20" fmla="*/ 108 w 242"/>
                  <a:gd name="T21" fmla="*/ 242 h 242"/>
                  <a:gd name="T22" fmla="*/ 122 w 242"/>
                  <a:gd name="T23" fmla="*/ 242 h 242"/>
                  <a:gd name="T24" fmla="*/ 122 w 242"/>
                  <a:gd name="T25" fmla="*/ 242 h 242"/>
                  <a:gd name="T26" fmla="*/ 134 w 242"/>
                  <a:gd name="T27" fmla="*/ 242 h 242"/>
                  <a:gd name="T28" fmla="*/ 146 w 242"/>
                  <a:gd name="T29" fmla="*/ 240 h 242"/>
                  <a:gd name="T30" fmla="*/ 168 w 242"/>
                  <a:gd name="T31" fmla="*/ 232 h 242"/>
                  <a:gd name="T32" fmla="*/ 188 w 242"/>
                  <a:gd name="T33" fmla="*/ 222 h 242"/>
                  <a:gd name="T34" fmla="*/ 206 w 242"/>
                  <a:gd name="T35" fmla="*/ 206 h 242"/>
                  <a:gd name="T36" fmla="*/ 222 w 242"/>
                  <a:gd name="T37" fmla="*/ 188 h 242"/>
                  <a:gd name="T38" fmla="*/ 232 w 242"/>
                  <a:gd name="T39" fmla="*/ 168 h 242"/>
                  <a:gd name="T40" fmla="*/ 240 w 242"/>
                  <a:gd name="T41" fmla="*/ 146 h 242"/>
                  <a:gd name="T42" fmla="*/ 242 w 242"/>
                  <a:gd name="T43" fmla="*/ 134 h 242"/>
                  <a:gd name="T44" fmla="*/ 242 w 242"/>
                  <a:gd name="T45" fmla="*/ 122 h 242"/>
                  <a:gd name="T46" fmla="*/ 242 w 242"/>
                  <a:gd name="T47" fmla="*/ 122 h 242"/>
                  <a:gd name="T48" fmla="*/ 242 w 242"/>
                  <a:gd name="T49" fmla="*/ 110 h 242"/>
                  <a:gd name="T50" fmla="*/ 240 w 242"/>
                  <a:gd name="T51" fmla="*/ 98 h 242"/>
                  <a:gd name="T52" fmla="*/ 232 w 242"/>
                  <a:gd name="T53" fmla="*/ 74 h 242"/>
                  <a:gd name="T54" fmla="*/ 222 w 242"/>
                  <a:gd name="T55" fmla="*/ 54 h 242"/>
                  <a:gd name="T56" fmla="*/ 206 w 242"/>
                  <a:gd name="T57" fmla="*/ 36 h 242"/>
                  <a:gd name="T58" fmla="*/ 188 w 242"/>
                  <a:gd name="T59" fmla="*/ 22 h 242"/>
                  <a:gd name="T60" fmla="*/ 168 w 242"/>
                  <a:gd name="T61" fmla="*/ 10 h 242"/>
                  <a:gd name="T62" fmla="*/ 146 w 242"/>
                  <a:gd name="T63" fmla="*/ 4 h 242"/>
                  <a:gd name="T64" fmla="*/ 134 w 242"/>
                  <a:gd name="T65" fmla="*/ 2 h 242"/>
                  <a:gd name="T66" fmla="*/ 122 w 242"/>
                  <a:gd name="T67" fmla="*/ 0 h 242"/>
                  <a:gd name="T68" fmla="*/ 122 w 242"/>
                  <a:gd name="T69" fmla="*/ 0 h 242"/>
                  <a:gd name="T70" fmla="*/ 108 w 242"/>
                  <a:gd name="T71" fmla="*/ 2 h 242"/>
                  <a:gd name="T72" fmla="*/ 96 w 242"/>
                  <a:gd name="T73" fmla="*/ 4 h 242"/>
                  <a:gd name="T74" fmla="*/ 74 w 242"/>
                  <a:gd name="T75" fmla="*/ 10 h 242"/>
                  <a:gd name="T76" fmla="*/ 54 w 242"/>
                  <a:gd name="T77" fmla="*/ 22 h 242"/>
                  <a:gd name="T78" fmla="*/ 36 w 242"/>
                  <a:gd name="T79" fmla="*/ 36 h 242"/>
                  <a:gd name="T80" fmla="*/ 22 w 242"/>
                  <a:gd name="T81" fmla="*/ 54 h 242"/>
                  <a:gd name="T82" fmla="*/ 10 w 242"/>
                  <a:gd name="T83" fmla="*/ 74 h 242"/>
                  <a:gd name="T84" fmla="*/ 2 w 242"/>
                  <a:gd name="T85" fmla="*/ 98 h 242"/>
                  <a:gd name="T86" fmla="*/ 2 w 242"/>
                  <a:gd name="T87" fmla="*/ 110 h 242"/>
                  <a:gd name="T88" fmla="*/ 0 w 242"/>
                  <a:gd name="T89" fmla="*/ 122 h 2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2" h="242">
                    <a:moveTo>
                      <a:pt x="0" y="122"/>
                    </a:moveTo>
                    <a:lnTo>
                      <a:pt x="0" y="122"/>
                    </a:lnTo>
                    <a:lnTo>
                      <a:pt x="2" y="134"/>
                    </a:lnTo>
                    <a:lnTo>
                      <a:pt x="2" y="146"/>
                    </a:lnTo>
                    <a:lnTo>
                      <a:pt x="10" y="168"/>
                    </a:lnTo>
                    <a:lnTo>
                      <a:pt x="22" y="188"/>
                    </a:lnTo>
                    <a:lnTo>
                      <a:pt x="36" y="206"/>
                    </a:lnTo>
                    <a:lnTo>
                      <a:pt x="54" y="222"/>
                    </a:lnTo>
                    <a:lnTo>
                      <a:pt x="74" y="232"/>
                    </a:lnTo>
                    <a:lnTo>
                      <a:pt x="96" y="240"/>
                    </a:lnTo>
                    <a:lnTo>
                      <a:pt x="108" y="242"/>
                    </a:lnTo>
                    <a:lnTo>
                      <a:pt x="122" y="242"/>
                    </a:lnTo>
                    <a:lnTo>
                      <a:pt x="134" y="242"/>
                    </a:lnTo>
                    <a:lnTo>
                      <a:pt x="146" y="240"/>
                    </a:lnTo>
                    <a:lnTo>
                      <a:pt x="168" y="232"/>
                    </a:lnTo>
                    <a:lnTo>
                      <a:pt x="188" y="222"/>
                    </a:lnTo>
                    <a:lnTo>
                      <a:pt x="206" y="206"/>
                    </a:lnTo>
                    <a:lnTo>
                      <a:pt x="222" y="188"/>
                    </a:lnTo>
                    <a:lnTo>
                      <a:pt x="232" y="168"/>
                    </a:lnTo>
                    <a:lnTo>
                      <a:pt x="240" y="146"/>
                    </a:lnTo>
                    <a:lnTo>
                      <a:pt x="242" y="134"/>
                    </a:lnTo>
                    <a:lnTo>
                      <a:pt x="242" y="122"/>
                    </a:lnTo>
                    <a:lnTo>
                      <a:pt x="242" y="110"/>
                    </a:lnTo>
                    <a:lnTo>
                      <a:pt x="240" y="98"/>
                    </a:lnTo>
                    <a:lnTo>
                      <a:pt x="232" y="74"/>
                    </a:lnTo>
                    <a:lnTo>
                      <a:pt x="222" y="54"/>
                    </a:lnTo>
                    <a:lnTo>
                      <a:pt x="206" y="36"/>
                    </a:lnTo>
                    <a:lnTo>
                      <a:pt x="188" y="22"/>
                    </a:lnTo>
                    <a:lnTo>
                      <a:pt x="168" y="10"/>
                    </a:lnTo>
                    <a:lnTo>
                      <a:pt x="146" y="4"/>
                    </a:lnTo>
                    <a:lnTo>
                      <a:pt x="134" y="2"/>
                    </a:lnTo>
                    <a:lnTo>
                      <a:pt x="122" y="0"/>
                    </a:lnTo>
                    <a:lnTo>
                      <a:pt x="108" y="2"/>
                    </a:lnTo>
                    <a:lnTo>
                      <a:pt x="96" y="4"/>
                    </a:lnTo>
                    <a:lnTo>
                      <a:pt x="74" y="10"/>
                    </a:lnTo>
                    <a:lnTo>
                      <a:pt x="54" y="22"/>
                    </a:lnTo>
                    <a:lnTo>
                      <a:pt x="36" y="36"/>
                    </a:lnTo>
                    <a:lnTo>
                      <a:pt x="22" y="54"/>
                    </a:lnTo>
                    <a:lnTo>
                      <a:pt x="10" y="74"/>
                    </a:lnTo>
                    <a:lnTo>
                      <a:pt x="2" y="98"/>
                    </a:lnTo>
                    <a:lnTo>
                      <a:pt x="2" y="110"/>
                    </a:lnTo>
                    <a:lnTo>
                      <a:pt x="0" y="12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26" name="Freeform 3830"/>
              <p:cNvSpPr>
                <a:spLocks/>
              </p:cNvSpPr>
              <p:nvPr/>
            </p:nvSpPr>
            <p:spPr bwMode="auto">
              <a:xfrm>
                <a:off x="2311" y="2379"/>
                <a:ext cx="242" cy="242"/>
              </a:xfrm>
              <a:custGeom>
                <a:avLst/>
                <a:gdLst>
                  <a:gd name="T0" fmla="*/ 0 w 242"/>
                  <a:gd name="T1" fmla="*/ 122 h 242"/>
                  <a:gd name="T2" fmla="*/ 0 w 242"/>
                  <a:gd name="T3" fmla="*/ 122 h 242"/>
                  <a:gd name="T4" fmla="*/ 2 w 242"/>
                  <a:gd name="T5" fmla="*/ 134 h 242"/>
                  <a:gd name="T6" fmla="*/ 2 w 242"/>
                  <a:gd name="T7" fmla="*/ 146 h 242"/>
                  <a:gd name="T8" fmla="*/ 10 w 242"/>
                  <a:gd name="T9" fmla="*/ 168 h 242"/>
                  <a:gd name="T10" fmla="*/ 22 w 242"/>
                  <a:gd name="T11" fmla="*/ 188 h 242"/>
                  <a:gd name="T12" fmla="*/ 36 w 242"/>
                  <a:gd name="T13" fmla="*/ 206 h 242"/>
                  <a:gd name="T14" fmla="*/ 54 w 242"/>
                  <a:gd name="T15" fmla="*/ 222 h 242"/>
                  <a:gd name="T16" fmla="*/ 74 w 242"/>
                  <a:gd name="T17" fmla="*/ 232 h 242"/>
                  <a:gd name="T18" fmla="*/ 96 w 242"/>
                  <a:gd name="T19" fmla="*/ 240 h 242"/>
                  <a:gd name="T20" fmla="*/ 108 w 242"/>
                  <a:gd name="T21" fmla="*/ 242 h 242"/>
                  <a:gd name="T22" fmla="*/ 122 w 242"/>
                  <a:gd name="T23" fmla="*/ 242 h 242"/>
                  <a:gd name="T24" fmla="*/ 122 w 242"/>
                  <a:gd name="T25" fmla="*/ 242 h 242"/>
                  <a:gd name="T26" fmla="*/ 134 w 242"/>
                  <a:gd name="T27" fmla="*/ 242 h 242"/>
                  <a:gd name="T28" fmla="*/ 146 w 242"/>
                  <a:gd name="T29" fmla="*/ 240 h 242"/>
                  <a:gd name="T30" fmla="*/ 168 w 242"/>
                  <a:gd name="T31" fmla="*/ 232 h 242"/>
                  <a:gd name="T32" fmla="*/ 188 w 242"/>
                  <a:gd name="T33" fmla="*/ 222 h 242"/>
                  <a:gd name="T34" fmla="*/ 206 w 242"/>
                  <a:gd name="T35" fmla="*/ 206 h 242"/>
                  <a:gd name="T36" fmla="*/ 222 w 242"/>
                  <a:gd name="T37" fmla="*/ 188 h 242"/>
                  <a:gd name="T38" fmla="*/ 232 w 242"/>
                  <a:gd name="T39" fmla="*/ 168 h 242"/>
                  <a:gd name="T40" fmla="*/ 240 w 242"/>
                  <a:gd name="T41" fmla="*/ 146 h 242"/>
                  <a:gd name="T42" fmla="*/ 242 w 242"/>
                  <a:gd name="T43" fmla="*/ 134 h 242"/>
                  <a:gd name="T44" fmla="*/ 242 w 242"/>
                  <a:gd name="T45" fmla="*/ 122 h 242"/>
                  <a:gd name="T46" fmla="*/ 242 w 242"/>
                  <a:gd name="T47" fmla="*/ 122 h 242"/>
                  <a:gd name="T48" fmla="*/ 242 w 242"/>
                  <a:gd name="T49" fmla="*/ 110 h 242"/>
                  <a:gd name="T50" fmla="*/ 240 w 242"/>
                  <a:gd name="T51" fmla="*/ 98 h 242"/>
                  <a:gd name="T52" fmla="*/ 232 w 242"/>
                  <a:gd name="T53" fmla="*/ 74 h 242"/>
                  <a:gd name="T54" fmla="*/ 222 w 242"/>
                  <a:gd name="T55" fmla="*/ 54 h 242"/>
                  <a:gd name="T56" fmla="*/ 206 w 242"/>
                  <a:gd name="T57" fmla="*/ 36 h 242"/>
                  <a:gd name="T58" fmla="*/ 188 w 242"/>
                  <a:gd name="T59" fmla="*/ 22 h 242"/>
                  <a:gd name="T60" fmla="*/ 168 w 242"/>
                  <a:gd name="T61" fmla="*/ 10 h 242"/>
                  <a:gd name="T62" fmla="*/ 146 w 242"/>
                  <a:gd name="T63" fmla="*/ 4 h 242"/>
                  <a:gd name="T64" fmla="*/ 134 w 242"/>
                  <a:gd name="T65" fmla="*/ 2 h 242"/>
                  <a:gd name="T66" fmla="*/ 122 w 242"/>
                  <a:gd name="T67" fmla="*/ 0 h 242"/>
                  <a:gd name="T68" fmla="*/ 122 w 242"/>
                  <a:gd name="T69" fmla="*/ 0 h 242"/>
                  <a:gd name="T70" fmla="*/ 108 w 242"/>
                  <a:gd name="T71" fmla="*/ 2 h 242"/>
                  <a:gd name="T72" fmla="*/ 96 w 242"/>
                  <a:gd name="T73" fmla="*/ 4 h 242"/>
                  <a:gd name="T74" fmla="*/ 74 w 242"/>
                  <a:gd name="T75" fmla="*/ 10 h 242"/>
                  <a:gd name="T76" fmla="*/ 54 w 242"/>
                  <a:gd name="T77" fmla="*/ 22 h 242"/>
                  <a:gd name="T78" fmla="*/ 36 w 242"/>
                  <a:gd name="T79" fmla="*/ 36 h 242"/>
                  <a:gd name="T80" fmla="*/ 22 w 242"/>
                  <a:gd name="T81" fmla="*/ 54 h 242"/>
                  <a:gd name="T82" fmla="*/ 10 w 242"/>
                  <a:gd name="T83" fmla="*/ 74 h 242"/>
                  <a:gd name="T84" fmla="*/ 2 w 242"/>
                  <a:gd name="T85" fmla="*/ 98 h 242"/>
                  <a:gd name="T86" fmla="*/ 2 w 242"/>
                  <a:gd name="T87" fmla="*/ 110 h 242"/>
                  <a:gd name="T88" fmla="*/ 0 w 242"/>
                  <a:gd name="T89" fmla="*/ 122 h 2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2" h="242">
                    <a:moveTo>
                      <a:pt x="0" y="122"/>
                    </a:moveTo>
                    <a:lnTo>
                      <a:pt x="0" y="122"/>
                    </a:lnTo>
                    <a:lnTo>
                      <a:pt x="2" y="134"/>
                    </a:lnTo>
                    <a:lnTo>
                      <a:pt x="2" y="146"/>
                    </a:lnTo>
                    <a:lnTo>
                      <a:pt x="10" y="168"/>
                    </a:lnTo>
                    <a:lnTo>
                      <a:pt x="22" y="188"/>
                    </a:lnTo>
                    <a:lnTo>
                      <a:pt x="36" y="206"/>
                    </a:lnTo>
                    <a:lnTo>
                      <a:pt x="54" y="222"/>
                    </a:lnTo>
                    <a:lnTo>
                      <a:pt x="74" y="232"/>
                    </a:lnTo>
                    <a:lnTo>
                      <a:pt x="96" y="240"/>
                    </a:lnTo>
                    <a:lnTo>
                      <a:pt x="108" y="242"/>
                    </a:lnTo>
                    <a:lnTo>
                      <a:pt x="122" y="242"/>
                    </a:lnTo>
                    <a:lnTo>
                      <a:pt x="134" y="242"/>
                    </a:lnTo>
                    <a:lnTo>
                      <a:pt x="146" y="240"/>
                    </a:lnTo>
                    <a:lnTo>
                      <a:pt x="168" y="232"/>
                    </a:lnTo>
                    <a:lnTo>
                      <a:pt x="188" y="222"/>
                    </a:lnTo>
                    <a:lnTo>
                      <a:pt x="206" y="206"/>
                    </a:lnTo>
                    <a:lnTo>
                      <a:pt x="222" y="188"/>
                    </a:lnTo>
                    <a:lnTo>
                      <a:pt x="232" y="168"/>
                    </a:lnTo>
                    <a:lnTo>
                      <a:pt x="240" y="146"/>
                    </a:lnTo>
                    <a:lnTo>
                      <a:pt x="242" y="134"/>
                    </a:lnTo>
                    <a:lnTo>
                      <a:pt x="242" y="122"/>
                    </a:lnTo>
                    <a:lnTo>
                      <a:pt x="242" y="110"/>
                    </a:lnTo>
                    <a:lnTo>
                      <a:pt x="240" y="98"/>
                    </a:lnTo>
                    <a:lnTo>
                      <a:pt x="232" y="74"/>
                    </a:lnTo>
                    <a:lnTo>
                      <a:pt x="222" y="54"/>
                    </a:lnTo>
                    <a:lnTo>
                      <a:pt x="206" y="36"/>
                    </a:lnTo>
                    <a:lnTo>
                      <a:pt x="188" y="22"/>
                    </a:lnTo>
                    <a:lnTo>
                      <a:pt x="168" y="10"/>
                    </a:lnTo>
                    <a:lnTo>
                      <a:pt x="146" y="4"/>
                    </a:lnTo>
                    <a:lnTo>
                      <a:pt x="134" y="2"/>
                    </a:lnTo>
                    <a:lnTo>
                      <a:pt x="122" y="0"/>
                    </a:lnTo>
                    <a:lnTo>
                      <a:pt x="108" y="2"/>
                    </a:lnTo>
                    <a:lnTo>
                      <a:pt x="96" y="4"/>
                    </a:lnTo>
                    <a:lnTo>
                      <a:pt x="74" y="10"/>
                    </a:lnTo>
                    <a:lnTo>
                      <a:pt x="54" y="22"/>
                    </a:lnTo>
                    <a:lnTo>
                      <a:pt x="36" y="36"/>
                    </a:lnTo>
                    <a:lnTo>
                      <a:pt x="22" y="54"/>
                    </a:lnTo>
                    <a:lnTo>
                      <a:pt x="10" y="74"/>
                    </a:lnTo>
                    <a:lnTo>
                      <a:pt x="2" y="98"/>
                    </a:lnTo>
                    <a:lnTo>
                      <a:pt x="2" y="110"/>
                    </a:lnTo>
                    <a:lnTo>
                      <a:pt x="0"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27" name="Freeform 3831"/>
              <p:cNvSpPr>
                <a:spLocks/>
              </p:cNvSpPr>
              <p:nvPr/>
            </p:nvSpPr>
            <p:spPr bwMode="auto">
              <a:xfrm>
                <a:off x="2351" y="2419"/>
                <a:ext cx="162" cy="162"/>
              </a:xfrm>
              <a:custGeom>
                <a:avLst/>
                <a:gdLst>
                  <a:gd name="T0" fmla="*/ 0 w 162"/>
                  <a:gd name="T1" fmla="*/ 82 h 162"/>
                  <a:gd name="T2" fmla="*/ 0 w 162"/>
                  <a:gd name="T3" fmla="*/ 82 h 162"/>
                  <a:gd name="T4" fmla="*/ 2 w 162"/>
                  <a:gd name="T5" fmla="*/ 98 h 162"/>
                  <a:gd name="T6" fmla="*/ 6 w 162"/>
                  <a:gd name="T7" fmla="*/ 112 h 162"/>
                  <a:gd name="T8" fmla="*/ 14 w 162"/>
                  <a:gd name="T9" fmla="*/ 126 h 162"/>
                  <a:gd name="T10" fmla="*/ 24 w 162"/>
                  <a:gd name="T11" fmla="*/ 138 h 162"/>
                  <a:gd name="T12" fmla="*/ 36 w 162"/>
                  <a:gd name="T13" fmla="*/ 148 h 162"/>
                  <a:gd name="T14" fmla="*/ 50 w 162"/>
                  <a:gd name="T15" fmla="*/ 156 h 162"/>
                  <a:gd name="T16" fmla="*/ 64 w 162"/>
                  <a:gd name="T17" fmla="*/ 160 h 162"/>
                  <a:gd name="T18" fmla="*/ 82 w 162"/>
                  <a:gd name="T19" fmla="*/ 162 h 162"/>
                  <a:gd name="T20" fmla="*/ 82 w 162"/>
                  <a:gd name="T21" fmla="*/ 162 h 162"/>
                  <a:gd name="T22" fmla="*/ 98 w 162"/>
                  <a:gd name="T23" fmla="*/ 160 h 162"/>
                  <a:gd name="T24" fmla="*/ 112 w 162"/>
                  <a:gd name="T25" fmla="*/ 156 h 162"/>
                  <a:gd name="T26" fmla="*/ 126 w 162"/>
                  <a:gd name="T27" fmla="*/ 148 h 162"/>
                  <a:gd name="T28" fmla="*/ 138 w 162"/>
                  <a:gd name="T29" fmla="*/ 138 h 162"/>
                  <a:gd name="T30" fmla="*/ 148 w 162"/>
                  <a:gd name="T31" fmla="*/ 126 h 162"/>
                  <a:gd name="T32" fmla="*/ 156 w 162"/>
                  <a:gd name="T33" fmla="*/ 112 h 162"/>
                  <a:gd name="T34" fmla="*/ 160 w 162"/>
                  <a:gd name="T35" fmla="*/ 98 h 162"/>
                  <a:gd name="T36" fmla="*/ 162 w 162"/>
                  <a:gd name="T37" fmla="*/ 82 h 162"/>
                  <a:gd name="T38" fmla="*/ 162 w 162"/>
                  <a:gd name="T39" fmla="*/ 82 h 162"/>
                  <a:gd name="T40" fmla="*/ 160 w 162"/>
                  <a:gd name="T41" fmla="*/ 66 h 162"/>
                  <a:gd name="T42" fmla="*/ 156 w 162"/>
                  <a:gd name="T43" fmla="*/ 50 h 162"/>
                  <a:gd name="T44" fmla="*/ 148 w 162"/>
                  <a:gd name="T45" fmla="*/ 36 h 162"/>
                  <a:gd name="T46" fmla="*/ 138 w 162"/>
                  <a:gd name="T47" fmla="*/ 24 h 162"/>
                  <a:gd name="T48" fmla="*/ 126 w 162"/>
                  <a:gd name="T49" fmla="*/ 14 h 162"/>
                  <a:gd name="T50" fmla="*/ 112 w 162"/>
                  <a:gd name="T51" fmla="*/ 6 h 162"/>
                  <a:gd name="T52" fmla="*/ 98 w 162"/>
                  <a:gd name="T53" fmla="*/ 2 h 162"/>
                  <a:gd name="T54" fmla="*/ 82 w 162"/>
                  <a:gd name="T55" fmla="*/ 0 h 162"/>
                  <a:gd name="T56" fmla="*/ 82 w 162"/>
                  <a:gd name="T57" fmla="*/ 0 h 162"/>
                  <a:gd name="T58" fmla="*/ 64 w 162"/>
                  <a:gd name="T59" fmla="*/ 2 h 162"/>
                  <a:gd name="T60" fmla="*/ 50 w 162"/>
                  <a:gd name="T61" fmla="*/ 6 h 162"/>
                  <a:gd name="T62" fmla="*/ 36 w 162"/>
                  <a:gd name="T63" fmla="*/ 14 h 162"/>
                  <a:gd name="T64" fmla="*/ 24 w 162"/>
                  <a:gd name="T65" fmla="*/ 24 h 162"/>
                  <a:gd name="T66" fmla="*/ 14 w 162"/>
                  <a:gd name="T67" fmla="*/ 36 h 162"/>
                  <a:gd name="T68" fmla="*/ 6 w 162"/>
                  <a:gd name="T69" fmla="*/ 50 h 162"/>
                  <a:gd name="T70" fmla="*/ 2 w 162"/>
                  <a:gd name="T71" fmla="*/ 66 h 162"/>
                  <a:gd name="T72" fmla="*/ 0 w 162"/>
                  <a:gd name="T73" fmla="*/ 82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0" y="82"/>
                    </a:moveTo>
                    <a:lnTo>
                      <a:pt x="0" y="82"/>
                    </a:lnTo>
                    <a:lnTo>
                      <a:pt x="2" y="98"/>
                    </a:lnTo>
                    <a:lnTo>
                      <a:pt x="6" y="112"/>
                    </a:lnTo>
                    <a:lnTo>
                      <a:pt x="14" y="126"/>
                    </a:lnTo>
                    <a:lnTo>
                      <a:pt x="24" y="138"/>
                    </a:lnTo>
                    <a:lnTo>
                      <a:pt x="36" y="148"/>
                    </a:lnTo>
                    <a:lnTo>
                      <a:pt x="50" y="156"/>
                    </a:lnTo>
                    <a:lnTo>
                      <a:pt x="64" y="160"/>
                    </a:lnTo>
                    <a:lnTo>
                      <a:pt x="82" y="162"/>
                    </a:lnTo>
                    <a:lnTo>
                      <a:pt x="98" y="160"/>
                    </a:lnTo>
                    <a:lnTo>
                      <a:pt x="112"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2" y="6"/>
                    </a:lnTo>
                    <a:lnTo>
                      <a:pt x="98" y="2"/>
                    </a:lnTo>
                    <a:lnTo>
                      <a:pt x="82" y="0"/>
                    </a:lnTo>
                    <a:lnTo>
                      <a:pt x="64" y="2"/>
                    </a:lnTo>
                    <a:lnTo>
                      <a:pt x="50" y="6"/>
                    </a:lnTo>
                    <a:lnTo>
                      <a:pt x="36" y="14"/>
                    </a:lnTo>
                    <a:lnTo>
                      <a:pt x="24" y="24"/>
                    </a:lnTo>
                    <a:lnTo>
                      <a:pt x="14" y="36"/>
                    </a:lnTo>
                    <a:lnTo>
                      <a:pt x="6" y="50"/>
                    </a:lnTo>
                    <a:lnTo>
                      <a:pt x="2" y="66"/>
                    </a:lnTo>
                    <a:lnTo>
                      <a:pt x="0" y="82"/>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28" name="Freeform 3832"/>
              <p:cNvSpPr>
                <a:spLocks/>
              </p:cNvSpPr>
              <p:nvPr/>
            </p:nvSpPr>
            <p:spPr bwMode="auto">
              <a:xfrm>
                <a:off x="2351" y="2419"/>
                <a:ext cx="162" cy="162"/>
              </a:xfrm>
              <a:custGeom>
                <a:avLst/>
                <a:gdLst>
                  <a:gd name="T0" fmla="*/ 0 w 162"/>
                  <a:gd name="T1" fmla="*/ 82 h 162"/>
                  <a:gd name="T2" fmla="*/ 0 w 162"/>
                  <a:gd name="T3" fmla="*/ 82 h 162"/>
                  <a:gd name="T4" fmla="*/ 2 w 162"/>
                  <a:gd name="T5" fmla="*/ 98 h 162"/>
                  <a:gd name="T6" fmla="*/ 6 w 162"/>
                  <a:gd name="T7" fmla="*/ 112 h 162"/>
                  <a:gd name="T8" fmla="*/ 14 w 162"/>
                  <a:gd name="T9" fmla="*/ 126 h 162"/>
                  <a:gd name="T10" fmla="*/ 24 w 162"/>
                  <a:gd name="T11" fmla="*/ 138 h 162"/>
                  <a:gd name="T12" fmla="*/ 36 w 162"/>
                  <a:gd name="T13" fmla="*/ 148 h 162"/>
                  <a:gd name="T14" fmla="*/ 50 w 162"/>
                  <a:gd name="T15" fmla="*/ 156 h 162"/>
                  <a:gd name="T16" fmla="*/ 64 w 162"/>
                  <a:gd name="T17" fmla="*/ 160 h 162"/>
                  <a:gd name="T18" fmla="*/ 82 w 162"/>
                  <a:gd name="T19" fmla="*/ 162 h 162"/>
                  <a:gd name="T20" fmla="*/ 82 w 162"/>
                  <a:gd name="T21" fmla="*/ 162 h 162"/>
                  <a:gd name="T22" fmla="*/ 98 w 162"/>
                  <a:gd name="T23" fmla="*/ 160 h 162"/>
                  <a:gd name="T24" fmla="*/ 112 w 162"/>
                  <a:gd name="T25" fmla="*/ 156 h 162"/>
                  <a:gd name="T26" fmla="*/ 126 w 162"/>
                  <a:gd name="T27" fmla="*/ 148 h 162"/>
                  <a:gd name="T28" fmla="*/ 138 w 162"/>
                  <a:gd name="T29" fmla="*/ 138 h 162"/>
                  <a:gd name="T30" fmla="*/ 148 w 162"/>
                  <a:gd name="T31" fmla="*/ 126 h 162"/>
                  <a:gd name="T32" fmla="*/ 156 w 162"/>
                  <a:gd name="T33" fmla="*/ 112 h 162"/>
                  <a:gd name="T34" fmla="*/ 160 w 162"/>
                  <a:gd name="T35" fmla="*/ 98 h 162"/>
                  <a:gd name="T36" fmla="*/ 162 w 162"/>
                  <a:gd name="T37" fmla="*/ 82 h 162"/>
                  <a:gd name="T38" fmla="*/ 162 w 162"/>
                  <a:gd name="T39" fmla="*/ 82 h 162"/>
                  <a:gd name="T40" fmla="*/ 160 w 162"/>
                  <a:gd name="T41" fmla="*/ 66 h 162"/>
                  <a:gd name="T42" fmla="*/ 156 w 162"/>
                  <a:gd name="T43" fmla="*/ 50 h 162"/>
                  <a:gd name="T44" fmla="*/ 148 w 162"/>
                  <a:gd name="T45" fmla="*/ 36 h 162"/>
                  <a:gd name="T46" fmla="*/ 138 w 162"/>
                  <a:gd name="T47" fmla="*/ 24 h 162"/>
                  <a:gd name="T48" fmla="*/ 126 w 162"/>
                  <a:gd name="T49" fmla="*/ 14 h 162"/>
                  <a:gd name="T50" fmla="*/ 112 w 162"/>
                  <a:gd name="T51" fmla="*/ 6 h 162"/>
                  <a:gd name="T52" fmla="*/ 98 w 162"/>
                  <a:gd name="T53" fmla="*/ 2 h 162"/>
                  <a:gd name="T54" fmla="*/ 82 w 162"/>
                  <a:gd name="T55" fmla="*/ 0 h 162"/>
                  <a:gd name="T56" fmla="*/ 82 w 162"/>
                  <a:gd name="T57" fmla="*/ 0 h 162"/>
                  <a:gd name="T58" fmla="*/ 64 w 162"/>
                  <a:gd name="T59" fmla="*/ 2 h 162"/>
                  <a:gd name="T60" fmla="*/ 50 w 162"/>
                  <a:gd name="T61" fmla="*/ 6 h 162"/>
                  <a:gd name="T62" fmla="*/ 36 w 162"/>
                  <a:gd name="T63" fmla="*/ 14 h 162"/>
                  <a:gd name="T64" fmla="*/ 24 w 162"/>
                  <a:gd name="T65" fmla="*/ 24 h 162"/>
                  <a:gd name="T66" fmla="*/ 14 w 162"/>
                  <a:gd name="T67" fmla="*/ 36 h 162"/>
                  <a:gd name="T68" fmla="*/ 6 w 162"/>
                  <a:gd name="T69" fmla="*/ 50 h 162"/>
                  <a:gd name="T70" fmla="*/ 2 w 162"/>
                  <a:gd name="T71" fmla="*/ 66 h 162"/>
                  <a:gd name="T72" fmla="*/ 0 w 162"/>
                  <a:gd name="T73" fmla="*/ 82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0" y="82"/>
                    </a:moveTo>
                    <a:lnTo>
                      <a:pt x="0" y="82"/>
                    </a:lnTo>
                    <a:lnTo>
                      <a:pt x="2" y="98"/>
                    </a:lnTo>
                    <a:lnTo>
                      <a:pt x="6" y="112"/>
                    </a:lnTo>
                    <a:lnTo>
                      <a:pt x="14" y="126"/>
                    </a:lnTo>
                    <a:lnTo>
                      <a:pt x="24" y="138"/>
                    </a:lnTo>
                    <a:lnTo>
                      <a:pt x="36" y="148"/>
                    </a:lnTo>
                    <a:lnTo>
                      <a:pt x="50" y="156"/>
                    </a:lnTo>
                    <a:lnTo>
                      <a:pt x="64" y="160"/>
                    </a:lnTo>
                    <a:lnTo>
                      <a:pt x="82" y="162"/>
                    </a:lnTo>
                    <a:lnTo>
                      <a:pt x="98" y="160"/>
                    </a:lnTo>
                    <a:lnTo>
                      <a:pt x="112"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2" y="6"/>
                    </a:lnTo>
                    <a:lnTo>
                      <a:pt x="98" y="2"/>
                    </a:lnTo>
                    <a:lnTo>
                      <a:pt x="82" y="0"/>
                    </a:lnTo>
                    <a:lnTo>
                      <a:pt x="64" y="2"/>
                    </a:lnTo>
                    <a:lnTo>
                      <a:pt x="50" y="6"/>
                    </a:lnTo>
                    <a:lnTo>
                      <a:pt x="36" y="14"/>
                    </a:lnTo>
                    <a:lnTo>
                      <a:pt x="24" y="24"/>
                    </a:lnTo>
                    <a:lnTo>
                      <a:pt x="14" y="36"/>
                    </a:lnTo>
                    <a:lnTo>
                      <a:pt x="6" y="50"/>
                    </a:lnTo>
                    <a:lnTo>
                      <a:pt x="2" y="66"/>
                    </a:lnTo>
                    <a:lnTo>
                      <a:pt x="0"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29" name="Freeform 3833"/>
              <p:cNvSpPr>
                <a:spLocks noEditPoints="1"/>
              </p:cNvSpPr>
              <p:nvPr/>
            </p:nvSpPr>
            <p:spPr bwMode="auto">
              <a:xfrm>
                <a:off x="2321" y="2389"/>
                <a:ext cx="222" cy="222"/>
              </a:xfrm>
              <a:custGeom>
                <a:avLst/>
                <a:gdLst>
                  <a:gd name="T0" fmla="*/ 112 w 222"/>
                  <a:gd name="T1" fmla="*/ 192 h 222"/>
                  <a:gd name="T2" fmla="*/ 80 w 222"/>
                  <a:gd name="T3" fmla="*/ 186 h 222"/>
                  <a:gd name="T4" fmla="*/ 54 w 222"/>
                  <a:gd name="T5" fmla="*/ 168 h 222"/>
                  <a:gd name="T6" fmla="*/ 36 w 222"/>
                  <a:gd name="T7" fmla="*/ 142 h 222"/>
                  <a:gd name="T8" fmla="*/ 30 w 222"/>
                  <a:gd name="T9" fmla="*/ 112 h 222"/>
                  <a:gd name="T10" fmla="*/ 32 w 222"/>
                  <a:gd name="T11" fmla="*/ 96 h 222"/>
                  <a:gd name="T12" fmla="*/ 44 w 222"/>
                  <a:gd name="T13" fmla="*/ 66 h 222"/>
                  <a:gd name="T14" fmla="*/ 66 w 222"/>
                  <a:gd name="T15" fmla="*/ 44 h 222"/>
                  <a:gd name="T16" fmla="*/ 94 w 222"/>
                  <a:gd name="T17" fmla="*/ 32 h 222"/>
                  <a:gd name="T18" fmla="*/ 112 w 222"/>
                  <a:gd name="T19" fmla="*/ 30 h 222"/>
                  <a:gd name="T20" fmla="*/ 142 w 222"/>
                  <a:gd name="T21" fmla="*/ 36 h 222"/>
                  <a:gd name="T22" fmla="*/ 168 w 222"/>
                  <a:gd name="T23" fmla="*/ 54 h 222"/>
                  <a:gd name="T24" fmla="*/ 186 w 222"/>
                  <a:gd name="T25" fmla="*/ 80 h 222"/>
                  <a:gd name="T26" fmla="*/ 192 w 222"/>
                  <a:gd name="T27" fmla="*/ 112 h 222"/>
                  <a:gd name="T28" fmla="*/ 190 w 222"/>
                  <a:gd name="T29" fmla="*/ 128 h 222"/>
                  <a:gd name="T30" fmla="*/ 178 w 222"/>
                  <a:gd name="T31" fmla="*/ 156 h 222"/>
                  <a:gd name="T32" fmla="*/ 156 w 222"/>
                  <a:gd name="T33" fmla="*/ 178 h 222"/>
                  <a:gd name="T34" fmla="*/ 128 w 222"/>
                  <a:gd name="T35" fmla="*/ 190 h 222"/>
                  <a:gd name="T36" fmla="*/ 112 w 222"/>
                  <a:gd name="T37" fmla="*/ 0 h 222"/>
                  <a:gd name="T38" fmla="*/ 88 w 222"/>
                  <a:gd name="T39" fmla="*/ 4 h 222"/>
                  <a:gd name="T40" fmla="*/ 50 w 222"/>
                  <a:gd name="T41" fmla="*/ 20 h 222"/>
                  <a:gd name="T42" fmla="*/ 20 w 222"/>
                  <a:gd name="T43" fmla="*/ 50 h 222"/>
                  <a:gd name="T44" fmla="*/ 2 w 222"/>
                  <a:gd name="T45" fmla="*/ 90 h 222"/>
                  <a:gd name="T46" fmla="*/ 0 w 222"/>
                  <a:gd name="T47" fmla="*/ 112 h 222"/>
                  <a:gd name="T48" fmla="*/ 10 w 222"/>
                  <a:gd name="T49" fmla="*/ 154 h 222"/>
                  <a:gd name="T50" fmla="*/ 32 w 222"/>
                  <a:gd name="T51" fmla="*/ 190 h 222"/>
                  <a:gd name="T52" fmla="*/ 68 w 222"/>
                  <a:gd name="T53" fmla="*/ 214 h 222"/>
                  <a:gd name="T54" fmla="*/ 112 w 222"/>
                  <a:gd name="T55" fmla="*/ 222 h 222"/>
                  <a:gd name="T56" fmla="*/ 134 w 222"/>
                  <a:gd name="T57" fmla="*/ 220 h 222"/>
                  <a:gd name="T58" fmla="*/ 172 w 222"/>
                  <a:gd name="T59" fmla="*/ 204 h 222"/>
                  <a:gd name="T60" fmla="*/ 202 w 222"/>
                  <a:gd name="T61" fmla="*/ 174 h 222"/>
                  <a:gd name="T62" fmla="*/ 220 w 222"/>
                  <a:gd name="T63" fmla="*/ 134 h 222"/>
                  <a:gd name="T64" fmla="*/ 222 w 222"/>
                  <a:gd name="T65" fmla="*/ 112 h 222"/>
                  <a:gd name="T66" fmla="*/ 212 w 222"/>
                  <a:gd name="T67" fmla="*/ 68 h 222"/>
                  <a:gd name="T68" fmla="*/ 190 w 222"/>
                  <a:gd name="T69" fmla="*/ 34 h 222"/>
                  <a:gd name="T70" fmla="*/ 154 w 222"/>
                  <a:gd name="T71" fmla="*/ 10 h 222"/>
                  <a:gd name="T72" fmla="*/ 112 w 222"/>
                  <a:gd name="T73" fmla="*/ 0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2" h="222">
                    <a:moveTo>
                      <a:pt x="112" y="192"/>
                    </a:moveTo>
                    <a:lnTo>
                      <a:pt x="112" y="192"/>
                    </a:lnTo>
                    <a:lnTo>
                      <a:pt x="94" y="190"/>
                    </a:lnTo>
                    <a:lnTo>
                      <a:pt x="80" y="186"/>
                    </a:lnTo>
                    <a:lnTo>
                      <a:pt x="66" y="178"/>
                    </a:lnTo>
                    <a:lnTo>
                      <a:pt x="54" y="168"/>
                    </a:lnTo>
                    <a:lnTo>
                      <a:pt x="44" y="156"/>
                    </a:lnTo>
                    <a:lnTo>
                      <a:pt x="36" y="142"/>
                    </a:lnTo>
                    <a:lnTo>
                      <a:pt x="32" y="128"/>
                    </a:lnTo>
                    <a:lnTo>
                      <a:pt x="30" y="112"/>
                    </a:lnTo>
                    <a:lnTo>
                      <a:pt x="32" y="96"/>
                    </a:lnTo>
                    <a:lnTo>
                      <a:pt x="36" y="80"/>
                    </a:lnTo>
                    <a:lnTo>
                      <a:pt x="44" y="66"/>
                    </a:lnTo>
                    <a:lnTo>
                      <a:pt x="54" y="54"/>
                    </a:lnTo>
                    <a:lnTo>
                      <a:pt x="66" y="44"/>
                    </a:lnTo>
                    <a:lnTo>
                      <a:pt x="80" y="36"/>
                    </a:lnTo>
                    <a:lnTo>
                      <a:pt x="94" y="32"/>
                    </a:lnTo>
                    <a:lnTo>
                      <a:pt x="112" y="30"/>
                    </a:lnTo>
                    <a:lnTo>
                      <a:pt x="128" y="32"/>
                    </a:lnTo>
                    <a:lnTo>
                      <a:pt x="142" y="36"/>
                    </a:lnTo>
                    <a:lnTo>
                      <a:pt x="156" y="44"/>
                    </a:lnTo>
                    <a:lnTo>
                      <a:pt x="168" y="54"/>
                    </a:lnTo>
                    <a:lnTo>
                      <a:pt x="178" y="66"/>
                    </a:lnTo>
                    <a:lnTo>
                      <a:pt x="186" y="80"/>
                    </a:lnTo>
                    <a:lnTo>
                      <a:pt x="190" y="96"/>
                    </a:lnTo>
                    <a:lnTo>
                      <a:pt x="192" y="112"/>
                    </a:lnTo>
                    <a:lnTo>
                      <a:pt x="190" y="128"/>
                    </a:lnTo>
                    <a:lnTo>
                      <a:pt x="186" y="142"/>
                    </a:lnTo>
                    <a:lnTo>
                      <a:pt x="178" y="156"/>
                    </a:lnTo>
                    <a:lnTo>
                      <a:pt x="168" y="168"/>
                    </a:lnTo>
                    <a:lnTo>
                      <a:pt x="156" y="178"/>
                    </a:lnTo>
                    <a:lnTo>
                      <a:pt x="142" y="186"/>
                    </a:lnTo>
                    <a:lnTo>
                      <a:pt x="128" y="190"/>
                    </a:lnTo>
                    <a:lnTo>
                      <a:pt x="112" y="192"/>
                    </a:lnTo>
                    <a:close/>
                    <a:moveTo>
                      <a:pt x="112" y="0"/>
                    </a:moveTo>
                    <a:lnTo>
                      <a:pt x="112" y="0"/>
                    </a:lnTo>
                    <a:lnTo>
                      <a:pt x="88" y="4"/>
                    </a:lnTo>
                    <a:lnTo>
                      <a:pt x="68" y="10"/>
                    </a:lnTo>
                    <a:lnTo>
                      <a:pt x="50" y="20"/>
                    </a:lnTo>
                    <a:lnTo>
                      <a:pt x="32" y="34"/>
                    </a:lnTo>
                    <a:lnTo>
                      <a:pt x="20" y="50"/>
                    </a:lnTo>
                    <a:lnTo>
                      <a:pt x="10" y="68"/>
                    </a:lnTo>
                    <a:lnTo>
                      <a:pt x="2" y="90"/>
                    </a:lnTo>
                    <a:lnTo>
                      <a:pt x="0" y="112"/>
                    </a:lnTo>
                    <a:lnTo>
                      <a:pt x="2" y="134"/>
                    </a:lnTo>
                    <a:lnTo>
                      <a:pt x="10" y="154"/>
                    </a:lnTo>
                    <a:lnTo>
                      <a:pt x="20" y="174"/>
                    </a:lnTo>
                    <a:lnTo>
                      <a:pt x="32" y="190"/>
                    </a:lnTo>
                    <a:lnTo>
                      <a:pt x="50" y="204"/>
                    </a:lnTo>
                    <a:lnTo>
                      <a:pt x="68" y="214"/>
                    </a:lnTo>
                    <a:lnTo>
                      <a:pt x="88" y="220"/>
                    </a:lnTo>
                    <a:lnTo>
                      <a:pt x="112" y="222"/>
                    </a:lnTo>
                    <a:lnTo>
                      <a:pt x="134" y="220"/>
                    </a:lnTo>
                    <a:lnTo>
                      <a:pt x="154" y="214"/>
                    </a:lnTo>
                    <a:lnTo>
                      <a:pt x="172" y="204"/>
                    </a:lnTo>
                    <a:lnTo>
                      <a:pt x="190" y="190"/>
                    </a:lnTo>
                    <a:lnTo>
                      <a:pt x="202" y="174"/>
                    </a:lnTo>
                    <a:lnTo>
                      <a:pt x="212" y="154"/>
                    </a:lnTo>
                    <a:lnTo>
                      <a:pt x="220" y="134"/>
                    </a:lnTo>
                    <a:lnTo>
                      <a:pt x="222" y="112"/>
                    </a:lnTo>
                    <a:lnTo>
                      <a:pt x="220" y="90"/>
                    </a:lnTo>
                    <a:lnTo>
                      <a:pt x="212" y="68"/>
                    </a:lnTo>
                    <a:lnTo>
                      <a:pt x="202" y="50"/>
                    </a:lnTo>
                    <a:lnTo>
                      <a:pt x="190" y="34"/>
                    </a:lnTo>
                    <a:lnTo>
                      <a:pt x="172" y="20"/>
                    </a:lnTo>
                    <a:lnTo>
                      <a:pt x="154" y="10"/>
                    </a:lnTo>
                    <a:lnTo>
                      <a:pt x="134" y="4"/>
                    </a:lnTo>
                    <a:lnTo>
                      <a:pt x="112" y="0"/>
                    </a:lnTo>
                    <a:close/>
                  </a:path>
                </a:pathLst>
              </a:custGeom>
              <a:solidFill>
                <a:srgbClr val="2D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30" name="Freeform 3834"/>
              <p:cNvSpPr>
                <a:spLocks/>
              </p:cNvSpPr>
              <p:nvPr/>
            </p:nvSpPr>
            <p:spPr bwMode="auto">
              <a:xfrm>
                <a:off x="2351" y="2419"/>
                <a:ext cx="162" cy="162"/>
              </a:xfrm>
              <a:custGeom>
                <a:avLst/>
                <a:gdLst>
                  <a:gd name="T0" fmla="*/ 82 w 162"/>
                  <a:gd name="T1" fmla="*/ 162 h 162"/>
                  <a:gd name="T2" fmla="*/ 82 w 162"/>
                  <a:gd name="T3" fmla="*/ 162 h 162"/>
                  <a:gd name="T4" fmla="*/ 64 w 162"/>
                  <a:gd name="T5" fmla="*/ 160 h 162"/>
                  <a:gd name="T6" fmla="*/ 50 w 162"/>
                  <a:gd name="T7" fmla="*/ 156 h 162"/>
                  <a:gd name="T8" fmla="*/ 36 w 162"/>
                  <a:gd name="T9" fmla="*/ 148 h 162"/>
                  <a:gd name="T10" fmla="*/ 24 w 162"/>
                  <a:gd name="T11" fmla="*/ 138 h 162"/>
                  <a:gd name="T12" fmla="*/ 14 w 162"/>
                  <a:gd name="T13" fmla="*/ 126 h 162"/>
                  <a:gd name="T14" fmla="*/ 6 w 162"/>
                  <a:gd name="T15" fmla="*/ 112 h 162"/>
                  <a:gd name="T16" fmla="*/ 2 w 162"/>
                  <a:gd name="T17" fmla="*/ 98 h 162"/>
                  <a:gd name="T18" fmla="*/ 0 w 162"/>
                  <a:gd name="T19" fmla="*/ 82 h 162"/>
                  <a:gd name="T20" fmla="*/ 0 w 162"/>
                  <a:gd name="T21" fmla="*/ 82 h 162"/>
                  <a:gd name="T22" fmla="*/ 2 w 162"/>
                  <a:gd name="T23" fmla="*/ 66 h 162"/>
                  <a:gd name="T24" fmla="*/ 6 w 162"/>
                  <a:gd name="T25" fmla="*/ 50 h 162"/>
                  <a:gd name="T26" fmla="*/ 14 w 162"/>
                  <a:gd name="T27" fmla="*/ 36 h 162"/>
                  <a:gd name="T28" fmla="*/ 24 w 162"/>
                  <a:gd name="T29" fmla="*/ 24 h 162"/>
                  <a:gd name="T30" fmla="*/ 36 w 162"/>
                  <a:gd name="T31" fmla="*/ 14 h 162"/>
                  <a:gd name="T32" fmla="*/ 50 w 162"/>
                  <a:gd name="T33" fmla="*/ 6 h 162"/>
                  <a:gd name="T34" fmla="*/ 64 w 162"/>
                  <a:gd name="T35" fmla="*/ 2 h 162"/>
                  <a:gd name="T36" fmla="*/ 82 w 162"/>
                  <a:gd name="T37" fmla="*/ 0 h 162"/>
                  <a:gd name="T38" fmla="*/ 82 w 162"/>
                  <a:gd name="T39" fmla="*/ 0 h 162"/>
                  <a:gd name="T40" fmla="*/ 98 w 162"/>
                  <a:gd name="T41" fmla="*/ 2 h 162"/>
                  <a:gd name="T42" fmla="*/ 112 w 162"/>
                  <a:gd name="T43" fmla="*/ 6 h 162"/>
                  <a:gd name="T44" fmla="*/ 126 w 162"/>
                  <a:gd name="T45" fmla="*/ 14 h 162"/>
                  <a:gd name="T46" fmla="*/ 138 w 162"/>
                  <a:gd name="T47" fmla="*/ 24 h 162"/>
                  <a:gd name="T48" fmla="*/ 148 w 162"/>
                  <a:gd name="T49" fmla="*/ 36 h 162"/>
                  <a:gd name="T50" fmla="*/ 156 w 162"/>
                  <a:gd name="T51" fmla="*/ 50 h 162"/>
                  <a:gd name="T52" fmla="*/ 160 w 162"/>
                  <a:gd name="T53" fmla="*/ 66 h 162"/>
                  <a:gd name="T54" fmla="*/ 162 w 162"/>
                  <a:gd name="T55" fmla="*/ 82 h 162"/>
                  <a:gd name="T56" fmla="*/ 162 w 162"/>
                  <a:gd name="T57" fmla="*/ 82 h 162"/>
                  <a:gd name="T58" fmla="*/ 160 w 162"/>
                  <a:gd name="T59" fmla="*/ 98 h 162"/>
                  <a:gd name="T60" fmla="*/ 156 w 162"/>
                  <a:gd name="T61" fmla="*/ 112 h 162"/>
                  <a:gd name="T62" fmla="*/ 148 w 162"/>
                  <a:gd name="T63" fmla="*/ 126 h 162"/>
                  <a:gd name="T64" fmla="*/ 138 w 162"/>
                  <a:gd name="T65" fmla="*/ 138 h 162"/>
                  <a:gd name="T66" fmla="*/ 126 w 162"/>
                  <a:gd name="T67" fmla="*/ 148 h 162"/>
                  <a:gd name="T68" fmla="*/ 112 w 162"/>
                  <a:gd name="T69" fmla="*/ 156 h 162"/>
                  <a:gd name="T70" fmla="*/ 98 w 162"/>
                  <a:gd name="T71" fmla="*/ 160 h 162"/>
                  <a:gd name="T72" fmla="*/ 82 w 162"/>
                  <a:gd name="T73" fmla="*/ 162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82" y="162"/>
                    </a:moveTo>
                    <a:lnTo>
                      <a:pt x="82" y="162"/>
                    </a:lnTo>
                    <a:lnTo>
                      <a:pt x="64" y="160"/>
                    </a:lnTo>
                    <a:lnTo>
                      <a:pt x="50" y="156"/>
                    </a:lnTo>
                    <a:lnTo>
                      <a:pt x="36" y="148"/>
                    </a:lnTo>
                    <a:lnTo>
                      <a:pt x="24" y="138"/>
                    </a:lnTo>
                    <a:lnTo>
                      <a:pt x="14" y="126"/>
                    </a:lnTo>
                    <a:lnTo>
                      <a:pt x="6" y="112"/>
                    </a:lnTo>
                    <a:lnTo>
                      <a:pt x="2" y="98"/>
                    </a:lnTo>
                    <a:lnTo>
                      <a:pt x="0" y="82"/>
                    </a:lnTo>
                    <a:lnTo>
                      <a:pt x="2" y="66"/>
                    </a:lnTo>
                    <a:lnTo>
                      <a:pt x="6" y="50"/>
                    </a:lnTo>
                    <a:lnTo>
                      <a:pt x="14" y="36"/>
                    </a:lnTo>
                    <a:lnTo>
                      <a:pt x="24" y="24"/>
                    </a:lnTo>
                    <a:lnTo>
                      <a:pt x="36" y="14"/>
                    </a:lnTo>
                    <a:lnTo>
                      <a:pt x="50" y="6"/>
                    </a:lnTo>
                    <a:lnTo>
                      <a:pt x="64" y="2"/>
                    </a:lnTo>
                    <a:lnTo>
                      <a:pt x="82" y="0"/>
                    </a:lnTo>
                    <a:lnTo>
                      <a:pt x="98" y="2"/>
                    </a:lnTo>
                    <a:lnTo>
                      <a:pt x="112" y="6"/>
                    </a:lnTo>
                    <a:lnTo>
                      <a:pt x="126" y="14"/>
                    </a:lnTo>
                    <a:lnTo>
                      <a:pt x="138" y="24"/>
                    </a:lnTo>
                    <a:lnTo>
                      <a:pt x="148" y="36"/>
                    </a:lnTo>
                    <a:lnTo>
                      <a:pt x="156" y="50"/>
                    </a:lnTo>
                    <a:lnTo>
                      <a:pt x="160" y="66"/>
                    </a:lnTo>
                    <a:lnTo>
                      <a:pt x="162" y="82"/>
                    </a:lnTo>
                    <a:lnTo>
                      <a:pt x="160" y="98"/>
                    </a:lnTo>
                    <a:lnTo>
                      <a:pt x="156" y="112"/>
                    </a:lnTo>
                    <a:lnTo>
                      <a:pt x="148" y="126"/>
                    </a:lnTo>
                    <a:lnTo>
                      <a:pt x="138" y="138"/>
                    </a:lnTo>
                    <a:lnTo>
                      <a:pt x="126" y="148"/>
                    </a:lnTo>
                    <a:lnTo>
                      <a:pt x="112" y="156"/>
                    </a:lnTo>
                    <a:lnTo>
                      <a:pt x="98" y="160"/>
                    </a:lnTo>
                    <a:lnTo>
                      <a:pt x="82" y="1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31" name="Freeform 3835"/>
              <p:cNvSpPr>
                <a:spLocks/>
              </p:cNvSpPr>
              <p:nvPr/>
            </p:nvSpPr>
            <p:spPr bwMode="auto">
              <a:xfrm>
                <a:off x="2321" y="2389"/>
                <a:ext cx="222" cy="222"/>
              </a:xfrm>
              <a:custGeom>
                <a:avLst/>
                <a:gdLst>
                  <a:gd name="T0" fmla="*/ 112 w 222"/>
                  <a:gd name="T1" fmla="*/ 0 h 222"/>
                  <a:gd name="T2" fmla="*/ 112 w 222"/>
                  <a:gd name="T3" fmla="*/ 0 h 222"/>
                  <a:gd name="T4" fmla="*/ 88 w 222"/>
                  <a:gd name="T5" fmla="*/ 4 h 222"/>
                  <a:gd name="T6" fmla="*/ 68 w 222"/>
                  <a:gd name="T7" fmla="*/ 10 h 222"/>
                  <a:gd name="T8" fmla="*/ 50 w 222"/>
                  <a:gd name="T9" fmla="*/ 20 h 222"/>
                  <a:gd name="T10" fmla="*/ 32 w 222"/>
                  <a:gd name="T11" fmla="*/ 34 h 222"/>
                  <a:gd name="T12" fmla="*/ 20 w 222"/>
                  <a:gd name="T13" fmla="*/ 50 h 222"/>
                  <a:gd name="T14" fmla="*/ 10 w 222"/>
                  <a:gd name="T15" fmla="*/ 68 h 222"/>
                  <a:gd name="T16" fmla="*/ 2 w 222"/>
                  <a:gd name="T17" fmla="*/ 90 h 222"/>
                  <a:gd name="T18" fmla="*/ 0 w 222"/>
                  <a:gd name="T19" fmla="*/ 112 h 222"/>
                  <a:gd name="T20" fmla="*/ 0 w 222"/>
                  <a:gd name="T21" fmla="*/ 112 h 222"/>
                  <a:gd name="T22" fmla="*/ 2 w 222"/>
                  <a:gd name="T23" fmla="*/ 134 h 222"/>
                  <a:gd name="T24" fmla="*/ 10 w 222"/>
                  <a:gd name="T25" fmla="*/ 154 h 222"/>
                  <a:gd name="T26" fmla="*/ 20 w 222"/>
                  <a:gd name="T27" fmla="*/ 174 h 222"/>
                  <a:gd name="T28" fmla="*/ 32 w 222"/>
                  <a:gd name="T29" fmla="*/ 190 h 222"/>
                  <a:gd name="T30" fmla="*/ 50 w 222"/>
                  <a:gd name="T31" fmla="*/ 204 h 222"/>
                  <a:gd name="T32" fmla="*/ 68 w 222"/>
                  <a:gd name="T33" fmla="*/ 214 h 222"/>
                  <a:gd name="T34" fmla="*/ 88 w 222"/>
                  <a:gd name="T35" fmla="*/ 220 h 222"/>
                  <a:gd name="T36" fmla="*/ 112 w 222"/>
                  <a:gd name="T37" fmla="*/ 222 h 222"/>
                  <a:gd name="T38" fmla="*/ 112 w 222"/>
                  <a:gd name="T39" fmla="*/ 222 h 222"/>
                  <a:gd name="T40" fmla="*/ 134 w 222"/>
                  <a:gd name="T41" fmla="*/ 220 h 222"/>
                  <a:gd name="T42" fmla="*/ 154 w 222"/>
                  <a:gd name="T43" fmla="*/ 214 h 222"/>
                  <a:gd name="T44" fmla="*/ 172 w 222"/>
                  <a:gd name="T45" fmla="*/ 204 h 222"/>
                  <a:gd name="T46" fmla="*/ 190 w 222"/>
                  <a:gd name="T47" fmla="*/ 190 h 222"/>
                  <a:gd name="T48" fmla="*/ 202 w 222"/>
                  <a:gd name="T49" fmla="*/ 174 h 222"/>
                  <a:gd name="T50" fmla="*/ 212 w 222"/>
                  <a:gd name="T51" fmla="*/ 154 h 222"/>
                  <a:gd name="T52" fmla="*/ 220 w 222"/>
                  <a:gd name="T53" fmla="*/ 134 h 222"/>
                  <a:gd name="T54" fmla="*/ 222 w 222"/>
                  <a:gd name="T55" fmla="*/ 112 h 222"/>
                  <a:gd name="T56" fmla="*/ 222 w 222"/>
                  <a:gd name="T57" fmla="*/ 112 h 222"/>
                  <a:gd name="T58" fmla="*/ 220 w 222"/>
                  <a:gd name="T59" fmla="*/ 90 h 222"/>
                  <a:gd name="T60" fmla="*/ 212 w 222"/>
                  <a:gd name="T61" fmla="*/ 68 h 222"/>
                  <a:gd name="T62" fmla="*/ 202 w 222"/>
                  <a:gd name="T63" fmla="*/ 50 h 222"/>
                  <a:gd name="T64" fmla="*/ 190 w 222"/>
                  <a:gd name="T65" fmla="*/ 34 h 222"/>
                  <a:gd name="T66" fmla="*/ 172 w 222"/>
                  <a:gd name="T67" fmla="*/ 20 h 222"/>
                  <a:gd name="T68" fmla="*/ 154 w 222"/>
                  <a:gd name="T69" fmla="*/ 10 h 222"/>
                  <a:gd name="T70" fmla="*/ 134 w 222"/>
                  <a:gd name="T71" fmla="*/ 4 h 222"/>
                  <a:gd name="T72" fmla="*/ 112 w 222"/>
                  <a:gd name="T73" fmla="*/ 0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2" h="222">
                    <a:moveTo>
                      <a:pt x="112" y="0"/>
                    </a:moveTo>
                    <a:lnTo>
                      <a:pt x="112" y="0"/>
                    </a:lnTo>
                    <a:lnTo>
                      <a:pt x="88" y="4"/>
                    </a:lnTo>
                    <a:lnTo>
                      <a:pt x="68" y="10"/>
                    </a:lnTo>
                    <a:lnTo>
                      <a:pt x="50" y="20"/>
                    </a:lnTo>
                    <a:lnTo>
                      <a:pt x="32" y="34"/>
                    </a:lnTo>
                    <a:lnTo>
                      <a:pt x="20" y="50"/>
                    </a:lnTo>
                    <a:lnTo>
                      <a:pt x="10" y="68"/>
                    </a:lnTo>
                    <a:lnTo>
                      <a:pt x="2" y="90"/>
                    </a:lnTo>
                    <a:lnTo>
                      <a:pt x="0" y="112"/>
                    </a:lnTo>
                    <a:lnTo>
                      <a:pt x="2" y="134"/>
                    </a:lnTo>
                    <a:lnTo>
                      <a:pt x="10" y="154"/>
                    </a:lnTo>
                    <a:lnTo>
                      <a:pt x="20" y="174"/>
                    </a:lnTo>
                    <a:lnTo>
                      <a:pt x="32" y="190"/>
                    </a:lnTo>
                    <a:lnTo>
                      <a:pt x="50" y="204"/>
                    </a:lnTo>
                    <a:lnTo>
                      <a:pt x="68" y="214"/>
                    </a:lnTo>
                    <a:lnTo>
                      <a:pt x="88" y="220"/>
                    </a:lnTo>
                    <a:lnTo>
                      <a:pt x="112" y="222"/>
                    </a:lnTo>
                    <a:lnTo>
                      <a:pt x="134" y="220"/>
                    </a:lnTo>
                    <a:lnTo>
                      <a:pt x="154" y="214"/>
                    </a:lnTo>
                    <a:lnTo>
                      <a:pt x="172" y="204"/>
                    </a:lnTo>
                    <a:lnTo>
                      <a:pt x="190" y="190"/>
                    </a:lnTo>
                    <a:lnTo>
                      <a:pt x="202" y="174"/>
                    </a:lnTo>
                    <a:lnTo>
                      <a:pt x="212" y="154"/>
                    </a:lnTo>
                    <a:lnTo>
                      <a:pt x="220" y="134"/>
                    </a:lnTo>
                    <a:lnTo>
                      <a:pt x="222" y="112"/>
                    </a:lnTo>
                    <a:lnTo>
                      <a:pt x="220" y="90"/>
                    </a:lnTo>
                    <a:lnTo>
                      <a:pt x="212" y="68"/>
                    </a:lnTo>
                    <a:lnTo>
                      <a:pt x="202" y="50"/>
                    </a:lnTo>
                    <a:lnTo>
                      <a:pt x="190" y="34"/>
                    </a:lnTo>
                    <a:lnTo>
                      <a:pt x="172" y="20"/>
                    </a:lnTo>
                    <a:lnTo>
                      <a:pt x="154" y="10"/>
                    </a:lnTo>
                    <a:lnTo>
                      <a:pt x="134" y="4"/>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32" name="Freeform 3836"/>
              <p:cNvSpPr>
                <a:spLocks noEditPoints="1"/>
              </p:cNvSpPr>
              <p:nvPr/>
            </p:nvSpPr>
            <p:spPr bwMode="auto">
              <a:xfrm>
                <a:off x="2351" y="2419"/>
                <a:ext cx="162" cy="162"/>
              </a:xfrm>
              <a:custGeom>
                <a:avLst/>
                <a:gdLst>
                  <a:gd name="T0" fmla="*/ 14 w 162"/>
                  <a:gd name="T1" fmla="*/ 74 h 162"/>
                  <a:gd name="T2" fmla="*/ 20 w 162"/>
                  <a:gd name="T3" fmla="*/ 50 h 162"/>
                  <a:gd name="T4" fmla="*/ 36 w 162"/>
                  <a:gd name="T5" fmla="*/ 30 h 162"/>
                  <a:gd name="T6" fmla="*/ 56 w 162"/>
                  <a:gd name="T7" fmla="*/ 18 h 162"/>
                  <a:gd name="T8" fmla="*/ 82 w 162"/>
                  <a:gd name="T9" fmla="*/ 14 h 162"/>
                  <a:gd name="T10" fmla="*/ 94 w 162"/>
                  <a:gd name="T11" fmla="*/ 14 h 162"/>
                  <a:gd name="T12" fmla="*/ 116 w 162"/>
                  <a:gd name="T13" fmla="*/ 24 h 162"/>
                  <a:gd name="T14" fmla="*/ 134 w 162"/>
                  <a:gd name="T15" fmla="*/ 40 h 162"/>
                  <a:gd name="T16" fmla="*/ 146 w 162"/>
                  <a:gd name="T17" fmla="*/ 62 h 162"/>
                  <a:gd name="T18" fmla="*/ 148 w 162"/>
                  <a:gd name="T19" fmla="*/ 74 h 162"/>
                  <a:gd name="T20" fmla="*/ 148 w 162"/>
                  <a:gd name="T21" fmla="*/ 74 h 162"/>
                  <a:gd name="T22" fmla="*/ 148 w 162"/>
                  <a:gd name="T23" fmla="*/ 82 h 162"/>
                  <a:gd name="T24" fmla="*/ 144 w 162"/>
                  <a:gd name="T25" fmla="*/ 108 h 162"/>
                  <a:gd name="T26" fmla="*/ 128 w 162"/>
                  <a:gd name="T27" fmla="*/ 130 h 162"/>
                  <a:gd name="T28" fmla="*/ 108 w 162"/>
                  <a:gd name="T29" fmla="*/ 144 h 162"/>
                  <a:gd name="T30" fmla="*/ 82 w 162"/>
                  <a:gd name="T31" fmla="*/ 150 h 162"/>
                  <a:gd name="T32" fmla="*/ 68 w 162"/>
                  <a:gd name="T33" fmla="*/ 148 h 162"/>
                  <a:gd name="T34" fmla="*/ 44 w 162"/>
                  <a:gd name="T35" fmla="*/ 138 h 162"/>
                  <a:gd name="T36" fmla="*/ 24 w 162"/>
                  <a:gd name="T37" fmla="*/ 120 h 162"/>
                  <a:gd name="T38" fmla="*/ 14 w 162"/>
                  <a:gd name="T39" fmla="*/ 96 h 162"/>
                  <a:gd name="T40" fmla="*/ 14 w 162"/>
                  <a:gd name="T41" fmla="*/ 82 h 162"/>
                  <a:gd name="T42" fmla="*/ 14 w 162"/>
                  <a:gd name="T43" fmla="*/ 74 h 162"/>
                  <a:gd name="T44" fmla="*/ 82 w 162"/>
                  <a:gd name="T45" fmla="*/ 0 h 162"/>
                  <a:gd name="T46" fmla="*/ 64 w 162"/>
                  <a:gd name="T47" fmla="*/ 2 h 162"/>
                  <a:gd name="T48" fmla="*/ 36 w 162"/>
                  <a:gd name="T49" fmla="*/ 14 h 162"/>
                  <a:gd name="T50" fmla="*/ 14 w 162"/>
                  <a:gd name="T51" fmla="*/ 36 h 162"/>
                  <a:gd name="T52" fmla="*/ 2 w 162"/>
                  <a:gd name="T53" fmla="*/ 66 h 162"/>
                  <a:gd name="T54" fmla="*/ 0 w 162"/>
                  <a:gd name="T55" fmla="*/ 82 h 162"/>
                  <a:gd name="T56" fmla="*/ 6 w 162"/>
                  <a:gd name="T57" fmla="*/ 112 h 162"/>
                  <a:gd name="T58" fmla="*/ 24 w 162"/>
                  <a:gd name="T59" fmla="*/ 138 h 162"/>
                  <a:gd name="T60" fmla="*/ 50 w 162"/>
                  <a:gd name="T61" fmla="*/ 156 h 162"/>
                  <a:gd name="T62" fmla="*/ 82 w 162"/>
                  <a:gd name="T63" fmla="*/ 162 h 162"/>
                  <a:gd name="T64" fmla="*/ 98 w 162"/>
                  <a:gd name="T65" fmla="*/ 160 h 162"/>
                  <a:gd name="T66" fmla="*/ 126 w 162"/>
                  <a:gd name="T67" fmla="*/ 148 h 162"/>
                  <a:gd name="T68" fmla="*/ 148 w 162"/>
                  <a:gd name="T69" fmla="*/ 126 h 162"/>
                  <a:gd name="T70" fmla="*/ 160 w 162"/>
                  <a:gd name="T71" fmla="*/ 98 h 162"/>
                  <a:gd name="T72" fmla="*/ 162 w 162"/>
                  <a:gd name="T73" fmla="*/ 82 h 162"/>
                  <a:gd name="T74" fmla="*/ 156 w 162"/>
                  <a:gd name="T75" fmla="*/ 50 h 162"/>
                  <a:gd name="T76" fmla="*/ 138 w 162"/>
                  <a:gd name="T77" fmla="*/ 24 h 162"/>
                  <a:gd name="T78" fmla="*/ 112 w 162"/>
                  <a:gd name="T79" fmla="*/ 6 h 162"/>
                  <a:gd name="T80" fmla="*/ 82 w 162"/>
                  <a:gd name="T81" fmla="*/ 0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2" h="162">
                    <a:moveTo>
                      <a:pt x="14" y="74"/>
                    </a:moveTo>
                    <a:lnTo>
                      <a:pt x="14" y="74"/>
                    </a:lnTo>
                    <a:lnTo>
                      <a:pt x="16" y="62"/>
                    </a:lnTo>
                    <a:lnTo>
                      <a:pt x="20" y="50"/>
                    </a:lnTo>
                    <a:lnTo>
                      <a:pt x="28" y="40"/>
                    </a:lnTo>
                    <a:lnTo>
                      <a:pt x="36" y="30"/>
                    </a:lnTo>
                    <a:lnTo>
                      <a:pt x="46" y="24"/>
                    </a:lnTo>
                    <a:lnTo>
                      <a:pt x="56" y="18"/>
                    </a:lnTo>
                    <a:lnTo>
                      <a:pt x="68" y="14"/>
                    </a:lnTo>
                    <a:lnTo>
                      <a:pt x="82" y="14"/>
                    </a:lnTo>
                    <a:lnTo>
                      <a:pt x="94" y="14"/>
                    </a:lnTo>
                    <a:lnTo>
                      <a:pt x="106" y="18"/>
                    </a:lnTo>
                    <a:lnTo>
                      <a:pt x="116" y="24"/>
                    </a:lnTo>
                    <a:lnTo>
                      <a:pt x="126" y="30"/>
                    </a:lnTo>
                    <a:lnTo>
                      <a:pt x="134" y="40"/>
                    </a:lnTo>
                    <a:lnTo>
                      <a:pt x="142" y="50"/>
                    </a:lnTo>
                    <a:lnTo>
                      <a:pt x="146" y="62"/>
                    </a:lnTo>
                    <a:lnTo>
                      <a:pt x="148" y="74"/>
                    </a:lnTo>
                    <a:lnTo>
                      <a:pt x="148" y="82"/>
                    </a:lnTo>
                    <a:lnTo>
                      <a:pt x="148" y="96"/>
                    </a:lnTo>
                    <a:lnTo>
                      <a:pt x="144" y="108"/>
                    </a:lnTo>
                    <a:lnTo>
                      <a:pt x="138" y="120"/>
                    </a:lnTo>
                    <a:lnTo>
                      <a:pt x="128" y="130"/>
                    </a:lnTo>
                    <a:lnTo>
                      <a:pt x="118" y="138"/>
                    </a:lnTo>
                    <a:lnTo>
                      <a:pt x="108" y="144"/>
                    </a:lnTo>
                    <a:lnTo>
                      <a:pt x="94" y="148"/>
                    </a:lnTo>
                    <a:lnTo>
                      <a:pt x="82" y="150"/>
                    </a:lnTo>
                    <a:lnTo>
                      <a:pt x="68" y="148"/>
                    </a:lnTo>
                    <a:lnTo>
                      <a:pt x="54" y="144"/>
                    </a:lnTo>
                    <a:lnTo>
                      <a:pt x="44" y="138"/>
                    </a:lnTo>
                    <a:lnTo>
                      <a:pt x="34" y="130"/>
                    </a:lnTo>
                    <a:lnTo>
                      <a:pt x="24" y="120"/>
                    </a:lnTo>
                    <a:lnTo>
                      <a:pt x="18" y="108"/>
                    </a:lnTo>
                    <a:lnTo>
                      <a:pt x="14" y="96"/>
                    </a:lnTo>
                    <a:lnTo>
                      <a:pt x="14" y="82"/>
                    </a:lnTo>
                    <a:lnTo>
                      <a:pt x="14" y="74"/>
                    </a:lnTo>
                    <a:close/>
                    <a:moveTo>
                      <a:pt x="82" y="0"/>
                    </a:moveTo>
                    <a:lnTo>
                      <a:pt x="82" y="0"/>
                    </a:lnTo>
                    <a:lnTo>
                      <a:pt x="64" y="2"/>
                    </a:lnTo>
                    <a:lnTo>
                      <a:pt x="50" y="6"/>
                    </a:lnTo>
                    <a:lnTo>
                      <a:pt x="36" y="14"/>
                    </a:lnTo>
                    <a:lnTo>
                      <a:pt x="24" y="24"/>
                    </a:lnTo>
                    <a:lnTo>
                      <a:pt x="14" y="36"/>
                    </a:lnTo>
                    <a:lnTo>
                      <a:pt x="6" y="50"/>
                    </a:lnTo>
                    <a:lnTo>
                      <a:pt x="2" y="66"/>
                    </a:lnTo>
                    <a:lnTo>
                      <a:pt x="0" y="82"/>
                    </a:lnTo>
                    <a:lnTo>
                      <a:pt x="2" y="98"/>
                    </a:lnTo>
                    <a:lnTo>
                      <a:pt x="6" y="112"/>
                    </a:lnTo>
                    <a:lnTo>
                      <a:pt x="14" y="126"/>
                    </a:lnTo>
                    <a:lnTo>
                      <a:pt x="24" y="138"/>
                    </a:lnTo>
                    <a:lnTo>
                      <a:pt x="36" y="148"/>
                    </a:lnTo>
                    <a:lnTo>
                      <a:pt x="50" y="156"/>
                    </a:lnTo>
                    <a:lnTo>
                      <a:pt x="64" y="160"/>
                    </a:lnTo>
                    <a:lnTo>
                      <a:pt x="82" y="162"/>
                    </a:lnTo>
                    <a:lnTo>
                      <a:pt x="98" y="160"/>
                    </a:lnTo>
                    <a:lnTo>
                      <a:pt x="112"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2" y="6"/>
                    </a:lnTo>
                    <a:lnTo>
                      <a:pt x="98" y="2"/>
                    </a:lnTo>
                    <a:lnTo>
                      <a:pt x="82" y="0"/>
                    </a:lnTo>
                    <a:close/>
                  </a:path>
                </a:pathLst>
              </a:custGeom>
              <a:solidFill>
                <a:srgbClr val="BC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33" name="Freeform 3837"/>
              <p:cNvSpPr>
                <a:spLocks/>
              </p:cNvSpPr>
              <p:nvPr/>
            </p:nvSpPr>
            <p:spPr bwMode="auto">
              <a:xfrm>
                <a:off x="2365" y="2433"/>
                <a:ext cx="134" cy="136"/>
              </a:xfrm>
              <a:custGeom>
                <a:avLst/>
                <a:gdLst>
                  <a:gd name="T0" fmla="*/ 0 w 134"/>
                  <a:gd name="T1" fmla="*/ 60 h 136"/>
                  <a:gd name="T2" fmla="*/ 0 w 134"/>
                  <a:gd name="T3" fmla="*/ 60 h 136"/>
                  <a:gd name="T4" fmla="*/ 2 w 134"/>
                  <a:gd name="T5" fmla="*/ 48 h 136"/>
                  <a:gd name="T6" fmla="*/ 6 w 134"/>
                  <a:gd name="T7" fmla="*/ 36 h 136"/>
                  <a:gd name="T8" fmla="*/ 14 w 134"/>
                  <a:gd name="T9" fmla="*/ 26 h 136"/>
                  <a:gd name="T10" fmla="*/ 22 w 134"/>
                  <a:gd name="T11" fmla="*/ 16 h 136"/>
                  <a:gd name="T12" fmla="*/ 32 w 134"/>
                  <a:gd name="T13" fmla="*/ 10 h 136"/>
                  <a:gd name="T14" fmla="*/ 42 w 134"/>
                  <a:gd name="T15" fmla="*/ 4 h 136"/>
                  <a:gd name="T16" fmla="*/ 54 w 134"/>
                  <a:gd name="T17" fmla="*/ 0 h 136"/>
                  <a:gd name="T18" fmla="*/ 68 w 134"/>
                  <a:gd name="T19" fmla="*/ 0 h 136"/>
                  <a:gd name="T20" fmla="*/ 68 w 134"/>
                  <a:gd name="T21" fmla="*/ 0 h 136"/>
                  <a:gd name="T22" fmla="*/ 80 w 134"/>
                  <a:gd name="T23" fmla="*/ 0 h 136"/>
                  <a:gd name="T24" fmla="*/ 92 w 134"/>
                  <a:gd name="T25" fmla="*/ 4 h 136"/>
                  <a:gd name="T26" fmla="*/ 102 w 134"/>
                  <a:gd name="T27" fmla="*/ 10 h 136"/>
                  <a:gd name="T28" fmla="*/ 112 w 134"/>
                  <a:gd name="T29" fmla="*/ 16 h 136"/>
                  <a:gd name="T30" fmla="*/ 120 w 134"/>
                  <a:gd name="T31" fmla="*/ 26 h 136"/>
                  <a:gd name="T32" fmla="*/ 128 w 134"/>
                  <a:gd name="T33" fmla="*/ 36 h 136"/>
                  <a:gd name="T34" fmla="*/ 132 w 134"/>
                  <a:gd name="T35" fmla="*/ 48 h 136"/>
                  <a:gd name="T36" fmla="*/ 134 w 134"/>
                  <a:gd name="T37" fmla="*/ 60 h 136"/>
                  <a:gd name="T38" fmla="*/ 134 w 134"/>
                  <a:gd name="T39" fmla="*/ 60 h 136"/>
                  <a:gd name="T40" fmla="*/ 134 w 134"/>
                  <a:gd name="T41" fmla="*/ 60 h 136"/>
                  <a:gd name="T42" fmla="*/ 134 w 134"/>
                  <a:gd name="T43" fmla="*/ 60 h 136"/>
                  <a:gd name="T44" fmla="*/ 134 w 134"/>
                  <a:gd name="T45" fmla="*/ 68 h 136"/>
                  <a:gd name="T46" fmla="*/ 134 w 134"/>
                  <a:gd name="T47" fmla="*/ 68 h 136"/>
                  <a:gd name="T48" fmla="*/ 134 w 134"/>
                  <a:gd name="T49" fmla="*/ 82 h 136"/>
                  <a:gd name="T50" fmla="*/ 130 w 134"/>
                  <a:gd name="T51" fmla="*/ 94 h 136"/>
                  <a:gd name="T52" fmla="*/ 124 w 134"/>
                  <a:gd name="T53" fmla="*/ 106 h 136"/>
                  <a:gd name="T54" fmla="*/ 114 w 134"/>
                  <a:gd name="T55" fmla="*/ 116 h 136"/>
                  <a:gd name="T56" fmla="*/ 104 w 134"/>
                  <a:gd name="T57" fmla="*/ 124 h 136"/>
                  <a:gd name="T58" fmla="*/ 94 w 134"/>
                  <a:gd name="T59" fmla="*/ 130 h 136"/>
                  <a:gd name="T60" fmla="*/ 80 w 134"/>
                  <a:gd name="T61" fmla="*/ 134 h 136"/>
                  <a:gd name="T62" fmla="*/ 68 w 134"/>
                  <a:gd name="T63" fmla="*/ 136 h 136"/>
                  <a:gd name="T64" fmla="*/ 68 w 134"/>
                  <a:gd name="T65" fmla="*/ 136 h 136"/>
                  <a:gd name="T66" fmla="*/ 54 w 134"/>
                  <a:gd name="T67" fmla="*/ 134 h 136"/>
                  <a:gd name="T68" fmla="*/ 40 w 134"/>
                  <a:gd name="T69" fmla="*/ 130 h 136"/>
                  <a:gd name="T70" fmla="*/ 30 w 134"/>
                  <a:gd name="T71" fmla="*/ 124 h 136"/>
                  <a:gd name="T72" fmla="*/ 20 w 134"/>
                  <a:gd name="T73" fmla="*/ 116 h 136"/>
                  <a:gd name="T74" fmla="*/ 10 w 134"/>
                  <a:gd name="T75" fmla="*/ 106 h 136"/>
                  <a:gd name="T76" fmla="*/ 4 w 134"/>
                  <a:gd name="T77" fmla="*/ 94 h 136"/>
                  <a:gd name="T78" fmla="*/ 0 w 134"/>
                  <a:gd name="T79" fmla="*/ 82 h 136"/>
                  <a:gd name="T80" fmla="*/ 0 w 134"/>
                  <a:gd name="T81" fmla="*/ 68 h 136"/>
                  <a:gd name="T82" fmla="*/ 0 w 134"/>
                  <a:gd name="T83" fmla="*/ 68 h 136"/>
                  <a:gd name="T84" fmla="*/ 0 w 134"/>
                  <a:gd name="T85" fmla="*/ 60 h 136"/>
                  <a:gd name="T86" fmla="*/ 0 w 134"/>
                  <a:gd name="T87" fmla="*/ 60 h 136"/>
                  <a:gd name="T88" fmla="*/ 0 w 134"/>
                  <a:gd name="T89" fmla="*/ 60 h 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4" h="136">
                    <a:moveTo>
                      <a:pt x="0" y="60"/>
                    </a:moveTo>
                    <a:lnTo>
                      <a:pt x="0" y="60"/>
                    </a:lnTo>
                    <a:lnTo>
                      <a:pt x="2" y="48"/>
                    </a:lnTo>
                    <a:lnTo>
                      <a:pt x="6" y="36"/>
                    </a:lnTo>
                    <a:lnTo>
                      <a:pt x="14" y="26"/>
                    </a:lnTo>
                    <a:lnTo>
                      <a:pt x="22" y="16"/>
                    </a:lnTo>
                    <a:lnTo>
                      <a:pt x="32" y="10"/>
                    </a:lnTo>
                    <a:lnTo>
                      <a:pt x="42" y="4"/>
                    </a:lnTo>
                    <a:lnTo>
                      <a:pt x="54" y="0"/>
                    </a:lnTo>
                    <a:lnTo>
                      <a:pt x="68" y="0"/>
                    </a:lnTo>
                    <a:lnTo>
                      <a:pt x="80" y="0"/>
                    </a:lnTo>
                    <a:lnTo>
                      <a:pt x="92" y="4"/>
                    </a:lnTo>
                    <a:lnTo>
                      <a:pt x="102" y="10"/>
                    </a:lnTo>
                    <a:lnTo>
                      <a:pt x="112" y="16"/>
                    </a:lnTo>
                    <a:lnTo>
                      <a:pt x="120" y="26"/>
                    </a:lnTo>
                    <a:lnTo>
                      <a:pt x="128" y="36"/>
                    </a:lnTo>
                    <a:lnTo>
                      <a:pt x="132" y="48"/>
                    </a:lnTo>
                    <a:lnTo>
                      <a:pt x="134" y="60"/>
                    </a:lnTo>
                    <a:lnTo>
                      <a:pt x="134" y="68"/>
                    </a:lnTo>
                    <a:lnTo>
                      <a:pt x="134" y="82"/>
                    </a:lnTo>
                    <a:lnTo>
                      <a:pt x="130" y="94"/>
                    </a:lnTo>
                    <a:lnTo>
                      <a:pt x="124" y="106"/>
                    </a:lnTo>
                    <a:lnTo>
                      <a:pt x="114" y="116"/>
                    </a:lnTo>
                    <a:lnTo>
                      <a:pt x="104" y="124"/>
                    </a:lnTo>
                    <a:lnTo>
                      <a:pt x="94" y="130"/>
                    </a:lnTo>
                    <a:lnTo>
                      <a:pt x="80" y="134"/>
                    </a:lnTo>
                    <a:lnTo>
                      <a:pt x="68" y="136"/>
                    </a:lnTo>
                    <a:lnTo>
                      <a:pt x="54" y="134"/>
                    </a:lnTo>
                    <a:lnTo>
                      <a:pt x="40" y="130"/>
                    </a:lnTo>
                    <a:lnTo>
                      <a:pt x="30" y="124"/>
                    </a:lnTo>
                    <a:lnTo>
                      <a:pt x="20" y="116"/>
                    </a:lnTo>
                    <a:lnTo>
                      <a:pt x="10" y="106"/>
                    </a:lnTo>
                    <a:lnTo>
                      <a:pt x="4" y="94"/>
                    </a:lnTo>
                    <a:lnTo>
                      <a:pt x="0" y="82"/>
                    </a:lnTo>
                    <a:lnTo>
                      <a:pt x="0" y="68"/>
                    </a:lnTo>
                    <a:lnTo>
                      <a:pt x="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34" name="Freeform 3838"/>
              <p:cNvSpPr>
                <a:spLocks/>
              </p:cNvSpPr>
              <p:nvPr/>
            </p:nvSpPr>
            <p:spPr bwMode="auto">
              <a:xfrm>
                <a:off x="2351" y="2419"/>
                <a:ext cx="162" cy="162"/>
              </a:xfrm>
              <a:custGeom>
                <a:avLst/>
                <a:gdLst>
                  <a:gd name="T0" fmla="*/ 82 w 162"/>
                  <a:gd name="T1" fmla="*/ 0 h 162"/>
                  <a:gd name="T2" fmla="*/ 82 w 162"/>
                  <a:gd name="T3" fmla="*/ 0 h 162"/>
                  <a:gd name="T4" fmla="*/ 64 w 162"/>
                  <a:gd name="T5" fmla="*/ 2 h 162"/>
                  <a:gd name="T6" fmla="*/ 50 w 162"/>
                  <a:gd name="T7" fmla="*/ 6 h 162"/>
                  <a:gd name="T8" fmla="*/ 36 w 162"/>
                  <a:gd name="T9" fmla="*/ 14 h 162"/>
                  <a:gd name="T10" fmla="*/ 24 w 162"/>
                  <a:gd name="T11" fmla="*/ 24 h 162"/>
                  <a:gd name="T12" fmla="*/ 14 w 162"/>
                  <a:gd name="T13" fmla="*/ 36 h 162"/>
                  <a:gd name="T14" fmla="*/ 6 w 162"/>
                  <a:gd name="T15" fmla="*/ 50 h 162"/>
                  <a:gd name="T16" fmla="*/ 2 w 162"/>
                  <a:gd name="T17" fmla="*/ 66 h 162"/>
                  <a:gd name="T18" fmla="*/ 0 w 162"/>
                  <a:gd name="T19" fmla="*/ 82 h 162"/>
                  <a:gd name="T20" fmla="*/ 0 w 162"/>
                  <a:gd name="T21" fmla="*/ 82 h 162"/>
                  <a:gd name="T22" fmla="*/ 2 w 162"/>
                  <a:gd name="T23" fmla="*/ 98 h 162"/>
                  <a:gd name="T24" fmla="*/ 6 w 162"/>
                  <a:gd name="T25" fmla="*/ 112 h 162"/>
                  <a:gd name="T26" fmla="*/ 14 w 162"/>
                  <a:gd name="T27" fmla="*/ 126 h 162"/>
                  <a:gd name="T28" fmla="*/ 24 w 162"/>
                  <a:gd name="T29" fmla="*/ 138 h 162"/>
                  <a:gd name="T30" fmla="*/ 36 w 162"/>
                  <a:gd name="T31" fmla="*/ 148 h 162"/>
                  <a:gd name="T32" fmla="*/ 50 w 162"/>
                  <a:gd name="T33" fmla="*/ 156 h 162"/>
                  <a:gd name="T34" fmla="*/ 64 w 162"/>
                  <a:gd name="T35" fmla="*/ 160 h 162"/>
                  <a:gd name="T36" fmla="*/ 82 w 162"/>
                  <a:gd name="T37" fmla="*/ 162 h 162"/>
                  <a:gd name="T38" fmla="*/ 82 w 162"/>
                  <a:gd name="T39" fmla="*/ 162 h 162"/>
                  <a:gd name="T40" fmla="*/ 98 w 162"/>
                  <a:gd name="T41" fmla="*/ 160 h 162"/>
                  <a:gd name="T42" fmla="*/ 112 w 162"/>
                  <a:gd name="T43" fmla="*/ 156 h 162"/>
                  <a:gd name="T44" fmla="*/ 126 w 162"/>
                  <a:gd name="T45" fmla="*/ 148 h 162"/>
                  <a:gd name="T46" fmla="*/ 138 w 162"/>
                  <a:gd name="T47" fmla="*/ 138 h 162"/>
                  <a:gd name="T48" fmla="*/ 148 w 162"/>
                  <a:gd name="T49" fmla="*/ 126 h 162"/>
                  <a:gd name="T50" fmla="*/ 156 w 162"/>
                  <a:gd name="T51" fmla="*/ 112 h 162"/>
                  <a:gd name="T52" fmla="*/ 160 w 162"/>
                  <a:gd name="T53" fmla="*/ 98 h 162"/>
                  <a:gd name="T54" fmla="*/ 162 w 162"/>
                  <a:gd name="T55" fmla="*/ 82 h 162"/>
                  <a:gd name="T56" fmla="*/ 162 w 162"/>
                  <a:gd name="T57" fmla="*/ 82 h 162"/>
                  <a:gd name="T58" fmla="*/ 160 w 162"/>
                  <a:gd name="T59" fmla="*/ 66 h 162"/>
                  <a:gd name="T60" fmla="*/ 156 w 162"/>
                  <a:gd name="T61" fmla="*/ 50 h 162"/>
                  <a:gd name="T62" fmla="*/ 148 w 162"/>
                  <a:gd name="T63" fmla="*/ 36 h 162"/>
                  <a:gd name="T64" fmla="*/ 138 w 162"/>
                  <a:gd name="T65" fmla="*/ 24 h 162"/>
                  <a:gd name="T66" fmla="*/ 126 w 162"/>
                  <a:gd name="T67" fmla="*/ 14 h 162"/>
                  <a:gd name="T68" fmla="*/ 112 w 162"/>
                  <a:gd name="T69" fmla="*/ 6 h 162"/>
                  <a:gd name="T70" fmla="*/ 98 w 162"/>
                  <a:gd name="T71" fmla="*/ 2 h 162"/>
                  <a:gd name="T72" fmla="*/ 82 w 162"/>
                  <a:gd name="T73" fmla="*/ 0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2" h="162">
                    <a:moveTo>
                      <a:pt x="82" y="0"/>
                    </a:moveTo>
                    <a:lnTo>
                      <a:pt x="82" y="0"/>
                    </a:lnTo>
                    <a:lnTo>
                      <a:pt x="64" y="2"/>
                    </a:lnTo>
                    <a:lnTo>
                      <a:pt x="50" y="6"/>
                    </a:lnTo>
                    <a:lnTo>
                      <a:pt x="36" y="14"/>
                    </a:lnTo>
                    <a:lnTo>
                      <a:pt x="24" y="24"/>
                    </a:lnTo>
                    <a:lnTo>
                      <a:pt x="14" y="36"/>
                    </a:lnTo>
                    <a:lnTo>
                      <a:pt x="6" y="50"/>
                    </a:lnTo>
                    <a:lnTo>
                      <a:pt x="2" y="66"/>
                    </a:lnTo>
                    <a:lnTo>
                      <a:pt x="0" y="82"/>
                    </a:lnTo>
                    <a:lnTo>
                      <a:pt x="2" y="98"/>
                    </a:lnTo>
                    <a:lnTo>
                      <a:pt x="6" y="112"/>
                    </a:lnTo>
                    <a:lnTo>
                      <a:pt x="14" y="126"/>
                    </a:lnTo>
                    <a:lnTo>
                      <a:pt x="24" y="138"/>
                    </a:lnTo>
                    <a:lnTo>
                      <a:pt x="36" y="148"/>
                    </a:lnTo>
                    <a:lnTo>
                      <a:pt x="50" y="156"/>
                    </a:lnTo>
                    <a:lnTo>
                      <a:pt x="64" y="160"/>
                    </a:lnTo>
                    <a:lnTo>
                      <a:pt x="82" y="162"/>
                    </a:lnTo>
                    <a:lnTo>
                      <a:pt x="98" y="160"/>
                    </a:lnTo>
                    <a:lnTo>
                      <a:pt x="112" y="156"/>
                    </a:lnTo>
                    <a:lnTo>
                      <a:pt x="126" y="148"/>
                    </a:lnTo>
                    <a:lnTo>
                      <a:pt x="138" y="138"/>
                    </a:lnTo>
                    <a:lnTo>
                      <a:pt x="148" y="126"/>
                    </a:lnTo>
                    <a:lnTo>
                      <a:pt x="156" y="112"/>
                    </a:lnTo>
                    <a:lnTo>
                      <a:pt x="160" y="98"/>
                    </a:lnTo>
                    <a:lnTo>
                      <a:pt x="162" y="82"/>
                    </a:lnTo>
                    <a:lnTo>
                      <a:pt x="160" y="66"/>
                    </a:lnTo>
                    <a:lnTo>
                      <a:pt x="156" y="50"/>
                    </a:lnTo>
                    <a:lnTo>
                      <a:pt x="148" y="36"/>
                    </a:lnTo>
                    <a:lnTo>
                      <a:pt x="138" y="24"/>
                    </a:lnTo>
                    <a:lnTo>
                      <a:pt x="126" y="14"/>
                    </a:lnTo>
                    <a:lnTo>
                      <a:pt x="112" y="6"/>
                    </a:lnTo>
                    <a:lnTo>
                      <a:pt x="98" y="2"/>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35" name="Freeform 3839"/>
              <p:cNvSpPr>
                <a:spLocks/>
              </p:cNvSpPr>
              <p:nvPr/>
            </p:nvSpPr>
            <p:spPr bwMode="auto">
              <a:xfrm>
                <a:off x="2399" y="2467"/>
                <a:ext cx="66" cy="66"/>
              </a:xfrm>
              <a:custGeom>
                <a:avLst/>
                <a:gdLst>
                  <a:gd name="T0" fmla="*/ 0 w 66"/>
                  <a:gd name="T1" fmla="*/ 34 h 66"/>
                  <a:gd name="T2" fmla="*/ 0 w 66"/>
                  <a:gd name="T3" fmla="*/ 34 h 66"/>
                  <a:gd name="T4" fmla="*/ 0 w 66"/>
                  <a:gd name="T5" fmla="*/ 40 h 66"/>
                  <a:gd name="T6" fmla="*/ 2 w 66"/>
                  <a:gd name="T7" fmla="*/ 46 h 66"/>
                  <a:gd name="T8" fmla="*/ 6 w 66"/>
                  <a:gd name="T9" fmla="*/ 52 h 66"/>
                  <a:gd name="T10" fmla="*/ 10 w 66"/>
                  <a:gd name="T11" fmla="*/ 56 h 66"/>
                  <a:gd name="T12" fmla="*/ 14 w 66"/>
                  <a:gd name="T13" fmla="*/ 60 h 66"/>
                  <a:gd name="T14" fmla="*/ 20 w 66"/>
                  <a:gd name="T15" fmla="*/ 64 h 66"/>
                  <a:gd name="T16" fmla="*/ 26 w 66"/>
                  <a:gd name="T17" fmla="*/ 66 h 66"/>
                  <a:gd name="T18" fmla="*/ 34 w 66"/>
                  <a:gd name="T19" fmla="*/ 66 h 66"/>
                  <a:gd name="T20" fmla="*/ 34 w 66"/>
                  <a:gd name="T21" fmla="*/ 66 h 66"/>
                  <a:gd name="T22" fmla="*/ 40 w 66"/>
                  <a:gd name="T23" fmla="*/ 66 h 66"/>
                  <a:gd name="T24" fmla="*/ 46 w 66"/>
                  <a:gd name="T25" fmla="*/ 64 h 66"/>
                  <a:gd name="T26" fmla="*/ 52 w 66"/>
                  <a:gd name="T27" fmla="*/ 60 h 66"/>
                  <a:gd name="T28" fmla="*/ 56 w 66"/>
                  <a:gd name="T29" fmla="*/ 56 h 66"/>
                  <a:gd name="T30" fmla="*/ 60 w 66"/>
                  <a:gd name="T31" fmla="*/ 52 h 66"/>
                  <a:gd name="T32" fmla="*/ 64 w 66"/>
                  <a:gd name="T33" fmla="*/ 46 h 66"/>
                  <a:gd name="T34" fmla="*/ 66 w 66"/>
                  <a:gd name="T35" fmla="*/ 40 h 66"/>
                  <a:gd name="T36" fmla="*/ 66 w 66"/>
                  <a:gd name="T37" fmla="*/ 34 h 66"/>
                  <a:gd name="T38" fmla="*/ 66 w 66"/>
                  <a:gd name="T39" fmla="*/ 34 h 66"/>
                  <a:gd name="T40" fmla="*/ 66 w 66"/>
                  <a:gd name="T41" fmla="*/ 26 h 66"/>
                  <a:gd name="T42" fmla="*/ 64 w 66"/>
                  <a:gd name="T43" fmla="*/ 20 h 66"/>
                  <a:gd name="T44" fmla="*/ 60 w 66"/>
                  <a:gd name="T45" fmla="*/ 16 h 66"/>
                  <a:gd name="T46" fmla="*/ 56 w 66"/>
                  <a:gd name="T47" fmla="*/ 10 h 66"/>
                  <a:gd name="T48" fmla="*/ 52 w 66"/>
                  <a:gd name="T49" fmla="*/ 6 h 66"/>
                  <a:gd name="T50" fmla="*/ 46 w 66"/>
                  <a:gd name="T51" fmla="*/ 4 h 66"/>
                  <a:gd name="T52" fmla="*/ 40 w 66"/>
                  <a:gd name="T53" fmla="*/ 2 h 66"/>
                  <a:gd name="T54" fmla="*/ 34 w 66"/>
                  <a:gd name="T55" fmla="*/ 0 h 66"/>
                  <a:gd name="T56" fmla="*/ 34 w 66"/>
                  <a:gd name="T57" fmla="*/ 0 h 66"/>
                  <a:gd name="T58" fmla="*/ 26 w 66"/>
                  <a:gd name="T59" fmla="*/ 2 h 66"/>
                  <a:gd name="T60" fmla="*/ 20 w 66"/>
                  <a:gd name="T61" fmla="*/ 4 h 66"/>
                  <a:gd name="T62" fmla="*/ 14 w 66"/>
                  <a:gd name="T63" fmla="*/ 6 h 66"/>
                  <a:gd name="T64" fmla="*/ 10 w 66"/>
                  <a:gd name="T65" fmla="*/ 10 h 66"/>
                  <a:gd name="T66" fmla="*/ 6 w 66"/>
                  <a:gd name="T67" fmla="*/ 16 h 66"/>
                  <a:gd name="T68" fmla="*/ 2 w 66"/>
                  <a:gd name="T69" fmla="*/ 20 h 66"/>
                  <a:gd name="T70" fmla="*/ 0 w 66"/>
                  <a:gd name="T71" fmla="*/ 26 h 66"/>
                  <a:gd name="T72" fmla="*/ 0 w 66"/>
                  <a:gd name="T73" fmla="*/ 34 h 66"/>
                  <a:gd name="T74" fmla="*/ 0 w 66"/>
                  <a:gd name="T75" fmla="*/ 34 h 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6" h="66">
                    <a:moveTo>
                      <a:pt x="0" y="34"/>
                    </a:moveTo>
                    <a:lnTo>
                      <a:pt x="0" y="34"/>
                    </a:lnTo>
                    <a:lnTo>
                      <a:pt x="0" y="40"/>
                    </a:lnTo>
                    <a:lnTo>
                      <a:pt x="2" y="46"/>
                    </a:lnTo>
                    <a:lnTo>
                      <a:pt x="6" y="52"/>
                    </a:lnTo>
                    <a:lnTo>
                      <a:pt x="10" y="56"/>
                    </a:lnTo>
                    <a:lnTo>
                      <a:pt x="14" y="60"/>
                    </a:lnTo>
                    <a:lnTo>
                      <a:pt x="20" y="64"/>
                    </a:lnTo>
                    <a:lnTo>
                      <a:pt x="26" y="66"/>
                    </a:lnTo>
                    <a:lnTo>
                      <a:pt x="34" y="66"/>
                    </a:lnTo>
                    <a:lnTo>
                      <a:pt x="40" y="66"/>
                    </a:lnTo>
                    <a:lnTo>
                      <a:pt x="46" y="64"/>
                    </a:lnTo>
                    <a:lnTo>
                      <a:pt x="52" y="60"/>
                    </a:lnTo>
                    <a:lnTo>
                      <a:pt x="56" y="56"/>
                    </a:lnTo>
                    <a:lnTo>
                      <a:pt x="60" y="52"/>
                    </a:lnTo>
                    <a:lnTo>
                      <a:pt x="64" y="46"/>
                    </a:lnTo>
                    <a:lnTo>
                      <a:pt x="66" y="40"/>
                    </a:lnTo>
                    <a:lnTo>
                      <a:pt x="66" y="34"/>
                    </a:lnTo>
                    <a:lnTo>
                      <a:pt x="66" y="26"/>
                    </a:lnTo>
                    <a:lnTo>
                      <a:pt x="64" y="20"/>
                    </a:lnTo>
                    <a:lnTo>
                      <a:pt x="60" y="16"/>
                    </a:lnTo>
                    <a:lnTo>
                      <a:pt x="56" y="10"/>
                    </a:lnTo>
                    <a:lnTo>
                      <a:pt x="52" y="6"/>
                    </a:lnTo>
                    <a:lnTo>
                      <a:pt x="46" y="4"/>
                    </a:lnTo>
                    <a:lnTo>
                      <a:pt x="40" y="2"/>
                    </a:lnTo>
                    <a:lnTo>
                      <a:pt x="34" y="0"/>
                    </a:lnTo>
                    <a:lnTo>
                      <a:pt x="26" y="2"/>
                    </a:lnTo>
                    <a:lnTo>
                      <a:pt x="20" y="4"/>
                    </a:lnTo>
                    <a:lnTo>
                      <a:pt x="14" y="6"/>
                    </a:lnTo>
                    <a:lnTo>
                      <a:pt x="10" y="10"/>
                    </a:lnTo>
                    <a:lnTo>
                      <a:pt x="6" y="16"/>
                    </a:lnTo>
                    <a:lnTo>
                      <a:pt x="2" y="20"/>
                    </a:lnTo>
                    <a:lnTo>
                      <a:pt x="0" y="26"/>
                    </a:lnTo>
                    <a:lnTo>
                      <a:pt x="0" y="34"/>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36" name="Freeform 3840"/>
              <p:cNvSpPr>
                <a:spLocks/>
              </p:cNvSpPr>
              <p:nvPr/>
            </p:nvSpPr>
            <p:spPr bwMode="auto">
              <a:xfrm>
                <a:off x="2365" y="2433"/>
                <a:ext cx="134" cy="60"/>
              </a:xfrm>
              <a:custGeom>
                <a:avLst/>
                <a:gdLst>
                  <a:gd name="T0" fmla="*/ 68 w 134"/>
                  <a:gd name="T1" fmla="*/ 0 h 60"/>
                  <a:gd name="T2" fmla="*/ 68 w 134"/>
                  <a:gd name="T3" fmla="*/ 0 h 60"/>
                  <a:gd name="T4" fmla="*/ 54 w 134"/>
                  <a:gd name="T5" fmla="*/ 0 h 60"/>
                  <a:gd name="T6" fmla="*/ 42 w 134"/>
                  <a:gd name="T7" fmla="*/ 4 h 60"/>
                  <a:gd name="T8" fmla="*/ 32 w 134"/>
                  <a:gd name="T9" fmla="*/ 10 h 60"/>
                  <a:gd name="T10" fmla="*/ 22 w 134"/>
                  <a:gd name="T11" fmla="*/ 18 h 60"/>
                  <a:gd name="T12" fmla="*/ 14 w 134"/>
                  <a:gd name="T13" fmla="*/ 26 h 60"/>
                  <a:gd name="T14" fmla="*/ 6 w 134"/>
                  <a:gd name="T15" fmla="*/ 36 h 60"/>
                  <a:gd name="T16" fmla="*/ 2 w 134"/>
                  <a:gd name="T17" fmla="*/ 48 h 60"/>
                  <a:gd name="T18" fmla="*/ 0 w 134"/>
                  <a:gd name="T19" fmla="*/ 60 h 60"/>
                  <a:gd name="T20" fmla="*/ 0 w 134"/>
                  <a:gd name="T21" fmla="*/ 60 h 60"/>
                  <a:gd name="T22" fmla="*/ 6 w 134"/>
                  <a:gd name="T23" fmla="*/ 52 h 60"/>
                  <a:gd name="T24" fmla="*/ 12 w 134"/>
                  <a:gd name="T25" fmla="*/ 44 h 60"/>
                  <a:gd name="T26" fmla="*/ 20 w 134"/>
                  <a:gd name="T27" fmla="*/ 38 h 60"/>
                  <a:gd name="T28" fmla="*/ 28 w 134"/>
                  <a:gd name="T29" fmla="*/ 32 h 60"/>
                  <a:gd name="T30" fmla="*/ 36 w 134"/>
                  <a:gd name="T31" fmla="*/ 28 h 60"/>
                  <a:gd name="T32" fmla="*/ 46 w 134"/>
                  <a:gd name="T33" fmla="*/ 24 h 60"/>
                  <a:gd name="T34" fmla="*/ 56 w 134"/>
                  <a:gd name="T35" fmla="*/ 22 h 60"/>
                  <a:gd name="T36" fmla="*/ 68 w 134"/>
                  <a:gd name="T37" fmla="*/ 22 h 60"/>
                  <a:gd name="T38" fmla="*/ 68 w 134"/>
                  <a:gd name="T39" fmla="*/ 22 h 60"/>
                  <a:gd name="T40" fmla="*/ 78 w 134"/>
                  <a:gd name="T41" fmla="*/ 22 h 60"/>
                  <a:gd name="T42" fmla="*/ 88 w 134"/>
                  <a:gd name="T43" fmla="*/ 24 h 60"/>
                  <a:gd name="T44" fmla="*/ 98 w 134"/>
                  <a:gd name="T45" fmla="*/ 28 h 60"/>
                  <a:gd name="T46" fmla="*/ 106 w 134"/>
                  <a:gd name="T47" fmla="*/ 32 h 60"/>
                  <a:gd name="T48" fmla="*/ 114 w 134"/>
                  <a:gd name="T49" fmla="*/ 38 h 60"/>
                  <a:gd name="T50" fmla="*/ 122 w 134"/>
                  <a:gd name="T51" fmla="*/ 44 h 60"/>
                  <a:gd name="T52" fmla="*/ 128 w 134"/>
                  <a:gd name="T53" fmla="*/ 52 h 60"/>
                  <a:gd name="T54" fmla="*/ 134 w 134"/>
                  <a:gd name="T55" fmla="*/ 60 h 60"/>
                  <a:gd name="T56" fmla="*/ 134 w 134"/>
                  <a:gd name="T57" fmla="*/ 60 h 60"/>
                  <a:gd name="T58" fmla="*/ 132 w 134"/>
                  <a:gd name="T59" fmla="*/ 48 h 60"/>
                  <a:gd name="T60" fmla="*/ 128 w 134"/>
                  <a:gd name="T61" fmla="*/ 36 h 60"/>
                  <a:gd name="T62" fmla="*/ 120 w 134"/>
                  <a:gd name="T63" fmla="*/ 26 h 60"/>
                  <a:gd name="T64" fmla="*/ 112 w 134"/>
                  <a:gd name="T65" fmla="*/ 18 h 60"/>
                  <a:gd name="T66" fmla="*/ 102 w 134"/>
                  <a:gd name="T67" fmla="*/ 10 h 60"/>
                  <a:gd name="T68" fmla="*/ 92 w 134"/>
                  <a:gd name="T69" fmla="*/ 4 h 60"/>
                  <a:gd name="T70" fmla="*/ 80 w 134"/>
                  <a:gd name="T71" fmla="*/ 0 h 60"/>
                  <a:gd name="T72" fmla="*/ 68 w 134"/>
                  <a:gd name="T73" fmla="*/ 0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4" h="60">
                    <a:moveTo>
                      <a:pt x="68" y="0"/>
                    </a:moveTo>
                    <a:lnTo>
                      <a:pt x="68" y="0"/>
                    </a:lnTo>
                    <a:lnTo>
                      <a:pt x="54" y="0"/>
                    </a:lnTo>
                    <a:lnTo>
                      <a:pt x="42" y="4"/>
                    </a:lnTo>
                    <a:lnTo>
                      <a:pt x="32" y="10"/>
                    </a:lnTo>
                    <a:lnTo>
                      <a:pt x="22" y="18"/>
                    </a:lnTo>
                    <a:lnTo>
                      <a:pt x="14" y="26"/>
                    </a:lnTo>
                    <a:lnTo>
                      <a:pt x="6" y="36"/>
                    </a:lnTo>
                    <a:lnTo>
                      <a:pt x="2" y="48"/>
                    </a:lnTo>
                    <a:lnTo>
                      <a:pt x="0" y="60"/>
                    </a:lnTo>
                    <a:lnTo>
                      <a:pt x="6" y="52"/>
                    </a:lnTo>
                    <a:lnTo>
                      <a:pt x="12" y="44"/>
                    </a:lnTo>
                    <a:lnTo>
                      <a:pt x="20" y="38"/>
                    </a:lnTo>
                    <a:lnTo>
                      <a:pt x="28" y="32"/>
                    </a:lnTo>
                    <a:lnTo>
                      <a:pt x="36" y="28"/>
                    </a:lnTo>
                    <a:lnTo>
                      <a:pt x="46" y="24"/>
                    </a:lnTo>
                    <a:lnTo>
                      <a:pt x="56" y="22"/>
                    </a:lnTo>
                    <a:lnTo>
                      <a:pt x="68" y="22"/>
                    </a:lnTo>
                    <a:lnTo>
                      <a:pt x="78" y="22"/>
                    </a:lnTo>
                    <a:lnTo>
                      <a:pt x="88" y="24"/>
                    </a:lnTo>
                    <a:lnTo>
                      <a:pt x="98" y="28"/>
                    </a:lnTo>
                    <a:lnTo>
                      <a:pt x="106" y="32"/>
                    </a:lnTo>
                    <a:lnTo>
                      <a:pt x="114" y="38"/>
                    </a:lnTo>
                    <a:lnTo>
                      <a:pt x="122" y="44"/>
                    </a:lnTo>
                    <a:lnTo>
                      <a:pt x="128" y="52"/>
                    </a:lnTo>
                    <a:lnTo>
                      <a:pt x="134" y="60"/>
                    </a:lnTo>
                    <a:lnTo>
                      <a:pt x="132" y="48"/>
                    </a:lnTo>
                    <a:lnTo>
                      <a:pt x="128" y="36"/>
                    </a:lnTo>
                    <a:lnTo>
                      <a:pt x="120" y="26"/>
                    </a:lnTo>
                    <a:lnTo>
                      <a:pt x="112" y="18"/>
                    </a:lnTo>
                    <a:lnTo>
                      <a:pt x="102" y="10"/>
                    </a:lnTo>
                    <a:lnTo>
                      <a:pt x="92" y="4"/>
                    </a:lnTo>
                    <a:lnTo>
                      <a:pt x="80" y="0"/>
                    </a:lnTo>
                    <a:lnTo>
                      <a:pt x="68" y="0"/>
                    </a:lnTo>
                    <a:close/>
                  </a:path>
                </a:pathLst>
              </a:custGeom>
              <a:solidFill>
                <a:srgbClr val="8C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37" name="Freeform 3841"/>
              <p:cNvSpPr>
                <a:spLocks/>
              </p:cNvSpPr>
              <p:nvPr/>
            </p:nvSpPr>
            <p:spPr bwMode="auto">
              <a:xfrm>
                <a:off x="2365" y="2433"/>
                <a:ext cx="134" cy="60"/>
              </a:xfrm>
              <a:custGeom>
                <a:avLst/>
                <a:gdLst>
                  <a:gd name="T0" fmla="*/ 68 w 134"/>
                  <a:gd name="T1" fmla="*/ 0 h 60"/>
                  <a:gd name="T2" fmla="*/ 68 w 134"/>
                  <a:gd name="T3" fmla="*/ 0 h 60"/>
                  <a:gd name="T4" fmla="*/ 54 w 134"/>
                  <a:gd name="T5" fmla="*/ 0 h 60"/>
                  <a:gd name="T6" fmla="*/ 42 w 134"/>
                  <a:gd name="T7" fmla="*/ 4 h 60"/>
                  <a:gd name="T8" fmla="*/ 32 w 134"/>
                  <a:gd name="T9" fmla="*/ 10 h 60"/>
                  <a:gd name="T10" fmla="*/ 22 w 134"/>
                  <a:gd name="T11" fmla="*/ 18 h 60"/>
                  <a:gd name="T12" fmla="*/ 14 w 134"/>
                  <a:gd name="T13" fmla="*/ 26 h 60"/>
                  <a:gd name="T14" fmla="*/ 6 w 134"/>
                  <a:gd name="T15" fmla="*/ 36 h 60"/>
                  <a:gd name="T16" fmla="*/ 2 w 134"/>
                  <a:gd name="T17" fmla="*/ 48 h 60"/>
                  <a:gd name="T18" fmla="*/ 0 w 134"/>
                  <a:gd name="T19" fmla="*/ 60 h 60"/>
                  <a:gd name="T20" fmla="*/ 0 w 134"/>
                  <a:gd name="T21" fmla="*/ 60 h 60"/>
                  <a:gd name="T22" fmla="*/ 6 w 134"/>
                  <a:gd name="T23" fmla="*/ 52 h 60"/>
                  <a:gd name="T24" fmla="*/ 12 w 134"/>
                  <a:gd name="T25" fmla="*/ 44 h 60"/>
                  <a:gd name="T26" fmla="*/ 20 w 134"/>
                  <a:gd name="T27" fmla="*/ 38 h 60"/>
                  <a:gd name="T28" fmla="*/ 28 w 134"/>
                  <a:gd name="T29" fmla="*/ 32 h 60"/>
                  <a:gd name="T30" fmla="*/ 36 w 134"/>
                  <a:gd name="T31" fmla="*/ 28 h 60"/>
                  <a:gd name="T32" fmla="*/ 46 w 134"/>
                  <a:gd name="T33" fmla="*/ 24 h 60"/>
                  <a:gd name="T34" fmla="*/ 56 w 134"/>
                  <a:gd name="T35" fmla="*/ 22 h 60"/>
                  <a:gd name="T36" fmla="*/ 68 w 134"/>
                  <a:gd name="T37" fmla="*/ 22 h 60"/>
                  <a:gd name="T38" fmla="*/ 68 w 134"/>
                  <a:gd name="T39" fmla="*/ 22 h 60"/>
                  <a:gd name="T40" fmla="*/ 78 w 134"/>
                  <a:gd name="T41" fmla="*/ 22 h 60"/>
                  <a:gd name="T42" fmla="*/ 88 w 134"/>
                  <a:gd name="T43" fmla="*/ 24 h 60"/>
                  <a:gd name="T44" fmla="*/ 98 w 134"/>
                  <a:gd name="T45" fmla="*/ 28 h 60"/>
                  <a:gd name="T46" fmla="*/ 106 w 134"/>
                  <a:gd name="T47" fmla="*/ 32 h 60"/>
                  <a:gd name="T48" fmla="*/ 114 w 134"/>
                  <a:gd name="T49" fmla="*/ 38 h 60"/>
                  <a:gd name="T50" fmla="*/ 122 w 134"/>
                  <a:gd name="T51" fmla="*/ 44 h 60"/>
                  <a:gd name="T52" fmla="*/ 128 w 134"/>
                  <a:gd name="T53" fmla="*/ 52 h 60"/>
                  <a:gd name="T54" fmla="*/ 134 w 134"/>
                  <a:gd name="T55" fmla="*/ 60 h 60"/>
                  <a:gd name="T56" fmla="*/ 134 w 134"/>
                  <a:gd name="T57" fmla="*/ 60 h 60"/>
                  <a:gd name="T58" fmla="*/ 132 w 134"/>
                  <a:gd name="T59" fmla="*/ 48 h 60"/>
                  <a:gd name="T60" fmla="*/ 128 w 134"/>
                  <a:gd name="T61" fmla="*/ 36 h 60"/>
                  <a:gd name="T62" fmla="*/ 120 w 134"/>
                  <a:gd name="T63" fmla="*/ 26 h 60"/>
                  <a:gd name="T64" fmla="*/ 112 w 134"/>
                  <a:gd name="T65" fmla="*/ 18 h 60"/>
                  <a:gd name="T66" fmla="*/ 102 w 134"/>
                  <a:gd name="T67" fmla="*/ 10 h 60"/>
                  <a:gd name="T68" fmla="*/ 92 w 134"/>
                  <a:gd name="T69" fmla="*/ 4 h 60"/>
                  <a:gd name="T70" fmla="*/ 80 w 134"/>
                  <a:gd name="T71" fmla="*/ 0 h 60"/>
                  <a:gd name="T72" fmla="*/ 68 w 134"/>
                  <a:gd name="T73" fmla="*/ 0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4" h="60">
                    <a:moveTo>
                      <a:pt x="68" y="0"/>
                    </a:moveTo>
                    <a:lnTo>
                      <a:pt x="68" y="0"/>
                    </a:lnTo>
                    <a:lnTo>
                      <a:pt x="54" y="0"/>
                    </a:lnTo>
                    <a:lnTo>
                      <a:pt x="42" y="4"/>
                    </a:lnTo>
                    <a:lnTo>
                      <a:pt x="32" y="10"/>
                    </a:lnTo>
                    <a:lnTo>
                      <a:pt x="22" y="18"/>
                    </a:lnTo>
                    <a:lnTo>
                      <a:pt x="14" y="26"/>
                    </a:lnTo>
                    <a:lnTo>
                      <a:pt x="6" y="36"/>
                    </a:lnTo>
                    <a:lnTo>
                      <a:pt x="2" y="48"/>
                    </a:lnTo>
                    <a:lnTo>
                      <a:pt x="0" y="60"/>
                    </a:lnTo>
                    <a:lnTo>
                      <a:pt x="6" y="52"/>
                    </a:lnTo>
                    <a:lnTo>
                      <a:pt x="12" y="44"/>
                    </a:lnTo>
                    <a:lnTo>
                      <a:pt x="20" y="38"/>
                    </a:lnTo>
                    <a:lnTo>
                      <a:pt x="28" y="32"/>
                    </a:lnTo>
                    <a:lnTo>
                      <a:pt x="36" y="28"/>
                    </a:lnTo>
                    <a:lnTo>
                      <a:pt x="46" y="24"/>
                    </a:lnTo>
                    <a:lnTo>
                      <a:pt x="56" y="22"/>
                    </a:lnTo>
                    <a:lnTo>
                      <a:pt x="68" y="22"/>
                    </a:lnTo>
                    <a:lnTo>
                      <a:pt x="78" y="22"/>
                    </a:lnTo>
                    <a:lnTo>
                      <a:pt x="88" y="24"/>
                    </a:lnTo>
                    <a:lnTo>
                      <a:pt x="98" y="28"/>
                    </a:lnTo>
                    <a:lnTo>
                      <a:pt x="106" y="32"/>
                    </a:lnTo>
                    <a:lnTo>
                      <a:pt x="114" y="38"/>
                    </a:lnTo>
                    <a:lnTo>
                      <a:pt x="122" y="44"/>
                    </a:lnTo>
                    <a:lnTo>
                      <a:pt x="128" y="52"/>
                    </a:lnTo>
                    <a:lnTo>
                      <a:pt x="134" y="60"/>
                    </a:lnTo>
                    <a:lnTo>
                      <a:pt x="132" y="48"/>
                    </a:lnTo>
                    <a:lnTo>
                      <a:pt x="128" y="36"/>
                    </a:lnTo>
                    <a:lnTo>
                      <a:pt x="120" y="26"/>
                    </a:lnTo>
                    <a:lnTo>
                      <a:pt x="112" y="18"/>
                    </a:lnTo>
                    <a:lnTo>
                      <a:pt x="102" y="10"/>
                    </a:lnTo>
                    <a:lnTo>
                      <a:pt x="92" y="4"/>
                    </a:lnTo>
                    <a:lnTo>
                      <a:pt x="80" y="0"/>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38" name="Freeform 3842"/>
              <p:cNvSpPr>
                <a:spLocks/>
              </p:cNvSpPr>
              <p:nvPr/>
            </p:nvSpPr>
            <p:spPr bwMode="auto">
              <a:xfrm>
                <a:off x="2365" y="2433"/>
                <a:ext cx="134" cy="60"/>
              </a:xfrm>
              <a:custGeom>
                <a:avLst/>
                <a:gdLst>
                  <a:gd name="T0" fmla="*/ 68 w 134"/>
                  <a:gd name="T1" fmla="*/ 0 h 60"/>
                  <a:gd name="T2" fmla="*/ 68 w 134"/>
                  <a:gd name="T3" fmla="*/ 0 h 60"/>
                  <a:gd name="T4" fmla="*/ 54 w 134"/>
                  <a:gd name="T5" fmla="*/ 0 h 60"/>
                  <a:gd name="T6" fmla="*/ 42 w 134"/>
                  <a:gd name="T7" fmla="*/ 4 h 60"/>
                  <a:gd name="T8" fmla="*/ 32 w 134"/>
                  <a:gd name="T9" fmla="*/ 10 h 60"/>
                  <a:gd name="T10" fmla="*/ 22 w 134"/>
                  <a:gd name="T11" fmla="*/ 16 h 60"/>
                  <a:gd name="T12" fmla="*/ 14 w 134"/>
                  <a:gd name="T13" fmla="*/ 26 h 60"/>
                  <a:gd name="T14" fmla="*/ 6 w 134"/>
                  <a:gd name="T15" fmla="*/ 36 h 60"/>
                  <a:gd name="T16" fmla="*/ 2 w 134"/>
                  <a:gd name="T17" fmla="*/ 48 h 60"/>
                  <a:gd name="T18" fmla="*/ 0 w 134"/>
                  <a:gd name="T19" fmla="*/ 60 h 60"/>
                  <a:gd name="T20" fmla="*/ 0 w 134"/>
                  <a:gd name="T21" fmla="*/ 60 h 60"/>
                  <a:gd name="T22" fmla="*/ 0 w 134"/>
                  <a:gd name="T23" fmla="*/ 60 h 60"/>
                  <a:gd name="T24" fmla="*/ 0 w 134"/>
                  <a:gd name="T25" fmla="*/ 60 h 60"/>
                  <a:gd name="T26" fmla="*/ 2 w 134"/>
                  <a:gd name="T27" fmla="*/ 48 h 60"/>
                  <a:gd name="T28" fmla="*/ 6 w 134"/>
                  <a:gd name="T29" fmla="*/ 36 h 60"/>
                  <a:gd name="T30" fmla="*/ 14 w 134"/>
                  <a:gd name="T31" fmla="*/ 26 h 60"/>
                  <a:gd name="T32" fmla="*/ 22 w 134"/>
                  <a:gd name="T33" fmla="*/ 18 h 60"/>
                  <a:gd name="T34" fmla="*/ 32 w 134"/>
                  <a:gd name="T35" fmla="*/ 10 h 60"/>
                  <a:gd name="T36" fmla="*/ 42 w 134"/>
                  <a:gd name="T37" fmla="*/ 4 h 60"/>
                  <a:gd name="T38" fmla="*/ 54 w 134"/>
                  <a:gd name="T39" fmla="*/ 0 h 60"/>
                  <a:gd name="T40" fmla="*/ 68 w 134"/>
                  <a:gd name="T41" fmla="*/ 0 h 60"/>
                  <a:gd name="T42" fmla="*/ 68 w 134"/>
                  <a:gd name="T43" fmla="*/ 0 h 60"/>
                  <a:gd name="T44" fmla="*/ 80 w 134"/>
                  <a:gd name="T45" fmla="*/ 0 h 60"/>
                  <a:gd name="T46" fmla="*/ 92 w 134"/>
                  <a:gd name="T47" fmla="*/ 4 h 60"/>
                  <a:gd name="T48" fmla="*/ 102 w 134"/>
                  <a:gd name="T49" fmla="*/ 10 h 60"/>
                  <a:gd name="T50" fmla="*/ 112 w 134"/>
                  <a:gd name="T51" fmla="*/ 18 h 60"/>
                  <a:gd name="T52" fmla="*/ 120 w 134"/>
                  <a:gd name="T53" fmla="*/ 26 h 60"/>
                  <a:gd name="T54" fmla="*/ 128 w 134"/>
                  <a:gd name="T55" fmla="*/ 36 h 60"/>
                  <a:gd name="T56" fmla="*/ 132 w 134"/>
                  <a:gd name="T57" fmla="*/ 48 h 60"/>
                  <a:gd name="T58" fmla="*/ 134 w 134"/>
                  <a:gd name="T59" fmla="*/ 60 h 60"/>
                  <a:gd name="T60" fmla="*/ 134 w 134"/>
                  <a:gd name="T61" fmla="*/ 60 h 60"/>
                  <a:gd name="T62" fmla="*/ 134 w 134"/>
                  <a:gd name="T63" fmla="*/ 60 h 60"/>
                  <a:gd name="T64" fmla="*/ 134 w 134"/>
                  <a:gd name="T65" fmla="*/ 60 h 60"/>
                  <a:gd name="T66" fmla="*/ 132 w 134"/>
                  <a:gd name="T67" fmla="*/ 48 h 60"/>
                  <a:gd name="T68" fmla="*/ 128 w 134"/>
                  <a:gd name="T69" fmla="*/ 36 h 60"/>
                  <a:gd name="T70" fmla="*/ 120 w 134"/>
                  <a:gd name="T71" fmla="*/ 26 h 60"/>
                  <a:gd name="T72" fmla="*/ 112 w 134"/>
                  <a:gd name="T73" fmla="*/ 16 h 60"/>
                  <a:gd name="T74" fmla="*/ 102 w 134"/>
                  <a:gd name="T75" fmla="*/ 10 h 60"/>
                  <a:gd name="T76" fmla="*/ 92 w 134"/>
                  <a:gd name="T77" fmla="*/ 4 h 60"/>
                  <a:gd name="T78" fmla="*/ 80 w 134"/>
                  <a:gd name="T79" fmla="*/ 0 h 60"/>
                  <a:gd name="T80" fmla="*/ 68 w 134"/>
                  <a:gd name="T81" fmla="*/ 0 h 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4" h="60">
                    <a:moveTo>
                      <a:pt x="68" y="0"/>
                    </a:moveTo>
                    <a:lnTo>
                      <a:pt x="68" y="0"/>
                    </a:lnTo>
                    <a:lnTo>
                      <a:pt x="54" y="0"/>
                    </a:lnTo>
                    <a:lnTo>
                      <a:pt x="42" y="4"/>
                    </a:lnTo>
                    <a:lnTo>
                      <a:pt x="32" y="10"/>
                    </a:lnTo>
                    <a:lnTo>
                      <a:pt x="22" y="16"/>
                    </a:lnTo>
                    <a:lnTo>
                      <a:pt x="14" y="26"/>
                    </a:lnTo>
                    <a:lnTo>
                      <a:pt x="6" y="36"/>
                    </a:lnTo>
                    <a:lnTo>
                      <a:pt x="2" y="48"/>
                    </a:lnTo>
                    <a:lnTo>
                      <a:pt x="0" y="60"/>
                    </a:lnTo>
                    <a:lnTo>
                      <a:pt x="2" y="48"/>
                    </a:lnTo>
                    <a:lnTo>
                      <a:pt x="6" y="36"/>
                    </a:lnTo>
                    <a:lnTo>
                      <a:pt x="14" y="26"/>
                    </a:lnTo>
                    <a:lnTo>
                      <a:pt x="22" y="18"/>
                    </a:lnTo>
                    <a:lnTo>
                      <a:pt x="32" y="10"/>
                    </a:lnTo>
                    <a:lnTo>
                      <a:pt x="42" y="4"/>
                    </a:lnTo>
                    <a:lnTo>
                      <a:pt x="54" y="0"/>
                    </a:lnTo>
                    <a:lnTo>
                      <a:pt x="68" y="0"/>
                    </a:lnTo>
                    <a:lnTo>
                      <a:pt x="80" y="0"/>
                    </a:lnTo>
                    <a:lnTo>
                      <a:pt x="92" y="4"/>
                    </a:lnTo>
                    <a:lnTo>
                      <a:pt x="102" y="10"/>
                    </a:lnTo>
                    <a:lnTo>
                      <a:pt x="112" y="18"/>
                    </a:lnTo>
                    <a:lnTo>
                      <a:pt x="120" y="26"/>
                    </a:lnTo>
                    <a:lnTo>
                      <a:pt x="128" y="36"/>
                    </a:lnTo>
                    <a:lnTo>
                      <a:pt x="132" y="48"/>
                    </a:lnTo>
                    <a:lnTo>
                      <a:pt x="134" y="60"/>
                    </a:lnTo>
                    <a:lnTo>
                      <a:pt x="132" y="48"/>
                    </a:lnTo>
                    <a:lnTo>
                      <a:pt x="128" y="36"/>
                    </a:lnTo>
                    <a:lnTo>
                      <a:pt x="120" y="26"/>
                    </a:lnTo>
                    <a:lnTo>
                      <a:pt x="112" y="16"/>
                    </a:lnTo>
                    <a:lnTo>
                      <a:pt x="102" y="10"/>
                    </a:lnTo>
                    <a:lnTo>
                      <a:pt x="92" y="4"/>
                    </a:lnTo>
                    <a:lnTo>
                      <a:pt x="80" y="0"/>
                    </a:lnTo>
                    <a:lnTo>
                      <a:pt x="68" y="0"/>
                    </a:lnTo>
                    <a:close/>
                  </a:path>
                </a:pathLst>
              </a:custGeom>
              <a:solidFill>
                <a:srgbClr val="7A7D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39" name="Freeform 3843"/>
              <p:cNvSpPr>
                <a:spLocks/>
              </p:cNvSpPr>
              <p:nvPr/>
            </p:nvSpPr>
            <p:spPr bwMode="auto">
              <a:xfrm>
                <a:off x="2365" y="2433"/>
                <a:ext cx="134" cy="60"/>
              </a:xfrm>
              <a:custGeom>
                <a:avLst/>
                <a:gdLst>
                  <a:gd name="T0" fmla="*/ 68 w 134"/>
                  <a:gd name="T1" fmla="*/ 0 h 60"/>
                  <a:gd name="T2" fmla="*/ 68 w 134"/>
                  <a:gd name="T3" fmla="*/ 0 h 60"/>
                  <a:gd name="T4" fmla="*/ 54 w 134"/>
                  <a:gd name="T5" fmla="*/ 0 h 60"/>
                  <a:gd name="T6" fmla="*/ 42 w 134"/>
                  <a:gd name="T7" fmla="*/ 4 h 60"/>
                  <a:gd name="T8" fmla="*/ 32 w 134"/>
                  <a:gd name="T9" fmla="*/ 10 h 60"/>
                  <a:gd name="T10" fmla="*/ 22 w 134"/>
                  <a:gd name="T11" fmla="*/ 16 h 60"/>
                  <a:gd name="T12" fmla="*/ 14 w 134"/>
                  <a:gd name="T13" fmla="*/ 26 h 60"/>
                  <a:gd name="T14" fmla="*/ 6 w 134"/>
                  <a:gd name="T15" fmla="*/ 36 h 60"/>
                  <a:gd name="T16" fmla="*/ 2 w 134"/>
                  <a:gd name="T17" fmla="*/ 48 h 60"/>
                  <a:gd name="T18" fmla="*/ 0 w 134"/>
                  <a:gd name="T19" fmla="*/ 60 h 60"/>
                  <a:gd name="T20" fmla="*/ 0 w 134"/>
                  <a:gd name="T21" fmla="*/ 60 h 60"/>
                  <a:gd name="T22" fmla="*/ 0 w 134"/>
                  <a:gd name="T23" fmla="*/ 60 h 60"/>
                  <a:gd name="T24" fmla="*/ 0 w 134"/>
                  <a:gd name="T25" fmla="*/ 60 h 60"/>
                  <a:gd name="T26" fmla="*/ 2 w 134"/>
                  <a:gd name="T27" fmla="*/ 48 h 60"/>
                  <a:gd name="T28" fmla="*/ 6 w 134"/>
                  <a:gd name="T29" fmla="*/ 36 h 60"/>
                  <a:gd name="T30" fmla="*/ 14 w 134"/>
                  <a:gd name="T31" fmla="*/ 26 h 60"/>
                  <a:gd name="T32" fmla="*/ 22 w 134"/>
                  <a:gd name="T33" fmla="*/ 18 h 60"/>
                  <a:gd name="T34" fmla="*/ 32 w 134"/>
                  <a:gd name="T35" fmla="*/ 10 h 60"/>
                  <a:gd name="T36" fmla="*/ 42 w 134"/>
                  <a:gd name="T37" fmla="*/ 4 h 60"/>
                  <a:gd name="T38" fmla="*/ 54 w 134"/>
                  <a:gd name="T39" fmla="*/ 0 h 60"/>
                  <a:gd name="T40" fmla="*/ 68 w 134"/>
                  <a:gd name="T41" fmla="*/ 0 h 60"/>
                  <a:gd name="T42" fmla="*/ 68 w 134"/>
                  <a:gd name="T43" fmla="*/ 0 h 60"/>
                  <a:gd name="T44" fmla="*/ 80 w 134"/>
                  <a:gd name="T45" fmla="*/ 0 h 60"/>
                  <a:gd name="T46" fmla="*/ 92 w 134"/>
                  <a:gd name="T47" fmla="*/ 4 h 60"/>
                  <a:gd name="T48" fmla="*/ 102 w 134"/>
                  <a:gd name="T49" fmla="*/ 10 h 60"/>
                  <a:gd name="T50" fmla="*/ 112 w 134"/>
                  <a:gd name="T51" fmla="*/ 18 h 60"/>
                  <a:gd name="T52" fmla="*/ 120 w 134"/>
                  <a:gd name="T53" fmla="*/ 26 h 60"/>
                  <a:gd name="T54" fmla="*/ 128 w 134"/>
                  <a:gd name="T55" fmla="*/ 36 h 60"/>
                  <a:gd name="T56" fmla="*/ 132 w 134"/>
                  <a:gd name="T57" fmla="*/ 48 h 60"/>
                  <a:gd name="T58" fmla="*/ 134 w 134"/>
                  <a:gd name="T59" fmla="*/ 60 h 60"/>
                  <a:gd name="T60" fmla="*/ 134 w 134"/>
                  <a:gd name="T61" fmla="*/ 60 h 60"/>
                  <a:gd name="T62" fmla="*/ 134 w 134"/>
                  <a:gd name="T63" fmla="*/ 60 h 60"/>
                  <a:gd name="T64" fmla="*/ 134 w 134"/>
                  <a:gd name="T65" fmla="*/ 60 h 60"/>
                  <a:gd name="T66" fmla="*/ 132 w 134"/>
                  <a:gd name="T67" fmla="*/ 48 h 60"/>
                  <a:gd name="T68" fmla="*/ 128 w 134"/>
                  <a:gd name="T69" fmla="*/ 36 h 60"/>
                  <a:gd name="T70" fmla="*/ 120 w 134"/>
                  <a:gd name="T71" fmla="*/ 26 h 60"/>
                  <a:gd name="T72" fmla="*/ 112 w 134"/>
                  <a:gd name="T73" fmla="*/ 16 h 60"/>
                  <a:gd name="T74" fmla="*/ 102 w 134"/>
                  <a:gd name="T75" fmla="*/ 10 h 60"/>
                  <a:gd name="T76" fmla="*/ 92 w 134"/>
                  <a:gd name="T77" fmla="*/ 4 h 60"/>
                  <a:gd name="T78" fmla="*/ 80 w 134"/>
                  <a:gd name="T79" fmla="*/ 0 h 60"/>
                  <a:gd name="T80" fmla="*/ 68 w 134"/>
                  <a:gd name="T81" fmla="*/ 0 h 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4" h="60">
                    <a:moveTo>
                      <a:pt x="68" y="0"/>
                    </a:moveTo>
                    <a:lnTo>
                      <a:pt x="68" y="0"/>
                    </a:lnTo>
                    <a:lnTo>
                      <a:pt x="54" y="0"/>
                    </a:lnTo>
                    <a:lnTo>
                      <a:pt x="42" y="4"/>
                    </a:lnTo>
                    <a:lnTo>
                      <a:pt x="32" y="10"/>
                    </a:lnTo>
                    <a:lnTo>
                      <a:pt x="22" y="16"/>
                    </a:lnTo>
                    <a:lnTo>
                      <a:pt x="14" y="26"/>
                    </a:lnTo>
                    <a:lnTo>
                      <a:pt x="6" y="36"/>
                    </a:lnTo>
                    <a:lnTo>
                      <a:pt x="2" y="48"/>
                    </a:lnTo>
                    <a:lnTo>
                      <a:pt x="0" y="60"/>
                    </a:lnTo>
                    <a:lnTo>
                      <a:pt x="2" y="48"/>
                    </a:lnTo>
                    <a:lnTo>
                      <a:pt x="6" y="36"/>
                    </a:lnTo>
                    <a:lnTo>
                      <a:pt x="14" y="26"/>
                    </a:lnTo>
                    <a:lnTo>
                      <a:pt x="22" y="18"/>
                    </a:lnTo>
                    <a:lnTo>
                      <a:pt x="32" y="10"/>
                    </a:lnTo>
                    <a:lnTo>
                      <a:pt x="42" y="4"/>
                    </a:lnTo>
                    <a:lnTo>
                      <a:pt x="54" y="0"/>
                    </a:lnTo>
                    <a:lnTo>
                      <a:pt x="68" y="0"/>
                    </a:lnTo>
                    <a:lnTo>
                      <a:pt x="80" y="0"/>
                    </a:lnTo>
                    <a:lnTo>
                      <a:pt x="92" y="4"/>
                    </a:lnTo>
                    <a:lnTo>
                      <a:pt x="102" y="10"/>
                    </a:lnTo>
                    <a:lnTo>
                      <a:pt x="112" y="18"/>
                    </a:lnTo>
                    <a:lnTo>
                      <a:pt x="120" y="26"/>
                    </a:lnTo>
                    <a:lnTo>
                      <a:pt x="128" y="36"/>
                    </a:lnTo>
                    <a:lnTo>
                      <a:pt x="132" y="48"/>
                    </a:lnTo>
                    <a:lnTo>
                      <a:pt x="134" y="60"/>
                    </a:lnTo>
                    <a:lnTo>
                      <a:pt x="132" y="48"/>
                    </a:lnTo>
                    <a:lnTo>
                      <a:pt x="128" y="36"/>
                    </a:lnTo>
                    <a:lnTo>
                      <a:pt x="120" y="26"/>
                    </a:lnTo>
                    <a:lnTo>
                      <a:pt x="112" y="16"/>
                    </a:lnTo>
                    <a:lnTo>
                      <a:pt x="102" y="10"/>
                    </a:lnTo>
                    <a:lnTo>
                      <a:pt x="92" y="4"/>
                    </a:lnTo>
                    <a:lnTo>
                      <a:pt x="80" y="0"/>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40" name="Freeform 3844"/>
              <p:cNvSpPr>
                <a:spLocks/>
              </p:cNvSpPr>
              <p:nvPr/>
            </p:nvSpPr>
            <p:spPr bwMode="auto">
              <a:xfrm>
                <a:off x="1789" y="2379"/>
                <a:ext cx="230" cy="232"/>
              </a:xfrm>
              <a:custGeom>
                <a:avLst/>
                <a:gdLst>
                  <a:gd name="T0" fmla="*/ 0 w 230"/>
                  <a:gd name="T1" fmla="*/ 116 h 232"/>
                  <a:gd name="T2" fmla="*/ 0 w 230"/>
                  <a:gd name="T3" fmla="*/ 116 h 232"/>
                  <a:gd name="T4" fmla="*/ 0 w 230"/>
                  <a:gd name="T5" fmla="*/ 128 h 232"/>
                  <a:gd name="T6" fmla="*/ 2 w 230"/>
                  <a:gd name="T7" fmla="*/ 140 h 232"/>
                  <a:gd name="T8" fmla="*/ 8 w 230"/>
                  <a:gd name="T9" fmla="*/ 162 h 232"/>
                  <a:gd name="T10" fmla="*/ 20 w 230"/>
                  <a:gd name="T11" fmla="*/ 180 h 232"/>
                  <a:gd name="T12" fmla="*/ 34 w 230"/>
                  <a:gd name="T13" fmla="*/ 198 h 232"/>
                  <a:gd name="T14" fmla="*/ 50 w 230"/>
                  <a:gd name="T15" fmla="*/ 212 h 232"/>
                  <a:gd name="T16" fmla="*/ 70 w 230"/>
                  <a:gd name="T17" fmla="*/ 222 h 232"/>
                  <a:gd name="T18" fmla="*/ 92 w 230"/>
                  <a:gd name="T19" fmla="*/ 230 h 232"/>
                  <a:gd name="T20" fmla="*/ 104 w 230"/>
                  <a:gd name="T21" fmla="*/ 232 h 232"/>
                  <a:gd name="T22" fmla="*/ 116 w 230"/>
                  <a:gd name="T23" fmla="*/ 232 h 232"/>
                  <a:gd name="T24" fmla="*/ 116 w 230"/>
                  <a:gd name="T25" fmla="*/ 232 h 232"/>
                  <a:gd name="T26" fmla="*/ 128 w 230"/>
                  <a:gd name="T27" fmla="*/ 232 h 232"/>
                  <a:gd name="T28" fmla="*/ 138 w 230"/>
                  <a:gd name="T29" fmla="*/ 230 h 232"/>
                  <a:gd name="T30" fmla="*/ 160 w 230"/>
                  <a:gd name="T31" fmla="*/ 222 h 232"/>
                  <a:gd name="T32" fmla="*/ 180 w 230"/>
                  <a:gd name="T33" fmla="*/ 212 h 232"/>
                  <a:gd name="T34" fmla="*/ 198 w 230"/>
                  <a:gd name="T35" fmla="*/ 198 h 232"/>
                  <a:gd name="T36" fmla="*/ 212 w 230"/>
                  <a:gd name="T37" fmla="*/ 180 h 232"/>
                  <a:gd name="T38" fmla="*/ 222 w 230"/>
                  <a:gd name="T39" fmla="*/ 162 h 232"/>
                  <a:gd name="T40" fmla="*/ 228 w 230"/>
                  <a:gd name="T41" fmla="*/ 140 h 232"/>
                  <a:gd name="T42" fmla="*/ 230 w 230"/>
                  <a:gd name="T43" fmla="*/ 128 h 232"/>
                  <a:gd name="T44" fmla="*/ 230 w 230"/>
                  <a:gd name="T45" fmla="*/ 116 h 232"/>
                  <a:gd name="T46" fmla="*/ 230 w 230"/>
                  <a:gd name="T47" fmla="*/ 116 h 232"/>
                  <a:gd name="T48" fmla="*/ 230 w 230"/>
                  <a:gd name="T49" fmla="*/ 104 h 232"/>
                  <a:gd name="T50" fmla="*/ 228 w 230"/>
                  <a:gd name="T51" fmla="*/ 94 h 232"/>
                  <a:gd name="T52" fmla="*/ 222 w 230"/>
                  <a:gd name="T53" fmla="*/ 72 h 232"/>
                  <a:gd name="T54" fmla="*/ 212 w 230"/>
                  <a:gd name="T55" fmla="*/ 52 h 232"/>
                  <a:gd name="T56" fmla="*/ 198 w 230"/>
                  <a:gd name="T57" fmla="*/ 34 h 232"/>
                  <a:gd name="T58" fmla="*/ 180 w 230"/>
                  <a:gd name="T59" fmla="*/ 20 h 232"/>
                  <a:gd name="T60" fmla="*/ 160 w 230"/>
                  <a:gd name="T61" fmla="*/ 10 h 232"/>
                  <a:gd name="T62" fmla="*/ 138 w 230"/>
                  <a:gd name="T63" fmla="*/ 4 h 232"/>
                  <a:gd name="T64" fmla="*/ 128 w 230"/>
                  <a:gd name="T65" fmla="*/ 2 h 232"/>
                  <a:gd name="T66" fmla="*/ 116 w 230"/>
                  <a:gd name="T67" fmla="*/ 0 h 232"/>
                  <a:gd name="T68" fmla="*/ 116 w 230"/>
                  <a:gd name="T69" fmla="*/ 0 h 232"/>
                  <a:gd name="T70" fmla="*/ 104 w 230"/>
                  <a:gd name="T71" fmla="*/ 2 h 232"/>
                  <a:gd name="T72" fmla="*/ 92 w 230"/>
                  <a:gd name="T73" fmla="*/ 4 h 232"/>
                  <a:gd name="T74" fmla="*/ 70 w 230"/>
                  <a:gd name="T75" fmla="*/ 10 h 232"/>
                  <a:gd name="T76" fmla="*/ 50 w 230"/>
                  <a:gd name="T77" fmla="*/ 20 h 232"/>
                  <a:gd name="T78" fmla="*/ 34 w 230"/>
                  <a:gd name="T79" fmla="*/ 34 h 232"/>
                  <a:gd name="T80" fmla="*/ 20 w 230"/>
                  <a:gd name="T81" fmla="*/ 52 h 232"/>
                  <a:gd name="T82" fmla="*/ 8 w 230"/>
                  <a:gd name="T83" fmla="*/ 72 h 232"/>
                  <a:gd name="T84" fmla="*/ 2 w 230"/>
                  <a:gd name="T85" fmla="*/ 94 h 232"/>
                  <a:gd name="T86" fmla="*/ 0 w 230"/>
                  <a:gd name="T87" fmla="*/ 104 h 232"/>
                  <a:gd name="T88" fmla="*/ 0 w 230"/>
                  <a:gd name="T89" fmla="*/ 116 h 2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30" h="232">
                    <a:moveTo>
                      <a:pt x="0" y="116"/>
                    </a:moveTo>
                    <a:lnTo>
                      <a:pt x="0" y="116"/>
                    </a:lnTo>
                    <a:lnTo>
                      <a:pt x="0" y="128"/>
                    </a:lnTo>
                    <a:lnTo>
                      <a:pt x="2" y="140"/>
                    </a:lnTo>
                    <a:lnTo>
                      <a:pt x="8" y="162"/>
                    </a:lnTo>
                    <a:lnTo>
                      <a:pt x="20" y="180"/>
                    </a:lnTo>
                    <a:lnTo>
                      <a:pt x="34" y="198"/>
                    </a:lnTo>
                    <a:lnTo>
                      <a:pt x="50" y="212"/>
                    </a:lnTo>
                    <a:lnTo>
                      <a:pt x="70" y="222"/>
                    </a:lnTo>
                    <a:lnTo>
                      <a:pt x="92" y="230"/>
                    </a:lnTo>
                    <a:lnTo>
                      <a:pt x="104" y="232"/>
                    </a:lnTo>
                    <a:lnTo>
                      <a:pt x="116" y="232"/>
                    </a:lnTo>
                    <a:lnTo>
                      <a:pt x="128" y="232"/>
                    </a:lnTo>
                    <a:lnTo>
                      <a:pt x="138" y="230"/>
                    </a:lnTo>
                    <a:lnTo>
                      <a:pt x="160" y="222"/>
                    </a:lnTo>
                    <a:lnTo>
                      <a:pt x="180" y="212"/>
                    </a:lnTo>
                    <a:lnTo>
                      <a:pt x="198" y="198"/>
                    </a:lnTo>
                    <a:lnTo>
                      <a:pt x="212" y="180"/>
                    </a:lnTo>
                    <a:lnTo>
                      <a:pt x="222" y="162"/>
                    </a:lnTo>
                    <a:lnTo>
                      <a:pt x="228" y="140"/>
                    </a:lnTo>
                    <a:lnTo>
                      <a:pt x="230" y="128"/>
                    </a:lnTo>
                    <a:lnTo>
                      <a:pt x="230" y="116"/>
                    </a:lnTo>
                    <a:lnTo>
                      <a:pt x="230" y="104"/>
                    </a:lnTo>
                    <a:lnTo>
                      <a:pt x="228" y="94"/>
                    </a:lnTo>
                    <a:lnTo>
                      <a:pt x="222" y="72"/>
                    </a:lnTo>
                    <a:lnTo>
                      <a:pt x="212" y="52"/>
                    </a:lnTo>
                    <a:lnTo>
                      <a:pt x="198" y="34"/>
                    </a:lnTo>
                    <a:lnTo>
                      <a:pt x="180" y="20"/>
                    </a:lnTo>
                    <a:lnTo>
                      <a:pt x="160" y="10"/>
                    </a:lnTo>
                    <a:lnTo>
                      <a:pt x="138" y="4"/>
                    </a:lnTo>
                    <a:lnTo>
                      <a:pt x="128" y="2"/>
                    </a:lnTo>
                    <a:lnTo>
                      <a:pt x="116" y="0"/>
                    </a:lnTo>
                    <a:lnTo>
                      <a:pt x="104" y="2"/>
                    </a:lnTo>
                    <a:lnTo>
                      <a:pt x="92" y="4"/>
                    </a:lnTo>
                    <a:lnTo>
                      <a:pt x="70" y="10"/>
                    </a:lnTo>
                    <a:lnTo>
                      <a:pt x="50" y="20"/>
                    </a:lnTo>
                    <a:lnTo>
                      <a:pt x="34" y="34"/>
                    </a:lnTo>
                    <a:lnTo>
                      <a:pt x="20" y="52"/>
                    </a:lnTo>
                    <a:lnTo>
                      <a:pt x="8" y="72"/>
                    </a:lnTo>
                    <a:lnTo>
                      <a:pt x="2" y="94"/>
                    </a:lnTo>
                    <a:lnTo>
                      <a:pt x="0" y="104"/>
                    </a:lnTo>
                    <a:lnTo>
                      <a:pt x="0" y="11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41" name="Freeform 3845"/>
              <p:cNvSpPr>
                <a:spLocks/>
              </p:cNvSpPr>
              <p:nvPr/>
            </p:nvSpPr>
            <p:spPr bwMode="auto">
              <a:xfrm>
                <a:off x="1789" y="2379"/>
                <a:ext cx="230" cy="232"/>
              </a:xfrm>
              <a:custGeom>
                <a:avLst/>
                <a:gdLst>
                  <a:gd name="T0" fmla="*/ 0 w 230"/>
                  <a:gd name="T1" fmla="*/ 116 h 232"/>
                  <a:gd name="T2" fmla="*/ 0 w 230"/>
                  <a:gd name="T3" fmla="*/ 116 h 232"/>
                  <a:gd name="T4" fmla="*/ 0 w 230"/>
                  <a:gd name="T5" fmla="*/ 128 h 232"/>
                  <a:gd name="T6" fmla="*/ 2 w 230"/>
                  <a:gd name="T7" fmla="*/ 140 h 232"/>
                  <a:gd name="T8" fmla="*/ 8 w 230"/>
                  <a:gd name="T9" fmla="*/ 162 h 232"/>
                  <a:gd name="T10" fmla="*/ 20 w 230"/>
                  <a:gd name="T11" fmla="*/ 180 h 232"/>
                  <a:gd name="T12" fmla="*/ 34 w 230"/>
                  <a:gd name="T13" fmla="*/ 198 h 232"/>
                  <a:gd name="T14" fmla="*/ 50 w 230"/>
                  <a:gd name="T15" fmla="*/ 212 h 232"/>
                  <a:gd name="T16" fmla="*/ 70 w 230"/>
                  <a:gd name="T17" fmla="*/ 222 h 232"/>
                  <a:gd name="T18" fmla="*/ 92 w 230"/>
                  <a:gd name="T19" fmla="*/ 230 h 232"/>
                  <a:gd name="T20" fmla="*/ 104 w 230"/>
                  <a:gd name="T21" fmla="*/ 232 h 232"/>
                  <a:gd name="T22" fmla="*/ 116 w 230"/>
                  <a:gd name="T23" fmla="*/ 232 h 232"/>
                  <a:gd name="T24" fmla="*/ 116 w 230"/>
                  <a:gd name="T25" fmla="*/ 232 h 232"/>
                  <a:gd name="T26" fmla="*/ 128 w 230"/>
                  <a:gd name="T27" fmla="*/ 232 h 232"/>
                  <a:gd name="T28" fmla="*/ 138 w 230"/>
                  <a:gd name="T29" fmla="*/ 230 h 232"/>
                  <a:gd name="T30" fmla="*/ 160 w 230"/>
                  <a:gd name="T31" fmla="*/ 222 h 232"/>
                  <a:gd name="T32" fmla="*/ 180 w 230"/>
                  <a:gd name="T33" fmla="*/ 212 h 232"/>
                  <a:gd name="T34" fmla="*/ 198 w 230"/>
                  <a:gd name="T35" fmla="*/ 198 h 232"/>
                  <a:gd name="T36" fmla="*/ 212 w 230"/>
                  <a:gd name="T37" fmla="*/ 180 h 232"/>
                  <a:gd name="T38" fmla="*/ 222 w 230"/>
                  <a:gd name="T39" fmla="*/ 162 h 232"/>
                  <a:gd name="T40" fmla="*/ 228 w 230"/>
                  <a:gd name="T41" fmla="*/ 140 h 232"/>
                  <a:gd name="T42" fmla="*/ 230 w 230"/>
                  <a:gd name="T43" fmla="*/ 128 h 232"/>
                  <a:gd name="T44" fmla="*/ 230 w 230"/>
                  <a:gd name="T45" fmla="*/ 116 h 232"/>
                  <a:gd name="T46" fmla="*/ 230 w 230"/>
                  <a:gd name="T47" fmla="*/ 116 h 232"/>
                  <a:gd name="T48" fmla="*/ 230 w 230"/>
                  <a:gd name="T49" fmla="*/ 104 h 232"/>
                  <a:gd name="T50" fmla="*/ 228 w 230"/>
                  <a:gd name="T51" fmla="*/ 94 h 232"/>
                  <a:gd name="T52" fmla="*/ 222 w 230"/>
                  <a:gd name="T53" fmla="*/ 72 h 232"/>
                  <a:gd name="T54" fmla="*/ 212 w 230"/>
                  <a:gd name="T55" fmla="*/ 52 h 232"/>
                  <a:gd name="T56" fmla="*/ 198 w 230"/>
                  <a:gd name="T57" fmla="*/ 34 h 232"/>
                  <a:gd name="T58" fmla="*/ 180 w 230"/>
                  <a:gd name="T59" fmla="*/ 20 h 232"/>
                  <a:gd name="T60" fmla="*/ 160 w 230"/>
                  <a:gd name="T61" fmla="*/ 10 h 232"/>
                  <a:gd name="T62" fmla="*/ 138 w 230"/>
                  <a:gd name="T63" fmla="*/ 4 h 232"/>
                  <a:gd name="T64" fmla="*/ 128 w 230"/>
                  <a:gd name="T65" fmla="*/ 2 h 232"/>
                  <a:gd name="T66" fmla="*/ 116 w 230"/>
                  <a:gd name="T67" fmla="*/ 0 h 232"/>
                  <a:gd name="T68" fmla="*/ 116 w 230"/>
                  <a:gd name="T69" fmla="*/ 0 h 232"/>
                  <a:gd name="T70" fmla="*/ 104 w 230"/>
                  <a:gd name="T71" fmla="*/ 2 h 232"/>
                  <a:gd name="T72" fmla="*/ 92 w 230"/>
                  <a:gd name="T73" fmla="*/ 4 h 232"/>
                  <a:gd name="T74" fmla="*/ 70 w 230"/>
                  <a:gd name="T75" fmla="*/ 10 h 232"/>
                  <a:gd name="T76" fmla="*/ 50 w 230"/>
                  <a:gd name="T77" fmla="*/ 20 h 232"/>
                  <a:gd name="T78" fmla="*/ 34 w 230"/>
                  <a:gd name="T79" fmla="*/ 34 h 232"/>
                  <a:gd name="T80" fmla="*/ 20 w 230"/>
                  <a:gd name="T81" fmla="*/ 52 h 232"/>
                  <a:gd name="T82" fmla="*/ 8 w 230"/>
                  <a:gd name="T83" fmla="*/ 72 h 232"/>
                  <a:gd name="T84" fmla="*/ 2 w 230"/>
                  <a:gd name="T85" fmla="*/ 94 h 232"/>
                  <a:gd name="T86" fmla="*/ 0 w 230"/>
                  <a:gd name="T87" fmla="*/ 104 h 232"/>
                  <a:gd name="T88" fmla="*/ 0 w 230"/>
                  <a:gd name="T89" fmla="*/ 116 h 2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30" h="232">
                    <a:moveTo>
                      <a:pt x="0" y="116"/>
                    </a:moveTo>
                    <a:lnTo>
                      <a:pt x="0" y="116"/>
                    </a:lnTo>
                    <a:lnTo>
                      <a:pt x="0" y="128"/>
                    </a:lnTo>
                    <a:lnTo>
                      <a:pt x="2" y="140"/>
                    </a:lnTo>
                    <a:lnTo>
                      <a:pt x="8" y="162"/>
                    </a:lnTo>
                    <a:lnTo>
                      <a:pt x="20" y="180"/>
                    </a:lnTo>
                    <a:lnTo>
                      <a:pt x="34" y="198"/>
                    </a:lnTo>
                    <a:lnTo>
                      <a:pt x="50" y="212"/>
                    </a:lnTo>
                    <a:lnTo>
                      <a:pt x="70" y="222"/>
                    </a:lnTo>
                    <a:lnTo>
                      <a:pt x="92" y="230"/>
                    </a:lnTo>
                    <a:lnTo>
                      <a:pt x="104" y="232"/>
                    </a:lnTo>
                    <a:lnTo>
                      <a:pt x="116" y="232"/>
                    </a:lnTo>
                    <a:lnTo>
                      <a:pt x="128" y="232"/>
                    </a:lnTo>
                    <a:lnTo>
                      <a:pt x="138" y="230"/>
                    </a:lnTo>
                    <a:lnTo>
                      <a:pt x="160" y="222"/>
                    </a:lnTo>
                    <a:lnTo>
                      <a:pt x="180" y="212"/>
                    </a:lnTo>
                    <a:lnTo>
                      <a:pt x="198" y="198"/>
                    </a:lnTo>
                    <a:lnTo>
                      <a:pt x="212" y="180"/>
                    </a:lnTo>
                    <a:lnTo>
                      <a:pt x="222" y="162"/>
                    </a:lnTo>
                    <a:lnTo>
                      <a:pt x="228" y="140"/>
                    </a:lnTo>
                    <a:lnTo>
                      <a:pt x="230" y="128"/>
                    </a:lnTo>
                    <a:lnTo>
                      <a:pt x="230" y="116"/>
                    </a:lnTo>
                    <a:lnTo>
                      <a:pt x="230" y="104"/>
                    </a:lnTo>
                    <a:lnTo>
                      <a:pt x="228" y="94"/>
                    </a:lnTo>
                    <a:lnTo>
                      <a:pt x="222" y="72"/>
                    </a:lnTo>
                    <a:lnTo>
                      <a:pt x="212" y="52"/>
                    </a:lnTo>
                    <a:lnTo>
                      <a:pt x="198" y="34"/>
                    </a:lnTo>
                    <a:lnTo>
                      <a:pt x="180" y="20"/>
                    </a:lnTo>
                    <a:lnTo>
                      <a:pt x="160" y="10"/>
                    </a:lnTo>
                    <a:lnTo>
                      <a:pt x="138" y="4"/>
                    </a:lnTo>
                    <a:lnTo>
                      <a:pt x="128" y="2"/>
                    </a:lnTo>
                    <a:lnTo>
                      <a:pt x="116" y="0"/>
                    </a:lnTo>
                    <a:lnTo>
                      <a:pt x="104" y="2"/>
                    </a:lnTo>
                    <a:lnTo>
                      <a:pt x="92" y="4"/>
                    </a:lnTo>
                    <a:lnTo>
                      <a:pt x="70" y="10"/>
                    </a:lnTo>
                    <a:lnTo>
                      <a:pt x="50" y="20"/>
                    </a:lnTo>
                    <a:lnTo>
                      <a:pt x="34" y="34"/>
                    </a:lnTo>
                    <a:lnTo>
                      <a:pt x="20" y="52"/>
                    </a:lnTo>
                    <a:lnTo>
                      <a:pt x="8" y="72"/>
                    </a:lnTo>
                    <a:lnTo>
                      <a:pt x="2" y="94"/>
                    </a:lnTo>
                    <a:lnTo>
                      <a:pt x="0" y="104"/>
                    </a:lnTo>
                    <a:lnTo>
                      <a:pt x="0" y="1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42" name="Freeform 3846"/>
              <p:cNvSpPr>
                <a:spLocks/>
              </p:cNvSpPr>
              <p:nvPr/>
            </p:nvSpPr>
            <p:spPr bwMode="auto">
              <a:xfrm>
                <a:off x="1827" y="2417"/>
                <a:ext cx="154" cy="156"/>
              </a:xfrm>
              <a:custGeom>
                <a:avLst/>
                <a:gdLst>
                  <a:gd name="T0" fmla="*/ 0 w 154"/>
                  <a:gd name="T1" fmla="*/ 78 h 156"/>
                  <a:gd name="T2" fmla="*/ 0 w 154"/>
                  <a:gd name="T3" fmla="*/ 78 h 156"/>
                  <a:gd name="T4" fmla="*/ 2 w 154"/>
                  <a:gd name="T5" fmla="*/ 94 h 156"/>
                  <a:gd name="T6" fmla="*/ 6 w 154"/>
                  <a:gd name="T7" fmla="*/ 108 h 156"/>
                  <a:gd name="T8" fmla="*/ 14 w 154"/>
                  <a:gd name="T9" fmla="*/ 122 h 156"/>
                  <a:gd name="T10" fmla="*/ 22 w 154"/>
                  <a:gd name="T11" fmla="*/ 134 h 156"/>
                  <a:gd name="T12" fmla="*/ 34 w 154"/>
                  <a:gd name="T13" fmla="*/ 142 h 156"/>
                  <a:gd name="T14" fmla="*/ 48 w 154"/>
                  <a:gd name="T15" fmla="*/ 150 h 156"/>
                  <a:gd name="T16" fmla="*/ 62 w 154"/>
                  <a:gd name="T17" fmla="*/ 154 h 156"/>
                  <a:gd name="T18" fmla="*/ 78 w 154"/>
                  <a:gd name="T19" fmla="*/ 156 h 156"/>
                  <a:gd name="T20" fmla="*/ 78 w 154"/>
                  <a:gd name="T21" fmla="*/ 156 h 156"/>
                  <a:gd name="T22" fmla="*/ 92 w 154"/>
                  <a:gd name="T23" fmla="*/ 154 h 156"/>
                  <a:gd name="T24" fmla="*/ 108 w 154"/>
                  <a:gd name="T25" fmla="*/ 150 h 156"/>
                  <a:gd name="T26" fmla="*/ 120 w 154"/>
                  <a:gd name="T27" fmla="*/ 142 h 156"/>
                  <a:gd name="T28" fmla="*/ 132 w 154"/>
                  <a:gd name="T29" fmla="*/ 134 h 156"/>
                  <a:gd name="T30" fmla="*/ 142 w 154"/>
                  <a:gd name="T31" fmla="*/ 122 h 156"/>
                  <a:gd name="T32" fmla="*/ 148 w 154"/>
                  <a:gd name="T33" fmla="*/ 108 h 156"/>
                  <a:gd name="T34" fmla="*/ 154 w 154"/>
                  <a:gd name="T35" fmla="*/ 94 h 156"/>
                  <a:gd name="T36" fmla="*/ 154 w 154"/>
                  <a:gd name="T37" fmla="*/ 78 h 156"/>
                  <a:gd name="T38" fmla="*/ 154 w 154"/>
                  <a:gd name="T39" fmla="*/ 78 h 156"/>
                  <a:gd name="T40" fmla="*/ 154 w 154"/>
                  <a:gd name="T41" fmla="*/ 62 h 156"/>
                  <a:gd name="T42" fmla="*/ 148 w 154"/>
                  <a:gd name="T43" fmla="*/ 48 h 156"/>
                  <a:gd name="T44" fmla="*/ 142 w 154"/>
                  <a:gd name="T45" fmla="*/ 36 h 156"/>
                  <a:gd name="T46" fmla="*/ 132 w 154"/>
                  <a:gd name="T47" fmla="*/ 24 h 156"/>
                  <a:gd name="T48" fmla="*/ 120 w 154"/>
                  <a:gd name="T49" fmla="*/ 14 h 156"/>
                  <a:gd name="T50" fmla="*/ 108 w 154"/>
                  <a:gd name="T51" fmla="*/ 6 h 156"/>
                  <a:gd name="T52" fmla="*/ 92 w 154"/>
                  <a:gd name="T53" fmla="*/ 2 h 156"/>
                  <a:gd name="T54" fmla="*/ 78 w 154"/>
                  <a:gd name="T55" fmla="*/ 0 h 156"/>
                  <a:gd name="T56" fmla="*/ 78 w 154"/>
                  <a:gd name="T57" fmla="*/ 0 h 156"/>
                  <a:gd name="T58" fmla="*/ 62 w 154"/>
                  <a:gd name="T59" fmla="*/ 2 h 156"/>
                  <a:gd name="T60" fmla="*/ 48 w 154"/>
                  <a:gd name="T61" fmla="*/ 6 h 156"/>
                  <a:gd name="T62" fmla="*/ 34 w 154"/>
                  <a:gd name="T63" fmla="*/ 14 h 156"/>
                  <a:gd name="T64" fmla="*/ 22 w 154"/>
                  <a:gd name="T65" fmla="*/ 24 h 156"/>
                  <a:gd name="T66" fmla="*/ 14 w 154"/>
                  <a:gd name="T67" fmla="*/ 36 h 156"/>
                  <a:gd name="T68" fmla="*/ 6 w 154"/>
                  <a:gd name="T69" fmla="*/ 48 h 156"/>
                  <a:gd name="T70" fmla="*/ 2 w 154"/>
                  <a:gd name="T71" fmla="*/ 62 h 156"/>
                  <a:gd name="T72" fmla="*/ 0 w 154"/>
                  <a:gd name="T73" fmla="*/ 78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 h="156">
                    <a:moveTo>
                      <a:pt x="0" y="78"/>
                    </a:moveTo>
                    <a:lnTo>
                      <a:pt x="0" y="78"/>
                    </a:lnTo>
                    <a:lnTo>
                      <a:pt x="2" y="94"/>
                    </a:lnTo>
                    <a:lnTo>
                      <a:pt x="6" y="108"/>
                    </a:lnTo>
                    <a:lnTo>
                      <a:pt x="14" y="122"/>
                    </a:lnTo>
                    <a:lnTo>
                      <a:pt x="22" y="134"/>
                    </a:lnTo>
                    <a:lnTo>
                      <a:pt x="34" y="142"/>
                    </a:lnTo>
                    <a:lnTo>
                      <a:pt x="48" y="150"/>
                    </a:lnTo>
                    <a:lnTo>
                      <a:pt x="62" y="154"/>
                    </a:lnTo>
                    <a:lnTo>
                      <a:pt x="78" y="156"/>
                    </a:lnTo>
                    <a:lnTo>
                      <a:pt x="92" y="154"/>
                    </a:lnTo>
                    <a:lnTo>
                      <a:pt x="108" y="150"/>
                    </a:lnTo>
                    <a:lnTo>
                      <a:pt x="120" y="142"/>
                    </a:lnTo>
                    <a:lnTo>
                      <a:pt x="132" y="134"/>
                    </a:lnTo>
                    <a:lnTo>
                      <a:pt x="142" y="122"/>
                    </a:lnTo>
                    <a:lnTo>
                      <a:pt x="148" y="108"/>
                    </a:lnTo>
                    <a:lnTo>
                      <a:pt x="154" y="94"/>
                    </a:lnTo>
                    <a:lnTo>
                      <a:pt x="154" y="78"/>
                    </a:lnTo>
                    <a:lnTo>
                      <a:pt x="154" y="62"/>
                    </a:lnTo>
                    <a:lnTo>
                      <a:pt x="148" y="48"/>
                    </a:lnTo>
                    <a:lnTo>
                      <a:pt x="142" y="36"/>
                    </a:lnTo>
                    <a:lnTo>
                      <a:pt x="132" y="24"/>
                    </a:lnTo>
                    <a:lnTo>
                      <a:pt x="120" y="14"/>
                    </a:lnTo>
                    <a:lnTo>
                      <a:pt x="108" y="6"/>
                    </a:lnTo>
                    <a:lnTo>
                      <a:pt x="92" y="2"/>
                    </a:lnTo>
                    <a:lnTo>
                      <a:pt x="78" y="0"/>
                    </a:lnTo>
                    <a:lnTo>
                      <a:pt x="62" y="2"/>
                    </a:lnTo>
                    <a:lnTo>
                      <a:pt x="48" y="6"/>
                    </a:lnTo>
                    <a:lnTo>
                      <a:pt x="34" y="14"/>
                    </a:lnTo>
                    <a:lnTo>
                      <a:pt x="22" y="24"/>
                    </a:lnTo>
                    <a:lnTo>
                      <a:pt x="14" y="36"/>
                    </a:lnTo>
                    <a:lnTo>
                      <a:pt x="6" y="48"/>
                    </a:lnTo>
                    <a:lnTo>
                      <a:pt x="2" y="62"/>
                    </a:lnTo>
                    <a:lnTo>
                      <a:pt x="0" y="7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43" name="Freeform 3847"/>
              <p:cNvSpPr>
                <a:spLocks/>
              </p:cNvSpPr>
              <p:nvPr/>
            </p:nvSpPr>
            <p:spPr bwMode="auto">
              <a:xfrm>
                <a:off x="1827" y="2417"/>
                <a:ext cx="154" cy="156"/>
              </a:xfrm>
              <a:custGeom>
                <a:avLst/>
                <a:gdLst>
                  <a:gd name="T0" fmla="*/ 0 w 154"/>
                  <a:gd name="T1" fmla="*/ 78 h 156"/>
                  <a:gd name="T2" fmla="*/ 0 w 154"/>
                  <a:gd name="T3" fmla="*/ 78 h 156"/>
                  <a:gd name="T4" fmla="*/ 2 w 154"/>
                  <a:gd name="T5" fmla="*/ 94 h 156"/>
                  <a:gd name="T6" fmla="*/ 6 w 154"/>
                  <a:gd name="T7" fmla="*/ 108 h 156"/>
                  <a:gd name="T8" fmla="*/ 14 w 154"/>
                  <a:gd name="T9" fmla="*/ 122 h 156"/>
                  <a:gd name="T10" fmla="*/ 22 w 154"/>
                  <a:gd name="T11" fmla="*/ 134 h 156"/>
                  <a:gd name="T12" fmla="*/ 34 w 154"/>
                  <a:gd name="T13" fmla="*/ 142 h 156"/>
                  <a:gd name="T14" fmla="*/ 48 w 154"/>
                  <a:gd name="T15" fmla="*/ 150 h 156"/>
                  <a:gd name="T16" fmla="*/ 62 w 154"/>
                  <a:gd name="T17" fmla="*/ 154 h 156"/>
                  <a:gd name="T18" fmla="*/ 78 w 154"/>
                  <a:gd name="T19" fmla="*/ 156 h 156"/>
                  <a:gd name="T20" fmla="*/ 78 w 154"/>
                  <a:gd name="T21" fmla="*/ 156 h 156"/>
                  <a:gd name="T22" fmla="*/ 92 w 154"/>
                  <a:gd name="T23" fmla="*/ 154 h 156"/>
                  <a:gd name="T24" fmla="*/ 108 w 154"/>
                  <a:gd name="T25" fmla="*/ 150 h 156"/>
                  <a:gd name="T26" fmla="*/ 120 w 154"/>
                  <a:gd name="T27" fmla="*/ 142 h 156"/>
                  <a:gd name="T28" fmla="*/ 132 w 154"/>
                  <a:gd name="T29" fmla="*/ 134 h 156"/>
                  <a:gd name="T30" fmla="*/ 142 w 154"/>
                  <a:gd name="T31" fmla="*/ 122 h 156"/>
                  <a:gd name="T32" fmla="*/ 148 w 154"/>
                  <a:gd name="T33" fmla="*/ 108 h 156"/>
                  <a:gd name="T34" fmla="*/ 154 w 154"/>
                  <a:gd name="T35" fmla="*/ 94 h 156"/>
                  <a:gd name="T36" fmla="*/ 154 w 154"/>
                  <a:gd name="T37" fmla="*/ 78 h 156"/>
                  <a:gd name="T38" fmla="*/ 154 w 154"/>
                  <a:gd name="T39" fmla="*/ 78 h 156"/>
                  <a:gd name="T40" fmla="*/ 154 w 154"/>
                  <a:gd name="T41" fmla="*/ 62 h 156"/>
                  <a:gd name="T42" fmla="*/ 148 w 154"/>
                  <a:gd name="T43" fmla="*/ 48 h 156"/>
                  <a:gd name="T44" fmla="*/ 142 w 154"/>
                  <a:gd name="T45" fmla="*/ 36 h 156"/>
                  <a:gd name="T46" fmla="*/ 132 w 154"/>
                  <a:gd name="T47" fmla="*/ 24 h 156"/>
                  <a:gd name="T48" fmla="*/ 120 w 154"/>
                  <a:gd name="T49" fmla="*/ 14 h 156"/>
                  <a:gd name="T50" fmla="*/ 108 w 154"/>
                  <a:gd name="T51" fmla="*/ 6 h 156"/>
                  <a:gd name="T52" fmla="*/ 92 w 154"/>
                  <a:gd name="T53" fmla="*/ 2 h 156"/>
                  <a:gd name="T54" fmla="*/ 78 w 154"/>
                  <a:gd name="T55" fmla="*/ 0 h 156"/>
                  <a:gd name="T56" fmla="*/ 78 w 154"/>
                  <a:gd name="T57" fmla="*/ 0 h 156"/>
                  <a:gd name="T58" fmla="*/ 62 w 154"/>
                  <a:gd name="T59" fmla="*/ 2 h 156"/>
                  <a:gd name="T60" fmla="*/ 48 w 154"/>
                  <a:gd name="T61" fmla="*/ 6 h 156"/>
                  <a:gd name="T62" fmla="*/ 34 w 154"/>
                  <a:gd name="T63" fmla="*/ 14 h 156"/>
                  <a:gd name="T64" fmla="*/ 22 w 154"/>
                  <a:gd name="T65" fmla="*/ 24 h 156"/>
                  <a:gd name="T66" fmla="*/ 14 w 154"/>
                  <a:gd name="T67" fmla="*/ 36 h 156"/>
                  <a:gd name="T68" fmla="*/ 6 w 154"/>
                  <a:gd name="T69" fmla="*/ 48 h 156"/>
                  <a:gd name="T70" fmla="*/ 2 w 154"/>
                  <a:gd name="T71" fmla="*/ 62 h 156"/>
                  <a:gd name="T72" fmla="*/ 0 w 154"/>
                  <a:gd name="T73" fmla="*/ 78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 h="156">
                    <a:moveTo>
                      <a:pt x="0" y="78"/>
                    </a:moveTo>
                    <a:lnTo>
                      <a:pt x="0" y="78"/>
                    </a:lnTo>
                    <a:lnTo>
                      <a:pt x="2" y="94"/>
                    </a:lnTo>
                    <a:lnTo>
                      <a:pt x="6" y="108"/>
                    </a:lnTo>
                    <a:lnTo>
                      <a:pt x="14" y="122"/>
                    </a:lnTo>
                    <a:lnTo>
                      <a:pt x="22" y="134"/>
                    </a:lnTo>
                    <a:lnTo>
                      <a:pt x="34" y="142"/>
                    </a:lnTo>
                    <a:lnTo>
                      <a:pt x="48" y="150"/>
                    </a:lnTo>
                    <a:lnTo>
                      <a:pt x="62" y="154"/>
                    </a:lnTo>
                    <a:lnTo>
                      <a:pt x="78" y="156"/>
                    </a:lnTo>
                    <a:lnTo>
                      <a:pt x="92" y="154"/>
                    </a:lnTo>
                    <a:lnTo>
                      <a:pt x="108" y="150"/>
                    </a:lnTo>
                    <a:lnTo>
                      <a:pt x="120" y="142"/>
                    </a:lnTo>
                    <a:lnTo>
                      <a:pt x="132" y="134"/>
                    </a:lnTo>
                    <a:lnTo>
                      <a:pt x="142" y="122"/>
                    </a:lnTo>
                    <a:lnTo>
                      <a:pt x="148" y="108"/>
                    </a:lnTo>
                    <a:lnTo>
                      <a:pt x="154" y="94"/>
                    </a:lnTo>
                    <a:lnTo>
                      <a:pt x="154" y="78"/>
                    </a:lnTo>
                    <a:lnTo>
                      <a:pt x="154" y="62"/>
                    </a:lnTo>
                    <a:lnTo>
                      <a:pt x="148" y="48"/>
                    </a:lnTo>
                    <a:lnTo>
                      <a:pt x="142" y="36"/>
                    </a:lnTo>
                    <a:lnTo>
                      <a:pt x="132" y="24"/>
                    </a:lnTo>
                    <a:lnTo>
                      <a:pt x="120" y="14"/>
                    </a:lnTo>
                    <a:lnTo>
                      <a:pt x="108" y="6"/>
                    </a:lnTo>
                    <a:lnTo>
                      <a:pt x="92" y="2"/>
                    </a:lnTo>
                    <a:lnTo>
                      <a:pt x="78" y="0"/>
                    </a:lnTo>
                    <a:lnTo>
                      <a:pt x="62" y="2"/>
                    </a:lnTo>
                    <a:lnTo>
                      <a:pt x="48" y="6"/>
                    </a:lnTo>
                    <a:lnTo>
                      <a:pt x="34" y="14"/>
                    </a:lnTo>
                    <a:lnTo>
                      <a:pt x="22" y="24"/>
                    </a:lnTo>
                    <a:lnTo>
                      <a:pt x="14" y="36"/>
                    </a:lnTo>
                    <a:lnTo>
                      <a:pt x="6" y="48"/>
                    </a:lnTo>
                    <a:lnTo>
                      <a:pt x="2" y="62"/>
                    </a:lnTo>
                    <a:lnTo>
                      <a:pt x="0"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44" name="Freeform 3848"/>
              <p:cNvSpPr>
                <a:spLocks noEditPoints="1"/>
              </p:cNvSpPr>
              <p:nvPr/>
            </p:nvSpPr>
            <p:spPr bwMode="auto">
              <a:xfrm>
                <a:off x="1799" y="2389"/>
                <a:ext cx="212" cy="212"/>
              </a:xfrm>
              <a:custGeom>
                <a:avLst/>
                <a:gdLst>
                  <a:gd name="T0" fmla="*/ 106 w 212"/>
                  <a:gd name="T1" fmla="*/ 184 h 212"/>
                  <a:gd name="T2" fmla="*/ 76 w 212"/>
                  <a:gd name="T3" fmla="*/ 178 h 212"/>
                  <a:gd name="T4" fmla="*/ 50 w 212"/>
                  <a:gd name="T5" fmla="*/ 162 h 212"/>
                  <a:gd name="T6" fmla="*/ 34 w 212"/>
                  <a:gd name="T7" fmla="*/ 136 h 212"/>
                  <a:gd name="T8" fmla="*/ 28 w 212"/>
                  <a:gd name="T9" fmla="*/ 106 h 212"/>
                  <a:gd name="T10" fmla="*/ 30 w 212"/>
                  <a:gd name="T11" fmla="*/ 90 h 212"/>
                  <a:gd name="T12" fmla="*/ 42 w 212"/>
                  <a:gd name="T13" fmla="*/ 64 h 212"/>
                  <a:gd name="T14" fmla="*/ 62 w 212"/>
                  <a:gd name="T15" fmla="*/ 42 h 212"/>
                  <a:gd name="T16" fmla="*/ 90 w 212"/>
                  <a:gd name="T17" fmla="*/ 30 h 212"/>
                  <a:gd name="T18" fmla="*/ 106 w 212"/>
                  <a:gd name="T19" fmla="*/ 28 h 212"/>
                  <a:gd name="T20" fmla="*/ 136 w 212"/>
                  <a:gd name="T21" fmla="*/ 34 h 212"/>
                  <a:gd name="T22" fmla="*/ 160 w 212"/>
                  <a:gd name="T23" fmla="*/ 52 h 212"/>
                  <a:gd name="T24" fmla="*/ 176 w 212"/>
                  <a:gd name="T25" fmla="*/ 76 h 212"/>
                  <a:gd name="T26" fmla="*/ 182 w 212"/>
                  <a:gd name="T27" fmla="*/ 106 h 212"/>
                  <a:gd name="T28" fmla="*/ 182 w 212"/>
                  <a:gd name="T29" fmla="*/ 122 h 212"/>
                  <a:gd name="T30" fmla="*/ 170 w 212"/>
                  <a:gd name="T31" fmla="*/ 150 h 212"/>
                  <a:gd name="T32" fmla="*/ 148 w 212"/>
                  <a:gd name="T33" fmla="*/ 170 h 212"/>
                  <a:gd name="T34" fmla="*/ 120 w 212"/>
                  <a:gd name="T35" fmla="*/ 182 h 212"/>
                  <a:gd name="T36" fmla="*/ 106 w 212"/>
                  <a:gd name="T37" fmla="*/ 0 h 212"/>
                  <a:gd name="T38" fmla="*/ 84 w 212"/>
                  <a:gd name="T39" fmla="*/ 2 h 212"/>
                  <a:gd name="T40" fmla="*/ 46 w 212"/>
                  <a:gd name="T41" fmla="*/ 18 h 212"/>
                  <a:gd name="T42" fmla="*/ 18 w 212"/>
                  <a:gd name="T43" fmla="*/ 48 h 212"/>
                  <a:gd name="T44" fmla="*/ 2 w 212"/>
                  <a:gd name="T45" fmla="*/ 86 h 212"/>
                  <a:gd name="T46" fmla="*/ 0 w 212"/>
                  <a:gd name="T47" fmla="*/ 106 h 212"/>
                  <a:gd name="T48" fmla="*/ 8 w 212"/>
                  <a:gd name="T49" fmla="*/ 148 h 212"/>
                  <a:gd name="T50" fmla="*/ 30 w 212"/>
                  <a:gd name="T51" fmla="*/ 182 h 212"/>
                  <a:gd name="T52" fmla="*/ 64 w 212"/>
                  <a:gd name="T53" fmla="*/ 204 h 212"/>
                  <a:gd name="T54" fmla="*/ 106 w 212"/>
                  <a:gd name="T55" fmla="*/ 212 h 212"/>
                  <a:gd name="T56" fmla="*/ 126 w 212"/>
                  <a:gd name="T57" fmla="*/ 210 h 212"/>
                  <a:gd name="T58" fmla="*/ 164 w 212"/>
                  <a:gd name="T59" fmla="*/ 194 h 212"/>
                  <a:gd name="T60" fmla="*/ 194 w 212"/>
                  <a:gd name="T61" fmla="*/ 166 h 212"/>
                  <a:gd name="T62" fmla="*/ 210 w 212"/>
                  <a:gd name="T63" fmla="*/ 128 h 212"/>
                  <a:gd name="T64" fmla="*/ 212 w 212"/>
                  <a:gd name="T65" fmla="*/ 106 h 212"/>
                  <a:gd name="T66" fmla="*/ 202 w 212"/>
                  <a:gd name="T67" fmla="*/ 66 h 212"/>
                  <a:gd name="T68" fmla="*/ 180 w 212"/>
                  <a:gd name="T69" fmla="*/ 32 h 212"/>
                  <a:gd name="T70" fmla="*/ 146 w 212"/>
                  <a:gd name="T71" fmla="*/ 8 h 212"/>
                  <a:gd name="T72" fmla="*/ 106 w 212"/>
                  <a:gd name="T73" fmla="*/ 0 h 2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2" h="212">
                    <a:moveTo>
                      <a:pt x="106" y="184"/>
                    </a:moveTo>
                    <a:lnTo>
                      <a:pt x="106" y="184"/>
                    </a:lnTo>
                    <a:lnTo>
                      <a:pt x="90" y="182"/>
                    </a:lnTo>
                    <a:lnTo>
                      <a:pt x="76" y="178"/>
                    </a:lnTo>
                    <a:lnTo>
                      <a:pt x="62" y="170"/>
                    </a:lnTo>
                    <a:lnTo>
                      <a:pt x="50" y="162"/>
                    </a:lnTo>
                    <a:lnTo>
                      <a:pt x="42" y="150"/>
                    </a:lnTo>
                    <a:lnTo>
                      <a:pt x="34" y="136"/>
                    </a:lnTo>
                    <a:lnTo>
                      <a:pt x="30" y="122"/>
                    </a:lnTo>
                    <a:lnTo>
                      <a:pt x="28" y="106"/>
                    </a:lnTo>
                    <a:lnTo>
                      <a:pt x="30" y="90"/>
                    </a:lnTo>
                    <a:lnTo>
                      <a:pt x="34" y="76"/>
                    </a:lnTo>
                    <a:lnTo>
                      <a:pt x="42" y="64"/>
                    </a:lnTo>
                    <a:lnTo>
                      <a:pt x="50" y="52"/>
                    </a:lnTo>
                    <a:lnTo>
                      <a:pt x="62" y="42"/>
                    </a:lnTo>
                    <a:lnTo>
                      <a:pt x="76" y="34"/>
                    </a:lnTo>
                    <a:lnTo>
                      <a:pt x="90" y="30"/>
                    </a:lnTo>
                    <a:lnTo>
                      <a:pt x="106" y="28"/>
                    </a:lnTo>
                    <a:lnTo>
                      <a:pt x="120" y="30"/>
                    </a:lnTo>
                    <a:lnTo>
                      <a:pt x="136" y="34"/>
                    </a:lnTo>
                    <a:lnTo>
                      <a:pt x="148" y="42"/>
                    </a:lnTo>
                    <a:lnTo>
                      <a:pt x="160" y="52"/>
                    </a:lnTo>
                    <a:lnTo>
                      <a:pt x="170" y="64"/>
                    </a:lnTo>
                    <a:lnTo>
                      <a:pt x="176" y="76"/>
                    </a:lnTo>
                    <a:lnTo>
                      <a:pt x="182" y="90"/>
                    </a:lnTo>
                    <a:lnTo>
                      <a:pt x="182" y="106"/>
                    </a:lnTo>
                    <a:lnTo>
                      <a:pt x="182" y="122"/>
                    </a:lnTo>
                    <a:lnTo>
                      <a:pt x="176" y="136"/>
                    </a:lnTo>
                    <a:lnTo>
                      <a:pt x="170" y="150"/>
                    </a:lnTo>
                    <a:lnTo>
                      <a:pt x="160" y="162"/>
                    </a:lnTo>
                    <a:lnTo>
                      <a:pt x="148" y="170"/>
                    </a:lnTo>
                    <a:lnTo>
                      <a:pt x="136" y="178"/>
                    </a:lnTo>
                    <a:lnTo>
                      <a:pt x="120" y="182"/>
                    </a:lnTo>
                    <a:lnTo>
                      <a:pt x="106" y="184"/>
                    </a:lnTo>
                    <a:close/>
                    <a:moveTo>
                      <a:pt x="106" y="0"/>
                    </a:moveTo>
                    <a:lnTo>
                      <a:pt x="106" y="0"/>
                    </a:lnTo>
                    <a:lnTo>
                      <a:pt x="84" y="2"/>
                    </a:lnTo>
                    <a:lnTo>
                      <a:pt x="64" y="8"/>
                    </a:lnTo>
                    <a:lnTo>
                      <a:pt x="46" y="18"/>
                    </a:lnTo>
                    <a:lnTo>
                      <a:pt x="30" y="32"/>
                    </a:lnTo>
                    <a:lnTo>
                      <a:pt x="18" y="48"/>
                    </a:lnTo>
                    <a:lnTo>
                      <a:pt x="8" y="66"/>
                    </a:lnTo>
                    <a:lnTo>
                      <a:pt x="2" y="86"/>
                    </a:lnTo>
                    <a:lnTo>
                      <a:pt x="0" y="106"/>
                    </a:lnTo>
                    <a:lnTo>
                      <a:pt x="2" y="128"/>
                    </a:lnTo>
                    <a:lnTo>
                      <a:pt x="8" y="148"/>
                    </a:lnTo>
                    <a:lnTo>
                      <a:pt x="18" y="166"/>
                    </a:lnTo>
                    <a:lnTo>
                      <a:pt x="30" y="182"/>
                    </a:lnTo>
                    <a:lnTo>
                      <a:pt x="46" y="194"/>
                    </a:lnTo>
                    <a:lnTo>
                      <a:pt x="64" y="204"/>
                    </a:lnTo>
                    <a:lnTo>
                      <a:pt x="84" y="210"/>
                    </a:lnTo>
                    <a:lnTo>
                      <a:pt x="106" y="212"/>
                    </a:lnTo>
                    <a:lnTo>
                      <a:pt x="126" y="210"/>
                    </a:lnTo>
                    <a:lnTo>
                      <a:pt x="146" y="204"/>
                    </a:lnTo>
                    <a:lnTo>
                      <a:pt x="164" y="194"/>
                    </a:lnTo>
                    <a:lnTo>
                      <a:pt x="180" y="182"/>
                    </a:lnTo>
                    <a:lnTo>
                      <a:pt x="194" y="166"/>
                    </a:lnTo>
                    <a:lnTo>
                      <a:pt x="202" y="148"/>
                    </a:lnTo>
                    <a:lnTo>
                      <a:pt x="210" y="128"/>
                    </a:lnTo>
                    <a:lnTo>
                      <a:pt x="212" y="106"/>
                    </a:lnTo>
                    <a:lnTo>
                      <a:pt x="210" y="86"/>
                    </a:lnTo>
                    <a:lnTo>
                      <a:pt x="202" y="66"/>
                    </a:lnTo>
                    <a:lnTo>
                      <a:pt x="194" y="48"/>
                    </a:lnTo>
                    <a:lnTo>
                      <a:pt x="180" y="32"/>
                    </a:lnTo>
                    <a:lnTo>
                      <a:pt x="164" y="18"/>
                    </a:lnTo>
                    <a:lnTo>
                      <a:pt x="146" y="8"/>
                    </a:lnTo>
                    <a:lnTo>
                      <a:pt x="126" y="2"/>
                    </a:lnTo>
                    <a:lnTo>
                      <a:pt x="106" y="0"/>
                    </a:lnTo>
                    <a:close/>
                  </a:path>
                </a:pathLst>
              </a:custGeom>
              <a:solidFill>
                <a:srgbClr val="2D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45" name="Freeform 3849"/>
              <p:cNvSpPr>
                <a:spLocks/>
              </p:cNvSpPr>
              <p:nvPr/>
            </p:nvSpPr>
            <p:spPr bwMode="auto">
              <a:xfrm>
                <a:off x="1827" y="2417"/>
                <a:ext cx="154" cy="156"/>
              </a:xfrm>
              <a:custGeom>
                <a:avLst/>
                <a:gdLst>
                  <a:gd name="T0" fmla="*/ 78 w 154"/>
                  <a:gd name="T1" fmla="*/ 156 h 156"/>
                  <a:gd name="T2" fmla="*/ 78 w 154"/>
                  <a:gd name="T3" fmla="*/ 156 h 156"/>
                  <a:gd name="T4" fmla="*/ 62 w 154"/>
                  <a:gd name="T5" fmla="*/ 154 h 156"/>
                  <a:gd name="T6" fmla="*/ 48 w 154"/>
                  <a:gd name="T7" fmla="*/ 150 h 156"/>
                  <a:gd name="T8" fmla="*/ 34 w 154"/>
                  <a:gd name="T9" fmla="*/ 142 h 156"/>
                  <a:gd name="T10" fmla="*/ 22 w 154"/>
                  <a:gd name="T11" fmla="*/ 134 h 156"/>
                  <a:gd name="T12" fmla="*/ 14 w 154"/>
                  <a:gd name="T13" fmla="*/ 122 h 156"/>
                  <a:gd name="T14" fmla="*/ 6 w 154"/>
                  <a:gd name="T15" fmla="*/ 108 h 156"/>
                  <a:gd name="T16" fmla="*/ 2 w 154"/>
                  <a:gd name="T17" fmla="*/ 94 h 156"/>
                  <a:gd name="T18" fmla="*/ 0 w 154"/>
                  <a:gd name="T19" fmla="*/ 78 h 156"/>
                  <a:gd name="T20" fmla="*/ 0 w 154"/>
                  <a:gd name="T21" fmla="*/ 78 h 156"/>
                  <a:gd name="T22" fmla="*/ 2 w 154"/>
                  <a:gd name="T23" fmla="*/ 62 h 156"/>
                  <a:gd name="T24" fmla="*/ 6 w 154"/>
                  <a:gd name="T25" fmla="*/ 48 h 156"/>
                  <a:gd name="T26" fmla="*/ 14 w 154"/>
                  <a:gd name="T27" fmla="*/ 36 h 156"/>
                  <a:gd name="T28" fmla="*/ 22 w 154"/>
                  <a:gd name="T29" fmla="*/ 24 h 156"/>
                  <a:gd name="T30" fmla="*/ 34 w 154"/>
                  <a:gd name="T31" fmla="*/ 14 h 156"/>
                  <a:gd name="T32" fmla="*/ 48 w 154"/>
                  <a:gd name="T33" fmla="*/ 6 h 156"/>
                  <a:gd name="T34" fmla="*/ 62 w 154"/>
                  <a:gd name="T35" fmla="*/ 2 h 156"/>
                  <a:gd name="T36" fmla="*/ 78 w 154"/>
                  <a:gd name="T37" fmla="*/ 0 h 156"/>
                  <a:gd name="T38" fmla="*/ 78 w 154"/>
                  <a:gd name="T39" fmla="*/ 0 h 156"/>
                  <a:gd name="T40" fmla="*/ 92 w 154"/>
                  <a:gd name="T41" fmla="*/ 2 h 156"/>
                  <a:gd name="T42" fmla="*/ 108 w 154"/>
                  <a:gd name="T43" fmla="*/ 6 h 156"/>
                  <a:gd name="T44" fmla="*/ 120 w 154"/>
                  <a:gd name="T45" fmla="*/ 14 h 156"/>
                  <a:gd name="T46" fmla="*/ 132 w 154"/>
                  <a:gd name="T47" fmla="*/ 24 h 156"/>
                  <a:gd name="T48" fmla="*/ 142 w 154"/>
                  <a:gd name="T49" fmla="*/ 36 h 156"/>
                  <a:gd name="T50" fmla="*/ 148 w 154"/>
                  <a:gd name="T51" fmla="*/ 48 h 156"/>
                  <a:gd name="T52" fmla="*/ 154 w 154"/>
                  <a:gd name="T53" fmla="*/ 62 h 156"/>
                  <a:gd name="T54" fmla="*/ 154 w 154"/>
                  <a:gd name="T55" fmla="*/ 78 h 156"/>
                  <a:gd name="T56" fmla="*/ 154 w 154"/>
                  <a:gd name="T57" fmla="*/ 78 h 156"/>
                  <a:gd name="T58" fmla="*/ 154 w 154"/>
                  <a:gd name="T59" fmla="*/ 94 h 156"/>
                  <a:gd name="T60" fmla="*/ 148 w 154"/>
                  <a:gd name="T61" fmla="*/ 108 h 156"/>
                  <a:gd name="T62" fmla="*/ 142 w 154"/>
                  <a:gd name="T63" fmla="*/ 122 h 156"/>
                  <a:gd name="T64" fmla="*/ 132 w 154"/>
                  <a:gd name="T65" fmla="*/ 134 h 156"/>
                  <a:gd name="T66" fmla="*/ 120 w 154"/>
                  <a:gd name="T67" fmla="*/ 142 h 156"/>
                  <a:gd name="T68" fmla="*/ 108 w 154"/>
                  <a:gd name="T69" fmla="*/ 150 h 156"/>
                  <a:gd name="T70" fmla="*/ 92 w 154"/>
                  <a:gd name="T71" fmla="*/ 154 h 156"/>
                  <a:gd name="T72" fmla="*/ 78 w 154"/>
                  <a:gd name="T73" fmla="*/ 156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 h="156">
                    <a:moveTo>
                      <a:pt x="78" y="156"/>
                    </a:moveTo>
                    <a:lnTo>
                      <a:pt x="78" y="156"/>
                    </a:lnTo>
                    <a:lnTo>
                      <a:pt x="62" y="154"/>
                    </a:lnTo>
                    <a:lnTo>
                      <a:pt x="48" y="150"/>
                    </a:lnTo>
                    <a:lnTo>
                      <a:pt x="34" y="142"/>
                    </a:lnTo>
                    <a:lnTo>
                      <a:pt x="22" y="134"/>
                    </a:lnTo>
                    <a:lnTo>
                      <a:pt x="14" y="122"/>
                    </a:lnTo>
                    <a:lnTo>
                      <a:pt x="6" y="108"/>
                    </a:lnTo>
                    <a:lnTo>
                      <a:pt x="2" y="94"/>
                    </a:lnTo>
                    <a:lnTo>
                      <a:pt x="0" y="78"/>
                    </a:lnTo>
                    <a:lnTo>
                      <a:pt x="2" y="62"/>
                    </a:lnTo>
                    <a:lnTo>
                      <a:pt x="6" y="48"/>
                    </a:lnTo>
                    <a:lnTo>
                      <a:pt x="14" y="36"/>
                    </a:lnTo>
                    <a:lnTo>
                      <a:pt x="22" y="24"/>
                    </a:lnTo>
                    <a:lnTo>
                      <a:pt x="34" y="14"/>
                    </a:lnTo>
                    <a:lnTo>
                      <a:pt x="48" y="6"/>
                    </a:lnTo>
                    <a:lnTo>
                      <a:pt x="62" y="2"/>
                    </a:lnTo>
                    <a:lnTo>
                      <a:pt x="78" y="0"/>
                    </a:lnTo>
                    <a:lnTo>
                      <a:pt x="92" y="2"/>
                    </a:lnTo>
                    <a:lnTo>
                      <a:pt x="108" y="6"/>
                    </a:lnTo>
                    <a:lnTo>
                      <a:pt x="120" y="14"/>
                    </a:lnTo>
                    <a:lnTo>
                      <a:pt x="132" y="24"/>
                    </a:lnTo>
                    <a:lnTo>
                      <a:pt x="142" y="36"/>
                    </a:lnTo>
                    <a:lnTo>
                      <a:pt x="148" y="48"/>
                    </a:lnTo>
                    <a:lnTo>
                      <a:pt x="154" y="62"/>
                    </a:lnTo>
                    <a:lnTo>
                      <a:pt x="154" y="78"/>
                    </a:lnTo>
                    <a:lnTo>
                      <a:pt x="154" y="94"/>
                    </a:lnTo>
                    <a:lnTo>
                      <a:pt x="148" y="108"/>
                    </a:lnTo>
                    <a:lnTo>
                      <a:pt x="142" y="122"/>
                    </a:lnTo>
                    <a:lnTo>
                      <a:pt x="132" y="134"/>
                    </a:lnTo>
                    <a:lnTo>
                      <a:pt x="120" y="142"/>
                    </a:lnTo>
                    <a:lnTo>
                      <a:pt x="108" y="150"/>
                    </a:lnTo>
                    <a:lnTo>
                      <a:pt x="92" y="154"/>
                    </a:lnTo>
                    <a:lnTo>
                      <a:pt x="78"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46" name="Freeform 3850"/>
              <p:cNvSpPr>
                <a:spLocks/>
              </p:cNvSpPr>
              <p:nvPr/>
            </p:nvSpPr>
            <p:spPr bwMode="auto">
              <a:xfrm>
                <a:off x="1799" y="2389"/>
                <a:ext cx="212" cy="212"/>
              </a:xfrm>
              <a:custGeom>
                <a:avLst/>
                <a:gdLst>
                  <a:gd name="T0" fmla="*/ 106 w 212"/>
                  <a:gd name="T1" fmla="*/ 0 h 212"/>
                  <a:gd name="T2" fmla="*/ 106 w 212"/>
                  <a:gd name="T3" fmla="*/ 0 h 212"/>
                  <a:gd name="T4" fmla="*/ 84 w 212"/>
                  <a:gd name="T5" fmla="*/ 2 h 212"/>
                  <a:gd name="T6" fmla="*/ 64 w 212"/>
                  <a:gd name="T7" fmla="*/ 8 h 212"/>
                  <a:gd name="T8" fmla="*/ 46 w 212"/>
                  <a:gd name="T9" fmla="*/ 18 h 212"/>
                  <a:gd name="T10" fmla="*/ 30 w 212"/>
                  <a:gd name="T11" fmla="*/ 32 h 212"/>
                  <a:gd name="T12" fmla="*/ 18 w 212"/>
                  <a:gd name="T13" fmla="*/ 48 h 212"/>
                  <a:gd name="T14" fmla="*/ 8 w 212"/>
                  <a:gd name="T15" fmla="*/ 66 h 212"/>
                  <a:gd name="T16" fmla="*/ 2 w 212"/>
                  <a:gd name="T17" fmla="*/ 86 h 212"/>
                  <a:gd name="T18" fmla="*/ 0 w 212"/>
                  <a:gd name="T19" fmla="*/ 106 h 212"/>
                  <a:gd name="T20" fmla="*/ 0 w 212"/>
                  <a:gd name="T21" fmla="*/ 106 h 212"/>
                  <a:gd name="T22" fmla="*/ 2 w 212"/>
                  <a:gd name="T23" fmla="*/ 128 h 212"/>
                  <a:gd name="T24" fmla="*/ 8 w 212"/>
                  <a:gd name="T25" fmla="*/ 148 h 212"/>
                  <a:gd name="T26" fmla="*/ 18 w 212"/>
                  <a:gd name="T27" fmla="*/ 166 h 212"/>
                  <a:gd name="T28" fmla="*/ 30 w 212"/>
                  <a:gd name="T29" fmla="*/ 182 h 212"/>
                  <a:gd name="T30" fmla="*/ 46 w 212"/>
                  <a:gd name="T31" fmla="*/ 194 h 212"/>
                  <a:gd name="T32" fmla="*/ 64 w 212"/>
                  <a:gd name="T33" fmla="*/ 204 h 212"/>
                  <a:gd name="T34" fmla="*/ 84 w 212"/>
                  <a:gd name="T35" fmla="*/ 210 h 212"/>
                  <a:gd name="T36" fmla="*/ 106 w 212"/>
                  <a:gd name="T37" fmla="*/ 212 h 212"/>
                  <a:gd name="T38" fmla="*/ 106 w 212"/>
                  <a:gd name="T39" fmla="*/ 212 h 212"/>
                  <a:gd name="T40" fmla="*/ 126 w 212"/>
                  <a:gd name="T41" fmla="*/ 210 h 212"/>
                  <a:gd name="T42" fmla="*/ 146 w 212"/>
                  <a:gd name="T43" fmla="*/ 204 h 212"/>
                  <a:gd name="T44" fmla="*/ 164 w 212"/>
                  <a:gd name="T45" fmla="*/ 194 h 212"/>
                  <a:gd name="T46" fmla="*/ 180 w 212"/>
                  <a:gd name="T47" fmla="*/ 182 h 212"/>
                  <a:gd name="T48" fmla="*/ 194 w 212"/>
                  <a:gd name="T49" fmla="*/ 166 h 212"/>
                  <a:gd name="T50" fmla="*/ 202 w 212"/>
                  <a:gd name="T51" fmla="*/ 148 h 212"/>
                  <a:gd name="T52" fmla="*/ 210 w 212"/>
                  <a:gd name="T53" fmla="*/ 128 h 212"/>
                  <a:gd name="T54" fmla="*/ 212 w 212"/>
                  <a:gd name="T55" fmla="*/ 106 h 212"/>
                  <a:gd name="T56" fmla="*/ 212 w 212"/>
                  <a:gd name="T57" fmla="*/ 106 h 212"/>
                  <a:gd name="T58" fmla="*/ 210 w 212"/>
                  <a:gd name="T59" fmla="*/ 86 h 212"/>
                  <a:gd name="T60" fmla="*/ 202 w 212"/>
                  <a:gd name="T61" fmla="*/ 66 h 212"/>
                  <a:gd name="T62" fmla="*/ 194 w 212"/>
                  <a:gd name="T63" fmla="*/ 48 h 212"/>
                  <a:gd name="T64" fmla="*/ 180 w 212"/>
                  <a:gd name="T65" fmla="*/ 32 h 212"/>
                  <a:gd name="T66" fmla="*/ 164 w 212"/>
                  <a:gd name="T67" fmla="*/ 18 h 212"/>
                  <a:gd name="T68" fmla="*/ 146 w 212"/>
                  <a:gd name="T69" fmla="*/ 8 h 212"/>
                  <a:gd name="T70" fmla="*/ 126 w 212"/>
                  <a:gd name="T71" fmla="*/ 2 h 212"/>
                  <a:gd name="T72" fmla="*/ 106 w 212"/>
                  <a:gd name="T73" fmla="*/ 0 h 2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2" h="212">
                    <a:moveTo>
                      <a:pt x="106" y="0"/>
                    </a:moveTo>
                    <a:lnTo>
                      <a:pt x="106" y="0"/>
                    </a:lnTo>
                    <a:lnTo>
                      <a:pt x="84" y="2"/>
                    </a:lnTo>
                    <a:lnTo>
                      <a:pt x="64" y="8"/>
                    </a:lnTo>
                    <a:lnTo>
                      <a:pt x="46" y="18"/>
                    </a:lnTo>
                    <a:lnTo>
                      <a:pt x="30" y="32"/>
                    </a:lnTo>
                    <a:lnTo>
                      <a:pt x="18" y="48"/>
                    </a:lnTo>
                    <a:lnTo>
                      <a:pt x="8" y="66"/>
                    </a:lnTo>
                    <a:lnTo>
                      <a:pt x="2" y="86"/>
                    </a:lnTo>
                    <a:lnTo>
                      <a:pt x="0" y="106"/>
                    </a:lnTo>
                    <a:lnTo>
                      <a:pt x="2" y="128"/>
                    </a:lnTo>
                    <a:lnTo>
                      <a:pt x="8" y="148"/>
                    </a:lnTo>
                    <a:lnTo>
                      <a:pt x="18" y="166"/>
                    </a:lnTo>
                    <a:lnTo>
                      <a:pt x="30" y="182"/>
                    </a:lnTo>
                    <a:lnTo>
                      <a:pt x="46" y="194"/>
                    </a:lnTo>
                    <a:lnTo>
                      <a:pt x="64" y="204"/>
                    </a:lnTo>
                    <a:lnTo>
                      <a:pt x="84" y="210"/>
                    </a:lnTo>
                    <a:lnTo>
                      <a:pt x="106" y="212"/>
                    </a:lnTo>
                    <a:lnTo>
                      <a:pt x="126" y="210"/>
                    </a:lnTo>
                    <a:lnTo>
                      <a:pt x="146" y="204"/>
                    </a:lnTo>
                    <a:lnTo>
                      <a:pt x="164" y="194"/>
                    </a:lnTo>
                    <a:lnTo>
                      <a:pt x="180" y="182"/>
                    </a:lnTo>
                    <a:lnTo>
                      <a:pt x="194" y="166"/>
                    </a:lnTo>
                    <a:lnTo>
                      <a:pt x="202" y="148"/>
                    </a:lnTo>
                    <a:lnTo>
                      <a:pt x="210" y="128"/>
                    </a:lnTo>
                    <a:lnTo>
                      <a:pt x="212" y="106"/>
                    </a:lnTo>
                    <a:lnTo>
                      <a:pt x="210" y="86"/>
                    </a:lnTo>
                    <a:lnTo>
                      <a:pt x="202" y="66"/>
                    </a:lnTo>
                    <a:lnTo>
                      <a:pt x="194" y="48"/>
                    </a:lnTo>
                    <a:lnTo>
                      <a:pt x="180" y="32"/>
                    </a:lnTo>
                    <a:lnTo>
                      <a:pt x="164" y="18"/>
                    </a:lnTo>
                    <a:lnTo>
                      <a:pt x="146" y="8"/>
                    </a:lnTo>
                    <a:lnTo>
                      <a:pt x="126" y="2"/>
                    </a:lnTo>
                    <a:lnTo>
                      <a:pt x="1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47" name="Freeform 3851"/>
              <p:cNvSpPr>
                <a:spLocks noEditPoints="1"/>
              </p:cNvSpPr>
              <p:nvPr/>
            </p:nvSpPr>
            <p:spPr bwMode="auto">
              <a:xfrm>
                <a:off x="1827" y="2417"/>
                <a:ext cx="154" cy="156"/>
              </a:xfrm>
              <a:custGeom>
                <a:avLst/>
                <a:gdLst>
                  <a:gd name="T0" fmla="*/ 12 w 154"/>
                  <a:gd name="T1" fmla="*/ 72 h 156"/>
                  <a:gd name="T2" fmla="*/ 20 w 154"/>
                  <a:gd name="T3" fmla="*/ 48 h 156"/>
                  <a:gd name="T4" fmla="*/ 34 w 154"/>
                  <a:gd name="T5" fmla="*/ 30 h 156"/>
                  <a:gd name="T6" fmla="*/ 54 w 154"/>
                  <a:gd name="T7" fmla="*/ 18 h 156"/>
                  <a:gd name="T8" fmla="*/ 78 w 154"/>
                  <a:gd name="T9" fmla="*/ 14 h 156"/>
                  <a:gd name="T10" fmla="*/ 90 w 154"/>
                  <a:gd name="T11" fmla="*/ 14 h 156"/>
                  <a:gd name="T12" fmla="*/ 112 w 154"/>
                  <a:gd name="T13" fmla="*/ 24 h 156"/>
                  <a:gd name="T14" fmla="*/ 128 w 154"/>
                  <a:gd name="T15" fmla="*/ 38 h 156"/>
                  <a:gd name="T16" fmla="*/ 140 w 154"/>
                  <a:gd name="T17" fmla="*/ 60 h 156"/>
                  <a:gd name="T18" fmla="*/ 142 w 154"/>
                  <a:gd name="T19" fmla="*/ 72 h 156"/>
                  <a:gd name="T20" fmla="*/ 142 w 154"/>
                  <a:gd name="T21" fmla="*/ 72 h 156"/>
                  <a:gd name="T22" fmla="*/ 142 w 154"/>
                  <a:gd name="T23" fmla="*/ 78 h 156"/>
                  <a:gd name="T24" fmla="*/ 138 w 154"/>
                  <a:gd name="T25" fmla="*/ 104 h 156"/>
                  <a:gd name="T26" fmla="*/ 124 w 154"/>
                  <a:gd name="T27" fmla="*/ 124 h 156"/>
                  <a:gd name="T28" fmla="*/ 102 w 154"/>
                  <a:gd name="T29" fmla="*/ 138 h 156"/>
                  <a:gd name="T30" fmla="*/ 78 w 154"/>
                  <a:gd name="T31" fmla="*/ 144 h 156"/>
                  <a:gd name="T32" fmla="*/ 64 w 154"/>
                  <a:gd name="T33" fmla="*/ 142 h 156"/>
                  <a:gd name="T34" fmla="*/ 40 w 154"/>
                  <a:gd name="T35" fmla="*/ 132 h 156"/>
                  <a:gd name="T36" fmla="*/ 24 w 154"/>
                  <a:gd name="T37" fmla="*/ 114 h 156"/>
                  <a:gd name="T38" fmla="*/ 14 w 154"/>
                  <a:gd name="T39" fmla="*/ 92 h 156"/>
                  <a:gd name="T40" fmla="*/ 12 w 154"/>
                  <a:gd name="T41" fmla="*/ 78 h 156"/>
                  <a:gd name="T42" fmla="*/ 12 w 154"/>
                  <a:gd name="T43" fmla="*/ 72 h 156"/>
                  <a:gd name="T44" fmla="*/ 78 w 154"/>
                  <a:gd name="T45" fmla="*/ 0 h 156"/>
                  <a:gd name="T46" fmla="*/ 62 w 154"/>
                  <a:gd name="T47" fmla="*/ 2 h 156"/>
                  <a:gd name="T48" fmla="*/ 34 w 154"/>
                  <a:gd name="T49" fmla="*/ 14 h 156"/>
                  <a:gd name="T50" fmla="*/ 14 w 154"/>
                  <a:gd name="T51" fmla="*/ 36 h 156"/>
                  <a:gd name="T52" fmla="*/ 2 w 154"/>
                  <a:gd name="T53" fmla="*/ 62 h 156"/>
                  <a:gd name="T54" fmla="*/ 0 w 154"/>
                  <a:gd name="T55" fmla="*/ 78 h 156"/>
                  <a:gd name="T56" fmla="*/ 6 w 154"/>
                  <a:gd name="T57" fmla="*/ 108 h 156"/>
                  <a:gd name="T58" fmla="*/ 22 w 154"/>
                  <a:gd name="T59" fmla="*/ 134 h 156"/>
                  <a:gd name="T60" fmla="*/ 48 w 154"/>
                  <a:gd name="T61" fmla="*/ 150 h 156"/>
                  <a:gd name="T62" fmla="*/ 78 w 154"/>
                  <a:gd name="T63" fmla="*/ 156 h 156"/>
                  <a:gd name="T64" fmla="*/ 92 w 154"/>
                  <a:gd name="T65" fmla="*/ 154 h 156"/>
                  <a:gd name="T66" fmla="*/ 120 w 154"/>
                  <a:gd name="T67" fmla="*/ 142 h 156"/>
                  <a:gd name="T68" fmla="*/ 142 w 154"/>
                  <a:gd name="T69" fmla="*/ 122 h 156"/>
                  <a:gd name="T70" fmla="*/ 154 w 154"/>
                  <a:gd name="T71" fmla="*/ 94 h 156"/>
                  <a:gd name="T72" fmla="*/ 154 w 154"/>
                  <a:gd name="T73" fmla="*/ 78 h 156"/>
                  <a:gd name="T74" fmla="*/ 148 w 154"/>
                  <a:gd name="T75" fmla="*/ 48 h 156"/>
                  <a:gd name="T76" fmla="*/ 132 w 154"/>
                  <a:gd name="T77" fmla="*/ 24 h 156"/>
                  <a:gd name="T78" fmla="*/ 108 w 154"/>
                  <a:gd name="T79" fmla="*/ 6 h 156"/>
                  <a:gd name="T80" fmla="*/ 78 w 154"/>
                  <a:gd name="T81" fmla="*/ 0 h 1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4" h="156">
                    <a:moveTo>
                      <a:pt x="12" y="72"/>
                    </a:moveTo>
                    <a:lnTo>
                      <a:pt x="12" y="72"/>
                    </a:lnTo>
                    <a:lnTo>
                      <a:pt x="16" y="60"/>
                    </a:lnTo>
                    <a:lnTo>
                      <a:pt x="20" y="48"/>
                    </a:lnTo>
                    <a:lnTo>
                      <a:pt x="26" y="38"/>
                    </a:lnTo>
                    <a:lnTo>
                      <a:pt x="34" y="30"/>
                    </a:lnTo>
                    <a:lnTo>
                      <a:pt x="44" y="24"/>
                    </a:lnTo>
                    <a:lnTo>
                      <a:pt x="54" y="18"/>
                    </a:lnTo>
                    <a:lnTo>
                      <a:pt x="66" y="14"/>
                    </a:lnTo>
                    <a:lnTo>
                      <a:pt x="78" y="14"/>
                    </a:lnTo>
                    <a:lnTo>
                      <a:pt x="90" y="14"/>
                    </a:lnTo>
                    <a:lnTo>
                      <a:pt x="102" y="18"/>
                    </a:lnTo>
                    <a:lnTo>
                      <a:pt x="112" y="24"/>
                    </a:lnTo>
                    <a:lnTo>
                      <a:pt x="120" y="30"/>
                    </a:lnTo>
                    <a:lnTo>
                      <a:pt x="128" y="38"/>
                    </a:lnTo>
                    <a:lnTo>
                      <a:pt x="134" y="48"/>
                    </a:lnTo>
                    <a:lnTo>
                      <a:pt x="140" y="60"/>
                    </a:lnTo>
                    <a:lnTo>
                      <a:pt x="142" y="72"/>
                    </a:lnTo>
                    <a:lnTo>
                      <a:pt x="142" y="78"/>
                    </a:lnTo>
                    <a:lnTo>
                      <a:pt x="140" y="92"/>
                    </a:lnTo>
                    <a:lnTo>
                      <a:pt x="138" y="104"/>
                    </a:lnTo>
                    <a:lnTo>
                      <a:pt x="132" y="114"/>
                    </a:lnTo>
                    <a:lnTo>
                      <a:pt x="124" y="124"/>
                    </a:lnTo>
                    <a:lnTo>
                      <a:pt x="114" y="132"/>
                    </a:lnTo>
                    <a:lnTo>
                      <a:pt x="102" y="138"/>
                    </a:lnTo>
                    <a:lnTo>
                      <a:pt x="90" y="142"/>
                    </a:lnTo>
                    <a:lnTo>
                      <a:pt x="78" y="144"/>
                    </a:lnTo>
                    <a:lnTo>
                      <a:pt x="64" y="142"/>
                    </a:lnTo>
                    <a:lnTo>
                      <a:pt x="52" y="138"/>
                    </a:lnTo>
                    <a:lnTo>
                      <a:pt x="40" y="132"/>
                    </a:lnTo>
                    <a:lnTo>
                      <a:pt x="32" y="124"/>
                    </a:lnTo>
                    <a:lnTo>
                      <a:pt x="24" y="114"/>
                    </a:lnTo>
                    <a:lnTo>
                      <a:pt x="18" y="104"/>
                    </a:lnTo>
                    <a:lnTo>
                      <a:pt x="14" y="92"/>
                    </a:lnTo>
                    <a:lnTo>
                      <a:pt x="12" y="78"/>
                    </a:lnTo>
                    <a:lnTo>
                      <a:pt x="12" y="72"/>
                    </a:lnTo>
                    <a:close/>
                    <a:moveTo>
                      <a:pt x="78" y="0"/>
                    </a:moveTo>
                    <a:lnTo>
                      <a:pt x="78" y="0"/>
                    </a:lnTo>
                    <a:lnTo>
                      <a:pt x="62" y="2"/>
                    </a:lnTo>
                    <a:lnTo>
                      <a:pt x="48" y="6"/>
                    </a:lnTo>
                    <a:lnTo>
                      <a:pt x="34" y="14"/>
                    </a:lnTo>
                    <a:lnTo>
                      <a:pt x="22" y="24"/>
                    </a:lnTo>
                    <a:lnTo>
                      <a:pt x="14" y="36"/>
                    </a:lnTo>
                    <a:lnTo>
                      <a:pt x="6" y="48"/>
                    </a:lnTo>
                    <a:lnTo>
                      <a:pt x="2" y="62"/>
                    </a:lnTo>
                    <a:lnTo>
                      <a:pt x="0" y="78"/>
                    </a:lnTo>
                    <a:lnTo>
                      <a:pt x="2" y="94"/>
                    </a:lnTo>
                    <a:lnTo>
                      <a:pt x="6" y="108"/>
                    </a:lnTo>
                    <a:lnTo>
                      <a:pt x="14" y="122"/>
                    </a:lnTo>
                    <a:lnTo>
                      <a:pt x="22" y="134"/>
                    </a:lnTo>
                    <a:lnTo>
                      <a:pt x="34" y="142"/>
                    </a:lnTo>
                    <a:lnTo>
                      <a:pt x="48" y="150"/>
                    </a:lnTo>
                    <a:lnTo>
                      <a:pt x="62" y="154"/>
                    </a:lnTo>
                    <a:lnTo>
                      <a:pt x="78" y="156"/>
                    </a:lnTo>
                    <a:lnTo>
                      <a:pt x="92" y="154"/>
                    </a:lnTo>
                    <a:lnTo>
                      <a:pt x="108" y="150"/>
                    </a:lnTo>
                    <a:lnTo>
                      <a:pt x="120" y="142"/>
                    </a:lnTo>
                    <a:lnTo>
                      <a:pt x="132" y="134"/>
                    </a:lnTo>
                    <a:lnTo>
                      <a:pt x="142" y="122"/>
                    </a:lnTo>
                    <a:lnTo>
                      <a:pt x="148" y="108"/>
                    </a:lnTo>
                    <a:lnTo>
                      <a:pt x="154" y="94"/>
                    </a:lnTo>
                    <a:lnTo>
                      <a:pt x="154" y="78"/>
                    </a:lnTo>
                    <a:lnTo>
                      <a:pt x="154" y="62"/>
                    </a:lnTo>
                    <a:lnTo>
                      <a:pt x="148" y="48"/>
                    </a:lnTo>
                    <a:lnTo>
                      <a:pt x="142" y="36"/>
                    </a:lnTo>
                    <a:lnTo>
                      <a:pt x="132" y="24"/>
                    </a:lnTo>
                    <a:lnTo>
                      <a:pt x="120" y="14"/>
                    </a:lnTo>
                    <a:lnTo>
                      <a:pt x="108" y="6"/>
                    </a:lnTo>
                    <a:lnTo>
                      <a:pt x="92" y="2"/>
                    </a:lnTo>
                    <a:lnTo>
                      <a:pt x="78" y="0"/>
                    </a:lnTo>
                    <a:close/>
                  </a:path>
                </a:pathLst>
              </a:custGeom>
              <a:solidFill>
                <a:srgbClr val="BC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48" name="Freeform 3852"/>
              <p:cNvSpPr>
                <a:spLocks/>
              </p:cNvSpPr>
              <p:nvPr/>
            </p:nvSpPr>
            <p:spPr bwMode="auto">
              <a:xfrm>
                <a:off x="1839" y="2431"/>
                <a:ext cx="130" cy="130"/>
              </a:xfrm>
              <a:custGeom>
                <a:avLst/>
                <a:gdLst>
                  <a:gd name="T0" fmla="*/ 0 w 130"/>
                  <a:gd name="T1" fmla="*/ 58 h 130"/>
                  <a:gd name="T2" fmla="*/ 0 w 130"/>
                  <a:gd name="T3" fmla="*/ 58 h 130"/>
                  <a:gd name="T4" fmla="*/ 4 w 130"/>
                  <a:gd name="T5" fmla="*/ 46 h 130"/>
                  <a:gd name="T6" fmla="*/ 8 w 130"/>
                  <a:gd name="T7" fmla="*/ 34 h 130"/>
                  <a:gd name="T8" fmla="*/ 14 w 130"/>
                  <a:gd name="T9" fmla="*/ 24 h 130"/>
                  <a:gd name="T10" fmla="*/ 22 w 130"/>
                  <a:gd name="T11" fmla="*/ 16 h 130"/>
                  <a:gd name="T12" fmla="*/ 32 w 130"/>
                  <a:gd name="T13" fmla="*/ 10 h 130"/>
                  <a:gd name="T14" fmla="*/ 42 w 130"/>
                  <a:gd name="T15" fmla="*/ 4 h 130"/>
                  <a:gd name="T16" fmla="*/ 54 w 130"/>
                  <a:gd name="T17" fmla="*/ 0 h 130"/>
                  <a:gd name="T18" fmla="*/ 66 w 130"/>
                  <a:gd name="T19" fmla="*/ 0 h 130"/>
                  <a:gd name="T20" fmla="*/ 66 w 130"/>
                  <a:gd name="T21" fmla="*/ 0 h 130"/>
                  <a:gd name="T22" fmla="*/ 78 w 130"/>
                  <a:gd name="T23" fmla="*/ 0 h 130"/>
                  <a:gd name="T24" fmla="*/ 90 w 130"/>
                  <a:gd name="T25" fmla="*/ 4 h 130"/>
                  <a:gd name="T26" fmla="*/ 100 w 130"/>
                  <a:gd name="T27" fmla="*/ 10 h 130"/>
                  <a:gd name="T28" fmla="*/ 108 w 130"/>
                  <a:gd name="T29" fmla="*/ 16 h 130"/>
                  <a:gd name="T30" fmla="*/ 116 w 130"/>
                  <a:gd name="T31" fmla="*/ 24 h 130"/>
                  <a:gd name="T32" fmla="*/ 122 w 130"/>
                  <a:gd name="T33" fmla="*/ 34 h 130"/>
                  <a:gd name="T34" fmla="*/ 128 w 130"/>
                  <a:gd name="T35" fmla="*/ 46 h 130"/>
                  <a:gd name="T36" fmla="*/ 130 w 130"/>
                  <a:gd name="T37" fmla="*/ 58 h 130"/>
                  <a:gd name="T38" fmla="*/ 130 w 130"/>
                  <a:gd name="T39" fmla="*/ 58 h 130"/>
                  <a:gd name="T40" fmla="*/ 130 w 130"/>
                  <a:gd name="T41" fmla="*/ 58 h 130"/>
                  <a:gd name="T42" fmla="*/ 130 w 130"/>
                  <a:gd name="T43" fmla="*/ 58 h 130"/>
                  <a:gd name="T44" fmla="*/ 130 w 130"/>
                  <a:gd name="T45" fmla="*/ 64 h 130"/>
                  <a:gd name="T46" fmla="*/ 130 w 130"/>
                  <a:gd name="T47" fmla="*/ 64 h 130"/>
                  <a:gd name="T48" fmla="*/ 128 w 130"/>
                  <a:gd name="T49" fmla="*/ 78 h 130"/>
                  <a:gd name="T50" fmla="*/ 126 w 130"/>
                  <a:gd name="T51" fmla="*/ 90 h 130"/>
                  <a:gd name="T52" fmla="*/ 120 w 130"/>
                  <a:gd name="T53" fmla="*/ 100 h 130"/>
                  <a:gd name="T54" fmla="*/ 112 w 130"/>
                  <a:gd name="T55" fmla="*/ 110 h 130"/>
                  <a:gd name="T56" fmla="*/ 102 w 130"/>
                  <a:gd name="T57" fmla="*/ 118 h 130"/>
                  <a:gd name="T58" fmla="*/ 90 w 130"/>
                  <a:gd name="T59" fmla="*/ 124 h 130"/>
                  <a:gd name="T60" fmla="*/ 78 w 130"/>
                  <a:gd name="T61" fmla="*/ 128 h 130"/>
                  <a:gd name="T62" fmla="*/ 66 w 130"/>
                  <a:gd name="T63" fmla="*/ 130 h 130"/>
                  <a:gd name="T64" fmla="*/ 66 w 130"/>
                  <a:gd name="T65" fmla="*/ 130 h 130"/>
                  <a:gd name="T66" fmla="*/ 52 w 130"/>
                  <a:gd name="T67" fmla="*/ 128 h 130"/>
                  <a:gd name="T68" fmla="*/ 40 w 130"/>
                  <a:gd name="T69" fmla="*/ 124 h 130"/>
                  <a:gd name="T70" fmla="*/ 28 w 130"/>
                  <a:gd name="T71" fmla="*/ 118 h 130"/>
                  <a:gd name="T72" fmla="*/ 20 w 130"/>
                  <a:gd name="T73" fmla="*/ 110 h 130"/>
                  <a:gd name="T74" fmla="*/ 12 w 130"/>
                  <a:gd name="T75" fmla="*/ 100 h 130"/>
                  <a:gd name="T76" fmla="*/ 6 w 130"/>
                  <a:gd name="T77" fmla="*/ 90 h 130"/>
                  <a:gd name="T78" fmla="*/ 2 w 130"/>
                  <a:gd name="T79" fmla="*/ 78 h 130"/>
                  <a:gd name="T80" fmla="*/ 0 w 130"/>
                  <a:gd name="T81" fmla="*/ 64 h 130"/>
                  <a:gd name="T82" fmla="*/ 0 w 130"/>
                  <a:gd name="T83" fmla="*/ 64 h 130"/>
                  <a:gd name="T84" fmla="*/ 0 w 130"/>
                  <a:gd name="T85" fmla="*/ 58 h 130"/>
                  <a:gd name="T86" fmla="*/ 0 w 130"/>
                  <a:gd name="T87" fmla="*/ 58 h 130"/>
                  <a:gd name="T88" fmla="*/ 0 w 130"/>
                  <a:gd name="T89" fmla="*/ 58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0" h="130">
                    <a:moveTo>
                      <a:pt x="0" y="58"/>
                    </a:moveTo>
                    <a:lnTo>
                      <a:pt x="0" y="58"/>
                    </a:lnTo>
                    <a:lnTo>
                      <a:pt x="4" y="46"/>
                    </a:lnTo>
                    <a:lnTo>
                      <a:pt x="8" y="34"/>
                    </a:lnTo>
                    <a:lnTo>
                      <a:pt x="14" y="24"/>
                    </a:lnTo>
                    <a:lnTo>
                      <a:pt x="22" y="16"/>
                    </a:lnTo>
                    <a:lnTo>
                      <a:pt x="32" y="10"/>
                    </a:lnTo>
                    <a:lnTo>
                      <a:pt x="42" y="4"/>
                    </a:lnTo>
                    <a:lnTo>
                      <a:pt x="54" y="0"/>
                    </a:lnTo>
                    <a:lnTo>
                      <a:pt x="66" y="0"/>
                    </a:lnTo>
                    <a:lnTo>
                      <a:pt x="78" y="0"/>
                    </a:lnTo>
                    <a:lnTo>
                      <a:pt x="90" y="4"/>
                    </a:lnTo>
                    <a:lnTo>
                      <a:pt x="100" y="10"/>
                    </a:lnTo>
                    <a:lnTo>
                      <a:pt x="108" y="16"/>
                    </a:lnTo>
                    <a:lnTo>
                      <a:pt x="116" y="24"/>
                    </a:lnTo>
                    <a:lnTo>
                      <a:pt x="122" y="34"/>
                    </a:lnTo>
                    <a:lnTo>
                      <a:pt x="128" y="46"/>
                    </a:lnTo>
                    <a:lnTo>
                      <a:pt x="130" y="58"/>
                    </a:lnTo>
                    <a:lnTo>
                      <a:pt x="130" y="64"/>
                    </a:lnTo>
                    <a:lnTo>
                      <a:pt x="128" y="78"/>
                    </a:lnTo>
                    <a:lnTo>
                      <a:pt x="126" y="90"/>
                    </a:lnTo>
                    <a:lnTo>
                      <a:pt x="120" y="100"/>
                    </a:lnTo>
                    <a:lnTo>
                      <a:pt x="112" y="110"/>
                    </a:lnTo>
                    <a:lnTo>
                      <a:pt x="102" y="118"/>
                    </a:lnTo>
                    <a:lnTo>
                      <a:pt x="90" y="124"/>
                    </a:lnTo>
                    <a:lnTo>
                      <a:pt x="78" y="128"/>
                    </a:lnTo>
                    <a:lnTo>
                      <a:pt x="66" y="130"/>
                    </a:lnTo>
                    <a:lnTo>
                      <a:pt x="52" y="128"/>
                    </a:lnTo>
                    <a:lnTo>
                      <a:pt x="40" y="124"/>
                    </a:lnTo>
                    <a:lnTo>
                      <a:pt x="28" y="118"/>
                    </a:lnTo>
                    <a:lnTo>
                      <a:pt x="20" y="110"/>
                    </a:lnTo>
                    <a:lnTo>
                      <a:pt x="12" y="100"/>
                    </a:lnTo>
                    <a:lnTo>
                      <a:pt x="6" y="90"/>
                    </a:lnTo>
                    <a:lnTo>
                      <a:pt x="2" y="78"/>
                    </a:lnTo>
                    <a:lnTo>
                      <a:pt x="0" y="64"/>
                    </a:lnTo>
                    <a:lnTo>
                      <a:pt x="0" y="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49" name="Freeform 3853"/>
              <p:cNvSpPr>
                <a:spLocks/>
              </p:cNvSpPr>
              <p:nvPr/>
            </p:nvSpPr>
            <p:spPr bwMode="auto">
              <a:xfrm>
                <a:off x="1827" y="2417"/>
                <a:ext cx="154" cy="156"/>
              </a:xfrm>
              <a:custGeom>
                <a:avLst/>
                <a:gdLst>
                  <a:gd name="T0" fmla="*/ 78 w 154"/>
                  <a:gd name="T1" fmla="*/ 0 h 156"/>
                  <a:gd name="T2" fmla="*/ 78 w 154"/>
                  <a:gd name="T3" fmla="*/ 0 h 156"/>
                  <a:gd name="T4" fmla="*/ 62 w 154"/>
                  <a:gd name="T5" fmla="*/ 2 h 156"/>
                  <a:gd name="T6" fmla="*/ 48 w 154"/>
                  <a:gd name="T7" fmla="*/ 6 h 156"/>
                  <a:gd name="T8" fmla="*/ 34 w 154"/>
                  <a:gd name="T9" fmla="*/ 14 h 156"/>
                  <a:gd name="T10" fmla="*/ 22 w 154"/>
                  <a:gd name="T11" fmla="*/ 24 h 156"/>
                  <a:gd name="T12" fmla="*/ 14 w 154"/>
                  <a:gd name="T13" fmla="*/ 36 h 156"/>
                  <a:gd name="T14" fmla="*/ 6 w 154"/>
                  <a:gd name="T15" fmla="*/ 48 h 156"/>
                  <a:gd name="T16" fmla="*/ 2 w 154"/>
                  <a:gd name="T17" fmla="*/ 62 h 156"/>
                  <a:gd name="T18" fmla="*/ 0 w 154"/>
                  <a:gd name="T19" fmla="*/ 78 h 156"/>
                  <a:gd name="T20" fmla="*/ 0 w 154"/>
                  <a:gd name="T21" fmla="*/ 78 h 156"/>
                  <a:gd name="T22" fmla="*/ 2 w 154"/>
                  <a:gd name="T23" fmla="*/ 94 h 156"/>
                  <a:gd name="T24" fmla="*/ 6 w 154"/>
                  <a:gd name="T25" fmla="*/ 108 h 156"/>
                  <a:gd name="T26" fmla="*/ 14 w 154"/>
                  <a:gd name="T27" fmla="*/ 122 h 156"/>
                  <a:gd name="T28" fmla="*/ 22 w 154"/>
                  <a:gd name="T29" fmla="*/ 134 h 156"/>
                  <a:gd name="T30" fmla="*/ 34 w 154"/>
                  <a:gd name="T31" fmla="*/ 142 h 156"/>
                  <a:gd name="T32" fmla="*/ 48 w 154"/>
                  <a:gd name="T33" fmla="*/ 150 h 156"/>
                  <a:gd name="T34" fmla="*/ 62 w 154"/>
                  <a:gd name="T35" fmla="*/ 154 h 156"/>
                  <a:gd name="T36" fmla="*/ 78 w 154"/>
                  <a:gd name="T37" fmla="*/ 156 h 156"/>
                  <a:gd name="T38" fmla="*/ 78 w 154"/>
                  <a:gd name="T39" fmla="*/ 156 h 156"/>
                  <a:gd name="T40" fmla="*/ 92 w 154"/>
                  <a:gd name="T41" fmla="*/ 154 h 156"/>
                  <a:gd name="T42" fmla="*/ 108 w 154"/>
                  <a:gd name="T43" fmla="*/ 150 h 156"/>
                  <a:gd name="T44" fmla="*/ 120 w 154"/>
                  <a:gd name="T45" fmla="*/ 142 h 156"/>
                  <a:gd name="T46" fmla="*/ 132 w 154"/>
                  <a:gd name="T47" fmla="*/ 134 h 156"/>
                  <a:gd name="T48" fmla="*/ 142 w 154"/>
                  <a:gd name="T49" fmla="*/ 122 h 156"/>
                  <a:gd name="T50" fmla="*/ 148 w 154"/>
                  <a:gd name="T51" fmla="*/ 108 h 156"/>
                  <a:gd name="T52" fmla="*/ 154 w 154"/>
                  <a:gd name="T53" fmla="*/ 94 h 156"/>
                  <a:gd name="T54" fmla="*/ 154 w 154"/>
                  <a:gd name="T55" fmla="*/ 78 h 156"/>
                  <a:gd name="T56" fmla="*/ 154 w 154"/>
                  <a:gd name="T57" fmla="*/ 78 h 156"/>
                  <a:gd name="T58" fmla="*/ 154 w 154"/>
                  <a:gd name="T59" fmla="*/ 62 h 156"/>
                  <a:gd name="T60" fmla="*/ 148 w 154"/>
                  <a:gd name="T61" fmla="*/ 48 h 156"/>
                  <a:gd name="T62" fmla="*/ 142 w 154"/>
                  <a:gd name="T63" fmla="*/ 36 h 156"/>
                  <a:gd name="T64" fmla="*/ 132 w 154"/>
                  <a:gd name="T65" fmla="*/ 24 h 156"/>
                  <a:gd name="T66" fmla="*/ 120 w 154"/>
                  <a:gd name="T67" fmla="*/ 14 h 156"/>
                  <a:gd name="T68" fmla="*/ 108 w 154"/>
                  <a:gd name="T69" fmla="*/ 6 h 156"/>
                  <a:gd name="T70" fmla="*/ 92 w 154"/>
                  <a:gd name="T71" fmla="*/ 2 h 156"/>
                  <a:gd name="T72" fmla="*/ 78 w 154"/>
                  <a:gd name="T73" fmla="*/ 0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 h="156">
                    <a:moveTo>
                      <a:pt x="78" y="0"/>
                    </a:moveTo>
                    <a:lnTo>
                      <a:pt x="78" y="0"/>
                    </a:lnTo>
                    <a:lnTo>
                      <a:pt x="62" y="2"/>
                    </a:lnTo>
                    <a:lnTo>
                      <a:pt x="48" y="6"/>
                    </a:lnTo>
                    <a:lnTo>
                      <a:pt x="34" y="14"/>
                    </a:lnTo>
                    <a:lnTo>
                      <a:pt x="22" y="24"/>
                    </a:lnTo>
                    <a:lnTo>
                      <a:pt x="14" y="36"/>
                    </a:lnTo>
                    <a:lnTo>
                      <a:pt x="6" y="48"/>
                    </a:lnTo>
                    <a:lnTo>
                      <a:pt x="2" y="62"/>
                    </a:lnTo>
                    <a:lnTo>
                      <a:pt x="0" y="78"/>
                    </a:lnTo>
                    <a:lnTo>
                      <a:pt x="2" y="94"/>
                    </a:lnTo>
                    <a:lnTo>
                      <a:pt x="6" y="108"/>
                    </a:lnTo>
                    <a:lnTo>
                      <a:pt x="14" y="122"/>
                    </a:lnTo>
                    <a:lnTo>
                      <a:pt x="22" y="134"/>
                    </a:lnTo>
                    <a:lnTo>
                      <a:pt x="34" y="142"/>
                    </a:lnTo>
                    <a:lnTo>
                      <a:pt x="48" y="150"/>
                    </a:lnTo>
                    <a:lnTo>
                      <a:pt x="62" y="154"/>
                    </a:lnTo>
                    <a:lnTo>
                      <a:pt x="78" y="156"/>
                    </a:lnTo>
                    <a:lnTo>
                      <a:pt x="92" y="154"/>
                    </a:lnTo>
                    <a:lnTo>
                      <a:pt x="108" y="150"/>
                    </a:lnTo>
                    <a:lnTo>
                      <a:pt x="120" y="142"/>
                    </a:lnTo>
                    <a:lnTo>
                      <a:pt x="132" y="134"/>
                    </a:lnTo>
                    <a:lnTo>
                      <a:pt x="142" y="122"/>
                    </a:lnTo>
                    <a:lnTo>
                      <a:pt x="148" y="108"/>
                    </a:lnTo>
                    <a:lnTo>
                      <a:pt x="154" y="94"/>
                    </a:lnTo>
                    <a:lnTo>
                      <a:pt x="154" y="78"/>
                    </a:lnTo>
                    <a:lnTo>
                      <a:pt x="154" y="62"/>
                    </a:lnTo>
                    <a:lnTo>
                      <a:pt x="148" y="48"/>
                    </a:lnTo>
                    <a:lnTo>
                      <a:pt x="142" y="36"/>
                    </a:lnTo>
                    <a:lnTo>
                      <a:pt x="132" y="24"/>
                    </a:lnTo>
                    <a:lnTo>
                      <a:pt x="120" y="14"/>
                    </a:lnTo>
                    <a:lnTo>
                      <a:pt x="108" y="6"/>
                    </a:lnTo>
                    <a:lnTo>
                      <a:pt x="92" y="2"/>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50" name="Freeform 3854"/>
              <p:cNvSpPr>
                <a:spLocks/>
              </p:cNvSpPr>
              <p:nvPr/>
            </p:nvSpPr>
            <p:spPr bwMode="auto">
              <a:xfrm>
                <a:off x="1873" y="2463"/>
                <a:ext cx="62" cy="64"/>
              </a:xfrm>
              <a:custGeom>
                <a:avLst/>
                <a:gdLst>
                  <a:gd name="T0" fmla="*/ 0 w 62"/>
                  <a:gd name="T1" fmla="*/ 32 h 64"/>
                  <a:gd name="T2" fmla="*/ 0 w 62"/>
                  <a:gd name="T3" fmla="*/ 32 h 64"/>
                  <a:gd name="T4" fmla="*/ 0 w 62"/>
                  <a:gd name="T5" fmla="*/ 38 h 64"/>
                  <a:gd name="T6" fmla="*/ 2 w 62"/>
                  <a:gd name="T7" fmla="*/ 44 h 64"/>
                  <a:gd name="T8" fmla="*/ 10 w 62"/>
                  <a:gd name="T9" fmla="*/ 54 h 64"/>
                  <a:gd name="T10" fmla="*/ 20 w 62"/>
                  <a:gd name="T11" fmla="*/ 62 h 64"/>
                  <a:gd name="T12" fmla="*/ 24 w 62"/>
                  <a:gd name="T13" fmla="*/ 64 h 64"/>
                  <a:gd name="T14" fmla="*/ 32 w 62"/>
                  <a:gd name="T15" fmla="*/ 64 h 64"/>
                  <a:gd name="T16" fmla="*/ 32 w 62"/>
                  <a:gd name="T17" fmla="*/ 64 h 64"/>
                  <a:gd name="T18" fmla="*/ 38 w 62"/>
                  <a:gd name="T19" fmla="*/ 64 h 64"/>
                  <a:gd name="T20" fmla="*/ 44 w 62"/>
                  <a:gd name="T21" fmla="*/ 62 h 64"/>
                  <a:gd name="T22" fmla="*/ 54 w 62"/>
                  <a:gd name="T23" fmla="*/ 54 h 64"/>
                  <a:gd name="T24" fmla="*/ 60 w 62"/>
                  <a:gd name="T25" fmla="*/ 44 h 64"/>
                  <a:gd name="T26" fmla="*/ 62 w 62"/>
                  <a:gd name="T27" fmla="*/ 38 h 64"/>
                  <a:gd name="T28" fmla="*/ 62 w 62"/>
                  <a:gd name="T29" fmla="*/ 32 h 64"/>
                  <a:gd name="T30" fmla="*/ 62 w 62"/>
                  <a:gd name="T31" fmla="*/ 32 h 64"/>
                  <a:gd name="T32" fmla="*/ 62 w 62"/>
                  <a:gd name="T33" fmla="*/ 26 h 64"/>
                  <a:gd name="T34" fmla="*/ 60 w 62"/>
                  <a:gd name="T35" fmla="*/ 20 h 64"/>
                  <a:gd name="T36" fmla="*/ 54 w 62"/>
                  <a:gd name="T37" fmla="*/ 10 h 64"/>
                  <a:gd name="T38" fmla="*/ 44 w 62"/>
                  <a:gd name="T39" fmla="*/ 4 h 64"/>
                  <a:gd name="T40" fmla="*/ 38 w 62"/>
                  <a:gd name="T41" fmla="*/ 2 h 64"/>
                  <a:gd name="T42" fmla="*/ 32 w 62"/>
                  <a:gd name="T43" fmla="*/ 0 h 64"/>
                  <a:gd name="T44" fmla="*/ 32 w 62"/>
                  <a:gd name="T45" fmla="*/ 0 h 64"/>
                  <a:gd name="T46" fmla="*/ 24 w 62"/>
                  <a:gd name="T47" fmla="*/ 2 h 64"/>
                  <a:gd name="T48" fmla="*/ 20 w 62"/>
                  <a:gd name="T49" fmla="*/ 4 h 64"/>
                  <a:gd name="T50" fmla="*/ 10 w 62"/>
                  <a:gd name="T51" fmla="*/ 10 h 64"/>
                  <a:gd name="T52" fmla="*/ 2 w 62"/>
                  <a:gd name="T53" fmla="*/ 20 h 64"/>
                  <a:gd name="T54" fmla="*/ 0 w 62"/>
                  <a:gd name="T55" fmla="*/ 26 h 64"/>
                  <a:gd name="T56" fmla="*/ 0 w 62"/>
                  <a:gd name="T57" fmla="*/ 32 h 64"/>
                  <a:gd name="T58" fmla="*/ 0 w 62"/>
                  <a:gd name="T59" fmla="*/ 32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 h="64">
                    <a:moveTo>
                      <a:pt x="0" y="32"/>
                    </a:moveTo>
                    <a:lnTo>
                      <a:pt x="0" y="32"/>
                    </a:lnTo>
                    <a:lnTo>
                      <a:pt x="0" y="38"/>
                    </a:lnTo>
                    <a:lnTo>
                      <a:pt x="2" y="44"/>
                    </a:lnTo>
                    <a:lnTo>
                      <a:pt x="10" y="54"/>
                    </a:lnTo>
                    <a:lnTo>
                      <a:pt x="20" y="62"/>
                    </a:lnTo>
                    <a:lnTo>
                      <a:pt x="24" y="64"/>
                    </a:lnTo>
                    <a:lnTo>
                      <a:pt x="32" y="64"/>
                    </a:lnTo>
                    <a:lnTo>
                      <a:pt x="38" y="64"/>
                    </a:lnTo>
                    <a:lnTo>
                      <a:pt x="44" y="62"/>
                    </a:lnTo>
                    <a:lnTo>
                      <a:pt x="54" y="54"/>
                    </a:lnTo>
                    <a:lnTo>
                      <a:pt x="60" y="44"/>
                    </a:lnTo>
                    <a:lnTo>
                      <a:pt x="62" y="38"/>
                    </a:lnTo>
                    <a:lnTo>
                      <a:pt x="62" y="32"/>
                    </a:lnTo>
                    <a:lnTo>
                      <a:pt x="62" y="26"/>
                    </a:lnTo>
                    <a:lnTo>
                      <a:pt x="60" y="20"/>
                    </a:lnTo>
                    <a:lnTo>
                      <a:pt x="54" y="10"/>
                    </a:lnTo>
                    <a:lnTo>
                      <a:pt x="44" y="4"/>
                    </a:lnTo>
                    <a:lnTo>
                      <a:pt x="38" y="2"/>
                    </a:lnTo>
                    <a:lnTo>
                      <a:pt x="32" y="0"/>
                    </a:lnTo>
                    <a:lnTo>
                      <a:pt x="24" y="2"/>
                    </a:lnTo>
                    <a:lnTo>
                      <a:pt x="20" y="4"/>
                    </a:lnTo>
                    <a:lnTo>
                      <a:pt x="10" y="10"/>
                    </a:lnTo>
                    <a:lnTo>
                      <a:pt x="2" y="20"/>
                    </a:lnTo>
                    <a:lnTo>
                      <a:pt x="0" y="26"/>
                    </a:lnTo>
                    <a:lnTo>
                      <a:pt x="0" y="32"/>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51" name="Freeform 3855"/>
              <p:cNvSpPr>
                <a:spLocks/>
              </p:cNvSpPr>
              <p:nvPr/>
            </p:nvSpPr>
            <p:spPr bwMode="auto">
              <a:xfrm>
                <a:off x="1839" y="2431"/>
                <a:ext cx="130" cy="58"/>
              </a:xfrm>
              <a:custGeom>
                <a:avLst/>
                <a:gdLst>
                  <a:gd name="T0" fmla="*/ 66 w 130"/>
                  <a:gd name="T1" fmla="*/ 0 h 58"/>
                  <a:gd name="T2" fmla="*/ 66 w 130"/>
                  <a:gd name="T3" fmla="*/ 0 h 58"/>
                  <a:gd name="T4" fmla="*/ 54 w 130"/>
                  <a:gd name="T5" fmla="*/ 0 h 58"/>
                  <a:gd name="T6" fmla="*/ 42 w 130"/>
                  <a:gd name="T7" fmla="*/ 4 h 58"/>
                  <a:gd name="T8" fmla="*/ 32 w 130"/>
                  <a:gd name="T9" fmla="*/ 10 h 58"/>
                  <a:gd name="T10" fmla="*/ 22 w 130"/>
                  <a:gd name="T11" fmla="*/ 16 h 58"/>
                  <a:gd name="T12" fmla="*/ 14 w 130"/>
                  <a:gd name="T13" fmla="*/ 24 h 58"/>
                  <a:gd name="T14" fmla="*/ 8 w 130"/>
                  <a:gd name="T15" fmla="*/ 34 h 58"/>
                  <a:gd name="T16" fmla="*/ 4 w 130"/>
                  <a:gd name="T17" fmla="*/ 46 h 58"/>
                  <a:gd name="T18" fmla="*/ 0 w 130"/>
                  <a:gd name="T19" fmla="*/ 58 h 58"/>
                  <a:gd name="T20" fmla="*/ 0 w 130"/>
                  <a:gd name="T21" fmla="*/ 58 h 58"/>
                  <a:gd name="T22" fmla="*/ 6 w 130"/>
                  <a:gd name="T23" fmla="*/ 50 h 58"/>
                  <a:gd name="T24" fmla="*/ 12 w 130"/>
                  <a:gd name="T25" fmla="*/ 42 h 58"/>
                  <a:gd name="T26" fmla="*/ 20 w 130"/>
                  <a:gd name="T27" fmla="*/ 36 h 58"/>
                  <a:gd name="T28" fmla="*/ 28 w 130"/>
                  <a:gd name="T29" fmla="*/ 30 h 58"/>
                  <a:gd name="T30" fmla="*/ 36 w 130"/>
                  <a:gd name="T31" fmla="*/ 26 h 58"/>
                  <a:gd name="T32" fmla="*/ 46 w 130"/>
                  <a:gd name="T33" fmla="*/ 22 h 58"/>
                  <a:gd name="T34" fmla="*/ 56 w 130"/>
                  <a:gd name="T35" fmla="*/ 20 h 58"/>
                  <a:gd name="T36" fmla="*/ 66 w 130"/>
                  <a:gd name="T37" fmla="*/ 20 h 58"/>
                  <a:gd name="T38" fmla="*/ 66 w 130"/>
                  <a:gd name="T39" fmla="*/ 20 h 58"/>
                  <a:gd name="T40" fmla="*/ 76 w 130"/>
                  <a:gd name="T41" fmla="*/ 20 h 58"/>
                  <a:gd name="T42" fmla="*/ 86 w 130"/>
                  <a:gd name="T43" fmla="*/ 22 h 58"/>
                  <a:gd name="T44" fmla="*/ 94 w 130"/>
                  <a:gd name="T45" fmla="*/ 26 h 58"/>
                  <a:gd name="T46" fmla="*/ 102 w 130"/>
                  <a:gd name="T47" fmla="*/ 30 h 58"/>
                  <a:gd name="T48" fmla="*/ 110 w 130"/>
                  <a:gd name="T49" fmla="*/ 36 h 58"/>
                  <a:gd name="T50" fmla="*/ 118 w 130"/>
                  <a:gd name="T51" fmla="*/ 42 h 58"/>
                  <a:gd name="T52" fmla="*/ 124 w 130"/>
                  <a:gd name="T53" fmla="*/ 50 h 58"/>
                  <a:gd name="T54" fmla="*/ 130 w 130"/>
                  <a:gd name="T55" fmla="*/ 58 h 58"/>
                  <a:gd name="T56" fmla="*/ 130 w 130"/>
                  <a:gd name="T57" fmla="*/ 58 h 58"/>
                  <a:gd name="T58" fmla="*/ 128 w 130"/>
                  <a:gd name="T59" fmla="*/ 46 h 58"/>
                  <a:gd name="T60" fmla="*/ 122 w 130"/>
                  <a:gd name="T61" fmla="*/ 34 h 58"/>
                  <a:gd name="T62" fmla="*/ 116 w 130"/>
                  <a:gd name="T63" fmla="*/ 24 h 58"/>
                  <a:gd name="T64" fmla="*/ 108 w 130"/>
                  <a:gd name="T65" fmla="*/ 16 h 58"/>
                  <a:gd name="T66" fmla="*/ 100 w 130"/>
                  <a:gd name="T67" fmla="*/ 10 h 58"/>
                  <a:gd name="T68" fmla="*/ 88 w 130"/>
                  <a:gd name="T69" fmla="*/ 4 h 58"/>
                  <a:gd name="T70" fmla="*/ 78 w 130"/>
                  <a:gd name="T71" fmla="*/ 0 h 58"/>
                  <a:gd name="T72" fmla="*/ 66 w 130"/>
                  <a:gd name="T73" fmla="*/ 0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0" h="58">
                    <a:moveTo>
                      <a:pt x="66" y="0"/>
                    </a:moveTo>
                    <a:lnTo>
                      <a:pt x="66" y="0"/>
                    </a:lnTo>
                    <a:lnTo>
                      <a:pt x="54" y="0"/>
                    </a:lnTo>
                    <a:lnTo>
                      <a:pt x="42" y="4"/>
                    </a:lnTo>
                    <a:lnTo>
                      <a:pt x="32" y="10"/>
                    </a:lnTo>
                    <a:lnTo>
                      <a:pt x="22" y="16"/>
                    </a:lnTo>
                    <a:lnTo>
                      <a:pt x="14" y="24"/>
                    </a:lnTo>
                    <a:lnTo>
                      <a:pt x="8" y="34"/>
                    </a:lnTo>
                    <a:lnTo>
                      <a:pt x="4" y="46"/>
                    </a:lnTo>
                    <a:lnTo>
                      <a:pt x="0" y="58"/>
                    </a:lnTo>
                    <a:lnTo>
                      <a:pt x="6" y="50"/>
                    </a:lnTo>
                    <a:lnTo>
                      <a:pt x="12" y="42"/>
                    </a:lnTo>
                    <a:lnTo>
                      <a:pt x="20" y="36"/>
                    </a:lnTo>
                    <a:lnTo>
                      <a:pt x="28" y="30"/>
                    </a:lnTo>
                    <a:lnTo>
                      <a:pt x="36" y="26"/>
                    </a:lnTo>
                    <a:lnTo>
                      <a:pt x="46" y="22"/>
                    </a:lnTo>
                    <a:lnTo>
                      <a:pt x="56" y="20"/>
                    </a:lnTo>
                    <a:lnTo>
                      <a:pt x="66" y="20"/>
                    </a:lnTo>
                    <a:lnTo>
                      <a:pt x="76" y="20"/>
                    </a:lnTo>
                    <a:lnTo>
                      <a:pt x="86" y="22"/>
                    </a:lnTo>
                    <a:lnTo>
                      <a:pt x="94" y="26"/>
                    </a:lnTo>
                    <a:lnTo>
                      <a:pt x="102" y="30"/>
                    </a:lnTo>
                    <a:lnTo>
                      <a:pt x="110" y="36"/>
                    </a:lnTo>
                    <a:lnTo>
                      <a:pt x="118" y="42"/>
                    </a:lnTo>
                    <a:lnTo>
                      <a:pt x="124" y="50"/>
                    </a:lnTo>
                    <a:lnTo>
                      <a:pt x="130" y="58"/>
                    </a:lnTo>
                    <a:lnTo>
                      <a:pt x="128" y="46"/>
                    </a:lnTo>
                    <a:lnTo>
                      <a:pt x="122" y="34"/>
                    </a:lnTo>
                    <a:lnTo>
                      <a:pt x="116" y="24"/>
                    </a:lnTo>
                    <a:lnTo>
                      <a:pt x="108" y="16"/>
                    </a:lnTo>
                    <a:lnTo>
                      <a:pt x="100" y="10"/>
                    </a:lnTo>
                    <a:lnTo>
                      <a:pt x="88" y="4"/>
                    </a:lnTo>
                    <a:lnTo>
                      <a:pt x="78" y="0"/>
                    </a:lnTo>
                    <a:lnTo>
                      <a:pt x="66" y="0"/>
                    </a:lnTo>
                    <a:close/>
                  </a:path>
                </a:pathLst>
              </a:custGeom>
              <a:solidFill>
                <a:srgbClr val="8C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52" name="Freeform 3856"/>
              <p:cNvSpPr>
                <a:spLocks/>
              </p:cNvSpPr>
              <p:nvPr/>
            </p:nvSpPr>
            <p:spPr bwMode="auto">
              <a:xfrm>
                <a:off x="1839" y="2431"/>
                <a:ext cx="130" cy="58"/>
              </a:xfrm>
              <a:custGeom>
                <a:avLst/>
                <a:gdLst>
                  <a:gd name="T0" fmla="*/ 66 w 130"/>
                  <a:gd name="T1" fmla="*/ 0 h 58"/>
                  <a:gd name="T2" fmla="*/ 66 w 130"/>
                  <a:gd name="T3" fmla="*/ 0 h 58"/>
                  <a:gd name="T4" fmla="*/ 54 w 130"/>
                  <a:gd name="T5" fmla="*/ 0 h 58"/>
                  <a:gd name="T6" fmla="*/ 42 w 130"/>
                  <a:gd name="T7" fmla="*/ 4 h 58"/>
                  <a:gd name="T8" fmla="*/ 32 w 130"/>
                  <a:gd name="T9" fmla="*/ 10 h 58"/>
                  <a:gd name="T10" fmla="*/ 22 w 130"/>
                  <a:gd name="T11" fmla="*/ 16 h 58"/>
                  <a:gd name="T12" fmla="*/ 14 w 130"/>
                  <a:gd name="T13" fmla="*/ 24 h 58"/>
                  <a:gd name="T14" fmla="*/ 8 w 130"/>
                  <a:gd name="T15" fmla="*/ 34 h 58"/>
                  <a:gd name="T16" fmla="*/ 4 w 130"/>
                  <a:gd name="T17" fmla="*/ 46 h 58"/>
                  <a:gd name="T18" fmla="*/ 0 w 130"/>
                  <a:gd name="T19" fmla="*/ 58 h 58"/>
                  <a:gd name="T20" fmla="*/ 0 w 130"/>
                  <a:gd name="T21" fmla="*/ 58 h 58"/>
                  <a:gd name="T22" fmla="*/ 6 w 130"/>
                  <a:gd name="T23" fmla="*/ 50 h 58"/>
                  <a:gd name="T24" fmla="*/ 12 w 130"/>
                  <a:gd name="T25" fmla="*/ 42 h 58"/>
                  <a:gd name="T26" fmla="*/ 20 w 130"/>
                  <a:gd name="T27" fmla="*/ 36 h 58"/>
                  <a:gd name="T28" fmla="*/ 28 w 130"/>
                  <a:gd name="T29" fmla="*/ 30 h 58"/>
                  <a:gd name="T30" fmla="*/ 36 w 130"/>
                  <a:gd name="T31" fmla="*/ 26 h 58"/>
                  <a:gd name="T32" fmla="*/ 46 w 130"/>
                  <a:gd name="T33" fmla="*/ 22 h 58"/>
                  <a:gd name="T34" fmla="*/ 56 w 130"/>
                  <a:gd name="T35" fmla="*/ 20 h 58"/>
                  <a:gd name="T36" fmla="*/ 66 w 130"/>
                  <a:gd name="T37" fmla="*/ 20 h 58"/>
                  <a:gd name="T38" fmla="*/ 66 w 130"/>
                  <a:gd name="T39" fmla="*/ 20 h 58"/>
                  <a:gd name="T40" fmla="*/ 76 w 130"/>
                  <a:gd name="T41" fmla="*/ 20 h 58"/>
                  <a:gd name="T42" fmla="*/ 86 w 130"/>
                  <a:gd name="T43" fmla="*/ 22 h 58"/>
                  <a:gd name="T44" fmla="*/ 94 w 130"/>
                  <a:gd name="T45" fmla="*/ 26 h 58"/>
                  <a:gd name="T46" fmla="*/ 102 w 130"/>
                  <a:gd name="T47" fmla="*/ 30 h 58"/>
                  <a:gd name="T48" fmla="*/ 110 w 130"/>
                  <a:gd name="T49" fmla="*/ 36 h 58"/>
                  <a:gd name="T50" fmla="*/ 118 w 130"/>
                  <a:gd name="T51" fmla="*/ 42 h 58"/>
                  <a:gd name="T52" fmla="*/ 124 w 130"/>
                  <a:gd name="T53" fmla="*/ 50 h 58"/>
                  <a:gd name="T54" fmla="*/ 130 w 130"/>
                  <a:gd name="T55" fmla="*/ 58 h 58"/>
                  <a:gd name="T56" fmla="*/ 130 w 130"/>
                  <a:gd name="T57" fmla="*/ 58 h 58"/>
                  <a:gd name="T58" fmla="*/ 128 w 130"/>
                  <a:gd name="T59" fmla="*/ 46 h 58"/>
                  <a:gd name="T60" fmla="*/ 122 w 130"/>
                  <a:gd name="T61" fmla="*/ 34 h 58"/>
                  <a:gd name="T62" fmla="*/ 116 w 130"/>
                  <a:gd name="T63" fmla="*/ 24 h 58"/>
                  <a:gd name="T64" fmla="*/ 108 w 130"/>
                  <a:gd name="T65" fmla="*/ 16 h 58"/>
                  <a:gd name="T66" fmla="*/ 100 w 130"/>
                  <a:gd name="T67" fmla="*/ 10 h 58"/>
                  <a:gd name="T68" fmla="*/ 88 w 130"/>
                  <a:gd name="T69" fmla="*/ 4 h 58"/>
                  <a:gd name="T70" fmla="*/ 78 w 130"/>
                  <a:gd name="T71" fmla="*/ 0 h 58"/>
                  <a:gd name="T72" fmla="*/ 66 w 130"/>
                  <a:gd name="T73" fmla="*/ 0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0" h="58">
                    <a:moveTo>
                      <a:pt x="66" y="0"/>
                    </a:moveTo>
                    <a:lnTo>
                      <a:pt x="66" y="0"/>
                    </a:lnTo>
                    <a:lnTo>
                      <a:pt x="54" y="0"/>
                    </a:lnTo>
                    <a:lnTo>
                      <a:pt x="42" y="4"/>
                    </a:lnTo>
                    <a:lnTo>
                      <a:pt x="32" y="10"/>
                    </a:lnTo>
                    <a:lnTo>
                      <a:pt x="22" y="16"/>
                    </a:lnTo>
                    <a:lnTo>
                      <a:pt x="14" y="24"/>
                    </a:lnTo>
                    <a:lnTo>
                      <a:pt x="8" y="34"/>
                    </a:lnTo>
                    <a:lnTo>
                      <a:pt x="4" y="46"/>
                    </a:lnTo>
                    <a:lnTo>
                      <a:pt x="0" y="58"/>
                    </a:lnTo>
                    <a:lnTo>
                      <a:pt x="6" y="50"/>
                    </a:lnTo>
                    <a:lnTo>
                      <a:pt x="12" y="42"/>
                    </a:lnTo>
                    <a:lnTo>
                      <a:pt x="20" y="36"/>
                    </a:lnTo>
                    <a:lnTo>
                      <a:pt x="28" y="30"/>
                    </a:lnTo>
                    <a:lnTo>
                      <a:pt x="36" y="26"/>
                    </a:lnTo>
                    <a:lnTo>
                      <a:pt x="46" y="22"/>
                    </a:lnTo>
                    <a:lnTo>
                      <a:pt x="56" y="20"/>
                    </a:lnTo>
                    <a:lnTo>
                      <a:pt x="66" y="20"/>
                    </a:lnTo>
                    <a:lnTo>
                      <a:pt x="76" y="20"/>
                    </a:lnTo>
                    <a:lnTo>
                      <a:pt x="86" y="22"/>
                    </a:lnTo>
                    <a:lnTo>
                      <a:pt x="94" y="26"/>
                    </a:lnTo>
                    <a:lnTo>
                      <a:pt x="102" y="30"/>
                    </a:lnTo>
                    <a:lnTo>
                      <a:pt x="110" y="36"/>
                    </a:lnTo>
                    <a:lnTo>
                      <a:pt x="118" y="42"/>
                    </a:lnTo>
                    <a:lnTo>
                      <a:pt x="124" y="50"/>
                    </a:lnTo>
                    <a:lnTo>
                      <a:pt x="130" y="58"/>
                    </a:lnTo>
                    <a:lnTo>
                      <a:pt x="128" y="46"/>
                    </a:lnTo>
                    <a:lnTo>
                      <a:pt x="122" y="34"/>
                    </a:lnTo>
                    <a:lnTo>
                      <a:pt x="116" y="24"/>
                    </a:lnTo>
                    <a:lnTo>
                      <a:pt x="108" y="16"/>
                    </a:lnTo>
                    <a:lnTo>
                      <a:pt x="100" y="10"/>
                    </a:lnTo>
                    <a:lnTo>
                      <a:pt x="88" y="4"/>
                    </a:lnTo>
                    <a:lnTo>
                      <a:pt x="78" y="0"/>
                    </a:lnTo>
                    <a:lnTo>
                      <a:pt x="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53" name="Freeform 3857"/>
              <p:cNvSpPr>
                <a:spLocks/>
              </p:cNvSpPr>
              <p:nvPr/>
            </p:nvSpPr>
            <p:spPr bwMode="auto">
              <a:xfrm>
                <a:off x="1839" y="2431"/>
                <a:ext cx="130" cy="58"/>
              </a:xfrm>
              <a:custGeom>
                <a:avLst/>
                <a:gdLst>
                  <a:gd name="T0" fmla="*/ 66 w 130"/>
                  <a:gd name="T1" fmla="*/ 0 h 58"/>
                  <a:gd name="T2" fmla="*/ 66 w 130"/>
                  <a:gd name="T3" fmla="*/ 0 h 58"/>
                  <a:gd name="T4" fmla="*/ 54 w 130"/>
                  <a:gd name="T5" fmla="*/ 0 h 58"/>
                  <a:gd name="T6" fmla="*/ 42 w 130"/>
                  <a:gd name="T7" fmla="*/ 4 h 58"/>
                  <a:gd name="T8" fmla="*/ 32 w 130"/>
                  <a:gd name="T9" fmla="*/ 10 h 58"/>
                  <a:gd name="T10" fmla="*/ 22 w 130"/>
                  <a:gd name="T11" fmla="*/ 16 h 58"/>
                  <a:gd name="T12" fmla="*/ 14 w 130"/>
                  <a:gd name="T13" fmla="*/ 24 h 58"/>
                  <a:gd name="T14" fmla="*/ 8 w 130"/>
                  <a:gd name="T15" fmla="*/ 34 h 58"/>
                  <a:gd name="T16" fmla="*/ 4 w 130"/>
                  <a:gd name="T17" fmla="*/ 46 h 58"/>
                  <a:gd name="T18" fmla="*/ 0 w 130"/>
                  <a:gd name="T19" fmla="*/ 58 h 58"/>
                  <a:gd name="T20" fmla="*/ 0 w 130"/>
                  <a:gd name="T21" fmla="*/ 58 h 58"/>
                  <a:gd name="T22" fmla="*/ 0 w 130"/>
                  <a:gd name="T23" fmla="*/ 58 h 58"/>
                  <a:gd name="T24" fmla="*/ 0 w 130"/>
                  <a:gd name="T25" fmla="*/ 58 h 58"/>
                  <a:gd name="T26" fmla="*/ 4 w 130"/>
                  <a:gd name="T27" fmla="*/ 46 h 58"/>
                  <a:gd name="T28" fmla="*/ 8 w 130"/>
                  <a:gd name="T29" fmla="*/ 34 h 58"/>
                  <a:gd name="T30" fmla="*/ 14 w 130"/>
                  <a:gd name="T31" fmla="*/ 24 h 58"/>
                  <a:gd name="T32" fmla="*/ 22 w 130"/>
                  <a:gd name="T33" fmla="*/ 16 h 58"/>
                  <a:gd name="T34" fmla="*/ 32 w 130"/>
                  <a:gd name="T35" fmla="*/ 10 h 58"/>
                  <a:gd name="T36" fmla="*/ 42 w 130"/>
                  <a:gd name="T37" fmla="*/ 4 h 58"/>
                  <a:gd name="T38" fmla="*/ 54 w 130"/>
                  <a:gd name="T39" fmla="*/ 0 h 58"/>
                  <a:gd name="T40" fmla="*/ 66 w 130"/>
                  <a:gd name="T41" fmla="*/ 0 h 58"/>
                  <a:gd name="T42" fmla="*/ 66 w 130"/>
                  <a:gd name="T43" fmla="*/ 0 h 58"/>
                  <a:gd name="T44" fmla="*/ 78 w 130"/>
                  <a:gd name="T45" fmla="*/ 0 h 58"/>
                  <a:gd name="T46" fmla="*/ 88 w 130"/>
                  <a:gd name="T47" fmla="*/ 4 h 58"/>
                  <a:gd name="T48" fmla="*/ 100 w 130"/>
                  <a:gd name="T49" fmla="*/ 10 h 58"/>
                  <a:gd name="T50" fmla="*/ 108 w 130"/>
                  <a:gd name="T51" fmla="*/ 16 h 58"/>
                  <a:gd name="T52" fmla="*/ 116 w 130"/>
                  <a:gd name="T53" fmla="*/ 24 h 58"/>
                  <a:gd name="T54" fmla="*/ 122 w 130"/>
                  <a:gd name="T55" fmla="*/ 34 h 58"/>
                  <a:gd name="T56" fmla="*/ 128 w 130"/>
                  <a:gd name="T57" fmla="*/ 46 h 58"/>
                  <a:gd name="T58" fmla="*/ 130 w 130"/>
                  <a:gd name="T59" fmla="*/ 58 h 58"/>
                  <a:gd name="T60" fmla="*/ 130 w 130"/>
                  <a:gd name="T61" fmla="*/ 58 h 58"/>
                  <a:gd name="T62" fmla="*/ 130 w 130"/>
                  <a:gd name="T63" fmla="*/ 58 h 58"/>
                  <a:gd name="T64" fmla="*/ 130 w 130"/>
                  <a:gd name="T65" fmla="*/ 58 h 58"/>
                  <a:gd name="T66" fmla="*/ 128 w 130"/>
                  <a:gd name="T67" fmla="*/ 46 h 58"/>
                  <a:gd name="T68" fmla="*/ 122 w 130"/>
                  <a:gd name="T69" fmla="*/ 34 h 58"/>
                  <a:gd name="T70" fmla="*/ 116 w 130"/>
                  <a:gd name="T71" fmla="*/ 24 h 58"/>
                  <a:gd name="T72" fmla="*/ 108 w 130"/>
                  <a:gd name="T73" fmla="*/ 16 h 58"/>
                  <a:gd name="T74" fmla="*/ 100 w 130"/>
                  <a:gd name="T75" fmla="*/ 10 h 58"/>
                  <a:gd name="T76" fmla="*/ 90 w 130"/>
                  <a:gd name="T77" fmla="*/ 4 h 58"/>
                  <a:gd name="T78" fmla="*/ 78 w 130"/>
                  <a:gd name="T79" fmla="*/ 0 h 58"/>
                  <a:gd name="T80" fmla="*/ 66 w 130"/>
                  <a:gd name="T81" fmla="*/ 0 h 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0" h="58">
                    <a:moveTo>
                      <a:pt x="66" y="0"/>
                    </a:moveTo>
                    <a:lnTo>
                      <a:pt x="66" y="0"/>
                    </a:lnTo>
                    <a:lnTo>
                      <a:pt x="54" y="0"/>
                    </a:lnTo>
                    <a:lnTo>
                      <a:pt x="42" y="4"/>
                    </a:lnTo>
                    <a:lnTo>
                      <a:pt x="32" y="10"/>
                    </a:lnTo>
                    <a:lnTo>
                      <a:pt x="22" y="16"/>
                    </a:lnTo>
                    <a:lnTo>
                      <a:pt x="14" y="24"/>
                    </a:lnTo>
                    <a:lnTo>
                      <a:pt x="8" y="34"/>
                    </a:lnTo>
                    <a:lnTo>
                      <a:pt x="4" y="46"/>
                    </a:lnTo>
                    <a:lnTo>
                      <a:pt x="0" y="58"/>
                    </a:lnTo>
                    <a:lnTo>
                      <a:pt x="4" y="46"/>
                    </a:lnTo>
                    <a:lnTo>
                      <a:pt x="8" y="34"/>
                    </a:lnTo>
                    <a:lnTo>
                      <a:pt x="14" y="24"/>
                    </a:lnTo>
                    <a:lnTo>
                      <a:pt x="22" y="16"/>
                    </a:lnTo>
                    <a:lnTo>
                      <a:pt x="32" y="10"/>
                    </a:lnTo>
                    <a:lnTo>
                      <a:pt x="42" y="4"/>
                    </a:lnTo>
                    <a:lnTo>
                      <a:pt x="54" y="0"/>
                    </a:lnTo>
                    <a:lnTo>
                      <a:pt x="66" y="0"/>
                    </a:lnTo>
                    <a:lnTo>
                      <a:pt x="78" y="0"/>
                    </a:lnTo>
                    <a:lnTo>
                      <a:pt x="88" y="4"/>
                    </a:lnTo>
                    <a:lnTo>
                      <a:pt x="100" y="10"/>
                    </a:lnTo>
                    <a:lnTo>
                      <a:pt x="108" y="16"/>
                    </a:lnTo>
                    <a:lnTo>
                      <a:pt x="116" y="24"/>
                    </a:lnTo>
                    <a:lnTo>
                      <a:pt x="122" y="34"/>
                    </a:lnTo>
                    <a:lnTo>
                      <a:pt x="128" y="46"/>
                    </a:lnTo>
                    <a:lnTo>
                      <a:pt x="130" y="58"/>
                    </a:lnTo>
                    <a:lnTo>
                      <a:pt x="128" y="46"/>
                    </a:lnTo>
                    <a:lnTo>
                      <a:pt x="122" y="34"/>
                    </a:lnTo>
                    <a:lnTo>
                      <a:pt x="116" y="24"/>
                    </a:lnTo>
                    <a:lnTo>
                      <a:pt x="108" y="16"/>
                    </a:lnTo>
                    <a:lnTo>
                      <a:pt x="100" y="10"/>
                    </a:lnTo>
                    <a:lnTo>
                      <a:pt x="90" y="4"/>
                    </a:lnTo>
                    <a:lnTo>
                      <a:pt x="78" y="0"/>
                    </a:lnTo>
                    <a:lnTo>
                      <a:pt x="66" y="0"/>
                    </a:lnTo>
                    <a:close/>
                  </a:path>
                </a:pathLst>
              </a:custGeom>
              <a:solidFill>
                <a:srgbClr val="7A7D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54" name="Freeform 3858"/>
              <p:cNvSpPr>
                <a:spLocks/>
              </p:cNvSpPr>
              <p:nvPr/>
            </p:nvSpPr>
            <p:spPr bwMode="auto">
              <a:xfrm>
                <a:off x="1839" y="2431"/>
                <a:ext cx="130" cy="58"/>
              </a:xfrm>
              <a:custGeom>
                <a:avLst/>
                <a:gdLst>
                  <a:gd name="T0" fmla="*/ 66 w 130"/>
                  <a:gd name="T1" fmla="*/ 0 h 58"/>
                  <a:gd name="T2" fmla="*/ 66 w 130"/>
                  <a:gd name="T3" fmla="*/ 0 h 58"/>
                  <a:gd name="T4" fmla="*/ 54 w 130"/>
                  <a:gd name="T5" fmla="*/ 0 h 58"/>
                  <a:gd name="T6" fmla="*/ 42 w 130"/>
                  <a:gd name="T7" fmla="*/ 4 h 58"/>
                  <a:gd name="T8" fmla="*/ 32 w 130"/>
                  <a:gd name="T9" fmla="*/ 10 h 58"/>
                  <a:gd name="T10" fmla="*/ 22 w 130"/>
                  <a:gd name="T11" fmla="*/ 16 h 58"/>
                  <a:gd name="T12" fmla="*/ 14 w 130"/>
                  <a:gd name="T13" fmla="*/ 24 h 58"/>
                  <a:gd name="T14" fmla="*/ 8 w 130"/>
                  <a:gd name="T15" fmla="*/ 34 h 58"/>
                  <a:gd name="T16" fmla="*/ 4 w 130"/>
                  <a:gd name="T17" fmla="*/ 46 h 58"/>
                  <a:gd name="T18" fmla="*/ 0 w 130"/>
                  <a:gd name="T19" fmla="*/ 58 h 58"/>
                  <a:gd name="T20" fmla="*/ 0 w 130"/>
                  <a:gd name="T21" fmla="*/ 58 h 58"/>
                  <a:gd name="T22" fmla="*/ 0 w 130"/>
                  <a:gd name="T23" fmla="*/ 58 h 58"/>
                  <a:gd name="T24" fmla="*/ 0 w 130"/>
                  <a:gd name="T25" fmla="*/ 58 h 58"/>
                  <a:gd name="T26" fmla="*/ 4 w 130"/>
                  <a:gd name="T27" fmla="*/ 46 h 58"/>
                  <a:gd name="T28" fmla="*/ 8 w 130"/>
                  <a:gd name="T29" fmla="*/ 34 h 58"/>
                  <a:gd name="T30" fmla="*/ 14 w 130"/>
                  <a:gd name="T31" fmla="*/ 24 h 58"/>
                  <a:gd name="T32" fmla="*/ 22 w 130"/>
                  <a:gd name="T33" fmla="*/ 16 h 58"/>
                  <a:gd name="T34" fmla="*/ 32 w 130"/>
                  <a:gd name="T35" fmla="*/ 10 h 58"/>
                  <a:gd name="T36" fmla="*/ 42 w 130"/>
                  <a:gd name="T37" fmla="*/ 4 h 58"/>
                  <a:gd name="T38" fmla="*/ 54 w 130"/>
                  <a:gd name="T39" fmla="*/ 0 h 58"/>
                  <a:gd name="T40" fmla="*/ 66 w 130"/>
                  <a:gd name="T41" fmla="*/ 0 h 58"/>
                  <a:gd name="T42" fmla="*/ 66 w 130"/>
                  <a:gd name="T43" fmla="*/ 0 h 58"/>
                  <a:gd name="T44" fmla="*/ 78 w 130"/>
                  <a:gd name="T45" fmla="*/ 0 h 58"/>
                  <a:gd name="T46" fmla="*/ 88 w 130"/>
                  <a:gd name="T47" fmla="*/ 4 h 58"/>
                  <a:gd name="T48" fmla="*/ 100 w 130"/>
                  <a:gd name="T49" fmla="*/ 10 h 58"/>
                  <a:gd name="T50" fmla="*/ 108 w 130"/>
                  <a:gd name="T51" fmla="*/ 16 h 58"/>
                  <a:gd name="T52" fmla="*/ 116 w 130"/>
                  <a:gd name="T53" fmla="*/ 24 h 58"/>
                  <a:gd name="T54" fmla="*/ 122 w 130"/>
                  <a:gd name="T55" fmla="*/ 34 h 58"/>
                  <a:gd name="T56" fmla="*/ 128 w 130"/>
                  <a:gd name="T57" fmla="*/ 46 h 58"/>
                  <a:gd name="T58" fmla="*/ 130 w 130"/>
                  <a:gd name="T59" fmla="*/ 58 h 58"/>
                  <a:gd name="T60" fmla="*/ 130 w 130"/>
                  <a:gd name="T61" fmla="*/ 58 h 58"/>
                  <a:gd name="T62" fmla="*/ 130 w 130"/>
                  <a:gd name="T63" fmla="*/ 58 h 58"/>
                  <a:gd name="T64" fmla="*/ 130 w 130"/>
                  <a:gd name="T65" fmla="*/ 58 h 58"/>
                  <a:gd name="T66" fmla="*/ 128 w 130"/>
                  <a:gd name="T67" fmla="*/ 46 h 58"/>
                  <a:gd name="T68" fmla="*/ 122 w 130"/>
                  <a:gd name="T69" fmla="*/ 34 h 58"/>
                  <a:gd name="T70" fmla="*/ 116 w 130"/>
                  <a:gd name="T71" fmla="*/ 24 h 58"/>
                  <a:gd name="T72" fmla="*/ 108 w 130"/>
                  <a:gd name="T73" fmla="*/ 16 h 58"/>
                  <a:gd name="T74" fmla="*/ 100 w 130"/>
                  <a:gd name="T75" fmla="*/ 10 h 58"/>
                  <a:gd name="T76" fmla="*/ 90 w 130"/>
                  <a:gd name="T77" fmla="*/ 4 h 58"/>
                  <a:gd name="T78" fmla="*/ 78 w 130"/>
                  <a:gd name="T79" fmla="*/ 0 h 58"/>
                  <a:gd name="T80" fmla="*/ 66 w 130"/>
                  <a:gd name="T81" fmla="*/ 0 h 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0" h="58">
                    <a:moveTo>
                      <a:pt x="66" y="0"/>
                    </a:moveTo>
                    <a:lnTo>
                      <a:pt x="66" y="0"/>
                    </a:lnTo>
                    <a:lnTo>
                      <a:pt x="54" y="0"/>
                    </a:lnTo>
                    <a:lnTo>
                      <a:pt x="42" y="4"/>
                    </a:lnTo>
                    <a:lnTo>
                      <a:pt x="32" y="10"/>
                    </a:lnTo>
                    <a:lnTo>
                      <a:pt x="22" y="16"/>
                    </a:lnTo>
                    <a:lnTo>
                      <a:pt x="14" y="24"/>
                    </a:lnTo>
                    <a:lnTo>
                      <a:pt x="8" y="34"/>
                    </a:lnTo>
                    <a:lnTo>
                      <a:pt x="4" y="46"/>
                    </a:lnTo>
                    <a:lnTo>
                      <a:pt x="0" y="58"/>
                    </a:lnTo>
                    <a:lnTo>
                      <a:pt x="4" y="46"/>
                    </a:lnTo>
                    <a:lnTo>
                      <a:pt x="8" y="34"/>
                    </a:lnTo>
                    <a:lnTo>
                      <a:pt x="14" y="24"/>
                    </a:lnTo>
                    <a:lnTo>
                      <a:pt x="22" y="16"/>
                    </a:lnTo>
                    <a:lnTo>
                      <a:pt x="32" y="10"/>
                    </a:lnTo>
                    <a:lnTo>
                      <a:pt x="42" y="4"/>
                    </a:lnTo>
                    <a:lnTo>
                      <a:pt x="54" y="0"/>
                    </a:lnTo>
                    <a:lnTo>
                      <a:pt x="66" y="0"/>
                    </a:lnTo>
                    <a:lnTo>
                      <a:pt x="78" y="0"/>
                    </a:lnTo>
                    <a:lnTo>
                      <a:pt x="88" y="4"/>
                    </a:lnTo>
                    <a:lnTo>
                      <a:pt x="100" y="10"/>
                    </a:lnTo>
                    <a:lnTo>
                      <a:pt x="108" y="16"/>
                    </a:lnTo>
                    <a:lnTo>
                      <a:pt x="116" y="24"/>
                    </a:lnTo>
                    <a:lnTo>
                      <a:pt x="122" y="34"/>
                    </a:lnTo>
                    <a:lnTo>
                      <a:pt x="128" y="46"/>
                    </a:lnTo>
                    <a:lnTo>
                      <a:pt x="130" y="58"/>
                    </a:lnTo>
                    <a:lnTo>
                      <a:pt x="128" y="46"/>
                    </a:lnTo>
                    <a:lnTo>
                      <a:pt x="122" y="34"/>
                    </a:lnTo>
                    <a:lnTo>
                      <a:pt x="116" y="24"/>
                    </a:lnTo>
                    <a:lnTo>
                      <a:pt x="108" y="16"/>
                    </a:lnTo>
                    <a:lnTo>
                      <a:pt x="100" y="10"/>
                    </a:lnTo>
                    <a:lnTo>
                      <a:pt x="90" y="4"/>
                    </a:lnTo>
                    <a:lnTo>
                      <a:pt x="78" y="0"/>
                    </a:lnTo>
                    <a:lnTo>
                      <a:pt x="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55" name="Freeform 3859"/>
              <p:cNvSpPr>
                <a:spLocks/>
              </p:cNvSpPr>
              <p:nvPr/>
            </p:nvSpPr>
            <p:spPr bwMode="auto">
              <a:xfrm>
                <a:off x="2271" y="2341"/>
                <a:ext cx="322" cy="210"/>
              </a:xfrm>
              <a:custGeom>
                <a:avLst/>
                <a:gdLst>
                  <a:gd name="T0" fmla="*/ 26 w 322"/>
                  <a:gd name="T1" fmla="*/ 160 h 210"/>
                  <a:gd name="T2" fmla="*/ 28 w 322"/>
                  <a:gd name="T3" fmla="*/ 142 h 210"/>
                  <a:gd name="T4" fmla="*/ 30 w 322"/>
                  <a:gd name="T5" fmla="*/ 126 h 210"/>
                  <a:gd name="T6" fmla="*/ 38 w 322"/>
                  <a:gd name="T7" fmla="*/ 106 h 210"/>
                  <a:gd name="T8" fmla="*/ 62 w 322"/>
                  <a:gd name="T9" fmla="*/ 68 h 210"/>
                  <a:gd name="T10" fmla="*/ 96 w 322"/>
                  <a:gd name="T11" fmla="*/ 42 h 210"/>
                  <a:gd name="T12" fmla="*/ 138 w 322"/>
                  <a:gd name="T13" fmla="*/ 28 h 210"/>
                  <a:gd name="T14" fmla="*/ 162 w 322"/>
                  <a:gd name="T15" fmla="*/ 26 h 210"/>
                  <a:gd name="T16" fmla="*/ 194 w 322"/>
                  <a:gd name="T17" fmla="*/ 28 h 210"/>
                  <a:gd name="T18" fmla="*/ 222 w 322"/>
                  <a:gd name="T19" fmla="*/ 40 h 210"/>
                  <a:gd name="T20" fmla="*/ 234 w 322"/>
                  <a:gd name="T21" fmla="*/ 48 h 210"/>
                  <a:gd name="T22" fmla="*/ 256 w 322"/>
                  <a:gd name="T23" fmla="*/ 64 h 210"/>
                  <a:gd name="T24" fmla="*/ 274 w 322"/>
                  <a:gd name="T25" fmla="*/ 88 h 210"/>
                  <a:gd name="T26" fmla="*/ 286 w 322"/>
                  <a:gd name="T27" fmla="*/ 112 h 210"/>
                  <a:gd name="T28" fmla="*/ 292 w 322"/>
                  <a:gd name="T29" fmla="*/ 126 h 210"/>
                  <a:gd name="T30" fmla="*/ 296 w 322"/>
                  <a:gd name="T31" fmla="*/ 160 h 210"/>
                  <a:gd name="T32" fmla="*/ 322 w 322"/>
                  <a:gd name="T33" fmla="*/ 210 h 210"/>
                  <a:gd name="T34" fmla="*/ 322 w 322"/>
                  <a:gd name="T35" fmla="*/ 160 h 210"/>
                  <a:gd name="T36" fmla="*/ 318 w 322"/>
                  <a:gd name="T37" fmla="*/ 126 h 210"/>
                  <a:gd name="T38" fmla="*/ 312 w 322"/>
                  <a:gd name="T39" fmla="*/ 108 h 210"/>
                  <a:gd name="T40" fmla="*/ 296 w 322"/>
                  <a:gd name="T41" fmla="*/ 72 h 210"/>
                  <a:gd name="T42" fmla="*/ 270 w 322"/>
                  <a:gd name="T43" fmla="*/ 42 h 210"/>
                  <a:gd name="T44" fmla="*/ 240 w 322"/>
                  <a:gd name="T45" fmla="*/ 20 h 210"/>
                  <a:gd name="T46" fmla="*/ 222 w 322"/>
                  <a:gd name="T47" fmla="*/ 12 h 210"/>
                  <a:gd name="T48" fmla="*/ 192 w 322"/>
                  <a:gd name="T49" fmla="*/ 2 h 210"/>
                  <a:gd name="T50" fmla="*/ 162 w 322"/>
                  <a:gd name="T51" fmla="*/ 0 h 210"/>
                  <a:gd name="T52" fmla="*/ 152 w 322"/>
                  <a:gd name="T53" fmla="*/ 0 h 210"/>
                  <a:gd name="T54" fmla="*/ 124 w 322"/>
                  <a:gd name="T55" fmla="*/ 4 h 210"/>
                  <a:gd name="T56" fmla="*/ 76 w 322"/>
                  <a:gd name="T57" fmla="*/ 24 h 210"/>
                  <a:gd name="T58" fmla="*/ 38 w 322"/>
                  <a:gd name="T59" fmla="*/ 56 h 210"/>
                  <a:gd name="T60" fmla="*/ 12 w 322"/>
                  <a:gd name="T61" fmla="*/ 102 h 210"/>
                  <a:gd name="T62" fmla="*/ 4 w 322"/>
                  <a:gd name="T63" fmla="*/ 126 h 210"/>
                  <a:gd name="T64" fmla="*/ 2 w 322"/>
                  <a:gd name="T65" fmla="*/ 142 h 210"/>
                  <a:gd name="T66" fmla="*/ 0 w 322"/>
                  <a:gd name="T67" fmla="*/ 160 h 2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2" h="210">
                    <a:moveTo>
                      <a:pt x="0" y="160"/>
                    </a:moveTo>
                    <a:lnTo>
                      <a:pt x="26" y="160"/>
                    </a:lnTo>
                    <a:lnTo>
                      <a:pt x="28" y="142"/>
                    </a:lnTo>
                    <a:lnTo>
                      <a:pt x="30" y="126"/>
                    </a:lnTo>
                    <a:lnTo>
                      <a:pt x="38" y="106"/>
                    </a:lnTo>
                    <a:lnTo>
                      <a:pt x="48" y="86"/>
                    </a:lnTo>
                    <a:lnTo>
                      <a:pt x="62" y="68"/>
                    </a:lnTo>
                    <a:lnTo>
                      <a:pt x="78" y="54"/>
                    </a:lnTo>
                    <a:lnTo>
                      <a:pt x="96" y="42"/>
                    </a:lnTo>
                    <a:lnTo>
                      <a:pt x="116" y="32"/>
                    </a:lnTo>
                    <a:lnTo>
                      <a:pt x="138" y="28"/>
                    </a:lnTo>
                    <a:lnTo>
                      <a:pt x="162" y="26"/>
                    </a:lnTo>
                    <a:lnTo>
                      <a:pt x="178" y="26"/>
                    </a:lnTo>
                    <a:lnTo>
                      <a:pt x="194" y="28"/>
                    </a:lnTo>
                    <a:lnTo>
                      <a:pt x="208" y="34"/>
                    </a:lnTo>
                    <a:lnTo>
                      <a:pt x="222" y="40"/>
                    </a:lnTo>
                    <a:lnTo>
                      <a:pt x="234" y="48"/>
                    </a:lnTo>
                    <a:lnTo>
                      <a:pt x="246" y="56"/>
                    </a:lnTo>
                    <a:lnTo>
                      <a:pt x="256" y="64"/>
                    </a:lnTo>
                    <a:lnTo>
                      <a:pt x="266" y="76"/>
                    </a:lnTo>
                    <a:lnTo>
                      <a:pt x="274" y="88"/>
                    </a:lnTo>
                    <a:lnTo>
                      <a:pt x="282" y="100"/>
                    </a:lnTo>
                    <a:lnTo>
                      <a:pt x="286" y="112"/>
                    </a:lnTo>
                    <a:lnTo>
                      <a:pt x="292" y="126"/>
                    </a:lnTo>
                    <a:lnTo>
                      <a:pt x="294" y="142"/>
                    </a:lnTo>
                    <a:lnTo>
                      <a:pt x="296" y="160"/>
                    </a:lnTo>
                    <a:lnTo>
                      <a:pt x="296" y="210"/>
                    </a:lnTo>
                    <a:lnTo>
                      <a:pt x="322" y="210"/>
                    </a:lnTo>
                    <a:lnTo>
                      <a:pt x="322" y="160"/>
                    </a:lnTo>
                    <a:lnTo>
                      <a:pt x="320" y="142"/>
                    </a:lnTo>
                    <a:lnTo>
                      <a:pt x="318" y="126"/>
                    </a:lnTo>
                    <a:lnTo>
                      <a:pt x="312" y="108"/>
                    </a:lnTo>
                    <a:lnTo>
                      <a:pt x="306" y="90"/>
                    </a:lnTo>
                    <a:lnTo>
                      <a:pt x="296" y="72"/>
                    </a:lnTo>
                    <a:lnTo>
                      <a:pt x="284" y="56"/>
                    </a:lnTo>
                    <a:lnTo>
                      <a:pt x="270" y="42"/>
                    </a:lnTo>
                    <a:lnTo>
                      <a:pt x="256" y="30"/>
                    </a:lnTo>
                    <a:lnTo>
                      <a:pt x="240" y="20"/>
                    </a:lnTo>
                    <a:lnTo>
                      <a:pt x="222" y="12"/>
                    </a:lnTo>
                    <a:lnTo>
                      <a:pt x="208" y="6"/>
                    </a:lnTo>
                    <a:lnTo>
                      <a:pt x="192" y="2"/>
                    </a:lnTo>
                    <a:lnTo>
                      <a:pt x="178" y="0"/>
                    </a:lnTo>
                    <a:lnTo>
                      <a:pt x="162" y="0"/>
                    </a:lnTo>
                    <a:lnTo>
                      <a:pt x="152" y="0"/>
                    </a:lnTo>
                    <a:lnTo>
                      <a:pt x="124" y="4"/>
                    </a:lnTo>
                    <a:lnTo>
                      <a:pt x="100" y="12"/>
                    </a:lnTo>
                    <a:lnTo>
                      <a:pt x="76" y="24"/>
                    </a:lnTo>
                    <a:lnTo>
                      <a:pt x="56" y="38"/>
                    </a:lnTo>
                    <a:lnTo>
                      <a:pt x="38" y="56"/>
                    </a:lnTo>
                    <a:lnTo>
                      <a:pt x="22" y="78"/>
                    </a:lnTo>
                    <a:lnTo>
                      <a:pt x="12" y="102"/>
                    </a:lnTo>
                    <a:lnTo>
                      <a:pt x="4" y="126"/>
                    </a:lnTo>
                    <a:lnTo>
                      <a:pt x="2" y="142"/>
                    </a:lnTo>
                    <a:lnTo>
                      <a:pt x="0" y="16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56" name="Rectangle 3860"/>
              <p:cNvSpPr>
                <a:spLocks noChangeArrowheads="1"/>
              </p:cNvSpPr>
              <p:nvPr/>
            </p:nvSpPr>
            <p:spPr bwMode="auto">
              <a:xfrm>
                <a:off x="2329" y="2319"/>
                <a:ext cx="246" cy="22"/>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257" name="Rectangle 3861"/>
              <p:cNvSpPr>
                <a:spLocks noChangeArrowheads="1"/>
              </p:cNvSpPr>
              <p:nvPr/>
            </p:nvSpPr>
            <p:spPr bwMode="auto">
              <a:xfrm>
                <a:off x="2275" y="1711"/>
                <a:ext cx="1872" cy="5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258" name="Rectangle 3862"/>
              <p:cNvSpPr>
                <a:spLocks noChangeArrowheads="1"/>
              </p:cNvSpPr>
              <p:nvPr/>
            </p:nvSpPr>
            <p:spPr bwMode="auto">
              <a:xfrm>
                <a:off x="2275" y="1711"/>
                <a:ext cx="1872"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259" name="Freeform 3863"/>
              <p:cNvSpPr>
                <a:spLocks/>
              </p:cNvSpPr>
              <p:nvPr/>
            </p:nvSpPr>
            <p:spPr bwMode="auto">
              <a:xfrm>
                <a:off x="1621" y="2007"/>
                <a:ext cx="56" cy="186"/>
              </a:xfrm>
              <a:custGeom>
                <a:avLst/>
                <a:gdLst>
                  <a:gd name="T0" fmla="*/ 56 w 56"/>
                  <a:gd name="T1" fmla="*/ 0 h 186"/>
                  <a:gd name="T2" fmla="*/ 38 w 56"/>
                  <a:gd name="T3" fmla="*/ 0 h 186"/>
                  <a:gd name="T4" fmla="*/ 38 w 56"/>
                  <a:gd name="T5" fmla="*/ 0 h 186"/>
                  <a:gd name="T6" fmla="*/ 30 w 56"/>
                  <a:gd name="T7" fmla="*/ 18 h 186"/>
                  <a:gd name="T8" fmla="*/ 24 w 56"/>
                  <a:gd name="T9" fmla="*/ 40 h 186"/>
                  <a:gd name="T10" fmla="*/ 12 w 56"/>
                  <a:gd name="T11" fmla="*/ 86 h 186"/>
                  <a:gd name="T12" fmla="*/ 4 w 56"/>
                  <a:gd name="T13" fmla="*/ 136 h 186"/>
                  <a:gd name="T14" fmla="*/ 0 w 56"/>
                  <a:gd name="T15" fmla="*/ 186 h 186"/>
                  <a:gd name="T16" fmla="*/ 0 w 56"/>
                  <a:gd name="T17" fmla="*/ 186 h 186"/>
                  <a:gd name="T18" fmla="*/ 8 w 56"/>
                  <a:gd name="T19" fmla="*/ 182 h 186"/>
                  <a:gd name="T20" fmla="*/ 14 w 56"/>
                  <a:gd name="T21" fmla="*/ 148 h 186"/>
                  <a:gd name="T22" fmla="*/ 32 w 56"/>
                  <a:gd name="T23" fmla="*/ 144 h 186"/>
                  <a:gd name="T24" fmla="*/ 32 w 56"/>
                  <a:gd name="T25" fmla="*/ 144 h 186"/>
                  <a:gd name="T26" fmla="*/ 32 w 56"/>
                  <a:gd name="T27" fmla="*/ 144 h 186"/>
                  <a:gd name="T28" fmla="*/ 32 w 56"/>
                  <a:gd name="T29" fmla="*/ 144 h 186"/>
                  <a:gd name="T30" fmla="*/ 40 w 56"/>
                  <a:gd name="T31" fmla="*/ 82 h 186"/>
                  <a:gd name="T32" fmla="*/ 48 w 56"/>
                  <a:gd name="T33" fmla="*/ 42 h 186"/>
                  <a:gd name="T34" fmla="*/ 56 w 56"/>
                  <a:gd name="T35" fmla="*/ 0 h 1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6" h="186">
                    <a:moveTo>
                      <a:pt x="56" y="0"/>
                    </a:moveTo>
                    <a:lnTo>
                      <a:pt x="38" y="0"/>
                    </a:lnTo>
                    <a:lnTo>
                      <a:pt x="30" y="18"/>
                    </a:lnTo>
                    <a:lnTo>
                      <a:pt x="24" y="40"/>
                    </a:lnTo>
                    <a:lnTo>
                      <a:pt x="12" y="86"/>
                    </a:lnTo>
                    <a:lnTo>
                      <a:pt x="4" y="136"/>
                    </a:lnTo>
                    <a:lnTo>
                      <a:pt x="0" y="186"/>
                    </a:lnTo>
                    <a:lnTo>
                      <a:pt x="8" y="182"/>
                    </a:lnTo>
                    <a:lnTo>
                      <a:pt x="14" y="148"/>
                    </a:lnTo>
                    <a:lnTo>
                      <a:pt x="32" y="144"/>
                    </a:lnTo>
                    <a:lnTo>
                      <a:pt x="40" y="82"/>
                    </a:lnTo>
                    <a:lnTo>
                      <a:pt x="48" y="42"/>
                    </a:lnTo>
                    <a:lnTo>
                      <a:pt x="56" y="0"/>
                    </a:lnTo>
                    <a:close/>
                  </a:path>
                </a:pathLst>
              </a:custGeom>
              <a:solidFill>
                <a:srgbClr val="85C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60" name="Freeform 3864"/>
              <p:cNvSpPr>
                <a:spLocks/>
              </p:cNvSpPr>
              <p:nvPr/>
            </p:nvSpPr>
            <p:spPr bwMode="auto">
              <a:xfrm>
                <a:off x="1621" y="2007"/>
                <a:ext cx="56" cy="186"/>
              </a:xfrm>
              <a:custGeom>
                <a:avLst/>
                <a:gdLst>
                  <a:gd name="T0" fmla="*/ 56 w 56"/>
                  <a:gd name="T1" fmla="*/ 0 h 186"/>
                  <a:gd name="T2" fmla="*/ 38 w 56"/>
                  <a:gd name="T3" fmla="*/ 0 h 186"/>
                  <a:gd name="T4" fmla="*/ 38 w 56"/>
                  <a:gd name="T5" fmla="*/ 0 h 186"/>
                  <a:gd name="T6" fmla="*/ 30 w 56"/>
                  <a:gd name="T7" fmla="*/ 18 h 186"/>
                  <a:gd name="T8" fmla="*/ 24 w 56"/>
                  <a:gd name="T9" fmla="*/ 40 h 186"/>
                  <a:gd name="T10" fmla="*/ 12 w 56"/>
                  <a:gd name="T11" fmla="*/ 86 h 186"/>
                  <a:gd name="T12" fmla="*/ 4 w 56"/>
                  <a:gd name="T13" fmla="*/ 136 h 186"/>
                  <a:gd name="T14" fmla="*/ 0 w 56"/>
                  <a:gd name="T15" fmla="*/ 186 h 186"/>
                  <a:gd name="T16" fmla="*/ 0 w 56"/>
                  <a:gd name="T17" fmla="*/ 186 h 186"/>
                  <a:gd name="T18" fmla="*/ 8 w 56"/>
                  <a:gd name="T19" fmla="*/ 182 h 186"/>
                  <a:gd name="T20" fmla="*/ 14 w 56"/>
                  <a:gd name="T21" fmla="*/ 148 h 186"/>
                  <a:gd name="T22" fmla="*/ 32 w 56"/>
                  <a:gd name="T23" fmla="*/ 144 h 186"/>
                  <a:gd name="T24" fmla="*/ 32 w 56"/>
                  <a:gd name="T25" fmla="*/ 144 h 186"/>
                  <a:gd name="T26" fmla="*/ 32 w 56"/>
                  <a:gd name="T27" fmla="*/ 144 h 186"/>
                  <a:gd name="T28" fmla="*/ 32 w 56"/>
                  <a:gd name="T29" fmla="*/ 144 h 186"/>
                  <a:gd name="T30" fmla="*/ 40 w 56"/>
                  <a:gd name="T31" fmla="*/ 82 h 186"/>
                  <a:gd name="T32" fmla="*/ 48 w 56"/>
                  <a:gd name="T33" fmla="*/ 42 h 186"/>
                  <a:gd name="T34" fmla="*/ 56 w 56"/>
                  <a:gd name="T35" fmla="*/ 0 h 1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6" h="186">
                    <a:moveTo>
                      <a:pt x="56" y="0"/>
                    </a:moveTo>
                    <a:lnTo>
                      <a:pt x="38" y="0"/>
                    </a:lnTo>
                    <a:lnTo>
                      <a:pt x="30" y="18"/>
                    </a:lnTo>
                    <a:lnTo>
                      <a:pt x="24" y="40"/>
                    </a:lnTo>
                    <a:lnTo>
                      <a:pt x="12" y="86"/>
                    </a:lnTo>
                    <a:lnTo>
                      <a:pt x="4" y="136"/>
                    </a:lnTo>
                    <a:lnTo>
                      <a:pt x="0" y="186"/>
                    </a:lnTo>
                    <a:lnTo>
                      <a:pt x="8" y="182"/>
                    </a:lnTo>
                    <a:lnTo>
                      <a:pt x="14" y="148"/>
                    </a:lnTo>
                    <a:lnTo>
                      <a:pt x="32" y="144"/>
                    </a:lnTo>
                    <a:lnTo>
                      <a:pt x="40" y="82"/>
                    </a:lnTo>
                    <a:lnTo>
                      <a:pt x="48" y="42"/>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61" name="Freeform 3865"/>
              <p:cNvSpPr>
                <a:spLocks/>
              </p:cNvSpPr>
              <p:nvPr/>
            </p:nvSpPr>
            <p:spPr bwMode="auto">
              <a:xfrm>
                <a:off x="1629" y="2151"/>
                <a:ext cx="24" cy="38"/>
              </a:xfrm>
              <a:custGeom>
                <a:avLst/>
                <a:gdLst>
                  <a:gd name="T0" fmla="*/ 24 w 24"/>
                  <a:gd name="T1" fmla="*/ 0 h 38"/>
                  <a:gd name="T2" fmla="*/ 6 w 24"/>
                  <a:gd name="T3" fmla="*/ 4 h 38"/>
                  <a:gd name="T4" fmla="*/ 0 w 24"/>
                  <a:gd name="T5" fmla="*/ 38 h 38"/>
                  <a:gd name="T6" fmla="*/ 0 w 24"/>
                  <a:gd name="T7" fmla="*/ 38 h 38"/>
                  <a:gd name="T8" fmla="*/ 20 w 24"/>
                  <a:gd name="T9" fmla="*/ 32 h 38"/>
                  <a:gd name="T10" fmla="*/ 20 w 24"/>
                  <a:gd name="T11" fmla="*/ 32 h 38"/>
                  <a:gd name="T12" fmla="*/ 20 w 24"/>
                  <a:gd name="T13" fmla="*/ 30 h 38"/>
                  <a:gd name="T14" fmla="*/ 20 w 24"/>
                  <a:gd name="T15" fmla="*/ 30 h 38"/>
                  <a:gd name="T16" fmla="*/ 24 w 24"/>
                  <a:gd name="T17" fmla="*/ 0 h 38"/>
                  <a:gd name="T18" fmla="*/ 24 w 24"/>
                  <a:gd name="T19" fmla="*/ 0 h 38"/>
                  <a:gd name="T20" fmla="*/ 24 w 24"/>
                  <a:gd name="T21" fmla="*/ 0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38">
                    <a:moveTo>
                      <a:pt x="24" y="0"/>
                    </a:moveTo>
                    <a:lnTo>
                      <a:pt x="6" y="4"/>
                    </a:lnTo>
                    <a:lnTo>
                      <a:pt x="0" y="38"/>
                    </a:lnTo>
                    <a:lnTo>
                      <a:pt x="20" y="32"/>
                    </a:lnTo>
                    <a:lnTo>
                      <a:pt x="20" y="30"/>
                    </a:lnTo>
                    <a:lnTo>
                      <a:pt x="24" y="0"/>
                    </a:lnTo>
                    <a:close/>
                  </a:path>
                </a:pathLst>
              </a:custGeom>
              <a:solidFill>
                <a:srgbClr val="8D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62" name="Freeform 3866"/>
              <p:cNvSpPr>
                <a:spLocks/>
              </p:cNvSpPr>
              <p:nvPr/>
            </p:nvSpPr>
            <p:spPr bwMode="auto">
              <a:xfrm>
                <a:off x="1629" y="2151"/>
                <a:ext cx="24" cy="38"/>
              </a:xfrm>
              <a:custGeom>
                <a:avLst/>
                <a:gdLst>
                  <a:gd name="T0" fmla="*/ 24 w 24"/>
                  <a:gd name="T1" fmla="*/ 0 h 38"/>
                  <a:gd name="T2" fmla="*/ 6 w 24"/>
                  <a:gd name="T3" fmla="*/ 4 h 38"/>
                  <a:gd name="T4" fmla="*/ 0 w 24"/>
                  <a:gd name="T5" fmla="*/ 38 h 38"/>
                  <a:gd name="T6" fmla="*/ 0 w 24"/>
                  <a:gd name="T7" fmla="*/ 38 h 38"/>
                  <a:gd name="T8" fmla="*/ 20 w 24"/>
                  <a:gd name="T9" fmla="*/ 32 h 38"/>
                  <a:gd name="T10" fmla="*/ 20 w 24"/>
                  <a:gd name="T11" fmla="*/ 32 h 38"/>
                  <a:gd name="T12" fmla="*/ 20 w 24"/>
                  <a:gd name="T13" fmla="*/ 30 h 38"/>
                  <a:gd name="T14" fmla="*/ 20 w 24"/>
                  <a:gd name="T15" fmla="*/ 30 h 38"/>
                  <a:gd name="T16" fmla="*/ 24 w 24"/>
                  <a:gd name="T17" fmla="*/ 0 h 38"/>
                  <a:gd name="T18" fmla="*/ 24 w 24"/>
                  <a:gd name="T19" fmla="*/ 0 h 38"/>
                  <a:gd name="T20" fmla="*/ 24 w 24"/>
                  <a:gd name="T21" fmla="*/ 0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38">
                    <a:moveTo>
                      <a:pt x="24" y="0"/>
                    </a:moveTo>
                    <a:lnTo>
                      <a:pt x="6" y="4"/>
                    </a:lnTo>
                    <a:lnTo>
                      <a:pt x="0" y="38"/>
                    </a:lnTo>
                    <a:lnTo>
                      <a:pt x="20" y="32"/>
                    </a:lnTo>
                    <a:lnTo>
                      <a:pt x="20" y="3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63" name="Freeform 3867"/>
              <p:cNvSpPr>
                <a:spLocks noEditPoints="1"/>
              </p:cNvSpPr>
              <p:nvPr/>
            </p:nvSpPr>
            <p:spPr bwMode="auto">
              <a:xfrm>
                <a:off x="1711" y="2007"/>
                <a:ext cx="170" cy="164"/>
              </a:xfrm>
              <a:custGeom>
                <a:avLst/>
                <a:gdLst>
                  <a:gd name="T0" fmla="*/ 40 w 170"/>
                  <a:gd name="T1" fmla="*/ 160 h 164"/>
                  <a:gd name="T2" fmla="*/ 40 w 170"/>
                  <a:gd name="T3" fmla="*/ 160 h 164"/>
                  <a:gd name="T4" fmla="*/ 32 w 170"/>
                  <a:gd name="T5" fmla="*/ 160 h 164"/>
                  <a:gd name="T6" fmla="*/ 32 w 170"/>
                  <a:gd name="T7" fmla="*/ 160 h 164"/>
                  <a:gd name="T8" fmla="*/ 32 w 170"/>
                  <a:gd name="T9" fmla="*/ 160 h 164"/>
                  <a:gd name="T10" fmla="*/ 40 w 170"/>
                  <a:gd name="T11" fmla="*/ 160 h 164"/>
                  <a:gd name="T12" fmla="*/ 116 w 170"/>
                  <a:gd name="T13" fmla="*/ 156 h 164"/>
                  <a:gd name="T14" fmla="*/ 116 w 170"/>
                  <a:gd name="T15" fmla="*/ 156 h 164"/>
                  <a:gd name="T16" fmla="*/ 110 w 170"/>
                  <a:gd name="T17" fmla="*/ 156 h 164"/>
                  <a:gd name="T18" fmla="*/ 110 w 170"/>
                  <a:gd name="T19" fmla="*/ 156 h 164"/>
                  <a:gd name="T20" fmla="*/ 82 w 170"/>
                  <a:gd name="T21" fmla="*/ 158 h 164"/>
                  <a:gd name="T22" fmla="*/ 82 w 170"/>
                  <a:gd name="T23" fmla="*/ 158 h 164"/>
                  <a:gd name="T24" fmla="*/ 116 w 170"/>
                  <a:gd name="T25" fmla="*/ 156 h 164"/>
                  <a:gd name="T26" fmla="*/ 130 w 170"/>
                  <a:gd name="T27" fmla="*/ 52 h 164"/>
                  <a:gd name="T28" fmla="*/ 130 w 170"/>
                  <a:gd name="T29" fmla="*/ 52 h 164"/>
                  <a:gd name="T30" fmla="*/ 124 w 170"/>
                  <a:gd name="T31" fmla="*/ 54 h 164"/>
                  <a:gd name="T32" fmla="*/ 124 w 170"/>
                  <a:gd name="T33" fmla="*/ 54 h 164"/>
                  <a:gd name="T34" fmla="*/ 118 w 170"/>
                  <a:gd name="T35" fmla="*/ 56 h 164"/>
                  <a:gd name="T36" fmla="*/ 112 w 170"/>
                  <a:gd name="T37" fmla="*/ 60 h 164"/>
                  <a:gd name="T38" fmla="*/ 106 w 170"/>
                  <a:gd name="T39" fmla="*/ 64 h 164"/>
                  <a:gd name="T40" fmla="*/ 100 w 170"/>
                  <a:gd name="T41" fmla="*/ 66 h 164"/>
                  <a:gd name="T42" fmla="*/ 100 w 170"/>
                  <a:gd name="T43" fmla="*/ 66 h 164"/>
                  <a:gd name="T44" fmla="*/ 88 w 170"/>
                  <a:gd name="T45" fmla="*/ 64 h 164"/>
                  <a:gd name="T46" fmla="*/ 78 w 170"/>
                  <a:gd name="T47" fmla="*/ 60 h 164"/>
                  <a:gd name="T48" fmla="*/ 66 w 170"/>
                  <a:gd name="T49" fmla="*/ 56 h 164"/>
                  <a:gd name="T50" fmla="*/ 56 w 170"/>
                  <a:gd name="T51" fmla="*/ 54 h 164"/>
                  <a:gd name="T52" fmla="*/ 56 w 170"/>
                  <a:gd name="T53" fmla="*/ 54 h 164"/>
                  <a:gd name="T54" fmla="*/ 46 w 170"/>
                  <a:gd name="T55" fmla="*/ 56 h 164"/>
                  <a:gd name="T56" fmla="*/ 46 w 170"/>
                  <a:gd name="T57" fmla="*/ 56 h 164"/>
                  <a:gd name="T58" fmla="*/ 38 w 170"/>
                  <a:gd name="T59" fmla="*/ 60 h 164"/>
                  <a:gd name="T60" fmla="*/ 32 w 170"/>
                  <a:gd name="T61" fmla="*/ 66 h 164"/>
                  <a:gd name="T62" fmla="*/ 24 w 170"/>
                  <a:gd name="T63" fmla="*/ 70 h 164"/>
                  <a:gd name="T64" fmla="*/ 14 w 170"/>
                  <a:gd name="T65" fmla="*/ 74 h 164"/>
                  <a:gd name="T66" fmla="*/ 14 w 170"/>
                  <a:gd name="T67" fmla="*/ 74 h 164"/>
                  <a:gd name="T68" fmla="*/ 12 w 170"/>
                  <a:gd name="T69" fmla="*/ 74 h 164"/>
                  <a:gd name="T70" fmla="*/ 14 w 170"/>
                  <a:gd name="T71" fmla="*/ 140 h 164"/>
                  <a:gd name="T72" fmla="*/ 24 w 170"/>
                  <a:gd name="T73" fmla="*/ 148 h 164"/>
                  <a:gd name="T74" fmla="*/ 112 w 170"/>
                  <a:gd name="T75" fmla="*/ 148 h 164"/>
                  <a:gd name="T76" fmla="*/ 120 w 170"/>
                  <a:gd name="T77" fmla="*/ 68 h 164"/>
                  <a:gd name="T78" fmla="*/ 144 w 170"/>
                  <a:gd name="T79" fmla="*/ 68 h 164"/>
                  <a:gd name="T80" fmla="*/ 148 w 170"/>
                  <a:gd name="T81" fmla="*/ 148 h 164"/>
                  <a:gd name="T82" fmla="*/ 154 w 170"/>
                  <a:gd name="T83" fmla="*/ 62 h 164"/>
                  <a:gd name="T84" fmla="*/ 154 w 170"/>
                  <a:gd name="T85" fmla="*/ 62 h 164"/>
                  <a:gd name="T86" fmla="*/ 142 w 170"/>
                  <a:gd name="T87" fmla="*/ 56 h 164"/>
                  <a:gd name="T88" fmla="*/ 136 w 170"/>
                  <a:gd name="T89" fmla="*/ 54 h 164"/>
                  <a:gd name="T90" fmla="*/ 130 w 170"/>
                  <a:gd name="T91" fmla="*/ 52 h 164"/>
                  <a:gd name="T92" fmla="*/ 170 w 170"/>
                  <a:gd name="T93" fmla="*/ 0 h 164"/>
                  <a:gd name="T94" fmla="*/ 0 w 170"/>
                  <a:gd name="T95" fmla="*/ 0 h 164"/>
                  <a:gd name="T96" fmla="*/ 2 w 170"/>
                  <a:gd name="T97" fmla="*/ 164 h 164"/>
                  <a:gd name="T98" fmla="*/ 2 w 170"/>
                  <a:gd name="T99" fmla="*/ 164 h 164"/>
                  <a:gd name="T100" fmla="*/ 2 w 170"/>
                  <a:gd name="T101" fmla="*/ 164 h 164"/>
                  <a:gd name="T102" fmla="*/ 2 w 170"/>
                  <a:gd name="T103" fmla="*/ 132 h 164"/>
                  <a:gd name="T104" fmla="*/ 0 w 170"/>
                  <a:gd name="T105" fmla="*/ 0 h 164"/>
                  <a:gd name="T106" fmla="*/ 170 w 170"/>
                  <a:gd name="T107" fmla="*/ 0 h 1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64">
                    <a:moveTo>
                      <a:pt x="40" y="160"/>
                    </a:moveTo>
                    <a:lnTo>
                      <a:pt x="40" y="160"/>
                    </a:lnTo>
                    <a:lnTo>
                      <a:pt x="32" y="160"/>
                    </a:lnTo>
                    <a:lnTo>
                      <a:pt x="40" y="160"/>
                    </a:lnTo>
                    <a:close/>
                    <a:moveTo>
                      <a:pt x="116" y="156"/>
                    </a:moveTo>
                    <a:lnTo>
                      <a:pt x="116" y="156"/>
                    </a:lnTo>
                    <a:lnTo>
                      <a:pt x="110" y="156"/>
                    </a:lnTo>
                    <a:lnTo>
                      <a:pt x="82" y="158"/>
                    </a:lnTo>
                    <a:lnTo>
                      <a:pt x="116" y="156"/>
                    </a:lnTo>
                    <a:close/>
                    <a:moveTo>
                      <a:pt x="130" y="52"/>
                    </a:moveTo>
                    <a:lnTo>
                      <a:pt x="130" y="52"/>
                    </a:lnTo>
                    <a:lnTo>
                      <a:pt x="124" y="54"/>
                    </a:lnTo>
                    <a:lnTo>
                      <a:pt x="118" y="56"/>
                    </a:lnTo>
                    <a:lnTo>
                      <a:pt x="112" y="60"/>
                    </a:lnTo>
                    <a:lnTo>
                      <a:pt x="106" y="64"/>
                    </a:lnTo>
                    <a:lnTo>
                      <a:pt x="100" y="66"/>
                    </a:lnTo>
                    <a:lnTo>
                      <a:pt x="88" y="64"/>
                    </a:lnTo>
                    <a:lnTo>
                      <a:pt x="78" y="60"/>
                    </a:lnTo>
                    <a:lnTo>
                      <a:pt x="66" y="56"/>
                    </a:lnTo>
                    <a:lnTo>
                      <a:pt x="56" y="54"/>
                    </a:lnTo>
                    <a:lnTo>
                      <a:pt x="46" y="56"/>
                    </a:lnTo>
                    <a:lnTo>
                      <a:pt x="38" y="60"/>
                    </a:lnTo>
                    <a:lnTo>
                      <a:pt x="32" y="66"/>
                    </a:lnTo>
                    <a:lnTo>
                      <a:pt x="24" y="70"/>
                    </a:lnTo>
                    <a:lnTo>
                      <a:pt x="14" y="74"/>
                    </a:lnTo>
                    <a:lnTo>
                      <a:pt x="12" y="74"/>
                    </a:lnTo>
                    <a:lnTo>
                      <a:pt x="14" y="140"/>
                    </a:lnTo>
                    <a:lnTo>
                      <a:pt x="24" y="148"/>
                    </a:lnTo>
                    <a:lnTo>
                      <a:pt x="112" y="148"/>
                    </a:lnTo>
                    <a:lnTo>
                      <a:pt x="120" y="68"/>
                    </a:lnTo>
                    <a:lnTo>
                      <a:pt x="144" y="68"/>
                    </a:lnTo>
                    <a:lnTo>
                      <a:pt x="148" y="148"/>
                    </a:lnTo>
                    <a:lnTo>
                      <a:pt x="154" y="62"/>
                    </a:lnTo>
                    <a:lnTo>
                      <a:pt x="142" y="56"/>
                    </a:lnTo>
                    <a:lnTo>
                      <a:pt x="136" y="54"/>
                    </a:lnTo>
                    <a:lnTo>
                      <a:pt x="130" y="52"/>
                    </a:lnTo>
                    <a:close/>
                    <a:moveTo>
                      <a:pt x="170" y="0"/>
                    </a:moveTo>
                    <a:lnTo>
                      <a:pt x="0" y="0"/>
                    </a:lnTo>
                    <a:lnTo>
                      <a:pt x="2" y="164"/>
                    </a:lnTo>
                    <a:lnTo>
                      <a:pt x="2" y="132"/>
                    </a:lnTo>
                    <a:lnTo>
                      <a:pt x="0" y="0"/>
                    </a:lnTo>
                    <a:lnTo>
                      <a:pt x="170" y="0"/>
                    </a:lnTo>
                    <a:close/>
                  </a:path>
                </a:pathLst>
              </a:custGeom>
              <a:solidFill>
                <a:srgbClr val="85C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64" name="Freeform 3868"/>
              <p:cNvSpPr>
                <a:spLocks/>
              </p:cNvSpPr>
              <p:nvPr/>
            </p:nvSpPr>
            <p:spPr bwMode="auto">
              <a:xfrm>
                <a:off x="1743" y="2167"/>
                <a:ext cx="8" cy="0"/>
              </a:xfrm>
              <a:custGeom>
                <a:avLst/>
                <a:gdLst>
                  <a:gd name="T0" fmla="*/ 8 w 8"/>
                  <a:gd name="T1" fmla="*/ 8 w 8"/>
                  <a:gd name="T2" fmla="*/ 0 w 8"/>
                  <a:gd name="T3" fmla="*/ 0 w 8"/>
                  <a:gd name="T4" fmla="*/ 0 w 8"/>
                  <a:gd name="T5" fmla="*/ 8 w 8"/>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8">
                    <a:moveTo>
                      <a:pt x="8" y="0"/>
                    </a:moveTo>
                    <a:lnTo>
                      <a:pt x="8" y="0"/>
                    </a:lnTo>
                    <a:lnTo>
                      <a:pt x="0"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65" name="Freeform 3869"/>
              <p:cNvSpPr>
                <a:spLocks/>
              </p:cNvSpPr>
              <p:nvPr/>
            </p:nvSpPr>
            <p:spPr bwMode="auto">
              <a:xfrm>
                <a:off x="1793" y="2163"/>
                <a:ext cx="34" cy="2"/>
              </a:xfrm>
              <a:custGeom>
                <a:avLst/>
                <a:gdLst>
                  <a:gd name="T0" fmla="*/ 34 w 34"/>
                  <a:gd name="T1" fmla="*/ 0 h 2"/>
                  <a:gd name="T2" fmla="*/ 34 w 34"/>
                  <a:gd name="T3" fmla="*/ 0 h 2"/>
                  <a:gd name="T4" fmla="*/ 28 w 34"/>
                  <a:gd name="T5" fmla="*/ 0 h 2"/>
                  <a:gd name="T6" fmla="*/ 28 w 34"/>
                  <a:gd name="T7" fmla="*/ 0 h 2"/>
                  <a:gd name="T8" fmla="*/ 0 w 34"/>
                  <a:gd name="T9" fmla="*/ 2 h 2"/>
                  <a:gd name="T10" fmla="*/ 0 w 34"/>
                  <a:gd name="T11" fmla="*/ 2 h 2"/>
                  <a:gd name="T12" fmla="*/ 34 w 3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
                    <a:moveTo>
                      <a:pt x="34" y="0"/>
                    </a:moveTo>
                    <a:lnTo>
                      <a:pt x="34" y="0"/>
                    </a:lnTo>
                    <a:lnTo>
                      <a:pt x="28" y="0"/>
                    </a:lnTo>
                    <a:lnTo>
                      <a:pt x="0" y="2"/>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66" name="Freeform 3870"/>
              <p:cNvSpPr>
                <a:spLocks/>
              </p:cNvSpPr>
              <p:nvPr/>
            </p:nvSpPr>
            <p:spPr bwMode="auto">
              <a:xfrm>
                <a:off x="1723" y="2059"/>
                <a:ext cx="142" cy="96"/>
              </a:xfrm>
              <a:custGeom>
                <a:avLst/>
                <a:gdLst>
                  <a:gd name="T0" fmla="*/ 118 w 142"/>
                  <a:gd name="T1" fmla="*/ 0 h 96"/>
                  <a:gd name="T2" fmla="*/ 118 w 142"/>
                  <a:gd name="T3" fmla="*/ 0 h 96"/>
                  <a:gd name="T4" fmla="*/ 112 w 142"/>
                  <a:gd name="T5" fmla="*/ 2 h 96"/>
                  <a:gd name="T6" fmla="*/ 112 w 142"/>
                  <a:gd name="T7" fmla="*/ 2 h 96"/>
                  <a:gd name="T8" fmla="*/ 106 w 142"/>
                  <a:gd name="T9" fmla="*/ 4 h 96"/>
                  <a:gd name="T10" fmla="*/ 100 w 142"/>
                  <a:gd name="T11" fmla="*/ 8 h 96"/>
                  <a:gd name="T12" fmla="*/ 94 w 142"/>
                  <a:gd name="T13" fmla="*/ 12 h 96"/>
                  <a:gd name="T14" fmla="*/ 88 w 142"/>
                  <a:gd name="T15" fmla="*/ 14 h 96"/>
                  <a:gd name="T16" fmla="*/ 88 w 142"/>
                  <a:gd name="T17" fmla="*/ 14 h 96"/>
                  <a:gd name="T18" fmla="*/ 76 w 142"/>
                  <a:gd name="T19" fmla="*/ 12 h 96"/>
                  <a:gd name="T20" fmla="*/ 66 w 142"/>
                  <a:gd name="T21" fmla="*/ 8 h 96"/>
                  <a:gd name="T22" fmla="*/ 54 w 142"/>
                  <a:gd name="T23" fmla="*/ 4 h 96"/>
                  <a:gd name="T24" fmla="*/ 44 w 142"/>
                  <a:gd name="T25" fmla="*/ 2 h 96"/>
                  <a:gd name="T26" fmla="*/ 44 w 142"/>
                  <a:gd name="T27" fmla="*/ 2 h 96"/>
                  <a:gd name="T28" fmla="*/ 34 w 142"/>
                  <a:gd name="T29" fmla="*/ 4 h 96"/>
                  <a:gd name="T30" fmla="*/ 34 w 142"/>
                  <a:gd name="T31" fmla="*/ 4 h 96"/>
                  <a:gd name="T32" fmla="*/ 26 w 142"/>
                  <a:gd name="T33" fmla="*/ 8 h 96"/>
                  <a:gd name="T34" fmla="*/ 20 w 142"/>
                  <a:gd name="T35" fmla="*/ 14 h 96"/>
                  <a:gd name="T36" fmla="*/ 12 w 142"/>
                  <a:gd name="T37" fmla="*/ 18 h 96"/>
                  <a:gd name="T38" fmla="*/ 2 w 142"/>
                  <a:gd name="T39" fmla="*/ 22 h 96"/>
                  <a:gd name="T40" fmla="*/ 2 w 142"/>
                  <a:gd name="T41" fmla="*/ 22 h 96"/>
                  <a:gd name="T42" fmla="*/ 0 w 142"/>
                  <a:gd name="T43" fmla="*/ 22 h 96"/>
                  <a:gd name="T44" fmla="*/ 2 w 142"/>
                  <a:gd name="T45" fmla="*/ 88 h 96"/>
                  <a:gd name="T46" fmla="*/ 12 w 142"/>
                  <a:gd name="T47" fmla="*/ 96 h 96"/>
                  <a:gd name="T48" fmla="*/ 100 w 142"/>
                  <a:gd name="T49" fmla="*/ 96 h 96"/>
                  <a:gd name="T50" fmla="*/ 108 w 142"/>
                  <a:gd name="T51" fmla="*/ 16 h 96"/>
                  <a:gd name="T52" fmla="*/ 132 w 142"/>
                  <a:gd name="T53" fmla="*/ 16 h 96"/>
                  <a:gd name="T54" fmla="*/ 136 w 142"/>
                  <a:gd name="T55" fmla="*/ 96 h 96"/>
                  <a:gd name="T56" fmla="*/ 142 w 142"/>
                  <a:gd name="T57" fmla="*/ 10 h 96"/>
                  <a:gd name="T58" fmla="*/ 142 w 142"/>
                  <a:gd name="T59" fmla="*/ 10 h 96"/>
                  <a:gd name="T60" fmla="*/ 130 w 142"/>
                  <a:gd name="T61" fmla="*/ 4 h 96"/>
                  <a:gd name="T62" fmla="*/ 124 w 142"/>
                  <a:gd name="T63" fmla="*/ 2 h 96"/>
                  <a:gd name="T64" fmla="*/ 118 w 142"/>
                  <a:gd name="T65" fmla="*/ 0 h 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96">
                    <a:moveTo>
                      <a:pt x="118" y="0"/>
                    </a:moveTo>
                    <a:lnTo>
                      <a:pt x="118" y="0"/>
                    </a:lnTo>
                    <a:lnTo>
                      <a:pt x="112" y="2"/>
                    </a:lnTo>
                    <a:lnTo>
                      <a:pt x="106" y="4"/>
                    </a:lnTo>
                    <a:lnTo>
                      <a:pt x="100" y="8"/>
                    </a:lnTo>
                    <a:lnTo>
                      <a:pt x="94" y="12"/>
                    </a:lnTo>
                    <a:lnTo>
                      <a:pt x="88" y="14"/>
                    </a:lnTo>
                    <a:lnTo>
                      <a:pt x="76" y="12"/>
                    </a:lnTo>
                    <a:lnTo>
                      <a:pt x="66" y="8"/>
                    </a:lnTo>
                    <a:lnTo>
                      <a:pt x="54" y="4"/>
                    </a:lnTo>
                    <a:lnTo>
                      <a:pt x="44" y="2"/>
                    </a:lnTo>
                    <a:lnTo>
                      <a:pt x="34" y="4"/>
                    </a:lnTo>
                    <a:lnTo>
                      <a:pt x="26" y="8"/>
                    </a:lnTo>
                    <a:lnTo>
                      <a:pt x="20" y="14"/>
                    </a:lnTo>
                    <a:lnTo>
                      <a:pt x="12" y="18"/>
                    </a:lnTo>
                    <a:lnTo>
                      <a:pt x="2" y="22"/>
                    </a:lnTo>
                    <a:lnTo>
                      <a:pt x="0" y="22"/>
                    </a:lnTo>
                    <a:lnTo>
                      <a:pt x="2" y="88"/>
                    </a:lnTo>
                    <a:lnTo>
                      <a:pt x="12" y="96"/>
                    </a:lnTo>
                    <a:lnTo>
                      <a:pt x="100" y="96"/>
                    </a:lnTo>
                    <a:lnTo>
                      <a:pt x="108" y="16"/>
                    </a:lnTo>
                    <a:lnTo>
                      <a:pt x="132" y="16"/>
                    </a:lnTo>
                    <a:lnTo>
                      <a:pt x="136" y="96"/>
                    </a:lnTo>
                    <a:lnTo>
                      <a:pt x="142" y="10"/>
                    </a:lnTo>
                    <a:lnTo>
                      <a:pt x="130" y="4"/>
                    </a:lnTo>
                    <a:lnTo>
                      <a:pt x="124" y="2"/>
                    </a:lnTo>
                    <a:lnTo>
                      <a:pt x="1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67" name="Freeform 3871"/>
              <p:cNvSpPr>
                <a:spLocks/>
              </p:cNvSpPr>
              <p:nvPr/>
            </p:nvSpPr>
            <p:spPr bwMode="auto">
              <a:xfrm>
                <a:off x="1711" y="2007"/>
                <a:ext cx="170" cy="164"/>
              </a:xfrm>
              <a:custGeom>
                <a:avLst/>
                <a:gdLst>
                  <a:gd name="T0" fmla="*/ 170 w 170"/>
                  <a:gd name="T1" fmla="*/ 0 h 164"/>
                  <a:gd name="T2" fmla="*/ 0 w 170"/>
                  <a:gd name="T3" fmla="*/ 0 h 164"/>
                  <a:gd name="T4" fmla="*/ 2 w 170"/>
                  <a:gd name="T5" fmla="*/ 164 h 164"/>
                  <a:gd name="T6" fmla="*/ 2 w 170"/>
                  <a:gd name="T7" fmla="*/ 164 h 164"/>
                  <a:gd name="T8" fmla="*/ 2 w 170"/>
                  <a:gd name="T9" fmla="*/ 164 h 164"/>
                  <a:gd name="T10" fmla="*/ 2 w 170"/>
                  <a:gd name="T11" fmla="*/ 132 h 164"/>
                  <a:gd name="T12" fmla="*/ 0 w 170"/>
                  <a:gd name="T13" fmla="*/ 0 h 164"/>
                  <a:gd name="T14" fmla="*/ 170 w 170"/>
                  <a:gd name="T15" fmla="*/ 0 h 1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0" h="164">
                    <a:moveTo>
                      <a:pt x="170" y="0"/>
                    </a:moveTo>
                    <a:lnTo>
                      <a:pt x="0" y="0"/>
                    </a:lnTo>
                    <a:lnTo>
                      <a:pt x="2" y="164"/>
                    </a:lnTo>
                    <a:lnTo>
                      <a:pt x="2" y="132"/>
                    </a:lnTo>
                    <a:lnTo>
                      <a:pt x="0" y="0"/>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68" name="Freeform 3872"/>
              <p:cNvSpPr>
                <a:spLocks noEditPoints="1"/>
              </p:cNvSpPr>
              <p:nvPr/>
            </p:nvSpPr>
            <p:spPr bwMode="auto">
              <a:xfrm>
                <a:off x="1711" y="2007"/>
                <a:ext cx="170" cy="164"/>
              </a:xfrm>
              <a:custGeom>
                <a:avLst/>
                <a:gdLst>
                  <a:gd name="T0" fmla="*/ 8 w 170"/>
                  <a:gd name="T1" fmla="*/ 74 h 164"/>
                  <a:gd name="T2" fmla="*/ 6 w 170"/>
                  <a:gd name="T3" fmla="*/ 8 h 164"/>
                  <a:gd name="T4" fmla="*/ 162 w 170"/>
                  <a:gd name="T5" fmla="*/ 8 h 164"/>
                  <a:gd name="T6" fmla="*/ 158 w 170"/>
                  <a:gd name="T7" fmla="*/ 64 h 164"/>
                  <a:gd name="T8" fmla="*/ 158 w 170"/>
                  <a:gd name="T9" fmla="*/ 64 h 164"/>
                  <a:gd name="T10" fmla="*/ 158 w 170"/>
                  <a:gd name="T11" fmla="*/ 64 h 164"/>
                  <a:gd name="T12" fmla="*/ 154 w 170"/>
                  <a:gd name="T13" fmla="*/ 62 h 164"/>
                  <a:gd name="T14" fmla="*/ 148 w 170"/>
                  <a:gd name="T15" fmla="*/ 148 h 164"/>
                  <a:gd name="T16" fmla="*/ 144 w 170"/>
                  <a:gd name="T17" fmla="*/ 68 h 164"/>
                  <a:gd name="T18" fmla="*/ 120 w 170"/>
                  <a:gd name="T19" fmla="*/ 68 h 164"/>
                  <a:gd name="T20" fmla="*/ 112 w 170"/>
                  <a:gd name="T21" fmla="*/ 148 h 164"/>
                  <a:gd name="T22" fmla="*/ 24 w 170"/>
                  <a:gd name="T23" fmla="*/ 148 h 164"/>
                  <a:gd name="T24" fmla="*/ 14 w 170"/>
                  <a:gd name="T25" fmla="*/ 140 h 164"/>
                  <a:gd name="T26" fmla="*/ 12 w 170"/>
                  <a:gd name="T27" fmla="*/ 74 h 164"/>
                  <a:gd name="T28" fmla="*/ 12 w 170"/>
                  <a:gd name="T29" fmla="*/ 74 h 164"/>
                  <a:gd name="T30" fmla="*/ 8 w 170"/>
                  <a:gd name="T31" fmla="*/ 74 h 164"/>
                  <a:gd name="T32" fmla="*/ 170 w 170"/>
                  <a:gd name="T33" fmla="*/ 0 h 164"/>
                  <a:gd name="T34" fmla="*/ 0 w 170"/>
                  <a:gd name="T35" fmla="*/ 0 h 164"/>
                  <a:gd name="T36" fmla="*/ 2 w 170"/>
                  <a:gd name="T37" fmla="*/ 132 h 164"/>
                  <a:gd name="T38" fmla="*/ 2 w 170"/>
                  <a:gd name="T39" fmla="*/ 164 h 164"/>
                  <a:gd name="T40" fmla="*/ 2 w 170"/>
                  <a:gd name="T41" fmla="*/ 164 h 164"/>
                  <a:gd name="T42" fmla="*/ 32 w 170"/>
                  <a:gd name="T43" fmla="*/ 160 h 164"/>
                  <a:gd name="T44" fmla="*/ 32 w 170"/>
                  <a:gd name="T45" fmla="*/ 160 h 164"/>
                  <a:gd name="T46" fmla="*/ 32 w 170"/>
                  <a:gd name="T47" fmla="*/ 160 h 164"/>
                  <a:gd name="T48" fmla="*/ 32 w 170"/>
                  <a:gd name="T49" fmla="*/ 160 h 164"/>
                  <a:gd name="T50" fmla="*/ 40 w 170"/>
                  <a:gd name="T51" fmla="*/ 160 h 164"/>
                  <a:gd name="T52" fmla="*/ 40 w 170"/>
                  <a:gd name="T53" fmla="*/ 160 h 164"/>
                  <a:gd name="T54" fmla="*/ 82 w 170"/>
                  <a:gd name="T55" fmla="*/ 158 h 164"/>
                  <a:gd name="T56" fmla="*/ 82 w 170"/>
                  <a:gd name="T57" fmla="*/ 158 h 164"/>
                  <a:gd name="T58" fmla="*/ 110 w 170"/>
                  <a:gd name="T59" fmla="*/ 156 h 164"/>
                  <a:gd name="T60" fmla="*/ 110 w 170"/>
                  <a:gd name="T61" fmla="*/ 156 h 164"/>
                  <a:gd name="T62" fmla="*/ 116 w 170"/>
                  <a:gd name="T63" fmla="*/ 156 h 164"/>
                  <a:gd name="T64" fmla="*/ 116 w 170"/>
                  <a:gd name="T65" fmla="*/ 156 h 164"/>
                  <a:gd name="T66" fmla="*/ 158 w 170"/>
                  <a:gd name="T67" fmla="*/ 152 h 164"/>
                  <a:gd name="T68" fmla="*/ 158 w 170"/>
                  <a:gd name="T69" fmla="*/ 152 h 164"/>
                  <a:gd name="T70" fmla="*/ 158 w 170"/>
                  <a:gd name="T71" fmla="*/ 152 h 164"/>
                  <a:gd name="T72" fmla="*/ 158 w 170"/>
                  <a:gd name="T73" fmla="*/ 152 h 164"/>
                  <a:gd name="T74" fmla="*/ 170 w 170"/>
                  <a:gd name="T75" fmla="*/ 0 h 1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 h="164">
                    <a:moveTo>
                      <a:pt x="8" y="74"/>
                    </a:moveTo>
                    <a:lnTo>
                      <a:pt x="6" y="8"/>
                    </a:lnTo>
                    <a:lnTo>
                      <a:pt x="162" y="8"/>
                    </a:lnTo>
                    <a:lnTo>
                      <a:pt x="158" y="64"/>
                    </a:lnTo>
                    <a:lnTo>
                      <a:pt x="154" y="62"/>
                    </a:lnTo>
                    <a:lnTo>
                      <a:pt x="148" y="148"/>
                    </a:lnTo>
                    <a:lnTo>
                      <a:pt x="144" y="68"/>
                    </a:lnTo>
                    <a:lnTo>
                      <a:pt x="120" y="68"/>
                    </a:lnTo>
                    <a:lnTo>
                      <a:pt x="112" y="148"/>
                    </a:lnTo>
                    <a:lnTo>
                      <a:pt x="24" y="148"/>
                    </a:lnTo>
                    <a:lnTo>
                      <a:pt x="14" y="140"/>
                    </a:lnTo>
                    <a:lnTo>
                      <a:pt x="12" y="74"/>
                    </a:lnTo>
                    <a:lnTo>
                      <a:pt x="8" y="74"/>
                    </a:lnTo>
                    <a:close/>
                    <a:moveTo>
                      <a:pt x="170" y="0"/>
                    </a:moveTo>
                    <a:lnTo>
                      <a:pt x="0" y="0"/>
                    </a:lnTo>
                    <a:lnTo>
                      <a:pt x="2" y="132"/>
                    </a:lnTo>
                    <a:lnTo>
                      <a:pt x="2" y="164"/>
                    </a:lnTo>
                    <a:lnTo>
                      <a:pt x="32" y="160"/>
                    </a:lnTo>
                    <a:lnTo>
                      <a:pt x="40" y="160"/>
                    </a:lnTo>
                    <a:lnTo>
                      <a:pt x="82" y="158"/>
                    </a:lnTo>
                    <a:lnTo>
                      <a:pt x="110" y="156"/>
                    </a:lnTo>
                    <a:lnTo>
                      <a:pt x="116" y="156"/>
                    </a:lnTo>
                    <a:lnTo>
                      <a:pt x="158" y="152"/>
                    </a:lnTo>
                    <a:lnTo>
                      <a:pt x="170" y="0"/>
                    </a:lnTo>
                    <a:close/>
                  </a:path>
                </a:pathLst>
              </a:custGeom>
              <a:solidFill>
                <a:srgbClr val="8D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69" name="Freeform 3873"/>
              <p:cNvSpPr>
                <a:spLocks/>
              </p:cNvSpPr>
              <p:nvPr/>
            </p:nvSpPr>
            <p:spPr bwMode="auto">
              <a:xfrm>
                <a:off x="1717" y="2015"/>
                <a:ext cx="156" cy="140"/>
              </a:xfrm>
              <a:custGeom>
                <a:avLst/>
                <a:gdLst>
                  <a:gd name="T0" fmla="*/ 2 w 156"/>
                  <a:gd name="T1" fmla="*/ 66 h 140"/>
                  <a:gd name="T2" fmla="*/ 0 w 156"/>
                  <a:gd name="T3" fmla="*/ 0 h 140"/>
                  <a:gd name="T4" fmla="*/ 156 w 156"/>
                  <a:gd name="T5" fmla="*/ 0 h 140"/>
                  <a:gd name="T6" fmla="*/ 152 w 156"/>
                  <a:gd name="T7" fmla="*/ 56 h 140"/>
                  <a:gd name="T8" fmla="*/ 152 w 156"/>
                  <a:gd name="T9" fmla="*/ 56 h 140"/>
                  <a:gd name="T10" fmla="*/ 152 w 156"/>
                  <a:gd name="T11" fmla="*/ 56 h 140"/>
                  <a:gd name="T12" fmla="*/ 148 w 156"/>
                  <a:gd name="T13" fmla="*/ 54 h 140"/>
                  <a:gd name="T14" fmla="*/ 142 w 156"/>
                  <a:gd name="T15" fmla="*/ 140 h 140"/>
                  <a:gd name="T16" fmla="*/ 138 w 156"/>
                  <a:gd name="T17" fmla="*/ 60 h 140"/>
                  <a:gd name="T18" fmla="*/ 114 w 156"/>
                  <a:gd name="T19" fmla="*/ 60 h 140"/>
                  <a:gd name="T20" fmla="*/ 106 w 156"/>
                  <a:gd name="T21" fmla="*/ 140 h 140"/>
                  <a:gd name="T22" fmla="*/ 18 w 156"/>
                  <a:gd name="T23" fmla="*/ 140 h 140"/>
                  <a:gd name="T24" fmla="*/ 8 w 156"/>
                  <a:gd name="T25" fmla="*/ 132 h 140"/>
                  <a:gd name="T26" fmla="*/ 6 w 156"/>
                  <a:gd name="T27" fmla="*/ 66 h 140"/>
                  <a:gd name="T28" fmla="*/ 6 w 156"/>
                  <a:gd name="T29" fmla="*/ 66 h 140"/>
                  <a:gd name="T30" fmla="*/ 2 w 156"/>
                  <a:gd name="T31" fmla="*/ 66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 h="140">
                    <a:moveTo>
                      <a:pt x="2" y="66"/>
                    </a:moveTo>
                    <a:lnTo>
                      <a:pt x="0" y="0"/>
                    </a:lnTo>
                    <a:lnTo>
                      <a:pt x="156" y="0"/>
                    </a:lnTo>
                    <a:lnTo>
                      <a:pt x="152" y="56"/>
                    </a:lnTo>
                    <a:lnTo>
                      <a:pt x="148" y="54"/>
                    </a:lnTo>
                    <a:lnTo>
                      <a:pt x="142" y="140"/>
                    </a:lnTo>
                    <a:lnTo>
                      <a:pt x="138" y="60"/>
                    </a:lnTo>
                    <a:lnTo>
                      <a:pt x="114" y="60"/>
                    </a:lnTo>
                    <a:lnTo>
                      <a:pt x="106" y="140"/>
                    </a:lnTo>
                    <a:lnTo>
                      <a:pt x="18" y="140"/>
                    </a:lnTo>
                    <a:lnTo>
                      <a:pt x="8" y="132"/>
                    </a:lnTo>
                    <a:lnTo>
                      <a:pt x="6" y="66"/>
                    </a:lnTo>
                    <a:lnTo>
                      <a:pt x="2"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70" name="Freeform 3874"/>
              <p:cNvSpPr>
                <a:spLocks/>
              </p:cNvSpPr>
              <p:nvPr/>
            </p:nvSpPr>
            <p:spPr bwMode="auto">
              <a:xfrm>
                <a:off x="1711" y="2007"/>
                <a:ext cx="170" cy="164"/>
              </a:xfrm>
              <a:custGeom>
                <a:avLst/>
                <a:gdLst>
                  <a:gd name="T0" fmla="*/ 170 w 170"/>
                  <a:gd name="T1" fmla="*/ 0 h 164"/>
                  <a:gd name="T2" fmla="*/ 0 w 170"/>
                  <a:gd name="T3" fmla="*/ 0 h 164"/>
                  <a:gd name="T4" fmla="*/ 2 w 170"/>
                  <a:gd name="T5" fmla="*/ 132 h 164"/>
                  <a:gd name="T6" fmla="*/ 2 w 170"/>
                  <a:gd name="T7" fmla="*/ 164 h 164"/>
                  <a:gd name="T8" fmla="*/ 2 w 170"/>
                  <a:gd name="T9" fmla="*/ 164 h 164"/>
                  <a:gd name="T10" fmla="*/ 32 w 170"/>
                  <a:gd name="T11" fmla="*/ 160 h 164"/>
                  <a:gd name="T12" fmla="*/ 32 w 170"/>
                  <a:gd name="T13" fmla="*/ 160 h 164"/>
                  <a:gd name="T14" fmla="*/ 32 w 170"/>
                  <a:gd name="T15" fmla="*/ 160 h 164"/>
                  <a:gd name="T16" fmla="*/ 32 w 170"/>
                  <a:gd name="T17" fmla="*/ 160 h 164"/>
                  <a:gd name="T18" fmla="*/ 40 w 170"/>
                  <a:gd name="T19" fmla="*/ 160 h 164"/>
                  <a:gd name="T20" fmla="*/ 40 w 170"/>
                  <a:gd name="T21" fmla="*/ 160 h 164"/>
                  <a:gd name="T22" fmla="*/ 82 w 170"/>
                  <a:gd name="T23" fmla="*/ 158 h 164"/>
                  <a:gd name="T24" fmla="*/ 82 w 170"/>
                  <a:gd name="T25" fmla="*/ 158 h 164"/>
                  <a:gd name="T26" fmla="*/ 110 w 170"/>
                  <a:gd name="T27" fmla="*/ 156 h 164"/>
                  <a:gd name="T28" fmla="*/ 110 w 170"/>
                  <a:gd name="T29" fmla="*/ 156 h 164"/>
                  <a:gd name="T30" fmla="*/ 116 w 170"/>
                  <a:gd name="T31" fmla="*/ 156 h 164"/>
                  <a:gd name="T32" fmla="*/ 116 w 170"/>
                  <a:gd name="T33" fmla="*/ 156 h 164"/>
                  <a:gd name="T34" fmla="*/ 158 w 170"/>
                  <a:gd name="T35" fmla="*/ 152 h 164"/>
                  <a:gd name="T36" fmla="*/ 158 w 170"/>
                  <a:gd name="T37" fmla="*/ 152 h 164"/>
                  <a:gd name="T38" fmla="*/ 158 w 170"/>
                  <a:gd name="T39" fmla="*/ 152 h 164"/>
                  <a:gd name="T40" fmla="*/ 158 w 170"/>
                  <a:gd name="T41" fmla="*/ 152 h 164"/>
                  <a:gd name="T42" fmla="*/ 170 w 170"/>
                  <a:gd name="T43" fmla="*/ 0 h 1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0" h="164">
                    <a:moveTo>
                      <a:pt x="170" y="0"/>
                    </a:moveTo>
                    <a:lnTo>
                      <a:pt x="0" y="0"/>
                    </a:lnTo>
                    <a:lnTo>
                      <a:pt x="2" y="132"/>
                    </a:lnTo>
                    <a:lnTo>
                      <a:pt x="2" y="164"/>
                    </a:lnTo>
                    <a:lnTo>
                      <a:pt x="32" y="160"/>
                    </a:lnTo>
                    <a:lnTo>
                      <a:pt x="40" y="160"/>
                    </a:lnTo>
                    <a:lnTo>
                      <a:pt x="82" y="158"/>
                    </a:lnTo>
                    <a:lnTo>
                      <a:pt x="110" y="156"/>
                    </a:lnTo>
                    <a:lnTo>
                      <a:pt x="116" y="156"/>
                    </a:lnTo>
                    <a:lnTo>
                      <a:pt x="158" y="152"/>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71" name="Freeform 3875"/>
              <p:cNvSpPr>
                <a:spLocks/>
              </p:cNvSpPr>
              <p:nvPr/>
            </p:nvSpPr>
            <p:spPr bwMode="auto">
              <a:xfrm>
                <a:off x="1721" y="2015"/>
                <a:ext cx="148" cy="66"/>
              </a:xfrm>
              <a:custGeom>
                <a:avLst/>
                <a:gdLst>
                  <a:gd name="T0" fmla="*/ 148 w 148"/>
                  <a:gd name="T1" fmla="*/ 0 h 66"/>
                  <a:gd name="T2" fmla="*/ 0 w 148"/>
                  <a:gd name="T3" fmla="*/ 0 h 66"/>
                  <a:gd name="T4" fmla="*/ 2 w 148"/>
                  <a:gd name="T5" fmla="*/ 66 h 66"/>
                  <a:gd name="T6" fmla="*/ 2 w 148"/>
                  <a:gd name="T7" fmla="*/ 66 h 66"/>
                  <a:gd name="T8" fmla="*/ 4 w 148"/>
                  <a:gd name="T9" fmla="*/ 66 h 66"/>
                  <a:gd name="T10" fmla="*/ 4 w 148"/>
                  <a:gd name="T11" fmla="*/ 66 h 66"/>
                  <a:gd name="T12" fmla="*/ 14 w 148"/>
                  <a:gd name="T13" fmla="*/ 62 h 66"/>
                  <a:gd name="T14" fmla="*/ 22 w 148"/>
                  <a:gd name="T15" fmla="*/ 58 h 66"/>
                  <a:gd name="T16" fmla="*/ 28 w 148"/>
                  <a:gd name="T17" fmla="*/ 52 h 66"/>
                  <a:gd name="T18" fmla="*/ 36 w 148"/>
                  <a:gd name="T19" fmla="*/ 48 h 66"/>
                  <a:gd name="T20" fmla="*/ 36 w 148"/>
                  <a:gd name="T21" fmla="*/ 48 h 66"/>
                  <a:gd name="T22" fmla="*/ 46 w 148"/>
                  <a:gd name="T23" fmla="*/ 46 h 66"/>
                  <a:gd name="T24" fmla="*/ 46 w 148"/>
                  <a:gd name="T25" fmla="*/ 46 h 66"/>
                  <a:gd name="T26" fmla="*/ 56 w 148"/>
                  <a:gd name="T27" fmla="*/ 48 h 66"/>
                  <a:gd name="T28" fmla="*/ 68 w 148"/>
                  <a:gd name="T29" fmla="*/ 52 h 66"/>
                  <a:gd name="T30" fmla="*/ 78 w 148"/>
                  <a:gd name="T31" fmla="*/ 56 h 66"/>
                  <a:gd name="T32" fmla="*/ 90 w 148"/>
                  <a:gd name="T33" fmla="*/ 58 h 66"/>
                  <a:gd name="T34" fmla="*/ 90 w 148"/>
                  <a:gd name="T35" fmla="*/ 58 h 66"/>
                  <a:gd name="T36" fmla="*/ 96 w 148"/>
                  <a:gd name="T37" fmla="*/ 56 h 66"/>
                  <a:gd name="T38" fmla="*/ 102 w 148"/>
                  <a:gd name="T39" fmla="*/ 52 h 66"/>
                  <a:gd name="T40" fmla="*/ 108 w 148"/>
                  <a:gd name="T41" fmla="*/ 48 h 66"/>
                  <a:gd name="T42" fmla="*/ 114 w 148"/>
                  <a:gd name="T43" fmla="*/ 46 h 66"/>
                  <a:gd name="T44" fmla="*/ 114 w 148"/>
                  <a:gd name="T45" fmla="*/ 46 h 66"/>
                  <a:gd name="T46" fmla="*/ 120 w 148"/>
                  <a:gd name="T47" fmla="*/ 44 h 66"/>
                  <a:gd name="T48" fmla="*/ 120 w 148"/>
                  <a:gd name="T49" fmla="*/ 44 h 66"/>
                  <a:gd name="T50" fmla="*/ 126 w 148"/>
                  <a:gd name="T51" fmla="*/ 46 h 66"/>
                  <a:gd name="T52" fmla="*/ 132 w 148"/>
                  <a:gd name="T53" fmla="*/ 48 h 66"/>
                  <a:gd name="T54" fmla="*/ 144 w 148"/>
                  <a:gd name="T55" fmla="*/ 54 h 66"/>
                  <a:gd name="T56" fmla="*/ 148 w 148"/>
                  <a:gd name="T57" fmla="*/ 0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8" h="66">
                    <a:moveTo>
                      <a:pt x="148" y="0"/>
                    </a:moveTo>
                    <a:lnTo>
                      <a:pt x="0" y="0"/>
                    </a:lnTo>
                    <a:lnTo>
                      <a:pt x="2" y="66"/>
                    </a:lnTo>
                    <a:lnTo>
                      <a:pt x="4" y="66"/>
                    </a:lnTo>
                    <a:lnTo>
                      <a:pt x="14" y="62"/>
                    </a:lnTo>
                    <a:lnTo>
                      <a:pt x="22" y="58"/>
                    </a:lnTo>
                    <a:lnTo>
                      <a:pt x="28" y="52"/>
                    </a:lnTo>
                    <a:lnTo>
                      <a:pt x="36" y="48"/>
                    </a:lnTo>
                    <a:lnTo>
                      <a:pt x="46" y="46"/>
                    </a:lnTo>
                    <a:lnTo>
                      <a:pt x="56" y="48"/>
                    </a:lnTo>
                    <a:lnTo>
                      <a:pt x="68" y="52"/>
                    </a:lnTo>
                    <a:lnTo>
                      <a:pt x="78" y="56"/>
                    </a:lnTo>
                    <a:lnTo>
                      <a:pt x="90" y="58"/>
                    </a:lnTo>
                    <a:lnTo>
                      <a:pt x="96" y="56"/>
                    </a:lnTo>
                    <a:lnTo>
                      <a:pt x="102" y="52"/>
                    </a:lnTo>
                    <a:lnTo>
                      <a:pt x="108" y="48"/>
                    </a:lnTo>
                    <a:lnTo>
                      <a:pt x="114" y="46"/>
                    </a:lnTo>
                    <a:lnTo>
                      <a:pt x="120" y="44"/>
                    </a:lnTo>
                    <a:lnTo>
                      <a:pt x="126" y="46"/>
                    </a:lnTo>
                    <a:lnTo>
                      <a:pt x="132" y="48"/>
                    </a:lnTo>
                    <a:lnTo>
                      <a:pt x="144" y="54"/>
                    </a:lnTo>
                    <a:lnTo>
                      <a:pt x="148" y="0"/>
                    </a:lnTo>
                    <a:close/>
                  </a:path>
                </a:pathLst>
              </a:custGeom>
              <a:solidFill>
                <a:srgbClr val="C5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72" name="Freeform 3876"/>
              <p:cNvSpPr>
                <a:spLocks/>
              </p:cNvSpPr>
              <p:nvPr/>
            </p:nvSpPr>
            <p:spPr bwMode="auto">
              <a:xfrm>
                <a:off x="1721" y="2015"/>
                <a:ext cx="148" cy="66"/>
              </a:xfrm>
              <a:custGeom>
                <a:avLst/>
                <a:gdLst>
                  <a:gd name="T0" fmla="*/ 148 w 148"/>
                  <a:gd name="T1" fmla="*/ 0 h 66"/>
                  <a:gd name="T2" fmla="*/ 0 w 148"/>
                  <a:gd name="T3" fmla="*/ 0 h 66"/>
                  <a:gd name="T4" fmla="*/ 2 w 148"/>
                  <a:gd name="T5" fmla="*/ 66 h 66"/>
                  <a:gd name="T6" fmla="*/ 2 w 148"/>
                  <a:gd name="T7" fmla="*/ 66 h 66"/>
                  <a:gd name="T8" fmla="*/ 4 w 148"/>
                  <a:gd name="T9" fmla="*/ 66 h 66"/>
                  <a:gd name="T10" fmla="*/ 4 w 148"/>
                  <a:gd name="T11" fmla="*/ 66 h 66"/>
                  <a:gd name="T12" fmla="*/ 14 w 148"/>
                  <a:gd name="T13" fmla="*/ 62 h 66"/>
                  <a:gd name="T14" fmla="*/ 22 w 148"/>
                  <a:gd name="T15" fmla="*/ 58 h 66"/>
                  <a:gd name="T16" fmla="*/ 28 w 148"/>
                  <a:gd name="T17" fmla="*/ 52 h 66"/>
                  <a:gd name="T18" fmla="*/ 36 w 148"/>
                  <a:gd name="T19" fmla="*/ 48 h 66"/>
                  <a:gd name="T20" fmla="*/ 36 w 148"/>
                  <a:gd name="T21" fmla="*/ 48 h 66"/>
                  <a:gd name="T22" fmla="*/ 46 w 148"/>
                  <a:gd name="T23" fmla="*/ 46 h 66"/>
                  <a:gd name="T24" fmla="*/ 46 w 148"/>
                  <a:gd name="T25" fmla="*/ 46 h 66"/>
                  <a:gd name="T26" fmla="*/ 56 w 148"/>
                  <a:gd name="T27" fmla="*/ 48 h 66"/>
                  <a:gd name="T28" fmla="*/ 68 w 148"/>
                  <a:gd name="T29" fmla="*/ 52 h 66"/>
                  <a:gd name="T30" fmla="*/ 78 w 148"/>
                  <a:gd name="T31" fmla="*/ 56 h 66"/>
                  <a:gd name="T32" fmla="*/ 90 w 148"/>
                  <a:gd name="T33" fmla="*/ 58 h 66"/>
                  <a:gd name="T34" fmla="*/ 90 w 148"/>
                  <a:gd name="T35" fmla="*/ 58 h 66"/>
                  <a:gd name="T36" fmla="*/ 96 w 148"/>
                  <a:gd name="T37" fmla="*/ 56 h 66"/>
                  <a:gd name="T38" fmla="*/ 102 w 148"/>
                  <a:gd name="T39" fmla="*/ 52 h 66"/>
                  <a:gd name="T40" fmla="*/ 108 w 148"/>
                  <a:gd name="T41" fmla="*/ 48 h 66"/>
                  <a:gd name="T42" fmla="*/ 114 w 148"/>
                  <a:gd name="T43" fmla="*/ 46 h 66"/>
                  <a:gd name="T44" fmla="*/ 114 w 148"/>
                  <a:gd name="T45" fmla="*/ 46 h 66"/>
                  <a:gd name="T46" fmla="*/ 120 w 148"/>
                  <a:gd name="T47" fmla="*/ 44 h 66"/>
                  <a:gd name="T48" fmla="*/ 120 w 148"/>
                  <a:gd name="T49" fmla="*/ 44 h 66"/>
                  <a:gd name="T50" fmla="*/ 126 w 148"/>
                  <a:gd name="T51" fmla="*/ 46 h 66"/>
                  <a:gd name="T52" fmla="*/ 132 w 148"/>
                  <a:gd name="T53" fmla="*/ 48 h 66"/>
                  <a:gd name="T54" fmla="*/ 144 w 148"/>
                  <a:gd name="T55" fmla="*/ 54 h 66"/>
                  <a:gd name="T56" fmla="*/ 148 w 148"/>
                  <a:gd name="T57" fmla="*/ 0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8" h="66">
                    <a:moveTo>
                      <a:pt x="148" y="0"/>
                    </a:moveTo>
                    <a:lnTo>
                      <a:pt x="0" y="0"/>
                    </a:lnTo>
                    <a:lnTo>
                      <a:pt x="2" y="66"/>
                    </a:lnTo>
                    <a:lnTo>
                      <a:pt x="4" y="66"/>
                    </a:lnTo>
                    <a:lnTo>
                      <a:pt x="14" y="62"/>
                    </a:lnTo>
                    <a:lnTo>
                      <a:pt x="22" y="58"/>
                    </a:lnTo>
                    <a:lnTo>
                      <a:pt x="28" y="52"/>
                    </a:lnTo>
                    <a:lnTo>
                      <a:pt x="36" y="48"/>
                    </a:lnTo>
                    <a:lnTo>
                      <a:pt x="46" y="46"/>
                    </a:lnTo>
                    <a:lnTo>
                      <a:pt x="56" y="48"/>
                    </a:lnTo>
                    <a:lnTo>
                      <a:pt x="68" y="52"/>
                    </a:lnTo>
                    <a:lnTo>
                      <a:pt x="78" y="56"/>
                    </a:lnTo>
                    <a:lnTo>
                      <a:pt x="90" y="58"/>
                    </a:lnTo>
                    <a:lnTo>
                      <a:pt x="96" y="56"/>
                    </a:lnTo>
                    <a:lnTo>
                      <a:pt x="102" y="52"/>
                    </a:lnTo>
                    <a:lnTo>
                      <a:pt x="108" y="48"/>
                    </a:lnTo>
                    <a:lnTo>
                      <a:pt x="114" y="46"/>
                    </a:lnTo>
                    <a:lnTo>
                      <a:pt x="120" y="44"/>
                    </a:lnTo>
                    <a:lnTo>
                      <a:pt x="126" y="46"/>
                    </a:lnTo>
                    <a:lnTo>
                      <a:pt x="132" y="48"/>
                    </a:lnTo>
                    <a:lnTo>
                      <a:pt x="144" y="54"/>
                    </a:lnTo>
                    <a:lnTo>
                      <a:pt x="1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73" name="Freeform 3877"/>
              <p:cNvSpPr>
                <a:spLocks/>
              </p:cNvSpPr>
              <p:nvPr/>
            </p:nvSpPr>
            <p:spPr bwMode="auto">
              <a:xfrm>
                <a:off x="1717" y="2015"/>
                <a:ext cx="156" cy="66"/>
              </a:xfrm>
              <a:custGeom>
                <a:avLst/>
                <a:gdLst>
                  <a:gd name="T0" fmla="*/ 156 w 156"/>
                  <a:gd name="T1" fmla="*/ 0 h 66"/>
                  <a:gd name="T2" fmla="*/ 0 w 156"/>
                  <a:gd name="T3" fmla="*/ 0 h 66"/>
                  <a:gd name="T4" fmla="*/ 2 w 156"/>
                  <a:gd name="T5" fmla="*/ 66 h 66"/>
                  <a:gd name="T6" fmla="*/ 2 w 156"/>
                  <a:gd name="T7" fmla="*/ 66 h 66"/>
                  <a:gd name="T8" fmla="*/ 6 w 156"/>
                  <a:gd name="T9" fmla="*/ 66 h 66"/>
                  <a:gd name="T10" fmla="*/ 4 w 156"/>
                  <a:gd name="T11" fmla="*/ 0 h 66"/>
                  <a:gd name="T12" fmla="*/ 152 w 156"/>
                  <a:gd name="T13" fmla="*/ 0 h 66"/>
                  <a:gd name="T14" fmla="*/ 148 w 156"/>
                  <a:gd name="T15" fmla="*/ 54 h 66"/>
                  <a:gd name="T16" fmla="*/ 148 w 156"/>
                  <a:gd name="T17" fmla="*/ 54 h 66"/>
                  <a:gd name="T18" fmla="*/ 152 w 156"/>
                  <a:gd name="T19" fmla="*/ 56 h 66"/>
                  <a:gd name="T20" fmla="*/ 152 w 156"/>
                  <a:gd name="T21" fmla="*/ 56 h 66"/>
                  <a:gd name="T22" fmla="*/ 156 w 156"/>
                  <a:gd name="T23" fmla="*/ 0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6" h="66">
                    <a:moveTo>
                      <a:pt x="156" y="0"/>
                    </a:moveTo>
                    <a:lnTo>
                      <a:pt x="0" y="0"/>
                    </a:lnTo>
                    <a:lnTo>
                      <a:pt x="2" y="66"/>
                    </a:lnTo>
                    <a:lnTo>
                      <a:pt x="6" y="66"/>
                    </a:lnTo>
                    <a:lnTo>
                      <a:pt x="4" y="0"/>
                    </a:lnTo>
                    <a:lnTo>
                      <a:pt x="152" y="0"/>
                    </a:lnTo>
                    <a:lnTo>
                      <a:pt x="148" y="54"/>
                    </a:lnTo>
                    <a:lnTo>
                      <a:pt x="152" y="56"/>
                    </a:lnTo>
                    <a:lnTo>
                      <a:pt x="156" y="0"/>
                    </a:lnTo>
                    <a:close/>
                  </a:path>
                </a:pathLst>
              </a:custGeom>
              <a:solidFill>
                <a:srgbClr val="C6D8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74" name="Freeform 3878"/>
              <p:cNvSpPr>
                <a:spLocks/>
              </p:cNvSpPr>
              <p:nvPr/>
            </p:nvSpPr>
            <p:spPr bwMode="auto">
              <a:xfrm>
                <a:off x="1717" y="2015"/>
                <a:ext cx="156" cy="66"/>
              </a:xfrm>
              <a:custGeom>
                <a:avLst/>
                <a:gdLst>
                  <a:gd name="T0" fmla="*/ 156 w 156"/>
                  <a:gd name="T1" fmla="*/ 0 h 66"/>
                  <a:gd name="T2" fmla="*/ 0 w 156"/>
                  <a:gd name="T3" fmla="*/ 0 h 66"/>
                  <a:gd name="T4" fmla="*/ 2 w 156"/>
                  <a:gd name="T5" fmla="*/ 66 h 66"/>
                  <a:gd name="T6" fmla="*/ 2 w 156"/>
                  <a:gd name="T7" fmla="*/ 66 h 66"/>
                  <a:gd name="T8" fmla="*/ 6 w 156"/>
                  <a:gd name="T9" fmla="*/ 66 h 66"/>
                  <a:gd name="T10" fmla="*/ 4 w 156"/>
                  <a:gd name="T11" fmla="*/ 0 h 66"/>
                  <a:gd name="T12" fmla="*/ 152 w 156"/>
                  <a:gd name="T13" fmla="*/ 0 h 66"/>
                  <a:gd name="T14" fmla="*/ 148 w 156"/>
                  <a:gd name="T15" fmla="*/ 54 h 66"/>
                  <a:gd name="T16" fmla="*/ 148 w 156"/>
                  <a:gd name="T17" fmla="*/ 54 h 66"/>
                  <a:gd name="T18" fmla="*/ 152 w 156"/>
                  <a:gd name="T19" fmla="*/ 56 h 66"/>
                  <a:gd name="T20" fmla="*/ 152 w 156"/>
                  <a:gd name="T21" fmla="*/ 56 h 66"/>
                  <a:gd name="T22" fmla="*/ 156 w 156"/>
                  <a:gd name="T23" fmla="*/ 0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6" h="66">
                    <a:moveTo>
                      <a:pt x="156" y="0"/>
                    </a:moveTo>
                    <a:lnTo>
                      <a:pt x="0" y="0"/>
                    </a:lnTo>
                    <a:lnTo>
                      <a:pt x="2" y="66"/>
                    </a:lnTo>
                    <a:lnTo>
                      <a:pt x="6" y="66"/>
                    </a:lnTo>
                    <a:lnTo>
                      <a:pt x="4" y="0"/>
                    </a:lnTo>
                    <a:lnTo>
                      <a:pt x="152" y="0"/>
                    </a:lnTo>
                    <a:lnTo>
                      <a:pt x="148" y="54"/>
                    </a:lnTo>
                    <a:lnTo>
                      <a:pt x="152" y="56"/>
                    </a:lnTo>
                    <a:lnTo>
                      <a:pt x="1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75" name="Freeform 3879"/>
              <p:cNvSpPr>
                <a:spLocks/>
              </p:cNvSpPr>
              <p:nvPr/>
            </p:nvSpPr>
            <p:spPr bwMode="auto">
              <a:xfrm>
                <a:off x="1777" y="2317"/>
                <a:ext cx="292" cy="122"/>
              </a:xfrm>
              <a:custGeom>
                <a:avLst/>
                <a:gdLst>
                  <a:gd name="T0" fmla="*/ 292 w 292"/>
                  <a:gd name="T1" fmla="*/ 8 h 122"/>
                  <a:gd name="T2" fmla="*/ 292 w 292"/>
                  <a:gd name="T3" fmla="*/ 38 h 122"/>
                  <a:gd name="T4" fmla="*/ 236 w 292"/>
                  <a:gd name="T5" fmla="*/ 94 h 122"/>
                  <a:gd name="T6" fmla="*/ 188 w 292"/>
                  <a:gd name="T7" fmla="*/ 54 h 122"/>
                  <a:gd name="T8" fmla="*/ 108 w 292"/>
                  <a:gd name="T9" fmla="*/ 42 h 122"/>
                  <a:gd name="T10" fmla="*/ 62 w 292"/>
                  <a:gd name="T11" fmla="*/ 60 h 122"/>
                  <a:gd name="T12" fmla="*/ 0 w 292"/>
                  <a:gd name="T13" fmla="*/ 122 h 122"/>
                  <a:gd name="T14" fmla="*/ 0 w 292"/>
                  <a:gd name="T15" fmla="*/ 0 h 122"/>
                  <a:gd name="T16" fmla="*/ 292 w 292"/>
                  <a:gd name="T17" fmla="*/ 0 h 122"/>
                  <a:gd name="T18" fmla="*/ 292 w 292"/>
                  <a:gd name="T19" fmla="*/ 8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2" h="122">
                    <a:moveTo>
                      <a:pt x="292" y="8"/>
                    </a:moveTo>
                    <a:lnTo>
                      <a:pt x="292" y="38"/>
                    </a:lnTo>
                    <a:lnTo>
                      <a:pt x="236" y="94"/>
                    </a:lnTo>
                    <a:lnTo>
                      <a:pt x="188" y="54"/>
                    </a:lnTo>
                    <a:lnTo>
                      <a:pt x="108" y="42"/>
                    </a:lnTo>
                    <a:lnTo>
                      <a:pt x="62" y="60"/>
                    </a:lnTo>
                    <a:lnTo>
                      <a:pt x="0" y="122"/>
                    </a:lnTo>
                    <a:lnTo>
                      <a:pt x="0" y="0"/>
                    </a:lnTo>
                    <a:lnTo>
                      <a:pt x="292" y="0"/>
                    </a:lnTo>
                    <a:lnTo>
                      <a:pt x="292" y="8"/>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76" name="Freeform 3880"/>
              <p:cNvSpPr>
                <a:spLocks noEditPoints="1"/>
              </p:cNvSpPr>
              <p:nvPr/>
            </p:nvSpPr>
            <p:spPr bwMode="auto">
              <a:xfrm>
                <a:off x="1615" y="1937"/>
                <a:ext cx="538" cy="434"/>
              </a:xfrm>
              <a:custGeom>
                <a:avLst/>
                <a:gdLst>
                  <a:gd name="T0" fmla="*/ 530 w 538"/>
                  <a:gd name="T1" fmla="*/ 2 h 434"/>
                  <a:gd name="T2" fmla="*/ 360 w 538"/>
                  <a:gd name="T3" fmla="*/ 0 h 434"/>
                  <a:gd name="T4" fmla="*/ 246 w 538"/>
                  <a:gd name="T5" fmla="*/ 4 h 434"/>
                  <a:gd name="T6" fmla="*/ 142 w 538"/>
                  <a:gd name="T7" fmla="*/ 16 h 434"/>
                  <a:gd name="T8" fmla="*/ 112 w 538"/>
                  <a:gd name="T9" fmla="*/ 22 h 434"/>
                  <a:gd name="T10" fmla="*/ 66 w 538"/>
                  <a:gd name="T11" fmla="*/ 40 h 434"/>
                  <a:gd name="T12" fmla="*/ 54 w 538"/>
                  <a:gd name="T13" fmla="*/ 52 h 434"/>
                  <a:gd name="T14" fmla="*/ 44 w 538"/>
                  <a:gd name="T15" fmla="*/ 70 h 434"/>
                  <a:gd name="T16" fmla="*/ 62 w 538"/>
                  <a:gd name="T17" fmla="*/ 70 h 434"/>
                  <a:gd name="T18" fmla="*/ 42 w 538"/>
                  <a:gd name="T19" fmla="*/ 178 h 434"/>
                  <a:gd name="T20" fmla="*/ 34 w 538"/>
                  <a:gd name="T21" fmla="*/ 244 h 434"/>
                  <a:gd name="T22" fmla="*/ 20 w 538"/>
                  <a:gd name="T23" fmla="*/ 250 h 434"/>
                  <a:gd name="T24" fmla="*/ 6 w 538"/>
                  <a:gd name="T25" fmla="*/ 256 h 434"/>
                  <a:gd name="T26" fmla="*/ 0 w 538"/>
                  <a:gd name="T27" fmla="*/ 380 h 434"/>
                  <a:gd name="T28" fmla="*/ 156 w 538"/>
                  <a:gd name="T29" fmla="*/ 434 h 434"/>
                  <a:gd name="T30" fmla="*/ 538 w 538"/>
                  <a:gd name="T31" fmla="*/ 388 h 434"/>
                  <a:gd name="T32" fmla="*/ 538 w 538"/>
                  <a:gd name="T33" fmla="*/ 2 h 434"/>
                  <a:gd name="T34" fmla="*/ 254 w 538"/>
                  <a:gd name="T35" fmla="*/ 222 h 434"/>
                  <a:gd name="T36" fmla="*/ 214 w 538"/>
                  <a:gd name="T37" fmla="*/ 226 h 434"/>
                  <a:gd name="T38" fmla="*/ 148 w 538"/>
                  <a:gd name="T39" fmla="*/ 228 h 434"/>
                  <a:gd name="T40" fmla="*/ 128 w 538"/>
                  <a:gd name="T41" fmla="*/ 230 h 434"/>
                  <a:gd name="T42" fmla="*/ 96 w 538"/>
                  <a:gd name="T43" fmla="*/ 70 h 434"/>
                  <a:gd name="T44" fmla="*/ 332 w 538"/>
                  <a:gd name="T45" fmla="*/ 70 h 434"/>
                  <a:gd name="T46" fmla="*/ 360 w 538"/>
                  <a:gd name="T47" fmla="*/ 72 h 434"/>
                  <a:gd name="T48" fmla="*/ 378 w 538"/>
                  <a:gd name="T49" fmla="*/ 84 h 434"/>
                  <a:gd name="T50" fmla="*/ 390 w 538"/>
                  <a:gd name="T51" fmla="*/ 110 h 434"/>
                  <a:gd name="T52" fmla="*/ 392 w 538"/>
                  <a:gd name="T53" fmla="*/ 128 h 434"/>
                  <a:gd name="T54" fmla="*/ 388 w 538"/>
                  <a:gd name="T55" fmla="*/ 150 h 434"/>
                  <a:gd name="T56" fmla="*/ 380 w 538"/>
                  <a:gd name="T57" fmla="*/ 168 h 434"/>
                  <a:gd name="T58" fmla="*/ 366 w 538"/>
                  <a:gd name="T59" fmla="*/ 182 h 434"/>
                  <a:gd name="T60" fmla="*/ 328 w 538"/>
                  <a:gd name="T61" fmla="*/ 204 h 434"/>
                  <a:gd name="T62" fmla="*/ 280 w 538"/>
                  <a:gd name="T63" fmla="*/ 218 h 4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8" h="434">
                    <a:moveTo>
                      <a:pt x="530" y="2"/>
                    </a:moveTo>
                    <a:lnTo>
                      <a:pt x="530" y="2"/>
                    </a:lnTo>
                    <a:lnTo>
                      <a:pt x="462" y="0"/>
                    </a:lnTo>
                    <a:lnTo>
                      <a:pt x="360" y="0"/>
                    </a:lnTo>
                    <a:lnTo>
                      <a:pt x="302" y="2"/>
                    </a:lnTo>
                    <a:lnTo>
                      <a:pt x="246" y="4"/>
                    </a:lnTo>
                    <a:lnTo>
                      <a:pt x="192" y="10"/>
                    </a:lnTo>
                    <a:lnTo>
                      <a:pt x="142" y="16"/>
                    </a:lnTo>
                    <a:lnTo>
                      <a:pt x="112" y="22"/>
                    </a:lnTo>
                    <a:lnTo>
                      <a:pt x="84" y="30"/>
                    </a:lnTo>
                    <a:lnTo>
                      <a:pt x="66" y="40"/>
                    </a:lnTo>
                    <a:lnTo>
                      <a:pt x="58" y="46"/>
                    </a:lnTo>
                    <a:lnTo>
                      <a:pt x="54" y="52"/>
                    </a:lnTo>
                    <a:lnTo>
                      <a:pt x="44" y="70"/>
                    </a:lnTo>
                    <a:lnTo>
                      <a:pt x="62" y="70"/>
                    </a:lnTo>
                    <a:lnTo>
                      <a:pt x="50" y="128"/>
                    </a:lnTo>
                    <a:lnTo>
                      <a:pt x="42" y="178"/>
                    </a:lnTo>
                    <a:lnTo>
                      <a:pt x="38" y="218"/>
                    </a:lnTo>
                    <a:lnTo>
                      <a:pt x="34" y="244"/>
                    </a:lnTo>
                    <a:lnTo>
                      <a:pt x="20" y="250"/>
                    </a:lnTo>
                    <a:lnTo>
                      <a:pt x="6" y="256"/>
                    </a:lnTo>
                    <a:lnTo>
                      <a:pt x="2" y="324"/>
                    </a:lnTo>
                    <a:lnTo>
                      <a:pt x="0" y="380"/>
                    </a:lnTo>
                    <a:lnTo>
                      <a:pt x="0" y="434"/>
                    </a:lnTo>
                    <a:lnTo>
                      <a:pt x="156" y="434"/>
                    </a:lnTo>
                    <a:lnTo>
                      <a:pt x="232" y="388"/>
                    </a:lnTo>
                    <a:lnTo>
                      <a:pt x="538" y="388"/>
                    </a:lnTo>
                    <a:lnTo>
                      <a:pt x="538" y="2"/>
                    </a:lnTo>
                    <a:lnTo>
                      <a:pt x="530" y="2"/>
                    </a:lnTo>
                    <a:close/>
                    <a:moveTo>
                      <a:pt x="254" y="222"/>
                    </a:moveTo>
                    <a:lnTo>
                      <a:pt x="254" y="222"/>
                    </a:lnTo>
                    <a:lnTo>
                      <a:pt x="214" y="226"/>
                    </a:lnTo>
                    <a:lnTo>
                      <a:pt x="178" y="228"/>
                    </a:lnTo>
                    <a:lnTo>
                      <a:pt x="148" y="228"/>
                    </a:lnTo>
                    <a:lnTo>
                      <a:pt x="128" y="230"/>
                    </a:lnTo>
                    <a:lnTo>
                      <a:pt x="98" y="234"/>
                    </a:lnTo>
                    <a:lnTo>
                      <a:pt x="96" y="70"/>
                    </a:lnTo>
                    <a:lnTo>
                      <a:pt x="332" y="70"/>
                    </a:lnTo>
                    <a:lnTo>
                      <a:pt x="350" y="70"/>
                    </a:lnTo>
                    <a:lnTo>
                      <a:pt x="360" y="72"/>
                    </a:lnTo>
                    <a:lnTo>
                      <a:pt x="370" y="76"/>
                    </a:lnTo>
                    <a:lnTo>
                      <a:pt x="378" y="84"/>
                    </a:lnTo>
                    <a:lnTo>
                      <a:pt x="386" y="94"/>
                    </a:lnTo>
                    <a:lnTo>
                      <a:pt x="390" y="110"/>
                    </a:lnTo>
                    <a:lnTo>
                      <a:pt x="392" y="128"/>
                    </a:lnTo>
                    <a:lnTo>
                      <a:pt x="392" y="140"/>
                    </a:lnTo>
                    <a:lnTo>
                      <a:pt x="388" y="150"/>
                    </a:lnTo>
                    <a:lnTo>
                      <a:pt x="386" y="160"/>
                    </a:lnTo>
                    <a:lnTo>
                      <a:pt x="380" y="168"/>
                    </a:lnTo>
                    <a:lnTo>
                      <a:pt x="374" y="176"/>
                    </a:lnTo>
                    <a:lnTo>
                      <a:pt x="366" y="182"/>
                    </a:lnTo>
                    <a:lnTo>
                      <a:pt x="348" y="194"/>
                    </a:lnTo>
                    <a:lnTo>
                      <a:pt x="328" y="204"/>
                    </a:lnTo>
                    <a:lnTo>
                      <a:pt x="304" y="212"/>
                    </a:lnTo>
                    <a:lnTo>
                      <a:pt x="280" y="218"/>
                    </a:lnTo>
                    <a:lnTo>
                      <a:pt x="254" y="222"/>
                    </a:lnTo>
                    <a:close/>
                  </a:path>
                </a:pathLst>
              </a:custGeom>
              <a:solidFill>
                <a:srgbClr val="C8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77" name="Freeform 3881"/>
              <p:cNvSpPr>
                <a:spLocks/>
              </p:cNvSpPr>
              <p:nvPr/>
            </p:nvSpPr>
            <p:spPr bwMode="auto">
              <a:xfrm>
                <a:off x="1615" y="1937"/>
                <a:ext cx="538" cy="434"/>
              </a:xfrm>
              <a:custGeom>
                <a:avLst/>
                <a:gdLst>
                  <a:gd name="T0" fmla="*/ 530 w 538"/>
                  <a:gd name="T1" fmla="*/ 2 h 434"/>
                  <a:gd name="T2" fmla="*/ 530 w 538"/>
                  <a:gd name="T3" fmla="*/ 2 h 434"/>
                  <a:gd name="T4" fmla="*/ 462 w 538"/>
                  <a:gd name="T5" fmla="*/ 0 h 434"/>
                  <a:gd name="T6" fmla="*/ 360 w 538"/>
                  <a:gd name="T7" fmla="*/ 0 h 434"/>
                  <a:gd name="T8" fmla="*/ 302 w 538"/>
                  <a:gd name="T9" fmla="*/ 2 h 434"/>
                  <a:gd name="T10" fmla="*/ 246 w 538"/>
                  <a:gd name="T11" fmla="*/ 4 h 434"/>
                  <a:gd name="T12" fmla="*/ 192 w 538"/>
                  <a:gd name="T13" fmla="*/ 10 h 434"/>
                  <a:gd name="T14" fmla="*/ 142 w 538"/>
                  <a:gd name="T15" fmla="*/ 16 h 434"/>
                  <a:gd name="T16" fmla="*/ 142 w 538"/>
                  <a:gd name="T17" fmla="*/ 16 h 434"/>
                  <a:gd name="T18" fmla="*/ 112 w 538"/>
                  <a:gd name="T19" fmla="*/ 22 h 434"/>
                  <a:gd name="T20" fmla="*/ 84 w 538"/>
                  <a:gd name="T21" fmla="*/ 30 h 434"/>
                  <a:gd name="T22" fmla="*/ 66 w 538"/>
                  <a:gd name="T23" fmla="*/ 40 h 434"/>
                  <a:gd name="T24" fmla="*/ 58 w 538"/>
                  <a:gd name="T25" fmla="*/ 46 h 434"/>
                  <a:gd name="T26" fmla="*/ 54 w 538"/>
                  <a:gd name="T27" fmla="*/ 52 h 434"/>
                  <a:gd name="T28" fmla="*/ 54 w 538"/>
                  <a:gd name="T29" fmla="*/ 52 h 434"/>
                  <a:gd name="T30" fmla="*/ 44 w 538"/>
                  <a:gd name="T31" fmla="*/ 70 h 434"/>
                  <a:gd name="T32" fmla="*/ 62 w 538"/>
                  <a:gd name="T33" fmla="*/ 70 h 434"/>
                  <a:gd name="T34" fmla="*/ 62 w 538"/>
                  <a:gd name="T35" fmla="*/ 70 h 434"/>
                  <a:gd name="T36" fmla="*/ 50 w 538"/>
                  <a:gd name="T37" fmla="*/ 128 h 434"/>
                  <a:gd name="T38" fmla="*/ 42 w 538"/>
                  <a:gd name="T39" fmla="*/ 178 h 434"/>
                  <a:gd name="T40" fmla="*/ 38 w 538"/>
                  <a:gd name="T41" fmla="*/ 218 h 434"/>
                  <a:gd name="T42" fmla="*/ 34 w 538"/>
                  <a:gd name="T43" fmla="*/ 244 h 434"/>
                  <a:gd name="T44" fmla="*/ 34 w 538"/>
                  <a:gd name="T45" fmla="*/ 244 h 434"/>
                  <a:gd name="T46" fmla="*/ 20 w 538"/>
                  <a:gd name="T47" fmla="*/ 250 h 434"/>
                  <a:gd name="T48" fmla="*/ 6 w 538"/>
                  <a:gd name="T49" fmla="*/ 256 h 434"/>
                  <a:gd name="T50" fmla="*/ 6 w 538"/>
                  <a:gd name="T51" fmla="*/ 256 h 434"/>
                  <a:gd name="T52" fmla="*/ 2 w 538"/>
                  <a:gd name="T53" fmla="*/ 324 h 434"/>
                  <a:gd name="T54" fmla="*/ 0 w 538"/>
                  <a:gd name="T55" fmla="*/ 380 h 434"/>
                  <a:gd name="T56" fmla="*/ 0 w 538"/>
                  <a:gd name="T57" fmla="*/ 434 h 434"/>
                  <a:gd name="T58" fmla="*/ 156 w 538"/>
                  <a:gd name="T59" fmla="*/ 434 h 434"/>
                  <a:gd name="T60" fmla="*/ 232 w 538"/>
                  <a:gd name="T61" fmla="*/ 388 h 434"/>
                  <a:gd name="T62" fmla="*/ 538 w 538"/>
                  <a:gd name="T63" fmla="*/ 388 h 434"/>
                  <a:gd name="T64" fmla="*/ 538 w 538"/>
                  <a:gd name="T65" fmla="*/ 2 h 434"/>
                  <a:gd name="T66" fmla="*/ 538 w 538"/>
                  <a:gd name="T67" fmla="*/ 2 h 434"/>
                  <a:gd name="T68" fmla="*/ 530 w 538"/>
                  <a:gd name="T69" fmla="*/ 2 h 4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8" h="434">
                    <a:moveTo>
                      <a:pt x="530" y="2"/>
                    </a:moveTo>
                    <a:lnTo>
                      <a:pt x="530" y="2"/>
                    </a:lnTo>
                    <a:lnTo>
                      <a:pt x="462" y="0"/>
                    </a:lnTo>
                    <a:lnTo>
                      <a:pt x="360" y="0"/>
                    </a:lnTo>
                    <a:lnTo>
                      <a:pt x="302" y="2"/>
                    </a:lnTo>
                    <a:lnTo>
                      <a:pt x="246" y="4"/>
                    </a:lnTo>
                    <a:lnTo>
                      <a:pt x="192" y="10"/>
                    </a:lnTo>
                    <a:lnTo>
                      <a:pt x="142" y="16"/>
                    </a:lnTo>
                    <a:lnTo>
                      <a:pt x="112" y="22"/>
                    </a:lnTo>
                    <a:lnTo>
                      <a:pt x="84" y="30"/>
                    </a:lnTo>
                    <a:lnTo>
                      <a:pt x="66" y="40"/>
                    </a:lnTo>
                    <a:lnTo>
                      <a:pt x="58" y="46"/>
                    </a:lnTo>
                    <a:lnTo>
                      <a:pt x="54" y="52"/>
                    </a:lnTo>
                    <a:lnTo>
                      <a:pt x="44" y="70"/>
                    </a:lnTo>
                    <a:lnTo>
                      <a:pt x="62" y="70"/>
                    </a:lnTo>
                    <a:lnTo>
                      <a:pt x="50" y="128"/>
                    </a:lnTo>
                    <a:lnTo>
                      <a:pt x="42" y="178"/>
                    </a:lnTo>
                    <a:lnTo>
                      <a:pt x="38" y="218"/>
                    </a:lnTo>
                    <a:lnTo>
                      <a:pt x="34" y="244"/>
                    </a:lnTo>
                    <a:lnTo>
                      <a:pt x="20" y="250"/>
                    </a:lnTo>
                    <a:lnTo>
                      <a:pt x="6" y="256"/>
                    </a:lnTo>
                    <a:lnTo>
                      <a:pt x="2" y="324"/>
                    </a:lnTo>
                    <a:lnTo>
                      <a:pt x="0" y="380"/>
                    </a:lnTo>
                    <a:lnTo>
                      <a:pt x="0" y="434"/>
                    </a:lnTo>
                    <a:lnTo>
                      <a:pt x="156" y="434"/>
                    </a:lnTo>
                    <a:lnTo>
                      <a:pt x="232" y="388"/>
                    </a:lnTo>
                    <a:lnTo>
                      <a:pt x="538" y="388"/>
                    </a:lnTo>
                    <a:lnTo>
                      <a:pt x="538" y="2"/>
                    </a:lnTo>
                    <a:lnTo>
                      <a:pt x="53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78" name="Freeform 3882"/>
              <p:cNvSpPr>
                <a:spLocks/>
              </p:cNvSpPr>
              <p:nvPr/>
            </p:nvSpPr>
            <p:spPr bwMode="auto">
              <a:xfrm>
                <a:off x="1711" y="2007"/>
                <a:ext cx="296" cy="164"/>
              </a:xfrm>
              <a:custGeom>
                <a:avLst/>
                <a:gdLst>
                  <a:gd name="T0" fmla="*/ 158 w 296"/>
                  <a:gd name="T1" fmla="*/ 152 h 164"/>
                  <a:gd name="T2" fmla="*/ 158 w 296"/>
                  <a:gd name="T3" fmla="*/ 152 h 164"/>
                  <a:gd name="T4" fmla="*/ 118 w 296"/>
                  <a:gd name="T5" fmla="*/ 156 h 164"/>
                  <a:gd name="T6" fmla="*/ 82 w 296"/>
                  <a:gd name="T7" fmla="*/ 158 h 164"/>
                  <a:gd name="T8" fmla="*/ 52 w 296"/>
                  <a:gd name="T9" fmla="*/ 158 h 164"/>
                  <a:gd name="T10" fmla="*/ 32 w 296"/>
                  <a:gd name="T11" fmla="*/ 160 h 164"/>
                  <a:gd name="T12" fmla="*/ 32 w 296"/>
                  <a:gd name="T13" fmla="*/ 160 h 164"/>
                  <a:gd name="T14" fmla="*/ 2 w 296"/>
                  <a:gd name="T15" fmla="*/ 164 h 164"/>
                  <a:gd name="T16" fmla="*/ 0 w 296"/>
                  <a:gd name="T17" fmla="*/ 0 h 164"/>
                  <a:gd name="T18" fmla="*/ 236 w 296"/>
                  <a:gd name="T19" fmla="*/ 0 h 164"/>
                  <a:gd name="T20" fmla="*/ 236 w 296"/>
                  <a:gd name="T21" fmla="*/ 0 h 164"/>
                  <a:gd name="T22" fmla="*/ 254 w 296"/>
                  <a:gd name="T23" fmla="*/ 0 h 164"/>
                  <a:gd name="T24" fmla="*/ 264 w 296"/>
                  <a:gd name="T25" fmla="*/ 2 h 164"/>
                  <a:gd name="T26" fmla="*/ 274 w 296"/>
                  <a:gd name="T27" fmla="*/ 6 h 164"/>
                  <a:gd name="T28" fmla="*/ 282 w 296"/>
                  <a:gd name="T29" fmla="*/ 14 h 164"/>
                  <a:gd name="T30" fmla="*/ 290 w 296"/>
                  <a:gd name="T31" fmla="*/ 24 h 164"/>
                  <a:gd name="T32" fmla="*/ 294 w 296"/>
                  <a:gd name="T33" fmla="*/ 40 h 164"/>
                  <a:gd name="T34" fmla="*/ 296 w 296"/>
                  <a:gd name="T35" fmla="*/ 58 h 164"/>
                  <a:gd name="T36" fmla="*/ 296 w 296"/>
                  <a:gd name="T37" fmla="*/ 58 h 164"/>
                  <a:gd name="T38" fmla="*/ 296 w 296"/>
                  <a:gd name="T39" fmla="*/ 70 h 164"/>
                  <a:gd name="T40" fmla="*/ 292 w 296"/>
                  <a:gd name="T41" fmla="*/ 80 h 164"/>
                  <a:gd name="T42" fmla="*/ 290 w 296"/>
                  <a:gd name="T43" fmla="*/ 90 h 164"/>
                  <a:gd name="T44" fmla="*/ 284 w 296"/>
                  <a:gd name="T45" fmla="*/ 98 h 164"/>
                  <a:gd name="T46" fmla="*/ 278 w 296"/>
                  <a:gd name="T47" fmla="*/ 106 h 164"/>
                  <a:gd name="T48" fmla="*/ 270 w 296"/>
                  <a:gd name="T49" fmla="*/ 112 h 164"/>
                  <a:gd name="T50" fmla="*/ 252 w 296"/>
                  <a:gd name="T51" fmla="*/ 124 h 164"/>
                  <a:gd name="T52" fmla="*/ 232 w 296"/>
                  <a:gd name="T53" fmla="*/ 134 h 164"/>
                  <a:gd name="T54" fmla="*/ 208 w 296"/>
                  <a:gd name="T55" fmla="*/ 142 h 164"/>
                  <a:gd name="T56" fmla="*/ 184 w 296"/>
                  <a:gd name="T57" fmla="*/ 148 h 164"/>
                  <a:gd name="T58" fmla="*/ 158 w 296"/>
                  <a:gd name="T59" fmla="*/ 152 h 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6" h="164">
                    <a:moveTo>
                      <a:pt x="158" y="152"/>
                    </a:moveTo>
                    <a:lnTo>
                      <a:pt x="158" y="152"/>
                    </a:lnTo>
                    <a:lnTo>
                      <a:pt x="118" y="156"/>
                    </a:lnTo>
                    <a:lnTo>
                      <a:pt x="82" y="158"/>
                    </a:lnTo>
                    <a:lnTo>
                      <a:pt x="52" y="158"/>
                    </a:lnTo>
                    <a:lnTo>
                      <a:pt x="32" y="160"/>
                    </a:lnTo>
                    <a:lnTo>
                      <a:pt x="2" y="164"/>
                    </a:lnTo>
                    <a:lnTo>
                      <a:pt x="0" y="0"/>
                    </a:lnTo>
                    <a:lnTo>
                      <a:pt x="236" y="0"/>
                    </a:lnTo>
                    <a:lnTo>
                      <a:pt x="254" y="0"/>
                    </a:lnTo>
                    <a:lnTo>
                      <a:pt x="264" y="2"/>
                    </a:lnTo>
                    <a:lnTo>
                      <a:pt x="274" y="6"/>
                    </a:lnTo>
                    <a:lnTo>
                      <a:pt x="282" y="14"/>
                    </a:lnTo>
                    <a:lnTo>
                      <a:pt x="290" y="24"/>
                    </a:lnTo>
                    <a:lnTo>
                      <a:pt x="294" y="40"/>
                    </a:lnTo>
                    <a:lnTo>
                      <a:pt x="296" y="58"/>
                    </a:lnTo>
                    <a:lnTo>
                      <a:pt x="296" y="70"/>
                    </a:lnTo>
                    <a:lnTo>
                      <a:pt x="292" y="80"/>
                    </a:lnTo>
                    <a:lnTo>
                      <a:pt x="290" y="90"/>
                    </a:lnTo>
                    <a:lnTo>
                      <a:pt x="284" y="98"/>
                    </a:lnTo>
                    <a:lnTo>
                      <a:pt x="278" y="106"/>
                    </a:lnTo>
                    <a:lnTo>
                      <a:pt x="270" y="112"/>
                    </a:lnTo>
                    <a:lnTo>
                      <a:pt x="252" y="124"/>
                    </a:lnTo>
                    <a:lnTo>
                      <a:pt x="232" y="134"/>
                    </a:lnTo>
                    <a:lnTo>
                      <a:pt x="208" y="142"/>
                    </a:lnTo>
                    <a:lnTo>
                      <a:pt x="184" y="148"/>
                    </a:lnTo>
                    <a:lnTo>
                      <a:pt x="158" y="1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79" name="Rectangle 3883"/>
              <p:cNvSpPr>
                <a:spLocks noChangeArrowheads="1"/>
              </p:cNvSpPr>
              <p:nvPr/>
            </p:nvSpPr>
            <p:spPr bwMode="auto">
              <a:xfrm>
                <a:off x="1665" y="2275"/>
                <a:ext cx="10" cy="96"/>
              </a:xfrm>
              <a:prstGeom prst="rect">
                <a:avLst/>
              </a:prstGeom>
              <a:solidFill>
                <a:srgbClr val="8B181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280" name="Freeform 3884"/>
              <p:cNvSpPr>
                <a:spLocks/>
              </p:cNvSpPr>
              <p:nvPr/>
            </p:nvSpPr>
            <p:spPr bwMode="auto">
              <a:xfrm>
                <a:off x="1847" y="2225"/>
                <a:ext cx="74" cy="50"/>
              </a:xfrm>
              <a:custGeom>
                <a:avLst/>
                <a:gdLst>
                  <a:gd name="T0" fmla="*/ 60 w 74"/>
                  <a:gd name="T1" fmla="*/ 0 h 50"/>
                  <a:gd name="T2" fmla="*/ 44 w 74"/>
                  <a:gd name="T3" fmla="*/ 0 h 50"/>
                  <a:gd name="T4" fmla="*/ 44 w 74"/>
                  <a:gd name="T5" fmla="*/ 0 h 50"/>
                  <a:gd name="T6" fmla="*/ 38 w 74"/>
                  <a:gd name="T7" fmla="*/ 2 h 50"/>
                  <a:gd name="T8" fmla="*/ 32 w 74"/>
                  <a:gd name="T9" fmla="*/ 4 h 50"/>
                  <a:gd name="T10" fmla="*/ 26 w 74"/>
                  <a:gd name="T11" fmla="*/ 8 h 50"/>
                  <a:gd name="T12" fmla="*/ 20 w 74"/>
                  <a:gd name="T13" fmla="*/ 12 h 50"/>
                  <a:gd name="T14" fmla="*/ 2 w 74"/>
                  <a:gd name="T15" fmla="*/ 38 h 50"/>
                  <a:gd name="T16" fmla="*/ 2 w 74"/>
                  <a:gd name="T17" fmla="*/ 38 h 50"/>
                  <a:gd name="T18" fmla="*/ 0 w 74"/>
                  <a:gd name="T19" fmla="*/ 42 h 50"/>
                  <a:gd name="T20" fmla="*/ 0 w 74"/>
                  <a:gd name="T21" fmla="*/ 46 h 50"/>
                  <a:gd name="T22" fmla="*/ 4 w 74"/>
                  <a:gd name="T23" fmla="*/ 50 h 50"/>
                  <a:gd name="T24" fmla="*/ 8 w 74"/>
                  <a:gd name="T25" fmla="*/ 50 h 50"/>
                  <a:gd name="T26" fmla="*/ 60 w 74"/>
                  <a:gd name="T27" fmla="*/ 50 h 50"/>
                  <a:gd name="T28" fmla="*/ 60 w 74"/>
                  <a:gd name="T29" fmla="*/ 50 h 50"/>
                  <a:gd name="T30" fmla="*/ 66 w 74"/>
                  <a:gd name="T31" fmla="*/ 48 h 50"/>
                  <a:gd name="T32" fmla="*/ 70 w 74"/>
                  <a:gd name="T33" fmla="*/ 46 h 50"/>
                  <a:gd name="T34" fmla="*/ 74 w 74"/>
                  <a:gd name="T35" fmla="*/ 42 h 50"/>
                  <a:gd name="T36" fmla="*/ 74 w 74"/>
                  <a:gd name="T37" fmla="*/ 36 h 50"/>
                  <a:gd name="T38" fmla="*/ 74 w 74"/>
                  <a:gd name="T39" fmla="*/ 16 h 50"/>
                  <a:gd name="T40" fmla="*/ 74 w 74"/>
                  <a:gd name="T41" fmla="*/ 16 h 50"/>
                  <a:gd name="T42" fmla="*/ 74 w 74"/>
                  <a:gd name="T43" fmla="*/ 10 h 50"/>
                  <a:gd name="T44" fmla="*/ 70 w 74"/>
                  <a:gd name="T45" fmla="*/ 6 h 50"/>
                  <a:gd name="T46" fmla="*/ 66 w 74"/>
                  <a:gd name="T47" fmla="*/ 2 h 50"/>
                  <a:gd name="T48" fmla="*/ 60 w 74"/>
                  <a:gd name="T49" fmla="*/ 0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4" h="50">
                    <a:moveTo>
                      <a:pt x="60" y="0"/>
                    </a:moveTo>
                    <a:lnTo>
                      <a:pt x="44" y="0"/>
                    </a:lnTo>
                    <a:lnTo>
                      <a:pt x="38" y="2"/>
                    </a:lnTo>
                    <a:lnTo>
                      <a:pt x="32" y="4"/>
                    </a:lnTo>
                    <a:lnTo>
                      <a:pt x="26" y="8"/>
                    </a:lnTo>
                    <a:lnTo>
                      <a:pt x="20" y="12"/>
                    </a:lnTo>
                    <a:lnTo>
                      <a:pt x="2" y="38"/>
                    </a:lnTo>
                    <a:lnTo>
                      <a:pt x="0" y="42"/>
                    </a:lnTo>
                    <a:lnTo>
                      <a:pt x="0" y="46"/>
                    </a:lnTo>
                    <a:lnTo>
                      <a:pt x="4" y="50"/>
                    </a:lnTo>
                    <a:lnTo>
                      <a:pt x="8" y="50"/>
                    </a:lnTo>
                    <a:lnTo>
                      <a:pt x="60" y="50"/>
                    </a:lnTo>
                    <a:lnTo>
                      <a:pt x="66" y="48"/>
                    </a:lnTo>
                    <a:lnTo>
                      <a:pt x="70" y="46"/>
                    </a:lnTo>
                    <a:lnTo>
                      <a:pt x="74" y="42"/>
                    </a:lnTo>
                    <a:lnTo>
                      <a:pt x="74" y="36"/>
                    </a:lnTo>
                    <a:lnTo>
                      <a:pt x="74" y="16"/>
                    </a:lnTo>
                    <a:lnTo>
                      <a:pt x="74" y="10"/>
                    </a:lnTo>
                    <a:lnTo>
                      <a:pt x="70" y="6"/>
                    </a:lnTo>
                    <a:lnTo>
                      <a:pt x="66" y="2"/>
                    </a:lnTo>
                    <a:lnTo>
                      <a:pt x="60" y="0"/>
                    </a:lnTo>
                    <a:close/>
                  </a:path>
                </a:pathLst>
              </a:custGeom>
              <a:solidFill>
                <a:srgbClr val="BB23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81" name="Freeform 3885"/>
              <p:cNvSpPr>
                <a:spLocks/>
              </p:cNvSpPr>
              <p:nvPr/>
            </p:nvSpPr>
            <p:spPr bwMode="auto">
              <a:xfrm>
                <a:off x="1847" y="2225"/>
                <a:ext cx="74" cy="50"/>
              </a:xfrm>
              <a:custGeom>
                <a:avLst/>
                <a:gdLst>
                  <a:gd name="T0" fmla="*/ 60 w 74"/>
                  <a:gd name="T1" fmla="*/ 0 h 50"/>
                  <a:gd name="T2" fmla="*/ 44 w 74"/>
                  <a:gd name="T3" fmla="*/ 0 h 50"/>
                  <a:gd name="T4" fmla="*/ 44 w 74"/>
                  <a:gd name="T5" fmla="*/ 0 h 50"/>
                  <a:gd name="T6" fmla="*/ 38 w 74"/>
                  <a:gd name="T7" fmla="*/ 2 h 50"/>
                  <a:gd name="T8" fmla="*/ 32 w 74"/>
                  <a:gd name="T9" fmla="*/ 4 h 50"/>
                  <a:gd name="T10" fmla="*/ 26 w 74"/>
                  <a:gd name="T11" fmla="*/ 8 h 50"/>
                  <a:gd name="T12" fmla="*/ 20 w 74"/>
                  <a:gd name="T13" fmla="*/ 12 h 50"/>
                  <a:gd name="T14" fmla="*/ 2 w 74"/>
                  <a:gd name="T15" fmla="*/ 38 h 50"/>
                  <a:gd name="T16" fmla="*/ 2 w 74"/>
                  <a:gd name="T17" fmla="*/ 38 h 50"/>
                  <a:gd name="T18" fmla="*/ 0 w 74"/>
                  <a:gd name="T19" fmla="*/ 42 h 50"/>
                  <a:gd name="T20" fmla="*/ 0 w 74"/>
                  <a:gd name="T21" fmla="*/ 46 h 50"/>
                  <a:gd name="T22" fmla="*/ 4 w 74"/>
                  <a:gd name="T23" fmla="*/ 50 h 50"/>
                  <a:gd name="T24" fmla="*/ 8 w 74"/>
                  <a:gd name="T25" fmla="*/ 50 h 50"/>
                  <a:gd name="T26" fmla="*/ 60 w 74"/>
                  <a:gd name="T27" fmla="*/ 50 h 50"/>
                  <a:gd name="T28" fmla="*/ 60 w 74"/>
                  <a:gd name="T29" fmla="*/ 50 h 50"/>
                  <a:gd name="T30" fmla="*/ 66 w 74"/>
                  <a:gd name="T31" fmla="*/ 48 h 50"/>
                  <a:gd name="T32" fmla="*/ 70 w 74"/>
                  <a:gd name="T33" fmla="*/ 46 h 50"/>
                  <a:gd name="T34" fmla="*/ 74 w 74"/>
                  <a:gd name="T35" fmla="*/ 42 h 50"/>
                  <a:gd name="T36" fmla="*/ 74 w 74"/>
                  <a:gd name="T37" fmla="*/ 36 h 50"/>
                  <a:gd name="T38" fmla="*/ 74 w 74"/>
                  <a:gd name="T39" fmla="*/ 16 h 50"/>
                  <a:gd name="T40" fmla="*/ 74 w 74"/>
                  <a:gd name="T41" fmla="*/ 16 h 50"/>
                  <a:gd name="T42" fmla="*/ 74 w 74"/>
                  <a:gd name="T43" fmla="*/ 10 h 50"/>
                  <a:gd name="T44" fmla="*/ 70 w 74"/>
                  <a:gd name="T45" fmla="*/ 6 h 50"/>
                  <a:gd name="T46" fmla="*/ 66 w 74"/>
                  <a:gd name="T47" fmla="*/ 2 h 50"/>
                  <a:gd name="T48" fmla="*/ 60 w 74"/>
                  <a:gd name="T49" fmla="*/ 0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4" h="50">
                    <a:moveTo>
                      <a:pt x="60" y="0"/>
                    </a:moveTo>
                    <a:lnTo>
                      <a:pt x="44" y="0"/>
                    </a:lnTo>
                    <a:lnTo>
                      <a:pt x="38" y="2"/>
                    </a:lnTo>
                    <a:lnTo>
                      <a:pt x="32" y="4"/>
                    </a:lnTo>
                    <a:lnTo>
                      <a:pt x="26" y="8"/>
                    </a:lnTo>
                    <a:lnTo>
                      <a:pt x="20" y="12"/>
                    </a:lnTo>
                    <a:lnTo>
                      <a:pt x="2" y="38"/>
                    </a:lnTo>
                    <a:lnTo>
                      <a:pt x="0" y="42"/>
                    </a:lnTo>
                    <a:lnTo>
                      <a:pt x="0" y="46"/>
                    </a:lnTo>
                    <a:lnTo>
                      <a:pt x="4" y="50"/>
                    </a:lnTo>
                    <a:lnTo>
                      <a:pt x="8" y="50"/>
                    </a:lnTo>
                    <a:lnTo>
                      <a:pt x="60" y="50"/>
                    </a:lnTo>
                    <a:lnTo>
                      <a:pt x="66" y="48"/>
                    </a:lnTo>
                    <a:lnTo>
                      <a:pt x="70" y="46"/>
                    </a:lnTo>
                    <a:lnTo>
                      <a:pt x="74" y="42"/>
                    </a:lnTo>
                    <a:lnTo>
                      <a:pt x="74" y="36"/>
                    </a:lnTo>
                    <a:lnTo>
                      <a:pt x="74" y="16"/>
                    </a:lnTo>
                    <a:lnTo>
                      <a:pt x="74" y="10"/>
                    </a:lnTo>
                    <a:lnTo>
                      <a:pt x="70" y="6"/>
                    </a:lnTo>
                    <a:lnTo>
                      <a:pt x="66"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82" name="Freeform 3886"/>
              <p:cNvSpPr>
                <a:spLocks/>
              </p:cNvSpPr>
              <p:nvPr/>
            </p:nvSpPr>
            <p:spPr bwMode="auto">
              <a:xfrm>
                <a:off x="1869" y="2007"/>
                <a:ext cx="138" cy="152"/>
              </a:xfrm>
              <a:custGeom>
                <a:avLst/>
                <a:gdLst>
                  <a:gd name="T0" fmla="*/ 138 w 138"/>
                  <a:gd name="T1" fmla="*/ 58 h 152"/>
                  <a:gd name="T2" fmla="*/ 138 w 138"/>
                  <a:gd name="T3" fmla="*/ 58 h 152"/>
                  <a:gd name="T4" fmla="*/ 138 w 138"/>
                  <a:gd name="T5" fmla="*/ 70 h 152"/>
                  <a:gd name="T6" fmla="*/ 134 w 138"/>
                  <a:gd name="T7" fmla="*/ 80 h 152"/>
                  <a:gd name="T8" fmla="*/ 132 w 138"/>
                  <a:gd name="T9" fmla="*/ 90 h 152"/>
                  <a:gd name="T10" fmla="*/ 126 w 138"/>
                  <a:gd name="T11" fmla="*/ 98 h 152"/>
                  <a:gd name="T12" fmla="*/ 120 w 138"/>
                  <a:gd name="T13" fmla="*/ 106 h 152"/>
                  <a:gd name="T14" fmla="*/ 112 w 138"/>
                  <a:gd name="T15" fmla="*/ 112 h 152"/>
                  <a:gd name="T16" fmla="*/ 94 w 138"/>
                  <a:gd name="T17" fmla="*/ 124 h 152"/>
                  <a:gd name="T18" fmla="*/ 74 w 138"/>
                  <a:gd name="T19" fmla="*/ 134 h 152"/>
                  <a:gd name="T20" fmla="*/ 50 w 138"/>
                  <a:gd name="T21" fmla="*/ 142 h 152"/>
                  <a:gd name="T22" fmla="*/ 26 w 138"/>
                  <a:gd name="T23" fmla="*/ 148 h 152"/>
                  <a:gd name="T24" fmla="*/ 0 w 138"/>
                  <a:gd name="T25" fmla="*/ 152 h 152"/>
                  <a:gd name="T26" fmla="*/ 12 w 138"/>
                  <a:gd name="T27" fmla="*/ 0 h 152"/>
                  <a:gd name="T28" fmla="*/ 78 w 138"/>
                  <a:gd name="T29" fmla="*/ 0 h 152"/>
                  <a:gd name="T30" fmla="*/ 78 w 138"/>
                  <a:gd name="T31" fmla="*/ 0 h 152"/>
                  <a:gd name="T32" fmla="*/ 96 w 138"/>
                  <a:gd name="T33" fmla="*/ 0 h 152"/>
                  <a:gd name="T34" fmla="*/ 106 w 138"/>
                  <a:gd name="T35" fmla="*/ 2 h 152"/>
                  <a:gd name="T36" fmla="*/ 116 w 138"/>
                  <a:gd name="T37" fmla="*/ 6 h 152"/>
                  <a:gd name="T38" fmla="*/ 124 w 138"/>
                  <a:gd name="T39" fmla="*/ 14 h 152"/>
                  <a:gd name="T40" fmla="*/ 132 w 138"/>
                  <a:gd name="T41" fmla="*/ 24 h 152"/>
                  <a:gd name="T42" fmla="*/ 136 w 138"/>
                  <a:gd name="T43" fmla="*/ 40 h 152"/>
                  <a:gd name="T44" fmla="*/ 138 w 138"/>
                  <a:gd name="T45" fmla="*/ 58 h 152"/>
                  <a:gd name="T46" fmla="*/ 138 w 138"/>
                  <a:gd name="T47" fmla="*/ 58 h 1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8" h="152">
                    <a:moveTo>
                      <a:pt x="138" y="58"/>
                    </a:moveTo>
                    <a:lnTo>
                      <a:pt x="138" y="58"/>
                    </a:lnTo>
                    <a:lnTo>
                      <a:pt x="138" y="70"/>
                    </a:lnTo>
                    <a:lnTo>
                      <a:pt x="134" y="80"/>
                    </a:lnTo>
                    <a:lnTo>
                      <a:pt x="132" y="90"/>
                    </a:lnTo>
                    <a:lnTo>
                      <a:pt x="126" y="98"/>
                    </a:lnTo>
                    <a:lnTo>
                      <a:pt x="120" y="106"/>
                    </a:lnTo>
                    <a:lnTo>
                      <a:pt x="112" y="112"/>
                    </a:lnTo>
                    <a:lnTo>
                      <a:pt x="94" y="124"/>
                    </a:lnTo>
                    <a:lnTo>
                      <a:pt x="74" y="134"/>
                    </a:lnTo>
                    <a:lnTo>
                      <a:pt x="50" y="142"/>
                    </a:lnTo>
                    <a:lnTo>
                      <a:pt x="26" y="148"/>
                    </a:lnTo>
                    <a:lnTo>
                      <a:pt x="0" y="152"/>
                    </a:lnTo>
                    <a:lnTo>
                      <a:pt x="12" y="0"/>
                    </a:lnTo>
                    <a:lnTo>
                      <a:pt x="78" y="0"/>
                    </a:lnTo>
                    <a:lnTo>
                      <a:pt x="96" y="0"/>
                    </a:lnTo>
                    <a:lnTo>
                      <a:pt x="106" y="2"/>
                    </a:lnTo>
                    <a:lnTo>
                      <a:pt x="116" y="6"/>
                    </a:lnTo>
                    <a:lnTo>
                      <a:pt x="124" y="14"/>
                    </a:lnTo>
                    <a:lnTo>
                      <a:pt x="132" y="24"/>
                    </a:lnTo>
                    <a:lnTo>
                      <a:pt x="136" y="40"/>
                    </a:lnTo>
                    <a:lnTo>
                      <a:pt x="138" y="58"/>
                    </a:lnTo>
                    <a:close/>
                  </a:path>
                </a:pathLst>
              </a:custGeom>
              <a:solidFill>
                <a:srgbClr val="4846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83" name="Freeform 3887"/>
              <p:cNvSpPr>
                <a:spLocks/>
              </p:cNvSpPr>
              <p:nvPr/>
            </p:nvSpPr>
            <p:spPr bwMode="auto">
              <a:xfrm>
                <a:off x="1757" y="1791"/>
                <a:ext cx="388" cy="162"/>
              </a:xfrm>
              <a:custGeom>
                <a:avLst/>
                <a:gdLst>
                  <a:gd name="T0" fmla="*/ 388 w 388"/>
                  <a:gd name="T1" fmla="*/ 70 h 162"/>
                  <a:gd name="T2" fmla="*/ 388 w 388"/>
                  <a:gd name="T3" fmla="*/ 148 h 162"/>
                  <a:gd name="T4" fmla="*/ 388 w 388"/>
                  <a:gd name="T5" fmla="*/ 148 h 162"/>
                  <a:gd name="T6" fmla="*/ 320 w 388"/>
                  <a:gd name="T7" fmla="*/ 146 h 162"/>
                  <a:gd name="T8" fmla="*/ 218 w 388"/>
                  <a:gd name="T9" fmla="*/ 146 h 162"/>
                  <a:gd name="T10" fmla="*/ 160 w 388"/>
                  <a:gd name="T11" fmla="*/ 148 h 162"/>
                  <a:gd name="T12" fmla="*/ 104 w 388"/>
                  <a:gd name="T13" fmla="*/ 150 h 162"/>
                  <a:gd name="T14" fmla="*/ 50 w 388"/>
                  <a:gd name="T15" fmla="*/ 156 h 162"/>
                  <a:gd name="T16" fmla="*/ 0 w 388"/>
                  <a:gd name="T17" fmla="*/ 162 h 162"/>
                  <a:gd name="T18" fmla="*/ 0 w 388"/>
                  <a:gd name="T19" fmla="*/ 162 h 162"/>
                  <a:gd name="T20" fmla="*/ 8 w 388"/>
                  <a:gd name="T21" fmla="*/ 156 h 162"/>
                  <a:gd name="T22" fmla="*/ 14 w 388"/>
                  <a:gd name="T23" fmla="*/ 150 h 162"/>
                  <a:gd name="T24" fmla="*/ 30 w 388"/>
                  <a:gd name="T25" fmla="*/ 142 h 162"/>
                  <a:gd name="T26" fmla="*/ 42 w 388"/>
                  <a:gd name="T27" fmla="*/ 138 h 162"/>
                  <a:gd name="T28" fmla="*/ 48 w 388"/>
                  <a:gd name="T29" fmla="*/ 136 h 162"/>
                  <a:gd name="T30" fmla="*/ 150 w 388"/>
                  <a:gd name="T31" fmla="*/ 126 h 162"/>
                  <a:gd name="T32" fmla="*/ 150 w 388"/>
                  <a:gd name="T33" fmla="*/ 126 h 162"/>
                  <a:gd name="T34" fmla="*/ 166 w 388"/>
                  <a:gd name="T35" fmla="*/ 108 h 162"/>
                  <a:gd name="T36" fmla="*/ 182 w 388"/>
                  <a:gd name="T37" fmla="*/ 92 h 162"/>
                  <a:gd name="T38" fmla="*/ 200 w 388"/>
                  <a:gd name="T39" fmla="*/ 78 h 162"/>
                  <a:gd name="T40" fmla="*/ 216 w 388"/>
                  <a:gd name="T41" fmla="*/ 66 h 162"/>
                  <a:gd name="T42" fmla="*/ 250 w 388"/>
                  <a:gd name="T43" fmla="*/ 44 h 162"/>
                  <a:gd name="T44" fmla="*/ 284 w 388"/>
                  <a:gd name="T45" fmla="*/ 26 h 162"/>
                  <a:gd name="T46" fmla="*/ 312 w 388"/>
                  <a:gd name="T47" fmla="*/ 14 h 162"/>
                  <a:gd name="T48" fmla="*/ 334 w 388"/>
                  <a:gd name="T49" fmla="*/ 6 h 162"/>
                  <a:gd name="T50" fmla="*/ 356 w 388"/>
                  <a:gd name="T51" fmla="*/ 0 h 162"/>
                  <a:gd name="T52" fmla="*/ 388 w 388"/>
                  <a:gd name="T53" fmla="*/ 70 h 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88" h="162">
                    <a:moveTo>
                      <a:pt x="388" y="70"/>
                    </a:moveTo>
                    <a:lnTo>
                      <a:pt x="388" y="148"/>
                    </a:lnTo>
                    <a:lnTo>
                      <a:pt x="320" y="146"/>
                    </a:lnTo>
                    <a:lnTo>
                      <a:pt x="218" y="146"/>
                    </a:lnTo>
                    <a:lnTo>
                      <a:pt x="160" y="148"/>
                    </a:lnTo>
                    <a:lnTo>
                      <a:pt x="104" y="150"/>
                    </a:lnTo>
                    <a:lnTo>
                      <a:pt x="50" y="156"/>
                    </a:lnTo>
                    <a:lnTo>
                      <a:pt x="0" y="162"/>
                    </a:lnTo>
                    <a:lnTo>
                      <a:pt x="8" y="156"/>
                    </a:lnTo>
                    <a:lnTo>
                      <a:pt x="14" y="150"/>
                    </a:lnTo>
                    <a:lnTo>
                      <a:pt x="30" y="142"/>
                    </a:lnTo>
                    <a:lnTo>
                      <a:pt x="42" y="138"/>
                    </a:lnTo>
                    <a:lnTo>
                      <a:pt x="48" y="136"/>
                    </a:lnTo>
                    <a:lnTo>
                      <a:pt x="150" y="126"/>
                    </a:lnTo>
                    <a:lnTo>
                      <a:pt x="166" y="108"/>
                    </a:lnTo>
                    <a:lnTo>
                      <a:pt x="182" y="92"/>
                    </a:lnTo>
                    <a:lnTo>
                      <a:pt x="200" y="78"/>
                    </a:lnTo>
                    <a:lnTo>
                      <a:pt x="216" y="66"/>
                    </a:lnTo>
                    <a:lnTo>
                      <a:pt x="250" y="44"/>
                    </a:lnTo>
                    <a:lnTo>
                      <a:pt x="284" y="26"/>
                    </a:lnTo>
                    <a:lnTo>
                      <a:pt x="312" y="14"/>
                    </a:lnTo>
                    <a:lnTo>
                      <a:pt x="334" y="6"/>
                    </a:lnTo>
                    <a:lnTo>
                      <a:pt x="356" y="0"/>
                    </a:lnTo>
                    <a:lnTo>
                      <a:pt x="388" y="70"/>
                    </a:lnTo>
                    <a:close/>
                  </a:path>
                </a:pathLst>
              </a:custGeom>
              <a:solidFill>
                <a:srgbClr val="A91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84" name="Freeform 3888"/>
              <p:cNvSpPr>
                <a:spLocks/>
              </p:cNvSpPr>
              <p:nvPr/>
            </p:nvSpPr>
            <p:spPr bwMode="auto">
              <a:xfrm>
                <a:off x="1757" y="1791"/>
                <a:ext cx="388" cy="162"/>
              </a:xfrm>
              <a:custGeom>
                <a:avLst/>
                <a:gdLst>
                  <a:gd name="T0" fmla="*/ 388 w 388"/>
                  <a:gd name="T1" fmla="*/ 70 h 162"/>
                  <a:gd name="T2" fmla="*/ 388 w 388"/>
                  <a:gd name="T3" fmla="*/ 148 h 162"/>
                  <a:gd name="T4" fmla="*/ 388 w 388"/>
                  <a:gd name="T5" fmla="*/ 148 h 162"/>
                  <a:gd name="T6" fmla="*/ 320 w 388"/>
                  <a:gd name="T7" fmla="*/ 146 h 162"/>
                  <a:gd name="T8" fmla="*/ 218 w 388"/>
                  <a:gd name="T9" fmla="*/ 146 h 162"/>
                  <a:gd name="T10" fmla="*/ 160 w 388"/>
                  <a:gd name="T11" fmla="*/ 148 h 162"/>
                  <a:gd name="T12" fmla="*/ 104 w 388"/>
                  <a:gd name="T13" fmla="*/ 150 h 162"/>
                  <a:gd name="T14" fmla="*/ 50 w 388"/>
                  <a:gd name="T15" fmla="*/ 156 h 162"/>
                  <a:gd name="T16" fmla="*/ 0 w 388"/>
                  <a:gd name="T17" fmla="*/ 162 h 162"/>
                  <a:gd name="T18" fmla="*/ 0 w 388"/>
                  <a:gd name="T19" fmla="*/ 162 h 162"/>
                  <a:gd name="T20" fmla="*/ 8 w 388"/>
                  <a:gd name="T21" fmla="*/ 156 h 162"/>
                  <a:gd name="T22" fmla="*/ 14 w 388"/>
                  <a:gd name="T23" fmla="*/ 150 h 162"/>
                  <a:gd name="T24" fmla="*/ 30 w 388"/>
                  <a:gd name="T25" fmla="*/ 142 h 162"/>
                  <a:gd name="T26" fmla="*/ 42 w 388"/>
                  <a:gd name="T27" fmla="*/ 138 h 162"/>
                  <a:gd name="T28" fmla="*/ 48 w 388"/>
                  <a:gd name="T29" fmla="*/ 136 h 162"/>
                  <a:gd name="T30" fmla="*/ 150 w 388"/>
                  <a:gd name="T31" fmla="*/ 126 h 162"/>
                  <a:gd name="T32" fmla="*/ 150 w 388"/>
                  <a:gd name="T33" fmla="*/ 126 h 162"/>
                  <a:gd name="T34" fmla="*/ 166 w 388"/>
                  <a:gd name="T35" fmla="*/ 108 h 162"/>
                  <a:gd name="T36" fmla="*/ 182 w 388"/>
                  <a:gd name="T37" fmla="*/ 92 h 162"/>
                  <a:gd name="T38" fmla="*/ 200 w 388"/>
                  <a:gd name="T39" fmla="*/ 78 h 162"/>
                  <a:gd name="T40" fmla="*/ 216 w 388"/>
                  <a:gd name="T41" fmla="*/ 66 h 162"/>
                  <a:gd name="T42" fmla="*/ 250 w 388"/>
                  <a:gd name="T43" fmla="*/ 44 h 162"/>
                  <a:gd name="T44" fmla="*/ 284 w 388"/>
                  <a:gd name="T45" fmla="*/ 26 h 162"/>
                  <a:gd name="T46" fmla="*/ 312 w 388"/>
                  <a:gd name="T47" fmla="*/ 14 h 162"/>
                  <a:gd name="T48" fmla="*/ 334 w 388"/>
                  <a:gd name="T49" fmla="*/ 6 h 162"/>
                  <a:gd name="T50" fmla="*/ 356 w 388"/>
                  <a:gd name="T51" fmla="*/ 0 h 162"/>
                  <a:gd name="T52" fmla="*/ 388 w 388"/>
                  <a:gd name="T53" fmla="*/ 70 h 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88" h="162">
                    <a:moveTo>
                      <a:pt x="388" y="70"/>
                    </a:moveTo>
                    <a:lnTo>
                      <a:pt x="388" y="148"/>
                    </a:lnTo>
                    <a:lnTo>
                      <a:pt x="320" y="146"/>
                    </a:lnTo>
                    <a:lnTo>
                      <a:pt x="218" y="146"/>
                    </a:lnTo>
                    <a:lnTo>
                      <a:pt x="160" y="148"/>
                    </a:lnTo>
                    <a:lnTo>
                      <a:pt x="104" y="150"/>
                    </a:lnTo>
                    <a:lnTo>
                      <a:pt x="50" y="156"/>
                    </a:lnTo>
                    <a:lnTo>
                      <a:pt x="0" y="162"/>
                    </a:lnTo>
                    <a:lnTo>
                      <a:pt x="8" y="156"/>
                    </a:lnTo>
                    <a:lnTo>
                      <a:pt x="14" y="150"/>
                    </a:lnTo>
                    <a:lnTo>
                      <a:pt x="30" y="142"/>
                    </a:lnTo>
                    <a:lnTo>
                      <a:pt x="42" y="138"/>
                    </a:lnTo>
                    <a:lnTo>
                      <a:pt x="48" y="136"/>
                    </a:lnTo>
                    <a:lnTo>
                      <a:pt x="150" y="126"/>
                    </a:lnTo>
                    <a:lnTo>
                      <a:pt x="166" y="108"/>
                    </a:lnTo>
                    <a:lnTo>
                      <a:pt x="182" y="92"/>
                    </a:lnTo>
                    <a:lnTo>
                      <a:pt x="200" y="78"/>
                    </a:lnTo>
                    <a:lnTo>
                      <a:pt x="216" y="66"/>
                    </a:lnTo>
                    <a:lnTo>
                      <a:pt x="250" y="44"/>
                    </a:lnTo>
                    <a:lnTo>
                      <a:pt x="284" y="26"/>
                    </a:lnTo>
                    <a:lnTo>
                      <a:pt x="312" y="14"/>
                    </a:lnTo>
                    <a:lnTo>
                      <a:pt x="334" y="6"/>
                    </a:lnTo>
                    <a:lnTo>
                      <a:pt x="356" y="0"/>
                    </a:lnTo>
                    <a:lnTo>
                      <a:pt x="388"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85" name="Freeform 3889"/>
              <p:cNvSpPr>
                <a:spLocks/>
              </p:cNvSpPr>
              <p:nvPr/>
            </p:nvSpPr>
            <p:spPr bwMode="auto">
              <a:xfrm>
                <a:off x="1929" y="1867"/>
                <a:ext cx="196" cy="58"/>
              </a:xfrm>
              <a:custGeom>
                <a:avLst/>
                <a:gdLst>
                  <a:gd name="T0" fmla="*/ 196 w 196"/>
                  <a:gd name="T1" fmla="*/ 0 h 58"/>
                  <a:gd name="T2" fmla="*/ 0 w 196"/>
                  <a:gd name="T3" fmla="*/ 50 h 58"/>
                  <a:gd name="T4" fmla="*/ 22 w 196"/>
                  <a:gd name="T5" fmla="*/ 58 h 58"/>
                  <a:gd name="T6" fmla="*/ 196 w 196"/>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58">
                    <a:moveTo>
                      <a:pt x="196" y="0"/>
                    </a:moveTo>
                    <a:lnTo>
                      <a:pt x="0" y="50"/>
                    </a:lnTo>
                    <a:lnTo>
                      <a:pt x="22" y="58"/>
                    </a:lnTo>
                    <a:lnTo>
                      <a:pt x="196" y="0"/>
                    </a:lnTo>
                    <a:close/>
                  </a:path>
                </a:pathLst>
              </a:custGeom>
              <a:solidFill>
                <a:srgbClr val="BE61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86" name="Freeform 3890"/>
              <p:cNvSpPr>
                <a:spLocks/>
              </p:cNvSpPr>
              <p:nvPr/>
            </p:nvSpPr>
            <p:spPr bwMode="auto">
              <a:xfrm>
                <a:off x="1929" y="1867"/>
                <a:ext cx="196" cy="58"/>
              </a:xfrm>
              <a:custGeom>
                <a:avLst/>
                <a:gdLst>
                  <a:gd name="T0" fmla="*/ 196 w 196"/>
                  <a:gd name="T1" fmla="*/ 0 h 58"/>
                  <a:gd name="T2" fmla="*/ 0 w 196"/>
                  <a:gd name="T3" fmla="*/ 50 h 58"/>
                  <a:gd name="T4" fmla="*/ 22 w 196"/>
                  <a:gd name="T5" fmla="*/ 58 h 58"/>
                  <a:gd name="T6" fmla="*/ 196 w 196"/>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58">
                    <a:moveTo>
                      <a:pt x="196" y="0"/>
                    </a:moveTo>
                    <a:lnTo>
                      <a:pt x="0" y="50"/>
                    </a:lnTo>
                    <a:lnTo>
                      <a:pt x="22" y="58"/>
                    </a:lnTo>
                    <a:lnTo>
                      <a:pt x="1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87" name="Freeform 3891"/>
              <p:cNvSpPr>
                <a:spLocks/>
              </p:cNvSpPr>
              <p:nvPr/>
            </p:nvSpPr>
            <p:spPr bwMode="auto">
              <a:xfrm>
                <a:off x="2077" y="1943"/>
                <a:ext cx="96" cy="412"/>
              </a:xfrm>
              <a:custGeom>
                <a:avLst/>
                <a:gdLst>
                  <a:gd name="T0" fmla="*/ 96 w 96"/>
                  <a:gd name="T1" fmla="*/ 0 h 412"/>
                  <a:gd name="T2" fmla="*/ 96 w 96"/>
                  <a:gd name="T3" fmla="*/ 412 h 412"/>
                  <a:gd name="T4" fmla="*/ 0 w 96"/>
                  <a:gd name="T5" fmla="*/ 412 h 412"/>
                  <a:gd name="T6" fmla="*/ 0 w 96"/>
                  <a:gd name="T7" fmla="*/ 382 h 412"/>
                  <a:gd name="T8" fmla="*/ 76 w 96"/>
                  <a:gd name="T9" fmla="*/ 382 h 412"/>
                  <a:gd name="T10" fmla="*/ 76 w 96"/>
                  <a:gd name="T11" fmla="*/ 0 h 412"/>
                  <a:gd name="T12" fmla="*/ 96 w 96"/>
                  <a:gd name="T13" fmla="*/ 0 h 4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 h="412">
                    <a:moveTo>
                      <a:pt x="96" y="0"/>
                    </a:moveTo>
                    <a:lnTo>
                      <a:pt x="96" y="412"/>
                    </a:lnTo>
                    <a:lnTo>
                      <a:pt x="0" y="412"/>
                    </a:lnTo>
                    <a:lnTo>
                      <a:pt x="0" y="382"/>
                    </a:lnTo>
                    <a:lnTo>
                      <a:pt x="76" y="382"/>
                    </a:lnTo>
                    <a:lnTo>
                      <a:pt x="76" y="0"/>
                    </a:lnTo>
                    <a:lnTo>
                      <a:pt x="96" y="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88" name="Freeform 3892"/>
              <p:cNvSpPr>
                <a:spLocks/>
              </p:cNvSpPr>
              <p:nvPr/>
            </p:nvSpPr>
            <p:spPr bwMode="auto">
              <a:xfrm>
                <a:off x="1759" y="2345"/>
                <a:ext cx="290" cy="190"/>
              </a:xfrm>
              <a:custGeom>
                <a:avLst/>
                <a:gdLst>
                  <a:gd name="T0" fmla="*/ 286 w 290"/>
                  <a:gd name="T1" fmla="*/ 116 h 190"/>
                  <a:gd name="T2" fmla="*/ 282 w 290"/>
                  <a:gd name="T3" fmla="*/ 100 h 190"/>
                  <a:gd name="T4" fmla="*/ 276 w 290"/>
                  <a:gd name="T5" fmla="*/ 82 h 190"/>
                  <a:gd name="T6" fmla="*/ 266 w 290"/>
                  <a:gd name="T7" fmla="*/ 66 h 190"/>
                  <a:gd name="T8" fmla="*/ 246 w 290"/>
                  <a:gd name="T9" fmla="*/ 42 h 190"/>
                  <a:gd name="T10" fmla="*/ 244 w 290"/>
                  <a:gd name="T11" fmla="*/ 40 h 190"/>
                  <a:gd name="T12" fmla="*/ 218 w 290"/>
                  <a:gd name="T13" fmla="*/ 20 h 190"/>
                  <a:gd name="T14" fmla="*/ 200 w 290"/>
                  <a:gd name="T15" fmla="*/ 12 h 190"/>
                  <a:gd name="T16" fmla="*/ 198 w 290"/>
                  <a:gd name="T17" fmla="*/ 10 h 190"/>
                  <a:gd name="T18" fmla="*/ 188 w 290"/>
                  <a:gd name="T19" fmla="*/ 8 h 190"/>
                  <a:gd name="T20" fmla="*/ 176 w 290"/>
                  <a:gd name="T21" fmla="*/ 4 h 190"/>
                  <a:gd name="T22" fmla="*/ 170 w 290"/>
                  <a:gd name="T23" fmla="*/ 2 h 190"/>
                  <a:gd name="T24" fmla="*/ 156 w 290"/>
                  <a:gd name="T25" fmla="*/ 2 h 190"/>
                  <a:gd name="T26" fmla="*/ 154 w 290"/>
                  <a:gd name="T27" fmla="*/ 2 h 190"/>
                  <a:gd name="T28" fmla="*/ 136 w 290"/>
                  <a:gd name="T29" fmla="*/ 2 h 190"/>
                  <a:gd name="T30" fmla="*/ 134 w 290"/>
                  <a:gd name="T31" fmla="*/ 2 h 190"/>
                  <a:gd name="T32" fmla="*/ 120 w 290"/>
                  <a:gd name="T33" fmla="*/ 2 h 190"/>
                  <a:gd name="T34" fmla="*/ 114 w 290"/>
                  <a:gd name="T35" fmla="*/ 4 h 190"/>
                  <a:gd name="T36" fmla="*/ 102 w 290"/>
                  <a:gd name="T37" fmla="*/ 8 h 190"/>
                  <a:gd name="T38" fmla="*/ 92 w 290"/>
                  <a:gd name="T39" fmla="*/ 10 h 190"/>
                  <a:gd name="T40" fmla="*/ 90 w 290"/>
                  <a:gd name="T41" fmla="*/ 12 h 190"/>
                  <a:gd name="T42" fmla="*/ 72 w 290"/>
                  <a:gd name="T43" fmla="*/ 20 h 190"/>
                  <a:gd name="T44" fmla="*/ 48 w 290"/>
                  <a:gd name="T45" fmla="*/ 40 h 190"/>
                  <a:gd name="T46" fmla="*/ 34 w 290"/>
                  <a:gd name="T47" fmla="*/ 52 h 190"/>
                  <a:gd name="T48" fmla="*/ 24 w 290"/>
                  <a:gd name="T49" fmla="*/ 68 h 190"/>
                  <a:gd name="T50" fmla="*/ 10 w 290"/>
                  <a:gd name="T51" fmla="*/ 96 h 190"/>
                  <a:gd name="T52" fmla="*/ 8 w 290"/>
                  <a:gd name="T53" fmla="*/ 100 h 190"/>
                  <a:gd name="T54" fmla="*/ 4 w 290"/>
                  <a:gd name="T55" fmla="*/ 118 h 190"/>
                  <a:gd name="T56" fmla="*/ 0 w 290"/>
                  <a:gd name="T57" fmla="*/ 146 h 190"/>
                  <a:gd name="T58" fmla="*/ 24 w 290"/>
                  <a:gd name="T59" fmla="*/ 146 h 190"/>
                  <a:gd name="T60" fmla="*/ 28 w 290"/>
                  <a:gd name="T61" fmla="*/ 116 h 190"/>
                  <a:gd name="T62" fmla="*/ 32 w 290"/>
                  <a:gd name="T63" fmla="*/ 104 h 190"/>
                  <a:gd name="T64" fmla="*/ 36 w 290"/>
                  <a:gd name="T65" fmla="*/ 92 h 190"/>
                  <a:gd name="T66" fmla="*/ 38 w 290"/>
                  <a:gd name="T67" fmla="*/ 90 h 190"/>
                  <a:gd name="T68" fmla="*/ 44 w 290"/>
                  <a:gd name="T69" fmla="*/ 80 h 190"/>
                  <a:gd name="T70" fmla="*/ 52 w 290"/>
                  <a:gd name="T71" fmla="*/ 68 h 190"/>
                  <a:gd name="T72" fmla="*/ 60 w 290"/>
                  <a:gd name="T73" fmla="*/ 58 h 190"/>
                  <a:gd name="T74" fmla="*/ 70 w 290"/>
                  <a:gd name="T75" fmla="*/ 52 h 190"/>
                  <a:gd name="T76" fmla="*/ 80 w 290"/>
                  <a:gd name="T77" fmla="*/ 44 h 190"/>
                  <a:gd name="T78" fmla="*/ 88 w 290"/>
                  <a:gd name="T79" fmla="*/ 38 h 190"/>
                  <a:gd name="T80" fmla="*/ 102 w 290"/>
                  <a:gd name="T81" fmla="*/ 32 h 190"/>
                  <a:gd name="T82" fmla="*/ 104 w 290"/>
                  <a:gd name="T83" fmla="*/ 32 h 190"/>
                  <a:gd name="T84" fmla="*/ 118 w 290"/>
                  <a:gd name="T85" fmla="*/ 28 h 190"/>
                  <a:gd name="T86" fmla="*/ 128 w 290"/>
                  <a:gd name="T87" fmla="*/ 26 h 190"/>
                  <a:gd name="T88" fmla="*/ 146 w 290"/>
                  <a:gd name="T89" fmla="*/ 24 h 190"/>
                  <a:gd name="T90" fmla="*/ 158 w 290"/>
                  <a:gd name="T91" fmla="*/ 24 h 190"/>
                  <a:gd name="T92" fmla="*/ 172 w 290"/>
                  <a:gd name="T93" fmla="*/ 28 h 190"/>
                  <a:gd name="T94" fmla="*/ 174 w 290"/>
                  <a:gd name="T95" fmla="*/ 28 h 190"/>
                  <a:gd name="T96" fmla="*/ 190 w 290"/>
                  <a:gd name="T97" fmla="*/ 32 h 190"/>
                  <a:gd name="T98" fmla="*/ 198 w 290"/>
                  <a:gd name="T99" fmla="*/ 36 h 190"/>
                  <a:gd name="T100" fmla="*/ 210 w 290"/>
                  <a:gd name="T101" fmla="*/ 44 h 190"/>
                  <a:gd name="T102" fmla="*/ 222 w 290"/>
                  <a:gd name="T103" fmla="*/ 52 h 190"/>
                  <a:gd name="T104" fmla="*/ 230 w 290"/>
                  <a:gd name="T105" fmla="*/ 58 h 190"/>
                  <a:gd name="T106" fmla="*/ 232 w 290"/>
                  <a:gd name="T107" fmla="*/ 62 h 190"/>
                  <a:gd name="T108" fmla="*/ 240 w 290"/>
                  <a:gd name="T109" fmla="*/ 70 h 190"/>
                  <a:gd name="T110" fmla="*/ 248 w 290"/>
                  <a:gd name="T111" fmla="*/ 80 h 190"/>
                  <a:gd name="T112" fmla="*/ 254 w 290"/>
                  <a:gd name="T113" fmla="*/ 92 h 190"/>
                  <a:gd name="T114" fmla="*/ 258 w 290"/>
                  <a:gd name="T115" fmla="*/ 102 h 190"/>
                  <a:gd name="T116" fmla="*/ 262 w 290"/>
                  <a:gd name="T117" fmla="*/ 116 h 190"/>
                  <a:gd name="T118" fmla="*/ 266 w 290"/>
                  <a:gd name="T119" fmla="*/ 146 h 190"/>
                  <a:gd name="T120" fmla="*/ 290 w 290"/>
                  <a:gd name="T121" fmla="*/ 146 h 190"/>
                  <a:gd name="T122" fmla="*/ 288 w 290"/>
                  <a:gd name="T123" fmla="*/ 118 h 1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0" h="190">
                    <a:moveTo>
                      <a:pt x="288" y="118"/>
                    </a:moveTo>
                    <a:lnTo>
                      <a:pt x="288" y="118"/>
                    </a:lnTo>
                    <a:lnTo>
                      <a:pt x="286" y="116"/>
                    </a:lnTo>
                    <a:lnTo>
                      <a:pt x="282" y="100"/>
                    </a:lnTo>
                    <a:lnTo>
                      <a:pt x="282" y="96"/>
                    </a:lnTo>
                    <a:lnTo>
                      <a:pt x="276" y="82"/>
                    </a:lnTo>
                    <a:lnTo>
                      <a:pt x="268" y="68"/>
                    </a:lnTo>
                    <a:lnTo>
                      <a:pt x="266" y="66"/>
                    </a:lnTo>
                    <a:lnTo>
                      <a:pt x="256" y="52"/>
                    </a:lnTo>
                    <a:lnTo>
                      <a:pt x="246" y="42"/>
                    </a:lnTo>
                    <a:lnTo>
                      <a:pt x="244" y="40"/>
                    </a:lnTo>
                    <a:lnTo>
                      <a:pt x="232" y="30"/>
                    </a:lnTo>
                    <a:lnTo>
                      <a:pt x="218" y="20"/>
                    </a:lnTo>
                    <a:lnTo>
                      <a:pt x="214" y="18"/>
                    </a:lnTo>
                    <a:lnTo>
                      <a:pt x="200" y="12"/>
                    </a:lnTo>
                    <a:lnTo>
                      <a:pt x="198" y="10"/>
                    </a:lnTo>
                    <a:lnTo>
                      <a:pt x="188" y="8"/>
                    </a:lnTo>
                    <a:lnTo>
                      <a:pt x="184" y="6"/>
                    </a:lnTo>
                    <a:lnTo>
                      <a:pt x="176" y="4"/>
                    </a:lnTo>
                    <a:lnTo>
                      <a:pt x="170" y="2"/>
                    </a:lnTo>
                    <a:lnTo>
                      <a:pt x="164" y="2"/>
                    </a:lnTo>
                    <a:lnTo>
                      <a:pt x="156" y="2"/>
                    </a:lnTo>
                    <a:lnTo>
                      <a:pt x="154" y="2"/>
                    </a:lnTo>
                    <a:lnTo>
                      <a:pt x="146" y="0"/>
                    </a:lnTo>
                    <a:lnTo>
                      <a:pt x="136" y="2"/>
                    </a:lnTo>
                    <a:lnTo>
                      <a:pt x="134" y="2"/>
                    </a:lnTo>
                    <a:lnTo>
                      <a:pt x="128" y="2"/>
                    </a:lnTo>
                    <a:lnTo>
                      <a:pt x="120" y="2"/>
                    </a:lnTo>
                    <a:lnTo>
                      <a:pt x="114" y="4"/>
                    </a:lnTo>
                    <a:lnTo>
                      <a:pt x="108" y="6"/>
                    </a:lnTo>
                    <a:lnTo>
                      <a:pt x="102" y="8"/>
                    </a:lnTo>
                    <a:lnTo>
                      <a:pt x="92" y="10"/>
                    </a:lnTo>
                    <a:lnTo>
                      <a:pt x="90" y="12"/>
                    </a:lnTo>
                    <a:lnTo>
                      <a:pt x="76" y="18"/>
                    </a:lnTo>
                    <a:lnTo>
                      <a:pt x="72" y="20"/>
                    </a:lnTo>
                    <a:lnTo>
                      <a:pt x="60" y="30"/>
                    </a:lnTo>
                    <a:lnTo>
                      <a:pt x="48" y="40"/>
                    </a:lnTo>
                    <a:lnTo>
                      <a:pt x="46" y="42"/>
                    </a:lnTo>
                    <a:lnTo>
                      <a:pt x="34" y="52"/>
                    </a:lnTo>
                    <a:lnTo>
                      <a:pt x="24" y="66"/>
                    </a:lnTo>
                    <a:lnTo>
                      <a:pt x="24" y="68"/>
                    </a:lnTo>
                    <a:lnTo>
                      <a:pt x="16" y="82"/>
                    </a:lnTo>
                    <a:lnTo>
                      <a:pt x="10" y="96"/>
                    </a:lnTo>
                    <a:lnTo>
                      <a:pt x="8" y="100"/>
                    </a:lnTo>
                    <a:lnTo>
                      <a:pt x="4" y="116"/>
                    </a:lnTo>
                    <a:lnTo>
                      <a:pt x="4" y="118"/>
                    </a:lnTo>
                    <a:lnTo>
                      <a:pt x="2" y="132"/>
                    </a:lnTo>
                    <a:lnTo>
                      <a:pt x="0" y="146"/>
                    </a:lnTo>
                    <a:lnTo>
                      <a:pt x="0" y="190"/>
                    </a:lnTo>
                    <a:lnTo>
                      <a:pt x="24" y="190"/>
                    </a:lnTo>
                    <a:lnTo>
                      <a:pt x="24" y="146"/>
                    </a:lnTo>
                    <a:lnTo>
                      <a:pt x="26" y="130"/>
                    </a:lnTo>
                    <a:lnTo>
                      <a:pt x="28" y="116"/>
                    </a:lnTo>
                    <a:lnTo>
                      <a:pt x="32" y="104"/>
                    </a:lnTo>
                    <a:lnTo>
                      <a:pt x="32" y="102"/>
                    </a:lnTo>
                    <a:lnTo>
                      <a:pt x="36" y="92"/>
                    </a:lnTo>
                    <a:lnTo>
                      <a:pt x="38" y="90"/>
                    </a:lnTo>
                    <a:lnTo>
                      <a:pt x="42" y="80"/>
                    </a:lnTo>
                    <a:lnTo>
                      <a:pt x="44" y="80"/>
                    </a:lnTo>
                    <a:lnTo>
                      <a:pt x="50" y="70"/>
                    </a:lnTo>
                    <a:lnTo>
                      <a:pt x="52" y="68"/>
                    </a:lnTo>
                    <a:lnTo>
                      <a:pt x="58" y="62"/>
                    </a:lnTo>
                    <a:lnTo>
                      <a:pt x="60" y="58"/>
                    </a:lnTo>
                    <a:lnTo>
                      <a:pt x="68" y="52"/>
                    </a:lnTo>
                    <a:lnTo>
                      <a:pt x="70" y="52"/>
                    </a:lnTo>
                    <a:lnTo>
                      <a:pt x="78" y="44"/>
                    </a:lnTo>
                    <a:lnTo>
                      <a:pt x="80" y="44"/>
                    </a:lnTo>
                    <a:lnTo>
                      <a:pt x="88" y="38"/>
                    </a:lnTo>
                    <a:lnTo>
                      <a:pt x="92" y="36"/>
                    </a:lnTo>
                    <a:lnTo>
                      <a:pt x="102" y="32"/>
                    </a:lnTo>
                    <a:lnTo>
                      <a:pt x="104" y="32"/>
                    </a:lnTo>
                    <a:lnTo>
                      <a:pt x="116" y="28"/>
                    </a:lnTo>
                    <a:lnTo>
                      <a:pt x="118" y="28"/>
                    </a:lnTo>
                    <a:lnTo>
                      <a:pt x="128" y="26"/>
                    </a:lnTo>
                    <a:lnTo>
                      <a:pt x="132" y="24"/>
                    </a:lnTo>
                    <a:lnTo>
                      <a:pt x="146" y="24"/>
                    </a:lnTo>
                    <a:lnTo>
                      <a:pt x="158" y="24"/>
                    </a:lnTo>
                    <a:lnTo>
                      <a:pt x="162" y="26"/>
                    </a:lnTo>
                    <a:lnTo>
                      <a:pt x="172" y="28"/>
                    </a:lnTo>
                    <a:lnTo>
                      <a:pt x="174" y="28"/>
                    </a:lnTo>
                    <a:lnTo>
                      <a:pt x="186" y="32"/>
                    </a:lnTo>
                    <a:lnTo>
                      <a:pt x="190" y="32"/>
                    </a:lnTo>
                    <a:lnTo>
                      <a:pt x="198" y="36"/>
                    </a:lnTo>
                    <a:lnTo>
                      <a:pt x="202" y="38"/>
                    </a:lnTo>
                    <a:lnTo>
                      <a:pt x="210" y="44"/>
                    </a:lnTo>
                    <a:lnTo>
                      <a:pt x="212" y="44"/>
                    </a:lnTo>
                    <a:lnTo>
                      <a:pt x="222" y="52"/>
                    </a:lnTo>
                    <a:lnTo>
                      <a:pt x="224" y="52"/>
                    </a:lnTo>
                    <a:lnTo>
                      <a:pt x="230" y="58"/>
                    </a:lnTo>
                    <a:lnTo>
                      <a:pt x="232" y="62"/>
                    </a:lnTo>
                    <a:lnTo>
                      <a:pt x="238" y="68"/>
                    </a:lnTo>
                    <a:lnTo>
                      <a:pt x="240" y="70"/>
                    </a:lnTo>
                    <a:lnTo>
                      <a:pt x="248" y="80"/>
                    </a:lnTo>
                    <a:lnTo>
                      <a:pt x="252" y="90"/>
                    </a:lnTo>
                    <a:lnTo>
                      <a:pt x="254" y="92"/>
                    </a:lnTo>
                    <a:lnTo>
                      <a:pt x="258" y="102"/>
                    </a:lnTo>
                    <a:lnTo>
                      <a:pt x="260" y="104"/>
                    </a:lnTo>
                    <a:lnTo>
                      <a:pt x="262" y="116"/>
                    </a:lnTo>
                    <a:lnTo>
                      <a:pt x="266" y="130"/>
                    </a:lnTo>
                    <a:lnTo>
                      <a:pt x="266" y="146"/>
                    </a:lnTo>
                    <a:lnTo>
                      <a:pt x="266" y="190"/>
                    </a:lnTo>
                    <a:lnTo>
                      <a:pt x="290" y="190"/>
                    </a:lnTo>
                    <a:lnTo>
                      <a:pt x="290" y="146"/>
                    </a:lnTo>
                    <a:lnTo>
                      <a:pt x="290" y="132"/>
                    </a:lnTo>
                    <a:lnTo>
                      <a:pt x="288" y="118"/>
                    </a:lnTo>
                    <a:close/>
                  </a:path>
                </a:pathLst>
              </a:custGeom>
              <a:solidFill>
                <a:srgbClr val="8483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89" name="Freeform 3893"/>
              <p:cNvSpPr>
                <a:spLocks/>
              </p:cNvSpPr>
              <p:nvPr/>
            </p:nvSpPr>
            <p:spPr bwMode="auto">
              <a:xfrm>
                <a:off x="1709" y="1993"/>
                <a:ext cx="10" cy="76"/>
              </a:xfrm>
              <a:custGeom>
                <a:avLst/>
                <a:gdLst>
                  <a:gd name="T0" fmla="*/ 10 w 10"/>
                  <a:gd name="T1" fmla="*/ 0 h 76"/>
                  <a:gd name="T2" fmla="*/ 10 w 10"/>
                  <a:gd name="T3" fmla="*/ 76 h 76"/>
                  <a:gd name="T4" fmla="*/ 10 w 10"/>
                  <a:gd name="T5" fmla="*/ 76 h 76"/>
                  <a:gd name="T6" fmla="*/ 6 w 10"/>
                  <a:gd name="T7" fmla="*/ 76 h 76"/>
                  <a:gd name="T8" fmla="*/ 2 w 10"/>
                  <a:gd name="T9" fmla="*/ 74 h 76"/>
                  <a:gd name="T10" fmla="*/ 0 w 10"/>
                  <a:gd name="T11" fmla="*/ 70 h 76"/>
                  <a:gd name="T12" fmla="*/ 0 w 10"/>
                  <a:gd name="T13" fmla="*/ 68 h 76"/>
                  <a:gd name="T14" fmla="*/ 0 w 10"/>
                  <a:gd name="T15" fmla="*/ 8 h 76"/>
                  <a:gd name="T16" fmla="*/ 0 w 10"/>
                  <a:gd name="T17" fmla="*/ 8 h 76"/>
                  <a:gd name="T18" fmla="*/ 0 w 10"/>
                  <a:gd name="T19" fmla="*/ 4 h 76"/>
                  <a:gd name="T20" fmla="*/ 2 w 10"/>
                  <a:gd name="T21" fmla="*/ 2 h 76"/>
                  <a:gd name="T22" fmla="*/ 6 w 10"/>
                  <a:gd name="T23" fmla="*/ 0 h 76"/>
                  <a:gd name="T24" fmla="*/ 10 w 10"/>
                  <a:gd name="T25" fmla="*/ 0 h 76"/>
                  <a:gd name="T26" fmla="*/ 10 w 10"/>
                  <a:gd name="T27" fmla="*/ 0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 h="76">
                    <a:moveTo>
                      <a:pt x="10" y="0"/>
                    </a:moveTo>
                    <a:lnTo>
                      <a:pt x="10" y="76"/>
                    </a:lnTo>
                    <a:lnTo>
                      <a:pt x="6" y="76"/>
                    </a:lnTo>
                    <a:lnTo>
                      <a:pt x="2" y="74"/>
                    </a:lnTo>
                    <a:lnTo>
                      <a:pt x="0" y="70"/>
                    </a:lnTo>
                    <a:lnTo>
                      <a:pt x="0" y="68"/>
                    </a:lnTo>
                    <a:lnTo>
                      <a:pt x="0" y="8"/>
                    </a:lnTo>
                    <a:lnTo>
                      <a:pt x="0" y="4"/>
                    </a:lnTo>
                    <a:lnTo>
                      <a:pt x="2" y="2"/>
                    </a:lnTo>
                    <a:lnTo>
                      <a:pt x="6" y="0"/>
                    </a:lnTo>
                    <a:lnTo>
                      <a:pt x="10" y="0"/>
                    </a:lnTo>
                    <a:close/>
                  </a:path>
                </a:pathLst>
              </a:custGeom>
              <a:solidFill>
                <a:srgbClr val="4846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90" name="Rectangle 3894"/>
              <p:cNvSpPr>
                <a:spLocks noChangeArrowheads="1"/>
              </p:cNvSpPr>
              <p:nvPr/>
            </p:nvSpPr>
            <p:spPr bwMode="auto">
              <a:xfrm>
                <a:off x="1719" y="1993"/>
                <a:ext cx="4" cy="76"/>
              </a:xfrm>
              <a:prstGeom prst="rect">
                <a:avLst/>
              </a:prstGeom>
              <a:solidFill>
                <a:srgbClr val="615F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291" name="Freeform 3895"/>
              <p:cNvSpPr>
                <a:spLocks/>
              </p:cNvSpPr>
              <p:nvPr/>
            </p:nvSpPr>
            <p:spPr bwMode="auto">
              <a:xfrm>
                <a:off x="1663" y="2005"/>
                <a:ext cx="46" cy="24"/>
              </a:xfrm>
              <a:custGeom>
                <a:avLst/>
                <a:gdLst>
                  <a:gd name="T0" fmla="*/ 46 w 46"/>
                  <a:gd name="T1" fmla="*/ 0 h 24"/>
                  <a:gd name="T2" fmla="*/ 46 w 46"/>
                  <a:gd name="T3" fmla="*/ 24 h 24"/>
                  <a:gd name="T4" fmla="*/ 12 w 46"/>
                  <a:gd name="T5" fmla="*/ 24 h 24"/>
                  <a:gd name="T6" fmla="*/ 12 w 46"/>
                  <a:gd name="T7" fmla="*/ 24 h 24"/>
                  <a:gd name="T8" fmla="*/ 6 w 46"/>
                  <a:gd name="T9" fmla="*/ 22 h 24"/>
                  <a:gd name="T10" fmla="*/ 4 w 46"/>
                  <a:gd name="T11" fmla="*/ 20 h 24"/>
                  <a:gd name="T12" fmla="*/ 0 w 46"/>
                  <a:gd name="T13" fmla="*/ 16 h 24"/>
                  <a:gd name="T14" fmla="*/ 0 w 46"/>
                  <a:gd name="T15" fmla="*/ 12 h 24"/>
                  <a:gd name="T16" fmla="*/ 0 w 46"/>
                  <a:gd name="T17" fmla="*/ 12 h 24"/>
                  <a:gd name="T18" fmla="*/ 0 w 46"/>
                  <a:gd name="T19" fmla="*/ 8 h 24"/>
                  <a:gd name="T20" fmla="*/ 4 w 46"/>
                  <a:gd name="T21" fmla="*/ 4 h 24"/>
                  <a:gd name="T22" fmla="*/ 6 w 46"/>
                  <a:gd name="T23" fmla="*/ 2 h 24"/>
                  <a:gd name="T24" fmla="*/ 12 w 46"/>
                  <a:gd name="T25" fmla="*/ 0 h 24"/>
                  <a:gd name="T26" fmla="*/ 46 w 46"/>
                  <a:gd name="T27" fmla="*/ 0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24">
                    <a:moveTo>
                      <a:pt x="46" y="0"/>
                    </a:moveTo>
                    <a:lnTo>
                      <a:pt x="46" y="24"/>
                    </a:lnTo>
                    <a:lnTo>
                      <a:pt x="12" y="24"/>
                    </a:lnTo>
                    <a:lnTo>
                      <a:pt x="6" y="22"/>
                    </a:lnTo>
                    <a:lnTo>
                      <a:pt x="4" y="20"/>
                    </a:lnTo>
                    <a:lnTo>
                      <a:pt x="0" y="16"/>
                    </a:lnTo>
                    <a:lnTo>
                      <a:pt x="0" y="12"/>
                    </a:lnTo>
                    <a:lnTo>
                      <a:pt x="0" y="8"/>
                    </a:lnTo>
                    <a:lnTo>
                      <a:pt x="4" y="4"/>
                    </a:lnTo>
                    <a:lnTo>
                      <a:pt x="6" y="2"/>
                    </a:lnTo>
                    <a:lnTo>
                      <a:pt x="12" y="0"/>
                    </a:lnTo>
                    <a:lnTo>
                      <a:pt x="46" y="0"/>
                    </a:lnTo>
                    <a:close/>
                  </a:path>
                </a:pathLst>
              </a:custGeom>
              <a:solidFill>
                <a:srgbClr val="615F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92" name="Freeform 3896"/>
              <p:cNvSpPr>
                <a:spLocks/>
              </p:cNvSpPr>
              <p:nvPr/>
            </p:nvSpPr>
            <p:spPr bwMode="auto">
              <a:xfrm>
                <a:off x="1735" y="2169"/>
                <a:ext cx="166" cy="24"/>
              </a:xfrm>
              <a:custGeom>
                <a:avLst/>
                <a:gdLst>
                  <a:gd name="T0" fmla="*/ 166 w 166"/>
                  <a:gd name="T1" fmla="*/ 0 h 24"/>
                  <a:gd name="T2" fmla="*/ 0 w 166"/>
                  <a:gd name="T3" fmla="*/ 12 h 24"/>
                  <a:gd name="T4" fmla="*/ 18 w 166"/>
                  <a:gd name="T5" fmla="*/ 24 h 24"/>
                  <a:gd name="T6" fmla="*/ 166 w 16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 h="24">
                    <a:moveTo>
                      <a:pt x="166" y="0"/>
                    </a:moveTo>
                    <a:lnTo>
                      <a:pt x="0" y="12"/>
                    </a:lnTo>
                    <a:lnTo>
                      <a:pt x="18" y="24"/>
                    </a:lnTo>
                    <a:lnTo>
                      <a:pt x="166" y="0"/>
                    </a:lnTo>
                    <a:close/>
                  </a:path>
                </a:pathLst>
              </a:custGeom>
              <a:solidFill>
                <a:srgbClr val="E094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93" name="Freeform 3897"/>
              <p:cNvSpPr>
                <a:spLocks/>
              </p:cNvSpPr>
              <p:nvPr/>
            </p:nvSpPr>
            <p:spPr bwMode="auto">
              <a:xfrm>
                <a:off x="1735" y="2169"/>
                <a:ext cx="166" cy="24"/>
              </a:xfrm>
              <a:custGeom>
                <a:avLst/>
                <a:gdLst>
                  <a:gd name="T0" fmla="*/ 166 w 166"/>
                  <a:gd name="T1" fmla="*/ 0 h 24"/>
                  <a:gd name="T2" fmla="*/ 0 w 166"/>
                  <a:gd name="T3" fmla="*/ 12 h 24"/>
                  <a:gd name="T4" fmla="*/ 18 w 166"/>
                  <a:gd name="T5" fmla="*/ 24 h 24"/>
                  <a:gd name="T6" fmla="*/ 166 w 16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 h="24">
                    <a:moveTo>
                      <a:pt x="166" y="0"/>
                    </a:moveTo>
                    <a:lnTo>
                      <a:pt x="0" y="12"/>
                    </a:lnTo>
                    <a:lnTo>
                      <a:pt x="18" y="24"/>
                    </a:lnTo>
                    <a:lnTo>
                      <a:pt x="1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94" name="Freeform 3898"/>
              <p:cNvSpPr>
                <a:spLocks/>
              </p:cNvSpPr>
              <p:nvPr/>
            </p:nvSpPr>
            <p:spPr bwMode="auto">
              <a:xfrm>
                <a:off x="1623" y="2193"/>
                <a:ext cx="12" cy="100"/>
              </a:xfrm>
              <a:custGeom>
                <a:avLst/>
                <a:gdLst>
                  <a:gd name="T0" fmla="*/ 12 w 12"/>
                  <a:gd name="T1" fmla="*/ 0 h 100"/>
                  <a:gd name="T2" fmla="*/ 6 w 12"/>
                  <a:gd name="T3" fmla="*/ 8 h 100"/>
                  <a:gd name="T4" fmla="*/ 0 w 12"/>
                  <a:gd name="T5" fmla="*/ 100 h 100"/>
                  <a:gd name="T6" fmla="*/ 12 w 12"/>
                  <a:gd name="T7" fmla="*/ 100 h 100"/>
                  <a:gd name="T8" fmla="*/ 12 w 12"/>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0">
                    <a:moveTo>
                      <a:pt x="12" y="0"/>
                    </a:moveTo>
                    <a:lnTo>
                      <a:pt x="6" y="8"/>
                    </a:lnTo>
                    <a:lnTo>
                      <a:pt x="0" y="100"/>
                    </a:lnTo>
                    <a:lnTo>
                      <a:pt x="12" y="100"/>
                    </a:lnTo>
                    <a:lnTo>
                      <a:pt x="12" y="0"/>
                    </a:lnTo>
                    <a:close/>
                  </a:path>
                </a:pathLst>
              </a:custGeom>
              <a:solidFill>
                <a:srgbClr val="E094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95" name="Freeform 3899"/>
              <p:cNvSpPr>
                <a:spLocks/>
              </p:cNvSpPr>
              <p:nvPr/>
            </p:nvSpPr>
            <p:spPr bwMode="auto">
              <a:xfrm>
                <a:off x="1623" y="2193"/>
                <a:ext cx="12" cy="100"/>
              </a:xfrm>
              <a:custGeom>
                <a:avLst/>
                <a:gdLst>
                  <a:gd name="T0" fmla="*/ 12 w 12"/>
                  <a:gd name="T1" fmla="*/ 0 h 100"/>
                  <a:gd name="T2" fmla="*/ 6 w 12"/>
                  <a:gd name="T3" fmla="*/ 8 h 100"/>
                  <a:gd name="T4" fmla="*/ 0 w 12"/>
                  <a:gd name="T5" fmla="*/ 100 h 100"/>
                  <a:gd name="T6" fmla="*/ 12 w 12"/>
                  <a:gd name="T7" fmla="*/ 100 h 100"/>
                  <a:gd name="T8" fmla="*/ 12 w 12"/>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0">
                    <a:moveTo>
                      <a:pt x="12" y="0"/>
                    </a:moveTo>
                    <a:lnTo>
                      <a:pt x="6" y="8"/>
                    </a:lnTo>
                    <a:lnTo>
                      <a:pt x="0" y="100"/>
                    </a:lnTo>
                    <a:lnTo>
                      <a:pt x="12" y="10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96" name="Rectangle 3900"/>
              <p:cNvSpPr>
                <a:spLocks noChangeArrowheads="1"/>
              </p:cNvSpPr>
              <p:nvPr/>
            </p:nvSpPr>
            <p:spPr bwMode="auto">
              <a:xfrm>
                <a:off x="1623" y="2307"/>
                <a:ext cx="12" cy="58"/>
              </a:xfrm>
              <a:prstGeom prst="rect">
                <a:avLst/>
              </a:prstGeom>
              <a:solidFill>
                <a:srgbClr val="E094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297" name="Rectangle 3901"/>
              <p:cNvSpPr>
                <a:spLocks noChangeArrowheads="1"/>
              </p:cNvSpPr>
              <p:nvPr/>
            </p:nvSpPr>
            <p:spPr bwMode="auto">
              <a:xfrm>
                <a:off x="1623" y="2307"/>
                <a:ext cx="1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298" name="Freeform 3902"/>
              <p:cNvSpPr>
                <a:spLocks/>
              </p:cNvSpPr>
              <p:nvPr/>
            </p:nvSpPr>
            <p:spPr bwMode="auto">
              <a:xfrm>
                <a:off x="1619" y="2419"/>
                <a:ext cx="52" cy="82"/>
              </a:xfrm>
              <a:custGeom>
                <a:avLst/>
                <a:gdLst>
                  <a:gd name="T0" fmla="*/ 52 w 52"/>
                  <a:gd name="T1" fmla="*/ 70 h 82"/>
                  <a:gd name="T2" fmla="*/ 52 w 52"/>
                  <a:gd name="T3" fmla="*/ 70 h 82"/>
                  <a:gd name="T4" fmla="*/ 50 w 52"/>
                  <a:gd name="T5" fmla="*/ 74 h 82"/>
                  <a:gd name="T6" fmla="*/ 48 w 52"/>
                  <a:gd name="T7" fmla="*/ 78 h 82"/>
                  <a:gd name="T8" fmla="*/ 44 w 52"/>
                  <a:gd name="T9" fmla="*/ 80 h 82"/>
                  <a:gd name="T10" fmla="*/ 40 w 52"/>
                  <a:gd name="T11" fmla="*/ 82 h 82"/>
                  <a:gd name="T12" fmla="*/ 12 w 52"/>
                  <a:gd name="T13" fmla="*/ 82 h 82"/>
                  <a:gd name="T14" fmla="*/ 12 w 52"/>
                  <a:gd name="T15" fmla="*/ 82 h 82"/>
                  <a:gd name="T16" fmla="*/ 6 w 52"/>
                  <a:gd name="T17" fmla="*/ 80 h 82"/>
                  <a:gd name="T18" fmla="*/ 4 w 52"/>
                  <a:gd name="T19" fmla="*/ 78 h 82"/>
                  <a:gd name="T20" fmla="*/ 0 w 52"/>
                  <a:gd name="T21" fmla="*/ 74 h 82"/>
                  <a:gd name="T22" fmla="*/ 0 w 52"/>
                  <a:gd name="T23" fmla="*/ 70 h 82"/>
                  <a:gd name="T24" fmla="*/ 0 w 52"/>
                  <a:gd name="T25" fmla="*/ 10 h 82"/>
                  <a:gd name="T26" fmla="*/ 0 w 52"/>
                  <a:gd name="T27" fmla="*/ 10 h 82"/>
                  <a:gd name="T28" fmla="*/ 0 w 52"/>
                  <a:gd name="T29" fmla="*/ 6 h 82"/>
                  <a:gd name="T30" fmla="*/ 4 w 52"/>
                  <a:gd name="T31" fmla="*/ 2 h 82"/>
                  <a:gd name="T32" fmla="*/ 6 w 52"/>
                  <a:gd name="T33" fmla="*/ 0 h 82"/>
                  <a:gd name="T34" fmla="*/ 12 w 52"/>
                  <a:gd name="T35" fmla="*/ 0 h 82"/>
                  <a:gd name="T36" fmla="*/ 40 w 52"/>
                  <a:gd name="T37" fmla="*/ 0 h 82"/>
                  <a:gd name="T38" fmla="*/ 40 w 52"/>
                  <a:gd name="T39" fmla="*/ 0 h 82"/>
                  <a:gd name="T40" fmla="*/ 44 w 52"/>
                  <a:gd name="T41" fmla="*/ 0 h 82"/>
                  <a:gd name="T42" fmla="*/ 48 w 52"/>
                  <a:gd name="T43" fmla="*/ 2 h 82"/>
                  <a:gd name="T44" fmla="*/ 50 w 52"/>
                  <a:gd name="T45" fmla="*/ 6 h 82"/>
                  <a:gd name="T46" fmla="*/ 52 w 52"/>
                  <a:gd name="T47" fmla="*/ 10 h 82"/>
                  <a:gd name="T48" fmla="*/ 52 w 52"/>
                  <a:gd name="T49" fmla="*/ 70 h 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2" h="82">
                    <a:moveTo>
                      <a:pt x="52" y="70"/>
                    </a:moveTo>
                    <a:lnTo>
                      <a:pt x="52" y="70"/>
                    </a:lnTo>
                    <a:lnTo>
                      <a:pt x="50" y="74"/>
                    </a:lnTo>
                    <a:lnTo>
                      <a:pt x="48" y="78"/>
                    </a:lnTo>
                    <a:lnTo>
                      <a:pt x="44" y="80"/>
                    </a:lnTo>
                    <a:lnTo>
                      <a:pt x="40" y="82"/>
                    </a:lnTo>
                    <a:lnTo>
                      <a:pt x="12" y="82"/>
                    </a:lnTo>
                    <a:lnTo>
                      <a:pt x="6" y="80"/>
                    </a:lnTo>
                    <a:lnTo>
                      <a:pt x="4" y="78"/>
                    </a:lnTo>
                    <a:lnTo>
                      <a:pt x="0" y="74"/>
                    </a:lnTo>
                    <a:lnTo>
                      <a:pt x="0" y="70"/>
                    </a:lnTo>
                    <a:lnTo>
                      <a:pt x="0" y="10"/>
                    </a:lnTo>
                    <a:lnTo>
                      <a:pt x="0" y="6"/>
                    </a:lnTo>
                    <a:lnTo>
                      <a:pt x="4" y="2"/>
                    </a:lnTo>
                    <a:lnTo>
                      <a:pt x="6" y="0"/>
                    </a:lnTo>
                    <a:lnTo>
                      <a:pt x="12" y="0"/>
                    </a:lnTo>
                    <a:lnTo>
                      <a:pt x="40" y="0"/>
                    </a:lnTo>
                    <a:lnTo>
                      <a:pt x="44" y="0"/>
                    </a:lnTo>
                    <a:lnTo>
                      <a:pt x="48" y="2"/>
                    </a:lnTo>
                    <a:lnTo>
                      <a:pt x="50" y="6"/>
                    </a:lnTo>
                    <a:lnTo>
                      <a:pt x="52" y="10"/>
                    </a:lnTo>
                    <a:lnTo>
                      <a:pt x="52" y="70"/>
                    </a:lnTo>
                    <a:close/>
                  </a:path>
                </a:pathLst>
              </a:custGeom>
              <a:solidFill>
                <a:srgbClr val="8483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99" name="Freeform 3903"/>
              <p:cNvSpPr>
                <a:spLocks/>
              </p:cNvSpPr>
              <p:nvPr/>
            </p:nvSpPr>
            <p:spPr bwMode="auto">
              <a:xfrm>
                <a:off x="1627" y="2483"/>
                <a:ext cx="122" cy="40"/>
              </a:xfrm>
              <a:custGeom>
                <a:avLst/>
                <a:gdLst>
                  <a:gd name="T0" fmla="*/ 0 w 122"/>
                  <a:gd name="T1" fmla="*/ 18 h 40"/>
                  <a:gd name="T2" fmla="*/ 0 w 122"/>
                  <a:gd name="T3" fmla="*/ 18 h 40"/>
                  <a:gd name="T4" fmla="*/ 30 w 122"/>
                  <a:gd name="T5" fmla="*/ 26 h 40"/>
                  <a:gd name="T6" fmla="*/ 62 w 122"/>
                  <a:gd name="T7" fmla="*/ 32 h 40"/>
                  <a:gd name="T8" fmla="*/ 94 w 122"/>
                  <a:gd name="T9" fmla="*/ 38 h 40"/>
                  <a:gd name="T10" fmla="*/ 122 w 122"/>
                  <a:gd name="T11" fmla="*/ 40 h 40"/>
                  <a:gd name="T12" fmla="*/ 122 w 122"/>
                  <a:gd name="T13" fmla="*/ 0 h 40"/>
                  <a:gd name="T14" fmla="*/ 8 w 122"/>
                  <a:gd name="T15" fmla="*/ 0 h 40"/>
                  <a:gd name="T16" fmla="*/ 0 w 122"/>
                  <a:gd name="T17" fmla="*/ 18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 h="40">
                    <a:moveTo>
                      <a:pt x="0" y="18"/>
                    </a:moveTo>
                    <a:lnTo>
                      <a:pt x="0" y="18"/>
                    </a:lnTo>
                    <a:lnTo>
                      <a:pt x="30" y="26"/>
                    </a:lnTo>
                    <a:lnTo>
                      <a:pt x="62" y="32"/>
                    </a:lnTo>
                    <a:lnTo>
                      <a:pt x="94" y="38"/>
                    </a:lnTo>
                    <a:lnTo>
                      <a:pt x="122" y="40"/>
                    </a:lnTo>
                    <a:lnTo>
                      <a:pt x="122" y="0"/>
                    </a:lnTo>
                    <a:lnTo>
                      <a:pt x="8" y="0"/>
                    </a:lnTo>
                    <a:lnTo>
                      <a:pt x="0" y="18"/>
                    </a:lnTo>
                    <a:close/>
                  </a:path>
                </a:pathLst>
              </a:custGeom>
              <a:solidFill>
                <a:srgbClr val="8483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00" name="Rectangle 3904"/>
              <p:cNvSpPr>
                <a:spLocks noChangeArrowheads="1"/>
              </p:cNvSpPr>
              <p:nvPr/>
            </p:nvSpPr>
            <p:spPr bwMode="auto">
              <a:xfrm>
                <a:off x="1653" y="2419"/>
                <a:ext cx="96" cy="36"/>
              </a:xfrm>
              <a:prstGeom prst="rect">
                <a:avLst/>
              </a:prstGeom>
              <a:solidFill>
                <a:srgbClr val="84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01" name="Rectangle 3905"/>
              <p:cNvSpPr>
                <a:spLocks noChangeArrowheads="1"/>
              </p:cNvSpPr>
              <p:nvPr/>
            </p:nvSpPr>
            <p:spPr bwMode="auto">
              <a:xfrm>
                <a:off x="1681" y="2449"/>
                <a:ext cx="68" cy="46"/>
              </a:xfrm>
              <a:prstGeom prst="rect">
                <a:avLst/>
              </a:prstGeom>
              <a:solidFill>
                <a:srgbClr val="84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02" name="Rectangle 3906"/>
              <p:cNvSpPr>
                <a:spLocks noChangeArrowheads="1"/>
              </p:cNvSpPr>
              <p:nvPr/>
            </p:nvSpPr>
            <p:spPr bwMode="auto">
              <a:xfrm>
                <a:off x="1619" y="2377"/>
                <a:ext cx="158" cy="10"/>
              </a:xfrm>
              <a:prstGeom prst="rect">
                <a:avLst/>
              </a:prstGeom>
              <a:solidFill>
                <a:srgbClr val="84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03" name="Rectangle 3907"/>
              <p:cNvSpPr>
                <a:spLocks noChangeArrowheads="1"/>
              </p:cNvSpPr>
              <p:nvPr/>
            </p:nvSpPr>
            <p:spPr bwMode="auto">
              <a:xfrm>
                <a:off x="1613" y="2387"/>
                <a:ext cx="32" cy="50"/>
              </a:xfrm>
              <a:prstGeom prst="rect">
                <a:avLst/>
              </a:prstGeom>
              <a:solidFill>
                <a:srgbClr val="F58E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04" name="Rectangle 3908"/>
              <p:cNvSpPr>
                <a:spLocks noChangeArrowheads="1"/>
              </p:cNvSpPr>
              <p:nvPr/>
            </p:nvSpPr>
            <p:spPr bwMode="auto">
              <a:xfrm>
                <a:off x="1645" y="2387"/>
                <a:ext cx="16" cy="5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05" name="Freeform 3909"/>
              <p:cNvSpPr>
                <a:spLocks noEditPoints="1"/>
              </p:cNvSpPr>
              <p:nvPr/>
            </p:nvSpPr>
            <p:spPr bwMode="auto">
              <a:xfrm>
                <a:off x="1951" y="2199"/>
                <a:ext cx="118" cy="108"/>
              </a:xfrm>
              <a:custGeom>
                <a:avLst/>
                <a:gdLst>
                  <a:gd name="T0" fmla="*/ 8 w 118"/>
                  <a:gd name="T1" fmla="*/ 102 h 108"/>
                  <a:gd name="T2" fmla="*/ 8 w 118"/>
                  <a:gd name="T3" fmla="*/ 8 h 108"/>
                  <a:gd name="T4" fmla="*/ 110 w 118"/>
                  <a:gd name="T5" fmla="*/ 8 h 108"/>
                  <a:gd name="T6" fmla="*/ 110 w 118"/>
                  <a:gd name="T7" fmla="*/ 102 h 108"/>
                  <a:gd name="T8" fmla="*/ 8 w 118"/>
                  <a:gd name="T9" fmla="*/ 102 h 108"/>
                  <a:gd name="T10" fmla="*/ 118 w 118"/>
                  <a:gd name="T11" fmla="*/ 0 h 108"/>
                  <a:gd name="T12" fmla="*/ 0 w 118"/>
                  <a:gd name="T13" fmla="*/ 0 h 108"/>
                  <a:gd name="T14" fmla="*/ 0 w 118"/>
                  <a:gd name="T15" fmla="*/ 108 h 108"/>
                  <a:gd name="T16" fmla="*/ 118 w 118"/>
                  <a:gd name="T17" fmla="*/ 108 h 108"/>
                  <a:gd name="T18" fmla="*/ 118 w 118"/>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108">
                    <a:moveTo>
                      <a:pt x="8" y="102"/>
                    </a:moveTo>
                    <a:lnTo>
                      <a:pt x="8" y="8"/>
                    </a:lnTo>
                    <a:lnTo>
                      <a:pt x="110" y="8"/>
                    </a:lnTo>
                    <a:lnTo>
                      <a:pt x="110" y="102"/>
                    </a:lnTo>
                    <a:lnTo>
                      <a:pt x="8" y="102"/>
                    </a:lnTo>
                    <a:close/>
                    <a:moveTo>
                      <a:pt x="118" y="0"/>
                    </a:moveTo>
                    <a:lnTo>
                      <a:pt x="0" y="0"/>
                    </a:lnTo>
                    <a:lnTo>
                      <a:pt x="0" y="108"/>
                    </a:lnTo>
                    <a:lnTo>
                      <a:pt x="118" y="108"/>
                    </a:lnTo>
                    <a:lnTo>
                      <a:pt x="118" y="0"/>
                    </a:lnTo>
                    <a:close/>
                  </a:path>
                </a:pathLst>
              </a:custGeom>
              <a:solidFill>
                <a:srgbClr val="BB23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06" name="Rectangle 3910"/>
              <p:cNvSpPr>
                <a:spLocks noChangeArrowheads="1"/>
              </p:cNvSpPr>
              <p:nvPr/>
            </p:nvSpPr>
            <p:spPr bwMode="auto">
              <a:xfrm>
                <a:off x="1959" y="2207"/>
                <a:ext cx="10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07" name="Rectangle 3911"/>
              <p:cNvSpPr>
                <a:spLocks noChangeArrowheads="1"/>
              </p:cNvSpPr>
              <p:nvPr/>
            </p:nvSpPr>
            <p:spPr bwMode="auto">
              <a:xfrm>
                <a:off x="1951" y="2199"/>
                <a:ext cx="11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08" name="Rectangle 3912"/>
              <p:cNvSpPr>
                <a:spLocks noChangeArrowheads="1"/>
              </p:cNvSpPr>
              <p:nvPr/>
            </p:nvSpPr>
            <p:spPr bwMode="auto">
              <a:xfrm>
                <a:off x="2063" y="1959"/>
                <a:ext cx="6" cy="230"/>
              </a:xfrm>
              <a:prstGeom prst="rect">
                <a:avLst/>
              </a:prstGeom>
              <a:solidFill>
                <a:srgbClr val="BB23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09" name="Rectangle 3913"/>
              <p:cNvSpPr>
                <a:spLocks noChangeArrowheads="1"/>
              </p:cNvSpPr>
              <p:nvPr/>
            </p:nvSpPr>
            <p:spPr bwMode="auto">
              <a:xfrm>
                <a:off x="2063" y="1959"/>
                <a:ext cx="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10" name="Rectangle 3914"/>
              <p:cNvSpPr>
                <a:spLocks noChangeArrowheads="1"/>
              </p:cNvSpPr>
              <p:nvPr/>
            </p:nvSpPr>
            <p:spPr bwMode="auto">
              <a:xfrm>
                <a:off x="2949" y="2319"/>
                <a:ext cx="460" cy="126"/>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11" name="Freeform 3915"/>
              <p:cNvSpPr>
                <a:spLocks/>
              </p:cNvSpPr>
              <p:nvPr/>
            </p:nvSpPr>
            <p:spPr bwMode="auto">
              <a:xfrm>
                <a:off x="3345" y="2385"/>
                <a:ext cx="36" cy="36"/>
              </a:xfrm>
              <a:custGeom>
                <a:avLst/>
                <a:gdLst>
                  <a:gd name="T0" fmla="*/ 36 w 36"/>
                  <a:gd name="T1" fmla="*/ 18 h 36"/>
                  <a:gd name="T2" fmla="*/ 36 w 36"/>
                  <a:gd name="T3" fmla="*/ 18 h 36"/>
                  <a:gd name="T4" fmla="*/ 36 w 36"/>
                  <a:gd name="T5" fmla="*/ 24 h 36"/>
                  <a:gd name="T6" fmla="*/ 32 w 36"/>
                  <a:gd name="T7" fmla="*/ 30 h 36"/>
                  <a:gd name="T8" fmla="*/ 26 w 36"/>
                  <a:gd name="T9" fmla="*/ 34 h 36"/>
                  <a:gd name="T10" fmla="*/ 18 w 36"/>
                  <a:gd name="T11" fmla="*/ 36 h 36"/>
                  <a:gd name="T12" fmla="*/ 18 w 36"/>
                  <a:gd name="T13" fmla="*/ 36 h 36"/>
                  <a:gd name="T14" fmla="*/ 12 w 36"/>
                  <a:gd name="T15" fmla="*/ 34 h 36"/>
                  <a:gd name="T16" fmla="*/ 6 w 36"/>
                  <a:gd name="T17" fmla="*/ 30 h 36"/>
                  <a:gd name="T18" fmla="*/ 2 w 36"/>
                  <a:gd name="T19" fmla="*/ 24 h 36"/>
                  <a:gd name="T20" fmla="*/ 0 w 36"/>
                  <a:gd name="T21" fmla="*/ 18 h 36"/>
                  <a:gd name="T22" fmla="*/ 0 w 36"/>
                  <a:gd name="T23" fmla="*/ 18 h 36"/>
                  <a:gd name="T24" fmla="*/ 2 w 36"/>
                  <a:gd name="T25" fmla="*/ 10 h 36"/>
                  <a:gd name="T26" fmla="*/ 6 w 36"/>
                  <a:gd name="T27" fmla="*/ 4 h 36"/>
                  <a:gd name="T28" fmla="*/ 12 w 36"/>
                  <a:gd name="T29" fmla="*/ 0 h 36"/>
                  <a:gd name="T30" fmla="*/ 18 w 36"/>
                  <a:gd name="T31" fmla="*/ 0 h 36"/>
                  <a:gd name="T32" fmla="*/ 18 w 36"/>
                  <a:gd name="T33" fmla="*/ 0 h 36"/>
                  <a:gd name="T34" fmla="*/ 26 w 36"/>
                  <a:gd name="T35" fmla="*/ 0 h 36"/>
                  <a:gd name="T36" fmla="*/ 32 w 36"/>
                  <a:gd name="T37" fmla="*/ 4 h 36"/>
                  <a:gd name="T38" fmla="*/ 36 w 36"/>
                  <a:gd name="T39" fmla="*/ 10 h 36"/>
                  <a:gd name="T40" fmla="*/ 36 w 36"/>
                  <a:gd name="T41" fmla="*/ 18 h 36"/>
                  <a:gd name="T42" fmla="*/ 36 w 36"/>
                  <a:gd name="T43" fmla="*/ 18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 h="36">
                    <a:moveTo>
                      <a:pt x="36" y="18"/>
                    </a:moveTo>
                    <a:lnTo>
                      <a:pt x="36" y="18"/>
                    </a:lnTo>
                    <a:lnTo>
                      <a:pt x="36" y="24"/>
                    </a:lnTo>
                    <a:lnTo>
                      <a:pt x="32" y="30"/>
                    </a:lnTo>
                    <a:lnTo>
                      <a:pt x="26" y="34"/>
                    </a:lnTo>
                    <a:lnTo>
                      <a:pt x="18" y="36"/>
                    </a:lnTo>
                    <a:lnTo>
                      <a:pt x="12" y="34"/>
                    </a:lnTo>
                    <a:lnTo>
                      <a:pt x="6" y="30"/>
                    </a:lnTo>
                    <a:lnTo>
                      <a:pt x="2" y="24"/>
                    </a:lnTo>
                    <a:lnTo>
                      <a:pt x="0" y="18"/>
                    </a:lnTo>
                    <a:lnTo>
                      <a:pt x="2" y="10"/>
                    </a:lnTo>
                    <a:lnTo>
                      <a:pt x="6" y="4"/>
                    </a:lnTo>
                    <a:lnTo>
                      <a:pt x="12" y="0"/>
                    </a:lnTo>
                    <a:lnTo>
                      <a:pt x="18" y="0"/>
                    </a:lnTo>
                    <a:lnTo>
                      <a:pt x="26" y="0"/>
                    </a:lnTo>
                    <a:lnTo>
                      <a:pt x="32" y="4"/>
                    </a:lnTo>
                    <a:lnTo>
                      <a:pt x="36" y="10"/>
                    </a:lnTo>
                    <a:lnTo>
                      <a:pt x="36" y="18"/>
                    </a:lnTo>
                    <a:close/>
                  </a:path>
                </a:pathLst>
              </a:custGeom>
              <a:solidFill>
                <a:srgbClr val="F58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2" name="Freeform 3916"/>
              <p:cNvSpPr>
                <a:spLocks/>
              </p:cNvSpPr>
              <p:nvPr/>
            </p:nvSpPr>
            <p:spPr bwMode="auto">
              <a:xfrm>
                <a:off x="2977" y="2385"/>
                <a:ext cx="38" cy="36"/>
              </a:xfrm>
              <a:custGeom>
                <a:avLst/>
                <a:gdLst>
                  <a:gd name="T0" fmla="*/ 38 w 38"/>
                  <a:gd name="T1" fmla="*/ 18 h 36"/>
                  <a:gd name="T2" fmla="*/ 38 w 38"/>
                  <a:gd name="T3" fmla="*/ 18 h 36"/>
                  <a:gd name="T4" fmla="*/ 36 w 38"/>
                  <a:gd name="T5" fmla="*/ 24 h 36"/>
                  <a:gd name="T6" fmla="*/ 32 w 38"/>
                  <a:gd name="T7" fmla="*/ 30 h 36"/>
                  <a:gd name="T8" fmla="*/ 26 w 38"/>
                  <a:gd name="T9" fmla="*/ 34 h 36"/>
                  <a:gd name="T10" fmla="*/ 20 w 38"/>
                  <a:gd name="T11" fmla="*/ 36 h 36"/>
                  <a:gd name="T12" fmla="*/ 20 w 38"/>
                  <a:gd name="T13" fmla="*/ 36 h 36"/>
                  <a:gd name="T14" fmla="*/ 12 w 38"/>
                  <a:gd name="T15" fmla="*/ 34 h 36"/>
                  <a:gd name="T16" fmla="*/ 6 w 38"/>
                  <a:gd name="T17" fmla="*/ 30 h 36"/>
                  <a:gd name="T18" fmla="*/ 2 w 38"/>
                  <a:gd name="T19" fmla="*/ 24 h 36"/>
                  <a:gd name="T20" fmla="*/ 0 w 38"/>
                  <a:gd name="T21" fmla="*/ 18 h 36"/>
                  <a:gd name="T22" fmla="*/ 0 w 38"/>
                  <a:gd name="T23" fmla="*/ 18 h 36"/>
                  <a:gd name="T24" fmla="*/ 2 w 38"/>
                  <a:gd name="T25" fmla="*/ 10 h 36"/>
                  <a:gd name="T26" fmla="*/ 6 w 38"/>
                  <a:gd name="T27" fmla="*/ 4 h 36"/>
                  <a:gd name="T28" fmla="*/ 12 w 38"/>
                  <a:gd name="T29" fmla="*/ 0 h 36"/>
                  <a:gd name="T30" fmla="*/ 20 w 38"/>
                  <a:gd name="T31" fmla="*/ 0 h 36"/>
                  <a:gd name="T32" fmla="*/ 20 w 38"/>
                  <a:gd name="T33" fmla="*/ 0 h 36"/>
                  <a:gd name="T34" fmla="*/ 26 w 38"/>
                  <a:gd name="T35" fmla="*/ 0 h 36"/>
                  <a:gd name="T36" fmla="*/ 32 w 38"/>
                  <a:gd name="T37" fmla="*/ 4 h 36"/>
                  <a:gd name="T38" fmla="*/ 36 w 38"/>
                  <a:gd name="T39" fmla="*/ 10 h 36"/>
                  <a:gd name="T40" fmla="*/ 38 w 38"/>
                  <a:gd name="T41" fmla="*/ 18 h 36"/>
                  <a:gd name="T42" fmla="*/ 38 w 38"/>
                  <a:gd name="T43" fmla="*/ 18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 h="36">
                    <a:moveTo>
                      <a:pt x="38" y="18"/>
                    </a:moveTo>
                    <a:lnTo>
                      <a:pt x="38" y="18"/>
                    </a:lnTo>
                    <a:lnTo>
                      <a:pt x="36" y="24"/>
                    </a:lnTo>
                    <a:lnTo>
                      <a:pt x="32" y="30"/>
                    </a:lnTo>
                    <a:lnTo>
                      <a:pt x="26" y="34"/>
                    </a:lnTo>
                    <a:lnTo>
                      <a:pt x="20" y="36"/>
                    </a:lnTo>
                    <a:lnTo>
                      <a:pt x="12" y="34"/>
                    </a:lnTo>
                    <a:lnTo>
                      <a:pt x="6" y="30"/>
                    </a:lnTo>
                    <a:lnTo>
                      <a:pt x="2" y="24"/>
                    </a:lnTo>
                    <a:lnTo>
                      <a:pt x="0" y="18"/>
                    </a:lnTo>
                    <a:lnTo>
                      <a:pt x="2" y="10"/>
                    </a:lnTo>
                    <a:lnTo>
                      <a:pt x="6" y="4"/>
                    </a:lnTo>
                    <a:lnTo>
                      <a:pt x="12" y="0"/>
                    </a:lnTo>
                    <a:lnTo>
                      <a:pt x="20" y="0"/>
                    </a:lnTo>
                    <a:lnTo>
                      <a:pt x="26" y="0"/>
                    </a:lnTo>
                    <a:lnTo>
                      <a:pt x="32" y="4"/>
                    </a:lnTo>
                    <a:lnTo>
                      <a:pt x="36" y="10"/>
                    </a:lnTo>
                    <a:lnTo>
                      <a:pt x="38" y="18"/>
                    </a:lnTo>
                    <a:close/>
                  </a:path>
                </a:pathLst>
              </a:custGeom>
              <a:solidFill>
                <a:srgbClr val="F58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3" name="Freeform 3917"/>
              <p:cNvSpPr>
                <a:spLocks/>
              </p:cNvSpPr>
              <p:nvPr/>
            </p:nvSpPr>
            <p:spPr bwMode="auto">
              <a:xfrm>
                <a:off x="2321" y="1767"/>
                <a:ext cx="1776" cy="50"/>
              </a:xfrm>
              <a:custGeom>
                <a:avLst/>
                <a:gdLst>
                  <a:gd name="T0" fmla="*/ 1776 w 1776"/>
                  <a:gd name="T1" fmla="*/ 0 h 50"/>
                  <a:gd name="T2" fmla="*/ 0 w 1776"/>
                  <a:gd name="T3" fmla="*/ 0 h 50"/>
                  <a:gd name="T4" fmla="*/ 0 w 1776"/>
                  <a:gd name="T5" fmla="*/ 16 h 50"/>
                  <a:gd name="T6" fmla="*/ 1776 w 1776"/>
                  <a:gd name="T7" fmla="*/ 50 h 50"/>
                  <a:gd name="T8" fmla="*/ 1776 w 1776"/>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6" h="50">
                    <a:moveTo>
                      <a:pt x="1776" y="0"/>
                    </a:moveTo>
                    <a:lnTo>
                      <a:pt x="0" y="0"/>
                    </a:lnTo>
                    <a:lnTo>
                      <a:pt x="0" y="16"/>
                    </a:lnTo>
                    <a:lnTo>
                      <a:pt x="1776" y="50"/>
                    </a:lnTo>
                    <a:lnTo>
                      <a:pt x="17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14" name="Freeform 3918"/>
              <p:cNvSpPr>
                <a:spLocks/>
              </p:cNvSpPr>
              <p:nvPr/>
            </p:nvSpPr>
            <p:spPr bwMode="auto">
              <a:xfrm>
                <a:off x="2321" y="1767"/>
                <a:ext cx="1776" cy="50"/>
              </a:xfrm>
              <a:custGeom>
                <a:avLst/>
                <a:gdLst>
                  <a:gd name="T0" fmla="*/ 1776 w 1776"/>
                  <a:gd name="T1" fmla="*/ 0 h 50"/>
                  <a:gd name="T2" fmla="*/ 0 w 1776"/>
                  <a:gd name="T3" fmla="*/ 0 h 50"/>
                  <a:gd name="T4" fmla="*/ 0 w 1776"/>
                  <a:gd name="T5" fmla="*/ 16 h 50"/>
                  <a:gd name="T6" fmla="*/ 1776 w 1776"/>
                  <a:gd name="T7" fmla="*/ 50 h 50"/>
                  <a:gd name="T8" fmla="*/ 1776 w 1776"/>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6" h="50">
                    <a:moveTo>
                      <a:pt x="1776" y="0"/>
                    </a:moveTo>
                    <a:lnTo>
                      <a:pt x="0" y="0"/>
                    </a:lnTo>
                    <a:lnTo>
                      <a:pt x="0" y="16"/>
                    </a:lnTo>
                    <a:lnTo>
                      <a:pt x="1776" y="50"/>
                    </a:lnTo>
                    <a:lnTo>
                      <a:pt x="17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grpSp>
      <p:grpSp>
        <p:nvGrpSpPr>
          <p:cNvPr id="315" name="Grupo 12432"/>
          <p:cNvGrpSpPr>
            <a:grpSpLocks/>
          </p:cNvGrpSpPr>
          <p:nvPr/>
        </p:nvGrpSpPr>
        <p:grpSpPr bwMode="auto">
          <a:xfrm>
            <a:off x="9264514" y="2476490"/>
            <a:ext cx="1249362" cy="1250949"/>
            <a:chOff x="7786347" y="2834338"/>
            <a:chExt cx="1250149" cy="1250149"/>
          </a:xfrm>
        </p:grpSpPr>
        <p:sp>
          <p:nvSpPr>
            <p:cNvPr id="316" name="Freeform 874"/>
            <p:cNvSpPr>
              <a:spLocks/>
            </p:cNvSpPr>
            <p:nvPr/>
          </p:nvSpPr>
          <p:spPr bwMode="auto">
            <a:xfrm>
              <a:off x="7811763" y="2902556"/>
              <a:ext cx="1175490" cy="1173998"/>
            </a:xfrm>
            <a:custGeom>
              <a:avLst/>
              <a:gdLst>
                <a:gd name="T0" fmla="*/ 1541 w 1542"/>
                <a:gd name="T1" fmla="*/ 811 h 1542"/>
                <a:gd name="T2" fmla="*/ 1526 w 1542"/>
                <a:gd name="T3" fmla="*/ 926 h 1542"/>
                <a:gd name="T4" fmla="*/ 1496 w 1542"/>
                <a:gd name="T5" fmla="*/ 1036 h 1542"/>
                <a:gd name="T6" fmla="*/ 1449 w 1542"/>
                <a:gd name="T7" fmla="*/ 1138 h 1542"/>
                <a:gd name="T8" fmla="*/ 1389 w 1542"/>
                <a:gd name="T9" fmla="*/ 1232 h 1542"/>
                <a:gd name="T10" fmla="*/ 1316 w 1542"/>
                <a:gd name="T11" fmla="*/ 1316 h 1542"/>
                <a:gd name="T12" fmla="*/ 1232 w 1542"/>
                <a:gd name="T13" fmla="*/ 1389 h 1542"/>
                <a:gd name="T14" fmla="*/ 1138 w 1542"/>
                <a:gd name="T15" fmla="*/ 1449 h 1542"/>
                <a:gd name="T16" fmla="*/ 1036 w 1542"/>
                <a:gd name="T17" fmla="*/ 1496 h 1542"/>
                <a:gd name="T18" fmla="*/ 926 w 1542"/>
                <a:gd name="T19" fmla="*/ 1526 h 1542"/>
                <a:gd name="T20" fmla="*/ 811 w 1542"/>
                <a:gd name="T21" fmla="*/ 1541 h 1542"/>
                <a:gd name="T22" fmla="*/ 731 w 1542"/>
                <a:gd name="T23" fmla="*/ 1541 h 1542"/>
                <a:gd name="T24" fmla="*/ 615 w 1542"/>
                <a:gd name="T25" fmla="*/ 1526 h 1542"/>
                <a:gd name="T26" fmla="*/ 505 w 1542"/>
                <a:gd name="T27" fmla="*/ 1496 h 1542"/>
                <a:gd name="T28" fmla="*/ 404 w 1542"/>
                <a:gd name="T29" fmla="*/ 1449 h 1542"/>
                <a:gd name="T30" fmla="*/ 310 w 1542"/>
                <a:gd name="T31" fmla="*/ 1389 h 1542"/>
                <a:gd name="T32" fmla="*/ 225 w 1542"/>
                <a:gd name="T33" fmla="*/ 1316 h 1542"/>
                <a:gd name="T34" fmla="*/ 153 w 1542"/>
                <a:gd name="T35" fmla="*/ 1232 h 1542"/>
                <a:gd name="T36" fmla="*/ 93 w 1542"/>
                <a:gd name="T37" fmla="*/ 1138 h 1542"/>
                <a:gd name="T38" fmla="*/ 46 w 1542"/>
                <a:gd name="T39" fmla="*/ 1036 h 1542"/>
                <a:gd name="T40" fmla="*/ 15 w 1542"/>
                <a:gd name="T41" fmla="*/ 926 h 1542"/>
                <a:gd name="T42" fmla="*/ 0 w 1542"/>
                <a:gd name="T43" fmla="*/ 811 h 1542"/>
                <a:gd name="T44" fmla="*/ 0 w 1542"/>
                <a:gd name="T45" fmla="*/ 731 h 1542"/>
                <a:gd name="T46" fmla="*/ 15 w 1542"/>
                <a:gd name="T47" fmla="*/ 615 h 1542"/>
                <a:gd name="T48" fmla="*/ 46 w 1542"/>
                <a:gd name="T49" fmla="*/ 505 h 1542"/>
                <a:gd name="T50" fmla="*/ 93 w 1542"/>
                <a:gd name="T51" fmla="*/ 404 h 1542"/>
                <a:gd name="T52" fmla="*/ 153 w 1542"/>
                <a:gd name="T53" fmla="*/ 310 h 1542"/>
                <a:gd name="T54" fmla="*/ 225 w 1542"/>
                <a:gd name="T55" fmla="*/ 225 h 1542"/>
                <a:gd name="T56" fmla="*/ 310 w 1542"/>
                <a:gd name="T57" fmla="*/ 153 h 1542"/>
                <a:gd name="T58" fmla="*/ 404 w 1542"/>
                <a:gd name="T59" fmla="*/ 93 h 1542"/>
                <a:gd name="T60" fmla="*/ 505 w 1542"/>
                <a:gd name="T61" fmla="*/ 46 h 1542"/>
                <a:gd name="T62" fmla="*/ 615 w 1542"/>
                <a:gd name="T63" fmla="*/ 15 h 1542"/>
                <a:gd name="T64" fmla="*/ 731 w 1542"/>
                <a:gd name="T65" fmla="*/ 0 h 1542"/>
                <a:gd name="T66" fmla="*/ 811 w 1542"/>
                <a:gd name="T67" fmla="*/ 0 h 1542"/>
                <a:gd name="T68" fmla="*/ 926 w 1542"/>
                <a:gd name="T69" fmla="*/ 15 h 1542"/>
                <a:gd name="T70" fmla="*/ 1036 w 1542"/>
                <a:gd name="T71" fmla="*/ 46 h 1542"/>
                <a:gd name="T72" fmla="*/ 1138 w 1542"/>
                <a:gd name="T73" fmla="*/ 93 h 1542"/>
                <a:gd name="T74" fmla="*/ 1232 w 1542"/>
                <a:gd name="T75" fmla="*/ 153 h 1542"/>
                <a:gd name="T76" fmla="*/ 1316 w 1542"/>
                <a:gd name="T77" fmla="*/ 225 h 1542"/>
                <a:gd name="T78" fmla="*/ 1389 w 1542"/>
                <a:gd name="T79" fmla="*/ 310 h 1542"/>
                <a:gd name="T80" fmla="*/ 1449 w 1542"/>
                <a:gd name="T81" fmla="*/ 404 h 1542"/>
                <a:gd name="T82" fmla="*/ 1496 w 1542"/>
                <a:gd name="T83" fmla="*/ 505 h 1542"/>
                <a:gd name="T84" fmla="*/ 1526 w 1542"/>
                <a:gd name="T85" fmla="*/ 615 h 1542"/>
                <a:gd name="T86" fmla="*/ 1541 w 1542"/>
                <a:gd name="T87" fmla="*/ 731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2" h="1542">
                  <a:moveTo>
                    <a:pt x="1542" y="771"/>
                  </a:moveTo>
                  <a:lnTo>
                    <a:pt x="1542" y="771"/>
                  </a:lnTo>
                  <a:lnTo>
                    <a:pt x="1541" y="811"/>
                  </a:lnTo>
                  <a:lnTo>
                    <a:pt x="1539" y="850"/>
                  </a:lnTo>
                  <a:lnTo>
                    <a:pt x="1533" y="889"/>
                  </a:lnTo>
                  <a:lnTo>
                    <a:pt x="1526" y="926"/>
                  </a:lnTo>
                  <a:lnTo>
                    <a:pt x="1518" y="963"/>
                  </a:lnTo>
                  <a:lnTo>
                    <a:pt x="1508" y="1000"/>
                  </a:lnTo>
                  <a:lnTo>
                    <a:pt x="1496" y="1036"/>
                  </a:lnTo>
                  <a:lnTo>
                    <a:pt x="1482" y="1071"/>
                  </a:lnTo>
                  <a:lnTo>
                    <a:pt x="1466" y="1106"/>
                  </a:lnTo>
                  <a:lnTo>
                    <a:pt x="1449" y="1138"/>
                  </a:lnTo>
                  <a:lnTo>
                    <a:pt x="1430" y="1171"/>
                  </a:lnTo>
                  <a:lnTo>
                    <a:pt x="1411" y="1202"/>
                  </a:lnTo>
                  <a:lnTo>
                    <a:pt x="1389" y="1232"/>
                  </a:lnTo>
                  <a:lnTo>
                    <a:pt x="1366" y="1262"/>
                  </a:lnTo>
                  <a:lnTo>
                    <a:pt x="1342" y="1290"/>
                  </a:lnTo>
                  <a:lnTo>
                    <a:pt x="1316" y="1316"/>
                  </a:lnTo>
                  <a:lnTo>
                    <a:pt x="1290" y="1342"/>
                  </a:lnTo>
                  <a:lnTo>
                    <a:pt x="1262" y="1366"/>
                  </a:lnTo>
                  <a:lnTo>
                    <a:pt x="1232" y="1389"/>
                  </a:lnTo>
                  <a:lnTo>
                    <a:pt x="1202" y="1411"/>
                  </a:lnTo>
                  <a:lnTo>
                    <a:pt x="1171" y="1430"/>
                  </a:lnTo>
                  <a:lnTo>
                    <a:pt x="1138" y="1449"/>
                  </a:lnTo>
                  <a:lnTo>
                    <a:pt x="1106" y="1466"/>
                  </a:lnTo>
                  <a:lnTo>
                    <a:pt x="1071" y="1482"/>
                  </a:lnTo>
                  <a:lnTo>
                    <a:pt x="1036" y="1496"/>
                  </a:lnTo>
                  <a:lnTo>
                    <a:pt x="1000" y="1508"/>
                  </a:lnTo>
                  <a:lnTo>
                    <a:pt x="963" y="1518"/>
                  </a:lnTo>
                  <a:lnTo>
                    <a:pt x="926" y="1526"/>
                  </a:lnTo>
                  <a:lnTo>
                    <a:pt x="889" y="1533"/>
                  </a:lnTo>
                  <a:lnTo>
                    <a:pt x="850" y="1539"/>
                  </a:lnTo>
                  <a:lnTo>
                    <a:pt x="811" y="1541"/>
                  </a:lnTo>
                  <a:lnTo>
                    <a:pt x="771" y="1542"/>
                  </a:lnTo>
                  <a:lnTo>
                    <a:pt x="771" y="1542"/>
                  </a:lnTo>
                  <a:lnTo>
                    <a:pt x="731" y="1541"/>
                  </a:lnTo>
                  <a:lnTo>
                    <a:pt x="692" y="1539"/>
                  </a:lnTo>
                  <a:lnTo>
                    <a:pt x="653" y="1533"/>
                  </a:lnTo>
                  <a:lnTo>
                    <a:pt x="615" y="1526"/>
                  </a:lnTo>
                  <a:lnTo>
                    <a:pt x="578" y="1518"/>
                  </a:lnTo>
                  <a:lnTo>
                    <a:pt x="542" y="1508"/>
                  </a:lnTo>
                  <a:lnTo>
                    <a:pt x="505" y="1496"/>
                  </a:lnTo>
                  <a:lnTo>
                    <a:pt x="470" y="1482"/>
                  </a:lnTo>
                  <a:lnTo>
                    <a:pt x="436" y="1466"/>
                  </a:lnTo>
                  <a:lnTo>
                    <a:pt x="404" y="1449"/>
                  </a:lnTo>
                  <a:lnTo>
                    <a:pt x="371" y="1430"/>
                  </a:lnTo>
                  <a:lnTo>
                    <a:pt x="339" y="1411"/>
                  </a:lnTo>
                  <a:lnTo>
                    <a:pt x="310" y="1389"/>
                  </a:lnTo>
                  <a:lnTo>
                    <a:pt x="280" y="1366"/>
                  </a:lnTo>
                  <a:lnTo>
                    <a:pt x="252" y="1342"/>
                  </a:lnTo>
                  <a:lnTo>
                    <a:pt x="225" y="1316"/>
                  </a:lnTo>
                  <a:lnTo>
                    <a:pt x="200" y="1290"/>
                  </a:lnTo>
                  <a:lnTo>
                    <a:pt x="175" y="1262"/>
                  </a:lnTo>
                  <a:lnTo>
                    <a:pt x="153" y="1232"/>
                  </a:lnTo>
                  <a:lnTo>
                    <a:pt x="131" y="1202"/>
                  </a:lnTo>
                  <a:lnTo>
                    <a:pt x="111" y="1171"/>
                  </a:lnTo>
                  <a:lnTo>
                    <a:pt x="93" y="1138"/>
                  </a:lnTo>
                  <a:lnTo>
                    <a:pt x="76" y="1106"/>
                  </a:lnTo>
                  <a:lnTo>
                    <a:pt x="60" y="1071"/>
                  </a:lnTo>
                  <a:lnTo>
                    <a:pt x="46" y="1036"/>
                  </a:lnTo>
                  <a:lnTo>
                    <a:pt x="34" y="1000"/>
                  </a:lnTo>
                  <a:lnTo>
                    <a:pt x="24" y="963"/>
                  </a:lnTo>
                  <a:lnTo>
                    <a:pt x="15" y="926"/>
                  </a:lnTo>
                  <a:lnTo>
                    <a:pt x="8" y="889"/>
                  </a:lnTo>
                  <a:lnTo>
                    <a:pt x="3" y="850"/>
                  </a:lnTo>
                  <a:lnTo>
                    <a:pt x="0" y="811"/>
                  </a:lnTo>
                  <a:lnTo>
                    <a:pt x="0" y="771"/>
                  </a:lnTo>
                  <a:lnTo>
                    <a:pt x="0" y="771"/>
                  </a:lnTo>
                  <a:lnTo>
                    <a:pt x="0" y="731"/>
                  </a:lnTo>
                  <a:lnTo>
                    <a:pt x="3" y="692"/>
                  </a:lnTo>
                  <a:lnTo>
                    <a:pt x="8" y="653"/>
                  </a:lnTo>
                  <a:lnTo>
                    <a:pt x="15" y="615"/>
                  </a:lnTo>
                  <a:lnTo>
                    <a:pt x="24" y="578"/>
                  </a:lnTo>
                  <a:lnTo>
                    <a:pt x="34" y="542"/>
                  </a:lnTo>
                  <a:lnTo>
                    <a:pt x="46" y="505"/>
                  </a:lnTo>
                  <a:lnTo>
                    <a:pt x="60" y="470"/>
                  </a:lnTo>
                  <a:lnTo>
                    <a:pt x="76" y="436"/>
                  </a:lnTo>
                  <a:lnTo>
                    <a:pt x="93" y="404"/>
                  </a:lnTo>
                  <a:lnTo>
                    <a:pt x="111" y="371"/>
                  </a:lnTo>
                  <a:lnTo>
                    <a:pt x="131" y="339"/>
                  </a:lnTo>
                  <a:lnTo>
                    <a:pt x="153" y="310"/>
                  </a:lnTo>
                  <a:lnTo>
                    <a:pt x="175" y="280"/>
                  </a:lnTo>
                  <a:lnTo>
                    <a:pt x="200" y="252"/>
                  </a:lnTo>
                  <a:lnTo>
                    <a:pt x="225" y="225"/>
                  </a:lnTo>
                  <a:lnTo>
                    <a:pt x="252" y="200"/>
                  </a:lnTo>
                  <a:lnTo>
                    <a:pt x="280" y="175"/>
                  </a:lnTo>
                  <a:lnTo>
                    <a:pt x="310" y="153"/>
                  </a:lnTo>
                  <a:lnTo>
                    <a:pt x="339" y="131"/>
                  </a:lnTo>
                  <a:lnTo>
                    <a:pt x="371" y="111"/>
                  </a:lnTo>
                  <a:lnTo>
                    <a:pt x="404" y="93"/>
                  </a:lnTo>
                  <a:lnTo>
                    <a:pt x="436" y="76"/>
                  </a:lnTo>
                  <a:lnTo>
                    <a:pt x="470" y="60"/>
                  </a:lnTo>
                  <a:lnTo>
                    <a:pt x="505" y="46"/>
                  </a:lnTo>
                  <a:lnTo>
                    <a:pt x="542" y="34"/>
                  </a:lnTo>
                  <a:lnTo>
                    <a:pt x="578" y="24"/>
                  </a:lnTo>
                  <a:lnTo>
                    <a:pt x="615" y="15"/>
                  </a:lnTo>
                  <a:lnTo>
                    <a:pt x="653" y="8"/>
                  </a:lnTo>
                  <a:lnTo>
                    <a:pt x="692" y="3"/>
                  </a:lnTo>
                  <a:lnTo>
                    <a:pt x="731" y="0"/>
                  </a:lnTo>
                  <a:lnTo>
                    <a:pt x="771" y="0"/>
                  </a:lnTo>
                  <a:lnTo>
                    <a:pt x="771" y="0"/>
                  </a:lnTo>
                  <a:lnTo>
                    <a:pt x="811" y="0"/>
                  </a:lnTo>
                  <a:lnTo>
                    <a:pt x="850" y="3"/>
                  </a:lnTo>
                  <a:lnTo>
                    <a:pt x="889" y="8"/>
                  </a:lnTo>
                  <a:lnTo>
                    <a:pt x="926" y="15"/>
                  </a:lnTo>
                  <a:lnTo>
                    <a:pt x="963" y="24"/>
                  </a:lnTo>
                  <a:lnTo>
                    <a:pt x="1000" y="34"/>
                  </a:lnTo>
                  <a:lnTo>
                    <a:pt x="1036" y="46"/>
                  </a:lnTo>
                  <a:lnTo>
                    <a:pt x="1071" y="60"/>
                  </a:lnTo>
                  <a:lnTo>
                    <a:pt x="1106" y="76"/>
                  </a:lnTo>
                  <a:lnTo>
                    <a:pt x="1138" y="93"/>
                  </a:lnTo>
                  <a:lnTo>
                    <a:pt x="1171" y="111"/>
                  </a:lnTo>
                  <a:lnTo>
                    <a:pt x="1202" y="131"/>
                  </a:lnTo>
                  <a:lnTo>
                    <a:pt x="1232" y="153"/>
                  </a:lnTo>
                  <a:lnTo>
                    <a:pt x="1262" y="175"/>
                  </a:lnTo>
                  <a:lnTo>
                    <a:pt x="1290" y="200"/>
                  </a:lnTo>
                  <a:lnTo>
                    <a:pt x="1316" y="225"/>
                  </a:lnTo>
                  <a:lnTo>
                    <a:pt x="1342" y="252"/>
                  </a:lnTo>
                  <a:lnTo>
                    <a:pt x="1366" y="280"/>
                  </a:lnTo>
                  <a:lnTo>
                    <a:pt x="1389" y="310"/>
                  </a:lnTo>
                  <a:lnTo>
                    <a:pt x="1411" y="339"/>
                  </a:lnTo>
                  <a:lnTo>
                    <a:pt x="1430" y="371"/>
                  </a:lnTo>
                  <a:lnTo>
                    <a:pt x="1449" y="404"/>
                  </a:lnTo>
                  <a:lnTo>
                    <a:pt x="1466" y="436"/>
                  </a:lnTo>
                  <a:lnTo>
                    <a:pt x="1482" y="470"/>
                  </a:lnTo>
                  <a:lnTo>
                    <a:pt x="1496" y="505"/>
                  </a:lnTo>
                  <a:lnTo>
                    <a:pt x="1508" y="542"/>
                  </a:lnTo>
                  <a:lnTo>
                    <a:pt x="1518" y="578"/>
                  </a:lnTo>
                  <a:lnTo>
                    <a:pt x="1526" y="615"/>
                  </a:lnTo>
                  <a:lnTo>
                    <a:pt x="1533" y="653"/>
                  </a:lnTo>
                  <a:lnTo>
                    <a:pt x="1539" y="692"/>
                  </a:lnTo>
                  <a:lnTo>
                    <a:pt x="1541" y="731"/>
                  </a:lnTo>
                  <a:lnTo>
                    <a:pt x="1542" y="771"/>
                  </a:lnTo>
                  <a:lnTo>
                    <a:pt x="1542" y="771"/>
                  </a:lnTo>
                  <a:close/>
                </a:path>
              </a:pathLst>
            </a:custGeom>
            <a:solidFill>
              <a:srgbClr val="000000"/>
            </a:solidFill>
            <a:ln w="28575">
              <a:solidFill>
                <a:schemeClr val="bg1"/>
              </a:solidFill>
              <a:round/>
              <a:headEnd/>
              <a:tailEnd/>
            </a:ln>
          </p:spPr>
          <p:txBody>
            <a:bodyPr/>
            <a:lstStyle/>
            <a:p>
              <a:pPr eaLnBrk="1" hangingPunct="1">
                <a:defRPr/>
              </a:pPr>
              <a:endParaRPr lang="pt-BR">
                <a:ln w="38100">
                  <a:solidFill>
                    <a:schemeClr val="bg1"/>
                  </a:solidFill>
                </a:ln>
                <a:latin typeface="Arial" charset="0"/>
                <a:ea typeface="ＭＳ Ｐゴシック" pitchFamily="-84" charset="-128"/>
              </a:endParaRPr>
            </a:p>
          </p:txBody>
        </p:sp>
        <p:grpSp>
          <p:nvGrpSpPr>
            <p:cNvPr id="317" name="Group 3921"/>
            <p:cNvGrpSpPr>
              <a:grpSpLocks noChangeAspect="1"/>
            </p:cNvGrpSpPr>
            <p:nvPr/>
          </p:nvGrpSpPr>
          <p:grpSpPr bwMode="auto">
            <a:xfrm>
              <a:off x="7786347" y="2834338"/>
              <a:ext cx="1250149" cy="1250149"/>
              <a:chOff x="1411" y="691"/>
              <a:chExt cx="2938" cy="2938"/>
            </a:xfrm>
          </p:grpSpPr>
          <p:sp>
            <p:nvSpPr>
              <p:cNvPr id="318" name="AutoShape 3920"/>
              <p:cNvSpPr>
                <a:spLocks noChangeAspect="1" noChangeArrowheads="1" noTextEdit="1"/>
              </p:cNvSpPr>
              <p:nvPr/>
            </p:nvSpPr>
            <p:spPr bwMode="auto">
              <a:xfrm>
                <a:off x="1411" y="691"/>
                <a:ext cx="2938" cy="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319" name="Rectangle 3923"/>
              <p:cNvSpPr>
                <a:spLocks noChangeArrowheads="1"/>
              </p:cNvSpPr>
              <p:nvPr/>
            </p:nvSpPr>
            <p:spPr bwMode="auto">
              <a:xfrm>
                <a:off x="2069" y="1607"/>
                <a:ext cx="262"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20" name="Freeform 3924"/>
              <p:cNvSpPr>
                <a:spLocks noEditPoints="1"/>
              </p:cNvSpPr>
              <p:nvPr/>
            </p:nvSpPr>
            <p:spPr bwMode="auto">
              <a:xfrm>
                <a:off x="2019" y="1651"/>
                <a:ext cx="362" cy="876"/>
              </a:xfrm>
              <a:custGeom>
                <a:avLst/>
                <a:gdLst>
                  <a:gd name="T0" fmla="*/ 0 w 362"/>
                  <a:gd name="T1" fmla="*/ 876 h 876"/>
                  <a:gd name="T2" fmla="*/ 362 w 362"/>
                  <a:gd name="T3" fmla="*/ 0 h 876"/>
                  <a:gd name="T4" fmla="*/ 88 w 362"/>
                  <a:gd name="T5" fmla="*/ 840 h 876"/>
                  <a:gd name="T6" fmla="*/ 50 w 362"/>
                  <a:gd name="T7" fmla="*/ 768 h 876"/>
                  <a:gd name="T8" fmla="*/ 88 w 362"/>
                  <a:gd name="T9" fmla="*/ 840 h 876"/>
                  <a:gd name="T10" fmla="*/ 50 w 362"/>
                  <a:gd name="T11" fmla="*/ 698 h 876"/>
                  <a:gd name="T12" fmla="*/ 88 w 362"/>
                  <a:gd name="T13" fmla="*/ 626 h 876"/>
                  <a:gd name="T14" fmla="*/ 88 w 362"/>
                  <a:gd name="T15" fmla="*/ 554 h 876"/>
                  <a:gd name="T16" fmla="*/ 50 w 362"/>
                  <a:gd name="T17" fmla="*/ 484 h 876"/>
                  <a:gd name="T18" fmla="*/ 88 w 362"/>
                  <a:gd name="T19" fmla="*/ 554 h 876"/>
                  <a:gd name="T20" fmla="*/ 50 w 362"/>
                  <a:gd name="T21" fmla="*/ 412 h 876"/>
                  <a:gd name="T22" fmla="*/ 88 w 362"/>
                  <a:gd name="T23" fmla="*/ 340 h 876"/>
                  <a:gd name="T24" fmla="*/ 88 w 362"/>
                  <a:gd name="T25" fmla="*/ 270 h 876"/>
                  <a:gd name="T26" fmla="*/ 50 w 362"/>
                  <a:gd name="T27" fmla="*/ 198 h 876"/>
                  <a:gd name="T28" fmla="*/ 88 w 362"/>
                  <a:gd name="T29" fmla="*/ 270 h 876"/>
                  <a:gd name="T30" fmla="*/ 50 w 362"/>
                  <a:gd name="T31" fmla="*/ 128 h 876"/>
                  <a:gd name="T32" fmla="*/ 88 w 362"/>
                  <a:gd name="T33" fmla="*/ 56 h 876"/>
                  <a:gd name="T34" fmla="*/ 196 w 362"/>
                  <a:gd name="T35" fmla="*/ 840 h 876"/>
                  <a:gd name="T36" fmla="*/ 158 w 362"/>
                  <a:gd name="T37" fmla="*/ 768 h 876"/>
                  <a:gd name="T38" fmla="*/ 196 w 362"/>
                  <a:gd name="T39" fmla="*/ 840 h 876"/>
                  <a:gd name="T40" fmla="*/ 158 w 362"/>
                  <a:gd name="T41" fmla="*/ 698 h 876"/>
                  <a:gd name="T42" fmla="*/ 196 w 362"/>
                  <a:gd name="T43" fmla="*/ 626 h 876"/>
                  <a:gd name="T44" fmla="*/ 196 w 362"/>
                  <a:gd name="T45" fmla="*/ 554 h 876"/>
                  <a:gd name="T46" fmla="*/ 158 w 362"/>
                  <a:gd name="T47" fmla="*/ 484 h 876"/>
                  <a:gd name="T48" fmla="*/ 196 w 362"/>
                  <a:gd name="T49" fmla="*/ 554 h 876"/>
                  <a:gd name="T50" fmla="*/ 158 w 362"/>
                  <a:gd name="T51" fmla="*/ 412 h 876"/>
                  <a:gd name="T52" fmla="*/ 196 w 362"/>
                  <a:gd name="T53" fmla="*/ 340 h 876"/>
                  <a:gd name="T54" fmla="*/ 196 w 362"/>
                  <a:gd name="T55" fmla="*/ 270 h 876"/>
                  <a:gd name="T56" fmla="*/ 158 w 362"/>
                  <a:gd name="T57" fmla="*/ 198 h 876"/>
                  <a:gd name="T58" fmla="*/ 196 w 362"/>
                  <a:gd name="T59" fmla="*/ 270 h 876"/>
                  <a:gd name="T60" fmla="*/ 158 w 362"/>
                  <a:gd name="T61" fmla="*/ 128 h 876"/>
                  <a:gd name="T62" fmla="*/ 196 w 362"/>
                  <a:gd name="T63" fmla="*/ 56 h 876"/>
                  <a:gd name="T64" fmla="*/ 302 w 362"/>
                  <a:gd name="T65" fmla="*/ 840 h 876"/>
                  <a:gd name="T66" fmla="*/ 264 w 362"/>
                  <a:gd name="T67" fmla="*/ 768 h 876"/>
                  <a:gd name="T68" fmla="*/ 302 w 362"/>
                  <a:gd name="T69" fmla="*/ 840 h 876"/>
                  <a:gd name="T70" fmla="*/ 264 w 362"/>
                  <a:gd name="T71" fmla="*/ 698 h 876"/>
                  <a:gd name="T72" fmla="*/ 302 w 362"/>
                  <a:gd name="T73" fmla="*/ 626 h 876"/>
                  <a:gd name="T74" fmla="*/ 302 w 362"/>
                  <a:gd name="T75" fmla="*/ 554 h 876"/>
                  <a:gd name="T76" fmla="*/ 264 w 362"/>
                  <a:gd name="T77" fmla="*/ 484 h 876"/>
                  <a:gd name="T78" fmla="*/ 302 w 362"/>
                  <a:gd name="T79" fmla="*/ 554 h 876"/>
                  <a:gd name="T80" fmla="*/ 264 w 362"/>
                  <a:gd name="T81" fmla="*/ 412 h 876"/>
                  <a:gd name="T82" fmla="*/ 302 w 362"/>
                  <a:gd name="T83" fmla="*/ 340 h 876"/>
                  <a:gd name="T84" fmla="*/ 302 w 362"/>
                  <a:gd name="T85" fmla="*/ 270 h 876"/>
                  <a:gd name="T86" fmla="*/ 264 w 362"/>
                  <a:gd name="T87" fmla="*/ 198 h 876"/>
                  <a:gd name="T88" fmla="*/ 302 w 362"/>
                  <a:gd name="T89" fmla="*/ 270 h 876"/>
                  <a:gd name="T90" fmla="*/ 264 w 362"/>
                  <a:gd name="T91" fmla="*/ 128 h 876"/>
                  <a:gd name="T92" fmla="*/ 302 w 362"/>
                  <a:gd name="T93" fmla="*/ 56 h 8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62" h="876">
                    <a:moveTo>
                      <a:pt x="0" y="0"/>
                    </a:moveTo>
                    <a:lnTo>
                      <a:pt x="0" y="876"/>
                    </a:lnTo>
                    <a:lnTo>
                      <a:pt x="362" y="876"/>
                    </a:lnTo>
                    <a:lnTo>
                      <a:pt x="362" y="0"/>
                    </a:lnTo>
                    <a:lnTo>
                      <a:pt x="0" y="0"/>
                    </a:lnTo>
                    <a:close/>
                    <a:moveTo>
                      <a:pt x="88" y="840"/>
                    </a:moveTo>
                    <a:lnTo>
                      <a:pt x="50" y="840"/>
                    </a:lnTo>
                    <a:lnTo>
                      <a:pt x="50" y="768"/>
                    </a:lnTo>
                    <a:lnTo>
                      <a:pt x="88" y="768"/>
                    </a:lnTo>
                    <a:lnTo>
                      <a:pt x="88" y="840"/>
                    </a:lnTo>
                    <a:close/>
                    <a:moveTo>
                      <a:pt x="88" y="698"/>
                    </a:moveTo>
                    <a:lnTo>
                      <a:pt x="50" y="698"/>
                    </a:lnTo>
                    <a:lnTo>
                      <a:pt x="50" y="626"/>
                    </a:lnTo>
                    <a:lnTo>
                      <a:pt x="88" y="626"/>
                    </a:lnTo>
                    <a:lnTo>
                      <a:pt x="88" y="698"/>
                    </a:lnTo>
                    <a:close/>
                    <a:moveTo>
                      <a:pt x="88" y="554"/>
                    </a:moveTo>
                    <a:lnTo>
                      <a:pt x="50" y="554"/>
                    </a:lnTo>
                    <a:lnTo>
                      <a:pt x="50" y="484"/>
                    </a:lnTo>
                    <a:lnTo>
                      <a:pt x="88" y="484"/>
                    </a:lnTo>
                    <a:lnTo>
                      <a:pt x="88" y="554"/>
                    </a:lnTo>
                    <a:close/>
                    <a:moveTo>
                      <a:pt x="88" y="412"/>
                    </a:moveTo>
                    <a:lnTo>
                      <a:pt x="50" y="412"/>
                    </a:lnTo>
                    <a:lnTo>
                      <a:pt x="50" y="340"/>
                    </a:lnTo>
                    <a:lnTo>
                      <a:pt x="88" y="340"/>
                    </a:lnTo>
                    <a:lnTo>
                      <a:pt x="88" y="412"/>
                    </a:lnTo>
                    <a:close/>
                    <a:moveTo>
                      <a:pt x="88" y="270"/>
                    </a:moveTo>
                    <a:lnTo>
                      <a:pt x="50" y="270"/>
                    </a:lnTo>
                    <a:lnTo>
                      <a:pt x="50" y="198"/>
                    </a:lnTo>
                    <a:lnTo>
                      <a:pt x="88" y="198"/>
                    </a:lnTo>
                    <a:lnTo>
                      <a:pt x="88" y="270"/>
                    </a:lnTo>
                    <a:close/>
                    <a:moveTo>
                      <a:pt x="88" y="128"/>
                    </a:moveTo>
                    <a:lnTo>
                      <a:pt x="50" y="128"/>
                    </a:lnTo>
                    <a:lnTo>
                      <a:pt x="50" y="56"/>
                    </a:lnTo>
                    <a:lnTo>
                      <a:pt x="88" y="56"/>
                    </a:lnTo>
                    <a:lnTo>
                      <a:pt x="88" y="128"/>
                    </a:lnTo>
                    <a:close/>
                    <a:moveTo>
                      <a:pt x="196" y="840"/>
                    </a:moveTo>
                    <a:lnTo>
                      <a:pt x="158" y="840"/>
                    </a:lnTo>
                    <a:lnTo>
                      <a:pt x="158" y="768"/>
                    </a:lnTo>
                    <a:lnTo>
                      <a:pt x="196" y="768"/>
                    </a:lnTo>
                    <a:lnTo>
                      <a:pt x="196" y="840"/>
                    </a:lnTo>
                    <a:close/>
                    <a:moveTo>
                      <a:pt x="196" y="698"/>
                    </a:moveTo>
                    <a:lnTo>
                      <a:pt x="158" y="698"/>
                    </a:lnTo>
                    <a:lnTo>
                      <a:pt x="158" y="626"/>
                    </a:lnTo>
                    <a:lnTo>
                      <a:pt x="196" y="626"/>
                    </a:lnTo>
                    <a:lnTo>
                      <a:pt x="196" y="698"/>
                    </a:lnTo>
                    <a:close/>
                    <a:moveTo>
                      <a:pt x="196" y="554"/>
                    </a:moveTo>
                    <a:lnTo>
                      <a:pt x="158" y="554"/>
                    </a:lnTo>
                    <a:lnTo>
                      <a:pt x="158" y="484"/>
                    </a:lnTo>
                    <a:lnTo>
                      <a:pt x="196" y="484"/>
                    </a:lnTo>
                    <a:lnTo>
                      <a:pt x="196" y="554"/>
                    </a:lnTo>
                    <a:close/>
                    <a:moveTo>
                      <a:pt x="196" y="412"/>
                    </a:moveTo>
                    <a:lnTo>
                      <a:pt x="158" y="412"/>
                    </a:lnTo>
                    <a:lnTo>
                      <a:pt x="158" y="340"/>
                    </a:lnTo>
                    <a:lnTo>
                      <a:pt x="196" y="340"/>
                    </a:lnTo>
                    <a:lnTo>
                      <a:pt x="196" y="412"/>
                    </a:lnTo>
                    <a:close/>
                    <a:moveTo>
                      <a:pt x="196" y="270"/>
                    </a:moveTo>
                    <a:lnTo>
                      <a:pt x="158" y="270"/>
                    </a:lnTo>
                    <a:lnTo>
                      <a:pt x="158" y="198"/>
                    </a:lnTo>
                    <a:lnTo>
                      <a:pt x="196" y="198"/>
                    </a:lnTo>
                    <a:lnTo>
                      <a:pt x="196" y="270"/>
                    </a:lnTo>
                    <a:close/>
                    <a:moveTo>
                      <a:pt x="196" y="128"/>
                    </a:moveTo>
                    <a:lnTo>
                      <a:pt x="158" y="128"/>
                    </a:lnTo>
                    <a:lnTo>
                      <a:pt x="158" y="56"/>
                    </a:lnTo>
                    <a:lnTo>
                      <a:pt x="196" y="56"/>
                    </a:lnTo>
                    <a:lnTo>
                      <a:pt x="196" y="128"/>
                    </a:lnTo>
                    <a:close/>
                    <a:moveTo>
                      <a:pt x="302" y="840"/>
                    </a:moveTo>
                    <a:lnTo>
                      <a:pt x="264" y="840"/>
                    </a:lnTo>
                    <a:lnTo>
                      <a:pt x="264" y="768"/>
                    </a:lnTo>
                    <a:lnTo>
                      <a:pt x="302" y="768"/>
                    </a:lnTo>
                    <a:lnTo>
                      <a:pt x="302" y="840"/>
                    </a:lnTo>
                    <a:close/>
                    <a:moveTo>
                      <a:pt x="302" y="698"/>
                    </a:moveTo>
                    <a:lnTo>
                      <a:pt x="264" y="698"/>
                    </a:lnTo>
                    <a:lnTo>
                      <a:pt x="264" y="626"/>
                    </a:lnTo>
                    <a:lnTo>
                      <a:pt x="302" y="626"/>
                    </a:lnTo>
                    <a:lnTo>
                      <a:pt x="302" y="698"/>
                    </a:lnTo>
                    <a:close/>
                    <a:moveTo>
                      <a:pt x="302" y="554"/>
                    </a:moveTo>
                    <a:lnTo>
                      <a:pt x="264" y="554"/>
                    </a:lnTo>
                    <a:lnTo>
                      <a:pt x="264" y="484"/>
                    </a:lnTo>
                    <a:lnTo>
                      <a:pt x="302" y="484"/>
                    </a:lnTo>
                    <a:lnTo>
                      <a:pt x="302" y="554"/>
                    </a:lnTo>
                    <a:close/>
                    <a:moveTo>
                      <a:pt x="302" y="412"/>
                    </a:moveTo>
                    <a:lnTo>
                      <a:pt x="264" y="412"/>
                    </a:lnTo>
                    <a:lnTo>
                      <a:pt x="264" y="340"/>
                    </a:lnTo>
                    <a:lnTo>
                      <a:pt x="302" y="340"/>
                    </a:lnTo>
                    <a:lnTo>
                      <a:pt x="302" y="412"/>
                    </a:lnTo>
                    <a:close/>
                    <a:moveTo>
                      <a:pt x="302" y="270"/>
                    </a:moveTo>
                    <a:lnTo>
                      <a:pt x="264" y="270"/>
                    </a:lnTo>
                    <a:lnTo>
                      <a:pt x="264" y="198"/>
                    </a:lnTo>
                    <a:lnTo>
                      <a:pt x="302" y="198"/>
                    </a:lnTo>
                    <a:lnTo>
                      <a:pt x="302" y="270"/>
                    </a:lnTo>
                    <a:close/>
                    <a:moveTo>
                      <a:pt x="302" y="128"/>
                    </a:moveTo>
                    <a:lnTo>
                      <a:pt x="264" y="128"/>
                    </a:lnTo>
                    <a:lnTo>
                      <a:pt x="264" y="56"/>
                    </a:lnTo>
                    <a:lnTo>
                      <a:pt x="302" y="56"/>
                    </a:lnTo>
                    <a:lnTo>
                      <a:pt x="302"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1" name="Freeform 3925"/>
              <p:cNvSpPr>
                <a:spLocks noEditPoints="1"/>
              </p:cNvSpPr>
              <p:nvPr/>
            </p:nvSpPr>
            <p:spPr bwMode="auto">
              <a:xfrm>
                <a:off x="1917" y="2533"/>
                <a:ext cx="988" cy="592"/>
              </a:xfrm>
              <a:custGeom>
                <a:avLst/>
                <a:gdLst>
                  <a:gd name="T0" fmla="*/ 24 w 988"/>
                  <a:gd name="T1" fmla="*/ 132 h 592"/>
                  <a:gd name="T2" fmla="*/ 24 w 988"/>
                  <a:gd name="T3" fmla="*/ 344 h 592"/>
                  <a:gd name="T4" fmla="*/ 0 w 988"/>
                  <a:gd name="T5" fmla="*/ 486 h 592"/>
                  <a:gd name="T6" fmla="*/ 988 w 988"/>
                  <a:gd name="T7" fmla="*/ 0 h 592"/>
                  <a:gd name="T8" fmla="*/ 124 w 988"/>
                  <a:gd name="T9" fmla="*/ 442 h 592"/>
                  <a:gd name="T10" fmla="*/ 152 w 988"/>
                  <a:gd name="T11" fmla="*/ 414 h 592"/>
                  <a:gd name="T12" fmla="*/ 180 w 988"/>
                  <a:gd name="T13" fmla="*/ 442 h 592"/>
                  <a:gd name="T14" fmla="*/ 124 w 988"/>
                  <a:gd name="T15" fmla="*/ 264 h 592"/>
                  <a:gd name="T16" fmla="*/ 142 w 988"/>
                  <a:gd name="T17" fmla="*/ 238 h 592"/>
                  <a:gd name="T18" fmla="*/ 178 w 988"/>
                  <a:gd name="T19" fmla="*/ 254 h 592"/>
                  <a:gd name="T20" fmla="*/ 124 w 988"/>
                  <a:gd name="T21" fmla="*/ 166 h 592"/>
                  <a:gd name="T22" fmla="*/ 134 w 988"/>
                  <a:gd name="T23" fmla="*/ 66 h 592"/>
                  <a:gd name="T24" fmla="*/ 172 w 988"/>
                  <a:gd name="T25" fmla="*/ 66 h 592"/>
                  <a:gd name="T26" fmla="*/ 358 w 988"/>
                  <a:gd name="T27" fmla="*/ 522 h 592"/>
                  <a:gd name="T28" fmla="*/ 306 w 988"/>
                  <a:gd name="T29" fmla="*/ 432 h 592"/>
                  <a:gd name="T30" fmla="*/ 340 w 988"/>
                  <a:gd name="T31" fmla="*/ 418 h 592"/>
                  <a:gd name="T32" fmla="*/ 358 w 988"/>
                  <a:gd name="T33" fmla="*/ 522 h 592"/>
                  <a:gd name="T34" fmla="*/ 304 w 988"/>
                  <a:gd name="T35" fmla="*/ 264 h 592"/>
                  <a:gd name="T36" fmla="*/ 330 w 988"/>
                  <a:gd name="T37" fmla="*/ 236 h 592"/>
                  <a:gd name="T38" fmla="*/ 358 w 988"/>
                  <a:gd name="T39" fmla="*/ 264 h 592"/>
                  <a:gd name="T40" fmla="*/ 304 w 988"/>
                  <a:gd name="T41" fmla="*/ 86 h 592"/>
                  <a:gd name="T42" fmla="*/ 330 w 988"/>
                  <a:gd name="T43" fmla="*/ 58 h 592"/>
                  <a:gd name="T44" fmla="*/ 358 w 988"/>
                  <a:gd name="T45" fmla="*/ 86 h 592"/>
                  <a:gd name="T46" fmla="*/ 482 w 988"/>
                  <a:gd name="T47" fmla="*/ 442 h 592"/>
                  <a:gd name="T48" fmla="*/ 498 w 988"/>
                  <a:gd name="T49" fmla="*/ 418 h 592"/>
                  <a:gd name="T50" fmla="*/ 534 w 988"/>
                  <a:gd name="T51" fmla="*/ 432 h 592"/>
                  <a:gd name="T52" fmla="*/ 482 w 988"/>
                  <a:gd name="T53" fmla="*/ 344 h 592"/>
                  <a:gd name="T54" fmla="*/ 490 w 988"/>
                  <a:gd name="T55" fmla="*/ 244 h 592"/>
                  <a:gd name="T56" fmla="*/ 528 w 988"/>
                  <a:gd name="T57" fmla="*/ 244 h 592"/>
                  <a:gd name="T58" fmla="*/ 536 w 988"/>
                  <a:gd name="T59" fmla="*/ 166 h 592"/>
                  <a:gd name="T60" fmla="*/ 484 w 988"/>
                  <a:gd name="T61" fmla="*/ 74 h 592"/>
                  <a:gd name="T62" fmla="*/ 520 w 988"/>
                  <a:gd name="T63" fmla="*/ 60 h 592"/>
                  <a:gd name="T64" fmla="*/ 536 w 988"/>
                  <a:gd name="T65" fmla="*/ 166 h 592"/>
                  <a:gd name="T66" fmla="*/ 660 w 988"/>
                  <a:gd name="T67" fmla="*/ 442 h 592"/>
                  <a:gd name="T68" fmla="*/ 686 w 988"/>
                  <a:gd name="T69" fmla="*/ 414 h 592"/>
                  <a:gd name="T70" fmla="*/ 714 w 988"/>
                  <a:gd name="T71" fmla="*/ 442 h 592"/>
                  <a:gd name="T72" fmla="*/ 660 w 988"/>
                  <a:gd name="T73" fmla="*/ 264 h 592"/>
                  <a:gd name="T74" fmla="*/ 686 w 988"/>
                  <a:gd name="T75" fmla="*/ 236 h 592"/>
                  <a:gd name="T76" fmla="*/ 714 w 988"/>
                  <a:gd name="T77" fmla="*/ 264 h 592"/>
                  <a:gd name="T78" fmla="*/ 660 w 988"/>
                  <a:gd name="T79" fmla="*/ 86 h 592"/>
                  <a:gd name="T80" fmla="*/ 676 w 988"/>
                  <a:gd name="T81" fmla="*/ 60 h 592"/>
                  <a:gd name="T82" fmla="*/ 712 w 988"/>
                  <a:gd name="T83" fmla="*/ 74 h 592"/>
                  <a:gd name="T84" fmla="*/ 838 w 988"/>
                  <a:gd name="T85" fmla="*/ 522 h 592"/>
                  <a:gd name="T86" fmla="*/ 846 w 988"/>
                  <a:gd name="T87" fmla="*/ 422 h 592"/>
                  <a:gd name="T88" fmla="*/ 884 w 988"/>
                  <a:gd name="T89" fmla="*/ 422 h 592"/>
                  <a:gd name="T90" fmla="*/ 892 w 988"/>
                  <a:gd name="T91" fmla="*/ 344 h 592"/>
                  <a:gd name="T92" fmla="*/ 840 w 988"/>
                  <a:gd name="T93" fmla="*/ 254 h 592"/>
                  <a:gd name="T94" fmla="*/ 876 w 988"/>
                  <a:gd name="T95" fmla="*/ 238 h 592"/>
                  <a:gd name="T96" fmla="*/ 892 w 988"/>
                  <a:gd name="T97" fmla="*/ 344 h 592"/>
                  <a:gd name="T98" fmla="*/ 838 w 988"/>
                  <a:gd name="T99" fmla="*/ 86 h 592"/>
                  <a:gd name="T100" fmla="*/ 864 w 988"/>
                  <a:gd name="T101" fmla="*/ 58 h 592"/>
                  <a:gd name="T102" fmla="*/ 892 w 988"/>
                  <a:gd name="T103" fmla="*/ 86 h 5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88" h="592">
                    <a:moveTo>
                      <a:pt x="24" y="0"/>
                    </a:moveTo>
                    <a:lnTo>
                      <a:pt x="24" y="58"/>
                    </a:lnTo>
                    <a:lnTo>
                      <a:pt x="0" y="58"/>
                    </a:lnTo>
                    <a:lnTo>
                      <a:pt x="0" y="132"/>
                    </a:lnTo>
                    <a:lnTo>
                      <a:pt x="24" y="132"/>
                    </a:lnTo>
                    <a:lnTo>
                      <a:pt x="24" y="202"/>
                    </a:lnTo>
                    <a:lnTo>
                      <a:pt x="0" y="202"/>
                    </a:lnTo>
                    <a:lnTo>
                      <a:pt x="0" y="276"/>
                    </a:lnTo>
                    <a:lnTo>
                      <a:pt x="24" y="276"/>
                    </a:lnTo>
                    <a:lnTo>
                      <a:pt x="24" y="344"/>
                    </a:lnTo>
                    <a:lnTo>
                      <a:pt x="0" y="344"/>
                    </a:lnTo>
                    <a:lnTo>
                      <a:pt x="0" y="418"/>
                    </a:lnTo>
                    <a:lnTo>
                      <a:pt x="24" y="418"/>
                    </a:lnTo>
                    <a:lnTo>
                      <a:pt x="24" y="486"/>
                    </a:lnTo>
                    <a:lnTo>
                      <a:pt x="0" y="486"/>
                    </a:lnTo>
                    <a:lnTo>
                      <a:pt x="0" y="560"/>
                    </a:lnTo>
                    <a:lnTo>
                      <a:pt x="24" y="560"/>
                    </a:lnTo>
                    <a:lnTo>
                      <a:pt x="24" y="592"/>
                    </a:lnTo>
                    <a:lnTo>
                      <a:pt x="988" y="592"/>
                    </a:lnTo>
                    <a:lnTo>
                      <a:pt x="988" y="0"/>
                    </a:lnTo>
                    <a:lnTo>
                      <a:pt x="24" y="0"/>
                    </a:lnTo>
                    <a:close/>
                    <a:moveTo>
                      <a:pt x="180" y="522"/>
                    </a:moveTo>
                    <a:lnTo>
                      <a:pt x="124" y="522"/>
                    </a:lnTo>
                    <a:lnTo>
                      <a:pt x="124" y="442"/>
                    </a:lnTo>
                    <a:lnTo>
                      <a:pt x="128" y="432"/>
                    </a:lnTo>
                    <a:lnTo>
                      <a:pt x="134" y="422"/>
                    </a:lnTo>
                    <a:lnTo>
                      <a:pt x="142" y="418"/>
                    </a:lnTo>
                    <a:lnTo>
                      <a:pt x="152" y="414"/>
                    </a:lnTo>
                    <a:lnTo>
                      <a:pt x="162" y="418"/>
                    </a:lnTo>
                    <a:lnTo>
                      <a:pt x="172" y="422"/>
                    </a:lnTo>
                    <a:lnTo>
                      <a:pt x="178" y="432"/>
                    </a:lnTo>
                    <a:lnTo>
                      <a:pt x="180" y="442"/>
                    </a:lnTo>
                    <a:lnTo>
                      <a:pt x="180" y="522"/>
                    </a:lnTo>
                    <a:close/>
                    <a:moveTo>
                      <a:pt x="180" y="344"/>
                    </a:moveTo>
                    <a:lnTo>
                      <a:pt x="124" y="344"/>
                    </a:lnTo>
                    <a:lnTo>
                      <a:pt x="124" y="264"/>
                    </a:lnTo>
                    <a:lnTo>
                      <a:pt x="128" y="254"/>
                    </a:lnTo>
                    <a:lnTo>
                      <a:pt x="134" y="244"/>
                    </a:lnTo>
                    <a:lnTo>
                      <a:pt x="142" y="238"/>
                    </a:lnTo>
                    <a:lnTo>
                      <a:pt x="152" y="236"/>
                    </a:lnTo>
                    <a:lnTo>
                      <a:pt x="162" y="238"/>
                    </a:lnTo>
                    <a:lnTo>
                      <a:pt x="172" y="244"/>
                    </a:lnTo>
                    <a:lnTo>
                      <a:pt x="178" y="254"/>
                    </a:lnTo>
                    <a:lnTo>
                      <a:pt x="180" y="264"/>
                    </a:lnTo>
                    <a:lnTo>
                      <a:pt x="180" y="344"/>
                    </a:lnTo>
                    <a:close/>
                    <a:moveTo>
                      <a:pt x="180" y="166"/>
                    </a:moveTo>
                    <a:lnTo>
                      <a:pt x="124" y="166"/>
                    </a:lnTo>
                    <a:lnTo>
                      <a:pt x="124" y="86"/>
                    </a:lnTo>
                    <a:lnTo>
                      <a:pt x="128" y="74"/>
                    </a:lnTo>
                    <a:lnTo>
                      <a:pt x="134" y="66"/>
                    </a:lnTo>
                    <a:lnTo>
                      <a:pt x="142" y="60"/>
                    </a:lnTo>
                    <a:lnTo>
                      <a:pt x="152" y="58"/>
                    </a:lnTo>
                    <a:lnTo>
                      <a:pt x="162" y="60"/>
                    </a:lnTo>
                    <a:lnTo>
                      <a:pt x="172" y="66"/>
                    </a:lnTo>
                    <a:lnTo>
                      <a:pt x="178" y="74"/>
                    </a:lnTo>
                    <a:lnTo>
                      <a:pt x="180" y="86"/>
                    </a:lnTo>
                    <a:lnTo>
                      <a:pt x="180" y="166"/>
                    </a:lnTo>
                    <a:close/>
                    <a:moveTo>
                      <a:pt x="358" y="522"/>
                    </a:moveTo>
                    <a:lnTo>
                      <a:pt x="304" y="522"/>
                    </a:lnTo>
                    <a:lnTo>
                      <a:pt x="304" y="442"/>
                    </a:lnTo>
                    <a:lnTo>
                      <a:pt x="306" y="432"/>
                    </a:lnTo>
                    <a:lnTo>
                      <a:pt x="312" y="422"/>
                    </a:lnTo>
                    <a:lnTo>
                      <a:pt x="320" y="418"/>
                    </a:lnTo>
                    <a:lnTo>
                      <a:pt x="330" y="414"/>
                    </a:lnTo>
                    <a:lnTo>
                      <a:pt x="340" y="418"/>
                    </a:lnTo>
                    <a:lnTo>
                      <a:pt x="350" y="422"/>
                    </a:lnTo>
                    <a:lnTo>
                      <a:pt x="356" y="432"/>
                    </a:lnTo>
                    <a:lnTo>
                      <a:pt x="358" y="442"/>
                    </a:lnTo>
                    <a:lnTo>
                      <a:pt x="358" y="522"/>
                    </a:lnTo>
                    <a:close/>
                    <a:moveTo>
                      <a:pt x="358" y="344"/>
                    </a:moveTo>
                    <a:lnTo>
                      <a:pt x="304" y="344"/>
                    </a:lnTo>
                    <a:lnTo>
                      <a:pt x="304" y="264"/>
                    </a:lnTo>
                    <a:lnTo>
                      <a:pt x="306" y="254"/>
                    </a:lnTo>
                    <a:lnTo>
                      <a:pt x="312" y="244"/>
                    </a:lnTo>
                    <a:lnTo>
                      <a:pt x="320" y="238"/>
                    </a:lnTo>
                    <a:lnTo>
                      <a:pt x="330" y="236"/>
                    </a:lnTo>
                    <a:lnTo>
                      <a:pt x="340" y="238"/>
                    </a:lnTo>
                    <a:lnTo>
                      <a:pt x="350" y="244"/>
                    </a:lnTo>
                    <a:lnTo>
                      <a:pt x="356" y="254"/>
                    </a:lnTo>
                    <a:lnTo>
                      <a:pt x="358" y="264"/>
                    </a:lnTo>
                    <a:lnTo>
                      <a:pt x="358" y="344"/>
                    </a:lnTo>
                    <a:close/>
                    <a:moveTo>
                      <a:pt x="358" y="166"/>
                    </a:moveTo>
                    <a:lnTo>
                      <a:pt x="304" y="166"/>
                    </a:lnTo>
                    <a:lnTo>
                      <a:pt x="304" y="86"/>
                    </a:lnTo>
                    <a:lnTo>
                      <a:pt x="306" y="74"/>
                    </a:lnTo>
                    <a:lnTo>
                      <a:pt x="312" y="66"/>
                    </a:lnTo>
                    <a:lnTo>
                      <a:pt x="320" y="60"/>
                    </a:lnTo>
                    <a:lnTo>
                      <a:pt x="330" y="58"/>
                    </a:lnTo>
                    <a:lnTo>
                      <a:pt x="340" y="60"/>
                    </a:lnTo>
                    <a:lnTo>
                      <a:pt x="350" y="66"/>
                    </a:lnTo>
                    <a:lnTo>
                      <a:pt x="356" y="74"/>
                    </a:lnTo>
                    <a:lnTo>
                      <a:pt x="358" y="86"/>
                    </a:lnTo>
                    <a:lnTo>
                      <a:pt x="358" y="166"/>
                    </a:lnTo>
                    <a:close/>
                    <a:moveTo>
                      <a:pt x="536" y="522"/>
                    </a:moveTo>
                    <a:lnTo>
                      <a:pt x="482" y="522"/>
                    </a:lnTo>
                    <a:lnTo>
                      <a:pt x="482" y="442"/>
                    </a:lnTo>
                    <a:lnTo>
                      <a:pt x="484" y="432"/>
                    </a:lnTo>
                    <a:lnTo>
                      <a:pt x="490" y="422"/>
                    </a:lnTo>
                    <a:lnTo>
                      <a:pt x="498" y="418"/>
                    </a:lnTo>
                    <a:lnTo>
                      <a:pt x="508" y="414"/>
                    </a:lnTo>
                    <a:lnTo>
                      <a:pt x="520" y="418"/>
                    </a:lnTo>
                    <a:lnTo>
                      <a:pt x="528" y="422"/>
                    </a:lnTo>
                    <a:lnTo>
                      <a:pt x="534" y="432"/>
                    </a:lnTo>
                    <a:lnTo>
                      <a:pt x="536" y="442"/>
                    </a:lnTo>
                    <a:lnTo>
                      <a:pt x="536" y="522"/>
                    </a:lnTo>
                    <a:close/>
                    <a:moveTo>
                      <a:pt x="536" y="344"/>
                    </a:moveTo>
                    <a:lnTo>
                      <a:pt x="482" y="344"/>
                    </a:lnTo>
                    <a:lnTo>
                      <a:pt x="482" y="264"/>
                    </a:lnTo>
                    <a:lnTo>
                      <a:pt x="484" y="254"/>
                    </a:lnTo>
                    <a:lnTo>
                      <a:pt x="490" y="244"/>
                    </a:lnTo>
                    <a:lnTo>
                      <a:pt x="498" y="238"/>
                    </a:lnTo>
                    <a:lnTo>
                      <a:pt x="508" y="236"/>
                    </a:lnTo>
                    <a:lnTo>
                      <a:pt x="520" y="238"/>
                    </a:lnTo>
                    <a:lnTo>
                      <a:pt x="528" y="244"/>
                    </a:lnTo>
                    <a:lnTo>
                      <a:pt x="534" y="254"/>
                    </a:lnTo>
                    <a:lnTo>
                      <a:pt x="536" y="264"/>
                    </a:lnTo>
                    <a:lnTo>
                      <a:pt x="536" y="344"/>
                    </a:lnTo>
                    <a:close/>
                    <a:moveTo>
                      <a:pt x="536" y="166"/>
                    </a:moveTo>
                    <a:lnTo>
                      <a:pt x="482" y="166"/>
                    </a:lnTo>
                    <a:lnTo>
                      <a:pt x="482" y="86"/>
                    </a:lnTo>
                    <a:lnTo>
                      <a:pt x="484" y="74"/>
                    </a:lnTo>
                    <a:lnTo>
                      <a:pt x="490" y="66"/>
                    </a:lnTo>
                    <a:lnTo>
                      <a:pt x="498" y="60"/>
                    </a:lnTo>
                    <a:lnTo>
                      <a:pt x="508" y="58"/>
                    </a:lnTo>
                    <a:lnTo>
                      <a:pt x="520" y="60"/>
                    </a:lnTo>
                    <a:lnTo>
                      <a:pt x="528" y="66"/>
                    </a:lnTo>
                    <a:lnTo>
                      <a:pt x="534" y="74"/>
                    </a:lnTo>
                    <a:lnTo>
                      <a:pt x="536" y="86"/>
                    </a:lnTo>
                    <a:lnTo>
                      <a:pt x="536" y="166"/>
                    </a:lnTo>
                    <a:close/>
                    <a:moveTo>
                      <a:pt x="714" y="522"/>
                    </a:moveTo>
                    <a:lnTo>
                      <a:pt x="660" y="522"/>
                    </a:lnTo>
                    <a:lnTo>
                      <a:pt x="660" y="442"/>
                    </a:lnTo>
                    <a:lnTo>
                      <a:pt x="662" y="432"/>
                    </a:lnTo>
                    <a:lnTo>
                      <a:pt x="668" y="422"/>
                    </a:lnTo>
                    <a:lnTo>
                      <a:pt x="676" y="418"/>
                    </a:lnTo>
                    <a:lnTo>
                      <a:pt x="686" y="414"/>
                    </a:lnTo>
                    <a:lnTo>
                      <a:pt x="698" y="418"/>
                    </a:lnTo>
                    <a:lnTo>
                      <a:pt x="706" y="422"/>
                    </a:lnTo>
                    <a:lnTo>
                      <a:pt x="712" y="432"/>
                    </a:lnTo>
                    <a:lnTo>
                      <a:pt x="714" y="442"/>
                    </a:lnTo>
                    <a:lnTo>
                      <a:pt x="714" y="522"/>
                    </a:lnTo>
                    <a:close/>
                    <a:moveTo>
                      <a:pt x="714" y="344"/>
                    </a:moveTo>
                    <a:lnTo>
                      <a:pt x="660" y="344"/>
                    </a:lnTo>
                    <a:lnTo>
                      <a:pt x="660" y="264"/>
                    </a:lnTo>
                    <a:lnTo>
                      <a:pt x="662" y="254"/>
                    </a:lnTo>
                    <a:lnTo>
                      <a:pt x="668" y="244"/>
                    </a:lnTo>
                    <a:lnTo>
                      <a:pt x="676" y="238"/>
                    </a:lnTo>
                    <a:lnTo>
                      <a:pt x="686" y="236"/>
                    </a:lnTo>
                    <a:lnTo>
                      <a:pt x="698" y="238"/>
                    </a:lnTo>
                    <a:lnTo>
                      <a:pt x="706" y="244"/>
                    </a:lnTo>
                    <a:lnTo>
                      <a:pt x="712" y="254"/>
                    </a:lnTo>
                    <a:lnTo>
                      <a:pt x="714" y="264"/>
                    </a:lnTo>
                    <a:lnTo>
                      <a:pt x="714" y="344"/>
                    </a:lnTo>
                    <a:close/>
                    <a:moveTo>
                      <a:pt x="714" y="166"/>
                    </a:moveTo>
                    <a:lnTo>
                      <a:pt x="660" y="166"/>
                    </a:lnTo>
                    <a:lnTo>
                      <a:pt x="660" y="86"/>
                    </a:lnTo>
                    <a:lnTo>
                      <a:pt x="662" y="74"/>
                    </a:lnTo>
                    <a:lnTo>
                      <a:pt x="668" y="66"/>
                    </a:lnTo>
                    <a:lnTo>
                      <a:pt x="676" y="60"/>
                    </a:lnTo>
                    <a:lnTo>
                      <a:pt x="686" y="58"/>
                    </a:lnTo>
                    <a:lnTo>
                      <a:pt x="698" y="60"/>
                    </a:lnTo>
                    <a:lnTo>
                      <a:pt x="706" y="66"/>
                    </a:lnTo>
                    <a:lnTo>
                      <a:pt x="712" y="74"/>
                    </a:lnTo>
                    <a:lnTo>
                      <a:pt x="714" y="86"/>
                    </a:lnTo>
                    <a:lnTo>
                      <a:pt x="714" y="166"/>
                    </a:lnTo>
                    <a:close/>
                    <a:moveTo>
                      <a:pt x="892" y="522"/>
                    </a:moveTo>
                    <a:lnTo>
                      <a:pt x="838" y="522"/>
                    </a:lnTo>
                    <a:lnTo>
                      <a:pt x="838" y="442"/>
                    </a:lnTo>
                    <a:lnTo>
                      <a:pt x="840" y="432"/>
                    </a:lnTo>
                    <a:lnTo>
                      <a:pt x="846" y="422"/>
                    </a:lnTo>
                    <a:lnTo>
                      <a:pt x="854" y="418"/>
                    </a:lnTo>
                    <a:lnTo>
                      <a:pt x="864" y="414"/>
                    </a:lnTo>
                    <a:lnTo>
                      <a:pt x="876" y="418"/>
                    </a:lnTo>
                    <a:lnTo>
                      <a:pt x="884" y="422"/>
                    </a:lnTo>
                    <a:lnTo>
                      <a:pt x="890" y="432"/>
                    </a:lnTo>
                    <a:lnTo>
                      <a:pt x="892" y="442"/>
                    </a:lnTo>
                    <a:lnTo>
                      <a:pt x="892" y="522"/>
                    </a:lnTo>
                    <a:close/>
                    <a:moveTo>
                      <a:pt x="892" y="344"/>
                    </a:moveTo>
                    <a:lnTo>
                      <a:pt x="838" y="344"/>
                    </a:lnTo>
                    <a:lnTo>
                      <a:pt x="838" y="264"/>
                    </a:lnTo>
                    <a:lnTo>
                      <a:pt x="840" y="254"/>
                    </a:lnTo>
                    <a:lnTo>
                      <a:pt x="846" y="244"/>
                    </a:lnTo>
                    <a:lnTo>
                      <a:pt x="854" y="238"/>
                    </a:lnTo>
                    <a:lnTo>
                      <a:pt x="864" y="236"/>
                    </a:lnTo>
                    <a:lnTo>
                      <a:pt x="876" y="238"/>
                    </a:lnTo>
                    <a:lnTo>
                      <a:pt x="884" y="244"/>
                    </a:lnTo>
                    <a:lnTo>
                      <a:pt x="890" y="254"/>
                    </a:lnTo>
                    <a:lnTo>
                      <a:pt x="892" y="264"/>
                    </a:lnTo>
                    <a:lnTo>
                      <a:pt x="892" y="344"/>
                    </a:lnTo>
                    <a:close/>
                    <a:moveTo>
                      <a:pt x="892" y="166"/>
                    </a:moveTo>
                    <a:lnTo>
                      <a:pt x="838" y="166"/>
                    </a:lnTo>
                    <a:lnTo>
                      <a:pt x="838" y="86"/>
                    </a:lnTo>
                    <a:lnTo>
                      <a:pt x="840" y="74"/>
                    </a:lnTo>
                    <a:lnTo>
                      <a:pt x="846" y="66"/>
                    </a:lnTo>
                    <a:lnTo>
                      <a:pt x="854" y="60"/>
                    </a:lnTo>
                    <a:lnTo>
                      <a:pt x="864" y="58"/>
                    </a:lnTo>
                    <a:lnTo>
                      <a:pt x="876" y="60"/>
                    </a:lnTo>
                    <a:lnTo>
                      <a:pt x="884" y="66"/>
                    </a:lnTo>
                    <a:lnTo>
                      <a:pt x="890" y="74"/>
                    </a:lnTo>
                    <a:lnTo>
                      <a:pt x="892" y="86"/>
                    </a:lnTo>
                    <a:lnTo>
                      <a:pt x="892"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2" name="Freeform 3926"/>
              <p:cNvSpPr>
                <a:spLocks noEditPoints="1"/>
              </p:cNvSpPr>
              <p:nvPr/>
            </p:nvSpPr>
            <p:spPr bwMode="auto">
              <a:xfrm>
                <a:off x="2571" y="1047"/>
                <a:ext cx="706" cy="2078"/>
              </a:xfrm>
              <a:custGeom>
                <a:avLst/>
                <a:gdLst>
                  <a:gd name="T0" fmla="*/ 0 w 706"/>
                  <a:gd name="T1" fmla="*/ 1468 h 2078"/>
                  <a:gd name="T2" fmla="*/ 352 w 706"/>
                  <a:gd name="T3" fmla="*/ 2078 h 2078"/>
                  <a:gd name="T4" fmla="*/ 660 w 706"/>
                  <a:gd name="T5" fmla="*/ 980 h 2078"/>
                  <a:gd name="T6" fmla="*/ 706 w 706"/>
                  <a:gd name="T7" fmla="*/ 0 h 2078"/>
                  <a:gd name="T8" fmla="*/ 534 w 706"/>
                  <a:gd name="T9" fmla="*/ 1368 h 2078"/>
                  <a:gd name="T10" fmla="*/ 44 w 706"/>
                  <a:gd name="T11" fmla="*/ 1350 h 2078"/>
                  <a:gd name="T12" fmla="*/ 534 w 706"/>
                  <a:gd name="T13" fmla="*/ 1368 h 2078"/>
                  <a:gd name="T14" fmla="*/ 44 w 706"/>
                  <a:gd name="T15" fmla="*/ 1270 h 2078"/>
                  <a:gd name="T16" fmla="*/ 534 w 706"/>
                  <a:gd name="T17" fmla="*/ 1252 h 2078"/>
                  <a:gd name="T18" fmla="*/ 534 w 706"/>
                  <a:gd name="T19" fmla="*/ 1172 h 2078"/>
                  <a:gd name="T20" fmla="*/ 44 w 706"/>
                  <a:gd name="T21" fmla="*/ 1154 h 2078"/>
                  <a:gd name="T22" fmla="*/ 534 w 706"/>
                  <a:gd name="T23" fmla="*/ 1172 h 2078"/>
                  <a:gd name="T24" fmla="*/ 44 w 706"/>
                  <a:gd name="T25" fmla="*/ 1076 h 2078"/>
                  <a:gd name="T26" fmla="*/ 534 w 706"/>
                  <a:gd name="T27" fmla="*/ 1056 h 2078"/>
                  <a:gd name="T28" fmla="*/ 534 w 706"/>
                  <a:gd name="T29" fmla="*/ 978 h 2078"/>
                  <a:gd name="T30" fmla="*/ 44 w 706"/>
                  <a:gd name="T31" fmla="*/ 958 h 2078"/>
                  <a:gd name="T32" fmla="*/ 534 w 706"/>
                  <a:gd name="T33" fmla="*/ 978 h 2078"/>
                  <a:gd name="T34" fmla="*/ 44 w 706"/>
                  <a:gd name="T35" fmla="*/ 880 h 2078"/>
                  <a:gd name="T36" fmla="*/ 534 w 706"/>
                  <a:gd name="T37" fmla="*/ 860 h 2078"/>
                  <a:gd name="T38" fmla="*/ 534 w 706"/>
                  <a:gd name="T39" fmla="*/ 782 h 2078"/>
                  <a:gd name="T40" fmla="*/ 44 w 706"/>
                  <a:gd name="T41" fmla="*/ 762 h 2078"/>
                  <a:gd name="T42" fmla="*/ 534 w 706"/>
                  <a:gd name="T43" fmla="*/ 782 h 2078"/>
                  <a:gd name="T44" fmla="*/ 44 w 706"/>
                  <a:gd name="T45" fmla="*/ 684 h 2078"/>
                  <a:gd name="T46" fmla="*/ 534 w 706"/>
                  <a:gd name="T47" fmla="*/ 664 h 2078"/>
                  <a:gd name="T48" fmla="*/ 534 w 706"/>
                  <a:gd name="T49" fmla="*/ 586 h 2078"/>
                  <a:gd name="T50" fmla="*/ 44 w 706"/>
                  <a:gd name="T51" fmla="*/ 568 h 2078"/>
                  <a:gd name="T52" fmla="*/ 534 w 706"/>
                  <a:gd name="T53" fmla="*/ 586 h 2078"/>
                  <a:gd name="T54" fmla="*/ 44 w 706"/>
                  <a:gd name="T55" fmla="*/ 488 h 2078"/>
                  <a:gd name="T56" fmla="*/ 534 w 706"/>
                  <a:gd name="T57" fmla="*/ 470 h 2078"/>
                  <a:gd name="T58" fmla="*/ 534 w 706"/>
                  <a:gd name="T59" fmla="*/ 390 h 2078"/>
                  <a:gd name="T60" fmla="*/ 44 w 706"/>
                  <a:gd name="T61" fmla="*/ 372 h 2078"/>
                  <a:gd name="T62" fmla="*/ 534 w 706"/>
                  <a:gd name="T63" fmla="*/ 390 h 2078"/>
                  <a:gd name="T64" fmla="*/ 44 w 706"/>
                  <a:gd name="T65" fmla="*/ 292 h 2078"/>
                  <a:gd name="T66" fmla="*/ 534 w 706"/>
                  <a:gd name="T67" fmla="*/ 274 h 2078"/>
                  <a:gd name="T68" fmla="*/ 534 w 706"/>
                  <a:gd name="T69" fmla="*/ 194 h 2078"/>
                  <a:gd name="T70" fmla="*/ 44 w 706"/>
                  <a:gd name="T71" fmla="*/ 176 h 2078"/>
                  <a:gd name="T72" fmla="*/ 534 w 706"/>
                  <a:gd name="T73" fmla="*/ 194 h 2078"/>
                  <a:gd name="T74" fmla="*/ 44 w 706"/>
                  <a:gd name="T75" fmla="*/ 98 h 2078"/>
                  <a:gd name="T76" fmla="*/ 534 w 706"/>
                  <a:gd name="T77" fmla="*/ 78 h 20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06" h="2078">
                    <a:moveTo>
                      <a:pt x="0" y="0"/>
                    </a:moveTo>
                    <a:lnTo>
                      <a:pt x="0" y="1468"/>
                    </a:lnTo>
                    <a:lnTo>
                      <a:pt x="352" y="1468"/>
                    </a:lnTo>
                    <a:lnTo>
                      <a:pt x="352" y="2078"/>
                    </a:lnTo>
                    <a:lnTo>
                      <a:pt x="660" y="2078"/>
                    </a:lnTo>
                    <a:lnTo>
                      <a:pt x="660" y="980"/>
                    </a:lnTo>
                    <a:lnTo>
                      <a:pt x="706" y="980"/>
                    </a:lnTo>
                    <a:lnTo>
                      <a:pt x="706" y="0"/>
                    </a:lnTo>
                    <a:lnTo>
                      <a:pt x="0" y="0"/>
                    </a:lnTo>
                    <a:close/>
                    <a:moveTo>
                      <a:pt x="534" y="1368"/>
                    </a:moveTo>
                    <a:lnTo>
                      <a:pt x="44" y="1368"/>
                    </a:lnTo>
                    <a:lnTo>
                      <a:pt x="44" y="1350"/>
                    </a:lnTo>
                    <a:lnTo>
                      <a:pt x="534" y="1350"/>
                    </a:lnTo>
                    <a:lnTo>
                      <a:pt x="534" y="1368"/>
                    </a:lnTo>
                    <a:close/>
                    <a:moveTo>
                      <a:pt x="534" y="1270"/>
                    </a:moveTo>
                    <a:lnTo>
                      <a:pt x="44" y="1270"/>
                    </a:lnTo>
                    <a:lnTo>
                      <a:pt x="44" y="1252"/>
                    </a:lnTo>
                    <a:lnTo>
                      <a:pt x="534" y="1252"/>
                    </a:lnTo>
                    <a:lnTo>
                      <a:pt x="534" y="1270"/>
                    </a:lnTo>
                    <a:close/>
                    <a:moveTo>
                      <a:pt x="534" y="1172"/>
                    </a:moveTo>
                    <a:lnTo>
                      <a:pt x="44" y="1172"/>
                    </a:lnTo>
                    <a:lnTo>
                      <a:pt x="44" y="1154"/>
                    </a:lnTo>
                    <a:lnTo>
                      <a:pt x="534" y="1154"/>
                    </a:lnTo>
                    <a:lnTo>
                      <a:pt x="534" y="1172"/>
                    </a:lnTo>
                    <a:close/>
                    <a:moveTo>
                      <a:pt x="534" y="1076"/>
                    </a:moveTo>
                    <a:lnTo>
                      <a:pt x="44" y="1076"/>
                    </a:lnTo>
                    <a:lnTo>
                      <a:pt x="44" y="1056"/>
                    </a:lnTo>
                    <a:lnTo>
                      <a:pt x="534" y="1056"/>
                    </a:lnTo>
                    <a:lnTo>
                      <a:pt x="534" y="1076"/>
                    </a:lnTo>
                    <a:close/>
                    <a:moveTo>
                      <a:pt x="534" y="978"/>
                    </a:moveTo>
                    <a:lnTo>
                      <a:pt x="44" y="978"/>
                    </a:lnTo>
                    <a:lnTo>
                      <a:pt x="44" y="958"/>
                    </a:lnTo>
                    <a:lnTo>
                      <a:pt x="534" y="958"/>
                    </a:lnTo>
                    <a:lnTo>
                      <a:pt x="534" y="978"/>
                    </a:lnTo>
                    <a:close/>
                    <a:moveTo>
                      <a:pt x="534" y="880"/>
                    </a:moveTo>
                    <a:lnTo>
                      <a:pt x="44" y="880"/>
                    </a:lnTo>
                    <a:lnTo>
                      <a:pt x="44" y="860"/>
                    </a:lnTo>
                    <a:lnTo>
                      <a:pt x="534" y="860"/>
                    </a:lnTo>
                    <a:lnTo>
                      <a:pt x="534" y="880"/>
                    </a:lnTo>
                    <a:close/>
                    <a:moveTo>
                      <a:pt x="534" y="782"/>
                    </a:moveTo>
                    <a:lnTo>
                      <a:pt x="44" y="782"/>
                    </a:lnTo>
                    <a:lnTo>
                      <a:pt x="44" y="762"/>
                    </a:lnTo>
                    <a:lnTo>
                      <a:pt x="534" y="762"/>
                    </a:lnTo>
                    <a:lnTo>
                      <a:pt x="534" y="782"/>
                    </a:lnTo>
                    <a:close/>
                    <a:moveTo>
                      <a:pt x="534" y="684"/>
                    </a:moveTo>
                    <a:lnTo>
                      <a:pt x="44" y="684"/>
                    </a:lnTo>
                    <a:lnTo>
                      <a:pt x="44" y="664"/>
                    </a:lnTo>
                    <a:lnTo>
                      <a:pt x="534" y="664"/>
                    </a:lnTo>
                    <a:lnTo>
                      <a:pt x="534" y="684"/>
                    </a:lnTo>
                    <a:close/>
                    <a:moveTo>
                      <a:pt x="534" y="586"/>
                    </a:moveTo>
                    <a:lnTo>
                      <a:pt x="44" y="586"/>
                    </a:lnTo>
                    <a:lnTo>
                      <a:pt x="44" y="568"/>
                    </a:lnTo>
                    <a:lnTo>
                      <a:pt x="534" y="568"/>
                    </a:lnTo>
                    <a:lnTo>
                      <a:pt x="534" y="586"/>
                    </a:lnTo>
                    <a:close/>
                    <a:moveTo>
                      <a:pt x="534" y="488"/>
                    </a:moveTo>
                    <a:lnTo>
                      <a:pt x="44" y="488"/>
                    </a:lnTo>
                    <a:lnTo>
                      <a:pt x="44" y="470"/>
                    </a:lnTo>
                    <a:lnTo>
                      <a:pt x="534" y="470"/>
                    </a:lnTo>
                    <a:lnTo>
                      <a:pt x="534" y="488"/>
                    </a:lnTo>
                    <a:close/>
                    <a:moveTo>
                      <a:pt x="534" y="390"/>
                    </a:moveTo>
                    <a:lnTo>
                      <a:pt x="44" y="390"/>
                    </a:lnTo>
                    <a:lnTo>
                      <a:pt x="44" y="372"/>
                    </a:lnTo>
                    <a:lnTo>
                      <a:pt x="534" y="372"/>
                    </a:lnTo>
                    <a:lnTo>
                      <a:pt x="534" y="390"/>
                    </a:lnTo>
                    <a:close/>
                    <a:moveTo>
                      <a:pt x="534" y="292"/>
                    </a:moveTo>
                    <a:lnTo>
                      <a:pt x="44" y="292"/>
                    </a:lnTo>
                    <a:lnTo>
                      <a:pt x="44" y="274"/>
                    </a:lnTo>
                    <a:lnTo>
                      <a:pt x="534" y="274"/>
                    </a:lnTo>
                    <a:lnTo>
                      <a:pt x="534" y="292"/>
                    </a:lnTo>
                    <a:close/>
                    <a:moveTo>
                      <a:pt x="534" y="194"/>
                    </a:moveTo>
                    <a:lnTo>
                      <a:pt x="44" y="194"/>
                    </a:lnTo>
                    <a:lnTo>
                      <a:pt x="44" y="176"/>
                    </a:lnTo>
                    <a:lnTo>
                      <a:pt x="534" y="176"/>
                    </a:lnTo>
                    <a:lnTo>
                      <a:pt x="534" y="194"/>
                    </a:lnTo>
                    <a:close/>
                    <a:moveTo>
                      <a:pt x="534" y="98"/>
                    </a:moveTo>
                    <a:lnTo>
                      <a:pt x="44" y="98"/>
                    </a:lnTo>
                    <a:lnTo>
                      <a:pt x="44" y="78"/>
                    </a:lnTo>
                    <a:lnTo>
                      <a:pt x="534" y="78"/>
                    </a:lnTo>
                    <a:lnTo>
                      <a:pt x="534"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3" name="Rectangle 3927"/>
              <p:cNvSpPr>
                <a:spLocks noChangeArrowheads="1"/>
              </p:cNvSpPr>
              <p:nvPr/>
            </p:nvSpPr>
            <p:spPr bwMode="auto">
              <a:xfrm>
                <a:off x="2755" y="965"/>
                <a:ext cx="476" cy="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endParaRPr lang="pt-BR" altLang="pt-BR" sz="1801">
                  <a:solidFill>
                    <a:schemeClr val="tx1"/>
                  </a:solidFill>
                  <a:cs typeface="Arial" panose="020B0604020202020204" pitchFamily="34" charset="0"/>
                </a:endParaRPr>
              </a:p>
            </p:txBody>
          </p:sp>
          <p:sp>
            <p:nvSpPr>
              <p:cNvPr id="324" name="Freeform 3928"/>
              <p:cNvSpPr>
                <a:spLocks noEditPoints="1"/>
              </p:cNvSpPr>
              <p:nvPr/>
            </p:nvSpPr>
            <p:spPr bwMode="auto">
              <a:xfrm>
                <a:off x="3249" y="1873"/>
                <a:ext cx="570" cy="1252"/>
              </a:xfrm>
              <a:custGeom>
                <a:avLst/>
                <a:gdLst>
                  <a:gd name="T0" fmla="*/ 452 w 570"/>
                  <a:gd name="T1" fmla="*/ 0 h 1252"/>
                  <a:gd name="T2" fmla="*/ 398 w 570"/>
                  <a:gd name="T3" fmla="*/ 54 h 1252"/>
                  <a:gd name="T4" fmla="*/ 0 w 570"/>
                  <a:gd name="T5" fmla="*/ 172 h 1252"/>
                  <a:gd name="T6" fmla="*/ 570 w 570"/>
                  <a:gd name="T7" fmla="*/ 172 h 1252"/>
                  <a:gd name="T8" fmla="*/ 62 w 570"/>
                  <a:gd name="T9" fmla="*/ 1010 h 1252"/>
                  <a:gd name="T10" fmla="*/ 102 w 570"/>
                  <a:gd name="T11" fmla="*/ 1010 h 1252"/>
                  <a:gd name="T12" fmla="*/ 62 w 570"/>
                  <a:gd name="T13" fmla="*/ 796 h 1252"/>
                  <a:gd name="T14" fmla="*/ 102 w 570"/>
                  <a:gd name="T15" fmla="*/ 724 h 1252"/>
                  <a:gd name="T16" fmla="*/ 102 w 570"/>
                  <a:gd name="T17" fmla="*/ 654 h 1252"/>
                  <a:gd name="T18" fmla="*/ 62 w 570"/>
                  <a:gd name="T19" fmla="*/ 582 h 1252"/>
                  <a:gd name="T20" fmla="*/ 102 w 570"/>
                  <a:gd name="T21" fmla="*/ 582 h 1252"/>
                  <a:gd name="T22" fmla="*/ 62 w 570"/>
                  <a:gd name="T23" fmla="*/ 368 h 1252"/>
                  <a:gd name="T24" fmla="*/ 102 w 570"/>
                  <a:gd name="T25" fmla="*/ 298 h 1252"/>
                  <a:gd name="T26" fmla="*/ 102 w 570"/>
                  <a:gd name="T27" fmla="*/ 226 h 1252"/>
                  <a:gd name="T28" fmla="*/ 170 w 570"/>
                  <a:gd name="T29" fmla="*/ 1010 h 1252"/>
                  <a:gd name="T30" fmla="*/ 208 w 570"/>
                  <a:gd name="T31" fmla="*/ 1010 h 1252"/>
                  <a:gd name="T32" fmla="*/ 170 w 570"/>
                  <a:gd name="T33" fmla="*/ 796 h 1252"/>
                  <a:gd name="T34" fmla="*/ 208 w 570"/>
                  <a:gd name="T35" fmla="*/ 724 h 1252"/>
                  <a:gd name="T36" fmla="*/ 208 w 570"/>
                  <a:gd name="T37" fmla="*/ 654 h 1252"/>
                  <a:gd name="T38" fmla="*/ 170 w 570"/>
                  <a:gd name="T39" fmla="*/ 582 h 1252"/>
                  <a:gd name="T40" fmla="*/ 208 w 570"/>
                  <a:gd name="T41" fmla="*/ 582 h 1252"/>
                  <a:gd name="T42" fmla="*/ 170 w 570"/>
                  <a:gd name="T43" fmla="*/ 368 h 1252"/>
                  <a:gd name="T44" fmla="*/ 208 w 570"/>
                  <a:gd name="T45" fmla="*/ 298 h 1252"/>
                  <a:gd name="T46" fmla="*/ 208 w 570"/>
                  <a:gd name="T47" fmla="*/ 226 h 1252"/>
                  <a:gd name="T48" fmla="*/ 276 w 570"/>
                  <a:gd name="T49" fmla="*/ 1010 h 1252"/>
                  <a:gd name="T50" fmla="*/ 316 w 570"/>
                  <a:gd name="T51" fmla="*/ 1010 h 1252"/>
                  <a:gd name="T52" fmla="*/ 276 w 570"/>
                  <a:gd name="T53" fmla="*/ 796 h 1252"/>
                  <a:gd name="T54" fmla="*/ 316 w 570"/>
                  <a:gd name="T55" fmla="*/ 724 h 1252"/>
                  <a:gd name="T56" fmla="*/ 316 w 570"/>
                  <a:gd name="T57" fmla="*/ 654 h 1252"/>
                  <a:gd name="T58" fmla="*/ 276 w 570"/>
                  <a:gd name="T59" fmla="*/ 582 h 1252"/>
                  <a:gd name="T60" fmla="*/ 316 w 570"/>
                  <a:gd name="T61" fmla="*/ 582 h 1252"/>
                  <a:gd name="T62" fmla="*/ 276 w 570"/>
                  <a:gd name="T63" fmla="*/ 368 h 1252"/>
                  <a:gd name="T64" fmla="*/ 316 w 570"/>
                  <a:gd name="T65" fmla="*/ 298 h 1252"/>
                  <a:gd name="T66" fmla="*/ 316 w 570"/>
                  <a:gd name="T67" fmla="*/ 226 h 1252"/>
                  <a:gd name="T68" fmla="*/ 462 w 570"/>
                  <a:gd name="T69" fmla="*/ 1004 h 1252"/>
                  <a:gd name="T70" fmla="*/ 512 w 570"/>
                  <a:gd name="T71" fmla="*/ 1004 h 1252"/>
                  <a:gd name="T72" fmla="*/ 462 w 570"/>
                  <a:gd name="T73" fmla="*/ 836 h 1252"/>
                  <a:gd name="T74" fmla="*/ 512 w 570"/>
                  <a:gd name="T75" fmla="*/ 720 h 1252"/>
                  <a:gd name="T76" fmla="*/ 512 w 570"/>
                  <a:gd name="T77" fmla="*/ 694 h 1252"/>
                  <a:gd name="T78" fmla="*/ 462 w 570"/>
                  <a:gd name="T79" fmla="*/ 576 h 1252"/>
                  <a:gd name="T80" fmla="*/ 512 w 570"/>
                  <a:gd name="T81" fmla="*/ 576 h 1252"/>
                  <a:gd name="T82" fmla="*/ 462 w 570"/>
                  <a:gd name="T83" fmla="*/ 410 h 1252"/>
                  <a:gd name="T84" fmla="*/ 512 w 570"/>
                  <a:gd name="T85" fmla="*/ 292 h 1252"/>
                  <a:gd name="T86" fmla="*/ 512 w 570"/>
                  <a:gd name="T87" fmla="*/ 266 h 12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0" h="1252">
                    <a:moveTo>
                      <a:pt x="464" y="172"/>
                    </a:moveTo>
                    <a:lnTo>
                      <a:pt x="464" y="0"/>
                    </a:lnTo>
                    <a:lnTo>
                      <a:pt x="452" y="0"/>
                    </a:lnTo>
                    <a:lnTo>
                      <a:pt x="452" y="172"/>
                    </a:lnTo>
                    <a:lnTo>
                      <a:pt x="398" y="172"/>
                    </a:lnTo>
                    <a:lnTo>
                      <a:pt x="398" y="54"/>
                    </a:lnTo>
                    <a:lnTo>
                      <a:pt x="386" y="54"/>
                    </a:lnTo>
                    <a:lnTo>
                      <a:pt x="386" y="172"/>
                    </a:lnTo>
                    <a:lnTo>
                      <a:pt x="0" y="172"/>
                    </a:lnTo>
                    <a:lnTo>
                      <a:pt x="0" y="1252"/>
                    </a:lnTo>
                    <a:lnTo>
                      <a:pt x="570" y="1252"/>
                    </a:lnTo>
                    <a:lnTo>
                      <a:pt x="570" y="172"/>
                    </a:lnTo>
                    <a:lnTo>
                      <a:pt x="464" y="172"/>
                    </a:lnTo>
                    <a:close/>
                    <a:moveTo>
                      <a:pt x="102" y="1010"/>
                    </a:moveTo>
                    <a:lnTo>
                      <a:pt x="62" y="1010"/>
                    </a:lnTo>
                    <a:lnTo>
                      <a:pt x="62" y="938"/>
                    </a:lnTo>
                    <a:lnTo>
                      <a:pt x="102" y="938"/>
                    </a:lnTo>
                    <a:lnTo>
                      <a:pt x="102" y="1010"/>
                    </a:lnTo>
                    <a:close/>
                    <a:moveTo>
                      <a:pt x="102" y="868"/>
                    </a:moveTo>
                    <a:lnTo>
                      <a:pt x="62" y="868"/>
                    </a:lnTo>
                    <a:lnTo>
                      <a:pt x="62" y="796"/>
                    </a:lnTo>
                    <a:lnTo>
                      <a:pt x="102" y="796"/>
                    </a:lnTo>
                    <a:lnTo>
                      <a:pt x="102" y="868"/>
                    </a:lnTo>
                    <a:close/>
                    <a:moveTo>
                      <a:pt x="102" y="724"/>
                    </a:moveTo>
                    <a:lnTo>
                      <a:pt x="62" y="724"/>
                    </a:lnTo>
                    <a:lnTo>
                      <a:pt x="62" y="654"/>
                    </a:lnTo>
                    <a:lnTo>
                      <a:pt x="102" y="654"/>
                    </a:lnTo>
                    <a:lnTo>
                      <a:pt x="102" y="724"/>
                    </a:lnTo>
                    <a:close/>
                    <a:moveTo>
                      <a:pt x="102" y="582"/>
                    </a:moveTo>
                    <a:lnTo>
                      <a:pt x="62" y="582"/>
                    </a:lnTo>
                    <a:lnTo>
                      <a:pt x="62" y="510"/>
                    </a:lnTo>
                    <a:lnTo>
                      <a:pt x="102" y="510"/>
                    </a:lnTo>
                    <a:lnTo>
                      <a:pt x="102" y="582"/>
                    </a:lnTo>
                    <a:close/>
                    <a:moveTo>
                      <a:pt x="102" y="440"/>
                    </a:moveTo>
                    <a:lnTo>
                      <a:pt x="62" y="440"/>
                    </a:lnTo>
                    <a:lnTo>
                      <a:pt x="62" y="368"/>
                    </a:lnTo>
                    <a:lnTo>
                      <a:pt x="102" y="368"/>
                    </a:lnTo>
                    <a:lnTo>
                      <a:pt x="102" y="440"/>
                    </a:lnTo>
                    <a:close/>
                    <a:moveTo>
                      <a:pt x="102" y="298"/>
                    </a:moveTo>
                    <a:lnTo>
                      <a:pt x="62" y="298"/>
                    </a:lnTo>
                    <a:lnTo>
                      <a:pt x="62" y="226"/>
                    </a:lnTo>
                    <a:lnTo>
                      <a:pt x="102" y="226"/>
                    </a:lnTo>
                    <a:lnTo>
                      <a:pt x="102" y="298"/>
                    </a:lnTo>
                    <a:close/>
                    <a:moveTo>
                      <a:pt x="208" y="1010"/>
                    </a:moveTo>
                    <a:lnTo>
                      <a:pt x="170" y="1010"/>
                    </a:lnTo>
                    <a:lnTo>
                      <a:pt x="170" y="938"/>
                    </a:lnTo>
                    <a:lnTo>
                      <a:pt x="208" y="938"/>
                    </a:lnTo>
                    <a:lnTo>
                      <a:pt x="208" y="1010"/>
                    </a:lnTo>
                    <a:close/>
                    <a:moveTo>
                      <a:pt x="208" y="868"/>
                    </a:moveTo>
                    <a:lnTo>
                      <a:pt x="170" y="868"/>
                    </a:lnTo>
                    <a:lnTo>
                      <a:pt x="170" y="796"/>
                    </a:lnTo>
                    <a:lnTo>
                      <a:pt x="208" y="796"/>
                    </a:lnTo>
                    <a:lnTo>
                      <a:pt x="208" y="868"/>
                    </a:lnTo>
                    <a:close/>
                    <a:moveTo>
                      <a:pt x="208" y="724"/>
                    </a:moveTo>
                    <a:lnTo>
                      <a:pt x="170" y="724"/>
                    </a:lnTo>
                    <a:lnTo>
                      <a:pt x="170" y="654"/>
                    </a:lnTo>
                    <a:lnTo>
                      <a:pt x="208" y="654"/>
                    </a:lnTo>
                    <a:lnTo>
                      <a:pt x="208" y="724"/>
                    </a:lnTo>
                    <a:close/>
                    <a:moveTo>
                      <a:pt x="208" y="582"/>
                    </a:moveTo>
                    <a:lnTo>
                      <a:pt x="170" y="582"/>
                    </a:lnTo>
                    <a:lnTo>
                      <a:pt x="170" y="510"/>
                    </a:lnTo>
                    <a:lnTo>
                      <a:pt x="208" y="510"/>
                    </a:lnTo>
                    <a:lnTo>
                      <a:pt x="208" y="582"/>
                    </a:lnTo>
                    <a:close/>
                    <a:moveTo>
                      <a:pt x="208" y="440"/>
                    </a:moveTo>
                    <a:lnTo>
                      <a:pt x="170" y="440"/>
                    </a:lnTo>
                    <a:lnTo>
                      <a:pt x="170" y="368"/>
                    </a:lnTo>
                    <a:lnTo>
                      <a:pt x="208" y="368"/>
                    </a:lnTo>
                    <a:lnTo>
                      <a:pt x="208" y="440"/>
                    </a:lnTo>
                    <a:close/>
                    <a:moveTo>
                      <a:pt x="208" y="298"/>
                    </a:moveTo>
                    <a:lnTo>
                      <a:pt x="170" y="298"/>
                    </a:lnTo>
                    <a:lnTo>
                      <a:pt x="170" y="226"/>
                    </a:lnTo>
                    <a:lnTo>
                      <a:pt x="208" y="226"/>
                    </a:lnTo>
                    <a:lnTo>
                      <a:pt x="208" y="298"/>
                    </a:lnTo>
                    <a:close/>
                    <a:moveTo>
                      <a:pt x="316" y="1010"/>
                    </a:moveTo>
                    <a:lnTo>
                      <a:pt x="276" y="1010"/>
                    </a:lnTo>
                    <a:lnTo>
                      <a:pt x="276" y="938"/>
                    </a:lnTo>
                    <a:lnTo>
                      <a:pt x="316" y="938"/>
                    </a:lnTo>
                    <a:lnTo>
                      <a:pt x="316" y="1010"/>
                    </a:lnTo>
                    <a:close/>
                    <a:moveTo>
                      <a:pt x="316" y="868"/>
                    </a:moveTo>
                    <a:lnTo>
                      <a:pt x="276" y="868"/>
                    </a:lnTo>
                    <a:lnTo>
                      <a:pt x="276" y="796"/>
                    </a:lnTo>
                    <a:lnTo>
                      <a:pt x="316" y="796"/>
                    </a:lnTo>
                    <a:lnTo>
                      <a:pt x="316" y="868"/>
                    </a:lnTo>
                    <a:close/>
                    <a:moveTo>
                      <a:pt x="316" y="724"/>
                    </a:moveTo>
                    <a:lnTo>
                      <a:pt x="276" y="724"/>
                    </a:lnTo>
                    <a:lnTo>
                      <a:pt x="276" y="654"/>
                    </a:lnTo>
                    <a:lnTo>
                      <a:pt x="316" y="654"/>
                    </a:lnTo>
                    <a:lnTo>
                      <a:pt x="316" y="724"/>
                    </a:lnTo>
                    <a:close/>
                    <a:moveTo>
                      <a:pt x="316" y="582"/>
                    </a:moveTo>
                    <a:lnTo>
                      <a:pt x="276" y="582"/>
                    </a:lnTo>
                    <a:lnTo>
                      <a:pt x="276" y="510"/>
                    </a:lnTo>
                    <a:lnTo>
                      <a:pt x="316" y="510"/>
                    </a:lnTo>
                    <a:lnTo>
                      <a:pt x="316" y="582"/>
                    </a:lnTo>
                    <a:close/>
                    <a:moveTo>
                      <a:pt x="316" y="440"/>
                    </a:moveTo>
                    <a:lnTo>
                      <a:pt x="276" y="440"/>
                    </a:lnTo>
                    <a:lnTo>
                      <a:pt x="276" y="368"/>
                    </a:lnTo>
                    <a:lnTo>
                      <a:pt x="316" y="368"/>
                    </a:lnTo>
                    <a:lnTo>
                      <a:pt x="316" y="440"/>
                    </a:lnTo>
                    <a:close/>
                    <a:moveTo>
                      <a:pt x="316" y="298"/>
                    </a:moveTo>
                    <a:lnTo>
                      <a:pt x="276" y="298"/>
                    </a:lnTo>
                    <a:lnTo>
                      <a:pt x="276" y="226"/>
                    </a:lnTo>
                    <a:lnTo>
                      <a:pt x="316" y="226"/>
                    </a:lnTo>
                    <a:lnTo>
                      <a:pt x="316" y="298"/>
                    </a:lnTo>
                    <a:close/>
                    <a:moveTo>
                      <a:pt x="512" y="1004"/>
                    </a:moveTo>
                    <a:lnTo>
                      <a:pt x="462" y="1004"/>
                    </a:lnTo>
                    <a:lnTo>
                      <a:pt x="462" y="980"/>
                    </a:lnTo>
                    <a:lnTo>
                      <a:pt x="512" y="980"/>
                    </a:lnTo>
                    <a:lnTo>
                      <a:pt x="512" y="1004"/>
                    </a:lnTo>
                    <a:close/>
                    <a:moveTo>
                      <a:pt x="512" y="862"/>
                    </a:moveTo>
                    <a:lnTo>
                      <a:pt x="462" y="862"/>
                    </a:lnTo>
                    <a:lnTo>
                      <a:pt x="462" y="836"/>
                    </a:lnTo>
                    <a:lnTo>
                      <a:pt x="512" y="836"/>
                    </a:lnTo>
                    <a:lnTo>
                      <a:pt x="512" y="862"/>
                    </a:lnTo>
                    <a:close/>
                    <a:moveTo>
                      <a:pt x="512" y="720"/>
                    </a:moveTo>
                    <a:lnTo>
                      <a:pt x="462" y="720"/>
                    </a:lnTo>
                    <a:lnTo>
                      <a:pt x="462" y="694"/>
                    </a:lnTo>
                    <a:lnTo>
                      <a:pt x="512" y="694"/>
                    </a:lnTo>
                    <a:lnTo>
                      <a:pt x="512" y="720"/>
                    </a:lnTo>
                    <a:close/>
                    <a:moveTo>
                      <a:pt x="512" y="576"/>
                    </a:moveTo>
                    <a:lnTo>
                      <a:pt x="462" y="576"/>
                    </a:lnTo>
                    <a:lnTo>
                      <a:pt x="462" y="552"/>
                    </a:lnTo>
                    <a:lnTo>
                      <a:pt x="512" y="552"/>
                    </a:lnTo>
                    <a:lnTo>
                      <a:pt x="512" y="576"/>
                    </a:lnTo>
                    <a:close/>
                    <a:moveTo>
                      <a:pt x="512" y="434"/>
                    </a:moveTo>
                    <a:lnTo>
                      <a:pt x="462" y="434"/>
                    </a:lnTo>
                    <a:lnTo>
                      <a:pt x="462" y="410"/>
                    </a:lnTo>
                    <a:lnTo>
                      <a:pt x="512" y="410"/>
                    </a:lnTo>
                    <a:lnTo>
                      <a:pt x="512" y="434"/>
                    </a:lnTo>
                    <a:close/>
                    <a:moveTo>
                      <a:pt x="512" y="292"/>
                    </a:moveTo>
                    <a:lnTo>
                      <a:pt x="462" y="292"/>
                    </a:lnTo>
                    <a:lnTo>
                      <a:pt x="462" y="266"/>
                    </a:lnTo>
                    <a:lnTo>
                      <a:pt x="512" y="266"/>
                    </a:lnTo>
                    <a:lnTo>
                      <a:pt x="512" y="2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grpSp>
      <p:sp>
        <p:nvSpPr>
          <p:cNvPr id="325" name="Título 12"/>
          <p:cNvSpPr txBox="1">
            <a:spLocks/>
          </p:cNvSpPr>
          <p:nvPr/>
        </p:nvSpPr>
        <p:spPr>
          <a:xfrm>
            <a:off x="5322070" y="0"/>
            <a:ext cx="6524071" cy="102803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lgn="r"/>
            <a:r>
              <a:rPr lang="pt-BR" sz="2800" b="0" dirty="0" smtClean="0">
                <a:solidFill>
                  <a:schemeClr val="bg1"/>
                </a:solidFill>
                <a:latin typeface="Arial Narrow"/>
                <a:cs typeface="Arial Narrow"/>
              </a:rPr>
              <a:t>As áreas de atuação do Senac</a:t>
            </a:r>
            <a:endParaRPr lang="en-US" sz="2800" b="0" dirty="0">
              <a:solidFill>
                <a:schemeClr val="bg1"/>
              </a:solidFill>
              <a:latin typeface="Arial Narrow"/>
              <a:cs typeface="Arial Narrow"/>
            </a:endParaRPr>
          </a:p>
        </p:txBody>
      </p:sp>
    </p:spTree>
    <p:extLst>
      <p:ext uri="{BB962C8B-B14F-4D97-AF65-F5344CB8AC3E}">
        <p14:creationId xmlns:p14="http://schemas.microsoft.com/office/powerpoint/2010/main" val="243861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aixaDeTexto 4"/>
          <p:cNvSpPr txBox="1">
            <a:spLocks noChangeArrowheads="1"/>
          </p:cNvSpPr>
          <p:nvPr/>
        </p:nvSpPr>
        <p:spPr bwMode="auto">
          <a:xfrm>
            <a:off x="1086377" y="1641009"/>
            <a:ext cx="10553173" cy="26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363538">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lnSpc>
                <a:spcPct val="120000"/>
              </a:lnSpc>
              <a:spcBef>
                <a:spcPct val="0"/>
              </a:spcBef>
              <a:spcAft>
                <a:spcPct val="0"/>
              </a:spcAft>
              <a:buFontTx/>
              <a:buNone/>
            </a:pPr>
            <a:r>
              <a:rPr lang="pt-BR" altLang="pt-BR" sz="2000" dirty="0">
                <a:solidFill>
                  <a:schemeClr val="tx1"/>
                </a:solidFill>
              </a:rPr>
              <a:t>De um total </a:t>
            </a:r>
            <a:r>
              <a:rPr lang="pt-BR" altLang="pt-BR" sz="2000" b="1" dirty="0" smtClean="0">
                <a:solidFill>
                  <a:schemeClr val="tx1"/>
                </a:solidFill>
              </a:rPr>
              <a:t>1.965.913 </a:t>
            </a:r>
            <a:r>
              <a:rPr lang="pt-BR" altLang="pt-BR" sz="2000" b="1" dirty="0">
                <a:solidFill>
                  <a:schemeClr val="tx1"/>
                </a:solidFill>
              </a:rPr>
              <a:t>atendimentos </a:t>
            </a:r>
            <a:r>
              <a:rPr lang="pt-BR" altLang="pt-BR" sz="2000" dirty="0">
                <a:solidFill>
                  <a:schemeClr val="tx1"/>
                </a:solidFill>
              </a:rPr>
              <a:t>em </a:t>
            </a:r>
            <a:r>
              <a:rPr lang="pt-BR" altLang="pt-BR" sz="2000" dirty="0" smtClean="0">
                <a:solidFill>
                  <a:schemeClr val="tx1"/>
                </a:solidFill>
              </a:rPr>
              <a:t>2017, </a:t>
            </a:r>
            <a:r>
              <a:rPr lang="pt-BR" altLang="pt-BR" sz="2000" dirty="0">
                <a:solidFill>
                  <a:schemeClr val="tx1"/>
                </a:solidFill>
              </a:rPr>
              <a:t>o Senac registrou  </a:t>
            </a:r>
            <a:r>
              <a:rPr lang="pt-BR" altLang="pt-BR" sz="2000" b="1" dirty="0" smtClean="0">
                <a:solidFill>
                  <a:schemeClr val="tx1"/>
                </a:solidFill>
              </a:rPr>
              <a:t>952.009  </a:t>
            </a:r>
            <a:r>
              <a:rPr lang="pt-BR" altLang="pt-BR" sz="2000" b="1" dirty="0">
                <a:solidFill>
                  <a:schemeClr val="tx1"/>
                </a:solidFill>
              </a:rPr>
              <a:t>atendimentos integralmente </a:t>
            </a:r>
            <a:r>
              <a:rPr lang="pt-BR" altLang="pt-BR" sz="2000" b="1" dirty="0" smtClean="0">
                <a:solidFill>
                  <a:schemeClr val="tx1"/>
                </a:solidFill>
              </a:rPr>
              <a:t>gratuitos</a:t>
            </a:r>
            <a:r>
              <a:rPr lang="pt-BR" altLang="pt-BR" sz="2000" dirty="0" smtClean="0">
                <a:solidFill>
                  <a:schemeClr val="tx1"/>
                </a:solidFill>
              </a:rPr>
              <a:t>, sendo:</a:t>
            </a:r>
            <a:endParaRPr lang="pt-BR" altLang="pt-BR" sz="2000" dirty="0">
              <a:solidFill>
                <a:schemeClr val="tx1"/>
              </a:solidFill>
            </a:endParaRPr>
          </a:p>
          <a:p>
            <a:pPr marL="820738" lvl="1" indent="-457200">
              <a:spcBef>
                <a:spcPts val="600"/>
              </a:spcBef>
              <a:buFont typeface="Wingdings" panose="05000000000000000000" pitchFamily="2" charset="2"/>
              <a:buChar char="§"/>
            </a:pPr>
            <a:r>
              <a:rPr lang="pt-BR" altLang="pt-BR" sz="2000" dirty="0">
                <a:solidFill>
                  <a:schemeClr val="tx1"/>
                </a:solidFill>
              </a:rPr>
              <a:t>	</a:t>
            </a:r>
            <a:r>
              <a:rPr lang="pt-BR" altLang="pt-BR" sz="2000" dirty="0" smtClean="0">
                <a:solidFill>
                  <a:schemeClr val="tx1"/>
                </a:solidFill>
              </a:rPr>
              <a:t>340.248 matrículas </a:t>
            </a:r>
            <a:r>
              <a:rPr lang="pt-BR" altLang="pt-BR" sz="2000" dirty="0">
                <a:solidFill>
                  <a:schemeClr val="tx1"/>
                </a:solidFill>
              </a:rPr>
              <a:t>pelo </a:t>
            </a:r>
            <a:r>
              <a:rPr lang="pt-BR" altLang="pt-BR" sz="2000" b="1" dirty="0" smtClean="0">
                <a:solidFill>
                  <a:schemeClr val="tx1"/>
                </a:solidFill>
              </a:rPr>
              <a:t>Programa Senac de Gratuidade - PSG</a:t>
            </a:r>
            <a:r>
              <a:rPr lang="pt-BR" altLang="pt-BR" sz="2000" dirty="0" smtClean="0">
                <a:solidFill>
                  <a:schemeClr val="tx1"/>
                </a:solidFill>
              </a:rPr>
              <a:t>;</a:t>
            </a:r>
            <a:endParaRPr lang="pt-BR" altLang="pt-BR" sz="2000" dirty="0">
              <a:solidFill>
                <a:schemeClr val="tx1"/>
              </a:solidFill>
            </a:endParaRPr>
          </a:p>
          <a:p>
            <a:pPr marL="820738" lvl="1" indent="-457200">
              <a:spcBef>
                <a:spcPts val="600"/>
              </a:spcBef>
              <a:buFont typeface="Wingdings" panose="05000000000000000000" pitchFamily="2" charset="2"/>
              <a:buChar char="§"/>
            </a:pPr>
            <a:r>
              <a:rPr lang="pt-BR" altLang="pt-BR" sz="2000" dirty="0">
                <a:solidFill>
                  <a:schemeClr val="tx1"/>
                </a:solidFill>
              </a:rPr>
              <a:t>	</a:t>
            </a:r>
            <a:r>
              <a:rPr lang="pt-BR" altLang="pt-BR" sz="2000" dirty="0" smtClean="0">
                <a:solidFill>
                  <a:schemeClr val="tx1"/>
                </a:solidFill>
              </a:rPr>
              <a:t>9.248 </a:t>
            </a:r>
            <a:r>
              <a:rPr lang="pt-BR" altLang="pt-BR" sz="2000" dirty="0">
                <a:solidFill>
                  <a:schemeClr val="tx1"/>
                </a:solidFill>
              </a:rPr>
              <a:t>matrículas pelo </a:t>
            </a:r>
            <a:r>
              <a:rPr lang="pt-BR" altLang="pt-BR" sz="2000" b="1" dirty="0">
                <a:solidFill>
                  <a:schemeClr val="tx1"/>
                </a:solidFill>
              </a:rPr>
              <a:t>Pronatec</a:t>
            </a:r>
            <a:r>
              <a:rPr lang="pt-BR" altLang="pt-BR" sz="2000" dirty="0">
                <a:solidFill>
                  <a:schemeClr val="tx1"/>
                </a:solidFill>
              </a:rPr>
              <a:t>;</a:t>
            </a:r>
          </a:p>
          <a:p>
            <a:pPr marL="820738" lvl="1" indent="-457200">
              <a:spcBef>
                <a:spcPts val="600"/>
              </a:spcBef>
              <a:buFont typeface="Wingdings" panose="05000000000000000000" pitchFamily="2" charset="2"/>
              <a:buChar char="§"/>
            </a:pPr>
            <a:r>
              <a:rPr lang="pt-BR" altLang="pt-BR" sz="2000" dirty="0">
                <a:solidFill>
                  <a:schemeClr val="tx1"/>
                </a:solidFill>
              </a:rPr>
              <a:t>	</a:t>
            </a:r>
            <a:r>
              <a:rPr lang="pt-BR" altLang="pt-BR" sz="2000" dirty="0" smtClean="0">
                <a:solidFill>
                  <a:schemeClr val="tx1"/>
                </a:solidFill>
              </a:rPr>
              <a:t>57.691 </a:t>
            </a:r>
            <a:r>
              <a:rPr lang="pt-BR" altLang="pt-BR" sz="2000" dirty="0">
                <a:solidFill>
                  <a:schemeClr val="tx1"/>
                </a:solidFill>
              </a:rPr>
              <a:t>matrículas com </a:t>
            </a:r>
            <a:r>
              <a:rPr lang="pt-BR" altLang="pt-BR" sz="2000" b="1" dirty="0">
                <a:solidFill>
                  <a:schemeClr val="tx1"/>
                </a:solidFill>
              </a:rPr>
              <a:t>recursos próprios dos Regionais</a:t>
            </a:r>
            <a:r>
              <a:rPr lang="pt-BR" altLang="pt-BR" sz="2000" dirty="0">
                <a:solidFill>
                  <a:schemeClr val="tx1"/>
                </a:solidFill>
              </a:rPr>
              <a:t>; e</a:t>
            </a:r>
          </a:p>
          <a:p>
            <a:pPr marL="820738" lvl="1" indent="-457200">
              <a:spcBef>
                <a:spcPts val="600"/>
              </a:spcBef>
              <a:buFont typeface="Wingdings" panose="05000000000000000000" pitchFamily="2" charset="2"/>
              <a:buChar char="§"/>
            </a:pPr>
            <a:r>
              <a:rPr lang="pt-BR" altLang="pt-BR" sz="2000" dirty="0">
                <a:solidFill>
                  <a:schemeClr val="tx1"/>
                </a:solidFill>
              </a:rPr>
              <a:t>	</a:t>
            </a:r>
            <a:r>
              <a:rPr lang="pt-BR" altLang="pt-BR" sz="2000" dirty="0" smtClean="0">
                <a:solidFill>
                  <a:schemeClr val="tx1"/>
                </a:solidFill>
              </a:rPr>
              <a:t>544.822 </a:t>
            </a:r>
            <a:r>
              <a:rPr lang="pt-BR" altLang="pt-BR" sz="2000" dirty="0">
                <a:solidFill>
                  <a:schemeClr val="tx1"/>
                </a:solidFill>
              </a:rPr>
              <a:t>participações em </a:t>
            </a:r>
            <a:r>
              <a:rPr lang="pt-BR" altLang="pt-BR" sz="2000" b="1" dirty="0">
                <a:solidFill>
                  <a:schemeClr val="tx1"/>
                </a:solidFill>
              </a:rPr>
              <a:t>ações extensivas abertas às comunidades</a:t>
            </a:r>
            <a:r>
              <a:rPr lang="pt-BR" altLang="pt-BR" sz="2000" dirty="0">
                <a:solidFill>
                  <a:schemeClr val="tx1"/>
                </a:solidFill>
              </a:rPr>
              <a:t>.</a:t>
            </a:r>
          </a:p>
        </p:txBody>
      </p:sp>
      <p:sp>
        <p:nvSpPr>
          <p:cNvPr id="9" name="Título 1"/>
          <p:cNvSpPr txBox="1">
            <a:spLocks/>
          </p:cNvSpPr>
          <p:nvPr/>
        </p:nvSpPr>
        <p:spPr bwMode="auto">
          <a:xfrm>
            <a:off x="5518622" y="0"/>
            <a:ext cx="6274601" cy="104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pt-BR" sz="2800" i="0" u="none" strike="noStrike" kern="1200" cap="none" spc="0" normalizeH="0" baseline="0" noProof="0" dirty="0" smtClean="0">
                <a:ln>
                  <a:noFill/>
                </a:ln>
                <a:solidFill>
                  <a:srgbClr val="FFFFFF"/>
                </a:solidFill>
                <a:uLnTx/>
                <a:uFillTx/>
                <a:latin typeface="Arial Narrow"/>
                <a:ea typeface="ＭＳ Ｐゴシック" charset="0"/>
                <a:cs typeface="Arial Narrow"/>
              </a:rPr>
              <a:t>Grandes números do Senac</a:t>
            </a:r>
            <a:endParaRPr kumimoji="0" lang="pt-BR" sz="3200" i="0" u="none" strike="noStrike" kern="1200" cap="none" spc="0" normalizeH="0" baseline="0" noProof="0" dirty="0">
              <a:ln>
                <a:noFill/>
              </a:ln>
              <a:solidFill>
                <a:srgbClr val="FFFFFF"/>
              </a:solidFill>
              <a:uLnTx/>
              <a:uFillTx/>
              <a:latin typeface="Arial Narrow"/>
              <a:ea typeface="ＭＳ Ｐゴシック" charset="0"/>
              <a:cs typeface="Arial Narrow"/>
            </a:endParaRPr>
          </a:p>
        </p:txBody>
      </p:sp>
      <p:sp>
        <p:nvSpPr>
          <p:cNvPr id="2" name="CaixaDeTexto 1"/>
          <p:cNvSpPr txBox="1"/>
          <p:nvPr/>
        </p:nvSpPr>
        <p:spPr>
          <a:xfrm>
            <a:off x="1086377" y="4657725"/>
            <a:ext cx="10391248" cy="1015663"/>
          </a:xfrm>
          <a:prstGeom prst="rect">
            <a:avLst/>
          </a:prstGeom>
          <a:noFill/>
        </p:spPr>
        <p:txBody>
          <a:bodyPr wrap="square" rtlCol="0">
            <a:spAutoFit/>
          </a:bodyPr>
          <a:lstStyle/>
          <a:p>
            <a:r>
              <a:rPr lang="pt-BR" sz="2000" dirty="0" smtClean="0">
                <a:latin typeface="Arial" panose="020B0604020202020204" pitchFamily="34" charset="0"/>
                <a:cs typeface="Arial" panose="020B0604020202020204" pitchFamily="34" charset="0"/>
              </a:rPr>
              <a:t>Somente no PSG foram aplicados </a:t>
            </a:r>
            <a:r>
              <a:rPr lang="pt-BR" sz="2000" b="1" dirty="0" smtClean="0">
                <a:latin typeface="Arial" panose="020B0604020202020204" pitchFamily="34" charset="0"/>
                <a:cs typeface="Arial" panose="020B0604020202020204" pitchFamily="34" charset="0"/>
              </a:rPr>
              <a:t>1,7 bilhão de reais na oferta de cursos gratuitos </a:t>
            </a:r>
            <a:r>
              <a:rPr lang="pt-BR" sz="2000" dirty="0" smtClean="0">
                <a:latin typeface="Arial" panose="020B0604020202020204" pitchFamily="34" charset="0"/>
                <a:cs typeface="Arial" panose="020B0604020202020204" pitchFamily="34" charset="0"/>
              </a:rPr>
              <a:t>de formação inicial e continuada de trabalhadores (FIC) e de educação profissional técnica de nível médio.</a:t>
            </a:r>
            <a:endParaRPr lang="pt-B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07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2993988960"/>
              </p:ext>
            </p:extLst>
          </p:nvPr>
        </p:nvGraphicFramePr>
        <p:xfrm>
          <a:off x="3355907" y="2088709"/>
          <a:ext cx="5798501"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m 8"/>
          <p:cNvPicPr>
            <a:picLocks noChangeAspect="1"/>
          </p:cNvPicPr>
          <p:nvPr/>
        </p:nvPicPr>
        <p:blipFill rotWithShape="1">
          <a:blip r:embed="rId8"/>
          <a:srcRect l="14785" t="6629" r="1990" b="8614"/>
          <a:stretch/>
        </p:blipFill>
        <p:spPr>
          <a:xfrm>
            <a:off x="757031" y="3747367"/>
            <a:ext cx="2287671" cy="1304573"/>
          </a:xfrm>
          <a:prstGeom prst="rect">
            <a:avLst/>
          </a:prstGeom>
        </p:spPr>
      </p:pic>
      <p:pic>
        <p:nvPicPr>
          <p:cNvPr id="10" name="Imagem 9"/>
          <p:cNvPicPr>
            <a:picLocks noChangeAspect="1"/>
          </p:cNvPicPr>
          <p:nvPr/>
        </p:nvPicPr>
        <p:blipFill rotWithShape="1">
          <a:blip r:embed="rId9"/>
          <a:srcRect l="16305" t="5945" r="27513" b="4878"/>
          <a:stretch/>
        </p:blipFill>
        <p:spPr>
          <a:xfrm>
            <a:off x="4677913" y="1285971"/>
            <a:ext cx="1123310" cy="1002956"/>
          </a:xfrm>
          <a:prstGeom prst="rect">
            <a:avLst/>
          </a:prstGeom>
        </p:spPr>
      </p:pic>
      <p:pic>
        <p:nvPicPr>
          <p:cNvPr id="11" name="Imagem 10"/>
          <p:cNvPicPr>
            <a:picLocks noChangeAspect="1"/>
          </p:cNvPicPr>
          <p:nvPr/>
        </p:nvPicPr>
        <p:blipFill rotWithShape="1">
          <a:blip r:embed="rId10"/>
          <a:srcRect l="16336" t="5948" r="27715" b="3511"/>
          <a:stretch/>
        </p:blipFill>
        <p:spPr>
          <a:xfrm>
            <a:off x="3544224" y="1337841"/>
            <a:ext cx="1010205" cy="919589"/>
          </a:xfrm>
          <a:prstGeom prst="rect">
            <a:avLst/>
          </a:prstGeom>
        </p:spPr>
      </p:pic>
      <p:pic>
        <p:nvPicPr>
          <p:cNvPr id="13" name="Imagem 12"/>
          <p:cNvPicPr>
            <a:picLocks noChangeAspect="1"/>
          </p:cNvPicPr>
          <p:nvPr/>
        </p:nvPicPr>
        <p:blipFill rotWithShape="1">
          <a:blip r:embed="rId11"/>
          <a:srcRect l="16551" t="6579" r="17337" b="6990"/>
          <a:stretch/>
        </p:blipFill>
        <p:spPr>
          <a:xfrm>
            <a:off x="5732580" y="1517471"/>
            <a:ext cx="1143937" cy="841216"/>
          </a:xfrm>
          <a:prstGeom prst="rect">
            <a:avLst/>
          </a:prstGeom>
        </p:spPr>
      </p:pic>
      <p:sp>
        <p:nvSpPr>
          <p:cNvPr id="17"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Canais de diálogo com a sociedade</a:t>
            </a:r>
            <a:endParaRPr lang="pt-BR" sz="2800" dirty="0">
              <a:solidFill>
                <a:schemeClr val="bg1"/>
              </a:solidFill>
              <a:latin typeface="Arial Narrow"/>
              <a:cs typeface="Arial Narrow"/>
            </a:endParaRPr>
          </a:p>
        </p:txBody>
      </p:sp>
      <p:pic>
        <p:nvPicPr>
          <p:cNvPr id="20" name="Imagem 7"/>
          <p:cNvPicPr>
            <a:picLocks noChangeAspect="1"/>
          </p:cNvPicPr>
          <p:nvPr/>
        </p:nvPicPr>
        <p:blipFill rotWithShape="1">
          <a:blip r:embed="rId12"/>
          <a:srcRect t="1" r="2456" b="107"/>
          <a:stretch/>
        </p:blipFill>
        <p:spPr>
          <a:xfrm>
            <a:off x="1331156" y="5125599"/>
            <a:ext cx="2173245" cy="1251289"/>
          </a:xfrm>
          <a:prstGeom prst="rect">
            <a:avLst/>
          </a:prstGeom>
        </p:spPr>
      </p:pic>
      <p:pic>
        <p:nvPicPr>
          <p:cNvPr id="21" name="Imagem 8"/>
          <p:cNvPicPr>
            <a:picLocks noChangeAspect="1"/>
          </p:cNvPicPr>
          <p:nvPr/>
        </p:nvPicPr>
        <p:blipFill rotWithShape="1">
          <a:blip r:embed="rId13"/>
          <a:srcRect l="14785" t="6629" r="1990" b="8614"/>
          <a:stretch/>
        </p:blipFill>
        <p:spPr>
          <a:xfrm>
            <a:off x="757031" y="3747367"/>
            <a:ext cx="2287671" cy="1304573"/>
          </a:xfrm>
          <a:prstGeom prst="rect">
            <a:avLst/>
          </a:prstGeom>
        </p:spPr>
      </p:pic>
      <p:pic>
        <p:nvPicPr>
          <p:cNvPr id="22" name="Imagem 13"/>
          <p:cNvPicPr>
            <a:picLocks noChangeAspect="1"/>
          </p:cNvPicPr>
          <p:nvPr/>
        </p:nvPicPr>
        <p:blipFill rotWithShape="1">
          <a:blip r:embed="rId14"/>
          <a:srcRect l="18257" t="6640" r="17505" b="14681"/>
          <a:stretch/>
        </p:blipFill>
        <p:spPr>
          <a:xfrm>
            <a:off x="1751660" y="2482758"/>
            <a:ext cx="1332239" cy="917851"/>
          </a:xfrm>
          <a:prstGeom prst="rect">
            <a:avLst/>
          </a:prstGeom>
        </p:spPr>
      </p:pic>
      <p:pic>
        <p:nvPicPr>
          <p:cNvPr id="23" name="Imagem 11"/>
          <p:cNvPicPr>
            <a:picLocks noChangeAspect="1"/>
          </p:cNvPicPr>
          <p:nvPr/>
        </p:nvPicPr>
        <p:blipFill rotWithShape="1">
          <a:blip r:embed="rId15"/>
          <a:srcRect l="16083" t="5742" r="14042" b="3884"/>
          <a:stretch/>
        </p:blipFill>
        <p:spPr>
          <a:xfrm>
            <a:off x="2591414" y="1787449"/>
            <a:ext cx="1238248" cy="900842"/>
          </a:xfrm>
          <a:prstGeom prst="rect">
            <a:avLst/>
          </a:prstGeom>
        </p:spPr>
      </p:pic>
      <p:pic>
        <p:nvPicPr>
          <p:cNvPr id="24" name="Imagem 14"/>
          <p:cNvPicPr>
            <a:picLocks noChangeAspect="1"/>
          </p:cNvPicPr>
          <p:nvPr/>
        </p:nvPicPr>
        <p:blipFill rotWithShape="1">
          <a:blip r:embed="rId16"/>
          <a:srcRect l="767" t="1351" r="10273" b="4547"/>
          <a:stretch/>
        </p:blipFill>
        <p:spPr>
          <a:xfrm>
            <a:off x="6771308" y="1353625"/>
            <a:ext cx="1333513" cy="793471"/>
          </a:xfrm>
          <a:prstGeom prst="rect">
            <a:avLst/>
          </a:prstGeom>
        </p:spPr>
      </p:pic>
      <p:pic>
        <p:nvPicPr>
          <p:cNvPr id="25" name="Imagem 15"/>
          <p:cNvPicPr>
            <a:picLocks noChangeAspect="1"/>
          </p:cNvPicPr>
          <p:nvPr/>
        </p:nvPicPr>
        <p:blipFill rotWithShape="1">
          <a:blip r:embed="rId17"/>
          <a:srcRect l="24596" t="5202" r="24736" b="4723"/>
          <a:stretch/>
        </p:blipFill>
        <p:spPr>
          <a:xfrm>
            <a:off x="8318485" y="1814670"/>
            <a:ext cx="1373570" cy="1373570"/>
          </a:xfrm>
          <a:prstGeom prst="rect">
            <a:avLst/>
          </a:prstGeom>
        </p:spPr>
      </p:pic>
      <p:pic>
        <p:nvPicPr>
          <p:cNvPr id="26" name="Imagem 17"/>
          <p:cNvPicPr>
            <a:picLocks noChangeAspect="1"/>
          </p:cNvPicPr>
          <p:nvPr/>
        </p:nvPicPr>
        <p:blipFill rotWithShape="1">
          <a:blip r:embed="rId18"/>
          <a:srcRect l="18206" t="10662" r="9131" b="4045"/>
          <a:stretch/>
        </p:blipFill>
        <p:spPr>
          <a:xfrm>
            <a:off x="9432901" y="2697385"/>
            <a:ext cx="1458428" cy="962954"/>
          </a:xfrm>
          <a:prstGeom prst="rect">
            <a:avLst/>
          </a:prstGeom>
        </p:spPr>
      </p:pic>
      <p:pic>
        <p:nvPicPr>
          <p:cNvPr id="27" name="Imagem 18"/>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9263385" y="4399654"/>
            <a:ext cx="1797460" cy="962621"/>
          </a:xfrm>
          <a:prstGeom prst="rect">
            <a:avLst/>
          </a:prstGeom>
        </p:spPr>
      </p:pic>
    </p:spTree>
    <p:extLst>
      <p:ext uri="{BB962C8B-B14F-4D97-AF65-F5344CB8AC3E}">
        <p14:creationId xmlns:p14="http://schemas.microsoft.com/office/powerpoint/2010/main" val="91297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 y="1944146"/>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t-BR" altLang="pt-BR" dirty="0">
                <a:latin typeface="Arial"/>
                <a:cs typeface="Arial"/>
              </a:rPr>
              <a:t>Números </a:t>
            </a:r>
            <a:r>
              <a:rPr lang="pt-BR" altLang="pt-BR" dirty="0" smtClean="0">
                <a:latin typeface="Arial"/>
                <a:cs typeface="Arial"/>
              </a:rPr>
              <a:t>das Redes Sociais em 2017 </a:t>
            </a:r>
          </a:p>
        </p:txBody>
      </p:sp>
      <p:sp>
        <p:nvSpPr>
          <p:cNvPr id="7" name="Retângulo 4"/>
          <p:cNvSpPr>
            <a:spLocks noChangeArrowheads="1"/>
          </p:cNvSpPr>
          <p:nvPr/>
        </p:nvSpPr>
        <p:spPr bwMode="auto">
          <a:xfrm>
            <a:off x="9736713" y="4443113"/>
            <a:ext cx="14686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4000" b="1" dirty="0" smtClean="0">
                <a:solidFill>
                  <a:srgbClr val="FF0000"/>
                </a:solidFill>
                <a:latin typeface="Arial" panose="020B0604020202020204" pitchFamily="34" charset="0"/>
              </a:rPr>
              <a:t>8.969</a:t>
            </a:r>
            <a:endParaRPr lang="pt-BR" altLang="pt-BR" sz="4000" dirty="0">
              <a:solidFill>
                <a:srgbClr val="FF0000"/>
              </a:solidFill>
              <a:latin typeface="Arial" panose="020B0604020202020204" pitchFamily="34" charset="0"/>
            </a:endParaRPr>
          </a:p>
        </p:txBody>
      </p:sp>
      <p:sp>
        <p:nvSpPr>
          <p:cNvPr id="8" name="Retângulo 5"/>
          <p:cNvSpPr>
            <a:spLocks noChangeArrowheads="1"/>
          </p:cNvSpPr>
          <p:nvPr/>
        </p:nvSpPr>
        <p:spPr bwMode="auto">
          <a:xfrm>
            <a:off x="5155176" y="4392150"/>
            <a:ext cx="256743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pt-BR" altLang="pt-BR" sz="4000" b="1" dirty="0" smtClean="0">
                <a:solidFill>
                  <a:srgbClr val="FF0000"/>
                </a:solidFill>
                <a:latin typeface="Arial" panose="020B0604020202020204" pitchFamily="34" charset="0"/>
              </a:rPr>
              <a:t>1.084.902</a:t>
            </a:r>
            <a:endParaRPr lang="pt-BR" altLang="pt-BR" sz="4000" dirty="0">
              <a:solidFill>
                <a:srgbClr val="FF0000"/>
              </a:solidFill>
              <a:latin typeface="Arial" panose="020B0604020202020204" pitchFamily="34" charset="0"/>
            </a:endParaRPr>
          </a:p>
          <a:p>
            <a:pPr eaLnBrk="1" hangingPunct="1">
              <a:spcBef>
                <a:spcPct val="0"/>
              </a:spcBef>
              <a:buFontTx/>
              <a:buNone/>
            </a:pPr>
            <a:endParaRPr lang="pt-BR" altLang="pt-BR" b="1" dirty="0" smtClean="0">
              <a:solidFill>
                <a:srgbClr val="E79E3D"/>
              </a:solidFill>
              <a:latin typeface="Arial" panose="020B0604020202020204" pitchFamily="34" charset="0"/>
            </a:endParaRPr>
          </a:p>
          <a:p>
            <a:pPr eaLnBrk="1" hangingPunct="1">
              <a:spcBef>
                <a:spcPct val="0"/>
              </a:spcBef>
              <a:buFontTx/>
              <a:buNone/>
            </a:pPr>
            <a:r>
              <a:rPr lang="pt-BR" altLang="pt-BR" b="1" dirty="0" smtClean="0">
                <a:solidFill>
                  <a:srgbClr val="E79E3D"/>
                </a:solidFill>
                <a:latin typeface="Arial" panose="020B0604020202020204" pitchFamily="34" charset="0"/>
              </a:rPr>
              <a:t> </a:t>
            </a:r>
            <a:r>
              <a:rPr lang="pt-BR" altLang="pt-BR" b="1" dirty="0">
                <a:solidFill>
                  <a:srgbClr val="E79E3D"/>
                </a:solidFill>
                <a:latin typeface="Arial" panose="020B0604020202020204" pitchFamily="34" charset="0"/>
              </a:rPr>
              <a:t/>
            </a:r>
            <a:br>
              <a:rPr lang="pt-BR" altLang="pt-BR" b="1" dirty="0">
                <a:solidFill>
                  <a:srgbClr val="E79E3D"/>
                </a:solidFill>
                <a:latin typeface="Arial" panose="020B0604020202020204" pitchFamily="34" charset="0"/>
              </a:rPr>
            </a:br>
            <a:endParaRPr lang="pt-BR" altLang="pt-BR" b="1" dirty="0">
              <a:solidFill>
                <a:srgbClr val="00B050"/>
              </a:solidFill>
              <a:latin typeface="Arial" panose="020B0604020202020204" pitchFamily="34" charset="0"/>
            </a:endParaRPr>
          </a:p>
        </p:txBody>
      </p:sp>
      <p:sp>
        <p:nvSpPr>
          <p:cNvPr id="9" name="Retângulo 7"/>
          <p:cNvSpPr>
            <a:spLocks noChangeArrowheads="1"/>
          </p:cNvSpPr>
          <p:nvPr/>
        </p:nvSpPr>
        <p:spPr bwMode="auto">
          <a:xfrm>
            <a:off x="1351665" y="4410671"/>
            <a:ext cx="17540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pt-BR" altLang="pt-BR" sz="4000" b="1" dirty="0" smtClean="0">
                <a:solidFill>
                  <a:srgbClr val="FF0000"/>
                </a:solidFill>
                <a:latin typeface="Arial" panose="020B0604020202020204" pitchFamily="34" charset="0"/>
              </a:rPr>
              <a:t>59.217</a:t>
            </a:r>
            <a:endParaRPr lang="pt-BR" altLang="pt-BR" sz="4000" b="1" dirty="0">
              <a:solidFill>
                <a:srgbClr val="FF0000"/>
              </a:solidFill>
              <a:latin typeface="Arial" panose="020B0604020202020204" pitchFamily="34" charset="0"/>
            </a:endParaRPr>
          </a:p>
          <a:p>
            <a:pPr algn="ctr" eaLnBrk="1" hangingPunct="1">
              <a:spcBef>
                <a:spcPct val="0"/>
              </a:spcBef>
              <a:buFontTx/>
              <a:buNone/>
            </a:pPr>
            <a:endParaRPr lang="pt-BR" altLang="pt-BR" b="1" dirty="0">
              <a:solidFill>
                <a:srgbClr val="E79E3D"/>
              </a:solidFill>
              <a:latin typeface="Arial" panose="020B0604020202020204" pitchFamily="34" charset="0"/>
            </a:endParaRPr>
          </a:p>
        </p:txBody>
      </p:sp>
      <p:pic>
        <p:nvPicPr>
          <p:cNvPr id="11" name="Picture 10" descr="twitter-log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801437" y="3587217"/>
            <a:ext cx="3044820" cy="608964"/>
          </a:xfrm>
          <a:prstGeom prst="rect">
            <a:avLst/>
          </a:prstGeom>
        </p:spPr>
      </p:pic>
      <p:pic>
        <p:nvPicPr>
          <p:cNvPr id="13" name="Picture 12" descr="580b57fcd9996e24bc43c528.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80903" y="3582895"/>
            <a:ext cx="2681160" cy="727935"/>
          </a:xfrm>
          <a:prstGeom prst="rect">
            <a:avLst/>
          </a:prstGeom>
        </p:spPr>
      </p:pic>
      <p:pic>
        <p:nvPicPr>
          <p:cNvPr id="15" name="Picture 14" descr="Facebook-Logo-PNG-Clipart.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03833" y="3497199"/>
            <a:ext cx="3324992" cy="698982"/>
          </a:xfrm>
          <a:prstGeom prst="rect">
            <a:avLst/>
          </a:prstGeom>
        </p:spPr>
      </p:pic>
      <p:sp>
        <p:nvSpPr>
          <p:cNvPr id="16"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Canais de diálogo com a sociedade</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382001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ângulo 3"/>
          <p:cNvSpPr>
            <a:spLocks noChangeArrowheads="1"/>
          </p:cNvSpPr>
          <p:nvPr/>
        </p:nvSpPr>
        <p:spPr bwMode="auto">
          <a:xfrm>
            <a:off x="975745" y="1557358"/>
            <a:ext cx="6557988" cy="48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7000"/>
              </a:lnSpc>
              <a:spcAft>
                <a:spcPts val="800"/>
              </a:spcAft>
            </a:pPr>
            <a:r>
              <a:rPr lang="pt-BR" sz="2400" b="1" dirty="0">
                <a:latin typeface="Arial"/>
                <a:ea typeface="Calibri" charset="0"/>
                <a:cs typeface="Arial"/>
              </a:rPr>
              <a:t>Acórdão TCU n.699/2016</a:t>
            </a:r>
            <a:endParaRPr lang="pt-BR" sz="2400" dirty="0">
              <a:latin typeface="Arial"/>
              <a:ea typeface="Calibri" charset="0"/>
              <a:cs typeface="Arial"/>
            </a:endParaRPr>
          </a:p>
        </p:txBody>
      </p:sp>
      <p:sp>
        <p:nvSpPr>
          <p:cNvPr id="2" name="CaixaDeTexto 1"/>
          <p:cNvSpPr txBox="1"/>
          <p:nvPr/>
        </p:nvSpPr>
        <p:spPr>
          <a:xfrm>
            <a:off x="975745" y="2016138"/>
            <a:ext cx="3989545" cy="3925177"/>
          </a:xfrm>
          <a:prstGeom prst="rect">
            <a:avLst/>
          </a:prstGeom>
          <a:noFill/>
        </p:spPr>
        <p:txBody>
          <a:bodyPr wrap="square" rtlCol="0">
            <a:spAutoFit/>
          </a:bodyPr>
          <a:lstStyle/>
          <a:p>
            <a:pPr>
              <a:lnSpc>
                <a:spcPct val="120000"/>
              </a:lnSpc>
            </a:pPr>
            <a:r>
              <a:rPr lang="pt-BR" sz="1600" dirty="0">
                <a:latin typeface="Arial"/>
                <a:cs typeface="Arial"/>
              </a:rPr>
              <a:t>Por meio de ampla mobilização dos Departamentos Nacionais e Regionais, </a:t>
            </a:r>
            <a:r>
              <a:rPr lang="pt-BR" sz="1600" b="1" dirty="0">
                <a:latin typeface="Arial"/>
                <a:cs typeface="Arial"/>
              </a:rPr>
              <a:t>Sesc</a:t>
            </a:r>
            <a:r>
              <a:rPr lang="pt-BR" sz="1600" dirty="0">
                <a:latin typeface="Arial"/>
                <a:cs typeface="Arial"/>
              </a:rPr>
              <a:t> e </a:t>
            </a:r>
            <a:r>
              <a:rPr lang="pt-BR" sz="1600" b="1" dirty="0">
                <a:latin typeface="Arial"/>
                <a:cs typeface="Arial"/>
              </a:rPr>
              <a:t>Senac</a:t>
            </a:r>
            <a:r>
              <a:rPr lang="pt-BR" sz="1600" dirty="0">
                <a:latin typeface="Arial"/>
                <a:cs typeface="Arial"/>
              </a:rPr>
              <a:t> buscaram </a:t>
            </a:r>
            <a:r>
              <a:rPr lang="pt-BR" sz="1600" u="sng" dirty="0">
                <a:latin typeface="Arial"/>
                <a:cs typeface="Arial"/>
              </a:rPr>
              <a:t>rever seus mecanismos de transparência</a:t>
            </a:r>
            <a:r>
              <a:rPr lang="pt-BR" sz="1600" dirty="0">
                <a:latin typeface="Arial"/>
                <a:cs typeface="Arial"/>
              </a:rPr>
              <a:t>, não apenas na perspectiva de atendimento ao Tribunal de Contas, mas visando aprimorar seus canais de comunicação com o conjunto da sociedade.</a:t>
            </a:r>
          </a:p>
          <a:p>
            <a:pPr>
              <a:lnSpc>
                <a:spcPct val="120000"/>
              </a:lnSpc>
            </a:pPr>
            <a:r>
              <a:rPr lang="pt-BR" sz="1600" dirty="0">
                <a:latin typeface="Arial"/>
                <a:cs typeface="Arial"/>
              </a:rPr>
              <a:t>Desse debate nacional, decorreram Planos para Atendimento ao Acórdão, pelos quais até janeiro de 2018, novas estruturas de conteúdos dedicadas ao tema </a:t>
            </a:r>
            <a:r>
              <a:rPr lang="pt-BR" sz="1600" dirty="0" smtClean="0">
                <a:latin typeface="Arial"/>
                <a:cs typeface="Arial"/>
              </a:rPr>
              <a:t>foram </a:t>
            </a:r>
            <a:r>
              <a:rPr lang="pt-BR" sz="1600" dirty="0">
                <a:latin typeface="Arial"/>
                <a:cs typeface="Arial"/>
              </a:rPr>
              <a:t>implantadas nacionalmente.</a:t>
            </a:r>
          </a:p>
        </p:txBody>
      </p:sp>
      <p:pic>
        <p:nvPicPr>
          <p:cNvPr id="3" name="Imagem 2"/>
          <p:cNvPicPr>
            <a:picLocks noChangeAspect="1"/>
          </p:cNvPicPr>
          <p:nvPr/>
        </p:nvPicPr>
        <p:blipFill>
          <a:blip r:embed="rId3"/>
          <a:stretch>
            <a:fillRect/>
          </a:stretch>
        </p:blipFill>
        <p:spPr>
          <a:xfrm>
            <a:off x="5529083" y="1950120"/>
            <a:ext cx="2702014" cy="3893584"/>
          </a:xfrm>
          <a:prstGeom prst="rect">
            <a:avLst/>
          </a:prstGeom>
          <a:ln>
            <a:solidFill>
              <a:srgbClr val="0070C0"/>
            </a:solidFill>
          </a:ln>
        </p:spPr>
      </p:pic>
      <p:pic>
        <p:nvPicPr>
          <p:cNvPr id="4" name="Imagem 3"/>
          <p:cNvPicPr>
            <a:picLocks noChangeAspect="1"/>
          </p:cNvPicPr>
          <p:nvPr/>
        </p:nvPicPr>
        <p:blipFill>
          <a:blip r:embed="rId4"/>
          <a:stretch>
            <a:fillRect/>
          </a:stretch>
        </p:blipFill>
        <p:spPr>
          <a:xfrm>
            <a:off x="8578457" y="1449412"/>
            <a:ext cx="2757156" cy="3893584"/>
          </a:xfrm>
          <a:prstGeom prst="rect">
            <a:avLst/>
          </a:prstGeom>
          <a:ln w="3175">
            <a:solidFill>
              <a:schemeClr val="tx1"/>
            </a:solidFill>
          </a:ln>
        </p:spPr>
      </p:pic>
      <p:sp>
        <p:nvSpPr>
          <p:cNvPr id="7"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Transparência</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148832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srcRect l="-170" t="3966" b="11529"/>
          <a:stretch/>
        </p:blipFill>
        <p:spPr>
          <a:xfrm>
            <a:off x="1336972" y="1250253"/>
            <a:ext cx="10631231" cy="5375090"/>
          </a:xfrm>
          <a:prstGeom prst="rect">
            <a:avLst/>
          </a:prstGeom>
        </p:spPr>
      </p:pic>
      <p:sp>
        <p:nvSpPr>
          <p:cNvPr id="5"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err="1" smtClean="0">
                <a:solidFill>
                  <a:schemeClr val="bg1"/>
                </a:solidFill>
                <a:latin typeface="Arial Narrow"/>
                <a:cs typeface="Arial Narrow"/>
              </a:rPr>
              <a:t>transparencia.sesc.com.br</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186500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13"/>
          <p:cNvSpPr>
            <a:spLocks noGrp="1"/>
          </p:cNvSpPr>
          <p:nvPr>
            <p:ph idx="1"/>
          </p:nvPr>
        </p:nvSpPr>
        <p:spPr>
          <a:xfrm>
            <a:off x="4520735" y="1754881"/>
            <a:ext cx="7180268" cy="3620326"/>
          </a:xfrm>
        </p:spPr>
        <p:txBody>
          <a:bodyPr rtlCol="0">
            <a:normAutofit lnSpcReduction="10000"/>
          </a:bodyPr>
          <a:lstStyle/>
          <a:p>
            <a:pPr marL="0" indent="0" algn="r">
              <a:lnSpc>
                <a:spcPct val="120000"/>
              </a:lnSpc>
              <a:buNone/>
            </a:pPr>
            <a:endParaRPr lang="pt-BR" sz="2400" dirty="0">
              <a:latin typeface="Arial"/>
              <a:cs typeface="Arial"/>
            </a:endParaRPr>
          </a:p>
          <a:p>
            <a:pPr marL="0" indent="0" algn="r">
              <a:lnSpc>
                <a:spcPct val="120000"/>
              </a:lnSpc>
              <a:buNone/>
            </a:pPr>
            <a:r>
              <a:rPr lang="pt-BR" sz="2400" i="1" dirty="0">
                <a:latin typeface="Arial"/>
                <a:cs typeface="Arial"/>
              </a:rPr>
              <a:t>“Governança diz respeito a estruturas, funções, processos e tradições organizacionais que visam garantir que as ações planejadas sejam executadas de tal maneira que atinjam seus objetivos e resultados de forma transparente.”</a:t>
            </a:r>
          </a:p>
          <a:p>
            <a:pPr marL="0" indent="0" algn="r">
              <a:lnSpc>
                <a:spcPct val="120000"/>
              </a:lnSpc>
              <a:buNone/>
            </a:pPr>
            <a:endParaRPr lang="pt-BR" sz="2400" dirty="0">
              <a:latin typeface="Arial"/>
              <a:cs typeface="Arial"/>
            </a:endParaRPr>
          </a:p>
          <a:p>
            <a:pPr marL="0" indent="0" algn="r">
              <a:lnSpc>
                <a:spcPct val="120000"/>
              </a:lnSpc>
              <a:buNone/>
            </a:pPr>
            <a:r>
              <a:rPr lang="pt-BR" sz="2000" b="1" dirty="0">
                <a:latin typeface="Arial"/>
                <a:cs typeface="Arial"/>
              </a:rPr>
              <a:t>(BANCO MUNDIAL, 2013)</a:t>
            </a:r>
          </a:p>
        </p:txBody>
      </p:sp>
      <p:sp>
        <p:nvSpPr>
          <p:cNvPr id="7" name="Título 1"/>
          <p:cNvSpPr>
            <a:spLocks noGrp="1"/>
          </p:cNvSpPr>
          <p:nvPr>
            <p:ph type="title"/>
          </p:nvPr>
        </p:nvSpPr>
        <p:spPr>
          <a:xfrm>
            <a:off x="5208673" y="1"/>
            <a:ext cx="6425796" cy="1020478"/>
          </a:xfrm>
        </p:spPr>
        <p:txBody>
          <a:bodyPr>
            <a:noAutofit/>
          </a:bodyPr>
          <a:lstStyle/>
          <a:p>
            <a:pPr algn="r"/>
            <a:r>
              <a:rPr lang="pt-BR" sz="2800" dirty="0" smtClean="0">
                <a:solidFill>
                  <a:schemeClr val="bg1"/>
                </a:solidFill>
                <a:latin typeface="Arial Narrow"/>
                <a:cs typeface="Arial Narrow"/>
              </a:rPr>
              <a:t>Transparência e Governança Corporativa</a:t>
            </a:r>
            <a:endParaRPr lang="pt-BR" sz="2800" dirty="0">
              <a:solidFill>
                <a:schemeClr val="bg1"/>
              </a:solidFill>
              <a:latin typeface="Arial Narrow"/>
              <a:cs typeface="Arial Narrow"/>
            </a:endParaRPr>
          </a:p>
        </p:txBody>
      </p:sp>
      <p:pic>
        <p:nvPicPr>
          <p:cNvPr id="4" name="Picture 3" descr="THUMB3.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143" y="1020478"/>
            <a:ext cx="5077286" cy="5837521"/>
          </a:xfrm>
          <a:prstGeom prst="rect">
            <a:avLst/>
          </a:prstGeom>
        </p:spPr>
      </p:pic>
    </p:spTree>
    <p:extLst>
      <p:ext uri="{BB962C8B-B14F-4D97-AF65-F5344CB8AC3E}">
        <p14:creationId xmlns:p14="http://schemas.microsoft.com/office/powerpoint/2010/main" val="173789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l="6223" t="6369" r="8135" b="8453"/>
          <a:stretch/>
        </p:blipFill>
        <p:spPr>
          <a:xfrm>
            <a:off x="2377343" y="1318752"/>
            <a:ext cx="9476137" cy="5301465"/>
          </a:xfrm>
          <a:prstGeom prst="rect">
            <a:avLst/>
          </a:prstGeom>
        </p:spPr>
      </p:pic>
      <p:sp>
        <p:nvSpPr>
          <p:cNvPr id="5"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www.senac.br/transparencia/</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297776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13"/>
          <p:cNvSpPr>
            <a:spLocks noGrp="1"/>
          </p:cNvSpPr>
          <p:nvPr>
            <p:ph idx="1"/>
          </p:nvPr>
        </p:nvSpPr>
        <p:spPr>
          <a:xfrm>
            <a:off x="2261428" y="1666049"/>
            <a:ext cx="7667625" cy="4572000"/>
          </a:xfrm>
        </p:spPr>
        <p:txBody>
          <a:bodyPr rtlCol="0"/>
          <a:lstStyle/>
          <a:p>
            <a:pPr marL="0" indent="0" algn="ctr">
              <a:buNone/>
            </a:pPr>
            <a:endParaRPr lang="pt-BR" sz="2400" i="1" dirty="0">
              <a:effectLst>
                <a:outerShdw blurRad="38100" dist="38100" dir="2700000" algn="tl">
                  <a:srgbClr val="000000">
                    <a:alpha val="43137"/>
                  </a:srgbClr>
                </a:outerShdw>
              </a:effectLst>
            </a:endParaRPr>
          </a:p>
          <a:p>
            <a:pPr marL="0" indent="0" algn="ctr">
              <a:buNone/>
            </a:pPr>
            <a:endParaRPr lang="en-US" sz="1800" i="1" dirty="0"/>
          </a:p>
        </p:txBody>
      </p:sp>
      <p:graphicFrame>
        <p:nvGraphicFramePr>
          <p:cNvPr id="3" name="Diagrama 2">
            <a:extLst>
              <a:ext uri="{FF2B5EF4-FFF2-40B4-BE49-F238E27FC236}">
                <a16:creationId xmlns="" xmlns:a16="http://schemas.microsoft.com/office/drawing/2014/main" id="{A990BA65-8004-4BE9-8FF3-EFC0EA87968F}"/>
              </a:ext>
            </a:extLst>
          </p:cNvPr>
          <p:cNvGraphicFramePr/>
          <p:nvPr>
            <p:extLst>
              <p:ext uri="{D42A27DB-BD31-4B8C-83A1-F6EECF244321}">
                <p14:modId xmlns:p14="http://schemas.microsoft.com/office/powerpoint/2010/main" val="1546669153"/>
              </p:ext>
            </p:extLst>
          </p:nvPr>
        </p:nvGraphicFramePr>
        <p:xfrm>
          <a:off x="1703386" y="1557338"/>
          <a:ext cx="6840538" cy="4580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ítulo 1"/>
          <p:cNvSpPr>
            <a:spLocks noGrp="1"/>
          </p:cNvSpPr>
          <p:nvPr>
            <p:ph type="title"/>
          </p:nvPr>
        </p:nvSpPr>
        <p:spPr>
          <a:xfrm>
            <a:off x="5208673" y="1"/>
            <a:ext cx="6425796" cy="1020478"/>
          </a:xfrm>
        </p:spPr>
        <p:txBody>
          <a:bodyPr>
            <a:noAutofit/>
          </a:bodyPr>
          <a:lstStyle/>
          <a:p>
            <a:pPr algn="r"/>
            <a:r>
              <a:rPr lang="pt-BR" sz="2800" dirty="0" smtClean="0">
                <a:solidFill>
                  <a:schemeClr val="bg1"/>
                </a:solidFill>
                <a:latin typeface="Arial Narrow"/>
                <a:cs typeface="Arial Narrow"/>
              </a:rPr>
              <a:t>Governança Corporativa</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13"/>
          <p:cNvSpPr>
            <a:spLocks noGrp="1"/>
          </p:cNvSpPr>
          <p:nvPr>
            <p:ph idx="1"/>
          </p:nvPr>
        </p:nvSpPr>
        <p:spPr>
          <a:xfrm>
            <a:off x="2261428" y="1666049"/>
            <a:ext cx="7667625" cy="4572000"/>
          </a:xfrm>
        </p:spPr>
        <p:txBody>
          <a:bodyPr rtlCol="0"/>
          <a:lstStyle/>
          <a:p>
            <a:pPr marL="0" indent="0" algn="ctr">
              <a:buNone/>
            </a:pPr>
            <a:endParaRPr lang="pt-BR" sz="2400" i="1" dirty="0">
              <a:effectLst>
                <a:outerShdw blurRad="38100" dist="38100" dir="2700000" algn="tl">
                  <a:srgbClr val="000000">
                    <a:alpha val="43137"/>
                  </a:srgbClr>
                </a:outerShdw>
              </a:effectLst>
            </a:endParaRPr>
          </a:p>
          <a:p>
            <a:pPr marL="0" indent="0" algn="ctr">
              <a:buNone/>
            </a:pPr>
            <a:endParaRPr lang="en-US" sz="1800" i="1" dirty="0"/>
          </a:p>
        </p:txBody>
      </p:sp>
      <p:graphicFrame>
        <p:nvGraphicFramePr>
          <p:cNvPr id="3" name="Diagrama 2">
            <a:extLst>
              <a:ext uri="{FF2B5EF4-FFF2-40B4-BE49-F238E27FC236}">
                <a16:creationId xmlns="" xmlns:a16="http://schemas.microsoft.com/office/drawing/2014/main" id="{A990BA65-8004-4BE9-8FF3-EFC0EA87968F}"/>
              </a:ext>
            </a:extLst>
          </p:cNvPr>
          <p:cNvGraphicFramePr/>
          <p:nvPr>
            <p:extLst>
              <p:ext uri="{D42A27DB-BD31-4B8C-83A1-F6EECF244321}">
                <p14:modId xmlns:p14="http://schemas.microsoft.com/office/powerpoint/2010/main" val="3496771155"/>
              </p:ext>
            </p:extLst>
          </p:nvPr>
        </p:nvGraphicFramePr>
        <p:xfrm>
          <a:off x="1104899" y="2125877"/>
          <a:ext cx="4148047" cy="3750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ixaDeTexto 3">
            <a:extLst>
              <a:ext uri="{FF2B5EF4-FFF2-40B4-BE49-F238E27FC236}">
                <a16:creationId xmlns="" xmlns:a16="http://schemas.microsoft.com/office/drawing/2014/main" id="{FE5936A6-F900-475F-86B2-3E7D05B24E01}"/>
              </a:ext>
            </a:extLst>
          </p:cNvPr>
          <p:cNvSpPr txBox="1"/>
          <p:nvPr/>
        </p:nvSpPr>
        <p:spPr>
          <a:xfrm>
            <a:off x="5548861" y="2352230"/>
            <a:ext cx="5004561" cy="2296013"/>
          </a:xfrm>
          <a:prstGeom prst="rect">
            <a:avLst/>
          </a:prstGeom>
          <a:noFill/>
        </p:spPr>
        <p:txBody>
          <a:bodyPr wrap="square" rtlCol="0">
            <a:spAutoFit/>
          </a:bodyPr>
          <a:lstStyle/>
          <a:p>
            <a:pPr>
              <a:lnSpc>
                <a:spcPct val="120000"/>
              </a:lnSpc>
            </a:pPr>
            <a:r>
              <a:rPr lang="pt-BR" sz="2400" dirty="0">
                <a:latin typeface="Arial"/>
                <a:cs typeface="Arial"/>
              </a:rPr>
              <a:t>A </a:t>
            </a:r>
            <a:r>
              <a:rPr lang="pt-BR" sz="2400" dirty="0" smtClean="0">
                <a:latin typeface="Arial"/>
                <a:cs typeface="Arial"/>
              </a:rPr>
              <a:t>Liderança envolve </a:t>
            </a:r>
            <a:r>
              <a:rPr lang="pt-BR" sz="2400" dirty="0">
                <a:latin typeface="Arial"/>
                <a:cs typeface="Arial"/>
              </a:rPr>
              <a:t>qualidade no processo decisório</a:t>
            </a:r>
            <a:r>
              <a:rPr lang="pt-BR" sz="2400" dirty="0" smtClean="0">
                <a:latin typeface="Arial"/>
                <a:cs typeface="Arial"/>
              </a:rPr>
              <a:t>, respeito </a:t>
            </a:r>
            <a:r>
              <a:rPr lang="pt-BR" sz="2400" dirty="0">
                <a:latin typeface="Arial"/>
                <a:cs typeface="Arial"/>
              </a:rPr>
              <a:t>à legalidade e à legitimidade para definir o direcionamento da Organização.</a:t>
            </a:r>
          </a:p>
        </p:txBody>
      </p:sp>
      <p:sp>
        <p:nvSpPr>
          <p:cNvPr id="8"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Governança Corporativa</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3394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953541" y="2327275"/>
            <a:ext cx="2347086" cy="369332"/>
          </a:xfrm>
          <a:prstGeom prst="rect">
            <a:avLst/>
          </a:prstGeom>
          <a:noFill/>
        </p:spPr>
        <p:txBody>
          <a:bodyPr wrap="square">
            <a:spAutoFit/>
          </a:bodyPr>
          <a:lstStyle/>
          <a:p>
            <a:pPr marL="0" lvl="1" fontAlgn="auto">
              <a:spcBef>
                <a:spcPts val="0"/>
              </a:spcBef>
              <a:spcAft>
                <a:spcPts val="0"/>
              </a:spcAft>
              <a:defRPr/>
            </a:pPr>
            <a:r>
              <a:rPr lang="pt-BR" dirty="0">
                <a:latin typeface="Arial"/>
                <a:ea typeface="+mn-ea"/>
                <a:cs typeface="Arial"/>
              </a:rPr>
              <a:t>órgão deliberativo</a:t>
            </a:r>
          </a:p>
        </p:txBody>
      </p:sp>
      <p:sp>
        <p:nvSpPr>
          <p:cNvPr id="9" name="CaixaDeTexto 8"/>
          <p:cNvSpPr txBox="1">
            <a:spLocks noChangeArrowheads="1"/>
          </p:cNvSpPr>
          <p:nvPr/>
        </p:nvSpPr>
        <p:spPr bwMode="auto">
          <a:xfrm>
            <a:off x="6955531" y="4429564"/>
            <a:ext cx="1944688" cy="369460"/>
          </a:xfrm>
          <a:prstGeom prst="rect">
            <a:avLst/>
          </a:prstGeom>
          <a:noFill/>
          <a:ln>
            <a:noFill/>
          </a:ln>
          <a:extLst/>
        </p:spPr>
        <p:txBody>
          <a:bodyPr>
            <a:spAutoFit/>
          </a:bodyPr>
          <a:lstStyle>
            <a:lvl1pPr marL="342900" indent="-3429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marL="0" lvl="1">
              <a:spcBef>
                <a:spcPct val="0"/>
              </a:spcBef>
              <a:spcAft>
                <a:spcPct val="0"/>
              </a:spcAft>
              <a:buNone/>
            </a:pPr>
            <a:r>
              <a:rPr lang="pt-BR" altLang="pt-BR" sz="1800" dirty="0">
                <a:solidFill>
                  <a:schemeClr val="tx1"/>
                </a:solidFill>
                <a:latin typeface="Arial"/>
                <a:cs typeface="Arial"/>
              </a:rPr>
              <a:t>órgão executivo</a:t>
            </a:r>
          </a:p>
        </p:txBody>
      </p:sp>
      <p:sp>
        <p:nvSpPr>
          <p:cNvPr id="10" name="CaixaDeTexto 9"/>
          <p:cNvSpPr txBox="1">
            <a:spLocks noChangeArrowheads="1"/>
          </p:cNvSpPr>
          <p:nvPr/>
        </p:nvSpPr>
        <p:spPr bwMode="auto">
          <a:xfrm>
            <a:off x="9601207" y="2283808"/>
            <a:ext cx="2373450" cy="1169551"/>
          </a:xfrm>
          <a:prstGeom prst="rect">
            <a:avLst/>
          </a:prstGeom>
          <a:noFill/>
          <a:ln>
            <a:noFill/>
          </a:ln>
          <a:extLst/>
        </p:spPr>
        <p:txBody>
          <a:bodyPr wrap="square">
            <a:spAutoFit/>
          </a:bodyPr>
          <a:lstStyle>
            <a:lvl1pPr marL="342900" indent="-3429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marL="0" lvl="1">
              <a:spcBef>
                <a:spcPct val="0"/>
              </a:spcBef>
              <a:spcAft>
                <a:spcPct val="0"/>
              </a:spcAft>
              <a:buNone/>
            </a:pPr>
            <a:r>
              <a:rPr lang="pt-BR" altLang="pt-BR" sz="1600" dirty="0" smtClean="0">
                <a:solidFill>
                  <a:schemeClr val="tx1"/>
                </a:solidFill>
                <a:latin typeface="Arial"/>
                <a:cs typeface="Arial"/>
              </a:rPr>
              <a:t>Composição tripartite:</a:t>
            </a:r>
          </a:p>
          <a:p>
            <a:pPr marL="0" lvl="1">
              <a:spcBef>
                <a:spcPct val="0"/>
              </a:spcBef>
              <a:spcAft>
                <a:spcPct val="0"/>
              </a:spcAft>
              <a:buNone/>
            </a:pPr>
            <a:r>
              <a:rPr lang="pt-BR" altLang="pt-BR" sz="1800" dirty="0" smtClean="0">
                <a:solidFill>
                  <a:schemeClr val="tx1"/>
                </a:solidFill>
                <a:latin typeface="Arial"/>
                <a:cs typeface="Arial"/>
              </a:rPr>
              <a:t>- </a:t>
            </a:r>
            <a:r>
              <a:rPr lang="pt-BR" altLang="pt-BR" sz="1800" b="1" dirty="0" smtClean="0">
                <a:solidFill>
                  <a:schemeClr val="tx1"/>
                </a:solidFill>
                <a:latin typeface="Arial"/>
                <a:cs typeface="Arial"/>
              </a:rPr>
              <a:t>Empresários</a:t>
            </a:r>
            <a:endParaRPr lang="pt-BR" altLang="pt-BR" sz="1800" dirty="0" smtClean="0">
              <a:solidFill>
                <a:schemeClr val="tx1"/>
              </a:solidFill>
              <a:latin typeface="Arial"/>
              <a:cs typeface="Arial"/>
            </a:endParaRPr>
          </a:p>
          <a:p>
            <a:pPr marL="0" lvl="1">
              <a:spcBef>
                <a:spcPct val="0"/>
              </a:spcBef>
              <a:spcAft>
                <a:spcPct val="0"/>
              </a:spcAft>
              <a:buNone/>
            </a:pPr>
            <a:r>
              <a:rPr lang="pt-BR" altLang="pt-BR" sz="1800" dirty="0" smtClean="0">
                <a:solidFill>
                  <a:schemeClr val="tx1"/>
                </a:solidFill>
                <a:latin typeface="Arial"/>
                <a:cs typeface="Arial"/>
              </a:rPr>
              <a:t>- </a:t>
            </a:r>
            <a:r>
              <a:rPr lang="pt-BR" altLang="pt-BR" sz="1800" b="1" dirty="0" smtClean="0">
                <a:solidFill>
                  <a:schemeClr val="tx1"/>
                </a:solidFill>
                <a:latin typeface="Arial"/>
                <a:cs typeface="Arial"/>
              </a:rPr>
              <a:t>Governo</a:t>
            </a:r>
            <a:r>
              <a:rPr lang="pt-BR" altLang="pt-BR" sz="1800" dirty="0" smtClean="0">
                <a:solidFill>
                  <a:schemeClr val="tx1"/>
                </a:solidFill>
                <a:latin typeface="Arial"/>
                <a:cs typeface="Arial"/>
              </a:rPr>
              <a:t> </a:t>
            </a:r>
          </a:p>
          <a:p>
            <a:pPr marL="0" lvl="1">
              <a:spcBef>
                <a:spcPct val="0"/>
              </a:spcBef>
              <a:spcAft>
                <a:spcPct val="0"/>
              </a:spcAft>
              <a:buNone/>
            </a:pPr>
            <a:r>
              <a:rPr lang="pt-BR" altLang="pt-BR" sz="1800" dirty="0" smtClean="0">
                <a:solidFill>
                  <a:schemeClr val="tx1"/>
                </a:solidFill>
                <a:latin typeface="Arial"/>
                <a:cs typeface="Arial"/>
              </a:rPr>
              <a:t>- </a:t>
            </a:r>
            <a:r>
              <a:rPr lang="pt-BR" altLang="pt-BR" sz="1800" b="1" dirty="0" smtClean="0">
                <a:solidFill>
                  <a:schemeClr val="tx1"/>
                </a:solidFill>
                <a:latin typeface="Arial"/>
                <a:cs typeface="Arial"/>
              </a:rPr>
              <a:t>Trabalhadores</a:t>
            </a:r>
            <a:endParaRPr lang="pt-BR" altLang="pt-BR" sz="1800" dirty="0">
              <a:solidFill>
                <a:schemeClr val="tx1"/>
              </a:solidFill>
              <a:latin typeface="Arial"/>
              <a:cs typeface="Arial"/>
            </a:endParaRPr>
          </a:p>
        </p:txBody>
      </p:sp>
      <p:graphicFrame>
        <p:nvGraphicFramePr>
          <p:cNvPr id="21" name="Diagrama 20">
            <a:extLst>
              <a:ext uri="{FF2B5EF4-FFF2-40B4-BE49-F238E27FC236}">
                <a16:creationId xmlns="" xmlns:a16="http://schemas.microsoft.com/office/drawing/2014/main" id="{30236798-8723-4E4A-A9F5-91F6A980FEE0}"/>
              </a:ext>
            </a:extLst>
          </p:cNvPr>
          <p:cNvGraphicFramePr/>
          <p:nvPr>
            <p:extLst>
              <p:ext uri="{D42A27DB-BD31-4B8C-83A1-F6EECF244321}">
                <p14:modId xmlns:p14="http://schemas.microsoft.com/office/powerpoint/2010/main" val="3607335615"/>
              </p:ext>
            </p:extLst>
          </p:nvPr>
        </p:nvGraphicFramePr>
        <p:xfrm>
          <a:off x="382447" y="1258884"/>
          <a:ext cx="7331075" cy="4401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Chave Direita 21">
            <a:extLst>
              <a:ext uri="{FF2B5EF4-FFF2-40B4-BE49-F238E27FC236}">
                <a16:creationId xmlns="" xmlns:a16="http://schemas.microsoft.com/office/drawing/2014/main" id="{B3C241C7-8E7E-4908-A4B5-8D60D4713D1F}"/>
              </a:ext>
            </a:extLst>
          </p:cNvPr>
          <p:cNvSpPr/>
          <p:nvPr/>
        </p:nvSpPr>
        <p:spPr>
          <a:xfrm>
            <a:off x="9144008" y="1939463"/>
            <a:ext cx="457199" cy="180022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5" name="Retângulo 24">
            <a:extLst>
              <a:ext uri="{FF2B5EF4-FFF2-40B4-BE49-F238E27FC236}">
                <a16:creationId xmlns="" xmlns:a16="http://schemas.microsoft.com/office/drawing/2014/main" id="{CAF579C0-E8BC-4E0D-985C-2F59278D0A30}"/>
              </a:ext>
            </a:extLst>
          </p:cNvPr>
          <p:cNvSpPr/>
          <p:nvPr/>
        </p:nvSpPr>
        <p:spPr>
          <a:xfrm>
            <a:off x="6870085" y="3325781"/>
            <a:ext cx="2354431" cy="369486"/>
          </a:xfrm>
          <a:prstGeom prst="rect">
            <a:avLst/>
          </a:prstGeom>
        </p:spPr>
        <p:txBody>
          <a:bodyPr wrap="none">
            <a:spAutoFit/>
          </a:bodyPr>
          <a:lstStyle/>
          <a:p>
            <a:r>
              <a:rPr lang="pt-BR" altLang="pt-BR" dirty="0">
                <a:latin typeface="Arial"/>
                <a:cs typeface="Arial"/>
              </a:rPr>
              <a:t>órgão de fiscalização</a:t>
            </a:r>
            <a:endParaRPr lang="pt-BR" dirty="0">
              <a:latin typeface="Arial"/>
              <a:cs typeface="Arial"/>
            </a:endParaRPr>
          </a:p>
        </p:txBody>
      </p:sp>
      <p:sp>
        <p:nvSpPr>
          <p:cNvPr id="12"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Liderança</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84481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953541" y="2788114"/>
            <a:ext cx="2347086" cy="369332"/>
          </a:xfrm>
          <a:prstGeom prst="rect">
            <a:avLst/>
          </a:prstGeom>
          <a:noFill/>
        </p:spPr>
        <p:txBody>
          <a:bodyPr wrap="square">
            <a:spAutoFit/>
          </a:bodyPr>
          <a:lstStyle/>
          <a:p>
            <a:pPr marL="0" lvl="1" fontAlgn="auto">
              <a:spcBef>
                <a:spcPts val="0"/>
              </a:spcBef>
              <a:spcAft>
                <a:spcPts val="0"/>
              </a:spcAft>
              <a:defRPr/>
            </a:pPr>
            <a:r>
              <a:rPr lang="pt-BR" dirty="0">
                <a:latin typeface="Arial"/>
                <a:ea typeface="+mn-ea"/>
                <a:cs typeface="Arial"/>
              </a:rPr>
              <a:t>órgão deliberativo</a:t>
            </a:r>
          </a:p>
        </p:txBody>
      </p:sp>
      <p:sp>
        <p:nvSpPr>
          <p:cNvPr id="9" name="CaixaDeTexto 8"/>
          <p:cNvSpPr txBox="1">
            <a:spLocks noChangeArrowheads="1"/>
          </p:cNvSpPr>
          <p:nvPr/>
        </p:nvSpPr>
        <p:spPr bwMode="auto">
          <a:xfrm>
            <a:off x="6955531" y="3718819"/>
            <a:ext cx="1944688" cy="369460"/>
          </a:xfrm>
          <a:prstGeom prst="rect">
            <a:avLst/>
          </a:prstGeom>
          <a:noFill/>
          <a:ln>
            <a:noFill/>
          </a:ln>
          <a:extLst/>
        </p:spPr>
        <p:txBody>
          <a:bodyPr>
            <a:spAutoFit/>
          </a:bodyPr>
          <a:lstStyle>
            <a:lvl1pPr marL="342900" indent="-3429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marL="0" lvl="1">
              <a:spcBef>
                <a:spcPct val="0"/>
              </a:spcBef>
              <a:spcAft>
                <a:spcPct val="0"/>
              </a:spcAft>
              <a:buNone/>
            </a:pPr>
            <a:r>
              <a:rPr lang="pt-BR" altLang="pt-BR" sz="1801" dirty="0">
                <a:solidFill>
                  <a:schemeClr val="tx1"/>
                </a:solidFill>
                <a:latin typeface="Arial"/>
                <a:cs typeface="Arial"/>
              </a:rPr>
              <a:t>órgão executivo</a:t>
            </a:r>
          </a:p>
        </p:txBody>
      </p:sp>
      <p:graphicFrame>
        <p:nvGraphicFramePr>
          <p:cNvPr id="21" name="Diagrama 20">
            <a:extLst>
              <a:ext uri="{FF2B5EF4-FFF2-40B4-BE49-F238E27FC236}">
                <a16:creationId xmlns="" xmlns:a16="http://schemas.microsoft.com/office/drawing/2014/main" id="{30236798-8723-4E4A-A9F5-91F6A980FEE0}"/>
              </a:ext>
            </a:extLst>
          </p:cNvPr>
          <p:cNvGraphicFramePr/>
          <p:nvPr>
            <p:extLst>
              <p:ext uri="{D42A27DB-BD31-4B8C-83A1-F6EECF244321}">
                <p14:modId xmlns:p14="http://schemas.microsoft.com/office/powerpoint/2010/main" val="3897676912"/>
              </p:ext>
            </p:extLst>
          </p:nvPr>
        </p:nvGraphicFramePr>
        <p:xfrm>
          <a:off x="382447" y="1258884"/>
          <a:ext cx="7331075" cy="4401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Chave Direita 21">
            <a:extLst>
              <a:ext uri="{FF2B5EF4-FFF2-40B4-BE49-F238E27FC236}">
                <a16:creationId xmlns="" xmlns:a16="http://schemas.microsoft.com/office/drawing/2014/main" id="{B3C241C7-8E7E-4908-A4B5-8D60D4713D1F}"/>
              </a:ext>
            </a:extLst>
          </p:cNvPr>
          <p:cNvSpPr/>
          <p:nvPr/>
        </p:nvSpPr>
        <p:spPr>
          <a:xfrm>
            <a:off x="8901615" y="2314576"/>
            <a:ext cx="300580" cy="1342938"/>
          </a:xfrm>
          <a:prstGeom prst="rightBrace">
            <a:avLst>
              <a:gd name="adj1" fmla="val 98438"/>
              <a:gd name="adj2"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2" name="CaixaDeTexto 9"/>
          <p:cNvSpPr txBox="1">
            <a:spLocks noChangeArrowheads="1"/>
          </p:cNvSpPr>
          <p:nvPr/>
        </p:nvSpPr>
        <p:spPr bwMode="auto">
          <a:xfrm>
            <a:off x="9601207" y="2283808"/>
            <a:ext cx="2373450" cy="1169551"/>
          </a:xfrm>
          <a:prstGeom prst="rect">
            <a:avLst/>
          </a:prstGeom>
          <a:noFill/>
          <a:ln>
            <a:noFill/>
          </a:ln>
          <a:extLst/>
        </p:spPr>
        <p:txBody>
          <a:bodyPr wrap="square">
            <a:spAutoFit/>
          </a:bodyPr>
          <a:lstStyle>
            <a:lvl1pPr marL="342900" indent="-3429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marL="0" lvl="1">
              <a:spcBef>
                <a:spcPct val="0"/>
              </a:spcBef>
              <a:spcAft>
                <a:spcPct val="0"/>
              </a:spcAft>
              <a:buNone/>
            </a:pPr>
            <a:r>
              <a:rPr lang="pt-BR" altLang="pt-BR" sz="1600" dirty="0" smtClean="0">
                <a:solidFill>
                  <a:schemeClr val="tx1"/>
                </a:solidFill>
                <a:latin typeface="Arial"/>
                <a:cs typeface="Arial"/>
              </a:rPr>
              <a:t>Composição tripartite:</a:t>
            </a:r>
          </a:p>
          <a:p>
            <a:pPr marL="0" lvl="1">
              <a:spcBef>
                <a:spcPct val="0"/>
              </a:spcBef>
              <a:spcAft>
                <a:spcPct val="0"/>
              </a:spcAft>
              <a:buNone/>
            </a:pPr>
            <a:r>
              <a:rPr lang="pt-BR" altLang="pt-BR" sz="1800" dirty="0" smtClean="0">
                <a:solidFill>
                  <a:schemeClr val="tx1"/>
                </a:solidFill>
                <a:latin typeface="Arial"/>
                <a:cs typeface="Arial"/>
              </a:rPr>
              <a:t>- </a:t>
            </a:r>
            <a:r>
              <a:rPr lang="pt-BR" altLang="pt-BR" sz="1800" b="1" dirty="0" smtClean="0">
                <a:solidFill>
                  <a:schemeClr val="tx1"/>
                </a:solidFill>
                <a:latin typeface="Arial"/>
                <a:cs typeface="Arial"/>
              </a:rPr>
              <a:t>Empresários</a:t>
            </a:r>
            <a:endParaRPr lang="pt-BR" altLang="pt-BR" sz="1800" dirty="0" smtClean="0">
              <a:solidFill>
                <a:schemeClr val="tx1"/>
              </a:solidFill>
              <a:latin typeface="Arial"/>
              <a:cs typeface="Arial"/>
            </a:endParaRPr>
          </a:p>
          <a:p>
            <a:pPr marL="0" lvl="1">
              <a:spcBef>
                <a:spcPct val="0"/>
              </a:spcBef>
              <a:spcAft>
                <a:spcPct val="0"/>
              </a:spcAft>
              <a:buNone/>
            </a:pPr>
            <a:r>
              <a:rPr lang="pt-BR" altLang="pt-BR" sz="1800" dirty="0" smtClean="0">
                <a:solidFill>
                  <a:schemeClr val="tx1"/>
                </a:solidFill>
                <a:latin typeface="Arial"/>
                <a:cs typeface="Arial"/>
              </a:rPr>
              <a:t>- </a:t>
            </a:r>
            <a:r>
              <a:rPr lang="pt-BR" altLang="pt-BR" sz="1800" b="1" dirty="0" smtClean="0">
                <a:solidFill>
                  <a:schemeClr val="tx1"/>
                </a:solidFill>
                <a:latin typeface="Arial"/>
                <a:cs typeface="Arial"/>
              </a:rPr>
              <a:t>Governo</a:t>
            </a:r>
            <a:r>
              <a:rPr lang="pt-BR" altLang="pt-BR" sz="1800" dirty="0" smtClean="0">
                <a:solidFill>
                  <a:schemeClr val="tx1"/>
                </a:solidFill>
                <a:latin typeface="Arial"/>
                <a:cs typeface="Arial"/>
              </a:rPr>
              <a:t> </a:t>
            </a:r>
          </a:p>
          <a:p>
            <a:pPr marL="0" lvl="1">
              <a:spcBef>
                <a:spcPct val="0"/>
              </a:spcBef>
              <a:spcAft>
                <a:spcPct val="0"/>
              </a:spcAft>
              <a:buNone/>
            </a:pPr>
            <a:r>
              <a:rPr lang="pt-BR" altLang="pt-BR" sz="1800" dirty="0" smtClean="0">
                <a:solidFill>
                  <a:schemeClr val="tx1"/>
                </a:solidFill>
                <a:latin typeface="Arial"/>
                <a:cs typeface="Arial"/>
              </a:rPr>
              <a:t>- </a:t>
            </a:r>
            <a:r>
              <a:rPr lang="pt-BR" altLang="pt-BR" sz="1800" b="1" dirty="0" smtClean="0">
                <a:solidFill>
                  <a:schemeClr val="tx1"/>
                </a:solidFill>
                <a:latin typeface="Arial"/>
                <a:cs typeface="Arial"/>
              </a:rPr>
              <a:t>Trabalhadores</a:t>
            </a:r>
            <a:endParaRPr lang="pt-BR" altLang="pt-BR" sz="1800" dirty="0">
              <a:solidFill>
                <a:schemeClr val="tx1"/>
              </a:solidFill>
              <a:latin typeface="Arial"/>
              <a:cs typeface="Arial"/>
            </a:endParaRPr>
          </a:p>
        </p:txBody>
      </p:sp>
      <p:sp>
        <p:nvSpPr>
          <p:cNvPr id="13"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Liderança</a:t>
            </a:r>
            <a:endParaRPr lang="pt-BR" sz="2800" dirty="0">
              <a:solidFill>
                <a:schemeClr val="bg1"/>
              </a:solidFill>
              <a:latin typeface="Arial Narrow"/>
              <a:cs typeface="Arial Narrow"/>
            </a:endParaRPr>
          </a:p>
        </p:txBody>
      </p:sp>
    </p:spTree>
    <p:extLst>
      <p:ext uri="{BB962C8B-B14F-4D97-AF65-F5344CB8AC3E}">
        <p14:creationId xmlns:p14="http://schemas.microsoft.com/office/powerpoint/2010/main" val="45837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txBox="1">
            <a:spLocks/>
          </p:cNvSpPr>
          <p:nvPr/>
        </p:nvSpPr>
        <p:spPr>
          <a:xfrm>
            <a:off x="5208673" y="1"/>
            <a:ext cx="6425796" cy="10204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pt-BR" sz="2800" dirty="0" smtClean="0">
                <a:solidFill>
                  <a:schemeClr val="bg1"/>
                </a:solidFill>
                <a:latin typeface="Arial Narrow"/>
                <a:cs typeface="Arial Narrow"/>
              </a:rPr>
              <a:t>Liderança</a:t>
            </a:r>
            <a:endParaRPr lang="pt-BR" sz="2800" dirty="0">
              <a:solidFill>
                <a:schemeClr val="bg1"/>
              </a:solidFill>
              <a:latin typeface="Arial Narrow"/>
              <a:cs typeface="Arial Narrow"/>
            </a:endParaRPr>
          </a:p>
        </p:txBody>
      </p:sp>
      <p:pic>
        <p:nvPicPr>
          <p:cNvPr id="15" name="Picture 14" descr="Untitled-1.png"/>
          <p:cNvPicPr>
            <a:picLocks noChangeAspect="1"/>
          </p:cNvPicPr>
          <p:nvPr/>
        </p:nvPicPr>
        <p:blipFill>
          <a:blip r:embed="rId3"/>
          <a:stretch>
            <a:fillRect/>
          </a:stretch>
        </p:blipFill>
        <p:spPr>
          <a:xfrm>
            <a:off x="505555" y="1440546"/>
            <a:ext cx="4818823" cy="4601113"/>
          </a:xfrm>
          <a:prstGeom prst="rect">
            <a:avLst/>
          </a:prstGeom>
        </p:spPr>
      </p:pic>
      <p:sp>
        <p:nvSpPr>
          <p:cNvPr id="16" name="Espaço Reservado para Conteúdo 2"/>
          <p:cNvSpPr txBox="1">
            <a:spLocks/>
          </p:cNvSpPr>
          <p:nvPr/>
        </p:nvSpPr>
        <p:spPr>
          <a:xfrm>
            <a:off x="6014505" y="1332427"/>
            <a:ext cx="5983429" cy="825179"/>
          </a:xfrm>
          <a:prstGeom prst="rect">
            <a:avLst/>
          </a:prstGeom>
        </p:spPr>
        <p:txBody>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pt-BR" sz="2201" b="1" dirty="0"/>
              <a:t>Autonomia administrativa dos Regionais </a:t>
            </a:r>
            <a:r>
              <a:rPr lang="pt-BR" sz="2201" i="1" dirty="0"/>
              <a:t>(descentralização)</a:t>
            </a:r>
          </a:p>
          <a:p>
            <a:pPr>
              <a:defRPr/>
            </a:pPr>
            <a:endParaRPr lang="pt-BR" sz="2201" dirty="0"/>
          </a:p>
        </p:txBody>
      </p:sp>
      <p:sp>
        <p:nvSpPr>
          <p:cNvPr id="18" name="CaixaDeTexto 4"/>
          <p:cNvSpPr txBox="1">
            <a:spLocks noChangeArrowheads="1"/>
          </p:cNvSpPr>
          <p:nvPr/>
        </p:nvSpPr>
        <p:spPr bwMode="auto">
          <a:xfrm>
            <a:off x="6009847" y="2356361"/>
            <a:ext cx="5005070" cy="314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1pPr>
            <a:lvl2pPr marL="742950" indent="-28575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2pPr>
            <a:lvl3pPr marL="11430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3pPr>
            <a:lvl4pPr marL="16002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4pPr>
            <a:lvl5pPr marL="2057400" indent="-22860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5pPr>
            <a:lvl6pPr marL="25146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6pPr>
            <a:lvl7pPr marL="29718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7pPr>
            <a:lvl8pPr marL="34290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8pPr>
            <a:lvl9pPr marL="3886200" indent="-228600" eaLnBrk="0" fontAlgn="base" hangingPunct="0">
              <a:spcBef>
                <a:spcPct val="20000"/>
              </a:spcBef>
              <a:spcAft>
                <a:spcPts val="600"/>
              </a:spcAft>
              <a:buChar char="»"/>
              <a:defRPr sz="2400">
                <a:solidFill>
                  <a:schemeClr val="tx2"/>
                </a:solidFill>
                <a:latin typeface="Arial" panose="020B0604020202020204" pitchFamily="34" charset="0"/>
                <a:ea typeface="ＭＳ Ｐゴシック" panose="020B0600070205080204" pitchFamily="34" charset="-128"/>
                <a:cs typeface="Helvetica Neue Bold Condensed"/>
              </a:defRPr>
            </a:lvl9pPr>
          </a:lstStyle>
          <a:p>
            <a:pPr eaLnBrk="1" hangingPunct="1">
              <a:spcBef>
                <a:spcPct val="0"/>
              </a:spcBef>
              <a:spcAft>
                <a:spcPct val="0"/>
              </a:spcAft>
              <a:buFontTx/>
              <a:buNone/>
            </a:pPr>
            <a:r>
              <a:rPr lang="pt-BR" altLang="pt-BR" sz="1801" dirty="0">
                <a:solidFill>
                  <a:schemeClr val="tx1"/>
                </a:solidFill>
                <a:latin typeface="+mn-lt"/>
                <a:cs typeface="Arial" panose="020B0604020202020204" pitchFamily="34" charset="0"/>
              </a:rPr>
              <a:t>O Art. 21 [...] do Decreto 61.843/1967 (Regulamento do Senac) e do Decreto 61.836/1967 (Regulamento do Sesc) diz em seu parágrafo único:</a:t>
            </a:r>
          </a:p>
          <a:p>
            <a:pPr eaLnBrk="1" hangingPunct="1">
              <a:spcBef>
                <a:spcPct val="0"/>
              </a:spcBef>
              <a:spcAft>
                <a:spcPct val="0"/>
              </a:spcAft>
              <a:buFontTx/>
              <a:buNone/>
            </a:pPr>
            <a:r>
              <a:rPr lang="pt-BR" altLang="pt-BR" sz="1801" dirty="0">
                <a:solidFill>
                  <a:schemeClr val="tx1"/>
                </a:solidFill>
                <a:latin typeface="+mn-lt"/>
                <a:cs typeface="Arial" panose="020B0604020202020204" pitchFamily="34" charset="0"/>
              </a:rPr>
              <a:t>Os órgãos regionais, embora sujeitos às diretrizes e normas gerais prescritas pelos órgãos nacionais, bem como à correição e fiscalização inerentes a estes, </a:t>
            </a:r>
            <a:r>
              <a:rPr lang="pt-BR" altLang="pt-BR" sz="1801" b="1" dirty="0">
                <a:solidFill>
                  <a:schemeClr val="tx1"/>
                </a:solidFill>
                <a:latin typeface="+mn-lt"/>
                <a:cs typeface="Arial" panose="020B0604020202020204" pitchFamily="34" charset="0"/>
              </a:rPr>
              <a:t>são autônomos no que se refere à administração de seus serviços, gestão dos seus recursos, regime de trabalho e relações empregatícias</a:t>
            </a:r>
            <a:r>
              <a:rPr lang="pt-BR" altLang="pt-BR" sz="1801" dirty="0">
                <a:solidFill>
                  <a:schemeClr val="tx1"/>
                </a:solidFill>
                <a:latin typeface="+mn-lt"/>
                <a:cs typeface="Arial" panose="020B0604020202020204" pitchFamily="34" charset="0"/>
              </a:rPr>
              <a:t>. </a:t>
            </a:r>
          </a:p>
        </p:txBody>
      </p:sp>
    </p:spTree>
    <p:extLst>
      <p:ext uri="{BB962C8B-B14F-4D97-AF65-F5344CB8AC3E}">
        <p14:creationId xmlns:p14="http://schemas.microsoft.com/office/powerpoint/2010/main" val="45837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o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o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4996</Words>
  <Application>Microsoft Office PowerPoint</Application>
  <PresentationFormat>Personalizar</PresentationFormat>
  <Paragraphs>421</Paragraphs>
  <Slides>40</Slides>
  <Notes>40</Notes>
  <HiddenSlides>0</HiddenSlides>
  <MMClips>0</MMClips>
  <ScaleCrop>false</ScaleCrop>
  <HeadingPairs>
    <vt:vector size="4" baseType="variant">
      <vt:variant>
        <vt:lpstr>Tema</vt:lpstr>
      </vt:variant>
      <vt:variant>
        <vt:i4>1</vt:i4>
      </vt:variant>
      <vt:variant>
        <vt:lpstr>Títulos de slides</vt:lpstr>
      </vt:variant>
      <vt:variant>
        <vt:i4>40</vt:i4>
      </vt:variant>
    </vt:vector>
  </HeadingPairs>
  <TitlesOfParts>
    <vt:vector size="41" baseType="lpstr">
      <vt:lpstr>Office Theme</vt:lpstr>
      <vt:lpstr>TRANSPARÊNCIA &amp; GOVERNANÇA CorpORATIVA</vt:lpstr>
      <vt:lpstr>A função social do Sesc e do Senac</vt:lpstr>
      <vt:lpstr>A Transparência e  Governança corporativa</vt:lpstr>
      <vt:lpstr>Transparência e Governança Corporativa</vt:lpstr>
      <vt:lpstr>Governança Corporativa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 Transparência e o CONTROLE  EXERCIDO PELA SOCIEDADE</vt:lpstr>
      <vt:lpstr>Apresentação do PowerPoint</vt:lpstr>
      <vt:lpstr>Resultados</vt:lpstr>
      <vt:lpstr>As áreas de atuação do Sesc</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2017-08-03T17:06:32Z</dcterms:created>
  <dcterms:modified xsi:type="dcterms:W3CDTF">2018-04-10T15:18:13Z</dcterms:modified>
</cp:coreProperties>
</file>