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257" r:id="rId2"/>
    <p:sldId id="291" r:id="rId3"/>
    <p:sldId id="292" r:id="rId4"/>
    <p:sldId id="283" r:id="rId5"/>
    <p:sldId id="277" r:id="rId6"/>
    <p:sldId id="294" r:id="rId7"/>
    <p:sldId id="258" r:id="rId8"/>
    <p:sldId id="287" r:id="rId9"/>
    <p:sldId id="286" r:id="rId10"/>
    <p:sldId id="295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85" r:id="rId19"/>
    <p:sldId id="264" r:id="rId20"/>
    <p:sldId id="269" r:id="rId21"/>
    <p:sldId id="280" r:id="rId22"/>
    <p:sldId id="278" r:id="rId23"/>
    <p:sldId id="296" r:id="rId24"/>
    <p:sldId id="270" r:id="rId25"/>
    <p:sldId id="271" r:id="rId26"/>
    <p:sldId id="272" r:id="rId27"/>
    <p:sldId id="297" r:id="rId28"/>
    <p:sldId id="275" r:id="rId29"/>
    <p:sldId id="276" r:id="rId30"/>
    <p:sldId id="298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Planilha_do_Microsoft_Excel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'FIGURA 5'!$A$7</c:f>
              <c:strCache>
                <c:ptCount val="1"/>
                <c:pt idx="0">
                  <c:v>Benefícios previdenciários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'FIGURA 5'!$B$1:$W$1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'FIGURA 5'!$B$7:$W$7</c:f>
              <c:numCache>
                <c:formatCode>0.0%</c:formatCode>
                <c:ptCount val="22"/>
                <c:pt idx="0">
                  <c:v>7.3859338872045793E-2</c:v>
                </c:pt>
                <c:pt idx="1">
                  <c:v>7.7825210924518898E-2</c:v>
                </c:pt>
                <c:pt idx="2">
                  <c:v>8.0973745429819194E-2</c:v>
                </c:pt>
                <c:pt idx="3">
                  <c:v>8.1835584457831803E-2</c:v>
                </c:pt>
                <c:pt idx="4">
                  <c:v>8.2314622025389805E-2</c:v>
                </c:pt>
                <c:pt idx="5">
                  <c:v>8.2796463715294505E-2</c:v>
                </c:pt>
                <c:pt idx="6">
                  <c:v>8.3281125941920595E-2</c:v>
                </c:pt>
                <c:pt idx="7">
                  <c:v>8.3768625215727005E-2</c:v>
                </c:pt>
                <c:pt idx="8">
                  <c:v>8.4258978143819094E-2</c:v>
                </c:pt>
                <c:pt idx="9">
                  <c:v>8.4752201430514595E-2</c:v>
                </c:pt>
                <c:pt idx="10">
                  <c:v>8.5248311877912694E-2</c:v>
                </c:pt>
                <c:pt idx="11">
                  <c:v>8.5747326386466399E-2</c:v>
                </c:pt>
                <c:pt idx="12">
                  <c:v>8.624926195555746E-2</c:v>
                </c:pt>
                <c:pt idx="13">
                  <c:v>8.6754135684077333E-2</c:v>
                </c:pt>
                <c:pt idx="14">
                  <c:v>8.726196477100806E-2</c:v>
                </c:pt>
                <c:pt idx="15">
                  <c:v>8.7772766516008613E-2</c:v>
                </c:pt>
                <c:pt idx="16">
                  <c:v>8.8286558320004288E-2</c:v>
                </c:pt>
                <c:pt idx="17">
                  <c:v>8.8803357685779447E-2</c:v>
                </c:pt>
                <c:pt idx="18">
                  <c:v>8.9323182218573785E-2</c:v>
                </c:pt>
                <c:pt idx="19">
                  <c:v>8.9846049626682037E-2</c:v>
                </c:pt>
                <c:pt idx="20">
                  <c:v>9.0371977722057253E-2</c:v>
                </c:pt>
                <c:pt idx="21">
                  <c:v>9.0900984420917597E-2</c:v>
                </c:pt>
              </c:numCache>
            </c:numRef>
          </c:val>
        </c:ser>
        <c:ser>
          <c:idx val="2"/>
          <c:order val="1"/>
          <c:tx>
            <c:strRef>
              <c:f>'FIGURA 5'!$A$8</c:f>
              <c:strCache>
                <c:ptCount val="1"/>
                <c:pt idx="0">
                  <c:v>Demais despesas</c:v>
                </c:pt>
              </c:strCache>
            </c:strRef>
          </c:tx>
          <c:spPr>
            <a:solidFill>
              <a:schemeClr val="accent3">
                <a:alpha val="74000"/>
              </a:schemeClr>
            </a:solidFill>
            <a:ln>
              <a:noFill/>
            </a:ln>
            <a:effectLst>
              <a:innerShdw blurRad="114300">
                <a:schemeClr val="accent3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'FIGURA 5'!$B$1:$W$1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'FIGURA 5'!$B$8:$W$8</c:f>
              <c:numCache>
                <c:formatCode>0.0%</c:formatCode>
                <c:ptCount val="22"/>
                <c:pt idx="0">
                  <c:v>7.0312784926861299E-2</c:v>
                </c:pt>
                <c:pt idx="1">
                  <c:v>7.7693473956277612E-2</c:v>
                </c:pt>
                <c:pt idx="2">
                  <c:v>7.3250904519209653E-2</c:v>
                </c:pt>
                <c:pt idx="3">
                  <c:v>6.8355986045138775E-2</c:v>
                </c:pt>
                <c:pt idx="4">
                  <c:v>6.4107483615469918E-2</c:v>
                </c:pt>
                <c:pt idx="5">
                  <c:v>5.9948115230822968E-2</c:v>
                </c:pt>
                <c:pt idx="6">
                  <c:v>5.5875622082497092E-2</c:v>
                </c:pt>
                <c:pt idx="7">
                  <c:v>5.1887799958251823E-2</c:v>
                </c:pt>
                <c:pt idx="8">
                  <c:v>5.059874813497324E-2</c:v>
                </c:pt>
                <c:pt idx="9">
                  <c:v>4.6710056186756638E-2</c:v>
                </c:pt>
                <c:pt idx="10">
                  <c:v>4.2901293386655007E-2</c:v>
                </c:pt>
                <c:pt idx="11">
                  <c:v>3.9170422924244205E-2</c:v>
                </c:pt>
                <c:pt idx="12">
                  <c:v>3.5515457156268165E-2</c:v>
                </c:pt>
                <c:pt idx="13">
                  <c:v>3.1934456404445866E-2</c:v>
                </c:pt>
                <c:pt idx="14">
                  <c:v>2.842552778258596E-2</c:v>
                </c:pt>
                <c:pt idx="15">
                  <c:v>2.4986824052288623E-2</c:v>
                </c:pt>
                <c:pt idx="16">
                  <c:v>2.1616542506540048E-2</c:v>
                </c:pt>
                <c:pt idx="17">
                  <c:v>1.8312923880518084E-2</c:v>
                </c:pt>
                <c:pt idx="18">
                  <c:v>1.5074251288946419E-2</c:v>
                </c:pt>
                <c:pt idx="19">
                  <c:v>1.1898849189348054E-2</c:v>
                </c:pt>
                <c:pt idx="20">
                  <c:v>8.7850823705678815E-3</c:v>
                </c:pt>
                <c:pt idx="21">
                  <c:v>5.7313549659465807E-3</c:v>
                </c:pt>
              </c:numCache>
            </c:numRef>
          </c:val>
        </c:ser>
        <c:ser>
          <c:idx val="3"/>
          <c:order val="2"/>
          <c:tx>
            <c:strRef>
              <c:f>'FIGURA 5'!$A$3</c:f>
              <c:strCache>
                <c:ptCount val="1"/>
                <c:pt idx="0">
                  <c:v>Despesa Educação</c:v>
                </c:pt>
              </c:strCache>
            </c:strRef>
          </c:tx>
          <c:spPr>
            <a:solidFill>
              <a:schemeClr val="accent4">
                <a:alpha val="74000"/>
              </a:schemeClr>
            </a:solidFill>
            <a:ln>
              <a:noFill/>
            </a:ln>
            <a:effectLst>
              <a:innerShdw blurRad="114300">
                <a:schemeClr val="accent4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'FIGURA 5'!$B$1:$W$1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'FIGURA 5'!$B$3:$W$3</c:f>
              <c:numCache>
                <c:formatCode>0.0%</c:formatCode>
                <c:ptCount val="22"/>
                <c:pt idx="0">
                  <c:v>2.4E-2</c:v>
                </c:pt>
                <c:pt idx="1">
                  <c:v>2.377071840529062E-2</c:v>
                </c:pt>
                <c:pt idx="2">
                  <c:v>2.3957227469111924E-2</c:v>
                </c:pt>
                <c:pt idx="3">
                  <c:v>2.3552055044997026E-2</c:v>
                </c:pt>
                <c:pt idx="4">
                  <c:v>2.3061430187101797E-2</c:v>
                </c:pt>
                <c:pt idx="5">
                  <c:v>2.2582771789155232E-2</c:v>
                </c:pt>
                <c:pt idx="6">
                  <c:v>2.2115787986280538E-2</c:v>
                </c:pt>
                <c:pt idx="7">
                  <c:v>2.1660194032256445E-2</c:v>
                </c:pt>
                <c:pt idx="8">
                  <c:v>2.1215712125891472E-2</c:v>
                </c:pt>
                <c:pt idx="9">
                  <c:v>2.0782071241632963E-2</c:v>
                </c:pt>
                <c:pt idx="10">
                  <c:v>2.0359006964307591E-2</c:v>
                </c:pt>
                <c:pt idx="11">
                  <c:v>1.9946261327892595E-2</c:v>
                </c:pt>
                <c:pt idx="12">
                  <c:v>1.9543582658219427E-2</c:v>
                </c:pt>
                <c:pt idx="13">
                  <c:v>1.9150725419513896E-2</c:v>
                </c:pt>
                <c:pt idx="14">
                  <c:v>1.8767450064679236E-2</c:v>
                </c:pt>
                <c:pt idx="15">
                  <c:v>1.8393522889230782E-2</c:v>
                </c:pt>
                <c:pt idx="16">
                  <c:v>1.8028715888793265E-2</c:v>
                </c:pt>
                <c:pt idx="17">
                  <c:v>1.7672806620073738E-2</c:v>
                </c:pt>
                <c:pt idx="18">
                  <c:v>1.7325578065225417E-2</c:v>
                </c:pt>
                <c:pt idx="19">
                  <c:v>1.6986818499519739E-2</c:v>
                </c:pt>
                <c:pt idx="20">
                  <c:v>1.6656321362245909E-2</c:v>
                </c:pt>
                <c:pt idx="21">
                  <c:v>1.6333885130759243E-2</c:v>
                </c:pt>
              </c:numCache>
            </c:numRef>
          </c:val>
        </c:ser>
        <c:ser>
          <c:idx val="4"/>
          <c:order val="3"/>
          <c:tx>
            <c:strRef>
              <c:f>'FIGURA 5'!$A$5</c:f>
              <c:strCache>
                <c:ptCount val="1"/>
                <c:pt idx="0">
                  <c:v>Despesa saúde</c:v>
                </c:pt>
              </c:strCache>
            </c:strRef>
          </c:tx>
          <c:spPr>
            <a:solidFill>
              <a:schemeClr val="accent5">
                <a:alpha val="74000"/>
              </a:schemeClr>
            </a:solidFill>
            <a:ln>
              <a:noFill/>
            </a:ln>
            <a:effectLst>
              <a:innerShdw blurRad="114300">
                <a:schemeClr val="accent5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'FIGURA 5'!$B$1:$W$1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'FIGURA 5'!$B$5:$W$5</c:f>
              <c:numCache>
                <c:formatCode>0.0%</c:formatCode>
                <c:ptCount val="22"/>
                <c:pt idx="0">
                  <c:v>1.6E-2</c:v>
                </c:pt>
                <c:pt idx="1">
                  <c:v>1.5831860163879784E-2</c:v>
                </c:pt>
                <c:pt idx="2">
                  <c:v>1.5968633477348743E-2</c:v>
                </c:pt>
                <c:pt idx="3">
                  <c:v>1.5671507032997817E-2</c:v>
                </c:pt>
                <c:pt idx="4">
                  <c:v>1.5311715470541318E-2</c:v>
                </c:pt>
                <c:pt idx="5">
                  <c:v>1.4960699312047174E-2</c:v>
                </c:pt>
                <c:pt idx="6">
                  <c:v>1.4618244523272395E-2</c:v>
                </c:pt>
                <c:pt idx="7">
                  <c:v>1.4284142290321393E-2</c:v>
                </c:pt>
                <c:pt idx="8">
                  <c:v>1.3958188892320414E-2</c:v>
                </c:pt>
                <c:pt idx="9">
                  <c:v>1.3640185577197509E-2</c:v>
                </c:pt>
                <c:pt idx="10">
                  <c:v>1.3329938440492238E-2</c:v>
                </c:pt>
                <c:pt idx="11">
                  <c:v>1.302725830712124E-2</c:v>
                </c:pt>
                <c:pt idx="12">
                  <c:v>1.2731960616027582E-2</c:v>
                </c:pt>
                <c:pt idx="13">
                  <c:v>1.2443865307643527E-2</c:v>
                </c:pt>
                <c:pt idx="14">
                  <c:v>1.2162796714098109E-2</c:v>
                </c:pt>
                <c:pt idx="15">
                  <c:v>1.1888583452102574E-2</c:v>
                </c:pt>
                <c:pt idx="16">
                  <c:v>1.16210583184484E-2</c:v>
                </c:pt>
                <c:pt idx="17">
                  <c:v>1.1360058188054082E-2</c:v>
                </c:pt>
                <c:pt idx="18">
                  <c:v>1.1105423914498648E-2</c:v>
                </c:pt>
                <c:pt idx="19">
                  <c:v>1.0857000232981154E-2</c:v>
                </c:pt>
                <c:pt idx="20">
                  <c:v>1.061463566564701E-2</c:v>
                </c:pt>
                <c:pt idx="21">
                  <c:v>1.0378182429223453E-2</c:v>
                </c:pt>
              </c:numCache>
            </c:numRef>
          </c:val>
        </c:ser>
        <c:ser>
          <c:idx val="5"/>
          <c:order val="4"/>
          <c:tx>
            <c:strRef>
              <c:f>Plan1!#REF!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>
                <a:alpha val="74000"/>
              </a:schemeClr>
            </a:solidFill>
            <a:ln>
              <a:noFill/>
            </a:ln>
            <a:effectLst>
              <a:innerShdw blurRad="114300">
                <a:schemeClr val="accent6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'FIGURA 5'!$B$1:$W$1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Plan1!#REF!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5"/>
          <c:tx>
            <c:strRef>
              <c:f>Plan1!#REF!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alpha val="74000"/>
              </a:schemeClr>
            </a:solidFill>
            <a:ln>
              <a:noFill/>
            </a:ln>
            <a:effectLst>
              <a:innerShdw blurRad="114300">
                <a:schemeClr val="accent1">
                  <a:lumMod val="60000"/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60000"/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'FIGURA 5'!$B$1:$W$1</c:f>
              <c:numCache>
                <c:formatCode>General</c:formatCode>
                <c:ptCount val="2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</c:numCache>
            </c:numRef>
          </c:cat>
          <c:val>
            <c:numRef>
              <c:f>Plan1!#REF!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25778480"/>
        <c:axId val="148755616"/>
      </c:areaChart>
      <c:catAx>
        <c:axId val="22577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755616"/>
        <c:crosses val="autoZero"/>
        <c:auto val="1"/>
        <c:lblAlgn val="ctr"/>
        <c:lblOffset val="100"/>
        <c:noMultiLvlLbl val="0"/>
      </c:catAx>
      <c:valAx>
        <c:axId val="14875561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PIB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77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2333118956156"/>
          <c:y val="8.9983891498541219E-2"/>
          <c:w val="0.78411824349770853"/>
          <c:h val="0.90068173881698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Plan1!$M$3</c:f>
              <c:strCache>
                <c:ptCount val="1"/>
                <c:pt idx="0">
                  <c:v>Encargos pagamentos de juros (%PIB)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0,8 </a:t>
                    </a:r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Plan1!$L$4:$L$9</c:f>
              <c:strCache>
                <c:ptCount val="6"/>
                <c:pt idx="0">
                  <c:v>Japão</c:v>
                </c:pt>
                <c:pt idx="1">
                  <c:v>Grécia</c:v>
                </c:pt>
                <c:pt idx="2">
                  <c:v>Itália</c:v>
                </c:pt>
                <c:pt idx="3">
                  <c:v>Portugal</c:v>
                </c:pt>
                <c:pt idx="4">
                  <c:v>Espanha</c:v>
                </c:pt>
                <c:pt idx="5">
                  <c:v>Brasil</c:v>
                </c:pt>
              </c:strCache>
            </c:strRef>
          </c:cat>
          <c:val>
            <c:numRef>
              <c:f>Plan1!$M$4:$M$9</c:f>
              <c:numCache>
                <c:formatCode>General</c:formatCode>
                <c:ptCount val="6"/>
                <c:pt idx="0">
                  <c:v>1</c:v>
                </c:pt>
                <c:pt idx="1">
                  <c:v>4.2</c:v>
                </c:pt>
                <c:pt idx="2">
                  <c:v>4.2</c:v>
                </c:pt>
                <c:pt idx="3">
                  <c:v>4.3</c:v>
                </c:pt>
                <c:pt idx="4">
                  <c:v>2.9</c:v>
                </c:pt>
                <c:pt idx="5">
                  <c:v>8.5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7129248"/>
        <c:axId val="227129640"/>
      </c:barChart>
      <c:catAx>
        <c:axId val="227129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129640"/>
        <c:crosses val="autoZero"/>
        <c:auto val="1"/>
        <c:lblAlgn val="ctr"/>
        <c:lblOffset val="100"/>
        <c:noMultiLvlLbl val="0"/>
      </c:catAx>
      <c:valAx>
        <c:axId val="227129640"/>
        <c:scaling>
          <c:orientation val="minMax"/>
          <c:max val="10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12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55475674236374E-2"/>
          <c:y val="8.3172865690460951E-2"/>
          <c:w val="0.95225950017117422"/>
          <c:h val="0.77159494467694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Plan1!$N$3</c:f>
              <c:strCache>
                <c:ptCount val="1"/>
                <c:pt idx="0">
                  <c:v>Juros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Plan1!$M$14:$M$24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Plan1!$N$14:$N$24</c:f>
              <c:numCache>
                <c:formatCode>#,##0</c:formatCode>
                <c:ptCount val="11"/>
                <c:pt idx="0">
                  <c:v>158.1</c:v>
                </c:pt>
                <c:pt idx="1">
                  <c:v>161.9</c:v>
                </c:pt>
                <c:pt idx="2">
                  <c:v>162.5</c:v>
                </c:pt>
                <c:pt idx="3">
                  <c:v>165.5</c:v>
                </c:pt>
                <c:pt idx="4">
                  <c:v>171</c:v>
                </c:pt>
                <c:pt idx="5">
                  <c:v>195.4</c:v>
                </c:pt>
                <c:pt idx="6">
                  <c:v>236.7</c:v>
                </c:pt>
                <c:pt idx="7">
                  <c:v>213.9</c:v>
                </c:pt>
                <c:pt idx="8">
                  <c:v>248.9</c:v>
                </c:pt>
                <c:pt idx="9">
                  <c:v>311.39999999999998</c:v>
                </c:pt>
                <c:pt idx="10">
                  <c:v>501.8</c:v>
                </c:pt>
              </c:numCache>
            </c:numRef>
          </c:val>
        </c:ser>
        <c:ser>
          <c:idx val="1"/>
          <c:order val="1"/>
          <c:tx>
            <c:strRef>
              <c:f>Plan1!$O$3</c:f>
              <c:strCache>
                <c:ptCount val="1"/>
                <c:pt idx="0">
                  <c:v>Previdência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Plan1!$M$14:$M$24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Plan1!$O$14:$O$24</c:f>
              <c:numCache>
                <c:formatCode>#,##0</c:formatCode>
                <c:ptCount val="11"/>
                <c:pt idx="0">
                  <c:v>145</c:v>
                </c:pt>
                <c:pt idx="1">
                  <c:v>165</c:v>
                </c:pt>
                <c:pt idx="2">
                  <c:v>182</c:v>
                </c:pt>
                <c:pt idx="3">
                  <c:v>200</c:v>
                </c:pt>
                <c:pt idx="4">
                  <c:v>225</c:v>
                </c:pt>
                <c:pt idx="5">
                  <c:v>256</c:v>
                </c:pt>
                <c:pt idx="6">
                  <c:v>281</c:v>
                </c:pt>
                <c:pt idx="7">
                  <c:v>316</c:v>
                </c:pt>
                <c:pt idx="8">
                  <c:v>357</c:v>
                </c:pt>
                <c:pt idx="9">
                  <c:v>394</c:v>
                </c:pt>
                <c:pt idx="10">
                  <c:v>436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0149704"/>
        <c:axId val="260150096"/>
      </c:barChart>
      <c:catAx>
        <c:axId val="26014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150096"/>
        <c:crosses val="autoZero"/>
        <c:auto val="1"/>
        <c:lblAlgn val="ctr"/>
        <c:lblOffset val="100"/>
        <c:noMultiLvlLbl val="0"/>
      </c:catAx>
      <c:valAx>
        <c:axId val="26015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014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94200682077018"/>
          <c:y val="9.3333299684478857E-2"/>
          <c:w val="0.3173531376298766"/>
          <c:h val="9.3486191666819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Plan1!$X$5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cat>
            <c:strRef>
              <c:f>Plan1!$U$6:$U$29</c:f>
              <c:strCache>
                <c:ptCount val="24"/>
                <c:pt idx="0">
                  <c:v>França</c:v>
                </c:pt>
                <c:pt idx="1">
                  <c:v>Finlândia</c:v>
                </c:pt>
                <c:pt idx="2">
                  <c:v>Bélgica</c:v>
                </c:pt>
                <c:pt idx="3">
                  <c:v>Itália</c:v>
                </c:pt>
                <c:pt idx="4">
                  <c:v>Dinamarca</c:v>
                </c:pt>
                <c:pt idx="5">
                  <c:v>Áustria</c:v>
                </c:pt>
                <c:pt idx="6">
                  <c:v>Suécia</c:v>
                </c:pt>
                <c:pt idx="7">
                  <c:v>Grécia</c:v>
                </c:pt>
                <c:pt idx="8">
                  <c:v>Espanha</c:v>
                </c:pt>
                <c:pt idx="9">
                  <c:v>Alemanha</c:v>
                </c:pt>
                <c:pt idx="10">
                  <c:v>Portugal</c:v>
                </c:pt>
                <c:pt idx="11">
                  <c:v>Noruega</c:v>
                </c:pt>
                <c:pt idx="12">
                  <c:v>Países Baixos</c:v>
                </c:pt>
                <c:pt idx="13">
                  <c:v>Reino Unido</c:v>
                </c:pt>
                <c:pt idx="14">
                  <c:v>OCDE - Total</c:v>
                </c:pt>
                <c:pt idx="15">
                  <c:v>Suíça</c:v>
                </c:pt>
                <c:pt idx="16">
                  <c:v>Polônia</c:v>
                </c:pt>
                <c:pt idx="17">
                  <c:v>Estados Unidos</c:v>
                </c:pt>
                <c:pt idx="18">
                  <c:v>Austrália</c:v>
                </c:pt>
                <c:pt idx="19">
                  <c:v>Brasil [2]</c:v>
                </c:pt>
                <c:pt idx="20">
                  <c:v>Canadá</c:v>
                </c:pt>
                <c:pt idx="21">
                  <c:v>Irlanda</c:v>
                </c:pt>
                <c:pt idx="22">
                  <c:v>Chile</c:v>
                </c:pt>
                <c:pt idx="23">
                  <c:v>México [3]</c:v>
                </c:pt>
              </c:strCache>
            </c:strRef>
          </c:cat>
          <c:val>
            <c:numRef>
              <c:f>Plan1!$X$6:$X$29</c:f>
              <c:numCache>
                <c:formatCode>0.0</c:formatCode>
                <c:ptCount val="24"/>
                <c:pt idx="0">
                  <c:v>31.684999999999999</c:v>
                </c:pt>
                <c:pt idx="1">
                  <c:v>30.574999999999999</c:v>
                </c:pt>
                <c:pt idx="2">
                  <c:v>29.17</c:v>
                </c:pt>
                <c:pt idx="3">
                  <c:v>28.917000000000002</c:v>
                </c:pt>
                <c:pt idx="4">
                  <c:v>28.814</c:v>
                </c:pt>
                <c:pt idx="5">
                  <c:v>28.03</c:v>
                </c:pt>
                <c:pt idx="6">
                  <c:v>26.677</c:v>
                </c:pt>
                <c:pt idx="7">
                  <c:v>26.387</c:v>
                </c:pt>
                <c:pt idx="8">
                  <c:v>25.370999999999999</c:v>
                </c:pt>
                <c:pt idx="9">
                  <c:v>24.963999999999999</c:v>
                </c:pt>
                <c:pt idx="10">
                  <c:v>24.1</c:v>
                </c:pt>
                <c:pt idx="11">
                  <c:v>23.908999999999999</c:v>
                </c:pt>
                <c:pt idx="12">
                  <c:v>22.312999999999999</c:v>
                </c:pt>
                <c:pt idx="13">
                  <c:v>21.501999999999999</c:v>
                </c:pt>
                <c:pt idx="14">
                  <c:v>20.998999999999999</c:v>
                </c:pt>
                <c:pt idx="15">
                  <c:v>19.608000000000001</c:v>
                </c:pt>
                <c:pt idx="16">
                  <c:v>19.419</c:v>
                </c:pt>
                <c:pt idx="17">
                  <c:v>18.954000000000001</c:v>
                </c:pt>
                <c:pt idx="18">
                  <c:v>18.794</c:v>
                </c:pt>
                <c:pt idx="19">
                  <c:v>17.5</c:v>
                </c:pt>
                <c:pt idx="20">
                  <c:v>17.213000000000001</c:v>
                </c:pt>
                <c:pt idx="21">
                  <c:v>16.971</c:v>
                </c:pt>
                <c:pt idx="22">
                  <c:v>11.18</c:v>
                </c:pt>
                <c:pt idx="23">
                  <c:v>7.4</c:v>
                </c:pt>
              </c:numCache>
            </c:numRef>
          </c:val>
        </c:ser>
        <c:ser>
          <c:idx val="1"/>
          <c:order val="1"/>
          <c:tx>
            <c:strRef>
              <c:f>Plan1!$W$5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Plan1!$U$6:$U$29</c:f>
              <c:strCache>
                <c:ptCount val="24"/>
                <c:pt idx="0">
                  <c:v>França</c:v>
                </c:pt>
                <c:pt idx="1">
                  <c:v>Finlândia</c:v>
                </c:pt>
                <c:pt idx="2">
                  <c:v>Bélgica</c:v>
                </c:pt>
                <c:pt idx="3">
                  <c:v>Itália</c:v>
                </c:pt>
                <c:pt idx="4">
                  <c:v>Dinamarca</c:v>
                </c:pt>
                <c:pt idx="5">
                  <c:v>Áustria</c:v>
                </c:pt>
                <c:pt idx="6">
                  <c:v>Suécia</c:v>
                </c:pt>
                <c:pt idx="7">
                  <c:v>Grécia</c:v>
                </c:pt>
                <c:pt idx="8">
                  <c:v>Espanha</c:v>
                </c:pt>
                <c:pt idx="9">
                  <c:v>Alemanha</c:v>
                </c:pt>
                <c:pt idx="10">
                  <c:v>Portugal</c:v>
                </c:pt>
                <c:pt idx="11">
                  <c:v>Noruega</c:v>
                </c:pt>
                <c:pt idx="12">
                  <c:v>Países Baixos</c:v>
                </c:pt>
                <c:pt idx="13">
                  <c:v>Reino Unido</c:v>
                </c:pt>
                <c:pt idx="14">
                  <c:v>OCDE - Total</c:v>
                </c:pt>
                <c:pt idx="15">
                  <c:v>Suíça</c:v>
                </c:pt>
                <c:pt idx="16">
                  <c:v>Polônia</c:v>
                </c:pt>
                <c:pt idx="17">
                  <c:v>Estados Unidos</c:v>
                </c:pt>
                <c:pt idx="18">
                  <c:v>Austrália</c:v>
                </c:pt>
                <c:pt idx="19">
                  <c:v>Brasil [2]</c:v>
                </c:pt>
                <c:pt idx="20">
                  <c:v>Canadá</c:v>
                </c:pt>
                <c:pt idx="21">
                  <c:v>Irlanda</c:v>
                </c:pt>
                <c:pt idx="22">
                  <c:v>Chile</c:v>
                </c:pt>
                <c:pt idx="23">
                  <c:v>México [3]</c:v>
                </c:pt>
              </c:strCache>
            </c:strRef>
          </c:cat>
          <c:val>
            <c:numRef>
              <c:f>Plan1!$W$6:$W$29</c:f>
              <c:numCache>
                <c:formatCode>0.0</c:formatCode>
                <c:ptCount val="24"/>
                <c:pt idx="0">
                  <c:v>27.495000000000001</c:v>
                </c:pt>
                <c:pt idx="1">
                  <c:v>22.648</c:v>
                </c:pt>
                <c:pt idx="2">
                  <c:v>23.5</c:v>
                </c:pt>
                <c:pt idx="3">
                  <c:v>22.637</c:v>
                </c:pt>
                <c:pt idx="4">
                  <c:v>23.765000000000001</c:v>
                </c:pt>
                <c:pt idx="5">
                  <c:v>25.486999999999998</c:v>
                </c:pt>
                <c:pt idx="6">
                  <c:v>26.773</c:v>
                </c:pt>
                <c:pt idx="7">
                  <c:v>18.382999999999999</c:v>
                </c:pt>
                <c:pt idx="8">
                  <c:v>19.481000000000002</c:v>
                </c:pt>
                <c:pt idx="9">
                  <c:v>25.405000000000001</c:v>
                </c:pt>
                <c:pt idx="10">
                  <c:v>18.513000000000002</c:v>
                </c:pt>
                <c:pt idx="11">
                  <c:v>20.402000000000001</c:v>
                </c:pt>
                <c:pt idx="12">
                  <c:v>18.404</c:v>
                </c:pt>
                <c:pt idx="13">
                  <c:v>17.706</c:v>
                </c:pt>
                <c:pt idx="14">
                  <c:v>17.98</c:v>
                </c:pt>
                <c:pt idx="15">
                  <c:v>16.286999999999999</c:v>
                </c:pt>
                <c:pt idx="16">
                  <c:v>20.221</c:v>
                </c:pt>
                <c:pt idx="17">
                  <c:v>14.25</c:v>
                </c:pt>
                <c:pt idx="18">
                  <c:v>18.242000000000001</c:v>
                </c:pt>
                <c:pt idx="19">
                  <c:v>12.9</c:v>
                </c:pt>
                <c:pt idx="20">
                  <c:v>15.763</c:v>
                </c:pt>
                <c:pt idx="21">
                  <c:v>12.567</c:v>
                </c:pt>
                <c:pt idx="22">
                  <c:v>12.737</c:v>
                </c:pt>
                <c:pt idx="23">
                  <c:v>4.7779999999999996</c:v>
                </c:pt>
              </c:numCache>
            </c:numRef>
          </c:val>
        </c:ser>
        <c:ser>
          <c:idx val="2"/>
          <c:order val="2"/>
          <c:tx>
            <c:strRef>
              <c:f>Plan1!$V$5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Plan1!$U$6:$U$29</c:f>
              <c:strCache>
                <c:ptCount val="24"/>
                <c:pt idx="0">
                  <c:v>França</c:v>
                </c:pt>
                <c:pt idx="1">
                  <c:v>Finlândia</c:v>
                </c:pt>
                <c:pt idx="2">
                  <c:v>Bélgica</c:v>
                </c:pt>
                <c:pt idx="3">
                  <c:v>Itália</c:v>
                </c:pt>
                <c:pt idx="4">
                  <c:v>Dinamarca</c:v>
                </c:pt>
                <c:pt idx="5">
                  <c:v>Áustria</c:v>
                </c:pt>
                <c:pt idx="6">
                  <c:v>Suécia</c:v>
                </c:pt>
                <c:pt idx="7">
                  <c:v>Grécia</c:v>
                </c:pt>
                <c:pt idx="8">
                  <c:v>Espanha</c:v>
                </c:pt>
                <c:pt idx="9">
                  <c:v>Alemanha</c:v>
                </c:pt>
                <c:pt idx="10">
                  <c:v>Portugal</c:v>
                </c:pt>
                <c:pt idx="11">
                  <c:v>Noruega</c:v>
                </c:pt>
                <c:pt idx="12">
                  <c:v>Países Baixos</c:v>
                </c:pt>
                <c:pt idx="13">
                  <c:v>Reino Unido</c:v>
                </c:pt>
                <c:pt idx="14">
                  <c:v>OCDE - Total</c:v>
                </c:pt>
                <c:pt idx="15">
                  <c:v>Suíça</c:v>
                </c:pt>
                <c:pt idx="16">
                  <c:v>Polônia</c:v>
                </c:pt>
                <c:pt idx="17">
                  <c:v>Estados Unidos</c:v>
                </c:pt>
                <c:pt idx="18">
                  <c:v>Austrália</c:v>
                </c:pt>
                <c:pt idx="19">
                  <c:v>Brasil [2]</c:v>
                </c:pt>
                <c:pt idx="20">
                  <c:v>Canadá</c:v>
                </c:pt>
                <c:pt idx="21">
                  <c:v>Irlanda</c:v>
                </c:pt>
                <c:pt idx="22">
                  <c:v>Chile</c:v>
                </c:pt>
                <c:pt idx="23">
                  <c:v>México [3]</c:v>
                </c:pt>
              </c:strCache>
            </c:strRef>
          </c:cat>
          <c:val>
            <c:numRef>
              <c:f>Plan1!$V$6:$V$29</c:f>
              <c:numCache>
                <c:formatCode>0.0</c:formatCode>
                <c:ptCount val="24"/>
                <c:pt idx="0">
                  <c:v>24.28</c:v>
                </c:pt>
                <c:pt idx="1">
                  <c:v>23.318000000000001</c:v>
                </c:pt>
                <c:pt idx="2">
                  <c:v>24.417000000000002</c:v>
                </c:pt>
                <c:pt idx="3">
                  <c:v>20.652000000000001</c:v>
                </c:pt>
                <c:pt idx="4">
                  <c:v>21.972999999999999</c:v>
                </c:pt>
                <c:pt idx="5">
                  <c:v>23.204999999999998</c:v>
                </c:pt>
                <c:pt idx="6">
                  <c:v>27.236999999999998</c:v>
                </c:pt>
                <c:pt idx="7">
                  <c:v>15.721</c:v>
                </c:pt>
                <c:pt idx="8">
                  <c:v>19.196000000000002</c:v>
                </c:pt>
                <c:pt idx="9">
                  <c:v>21.353999999999999</c:v>
                </c:pt>
                <c:pt idx="10">
                  <c:v>12.224</c:v>
                </c:pt>
                <c:pt idx="11">
                  <c:v>21.55</c:v>
                </c:pt>
                <c:pt idx="12">
                  <c:v>23.989000000000001</c:v>
                </c:pt>
                <c:pt idx="13">
                  <c:v>15.244</c:v>
                </c:pt>
                <c:pt idx="14">
                  <c:v>16.928000000000001</c:v>
                </c:pt>
                <c:pt idx="15">
                  <c:v>12.125999999999999</c:v>
                </c:pt>
                <c:pt idx="16">
                  <c:v>14.592000000000001</c:v>
                </c:pt>
                <c:pt idx="17">
                  <c:v>13.167</c:v>
                </c:pt>
                <c:pt idx="18">
                  <c:v>13.131</c:v>
                </c:pt>
                <c:pt idx="19">
                  <c:v>8.6</c:v>
                </c:pt>
                <c:pt idx="20">
                  <c:v>17.545999999999999</c:v>
                </c:pt>
                <c:pt idx="21">
                  <c:v>16.838999999999999</c:v>
                </c:pt>
                <c:pt idx="22">
                  <c:v>9.83</c:v>
                </c:pt>
                <c:pt idx="23">
                  <c:v>3.17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60153232"/>
        <c:axId val="261185816"/>
      </c:barChart>
      <c:catAx>
        <c:axId val="260153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61185816"/>
        <c:crosses val="autoZero"/>
        <c:auto val="1"/>
        <c:lblAlgn val="ctr"/>
        <c:lblOffset val="100"/>
        <c:noMultiLvlLbl val="0"/>
      </c:catAx>
      <c:valAx>
        <c:axId val="261185816"/>
        <c:scaling>
          <c:orientation val="minMax"/>
          <c:max val="35"/>
          <c:min val="0"/>
        </c:scaling>
        <c:delete val="0"/>
        <c:axPos val="t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60153232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92113830879835668"/>
          <c:y val="0.22833871254989987"/>
          <c:w val="7.1615314390049076E-2"/>
          <c:h val="0.3463634423849783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2100950705618"/>
          <c:y val="7.1183284992405046E-2"/>
          <c:w val="0.66033221365457684"/>
          <c:h val="0.851576117935217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Resumo!$C$5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Resumo!$B$58:$B$94</c:f>
              <c:strCache>
                <c:ptCount val="37"/>
                <c:pt idx="0">
                  <c:v>Noruega</c:v>
                </c:pt>
                <c:pt idx="1">
                  <c:v>República Tcheca</c:v>
                </c:pt>
                <c:pt idx="2">
                  <c:v>Islândia</c:v>
                </c:pt>
                <c:pt idx="3">
                  <c:v>Finlândia</c:v>
                </c:pt>
                <c:pt idx="4">
                  <c:v>Suécia</c:v>
                </c:pt>
                <c:pt idx="5">
                  <c:v>Bélgica</c:v>
                </c:pt>
                <c:pt idx="6">
                  <c:v>Países Baixos</c:v>
                </c:pt>
                <c:pt idx="7">
                  <c:v>Dinamarca</c:v>
                </c:pt>
                <c:pt idx="8">
                  <c:v>Alemanha [1]</c:v>
                </c:pt>
                <c:pt idx="9">
                  <c:v>Áutria</c:v>
                </c:pt>
                <c:pt idx="10">
                  <c:v>Hungria</c:v>
                </c:pt>
                <c:pt idx="11">
                  <c:v>Suíça</c:v>
                </c:pt>
                <c:pt idx="12">
                  <c:v>Polônia</c:v>
                </c:pt>
                <c:pt idx="13">
                  <c:v>Irlanda</c:v>
                </c:pt>
                <c:pt idx="14">
                  <c:v>Reino Unido</c:v>
                </c:pt>
                <c:pt idx="15">
                  <c:v>França</c:v>
                </c:pt>
                <c:pt idx="16">
                  <c:v>Índia [1]</c:v>
                </c:pt>
                <c:pt idx="17">
                  <c:v>Itália</c:v>
                </c:pt>
                <c:pt idx="18">
                  <c:v>Espanha</c:v>
                </c:pt>
                <c:pt idx="19">
                  <c:v>Bulgária</c:v>
                </c:pt>
                <c:pt idx="20">
                  <c:v>Portugal</c:v>
                </c:pt>
                <c:pt idx="21">
                  <c:v>Grécia</c:v>
                </c:pt>
                <c:pt idx="22">
                  <c:v>Turquía</c:v>
                </c:pt>
                <c:pt idx="23">
                  <c:v>Estados Unidos [2]</c:v>
                </c:pt>
                <c:pt idx="24">
                  <c:v>Uruguai</c:v>
                </c:pt>
                <c:pt idx="25">
                  <c:v>Rússia</c:v>
                </c:pt>
                <c:pt idx="26">
                  <c:v>China</c:v>
                </c:pt>
                <c:pt idx="27">
                  <c:v>Argentina</c:v>
                </c:pt>
                <c:pt idx="28">
                  <c:v>Peru</c:v>
                </c:pt>
                <c:pt idx="29">
                  <c:v>Equador</c:v>
                </c:pt>
                <c:pt idx="30">
                  <c:v>Bolívia</c:v>
                </c:pt>
                <c:pt idx="31">
                  <c:v>México</c:v>
                </c:pt>
                <c:pt idx="32">
                  <c:v>Paraguai</c:v>
                </c:pt>
                <c:pt idx="33">
                  <c:v>Chile [2]</c:v>
                </c:pt>
                <c:pt idx="34">
                  <c:v>Brasil</c:v>
                </c:pt>
                <c:pt idx="35">
                  <c:v>Colômbia</c:v>
                </c:pt>
                <c:pt idx="36">
                  <c:v>África do Sul [1]</c:v>
                </c:pt>
              </c:strCache>
            </c:strRef>
          </c:cat>
          <c:val>
            <c:numRef>
              <c:f>Resumo!$C$58:$C$94</c:f>
              <c:numCache>
                <c:formatCode>General</c:formatCode>
                <c:ptCount val="37"/>
                <c:pt idx="0">
                  <c:v>25.9</c:v>
                </c:pt>
                <c:pt idx="1">
                  <c:v>26.13</c:v>
                </c:pt>
                <c:pt idx="2">
                  <c:v>26.94</c:v>
                </c:pt>
                <c:pt idx="3">
                  <c:v>27.12</c:v>
                </c:pt>
                <c:pt idx="4">
                  <c:v>27.32</c:v>
                </c:pt>
                <c:pt idx="5">
                  <c:v>27.59</c:v>
                </c:pt>
                <c:pt idx="6">
                  <c:v>27.99</c:v>
                </c:pt>
                <c:pt idx="7">
                  <c:v>29.08</c:v>
                </c:pt>
                <c:pt idx="8">
                  <c:v>30.13</c:v>
                </c:pt>
                <c:pt idx="9">
                  <c:v>30.48</c:v>
                </c:pt>
                <c:pt idx="10">
                  <c:v>30.55</c:v>
                </c:pt>
                <c:pt idx="11">
                  <c:v>31.64</c:v>
                </c:pt>
                <c:pt idx="12">
                  <c:v>32.39</c:v>
                </c:pt>
                <c:pt idx="13">
                  <c:v>32.520000000000003</c:v>
                </c:pt>
                <c:pt idx="14">
                  <c:v>32.57</c:v>
                </c:pt>
                <c:pt idx="15">
                  <c:v>33.1</c:v>
                </c:pt>
                <c:pt idx="16">
                  <c:v>35.15</c:v>
                </c:pt>
                <c:pt idx="17">
                  <c:v>35.159999999999997</c:v>
                </c:pt>
                <c:pt idx="18">
                  <c:v>35.89</c:v>
                </c:pt>
                <c:pt idx="19">
                  <c:v>36.01</c:v>
                </c:pt>
                <c:pt idx="20">
                  <c:v>36.04</c:v>
                </c:pt>
                <c:pt idx="21">
                  <c:v>36.68</c:v>
                </c:pt>
                <c:pt idx="22">
                  <c:v>40.17</c:v>
                </c:pt>
                <c:pt idx="23">
                  <c:v>41.06</c:v>
                </c:pt>
                <c:pt idx="24">
                  <c:v>41.32</c:v>
                </c:pt>
                <c:pt idx="25">
                  <c:v>41.59</c:v>
                </c:pt>
                <c:pt idx="26">
                  <c:v>42.16</c:v>
                </c:pt>
                <c:pt idx="27">
                  <c:v>42.49</c:v>
                </c:pt>
                <c:pt idx="28">
                  <c:v>45.11</c:v>
                </c:pt>
                <c:pt idx="29">
                  <c:v>46.57</c:v>
                </c:pt>
                <c:pt idx="30">
                  <c:v>46.7</c:v>
                </c:pt>
                <c:pt idx="31">
                  <c:v>48.07</c:v>
                </c:pt>
                <c:pt idx="32">
                  <c:v>48.17</c:v>
                </c:pt>
                <c:pt idx="33">
                  <c:v>50.45</c:v>
                </c:pt>
                <c:pt idx="34">
                  <c:v>52.67</c:v>
                </c:pt>
                <c:pt idx="35">
                  <c:v>53.54</c:v>
                </c:pt>
                <c:pt idx="36">
                  <c:v>63.38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8749344"/>
        <c:axId val="148749736"/>
      </c:barChart>
      <c:catAx>
        <c:axId val="14874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749736"/>
        <c:crosses val="autoZero"/>
        <c:auto val="1"/>
        <c:lblAlgn val="ctr"/>
        <c:lblOffset val="100"/>
        <c:tickLblSkip val="1"/>
        <c:noMultiLvlLbl val="0"/>
      </c:catAx>
      <c:valAx>
        <c:axId val="148749736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7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796095800524938"/>
          <c:y val="9.8092078911193176E-2"/>
          <c:w val="0.66033221365457617"/>
          <c:h val="0.85157611793521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Resumo!$C$5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Resumo!$B$6:$B$48</c:f>
              <c:strCache>
                <c:ptCount val="43"/>
                <c:pt idx="0">
                  <c:v>Noruega</c:v>
                </c:pt>
                <c:pt idx="1">
                  <c:v>Suíça</c:v>
                </c:pt>
                <c:pt idx="2">
                  <c:v>Estados Unidos</c:v>
                </c:pt>
                <c:pt idx="3">
                  <c:v>Irlanda</c:v>
                </c:pt>
                <c:pt idx="4">
                  <c:v>Países Baixos</c:v>
                </c:pt>
                <c:pt idx="5">
                  <c:v>Áustria</c:v>
                </c:pt>
                <c:pt idx="6">
                  <c:v>Alemanha</c:v>
                </c:pt>
                <c:pt idx="7">
                  <c:v>Dinamarca</c:v>
                </c:pt>
                <c:pt idx="8">
                  <c:v>Islândia</c:v>
                </c:pt>
                <c:pt idx="9">
                  <c:v>Suécia</c:v>
                </c:pt>
                <c:pt idx="10">
                  <c:v>Austrália</c:v>
                </c:pt>
                <c:pt idx="11">
                  <c:v>Canadá</c:v>
                </c:pt>
                <c:pt idx="12">
                  <c:v>Bélgica</c:v>
                </c:pt>
                <c:pt idx="13">
                  <c:v>Reino Unido</c:v>
                </c:pt>
                <c:pt idx="14">
                  <c:v>Finlândia</c:v>
                </c:pt>
                <c:pt idx="15">
                  <c:v>OCDE</c:v>
                </c:pt>
                <c:pt idx="16">
                  <c:v>França</c:v>
                </c:pt>
                <c:pt idx="17">
                  <c:v>Itália</c:v>
                </c:pt>
                <c:pt idx="18">
                  <c:v>Coréia do Sul</c:v>
                </c:pt>
                <c:pt idx="19">
                  <c:v>Espanha</c:v>
                </c:pt>
                <c:pt idx="20">
                  <c:v>Rep. Tcheca</c:v>
                </c:pt>
                <c:pt idx="21">
                  <c:v>Portugal</c:v>
                </c:pt>
                <c:pt idx="22">
                  <c:v>Grécia</c:v>
                </c:pt>
                <c:pt idx="23">
                  <c:v>Polônia</c:v>
                </c:pt>
                <c:pt idx="24">
                  <c:v>Hungria</c:v>
                </c:pt>
                <c:pt idx="25">
                  <c:v>Rússia</c:v>
                </c:pt>
                <c:pt idx="26">
                  <c:v>Chile</c:v>
                </c:pt>
                <c:pt idx="27">
                  <c:v>Uruguai</c:v>
                </c:pt>
                <c:pt idx="28">
                  <c:v>Argentina</c:v>
                </c:pt>
                <c:pt idx="29">
                  <c:v>Turquia</c:v>
                </c:pt>
                <c:pt idx="30">
                  <c:v>Bulgária</c:v>
                </c:pt>
                <c:pt idx="31">
                  <c:v>México</c:v>
                </c:pt>
                <c:pt idx="32">
                  <c:v>Am. Latina e Caribe</c:v>
                </c:pt>
                <c:pt idx="33">
                  <c:v>Mundo</c:v>
                </c:pt>
                <c:pt idx="34">
                  <c:v>Brasil</c:v>
                </c:pt>
                <c:pt idx="35">
                  <c:v>China</c:v>
                </c:pt>
                <c:pt idx="36">
                  <c:v>Colômbia</c:v>
                </c:pt>
                <c:pt idx="37">
                  <c:v>África do Sul</c:v>
                </c:pt>
                <c:pt idx="38">
                  <c:v>Peru</c:v>
                </c:pt>
                <c:pt idx="39">
                  <c:v>Equador</c:v>
                </c:pt>
                <c:pt idx="40">
                  <c:v>Paraguai</c:v>
                </c:pt>
                <c:pt idx="41">
                  <c:v>Bolívia</c:v>
                </c:pt>
                <c:pt idx="42">
                  <c:v>Índia</c:v>
                </c:pt>
              </c:strCache>
            </c:strRef>
          </c:cat>
          <c:val>
            <c:numRef>
              <c:f>Resumo!$C$6:$C$48</c:f>
              <c:numCache>
                <c:formatCode>_-* #,##0.00_-;\-* #,##0.00_-;_-* \-??_-;_-@_-</c:formatCode>
                <c:ptCount val="43"/>
                <c:pt idx="0">
                  <c:v>61471.573718789165</c:v>
                </c:pt>
                <c:pt idx="1">
                  <c:v>60535.158757132267</c:v>
                </c:pt>
                <c:pt idx="2">
                  <c:v>55836.792630873329</c:v>
                </c:pt>
                <c:pt idx="3">
                  <c:v>54654.397461379885</c:v>
                </c:pt>
                <c:pt idx="4">
                  <c:v>48458.940487329717</c:v>
                </c:pt>
                <c:pt idx="5">
                  <c:v>47824.187778136125</c:v>
                </c:pt>
                <c:pt idx="6">
                  <c:v>47268.433678688125</c:v>
                </c:pt>
                <c:pt idx="7">
                  <c:v>46635.244733072344</c:v>
                </c:pt>
                <c:pt idx="8">
                  <c:v>46546.977134015389</c:v>
                </c:pt>
                <c:pt idx="9">
                  <c:v>46420.418888816239</c:v>
                </c:pt>
                <c:pt idx="10">
                  <c:v>45514.175829767417</c:v>
                </c:pt>
                <c:pt idx="11">
                  <c:v>44310.121082509359</c:v>
                </c:pt>
                <c:pt idx="12">
                  <c:v>43991.622894801832</c:v>
                </c:pt>
                <c:pt idx="13">
                  <c:v>41324.556325182748</c:v>
                </c:pt>
                <c:pt idx="14">
                  <c:v>40600.918920887641</c:v>
                </c:pt>
                <c:pt idx="15">
                  <c:v>39741.143464522167</c:v>
                </c:pt>
                <c:pt idx="16">
                  <c:v>39677.992121419025</c:v>
                </c:pt>
                <c:pt idx="17">
                  <c:v>35896.461437958562</c:v>
                </c:pt>
                <c:pt idx="18">
                  <c:v>34549.16023316286</c:v>
                </c:pt>
                <c:pt idx="19">
                  <c:v>34526.501899856281</c:v>
                </c:pt>
                <c:pt idx="20">
                  <c:v>32167.057837275643</c:v>
                </c:pt>
                <c:pt idx="21">
                  <c:v>29214.315860331633</c:v>
                </c:pt>
                <c:pt idx="22">
                  <c:v>26680.08545819026</c:v>
                </c:pt>
                <c:pt idx="23">
                  <c:v>26135.322834797757</c:v>
                </c:pt>
                <c:pt idx="24">
                  <c:v>25581.50351151482</c:v>
                </c:pt>
                <c:pt idx="25">
                  <c:v>24451.3749516772</c:v>
                </c:pt>
                <c:pt idx="26">
                  <c:v>22316.207696514983</c:v>
                </c:pt>
                <c:pt idx="27">
                  <c:v>21200.587810884146</c:v>
                </c:pt>
                <c:pt idx="28">
                  <c:v>20323.003047105867</c:v>
                </c:pt>
                <c:pt idx="29">
                  <c:v>19618.224711395258</c:v>
                </c:pt>
                <c:pt idx="30">
                  <c:v>17511.764114693502</c:v>
                </c:pt>
                <c:pt idx="31">
                  <c:v>17276.643627858117</c:v>
                </c:pt>
                <c:pt idx="32">
                  <c:v>15652.686504709334</c:v>
                </c:pt>
                <c:pt idx="33">
                  <c:v>15470.154306175507</c:v>
                </c:pt>
                <c:pt idx="34">
                  <c:v>15359.326296675172</c:v>
                </c:pt>
                <c:pt idx="35">
                  <c:v>14238.669339285661</c:v>
                </c:pt>
                <c:pt idx="36">
                  <c:v>13800.786625419705</c:v>
                </c:pt>
                <c:pt idx="37">
                  <c:v>13165.148024291771</c:v>
                </c:pt>
                <c:pt idx="38">
                  <c:v>12402.422706983158</c:v>
                </c:pt>
                <c:pt idx="39">
                  <c:v>11388.156903546924</c:v>
                </c:pt>
                <c:pt idx="40">
                  <c:v>9184.4894106823667</c:v>
                </c:pt>
                <c:pt idx="41">
                  <c:v>6880.9033586191335</c:v>
                </c:pt>
                <c:pt idx="42">
                  <c:v>6088.6498299911564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1186208"/>
        <c:axId val="261186600"/>
      </c:barChart>
      <c:catAx>
        <c:axId val="261186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186600"/>
        <c:crosses val="autoZero"/>
        <c:auto val="1"/>
        <c:lblAlgn val="ctr"/>
        <c:lblOffset val="100"/>
        <c:tickLblSkip val="1"/>
        <c:noMultiLvlLbl val="0"/>
      </c:catAx>
      <c:valAx>
        <c:axId val="261186600"/>
        <c:scaling>
          <c:orientation val="minMax"/>
          <c:max val="70000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18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/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14511470585"/>
          <c:y val="3.7453698569368976E-2"/>
          <c:w val="0.83458552055992996"/>
          <c:h val="0.719066744514259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'E:\Previdência Rural\[Tabelas Graficos Juliano.xlsx]T3'!$N$20</c:f>
              <c:strCache>
                <c:ptCount val="1"/>
                <c:pt idx="0">
                  <c:v>Cofins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[1]T3!$O$19:$X$19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[1]T3!$O$20:$X$20</c:f>
              <c:numCache>
                <c:formatCode>General</c:formatCode>
                <c:ptCount val="10"/>
                <c:pt idx="0">
                  <c:v>18226</c:v>
                </c:pt>
                <c:pt idx="1">
                  <c:v>20581.600000000002</c:v>
                </c:pt>
                <c:pt idx="2">
                  <c:v>24160.2</c:v>
                </c:pt>
                <c:pt idx="3">
                  <c:v>23577.200000000001</c:v>
                </c:pt>
                <c:pt idx="4">
                  <c:v>30509.600000000002</c:v>
                </c:pt>
                <c:pt idx="5">
                  <c:v>31615.800000000003</c:v>
                </c:pt>
                <c:pt idx="6">
                  <c:v>34893.990323295999</c:v>
                </c:pt>
                <c:pt idx="7">
                  <c:v>38124.923795575996</c:v>
                </c:pt>
                <c:pt idx="8">
                  <c:v>38909.801632476003</c:v>
                </c:pt>
                <c:pt idx="9">
                  <c:v>40334.509086134</c:v>
                </c:pt>
              </c:numCache>
            </c:numRef>
          </c:val>
        </c:ser>
        <c:ser>
          <c:idx val="1"/>
          <c:order val="1"/>
          <c:tx>
            <c:strRef>
              <c:f>'E:\Previdência Rural\[Tabelas Graficos Juliano.xlsx]T3'!$N$21</c:f>
              <c:strCache>
                <c:ptCount val="1"/>
                <c:pt idx="0">
                  <c:v>CSLL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numRef>
              <c:f>[1]T3!$O$19:$X$19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[1]T3!$O$21:$X$21</c:f>
              <c:numCache>
                <c:formatCode>General</c:formatCode>
                <c:ptCount val="10"/>
                <c:pt idx="0">
                  <c:v>5593.2000000000007</c:v>
                </c:pt>
                <c:pt idx="1">
                  <c:v>6900.2000000000007</c:v>
                </c:pt>
                <c:pt idx="2">
                  <c:v>8794</c:v>
                </c:pt>
                <c:pt idx="3">
                  <c:v>8847.4</c:v>
                </c:pt>
                <c:pt idx="4">
                  <c:v>10049.800000000001</c:v>
                </c:pt>
                <c:pt idx="5">
                  <c:v>11625.400000000001</c:v>
                </c:pt>
                <c:pt idx="6">
                  <c:v>11502.799667740001</c:v>
                </c:pt>
                <c:pt idx="7">
                  <c:v>12622.839664746003</c:v>
                </c:pt>
                <c:pt idx="8">
                  <c:v>13109.477984580002</c:v>
                </c:pt>
                <c:pt idx="9">
                  <c:v>12276.321469638004</c:v>
                </c:pt>
              </c:numCache>
            </c:numRef>
          </c:val>
        </c:ser>
        <c:ser>
          <c:idx val="2"/>
          <c:order val="2"/>
          <c:tx>
            <c:strRef>
              <c:f>'E:\Previdência Rural\[Tabelas Graficos Juliano.xlsx]T3'!$N$22</c:f>
              <c:strCache>
                <c:ptCount val="1"/>
                <c:pt idx="0">
                  <c:v>PIS/Pasep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numRef>
              <c:f>[1]T3!$O$19:$X$19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[1]T3!$O$22:$X$22</c:f>
              <c:numCache>
                <c:formatCode>General</c:formatCode>
                <c:ptCount val="10"/>
                <c:pt idx="0">
                  <c:v>4808.4000000000005</c:v>
                </c:pt>
                <c:pt idx="1">
                  <c:v>5367.2000000000007</c:v>
                </c:pt>
                <c:pt idx="2">
                  <c:v>6319.6</c:v>
                </c:pt>
                <c:pt idx="3">
                  <c:v>6351</c:v>
                </c:pt>
                <c:pt idx="4">
                  <c:v>8835</c:v>
                </c:pt>
                <c:pt idx="5">
                  <c:v>8368.8000000000011</c:v>
                </c:pt>
                <c:pt idx="6">
                  <c:v>9243.4070396240022</c:v>
                </c:pt>
                <c:pt idx="7">
                  <c:v>10025.392896475998</c:v>
                </c:pt>
                <c:pt idx="8">
                  <c:v>10391.039603558002</c:v>
                </c:pt>
                <c:pt idx="9">
                  <c:v>10756.251970490004</c:v>
                </c:pt>
              </c:numCache>
            </c:numRef>
          </c:val>
        </c:ser>
        <c:ser>
          <c:idx val="3"/>
          <c:order val="3"/>
          <c:tx>
            <c:strRef>
              <c:f>'E:\Previdência Rural\[Tabelas Graficos Juliano.xlsx]T3'!$N$23</c:f>
              <c:strCache>
                <c:ptCount val="1"/>
                <c:pt idx="0">
                  <c:v>CPMF(1)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cat>
            <c:numRef>
              <c:f>[1]T3!$O$19:$X$19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[1]T3!$O$23:$X$23</c:f>
              <c:numCache>
                <c:formatCode>General</c:formatCode>
                <c:ptCount val="10"/>
                <c:pt idx="0">
                  <c:v>6403.6</c:v>
                </c:pt>
                <c:pt idx="1">
                  <c:v>7296.6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728992"/>
        <c:axId val="22772938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'E:\Previdência Rural\[Tabelas Graficos Juliano.xlsx]T3'!$N$24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pattFill prst="narHorz">
                    <a:fgClr>
                      <a:schemeClr val="accent3">
                        <a:lumMod val="60000"/>
                      </a:schemeClr>
                    </a:fgClr>
                    <a:bgClr>
                      <a:schemeClr val="accent3">
                        <a:lumMod val="60000"/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3">
                        <a:lumMod val="60000"/>
                      </a:schemeClr>
                    </a:inn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[1]T3!$O$19:$X$19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[1]T3!$O$24:$X$24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35031.200000000004</c:v>
                      </c:pt>
                      <c:pt idx="1">
                        <c:v>40145.599999999999</c:v>
                      </c:pt>
                      <c:pt idx="2">
                        <c:v>39273.799999999996</c:v>
                      </c:pt>
                      <c:pt idx="3">
                        <c:v>38775.599999999999</c:v>
                      </c:pt>
                      <c:pt idx="4">
                        <c:v>49394.400000000001</c:v>
                      </c:pt>
                      <c:pt idx="5">
                        <c:v>51610.000000000007</c:v>
                      </c:pt>
                      <c:pt idx="6">
                        <c:v>55640.197030659998</c:v>
                      </c:pt>
                      <c:pt idx="7">
                        <c:v>60773.156356797997</c:v>
                      </c:pt>
                      <c:pt idx="8">
                        <c:v>62410.319220614008</c:v>
                      </c:pt>
                      <c:pt idx="9">
                        <c:v>63367.082526262006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277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29384"/>
        <c:crosses val="autoZero"/>
        <c:auto val="1"/>
        <c:lblAlgn val="ctr"/>
        <c:lblOffset val="100"/>
        <c:noMultiLvlLbl val="0"/>
      </c:catAx>
      <c:valAx>
        <c:axId val="2277293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2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64398906203671"/>
          <c:y val="0.89014084507042257"/>
          <c:w val="0.7557634793558754"/>
          <c:h val="8.154463790617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03154092917895E-2"/>
          <c:y val="0.11384164168091088"/>
          <c:w val="0.87872562083585704"/>
          <c:h val="0.639869980665228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[1]T1!$M$25:$M$34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[1]T1!$N$25:$N$34</c:f>
              <c:numCache>
                <c:formatCode>General</c:formatCode>
                <c:ptCount val="10"/>
                <c:pt idx="0">
                  <c:v>18686</c:v>
                </c:pt>
                <c:pt idx="1">
                  <c:v>28315</c:v>
                </c:pt>
                <c:pt idx="2">
                  <c:v>59061</c:v>
                </c:pt>
                <c:pt idx="3">
                  <c:v>67354</c:v>
                </c:pt>
                <c:pt idx="4">
                  <c:v>68146</c:v>
                </c:pt>
                <c:pt idx="5">
                  <c:v>80909</c:v>
                </c:pt>
                <c:pt idx="6">
                  <c:v>97733</c:v>
                </c:pt>
                <c:pt idx="7">
                  <c:v>136462</c:v>
                </c:pt>
                <c:pt idx="8">
                  <c:v>157647</c:v>
                </c:pt>
                <c:pt idx="9">
                  <c:v>142965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32128"/>
        <c:axId val="227400408"/>
      </c:barChart>
      <c:catAx>
        <c:axId val="22773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00408"/>
        <c:crosses val="autoZero"/>
        <c:auto val="1"/>
        <c:lblAlgn val="ctr"/>
        <c:lblOffset val="100"/>
        <c:noMultiLvlLbl val="0"/>
      </c:catAx>
      <c:valAx>
        <c:axId val="22740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3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chemeClr val="tx1"/>
                </a:solidFill>
              </a:rPr>
              <a:t>Evolução do Superávit Primário - em % PIB - 2002 a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6732396923007106E-2"/>
          <c:y val="8.4578754578754592E-2"/>
          <c:w val="0.91444915927295833"/>
          <c:h val="0.823846153846153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ysClr val="window" lastClr="FFFFFF"/>
                </a:solidFill>
                <a:ln w="6350" cmpd="sng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6350" cmpd="sng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Plan2!$B$10:$B$23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Plan2!$C$10:$C$23</c:f>
              <c:numCache>
                <c:formatCode>0.00</c:formatCode>
                <c:ptCount val="14"/>
                <c:pt idx="0">
                  <c:v>3.22</c:v>
                </c:pt>
                <c:pt idx="1">
                  <c:v>3.27</c:v>
                </c:pt>
                <c:pt idx="2">
                  <c:v>3.54</c:v>
                </c:pt>
                <c:pt idx="3">
                  <c:v>3.79</c:v>
                </c:pt>
                <c:pt idx="4">
                  <c:v>3.2</c:v>
                </c:pt>
                <c:pt idx="5">
                  <c:v>3.31</c:v>
                </c:pt>
                <c:pt idx="6">
                  <c:v>3.42</c:v>
                </c:pt>
                <c:pt idx="7">
                  <c:v>2</c:v>
                </c:pt>
                <c:pt idx="8">
                  <c:v>2.7</c:v>
                </c:pt>
                <c:pt idx="9">
                  <c:v>3.11</c:v>
                </c:pt>
                <c:pt idx="10">
                  <c:v>2.39</c:v>
                </c:pt>
                <c:pt idx="11">
                  <c:v>1.9</c:v>
                </c:pt>
                <c:pt idx="12">
                  <c:v>-0.6</c:v>
                </c:pt>
                <c:pt idx="13">
                  <c:v>-1.9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401192"/>
        <c:axId val="227401584"/>
      </c:barChart>
      <c:catAx>
        <c:axId val="22740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01584"/>
        <c:crosses val="autoZero"/>
        <c:auto val="1"/>
        <c:lblAlgn val="ctr"/>
        <c:lblOffset val="100"/>
        <c:noMultiLvlLbl val="0"/>
      </c:catAx>
      <c:valAx>
        <c:axId val="22740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01192"/>
        <c:crosses val="autoZero"/>
        <c:crossBetween val="between"/>
      </c:valAx>
      <c:spPr>
        <a:noFill/>
        <a:ln>
          <a:noFill/>
          <a:prstDash val="sysDot"/>
        </a:ln>
        <a:effectLst/>
      </c:spPr>
    </c:plotArea>
    <c:plotVisOnly val="1"/>
    <c:dispBlanksAs val="gap"/>
    <c:showDLblsOverMax val="0"/>
  </c:chart>
  <c:spPr>
    <a:noFill/>
    <a:ln>
      <a:noFill/>
      <a:prstDash val="sysDot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6816152702928321E-2"/>
          <c:y val="3.3783858090200264E-2"/>
          <c:w val="0.96748931884180933"/>
          <c:h val="0.86486676710912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anual!$I$9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anual!$H$11:$H$30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anual!$I$11:$I$30</c:f>
              <c:numCache>
                <c:formatCode>General</c:formatCode>
                <c:ptCount val="20"/>
                <c:pt idx="0">
                  <c:v>51.8</c:v>
                </c:pt>
                <c:pt idx="1">
                  <c:v>60.1</c:v>
                </c:pt>
                <c:pt idx="2">
                  <c:v>52.1</c:v>
                </c:pt>
                <c:pt idx="3">
                  <c:v>34.4</c:v>
                </c:pt>
                <c:pt idx="4" formatCode="0.0">
                  <c:v>23.9</c:v>
                </c:pt>
                <c:pt idx="5" formatCode="0.0">
                  <c:v>31.5</c:v>
                </c:pt>
                <c:pt idx="6" formatCode="0.0">
                  <c:v>27.8</c:v>
                </c:pt>
                <c:pt idx="7" formatCode="0.0">
                  <c:v>16.3</c:v>
                </c:pt>
                <c:pt idx="8" formatCode="0.0">
                  <c:v>20.5</c:v>
                </c:pt>
                <c:pt idx="9" formatCode="0.0">
                  <c:v>27.541</c:v>
                </c:pt>
                <c:pt idx="10" formatCode="0.0">
                  <c:v>53.798999999999999</c:v>
                </c:pt>
                <c:pt idx="11" formatCode="0.0">
                  <c:v>85.837999999999994</c:v>
                </c:pt>
                <c:pt idx="12" formatCode="0.0">
                  <c:v>180.333</c:v>
                </c:pt>
                <c:pt idx="13" formatCode="0.0">
                  <c:v>206.9</c:v>
                </c:pt>
                <c:pt idx="14" formatCode="0.0">
                  <c:v>239.1</c:v>
                </c:pt>
                <c:pt idx="15" formatCode="0.0">
                  <c:v>288.57400000000001</c:v>
                </c:pt>
                <c:pt idx="16" formatCode="0.0">
                  <c:v>352.012</c:v>
                </c:pt>
                <c:pt idx="17" formatCode="0.0">
                  <c:v>378.6</c:v>
                </c:pt>
                <c:pt idx="18" formatCode="0.0">
                  <c:v>375.79399999999998</c:v>
                </c:pt>
                <c:pt idx="19" formatCode="0.0">
                  <c:v>374.05099999999999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7403936"/>
        <c:axId val="227731344"/>
      </c:barChart>
      <c:catAx>
        <c:axId val="22740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31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73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03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3783783783784E-2"/>
          <c:y val="3.7500045776423067E-2"/>
          <c:w val="0.95810810810810809"/>
          <c:h val="0.807500985718976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'dívida externa líq - pib'!$E$6:$E$7</c:f>
              <c:strCache>
                <c:ptCount val="2"/>
                <c:pt idx="1">
                  <c:v>Dívida Externa Líquida / PIB (Eixo da Direita)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hade val="51000"/>
                    <a:satMod val="130000"/>
                  </a:schemeClr>
                </a:gs>
                <a:gs pos="80000">
                  <a:schemeClr val="accent1">
                    <a:tint val="77000"/>
                    <a:shade val="93000"/>
                    <a:satMod val="130000"/>
                  </a:schemeClr>
                </a:gs>
                <a:gs pos="100000">
                  <a:schemeClr val="accent1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'dívida externa líq - pib'!$D$9:$D$28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'dívida externa líq - pib'!$E$9:$E$28</c:f>
              <c:numCache>
                <c:formatCode>General</c:formatCode>
                <c:ptCount val="20"/>
                <c:pt idx="0">
                  <c:v>12</c:v>
                </c:pt>
                <c:pt idx="1">
                  <c:v>12</c:v>
                </c:pt>
                <c:pt idx="2">
                  <c:v>15</c:v>
                </c:pt>
                <c:pt idx="3">
                  <c:v>21.6</c:v>
                </c:pt>
                <c:pt idx="4" formatCode="0.0">
                  <c:v>31.9</c:v>
                </c:pt>
                <c:pt idx="5" formatCode="0.0">
                  <c:v>26.8</c:v>
                </c:pt>
                <c:pt idx="6" formatCode="0.0">
                  <c:v>31.7</c:v>
                </c:pt>
                <c:pt idx="7" formatCode="0.0">
                  <c:v>37</c:v>
                </c:pt>
                <c:pt idx="8" formatCode="0.0">
                  <c:v>32.5</c:v>
                </c:pt>
                <c:pt idx="9" formatCode="0.0">
                  <c:v>24.3</c:v>
                </c:pt>
                <c:pt idx="10" formatCode="0.0">
                  <c:v>11.5</c:v>
                </c:pt>
                <c:pt idx="11" formatCode="0.0">
                  <c:v>6.9</c:v>
                </c:pt>
                <c:pt idx="12" formatCode="0.0">
                  <c:v>-0.9</c:v>
                </c:pt>
                <c:pt idx="13" formatCode="0.0">
                  <c:v>-1.7</c:v>
                </c:pt>
                <c:pt idx="14" formatCode="0.0">
                  <c:v>-3.9</c:v>
                </c:pt>
                <c:pt idx="15" formatCode="0.0">
                  <c:v>-2.4</c:v>
                </c:pt>
                <c:pt idx="16" formatCode="0.0">
                  <c:v>-2.9</c:v>
                </c:pt>
                <c:pt idx="17" formatCode="0.0">
                  <c:v>-3.8</c:v>
                </c:pt>
                <c:pt idx="18" formatCode="0.0">
                  <c:v>-4.0999999999999996</c:v>
                </c:pt>
                <c:pt idx="19" formatCode="0.0">
                  <c:v>-3.5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778088"/>
        <c:axId val="227730168"/>
      </c:barChart>
      <c:catAx>
        <c:axId val="22577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30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730168"/>
        <c:scaling>
          <c:orientation val="minMax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7780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948229297424778E-2"/>
          <c:y val="2.9186424957105148E-2"/>
          <c:w val="0.95776674654798588"/>
          <c:h val="0.90018748256283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Plan1!$D$5</c:f>
              <c:strCache>
                <c:ptCount val="1"/>
                <c:pt idx="0">
                  <c:v>Tx. Desocupação - PME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Plan1!$A$16:$A$29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Plan1!$D$16:$D$29</c:f>
              <c:numCache>
                <c:formatCode>0.0</c:formatCode>
                <c:ptCount val="14"/>
                <c:pt idx="0">
                  <c:v>12.5</c:v>
                </c:pt>
                <c:pt idx="1">
                  <c:v>12.4</c:v>
                </c:pt>
                <c:pt idx="2">
                  <c:v>13.1</c:v>
                </c:pt>
                <c:pt idx="3">
                  <c:v>10.8</c:v>
                </c:pt>
                <c:pt idx="4">
                  <c:v>10.4</c:v>
                </c:pt>
                <c:pt idx="5">
                  <c:v>10.199999999999999</c:v>
                </c:pt>
                <c:pt idx="6">
                  <c:v>8.5</c:v>
                </c:pt>
                <c:pt idx="7">
                  <c:v>8.9</c:v>
                </c:pt>
                <c:pt idx="8">
                  <c:v>7.3</c:v>
                </c:pt>
                <c:pt idx="9">
                  <c:v>6.4</c:v>
                </c:pt>
                <c:pt idx="10">
                  <c:v>6</c:v>
                </c:pt>
                <c:pt idx="11">
                  <c:v>5.8</c:v>
                </c:pt>
                <c:pt idx="12">
                  <c:v>4.8</c:v>
                </c:pt>
                <c:pt idx="13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27401976"/>
        <c:axId val="227126896"/>
      </c:barChart>
      <c:catAx>
        <c:axId val="22740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126896"/>
        <c:crosses val="autoZero"/>
        <c:auto val="1"/>
        <c:lblAlgn val="ctr"/>
        <c:lblOffset val="100"/>
        <c:noMultiLvlLbl val="0"/>
      </c:catAx>
      <c:valAx>
        <c:axId val="227126896"/>
        <c:scaling>
          <c:orientation val="minMax"/>
          <c:max val="15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019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'Figura 3'!$C$11:$H$11</c:f>
              <c:strCache>
                <c:ptCount val="6"/>
                <c:pt idx="0">
                  <c:v>Resultado primário</c:v>
                </c:pt>
                <c:pt idx="1">
                  <c:v>Passivos públicos</c:v>
                </c:pt>
                <c:pt idx="2">
                  <c:v>Juros - Demais</c:v>
                </c:pt>
                <c:pt idx="3">
                  <c:v>Juros - Custo BNDES</c:v>
                </c:pt>
                <c:pt idx="4">
                  <c:v>Juros - Custo reservas</c:v>
                </c:pt>
                <c:pt idx="5">
                  <c:v>Juros - Swaps cambiais</c:v>
                </c:pt>
              </c:strCache>
            </c:strRef>
          </c:cat>
          <c:val>
            <c:numRef>
              <c:f>'Figura 3'!$C$12:$H$12</c:f>
              <c:numCache>
                <c:formatCode>0.0%</c:formatCode>
                <c:ptCount val="6"/>
                <c:pt idx="0">
                  <c:v>1.1071221640452884E-2</c:v>
                </c:pt>
                <c:pt idx="1">
                  <c:v>7.7706876319839262E-3</c:v>
                </c:pt>
                <c:pt idx="2">
                  <c:v>3.631109709064749E-2</c:v>
                </c:pt>
                <c:pt idx="3">
                  <c:v>6.6539776854580117E-3</c:v>
                </c:pt>
                <c:pt idx="4">
                  <c:v>2.6835991362554965E-2</c:v>
                </c:pt>
                <c:pt idx="5">
                  <c:v>1.5185005632351353E-2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42312582021001"/>
          <c:y val="0.7650937695023976"/>
          <c:w val="0.56436208169291335"/>
          <c:h val="0.17057880922779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Plan1!$M$3</c:f>
              <c:strCache>
                <c:ptCount val="1"/>
                <c:pt idx="0">
                  <c:v>Encargos pagamentos de juros (%PIB)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 66,2 % 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Plan1!$L$35:$L$40</c:f>
              <c:strCache>
                <c:ptCount val="6"/>
                <c:pt idx="0">
                  <c:v>Japão</c:v>
                </c:pt>
                <c:pt idx="1">
                  <c:v>Grécia</c:v>
                </c:pt>
                <c:pt idx="2">
                  <c:v>Itália</c:v>
                </c:pt>
                <c:pt idx="3">
                  <c:v>Portugal</c:v>
                </c:pt>
                <c:pt idx="4">
                  <c:v>Espanha</c:v>
                </c:pt>
                <c:pt idx="5">
                  <c:v>Brasil</c:v>
                </c:pt>
              </c:strCache>
            </c:strRef>
          </c:cat>
          <c:val>
            <c:numRef>
              <c:f>Plan1!$M$35:$M$40</c:f>
              <c:numCache>
                <c:formatCode>_-* #,##0.0_-;\-* #,##0.0_-;_-* "-"??_-;_-@_-</c:formatCode>
                <c:ptCount val="6"/>
                <c:pt idx="0">
                  <c:v>245.9</c:v>
                </c:pt>
                <c:pt idx="1">
                  <c:v>197</c:v>
                </c:pt>
                <c:pt idx="2">
                  <c:v>133.1</c:v>
                </c:pt>
                <c:pt idx="3">
                  <c:v>127.8</c:v>
                </c:pt>
                <c:pt idx="4">
                  <c:v>98.6</c:v>
                </c:pt>
                <c:pt idx="5">
                  <c:v>66.2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7128072"/>
        <c:axId val="227128464"/>
      </c:barChart>
      <c:catAx>
        <c:axId val="227128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128464"/>
        <c:crosses val="autoZero"/>
        <c:auto val="1"/>
        <c:lblAlgn val="ctr"/>
        <c:lblOffset val="100"/>
        <c:noMultiLvlLbl val="0"/>
      </c:catAx>
      <c:valAx>
        <c:axId val="22712846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128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0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0.79433</cdr:y>
    </cdr:from>
    <cdr:to>
      <cdr:x>0.91593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486400" y="2666999"/>
          <a:ext cx="428625" cy="69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0.80826</cdr:x>
      <cdr:y>0.72766</cdr:y>
    </cdr:from>
    <cdr:to>
      <cdr:x>0.94985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219700" y="24431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0.00806</cdr:x>
      <cdr:y>0.94273</cdr:y>
    </cdr:from>
    <cdr:to>
      <cdr:x>0.10092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4616104"/>
          <a:ext cx="829128" cy="2804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0.85265</cdr:x>
      <cdr:y>0.70295</cdr:y>
    </cdr:from>
    <cdr:to>
      <cdr:x>0.89875</cdr:x>
      <cdr:y>0.89358</cdr:y>
    </cdr:to>
    <cdr:sp macro="" textlink="">
      <cdr:nvSpPr>
        <cdr:cNvPr id="5" name="Seta para baixo 4"/>
        <cdr:cNvSpPr/>
      </cdr:nvSpPr>
      <cdr:spPr>
        <a:xfrm xmlns:a="http://schemas.openxmlformats.org/drawingml/2006/main" rot="10800000">
          <a:off x="8964092" y="4248471"/>
          <a:ext cx="484632" cy="11521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0.96452</cdr:y>
    </cdr:from>
    <cdr:to>
      <cdr:x>0.12596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217613" y="4660003"/>
          <a:ext cx="1228571" cy="17142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0.87976</cdr:x>
      <cdr:y>0.11794</cdr:y>
    </cdr:from>
    <cdr:to>
      <cdr:x>0.88064</cdr:x>
      <cdr:y>0.54037</cdr:y>
    </cdr:to>
    <cdr:cxnSp macro="">
      <cdr:nvCxnSpPr>
        <cdr:cNvPr id="3" name="Conector de seta reta 2"/>
        <cdr:cNvCxnSpPr/>
      </cdr:nvCxnSpPr>
      <cdr:spPr>
        <a:xfrm xmlns:a="http://schemas.openxmlformats.org/drawingml/2006/main">
          <a:off x="9251172" y="513184"/>
          <a:ext cx="9331" cy="183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0.59598</cdr:x>
      <cdr:y>0.02685</cdr:y>
    </cdr:from>
    <cdr:to>
      <cdr:x>0.64968</cdr:x>
      <cdr:y>0.11377</cdr:y>
    </cdr:to>
    <cdr:cxnSp macro="">
      <cdr:nvCxnSpPr>
        <cdr:cNvPr id="3" name="Conector de seta reta 2"/>
        <cdr:cNvCxnSpPr/>
      </cdr:nvCxnSpPr>
      <cdr:spPr>
        <a:xfrm xmlns:a="http://schemas.openxmlformats.org/drawingml/2006/main" flipH="1">
          <a:off x="5812902" y="135965"/>
          <a:ext cx="523802" cy="44009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0.12816</cdr:x>
      <cdr:y>0.80901</cdr:y>
    </cdr:from>
    <cdr:to>
      <cdr:x>0.21121</cdr:x>
      <cdr:y>0.88012</cdr:y>
    </cdr:to>
    <cdr:cxnSp macro="">
      <cdr:nvCxnSpPr>
        <cdr:cNvPr id="7" name="Conector de seta reta 6"/>
        <cdr:cNvCxnSpPr/>
      </cdr:nvCxnSpPr>
      <cdr:spPr>
        <a:xfrm xmlns:a="http://schemas.openxmlformats.org/drawingml/2006/main" flipV="1">
          <a:off x="1296144" y="4096405"/>
          <a:ext cx="839933" cy="36004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0.10121</cdr:x>
      <cdr:y>0.83441</cdr:y>
    </cdr:from>
    <cdr:to>
      <cdr:x>0.18977</cdr:x>
      <cdr:y>0.89017</cdr:y>
    </cdr:to>
    <cdr:sp macro="" textlink="">
      <cdr:nvSpPr>
        <cdr:cNvPr id="4" name="Seta para a direita 3"/>
        <cdr:cNvSpPr/>
      </cdr:nvSpPr>
      <cdr:spPr>
        <a:xfrm xmlns:a="http://schemas.openxmlformats.org/drawingml/2006/main">
          <a:off x="1118121" y="4331924"/>
          <a:ext cx="978408" cy="28947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0.11465</cdr:x>
      <cdr:y>0.75442</cdr:y>
    </cdr:from>
    <cdr:to>
      <cdr:x>0.20483</cdr:x>
      <cdr:y>0.81583</cdr:y>
    </cdr:to>
    <cdr:sp macro="" textlink="">
      <cdr:nvSpPr>
        <cdr:cNvPr id="6" name="Seta para a direita 5"/>
        <cdr:cNvSpPr/>
      </cdr:nvSpPr>
      <cdr:spPr>
        <a:xfrm xmlns:a="http://schemas.openxmlformats.org/drawingml/2006/main">
          <a:off x="1243914" y="3556194"/>
          <a:ext cx="978408" cy="28947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6FCC1-CD74-4E1B-BFBD-56DF9607AD03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D5C4-4F5B-4551-A4E7-3233EC2C3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5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25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20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D5C4-4F5B-4551-A4E7-3233EC2C318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75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F898-1C4C-4699-89D5-E96355DE7DAE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3D74-8607-486A-A9B1-AEE26E8DAC84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BAC5-7A91-4E08-8968-C533796D7997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1E2C-F783-4C2E-88AD-5FFA2656513F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11B-18FE-4B95-AE93-741C5B580190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E89E-6400-4876-B146-5BCC436B143C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2F79-AD80-41C9-A3C3-02CF1BCD87B3}" type="datetime1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8E35-8186-45E5-8715-8CD0CB6DABF4}" type="datetime1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E109-93D3-4929-B3CF-D90A397A8353}" type="datetime1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3383-D6DD-4C2B-90D0-1735F703B9C4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09AC-4C68-426A-85CB-406D64D10A3E}" type="datetime1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D3024D-B5F1-47A8-9F19-2F1961002B2E}" type="datetime1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gif@01D24597.EE9A17E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Planilha_do_Microsoft_Excel_97-2003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31689DB9-E7BD-4F9C-BEBD-C5D8D6E333F5@H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ACF6A128-5EDB-4B76-89C7-DE0187CA0AC1@Ho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Planilha_do_Microsoft_Excel14.xlsx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6249" y="1190625"/>
            <a:ext cx="7626310" cy="1806327"/>
          </a:xfr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/>
            </a:r>
            <a:b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pt-BR" sz="2800" b="1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/>
            </a:r>
            <a:br>
              <a:rPr lang="pt-BR" sz="2800" b="1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/>
            </a:r>
            <a:b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pt-BR" sz="2800" b="1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/>
            </a:r>
            <a:br>
              <a:rPr lang="pt-BR" sz="2800" b="1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/>
            </a:r>
            <a:b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Arial Narrow" panose="020B0606020202030204" pitchFamily="34" charset="0"/>
              </a:rPr>
              <a:t>A PEC 55 E A ORDEM SOCIAL DA </a:t>
            </a:r>
            <a:b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Arial Narrow" panose="020B0606020202030204" pitchFamily="34" charset="0"/>
              </a:rPr>
              <a:t>CONSTITUIÇÃO DE 1988</a:t>
            </a:r>
            <a:b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/>
            </a:r>
            <a:br>
              <a:rPr lang="pt-BR" sz="2800" b="1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endParaRPr lang="pt-BR" sz="2800" b="1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3682314"/>
            <a:ext cx="7685110" cy="1546886"/>
          </a:xfrm>
          <a:ln>
            <a:noFill/>
            <a:prstDash val="sysDot"/>
          </a:ln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Arial Narrow" panose="020B0606020202030204" pitchFamily="34" charset="0"/>
              </a:rPr>
              <a:t>Eduardo Fagnani</a:t>
            </a:r>
            <a:r>
              <a:rPr lang="pt-BR" sz="1800" dirty="0">
                <a:solidFill>
                  <a:srgbClr val="545454"/>
                </a:solidFill>
                <a:latin typeface="Arial Narrow" panose="020B0606020202030204" pitchFamily="34" charset="0"/>
              </a:rPr>
              <a:t/>
            </a:r>
            <a:br>
              <a:rPr lang="pt-BR" sz="1800" dirty="0">
                <a:solidFill>
                  <a:srgbClr val="545454"/>
                </a:solidFill>
                <a:latin typeface="Arial Narrow" panose="020B0606020202030204" pitchFamily="34" charset="0"/>
              </a:rPr>
            </a:br>
            <a:r>
              <a:rPr lang="pt-BR" sz="1800" dirty="0">
                <a:solidFill>
                  <a:srgbClr val="545454"/>
                </a:solidFill>
                <a:latin typeface="Arial Narrow" panose="020B0606020202030204" pitchFamily="34" charset="0"/>
              </a:rPr>
              <a:t>Instituto de Economia da Unicamp</a:t>
            </a:r>
            <a:br>
              <a:rPr lang="pt-BR" sz="1800" dirty="0">
                <a:solidFill>
                  <a:srgbClr val="545454"/>
                </a:solidFill>
                <a:latin typeface="Arial Narrow" panose="020B0606020202030204" pitchFamily="34" charset="0"/>
              </a:rPr>
            </a:br>
            <a:endParaRPr lang="pt-BR" sz="1700" dirty="0" smtClean="0">
              <a:solidFill>
                <a:srgbClr val="545454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endParaRPr lang="pt-BR" sz="1700" dirty="0">
              <a:solidFill>
                <a:srgbClr val="545454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pt-BR" sz="1700" dirty="0" smtClean="0">
                <a:solidFill>
                  <a:srgbClr val="545454"/>
                </a:solidFill>
                <a:latin typeface="Arial Narrow" panose="020B0606020202030204" pitchFamily="34" charset="0"/>
              </a:rPr>
              <a:t>24 </a:t>
            </a:r>
            <a:r>
              <a:rPr lang="pt-BR" sz="1700" dirty="0">
                <a:solidFill>
                  <a:srgbClr val="545454"/>
                </a:solidFill>
                <a:latin typeface="Arial Narrow" panose="020B0606020202030204" pitchFamily="34" charset="0"/>
              </a:rPr>
              <a:t>de novembro de 2016 </a:t>
            </a:r>
          </a:p>
          <a:p>
            <a:pPr algn="l">
              <a:spcBef>
                <a:spcPts val="0"/>
              </a:spcBef>
            </a:pPr>
            <a:endParaRPr lang="pt-BR" sz="1800" b="1" dirty="0" smtClean="0"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pt-BR" sz="1400" dirty="0" smtClean="0">
                <a:latin typeface="Arial Narrow" panose="020B0606020202030204" pitchFamily="34" charset="0"/>
              </a:rPr>
              <a:t>Comissão </a:t>
            </a:r>
            <a:r>
              <a:rPr lang="pt-BR" sz="1400" dirty="0">
                <a:latin typeface="Arial Narrow" panose="020B0606020202030204" pitchFamily="34" charset="0"/>
              </a:rPr>
              <a:t>de Assuntos </a:t>
            </a:r>
            <a:r>
              <a:rPr lang="pt-BR" sz="1400" dirty="0" smtClean="0">
                <a:latin typeface="Arial Narrow" panose="020B0606020202030204" pitchFamily="34" charset="0"/>
              </a:rPr>
              <a:t>Econômicos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>
                <a:latin typeface="Arial Narrow" panose="020B0606020202030204" pitchFamily="34" charset="0"/>
              </a:rPr>
              <a:t>Senado </a:t>
            </a:r>
            <a:r>
              <a:rPr lang="pt-BR" sz="1400" dirty="0">
                <a:latin typeface="Arial Narrow" panose="020B0606020202030204" pitchFamily="34" charset="0"/>
              </a:rPr>
              <a:t>Federal - Secretaria de Comissões </a:t>
            </a:r>
            <a:endParaRPr lang="pt-BR" sz="1400" dirty="0" smtClean="0"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endParaRPr lang="pt-BR" sz="1400" dirty="0"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pt-BR" sz="900" b="1" dirty="0">
                <a:latin typeface="Arial Narrow" panose="020B0606020202030204" pitchFamily="34" charset="0"/>
              </a:rPr>
              <a:t>Anexo II, Ala Senador Alexandre Costa, Sala 17-B</a:t>
            </a:r>
          </a:p>
          <a:p>
            <a:pPr algn="l">
              <a:spcBef>
                <a:spcPts val="0"/>
              </a:spcBef>
            </a:pPr>
            <a:endParaRPr lang="pt-BR" sz="1800" b="1" dirty="0" smtClean="0"/>
          </a:p>
          <a:p>
            <a:pPr algn="l">
              <a:spcBef>
                <a:spcPts val="0"/>
              </a:spcBef>
            </a:pPr>
            <a:endParaRPr lang="pt-BR" sz="1700" dirty="0">
              <a:solidFill>
                <a:srgbClr val="545454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33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yiv5462582152Imagem 1" descr="cid:image001.gif@01CCE1DC.6892D6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49" y="5229200"/>
            <a:ext cx="1408335" cy="3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192870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3. A crise econômica e o diagnóstico sobre a questão fiscal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11</a:t>
            </a:fld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1092"/>
              </p:ext>
            </p:extLst>
          </p:nvPr>
        </p:nvGraphicFramePr>
        <p:xfrm>
          <a:off x="623392" y="404665"/>
          <a:ext cx="10513168" cy="604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8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116632"/>
            <a:ext cx="10509378" cy="461866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Resultado Primário do Governo Geral (% do PIB)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44320"/>
              </p:ext>
            </p:extLst>
          </p:nvPr>
        </p:nvGraphicFramePr>
        <p:xfrm>
          <a:off x="1332723" y="604858"/>
          <a:ext cx="10297144" cy="5923788"/>
        </p:xfrm>
        <a:graphic>
          <a:graphicData uri="http://schemas.openxmlformats.org/drawingml/2006/table">
            <a:tbl>
              <a:tblPr/>
              <a:tblGrid>
                <a:gridCol w="3378138"/>
                <a:gridCol w="914569"/>
                <a:gridCol w="968125"/>
                <a:gridCol w="970186"/>
                <a:gridCol w="914569"/>
                <a:gridCol w="916629"/>
                <a:gridCol w="916629"/>
                <a:gridCol w="1318299"/>
              </a:tblGrid>
              <a:tr h="249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Países/Blocos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2007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2009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2010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2011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2012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2014(*)</a:t>
                      </a: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Economias desenvolvidas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-6,1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</a:rPr>
                        <a:t>Estados Unidos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-11,6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-6,3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</a:rPr>
                        <a:t>Japão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-8,6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</a:rPr>
                        <a:t>Canadá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União Europeia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Reino Unido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-5,4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Zona do Euro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Alemanha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França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Itália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3,0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Portugal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Irlanda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-12,5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-30,0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Espanha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3,0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-9,6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-7,9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Grécia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-10,2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-5,2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onsolas" panose="020B0609020204030204" pitchFamily="49" charset="0"/>
                          <a:ea typeface="Droid Sans"/>
                          <a:cs typeface="Times New Roman" panose="02020603050405020304" pitchFamily="18" charset="0"/>
                        </a:rPr>
                        <a:t>Economias Emergentes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África do Sul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3,7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Argentina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Brasil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3,2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1,9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2,9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2,0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Chile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7,7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China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Colômbia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-1,6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Índia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-5,1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-4,2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-2,6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onsolas" panose="020B0609020204030204" pitchFamily="49" charset="0"/>
                          <a:ea typeface="Droid Sans"/>
                          <a:cs typeface="Symbol" panose="05050102010706020507" pitchFamily="18" charset="2"/>
                        </a:rPr>
                        <a:t>Rússia</a:t>
                      </a:r>
                      <a:endParaRPr lang="pt-BR" sz="14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6,0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-6,6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-3,3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1,8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0,7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Droid Sans"/>
                          <a:cs typeface="Arial" panose="020B0604020202020204" pitchFamily="34" charset="0"/>
                        </a:rPr>
                        <a:t>-0,7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09" marR="6800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299252" y="6447118"/>
            <a:ext cx="1059331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en-US" sz="900" dirty="0" err="1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Fonte</a:t>
            </a:r>
            <a:r>
              <a:rPr lang="en-US" sz="9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: IMF World Economic Outlook (WEO), Abril 2015.</a:t>
            </a:r>
            <a:endParaRPr lang="pt-BR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pt-BR" sz="900" dirty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(*) </a:t>
            </a:r>
            <a:r>
              <a:rPr lang="pt-BR" sz="900" dirty="0" smtClean="0">
                <a:latin typeface="Arial" panose="020B0604020202020204" pitchFamily="34" charset="0"/>
                <a:ea typeface="Droid Sans"/>
                <a:cs typeface="Arial" panose="020B0604020202020204" pitchFamily="34" charset="0"/>
              </a:rPr>
              <a:t>Preliminar</a:t>
            </a:r>
            <a:endParaRPr lang="pt-BR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7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0"/>
            <a:ext cx="9629330" cy="634313"/>
          </a:xfrm>
        </p:spPr>
        <p:txBody>
          <a:bodyPr>
            <a:normAutofit fontScale="90000"/>
          </a:bodyPr>
          <a:lstStyle/>
          <a:p>
            <a:pPr lvl="0"/>
            <a:r>
              <a:rPr lang="pt-BR" altLang="pt-BR" sz="3200" b="1" dirty="0">
                <a:latin typeface="Calibri" panose="020F0502020204030204" pitchFamily="34" charset="0"/>
                <a:ea typeface="Droid Sans" charset="0"/>
                <a:cs typeface="Times New Roman" panose="02020603050405020304" pitchFamily="18" charset="0"/>
              </a:rPr>
              <a:t/>
            </a:r>
            <a:br>
              <a:rPr lang="pt-BR" altLang="pt-BR" sz="3200" b="1" dirty="0">
                <a:latin typeface="Calibri" panose="020F0502020204030204" pitchFamily="34" charset="0"/>
                <a:ea typeface="Droid Sans" charset="0"/>
                <a:cs typeface="Times New Roman" panose="02020603050405020304" pitchFamily="18" charset="0"/>
              </a:rPr>
            </a:br>
            <a:r>
              <a:rPr lang="pt-BR" altLang="pt-BR" sz="3200" b="1" dirty="0">
                <a:latin typeface="Calibri" panose="020F0502020204030204" pitchFamily="34" charset="0"/>
                <a:ea typeface="Droid Sans" charset="0"/>
                <a:cs typeface="Times New Roman" panose="02020603050405020304" pitchFamily="18" charset="0"/>
              </a:rPr>
              <a:t/>
            </a:r>
            <a:br>
              <a:rPr lang="pt-BR" altLang="pt-BR" sz="3200" b="1" dirty="0">
                <a:latin typeface="Calibri" panose="020F0502020204030204" pitchFamily="34" charset="0"/>
                <a:ea typeface="Droid Sans" charset="0"/>
                <a:cs typeface="Times New Roman" panose="02020603050405020304" pitchFamily="18" charset="0"/>
              </a:rPr>
            </a:br>
            <a:r>
              <a:rPr lang="pt-BR" altLang="pt-BR" sz="2700" dirty="0">
                <a:ea typeface="Droid Sans" charset="0"/>
                <a:cs typeface="Times New Roman" panose="02020603050405020304" pitchFamily="18" charset="0"/>
              </a:rPr>
              <a:t>Dívida Líquida/PIB (%)</a:t>
            </a:r>
            <a:r>
              <a:rPr lang="pt-BR" altLang="pt-BR" sz="2700" dirty="0">
                <a:latin typeface="+mn-lt"/>
              </a:rPr>
              <a:t/>
            </a:r>
            <a:br>
              <a:rPr lang="pt-BR" altLang="pt-BR" sz="2700" dirty="0">
                <a:latin typeface="+mn-lt"/>
              </a:rPr>
            </a:br>
            <a:endParaRPr lang="pt-BR" sz="2700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619" y="922638"/>
            <a:ext cx="10876287" cy="51456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16620" y="6093296"/>
            <a:ext cx="1087628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en-US" sz="1000" dirty="0" err="1">
                <a:latin typeface="Consolas" panose="020B0609020204030204" pitchFamily="49" charset="0"/>
                <a:ea typeface="Droid Sans"/>
                <a:cs typeface="Times New Roman" panose="02020603050405020304" pitchFamily="18" charset="0"/>
              </a:rPr>
              <a:t>Fonte</a:t>
            </a:r>
            <a:r>
              <a:rPr lang="en-US" sz="1000" dirty="0">
                <a:latin typeface="Consolas" panose="020B0609020204030204" pitchFamily="49" charset="0"/>
                <a:ea typeface="Droid Sans"/>
                <a:cs typeface="Times New Roman" panose="02020603050405020304" pitchFamily="18" charset="0"/>
              </a:rPr>
              <a:t>: IMF World Economic Outlook (WEO), Abril 2015.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pt-BR" sz="1000" dirty="0">
                <a:latin typeface="Consolas" panose="020B0609020204030204" pitchFamily="49" charset="0"/>
                <a:ea typeface="Droid Sans"/>
                <a:cs typeface="Times New Roman" panose="02020603050405020304" pitchFamily="18" charset="0"/>
              </a:rPr>
              <a:t>(*) Preliminar;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0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116632"/>
            <a:ext cx="9753600" cy="360040"/>
          </a:xfrm>
        </p:spPr>
        <p:txBody>
          <a:bodyPr>
            <a:normAutofit fontScale="90000"/>
          </a:bodyPr>
          <a:lstStyle/>
          <a:p>
            <a:r>
              <a:rPr lang="pt-BR" sz="2000" dirty="0"/>
              <a:t>Dívida Bruta/PIB (%)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94592"/>
              </p:ext>
            </p:extLst>
          </p:nvPr>
        </p:nvGraphicFramePr>
        <p:xfrm>
          <a:off x="1219202" y="598952"/>
          <a:ext cx="9848740" cy="5888736"/>
        </p:xfrm>
        <a:graphic>
          <a:graphicData uri="http://schemas.openxmlformats.org/drawingml/2006/table">
            <a:tbl>
              <a:tblPr/>
              <a:tblGrid>
                <a:gridCol w="3306973"/>
                <a:gridCol w="1059912"/>
                <a:gridCol w="901281"/>
                <a:gridCol w="901281"/>
                <a:gridCol w="903796"/>
                <a:gridCol w="902539"/>
                <a:gridCol w="903796"/>
                <a:gridCol w="969162"/>
              </a:tblGrid>
              <a:tr h="226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Países/Blocos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2007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2009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2014*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Economias desenvolvidas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71,6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91,6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98,0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101,9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106,1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104,5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104,6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Estados Unidos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64,0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86,0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94,8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99,1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102,4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103,4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104,8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Japão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183,0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210,3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216,0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229,8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236,8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242,6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246,4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Canadá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66,7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83,0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84,6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85,3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87,9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87,7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86,5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União Europeia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58,3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72,8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78,3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81,1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85,0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87,0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87,7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Reino Unido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43,6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76,4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81,8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87,3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89,5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Zona do Euro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65,0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78,4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83,9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86,5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91,1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93,4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94,0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Alemanha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63,5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72,4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80,3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77,6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79,0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76,7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73,1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França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64,2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78,8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81,4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85,0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89,2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92,4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95,1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Itália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97,7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112,5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115,3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116,4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123,2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128,6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132,1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Portugal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68,4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83,6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96,2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111,1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129,7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130,2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Irlanda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24,0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62,2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87,4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111,2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121,7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123,3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109,5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Espanha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35,5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52,7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60,1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69,2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84,4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92,1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97,7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Grécia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102,8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126,2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145,7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171,0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156,5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175,0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177,2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Economias Emergentes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37,4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39,7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39,0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38,1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38,3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39,3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41,2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África do Sul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27,1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30,3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34,4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37,6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40,5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43,3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45,9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Argentina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53,2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47,6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39,2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37,3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40,2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48,6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Brasil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63,8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65,0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63,0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61,2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63,5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62,2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65,2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Chile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3,9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13,9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34,8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36,6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36,5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37,3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39,4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41,1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Colômbia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32,3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35,2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37,0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35,7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52,0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35,8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38,0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Índia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74,0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72,5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67,5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68,1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67,5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65,5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65,0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72">
                <a:tc>
                  <a:txBody>
                    <a:bodyPr/>
                    <a:lstStyle/>
                    <a:p>
                      <a:pPr marL="2571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Rússia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8,6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10,6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11,4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11,6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12,7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14,0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17,9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14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19202" y="6533731"/>
            <a:ext cx="401023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en-US" sz="800" dirty="0" err="1">
                <a:latin typeface="Calibri" panose="020F0502020204030204" pitchFamily="34" charset="0"/>
                <a:ea typeface="Droid Sans"/>
                <a:cs typeface="Times New Roman" panose="02020603050405020304" pitchFamily="18" charset="0"/>
              </a:rPr>
              <a:t>Fonte</a:t>
            </a:r>
            <a:r>
              <a:rPr lang="en-US" sz="800" dirty="0">
                <a:latin typeface="Calibri" panose="020F0502020204030204" pitchFamily="34" charset="0"/>
                <a:ea typeface="Droid Sans"/>
                <a:cs typeface="Times New Roman" panose="02020603050405020304" pitchFamily="18" charset="0"/>
              </a:rPr>
              <a:t>: IMF World Economic Outlook (WEO), Abril 2015.</a:t>
            </a:r>
            <a:endParaRPr lang="pt-BR" sz="1100" dirty="0">
              <a:latin typeface="Calibri" panose="020F0502020204030204" pitchFamily="34" charset="0"/>
              <a:ea typeface="Droid Sans"/>
              <a:cs typeface="font303"/>
            </a:endParaRPr>
          </a:p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pt-BR" sz="800" dirty="0">
                <a:latin typeface="Calibri" panose="020F0502020204030204" pitchFamily="34" charset="0"/>
                <a:ea typeface="Droid Sans"/>
                <a:cs typeface="Times New Roman" panose="02020603050405020304" pitchFamily="18" charset="0"/>
              </a:rPr>
              <a:t>(*) Preliminar</a:t>
            </a:r>
            <a:endParaRPr lang="pt-BR" sz="1100" dirty="0">
              <a:latin typeface="Calibri" panose="020F0502020204030204" pitchFamily="34" charset="0"/>
              <a:ea typeface="Droid Sans"/>
              <a:cs typeface="font303"/>
            </a:endParaRPr>
          </a:p>
        </p:txBody>
      </p:sp>
    </p:spTree>
    <p:extLst>
      <p:ext uri="{BB962C8B-B14F-4D97-AF65-F5344CB8AC3E}">
        <p14:creationId xmlns:p14="http://schemas.microsoft.com/office/powerpoint/2010/main" val="27383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140043"/>
            <a:ext cx="9753600" cy="469557"/>
          </a:xfrm>
        </p:spPr>
        <p:txBody>
          <a:bodyPr>
            <a:noAutofit/>
          </a:bodyPr>
          <a:lstStyle/>
          <a:p>
            <a:r>
              <a:rPr lang="pt-BR" sz="2400" dirty="0"/>
              <a:t>Resultado Nominal do Governo Geral (% do PIB)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015972"/>
              </p:ext>
            </p:extLst>
          </p:nvPr>
        </p:nvGraphicFramePr>
        <p:xfrm>
          <a:off x="1293341" y="688848"/>
          <a:ext cx="9824027" cy="6169152"/>
        </p:xfrm>
        <a:graphic>
          <a:graphicData uri="http://schemas.openxmlformats.org/drawingml/2006/table">
            <a:tbl>
              <a:tblPr/>
              <a:tblGrid>
                <a:gridCol w="3300662"/>
                <a:gridCol w="1232839"/>
                <a:gridCol w="868812"/>
                <a:gridCol w="870023"/>
                <a:gridCol w="872451"/>
                <a:gridCol w="871239"/>
                <a:gridCol w="872451"/>
                <a:gridCol w="935550"/>
              </a:tblGrid>
              <a:tr h="27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Países/Blocos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2007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2009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2014*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 smtClean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       Economias </a:t>
                      </a: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desenvolvidas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Estados Unidos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-13,5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-11,3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Japão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-10,4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Canadá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Reino Unido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-10,8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Alemanha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França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Itália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Portugal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-11,2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Irlanda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-13,9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-32,4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-12,6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Espanha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2,0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-11,0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-10,3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-5,8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Grécia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-15,2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-11,1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-10,1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Economias Emergentes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África do Sul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Argentina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Brasil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Chile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7,9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Colômbia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-2,0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-0,9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Índia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-4,4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-9,8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-8,1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-7,2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Rússia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6,0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-6,3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-3,4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1,5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0,4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Droid Sans"/>
                          <a:cs typeface="Times New Roman" panose="02020603050405020304" pitchFamily="18" charset="0"/>
                        </a:rPr>
                        <a:t>-1,2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Droid Sans"/>
                        <a:cs typeface="font30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D4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74" y="6237312"/>
            <a:ext cx="121732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en-US" sz="800" dirty="0" err="1">
                <a:latin typeface="Calibri" panose="020F0502020204030204" pitchFamily="34" charset="0"/>
                <a:ea typeface="Droid Sans"/>
                <a:cs typeface="Times New Roman" panose="02020603050405020304" pitchFamily="18" charset="0"/>
              </a:rPr>
              <a:t>Fonte</a:t>
            </a:r>
            <a:r>
              <a:rPr lang="en-US" sz="800" dirty="0">
                <a:latin typeface="Calibri" panose="020F0502020204030204" pitchFamily="34" charset="0"/>
                <a:ea typeface="Droid Sans"/>
                <a:cs typeface="Times New Roman" panose="02020603050405020304" pitchFamily="18" charset="0"/>
              </a:rPr>
              <a:t>: IMF World Economic Outlook (WEO), Abril 2015.</a:t>
            </a:r>
            <a:endParaRPr lang="pt-BR" sz="1100" dirty="0">
              <a:latin typeface="Calibri" panose="020F0502020204030204" pitchFamily="34" charset="0"/>
              <a:ea typeface="Droid Sans"/>
              <a:cs typeface="font303"/>
            </a:endParaRPr>
          </a:p>
          <a:p>
            <a:pPr>
              <a:lnSpc>
                <a:spcPct val="115000"/>
              </a:lnSpc>
              <a:tabLst>
                <a:tab pos="449580" algn="l"/>
              </a:tabLst>
            </a:pPr>
            <a:r>
              <a:rPr lang="pt-BR" sz="800" dirty="0">
                <a:latin typeface="Calibri" panose="020F0502020204030204" pitchFamily="34" charset="0"/>
                <a:ea typeface="Droid Sans"/>
                <a:cs typeface="Times New Roman" panose="02020603050405020304" pitchFamily="18" charset="0"/>
              </a:rPr>
              <a:t>(*) Preliminar</a:t>
            </a:r>
            <a:endParaRPr lang="pt-BR" sz="1100" dirty="0">
              <a:latin typeface="Calibri" panose="020F0502020204030204" pitchFamily="34" charset="0"/>
              <a:ea typeface="Droid Sans"/>
              <a:cs typeface="font303"/>
            </a:endParaRPr>
          </a:p>
        </p:txBody>
      </p:sp>
    </p:spTree>
    <p:extLst>
      <p:ext uri="{BB962C8B-B14F-4D97-AF65-F5344CB8AC3E}">
        <p14:creationId xmlns:p14="http://schemas.microsoft.com/office/powerpoint/2010/main" val="41271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EVOLUÇÃO DAS RESERVAS INTERNACIONAIS LÍQUIDAS (US$ Bilhões)</a:t>
            </a:r>
            <a:br>
              <a:rPr lang="pt-BR" sz="2000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16</a:t>
            </a:fld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219201" y="1340768"/>
          <a:ext cx="9753600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8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1" y="116632"/>
            <a:ext cx="9753600" cy="994122"/>
          </a:xfrm>
        </p:spPr>
        <p:txBody>
          <a:bodyPr>
            <a:normAutofit fontScale="90000"/>
          </a:bodyPr>
          <a:lstStyle/>
          <a:p>
            <a:r>
              <a:rPr lang="pt-BR" sz="2200" dirty="0"/>
              <a:t>RELAÇÃO DÍVIDA EXTERNA LÍQUIDA / PIB (%)</a:t>
            </a:r>
            <a:br>
              <a:rPr lang="pt-BR" sz="2200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17</a:t>
            </a:fld>
            <a:endParaRPr lang="pt-BR" dirty="0"/>
          </a:p>
        </p:txBody>
      </p:sp>
      <p:graphicFrame>
        <p:nvGraphicFramePr>
          <p:cNvPr id="5" name="Chart 2"/>
          <p:cNvGraphicFramePr>
            <a:graphicFrameLocks noGrp="1"/>
          </p:cNvGraphicFramePr>
          <p:nvPr>
            <p:ph idx="1"/>
          </p:nvPr>
        </p:nvGraphicFramePr>
        <p:xfrm>
          <a:off x="695401" y="1110754"/>
          <a:ext cx="10277401" cy="506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1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149290"/>
            <a:ext cx="10515600" cy="737118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Taxa de Desocupação (%) - 2002 a 2015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49647"/>
              </p:ext>
            </p:extLst>
          </p:nvPr>
        </p:nvGraphicFramePr>
        <p:xfrm>
          <a:off x="844550" y="989045"/>
          <a:ext cx="10515600" cy="519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296956" y="6356350"/>
            <a:ext cx="394103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Pesquisa Mensal de Emprego (IBGE).</a:t>
            </a:r>
            <a:endParaRPr lang="pt-B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1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274638"/>
            <a:ext cx="9753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			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EVOLUÇÃO DA DÍVIDA PÚBLICA BRUTA E LÍQUIDA (% DO PIB)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767409" y="908720"/>
          <a:ext cx="10039275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Gráfico" r:id="rId4" imgW="8144028" imgH="5476858" progId="Excel.Chart.8">
                  <p:embed/>
                </p:oleObj>
              </mc:Choice>
              <mc:Fallback>
                <p:oleObj name="Gráfico" r:id="rId4" imgW="8144028" imgH="5476858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409" y="908720"/>
                        <a:ext cx="10039275" cy="5688632"/>
                      </a:xfrm>
                      <a:prstGeom prst="rect">
                        <a:avLst/>
                      </a:prstGeom>
                      <a:pattFill prst="divot">
                        <a:fgClr>
                          <a:schemeClr val="accent3"/>
                        </a:fgClr>
                        <a:bgClr>
                          <a:schemeClr val="bg1"/>
                        </a:bgClr>
                      </a:pattFill>
                      <a:ln>
                        <a:solidFill>
                          <a:schemeClr val="dk1">
                            <a:lumMod val="25000"/>
                            <a:lumOff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dirty="0" smtClean="0"/>
              <a:t>1. A importância da Constituição de 1988 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/>
              <a:t>2. Mudança </a:t>
            </a:r>
            <a:r>
              <a:rPr lang="pt-BR" b="1" dirty="0"/>
              <a:t>de paradigma</a:t>
            </a:r>
            <a:r>
              <a:rPr lang="pt-BR" b="1" dirty="0" smtClean="0"/>
              <a:t>: Estado </a:t>
            </a:r>
            <a:r>
              <a:rPr lang="pt-BR" b="1" dirty="0"/>
              <a:t>Mínimo Liberal.</a:t>
            </a:r>
            <a:endParaRPr lang="pt-BR" dirty="0"/>
          </a:p>
          <a:p>
            <a:pPr marL="0" lvl="0" indent="0">
              <a:buNone/>
            </a:pP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3. Crise econômica e questão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fiscal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pt-BR" b="1" dirty="0" smtClean="0"/>
              <a:t>4. Crescimento do gasto social: a experiência internacional</a:t>
            </a:r>
          </a:p>
          <a:p>
            <a:pPr marL="0" lvl="0" indent="0">
              <a:buNone/>
            </a:pP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5. Ampliação da desigualdade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pt-BR" b="1" dirty="0" smtClean="0"/>
              <a:t>6. Alternativas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116632"/>
            <a:ext cx="9753600" cy="792088"/>
          </a:xfrm>
        </p:spPr>
        <p:txBody>
          <a:bodyPr>
            <a:noAutofit/>
          </a:bodyPr>
          <a:lstStyle/>
          <a:p>
            <a:r>
              <a:rPr lang="pt-BR" sz="1800" dirty="0"/>
              <a:t>Déficit nominal do setor público em 2015, em % do PIB.</a:t>
            </a:r>
            <a:br>
              <a:rPr lang="pt-BR" sz="1800" dirty="0"/>
            </a:br>
            <a:r>
              <a:rPr lang="pt-BR" sz="1800" dirty="0"/>
              <a:t>Total </a:t>
            </a:r>
            <a:r>
              <a:rPr lang="pt-BR" sz="1800" b="1" dirty="0"/>
              <a:t>10,5% do PIB</a:t>
            </a:r>
            <a:br>
              <a:rPr lang="pt-BR" sz="1800" b="1" dirty="0"/>
            </a:br>
            <a:r>
              <a:rPr lang="pt-BR" sz="1200" dirty="0"/>
              <a:t>Fonte: Austeridade e retrocesso (2016)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20</a:t>
            </a:fld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055440" y="1132795"/>
          <a:ext cx="10113640" cy="506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3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45127" y="1319760"/>
            <a:ext cx="5156200" cy="825699"/>
          </a:xfrm>
        </p:spPr>
        <p:txBody>
          <a:bodyPr>
            <a:normAutofit/>
          </a:bodyPr>
          <a:lstStyle/>
          <a:p>
            <a:r>
              <a:rPr lang="pt-BR" sz="2000" dirty="0"/>
              <a:t>Dívida Bruta </a:t>
            </a:r>
            <a:r>
              <a:rPr lang="pt-BR" sz="2000" dirty="0" smtClean="0"/>
              <a:t>(% </a:t>
            </a:r>
            <a:r>
              <a:rPr lang="pt-BR" sz="2000" dirty="0"/>
              <a:t>do PIB) - 2015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463608"/>
          </a:xfrm>
        </p:spPr>
        <p:txBody>
          <a:bodyPr>
            <a:normAutofit/>
          </a:bodyPr>
          <a:lstStyle/>
          <a:p>
            <a:r>
              <a:rPr lang="pt-BR" sz="2000" dirty="0"/>
              <a:t>Pagamentos de Juros </a:t>
            </a:r>
            <a:r>
              <a:rPr lang="pt-BR" sz="2000" dirty="0" smtClean="0"/>
              <a:t>(% </a:t>
            </a:r>
            <a:r>
              <a:rPr lang="pt-BR" sz="2000" dirty="0"/>
              <a:t>do PIB) - 2015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754586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>Dívida </a:t>
            </a:r>
            <a:r>
              <a:rPr lang="pt-BR" sz="2700" b="1" dirty="0"/>
              <a:t>Bruta </a:t>
            </a:r>
            <a:r>
              <a:rPr lang="pt-BR" sz="2700" b="1" dirty="0" smtClean="0"/>
              <a:t>e Carga </a:t>
            </a:r>
            <a:r>
              <a:rPr lang="pt-BR" sz="2700" b="1" dirty="0"/>
              <a:t>de Juros </a:t>
            </a:r>
            <a:r>
              <a:rPr lang="pt-BR" sz="2700" b="1" dirty="0" smtClean="0"/>
              <a:t>(% PIB)</a:t>
            </a:r>
            <a:br>
              <a:rPr lang="pt-BR" sz="2700" b="1" dirty="0" smtClean="0"/>
            </a:br>
            <a:r>
              <a:rPr lang="pt-BR" sz="2000" b="1" dirty="0" smtClean="0"/>
              <a:t>Países </a:t>
            </a:r>
            <a:r>
              <a:rPr lang="pt-BR" sz="2000" b="1" dirty="0"/>
              <a:t>Selecionados (2015)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1300" b="1" dirty="0" smtClean="0"/>
              <a:t>Elaboração Antonio Correa de Lacerda (PPT)</a:t>
            </a:r>
            <a:endParaRPr lang="pt-BR" sz="2200" dirty="0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3966602"/>
              </p:ext>
            </p:extLst>
          </p:nvPr>
        </p:nvGraphicFramePr>
        <p:xfrm>
          <a:off x="844550" y="2224216"/>
          <a:ext cx="5156200" cy="396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Espaço Reservado para Conteúdo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8956447"/>
              </p:ext>
            </p:extLst>
          </p:nvPr>
        </p:nvGraphicFramePr>
        <p:xfrm>
          <a:off x="6172200" y="2232454"/>
          <a:ext cx="5181600" cy="395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115331"/>
            <a:ext cx="10515600" cy="677772"/>
          </a:xfrm>
        </p:spPr>
        <p:txBody>
          <a:bodyPr>
            <a:noAutofit/>
          </a:bodyPr>
          <a:lstStyle/>
          <a:p>
            <a:r>
              <a:rPr lang="pt-BR" sz="2400" b="1" dirty="0"/>
              <a:t>Gastos Federais Diretos com Juros e </a:t>
            </a:r>
            <a:r>
              <a:rPr lang="pt-BR" sz="2400" b="1" dirty="0" smtClean="0"/>
              <a:t>Previdência (</a:t>
            </a:r>
            <a:r>
              <a:rPr lang="pt-BR" sz="2400" b="1" dirty="0"/>
              <a:t>R$ bilhões correntes) </a:t>
            </a:r>
            <a:r>
              <a:rPr lang="pt-BR" sz="2400" b="1" dirty="0" smtClean="0"/>
              <a:t>- 2005/ 2015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7181"/>
              </p:ext>
            </p:extLst>
          </p:nvPr>
        </p:nvGraphicFramePr>
        <p:xfrm>
          <a:off x="1017037" y="988541"/>
          <a:ext cx="10409593" cy="475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761470" y="3509319"/>
            <a:ext cx="4382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							</a:t>
            </a:r>
          </a:p>
          <a:p>
            <a:r>
              <a:rPr lang="pt-BR" dirty="0"/>
              <a:t>							</a:t>
            </a:r>
          </a:p>
          <a:p>
            <a:r>
              <a:rPr lang="pt-BR" dirty="0"/>
              <a:t>							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4400" y="5936391"/>
            <a:ext cx="10387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 smtClean="0">
              <a:solidFill>
                <a:prstClr val="black"/>
              </a:solidFill>
            </a:endParaRPr>
          </a:p>
          <a:p>
            <a:endParaRPr lang="pt-BR" sz="1000" dirty="0">
              <a:solidFill>
                <a:prstClr val="black"/>
              </a:solidFill>
            </a:endParaRPr>
          </a:p>
          <a:p>
            <a:r>
              <a:rPr lang="pt-BR" sz="1000" dirty="0" smtClean="0">
                <a:solidFill>
                  <a:prstClr val="black"/>
                </a:solidFill>
              </a:rPr>
              <a:t>Fontes</a:t>
            </a:r>
            <a:r>
              <a:rPr lang="pt-BR" sz="1000" dirty="0">
                <a:solidFill>
                  <a:prstClr val="black"/>
                </a:solidFill>
              </a:rPr>
              <a:t>: IBGE. Sistema de Contas Nacionais (nova base - ano de referência 2010), Contas Nacionais Trimestrais (nova base - ano de referência 2010); </a:t>
            </a:r>
            <a:r>
              <a:rPr lang="pt-BR" sz="1000" dirty="0" err="1">
                <a:solidFill>
                  <a:prstClr val="black"/>
                </a:solidFill>
              </a:rPr>
              <a:t>MTb</a:t>
            </a:r>
            <a:r>
              <a:rPr lang="pt-BR" sz="1000" dirty="0">
                <a:solidFill>
                  <a:prstClr val="black"/>
                </a:solidFill>
              </a:rPr>
              <a:t>. Boletim Estatístico da Previdência Social; Ipea. </a:t>
            </a:r>
            <a:r>
              <a:rPr lang="pt-BR" sz="1000" dirty="0" err="1">
                <a:solidFill>
                  <a:prstClr val="black"/>
                </a:solidFill>
              </a:rPr>
              <a:t>Ipeadata</a:t>
            </a:r>
            <a:r>
              <a:rPr lang="pt-BR" sz="1000" dirty="0">
                <a:solidFill>
                  <a:prstClr val="black"/>
                </a:solidFill>
              </a:rPr>
              <a:t>. </a:t>
            </a:r>
            <a:r>
              <a:rPr lang="pt-BR" sz="1000" dirty="0" smtClean="0">
                <a:solidFill>
                  <a:prstClr val="black"/>
                </a:solidFill>
              </a:rPr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4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192870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pt-BR" sz="4900" b="1" dirty="0">
                <a:solidFill>
                  <a:schemeClr val="bg2">
                    <a:lumMod val="50000"/>
                  </a:schemeClr>
                </a:solidFill>
              </a:rPr>
              <a:t>Democracia e crescimento dos gastos sociais: a experiência internacional</a:t>
            </a:r>
            <a:br>
              <a:rPr lang="pt-BR" sz="4900" b="1" dirty="0">
                <a:solidFill>
                  <a:schemeClr val="bg2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O falso consenso de que o gasto social é o vilão da estabilidade fiscal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2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104503"/>
            <a:ext cx="10515600" cy="905691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/>
            </a:r>
            <a:br>
              <a:rPr lang="pt-BR" sz="3100" dirty="0"/>
            </a:br>
            <a:r>
              <a:rPr lang="pt-BR" sz="2700" dirty="0"/>
              <a:t>Gasto Social Público Direto em relação ao PIB (%) - Países selecionados </a:t>
            </a:r>
            <a:r>
              <a:rPr lang="pt-BR" sz="2700" dirty="0" smtClean="0"/>
              <a:t>– 1990/2000/2015 </a:t>
            </a:r>
            <a:r>
              <a:rPr lang="pt-BR" sz="2700" dirty="0"/>
              <a:t>[1]</a:t>
            </a:r>
            <a:br>
              <a:rPr lang="pt-BR" sz="2700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12750"/>
              </p:ext>
            </p:extLst>
          </p:nvPr>
        </p:nvGraphicFramePr>
        <p:xfrm>
          <a:off x="709031" y="1187943"/>
          <a:ext cx="10651696" cy="443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287383" y="6069874"/>
            <a:ext cx="4249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 smtClean="0"/>
              <a:t>Fontes: Estatísticas </a:t>
            </a:r>
            <a:r>
              <a:rPr lang="pt-BR" sz="600" dirty="0"/>
              <a:t>da OCDE. Gasto Social (SOCX). Somente gasto público direto</a:t>
            </a:r>
            <a:r>
              <a:rPr lang="pt-BR" sz="600" dirty="0" smtClean="0"/>
              <a:t>. </a:t>
            </a:r>
          </a:p>
          <a:p>
            <a:r>
              <a:rPr lang="pt-BR" sz="600" dirty="0" smtClean="0"/>
              <a:t>Base </a:t>
            </a:r>
            <a:r>
              <a:rPr lang="pt-BR" sz="600" dirty="0"/>
              <a:t>de </a:t>
            </a:r>
            <a:r>
              <a:rPr lang="pt-BR" sz="600" dirty="0" err="1"/>
              <a:t>Datos</a:t>
            </a:r>
            <a:r>
              <a:rPr lang="pt-BR" sz="600" dirty="0"/>
              <a:t> de </a:t>
            </a:r>
            <a:r>
              <a:rPr lang="pt-BR" sz="600" dirty="0" err="1"/>
              <a:t>Inversión</a:t>
            </a:r>
            <a:r>
              <a:rPr lang="pt-BR" sz="600" dirty="0"/>
              <a:t> Social (</a:t>
            </a:r>
            <a:r>
              <a:rPr lang="pt-BR" sz="600" dirty="0" smtClean="0"/>
              <a:t>Cepal) </a:t>
            </a:r>
          </a:p>
          <a:p>
            <a:r>
              <a:rPr lang="pt-BR" sz="600" dirty="0" smtClean="0"/>
              <a:t>Gasto </a:t>
            </a:r>
            <a:r>
              <a:rPr lang="pt-BR" sz="600" dirty="0"/>
              <a:t>Social do Governo Central (2002-2015) (Secretaria do Tesouro Nacional/SIAFI/DISOR)</a:t>
            </a:r>
          </a:p>
          <a:p>
            <a:r>
              <a:rPr lang="pt-BR" sz="600" dirty="0"/>
              <a:t>Notas:	[1] Social </a:t>
            </a:r>
            <a:r>
              <a:rPr lang="pt-BR" sz="600" dirty="0" err="1"/>
              <a:t>Expenditure</a:t>
            </a:r>
            <a:r>
              <a:rPr lang="pt-BR" sz="600" dirty="0"/>
              <a:t> (SOCX) - Dados agregados. Somente gasto público direto.	</a:t>
            </a:r>
          </a:p>
          <a:p>
            <a:r>
              <a:rPr lang="pt-BR" sz="600" dirty="0"/>
              <a:t>	[2] 1990 (Cepal), 2002 (STN), 2015 (STN</a:t>
            </a:r>
            <a:r>
              <a:rPr lang="pt-BR" sz="600" dirty="0" smtClean="0"/>
              <a:t>) </a:t>
            </a:r>
            <a:r>
              <a:rPr lang="pt-BR" sz="600" dirty="0"/>
              <a:t>			</a:t>
            </a:r>
          </a:p>
          <a:p>
            <a:r>
              <a:rPr lang="pt-BR" sz="600" dirty="0"/>
              <a:t>	[3] 1990 (Cepal), 2015 (Cepal)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d:31689DB9-E7BD-4F9C-BEBD-C5D8D6E333F5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4" y="551935"/>
            <a:ext cx="9045146" cy="529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988541" y="5906743"/>
            <a:ext cx="893805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STN (2016) Gasto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Social do Governo Central 2002 a 2015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d:ACF6A128-5EDB-4B76-89C7-DE0187CA0AC1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700216"/>
            <a:ext cx="9893643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68410" y="5956127"/>
            <a:ext cx="930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STN (2016) Gasto Social do Governo Central 2002 a 2015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9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192870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5. Ampliação da desigualdade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As diversas faces da desigualdade brasileira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589829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Desigualdade da renda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000" b="1" dirty="0" smtClean="0"/>
              <a:t>Índice </a:t>
            </a:r>
            <a:r>
              <a:rPr lang="pt-BR" sz="2000" b="1" dirty="0"/>
              <a:t>de </a:t>
            </a:r>
            <a:r>
              <a:rPr lang="pt-BR" sz="2000" b="1" dirty="0" smtClean="0"/>
              <a:t>GINI </a:t>
            </a:r>
            <a:r>
              <a:rPr lang="pt-BR" sz="2000" b="1" dirty="0"/>
              <a:t>- Países selecionados - 2012</a:t>
            </a:r>
            <a:endParaRPr lang="pt-BR" sz="2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236881"/>
              </p:ext>
            </p:extLst>
          </p:nvPr>
        </p:nvGraphicFramePr>
        <p:xfrm>
          <a:off x="502508" y="1252150"/>
          <a:ext cx="10751127" cy="49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136821" y="6260757"/>
            <a:ext cx="2545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/>
              <a:t>Fonte:	Banco Mundial (ICP-</a:t>
            </a:r>
            <a:r>
              <a:rPr lang="pt-BR" sz="700" dirty="0" err="1"/>
              <a:t>Database</a:t>
            </a:r>
            <a:r>
              <a:rPr lang="pt-BR" sz="700" dirty="0"/>
              <a:t>).</a:t>
            </a:r>
          </a:p>
          <a:p>
            <a:r>
              <a:rPr lang="pt-BR" sz="700" dirty="0"/>
              <a:t>Notas:	[1] Dados de 2011.	</a:t>
            </a:r>
          </a:p>
          <a:p>
            <a:r>
              <a:rPr lang="pt-BR" sz="700" dirty="0"/>
              <a:t>	[2] Dados de 2013.</a:t>
            </a:r>
            <a:r>
              <a:rPr lang="pt-BR" sz="1400" dirty="0"/>
              <a:t>	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96921"/>
          </a:xfrm>
        </p:spPr>
        <p:txBody>
          <a:bodyPr>
            <a:normAutofit/>
          </a:bodyPr>
          <a:lstStyle/>
          <a:p>
            <a:r>
              <a:rPr lang="pt-BR" sz="2800" dirty="0"/>
              <a:t>PIB per Capita (em US$ correntes PPP) - Países selecionados - 2015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9927"/>
              </p:ext>
            </p:extLst>
          </p:nvPr>
        </p:nvGraphicFramePr>
        <p:xfrm>
          <a:off x="998376" y="1320606"/>
          <a:ext cx="10246443" cy="471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049012" y="6171036"/>
            <a:ext cx="2353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Fonte: Banco </a:t>
            </a:r>
            <a:r>
              <a:rPr lang="pt-BR" sz="1100" dirty="0"/>
              <a:t>Mundial (ICP-</a:t>
            </a:r>
            <a:r>
              <a:rPr lang="pt-BR" sz="1100" dirty="0" err="1"/>
              <a:t>Database</a:t>
            </a:r>
            <a:r>
              <a:rPr lang="pt-BR" sz="1100" dirty="0"/>
              <a:t>).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8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z="5400" b="1" dirty="0" smtClean="0">
                <a:solidFill>
                  <a:schemeClr val="bg2">
                    <a:lumMod val="50000"/>
                  </a:schemeClr>
                </a:solidFill>
              </a:rPr>
              <a:t>Resultados </a:t>
            </a:r>
            <a:r>
              <a:rPr lang="pt-BR" sz="5400" b="1" dirty="0">
                <a:solidFill>
                  <a:schemeClr val="bg2">
                    <a:lumMod val="50000"/>
                  </a:schemeClr>
                </a:solidFill>
              </a:rPr>
              <a:t>redistributivos da </a:t>
            </a:r>
            <a:r>
              <a:rPr lang="pt-BR" sz="5400" b="1" dirty="0" smtClean="0">
                <a:solidFill>
                  <a:schemeClr val="bg2">
                    <a:lumMod val="50000"/>
                  </a:schemeClr>
                </a:solidFill>
              </a:rPr>
              <a:t>Constituição de 1988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Diversos indicadores</a:t>
            </a:r>
          </a:p>
          <a:p>
            <a:r>
              <a:rPr lang="pt-BR" dirty="0" smtClean="0"/>
              <a:t>Foco: distribuição da renda do trabalho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6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192870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6. Alternativas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3838833"/>
            <a:ext cx="10515600" cy="2213988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CRESCIMENTO DA ECONOMIA</a:t>
            </a:r>
          </a:p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Gastos com juros</a:t>
            </a:r>
          </a:p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Reforma tributária</a:t>
            </a:r>
          </a:p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Sonegação, elisão e dívida ativa</a:t>
            </a:r>
          </a:p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Desoneração tributária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91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446003"/>
          </a:xfrm>
        </p:spPr>
        <p:txBody>
          <a:bodyPr>
            <a:normAutofit/>
          </a:bodyPr>
          <a:lstStyle/>
          <a:p>
            <a:r>
              <a:rPr lang="pt-BR" sz="2400" b="1" dirty="0"/>
              <a:t>Desonerações tributárias 2009/2015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436181"/>
              </p:ext>
            </p:extLst>
          </p:nvPr>
        </p:nvGraphicFramePr>
        <p:xfrm>
          <a:off x="845127" y="1187224"/>
          <a:ext cx="10790147" cy="385130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89609"/>
                <a:gridCol w="1373066"/>
                <a:gridCol w="1091836"/>
                <a:gridCol w="1389609"/>
                <a:gridCol w="794062"/>
                <a:gridCol w="794062"/>
                <a:gridCol w="980170"/>
                <a:gridCol w="2183671"/>
                <a:gridCol w="794062"/>
              </a:tblGrid>
              <a:tr h="350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Desoneração Total*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% do PIB*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Desonerações de Contribuições Sociais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Total das Desonerações de Receitas da Seguridade Social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% do PIB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50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Contribuição Previdência Social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COFINS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CSLL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PIS/PASEP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116.098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3,65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17.905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29.418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6.087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5.651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59.061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1,85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113.861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3,60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18.183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33.883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8.333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6.955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67.354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2,02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152.406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3,68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21.156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34.618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5.830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6.542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68.146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1,75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2012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182.410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4,15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24.412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41.376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6.976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8.145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80.909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1,78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225.630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4,66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33.743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46.142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8.788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9.060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97.733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1,97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2014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253.902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4,92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57.012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58.510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9.301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11.639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136.462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2,60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1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2015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282.437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4,93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62.519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70.538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10.490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14.100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157.647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2,75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38356"/>
              </p:ext>
            </p:extLst>
          </p:nvPr>
        </p:nvGraphicFramePr>
        <p:xfrm>
          <a:off x="941323" y="5705475"/>
          <a:ext cx="8181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4" imgW="8181862" imgH="1152636" progId="Excel.Sheet.12">
                  <p:embed/>
                </p:oleObj>
              </mc:Choice>
              <mc:Fallback>
                <p:oleObj name="Worksheet" r:id="rId4" imgW="8181862" imgH="11526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323" y="5705475"/>
                        <a:ext cx="818197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7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92" y="1704109"/>
            <a:ext cx="6756973" cy="446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5165183" y="2187640"/>
            <a:ext cx="168" cy="3115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6711450" y="2187641"/>
            <a:ext cx="168" cy="3115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9926559" y="2722599"/>
            <a:ext cx="1584431" cy="164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2001/2012</a:t>
            </a:r>
          </a:p>
          <a:p>
            <a:pPr algn="ctr"/>
            <a:r>
              <a:rPr lang="pt-BR" dirty="0" smtClean="0"/>
              <a:t>Crescimento econômico com redução da desigualdade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55821" y="2928753"/>
            <a:ext cx="1584431" cy="163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1960/1979</a:t>
            </a:r>
          </a:p>
          <a:p>
            <a:pPr algn="ctr"/>
            <a:r>
              <a:rPr lang="pt-BR" dirty="0" smtClean="0"/>
              <a:t>Crescimento econômico  com concentração da renda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668720" y="0"/>
            <a:ext cx="1584431" cy="154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1980/2000</a:t>
            </a:r>
          </a:p>
          <a:p>
            <a:pPr algn="ctr"/>
            <a:r>
              <a:rPr lang="pt-BR" dirty="0" smtClean="0"/>
              <a:t>Estagnação da economia e  da concentração da renda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1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  Seguridade </a:t>
            </a:r>
            <a:r>
              <a:rPr lang="pt-BR" sz="3200" b="1" dirty="0"/>
              <a:t>Social </a:t>
            </a:r>
            <a:r>
              <a:rPr lang="pt-BR" sz="3200" b="1" dirty="0" smtClean="0"/>
              <a:t>| </a:t>
            </a:r>
            <a:r>
              <a:rPr lang="pt-BR" sz="2800" b="1" dirty="0" smtClean="0"/>
              <a:t>Benefícios </a:t>
            </a:r>
            <a:r>
              <a:rPr lang="pt-BR" sz="2800" b="1" dirty="0"/>
              <a:t>Diretos e Indiretos - 2015</a:t>
            </a:r>
            <a:r>
              <a:rPr lang="pt-BR" sz="2800" dirty="0"/>
              <a:t> </a:t>
            </a:r>
            <a:endParaRPr lang="pt-BR" sz="4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2110"/>
              </p:ext>
            </p:extLst>
          </p:nvPr>
        </p:nvGraphicFramePr>
        <p:xfrm>
          <a:off x="1095632" y="1691322"/>
          <a:ext cx="10070516" cy="33016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60359"/>
                <a:gridCol w="1686952"/>
                <a:gridCol w="3036253"/>
                <a:gridCol w="1686952"/>
              </a:tblGrid>
              <a:tr h="5669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BENEFÍCIOS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DIRETOS 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INDIRETOS</a:t>
                      </a:r>
                      <a:r>
                        <a:rPr lang="pt-BR" sz="2400" b="1" u="none" strike="noStrike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(1) </a:t>
                      </a:r>
                    </a:p>
                    <a:p>
                      <a:pPr algn="ctr" fontAlgn="ctr"/>
                      <a:r>
                        <a:rPr lang="pt-BR" sz="2400" b="1" u="none" strike="noStrike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(Estimativa: IBGE para Previdência)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2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INSS - URBANO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19,0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47,5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66,5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2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INSS - RURAL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9,3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23,2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32,4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2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LOAS-BPC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4,2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10,6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14,8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69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SEGURO-DESEMPREGO </a:t>
                      </a:r>
                      <a:r>
                        <a:rPr lang="pt-BR" sz="2400" u="none" strike="noStrike" baseline="30000" dirty="0" smtClean="0">
                          <a:effectLst/>
                        </a:rPr>
                        <a:t>(2)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7,7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19,2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26,8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40,2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100,5</a:t>
                      </a:r>
                      <a:endParaRPr lang="pt-BR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140,6</a:t>
                      </a:r>
                      <a:endParaRPr lang="pt-BR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13150"/>
              </p:ext>
            </p:extLst>
          </p:nvPr>
        </p:nvGraphicFramePr>
        <p:xfrm>
          <a:off x="1316166" y="5453448"/>
          <a:ext cx="6096001" cy="802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744"/>
                <a:gridCol w="964196"/>
                <a:gridCol w="1512899"/>
                <a:gridCol w="964196"/>
                <a:gridCol w="608966"/>
              </a:tblGrid>
              <a:tr h="19387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Fonte: MPS. Boletim Estatístico da Previdência Social. V.20, n.12 e MTE. CGSAP/DES/SPPE/MTE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Notas: (1</a:t>
                      </a:r>
                      <a:r>
                        <a:rPr lang="pt-BR" sz="1000" b="1" u="none" strike="noStrike" dirty="0">
                          <a:effectLst/>
                        </a:rPr>
                        <a:t>) Segundo o IBGE, para cada benefício pago há, em média, 2,5 pessoas beneficiadas indiretamente.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(2) Utilizou-se o total de segurados e não de requerentes.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8800560" y="4884167"/>
            <a:ext cx="3014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accent2"/>
                </a:solidFill>
              </a:rPr>
              <a:t>70% da população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sz="5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5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5400" b="1" dirty="0" smtClean="0">
                <a:solidFill>
                  <a:schemeClr val="bg2">
                    <a:lumMod val="50000"/>
                  </a:schemeClr>
                </a:solidFill>
              </a:rPr>
              <a:t>2. Mudança </a:t>
            </a:r>
            <a:r>
              <a:rPr lang="pt-BR" sz="5400" b="1" dirty="0">
                <a:solidFill>
                  <a:schemeClr val="bg2">
                    <a:lumMod val="50000"/>
                  </a:schemeClr>
                </a:solidFill>
              </a:rPr>
              <a:t>de paradigma: </a:t>
            </a:r>
            <a:r>
              <a:rPr lang="pt-BR" sz="5400" b="1" dirty="0" smtClean="0">
                <a:solidFill>
                  <a:schemeClr val="bg2">
                    <a:lumMod val="50000"/>
                  </a:schemeClr>
                </a:solidFill>
              </a:rPr>
              <a:t>Estado </a:t>
            </a:r>
            <a:r>
              <a:rPr lang="pt-BR" sz="5400" b="1" dirty="0">
                <a:solidFill>
                  <a:schemeClr val="bg2">
                    <a:lumMod val="50000"/>
                  </a:schemeClr>
                </a:solidFill>
              </a:rPr>
              <a:t>Mínimo Liberal.</a:t>
            </a:r>
            <a:br>
              <a:rPr lang="pt-BR" sz="5400" b="1" dirty="0">
                <a:solidFill>
                  <a:schemeClr val="bg2">
                    <a:lumMod val="50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PEC 55</a:t>
            </a:r>
            <a:br>
              <a:rPr lang="pt-BR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Reforma da Previdência</a:t>
            </a:r>
            <a:br>
              <a:rPr lang="pt-BR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DRU</a:t>
            </a:r>
            <a:br>
              <a:rPr lang="pt-BR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Manutenção das desonerações tributárias</a:t>
            </a:r>
            <a:br>
              <a:rPr lang="pt-BR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t-BR" sz="3200" dirty="0">
                <a:solidFill>
                  <a:schemeClr val="bg2">
                    <a:lumMod val="50000"/>
                  </a:schemeClr>
                </a:solidFill>
              </a:rPr>
            </a:b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2" y="0"/>
            <a:ext cx="9753600" cy="1052736"/>
          </a:xfrm>
        </p:spPr>
        <p:txBody>
          <a:bodyPr>
            <a:normAutofit/>
          </a:bodyPr>
          <a:lstStyle/>
          <a:p>
            <a:r>
              <a:rPr lang="pt-BR" sz="2000" dirty="0"/>
              <a:t>Simulação das despesas públicas sob o Novo Regime Fiscal </a:t>
            </a:r>
            <a:br>
              <a:rPr lang="pt-BR" sz="2000" dirty="0"/>
            </a:br>
            <a:r>
              <a:rPr lang="pt-BR" sz="2000" dirty="0"/>
              <a:t>2015-2036 Em % PIB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1200" dirty="0"/>
              <a:t>Fonte: Austeridade e retrocesso (2016)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smtClean="0"/>
              <a:t>7</a:t>
            </a:fld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911424" y="1268760"/>
          <a:ext cx="10513168" cy="490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1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Desvinculações das principais receitas da Seguridade Social promovidas pela DRU - 2006 a 2015</a:t>
            </a:r>
            <a:r>
              <a:rPr lang="pt-BR" sz="2000" dirty="0"/>
              <a:t> </a:t>
            </a:r>
            <a:r>
              <a:rPr lang="pt-BR" sz="2000" dirty="0" smtClean="0"/>
              <a:t>(em milhões)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865231"/>
              </p:ext>
            </p:extLst>
          </p:nvPr>
        </p:nvGraphicFramePr>
        <p:xfrm>
          <a:off x="844550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375719" y="6166704"/>
            <a:ext cx="8122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Receita Federal do Brasil - Relatórios da Arrecadação. Elaboração própria.			</a:t>
            </a:r>
            <a:endParaRPr lang="pt-BR" sz="1100" dirty="0" smtClean="0"/>
          </a:p>
          <a:p>
            <a:r>
              <a:rPr lang="pt-BR" sz="1100" dirty="0" smtClean="0"/>
              <a:t>(</a:t>
            </a:r>
            <a:r>
              <a:rPr lang="pt-BR" sz="1100" dirty="0"/>
              <a:t>1) Até 2007 está incluída na análise a receita da CPMF.					</a:t>
            </a:r>
            <a:r>
              <a:rPr lang="pt-B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3020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Total das Desonerações de Receitas da Seguridade Social - 2007 a </a:t>
            </a:r>
            <a:r>
              <a:rPr lang="pt-BR" sz="2400" b="1" dirty="0" smtClean="0"/>
              <a:t>2016 (em milhões)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63348"/>
              </p:ext>
            </p:extLst>
          </p:nvPr>
        </p:nvGraphicFramePr>
        <p:xfrm>
          <a:off x="833519" y="1449859"/>
          <a:ext cx="10515600" cy="462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71" y="5827687"/>
            <a:ext cx="379204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40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Fatia</Template>
  <TotalTime>253</TotalTime>
  <Words>1596</Words>
  <Application>Microsoft Office PowerPoint</Application>
  <PresentationFormat>Widescreen</PresentationFormat>
  <Paragraphs>793</Paragraphs>
  <Slides>31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Century Gothic</vt:lpstr>
      <vt:lpstr>Consolas</vt:lpstr>
      <vt:lpstr>Droid Sans</vt:lpstr>
      <vt:lpstr>font303</vt:lpstr>
      <vt:lpstr>Symbol</vt:lpstr>
      <vt:lpstr>Times New Roman</vt:lpstr>
      <vt:lpstr>Wingdings</vt:lpstr>
      <vt:lpstr>Wingdings 2</vt:lpstr>
      <vt:lpstr>HDOfficeLightV0</vt:lpstr>
      <vt:lpstr>Gráfico</vt:lpstr>
      <vt:lpstr>Worksheet</vt:lpstr>
      <vt:lpstr>     A PEC 55 E A ORDEM SOCIAL DA  CONSTITUIÇÃO DE 1988  </vt:lpstr>
      <vt:lpstr>Estrutura </vt:lpstr>
      <vt:lpstr>Resultados redistributivos da Constituição de 1988 </vt:lpstr>
      <vt:lpstr>Apresentação do PowerPoint</vt:lpstr>
      <vt:lpstr>  Seguridade Social | Benefícios Diretos e Indiretos - 2015 </vt:lpstr>
      <vt:lpstr> 2. Mudança de paradigma: Estado Mínimo Liberal. </vt:lpstr>
      <vt:lpstr>Simulação das despesas públicas sob o Novo Regime Fiscal  2015-2036 Em % PIB Fonte: Austeridade e retrocesso (2016)</vt:lpstr>
      <vt:lpstr>Desvinculações das principais receitas da Seguridade Social promovidas pela DRU - 2006 a 2015 (em milhões)</vt:lpstr>
      <vt:lpstr>Total das Desonerações de Receitas da Seguridade Social - 2007 a 2016 (em milhões) </vt:lpstr>
      <vt:lpstr>3. A crise econômica e o diagnóstico sobre a questão fiscal </vt:lpstr>
      <vt:lpstr>Apresentação do PowerPoint</vt:lpstr>
      <vt:lpstr>Resultado Primário do Governo Geral (% do PIB) </vt:lpstr>
      <vt:lpstr>  Dívida Líquida/PIB (%) </vt:lpstr>
      <vt:lpstr>Dívida Bruta/PIB (%)</vt:lpstr>
      <vt:lpstr>Resultado Nominal do Governo Geral (% do PIB)</vt:lpstr>
      <vt:lpstr>EVOLUÇÃO DAS RESERVAS INTERNACIONAIS LÍQUIDAS (US$ Bilhões) </vt:lpstr>
      <vt:lpstr>RELAÇÃO DÍVIDA EXTERNA LÍQUIDA / PIB (%) </vt:lpstr>
      <vt:lpstr>Taxa de Desocupação (%) - 2002 a 2015 </vt:lpstr>
      <vt:lpstr>     EVOLUÇÃO DA DÍVIDA PÚBLICA BRUTA E LÍQUIDA (% DO PIB) </vt:lpstr>
      <vt:lpstr>Déficit nominal do setor público em 2015, em % do PIB. Total 10,5% do PIB Fonte: Austeridade e retrocesso (2016)</vt:lpstr>
      <vt:lpstr>Dívida Bruta e Carga de Juros (% PIB) Países Selecionados (2015)  Elaboração Antonio Correa de Lacerda (PPT)</vt:lpstr>
      <vt:lpstr>Gastos Federais Diretos com Juros e Previdência (R$ bilhões correntes) - 2005/ 2015 </vt:lpstr>
      <vt:lpstr>4. Democracia e crescimento dos gastos sociais: a experiência internacional </vt:lpstr>
      <vt:lpstr> Gasto Social Público Direto em relação ao PIB (%) - Países selecionados – 1990/2000/2015 [1] </vt:lpstr>
      <vt:lpstr>Apresentação do PowerPoint</vt:lpstr>
      <vt:lpstr>Apresentação do PowerPoint</vt:lpstr>
      <vt:lpstr>5. Ampliação da desigualdade </vt:lpstr>
      <vt:lpstr>Desigualdade da renda  Índice de GINI - Países selecionados - 2012</vt:lpstr>
      <vt:lpstr>PIB per Capita (em US$ correntes PPP) - Países selecionados - 2015</vt:lpstr>
      <vt:lpstr>6. Alternativas</vt:lpstr>
      <vt:lpstr>Desonerações tributárias 2009/2015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Fagnani</dc:creator>
  <cp:lastModifiedBy>Lenita Cunha e Silva</cp:lastModifiedBy>
  <cp:revision>39</cp:revision>
  <dcterms:created xsi:type="dcterms:W3CDTF">2016-11-23T21:42:35Z</dcterms:created>
  <dcterms:modified xsi:type="dcterms:W3CDTF">2016-11-24T23:47:20Z</dcterms:modified>
</cp:coreProperties>
</file>