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01" r:id="rId2"/>
    <p:sldId id="321" r:id="rId3"/>
    <p:sldId id="374" r:id="rId4"/>
    <p:sldId id="375" r:id="rId5"/>
    <p:sldId id="400" r:id="rId6"/>
    <p:sldId id="377" r:id="rId7"/>
    <p:sldId id="326" r:id="rId8"/>
    <p:sldId id="409" r:id="rId9"/>
    <p:sldId id="406" r:id="rId10"/>
    <p:sldId id="408" r:id="rId11"/>
    <p:sldId id="378" r:id="rId12"/>
    <p:sldId id="379" r:id="rId13"/>
    <p:sldId id="380" r:id="rId14"/>
    <p:sldId id="396" r:id="rId15"/>
    <p:sldId id="385" r:id="rId16"/>
    <p:sldId id="386" r:id="rId17"/>
    <p:sldId id="388" r:id="rId18"/>
    <p:sldId id="390" r:id="rId19"/>
    <p:sldId id="394" r:id="rId20"/>
    <p:sldId id="411" r:id="rId21"/>
    <p:sldId id="412" r:id="rId22"/>
    <p:sldId id="404" r:id="rId23"/>
    <p:sldId id="413" r:id="rId24"/>
    <p:sldId id="381" r:id="rId25"/>
    <p:sldId id="402" r:id="rId26"/>
    <p:sldId id="403" r:id="rId27"/>
    <p:sldId id="410" r:id="rId28"/>
    <p:sldId id="328" r:id="rId29"/>
    <p:sldId id="395" r:id="rId30"/>
  </p:sldIdLst>
  <p:sldSz cx="9144000" cy="6858000" type="screen4x3"/>
  <p:notesSz cx="6797675" cy="9926638"/>
  <p:defaultTextStyle>
    <a:defPPr>
      <a:defRPr lang="pt-BR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elipe Portel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4FF"/>
    <a:srgbClr val="70AD47"/>
    <a:srgbClr val="FB016C"/>
    <a:srgbClr val="183F22"/>
    <a:srgbClr val="3B9B4B"/>
    <a:srgbClr val="B00005"/>
    <a:srgbClr val="F7CDB6"/>
    <a:srgbClr val="DBE0E7"/>
    <a:srgbClr val="A2B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32" y="114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330"/>
    </p:cViewPr>
  </p:sorterViewPr>
  <p:notesViewPr>
    <p:cSldViewPr snapToGrid="0" snapToObjects="1">
      <p:cViewPr varScale="1">
        <p:scale>
          <a:sx n="134" d="100"/>
          <a:sy n="134" d="100"/>
        </p:scale>
        <p:origin x="-5240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onardo.rolim\Downloads\SICONFI_RREO_1_BIMESTRAL_6%20(2).xls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oldevanie\Desktop\Gr&#225;fico%20Despesa%20sobre%20PIB%20x%20Envelhecimento%20-%20Pa&#237;ses%20OCDE%20-%20dados%202015%20-%20Com%20menos%20pa&#237;ses%20rev%20LR%20(B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onardo.rolim\AppData\Local\Microsoft\Windows\Temporary%20Internet%20Files\Content.Outlook\UPUMR9DV\Propor&#231;&#227;o%20das%20receitas%20para%20despesa%20previd&#234;nci&#225;ria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feruccio.bilich\Downloads\Pens&#227;o%20por%20morte.en.pt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Planilha_do_Microsoft_Excel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Workbook6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Workbook6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Workbook6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27581423131912"/>
          <c:y val="5.4399884486371605E-2"/>
          <c:w val="0.50763536502381656"/>
          <c:h val="0.77335559685743704"/>
        </c:manualLayout>
      </c:layout>
      <c:doughnutChart>
        <c:varyColors val="1"/>
        <c:ser>
          <c:idx val="0"/>
          <c:order val="0"/>
          <c:tx>
            <c:strRef>
              <c:f>'[SICONFI_RREO_1_BIMESTRAL_6 (2).xls]Plan1'!$C$424</c:f>
              <c:strCache>
                <c:ptCount val="1"/>
                <c:pt idx="0">
                  <c:v>Percentual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00-4F87-A85F-A7C3005BF119}"/>
              </c:ext>
            </c:extLst>
          </c:dPt>
          <c:dPt>
            <c:idx val="1"/>
            <c:bubble3D val="0"/>
            <c:spPr>
              <a:solidFill>
                <a:srgbClr val="FC6A5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00-4F87-A85F-A7C3005BF119}"/>
              </c:ext>
            </c:extLst>
          </c:dPt>
          <c:dPt>
            <c:idx val="2"/>
            <c:bubble3D val="0"/>
            <c:spPr>
              <a:solidFill>
                <a:srgbClr val="F48D7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200-4F87-A85F-A7C3005BF119}"/>
              </c:ext>
            </c:extLst>
          </c:dPt>
          <c:dPt>
            <c:idx val="3"/>
            <c:bubble3D val="0"/>
            <c:spPr>
              <a:solidFill>
                <a:srgbClr val="F9B07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200-4F87-A85F-A7C3005BF119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200-4F87-A85F-A7C3005BF119}"/>
              </c:ext>
            </c:extLst>
          </c:dPt>
          <c:dPt>
            <c:idx val="5"/>
            <c:bubble3D val="0"/>
            <c:spPr>
              <a:solidFill>
                <a:srgbClr val="FB963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200-4F87-A85F-A7C3005BF119}"/>
              </c:ext>
            </c:extLst>
          </c:dPt>
          <c:dPt>
            <c:idx val="6"/>
            <c:bubble3D val="0"/>
            <c:spPr>
              <a:solidFill>
                <a:srgbClr val="97480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200-4F87-A85F-A7C3005BF119}"/>
              </c:ext>
            </c:extLst>
          </c:dPt>
          <c:dPt>
            <c:idx val="7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200-4F87-A85F-A7C3005BF119}"/>
              </c:ext>
            </c:extLst>
          </c:dPt>
          <c:dPt>
            <c:idx val="8"/>
            <c:bubble3D val="0"/>
            <c:spPr>
              <a:solidFill>
                <a:srgbClr val="8CC7F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200-4F87-A85F-A7C3005BF119}"/>
              </c:ext>
            </c:extLst>
          </c:dPt>
          <c:dPt>
            <c:idx val="9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200-4F87-A85F-A7C3005BF119}"/>
              </c:ext>
            </c:extLst>
          </c:dPt>
          <c:dPt>
            <c:idx val="10"/>
            <c:bubble3D val="0"/>
            <c:spPr>
              <a:solidFill>
                <a:srgbClr val="00FF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200-4F87-A85F-A7C3005BF119}"/>
              </c:ext>
            </c:extLst>
          </c:dPt>
          <c:dPt>
            <c:idx val="11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6200-4F87-A85F-A7C3005BF119}"/>
              </c:ext>
            </c:extLst>
          </c:dPt>
          <c:dLbls>
            <c:dLbl>
              <c:idx val="3"/>
              <c:layout>
                <c:manualLayout>
                  <c:x val="4.5810205792429989E-3"/>
                  <c:y val="-8.21340775940680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200-4F87-A85F-A7C3005BF1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3212399199511786E-2"/>
                  <c:y val="-4.79115452632063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6200-4F87-A85F-A7C3005BF1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'[SICONFI_RREO_1_BIMESTRAL_6 (2).xls]Plan1'!$B$425:$B$436</c:f>
              <c:strCache>
                <c:ptCount val="12"/>
                <c:pt idx="0">
                  <c:v>Benefícios RGPS Urbano</c:v>
                </c:pt>
                <c:pt idx="1">
                  <c:v>Benefícios RGPS Rural</c:v>
                </c:pt>
                <c:pt idx="2">
                  <c:v>Previdência Servidor Público</c:v>
                </c:pt>
                <c:pt idx="3">
                  <c:v>Outras despesas previdenciárias</c:v>
                </c:pt>
                <c:pt idx="4">
                  <c:v>BPC</c:v>
                </c:pt>
                <c:pt idx="5">
                  <c:v>Outras despesas assistenciais</c:v>
                </c:pt>
                <c:pt idx="6">
                  <c:v>Seguro-desemprego e abono salarial</c:v>
                </c:pt>
                <c:pt idx="7">
                  <c:v>Saúde</c:v>
                </c:pt>
                <c:pt idx="8">
                  <c:v>Educação</c:v>
                </c:pt>
                <c:pt idx="9">
                  <c:v>Defesa</c:v>
                </c:pt>
                <c:pt idx="10">
                  <c:v>Segurança</c:v>
                </c:pt>
                <c:pt idx="11">
                  <c:v>Outras despesas</c:v>
                </c:pt>
              </c:strCache>
            </c:strRef>
          </c:cat>
          <c:val>
            <c:numRef>
              <c:f>'[SICONFI_RREO_1_BIMESTRAL_6 (2).xls]Plan1'!$C$425:$C$436</c:f>
              <c:numCache>
                <c:formatCode>0.0%</c:formatCode>
                <c:ptCount val="12"/>
                <c:pt idx="0">
                  <c:v>0.34499999999999997</c:v>
                </c:pt>
                <c:pt idx="1">
                  <c:v>9.1999999999999998E-2</c:v>
                </c:pt>
                <c:pt idx="2">
                  <c:v>7.9000000000000001E-2</c:v>
                </c:pt>
                <c:pt idx="3">
                  <c:v>6.0000000000000001E-3</c:v>
                </c:pt>
                <c:pt idx="4">
                  <c:v>4.2000000000000003E-2</c:v>
                </c:pt>
                <c:pt idx="5">
                  <c:v>2.5000000000000001E-2</c:v>
                </c:pt>
                <c:pt idx="6">
                  <c:v>0.04</c:v>
                </c:pt>
                <c:pt idx="7">
                  <c:v>8.8999999999999996E-2</c:v>
                </c:pt>
                <c:pt idx="8">
                  <c:v>7.2999999999999995E-2</c:v>
                </c:pt>
                <c:pt idx="9">
                  <c:v>5.7000000000000002E-2</c:v>
                </c:pt>
                <c:pt idx="10">
                  <c:v>8.0000000000000002E-3</c:v>
                </c:pt>
                <c:pt idx="11">
                  <c:v>0.14399999999999999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6200-4F87-A85F-A7C3005BF1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920208575227306E-2"/>
          <c:y val="0.84362979447797415"/>
          <c:w val="0.90324314001421768"/>
          <c:h val="0.142264234597345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/>
              <a:t>Relação</a:t>
            </a:r>
            <a:r>
              <a:rPr lang="en-US" sz="1800" dirty="0"/>
              <a:t> entre </a:t>
            </a:r>
            <a:r>
              <a:rPr lang="en-US" sz="1800" dirty="0" err="1"/>
              <a:t>gastos</a:t>
            </a:r>
            <a:r>
              <a:rPr lang="en-US" sz="1800" dirty="0"/>
              <a:t> com </a:t>
            </a:r>
            <a:r>
              <a:rPr lang="en-US" sz="1800" dirty="0" err="1"/>
              <a:t>Previdência</a:t>
            </a:r>
            <a:r>
              <a:rPr lang="en-US" sz="1800" dirty="0"/>
              <a:t> Social e </a:t>
            </a:r>
            <a:r>
              <a:rPr lang="en-US" sz="1800" dirty="0" err="1"/>
              <a:t>envelhecimento</a:t>
            </a:r>
            <a:r>
              <a:rPr lang="en-US" sz="1800" dirty="0"/>
              <a:t> </a:t>
            </a:r>
            <a:r>
              <a:rPr lang="en-US" sz="1800" dirty="0" err="1"/>
              <a:t>populacional</a:t>
            </a:r>
            <a:endParaRPr lang="en-US" sz="1800" dirty="0"/>
          </a:p>
          <a:p>
            <a:pPr>
              <a:defRPr/>
            </a:pPr>
            <a:r>
              <a:rPr lang="en-US" sz="1800" dirty="0" err="1"/>
              <a:t>Países</a:t>
            </a:r>
            <a:r>
              <a:rPr lang="en-US" sz="1800" dirty="0"/>
              <a:t> da OCDE - 2015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EC8-4835-A658-61E25874B08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FFC000"/>
                </a:solidFill>
                <a:ln w="9525">
                  <a:solidFill>
                    <a:srgbClr val="FFC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BEC8-4835-A658-61E25874B08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BEC8-4835-A658-61E25874B084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BEC8-4835-A658-61E25874B084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BEC8-4835-A658-61E25874B084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tx2">
                    <a:lumMod val="75000"/>
                  </a:schemeClr>
                </a:solidFill>
                <a:ln w="9525">
                  <a:solidFill>
                    <a:schemeClr val="tx2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BEC8-4835-A658-61E25874B084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FFC000"/>
                </a:solidFill>
                <a:ln w="9525">
                  <a:solidFill>
                    <a:srgbClr val="FFC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BEC8-4835-A658-61E25874B084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BEC8-4835-A658-61E25874B084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FFC000"/>
                </a:solidFill>
                <a:ln w="9525">
                  <a:solidFill>
                    <a:srgbClr val="FFC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BEC8-4835-A658-61E25874B084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tx2">
                    <a:lumMod val="75000"/>
                  </a:schemeClr>
                </a:solidFill>
                <a:ln w="9525">
                  <a:solidFill>
                    <a:schemeClr val="tx2">
                      <a:lumMod val="75000"/>
                    </a:schemeClr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BEC8-4835-A658-61E25874B084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BEC8-4835-A658-61E25874B084}"/>
              </c:ext>
            </c:extLst>
          </c:dPt>
          <c:dPt>
            <c:idx val="14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BEC8-4835-A658-61E25874B084}"/>
              </c:ext>
            </c:extLst>
          </c:dPt>
          <c:dPt>
            <c:idx val="15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BEC8-4835-A658-61E25874B084}"/>
              </c:ext>
            </c:extLst>
          </c:dPt>
          <c:dPt>
            <c:idx val="16"/>
            <c:marker>
              <c:symbol val="circle"/>
              <c:size val="5"/>
              <c:spPr>
                <a:solidFill>
                  <a:srgbClr val="FFC000"/>
                </a:solidFill>
                <a:ln w="9525">
                  <a:solidFill>
                    <a:srgbClr val="FFC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BEC8-4835-A658-61E25874B084}"/>
              </c:ext>
            </c:extLst>
          </c:dPt>
          <c:dPt>
            <c:idx val="17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BEC8-4835-A658-61E25874B084}"/>
              </c:ext>
            </c:extLst>
          </c:dPt>
          <c:dPt>
            <c:idx val="18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BEC8-4835-A658-61E25874B084}"/>
              </c:ext>
            </c:extLst>
          </c:dPt>
          <c:dPt>
            <c:idx val="22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BEC8-4835-A658-61E25874B084}"/>
              </c:ext>
            </c:extLst>
          </c:dPt>
          <c:dPt>
            <c:idx val="23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BEC8-4835-A658-61E25874B084}"/>
              </c:ext>
            </c:extLst>
          </c:dPt>
          <c:dPt>
            <c:idx val="26"/>
            <c:marker>
              <c:symbol val="circle"/>
              <c:size val="5"/>
              <c:spPr>
                <a:solidFill>
                  <a:srgbClr val="FFC000"/>
                </a:solidFill>
                <a:ln w="9525">
                  <a:solidFill>
                    <a:srgbClr val="FFC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D-BEC8-4835-A658-61E25874B084}"/>
              </c:ext>
            </c:extLst>
          </c:dPt>
          <c:dPt>
            <c:idx val="29"/>
            <c:marker>
              <c:symbol val="circle"/>
              <c:size val="5"/>
              <c:spPr>
                <a:solidFill>
                  <a:srgbClr val="FFC000"/>
                </a:solidFill>
                <a:ln w="9525">
                  <a:solidFill>
                    <a:srgbClr val="FFC000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FFC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0-BEC8-4835-A658-61E25874B084}"/>
              </c:ext>
            </c:extLst>
          </c:dPt>
          <c:dPt>
            <c:idx val="30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1-BEC8-4835-A658-61E25874B084}"/>
              </c:ext>
            </c:extLst>
          </c:dPt>
          <c:dPt>
            <c:idx val="31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2-BEC8-4835-A658-61E25874B084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rgbClr val="FFC000"/>
                </a:solidFill>
                <a:ln w="9525">
                  <a:solidFill>
                    <a:srgbClr val="FFC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3-BEC8-4835-A658-61E25874B084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4-BEC8-4835-A658-61E25874B084}"/>
              </c:ext>
            </c:extLst>
          </c:dPt>
          <c:dPt>
            <c:idx val="34"/>
            <c:marker>
              <c:symbol val="circle"/>
              <c:size val="5"/>
              <c:spPr>
                <a:solidFill>
                  <a:srgbClr val="689C35"/>
                </a:solidFill>
                <a:ln w="9525">
                  <a:solidFill>
                    <a:srgbClr val="689C35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5-BEC8-4835-A658-61E25874B084}"/>
              </c:ext>
            </c:extLst>
          </c:dPt>
          <c:dPt>
            <c:idx val="35"/>
            <c:marker>
              <c:symbol val="diamond"/>
              <c:size val="7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EC8-4835-A658-61E25874B084}"/>
              </c:ext>
            </c:extLst>
          </c:dPt>
          <c:dPt>
            <c:idx val="36"/>
            <c:marker>
              <c:symbol val="diamond"/>
              <c:size val="7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EC8-4835-A658-61E25874B084}"/>
              </c:ext>
            </c:extLst>
          </c:dPt>
          <c:dPt>
            <c:idx val="37"/>
            <c:marker>
              <c:symbol val="diamond"/>
              <c:size val="7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EC8-4835-A658-61E25874B08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FCB581D8-8B4D-4D46-9F9F-24A806E09BBE}" type="CELLRANGE">
                      <a:rPr lang="en-US" dirty="0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EC8-4835-A658-61E25874B08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E944CAEB-5A7C-4055-AA73-EBABE8EBA417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EC8-4835-A658-61E25874B08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EC8-4835-A658-61E25874B08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64C929BD-429C-415F-9584-2D83AC731070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884DCFD5-3F2E-482A-B8A4-09B37256AABD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EC8-4835-A658-61E25874B08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9E70F3BB-C75E-43DA-BCE9-7027410220C4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EC8-4835-A658-61E25874B08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9F023813-056E-4B34-81DC-BE66FBF26300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4BEB38B0-AD49-465A-9C42-31F22E66D76F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fld id="{3AD72631-F49C-4F47-B007-99052587F35A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fld id="{4169836B-95B1-450A-BEB2-F69EA144687D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fld id="{76697F96-CB09-474D-B085-100F241FE184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fld id="{AB2A75DB-DB5A-4016-94F8-2FF491D3401B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fld id="{92836EC1-1F63-4543-B220-E5C278A79A80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fld id="{D88D0C3D-5C94-464F-ADB0-FFD8DD548E05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fld id="{79035774-FE63-4374-ACB8-72B7DFFC63F2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fld id="{9E3E9602-D1A6-4B1D-9DCB-701C87BFE7E0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fld id="{8704E8D6-186A-47EB-954A-E48D3C094AE6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BEC8-4835-A658-61E25874B084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tx>
                <c:rich>
                  <a:bodyPr/>
                  <a:lstStyle/>
                  <a:p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BEC8-4835-A658-61E25874B084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tx>
                <c:rich>
                  <a:bodyPr/>
                  <a:lstStyle/>
                  <a:p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BEC8-4835-A658-61E25874B084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layout/>
              <c:tx>
                <c:rich>
                  <a:bodyPr/>
                  <a:lstStyle/>
                  <a:p>
                    <a:fld id="{66672040-1612-433E-8FE1-8DDB000D44BB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3"/>
              <c:layout/>
              <c:tx>
                <c:rich>
                  <a:bodyPr/>
                  <a:lstStyle/>
                  <a:p>
                    <a:fld id="{3506E14B-5B5D-4E0F-BE72-3CF6B520176E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BEC8-4835-A658-61E25874B084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tx>
                <c:rich>
                  <a:bodyPr/>
                  <a:lstStyle/>
                  <a:p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BEC8-4835-A658-61E25874B084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layout/>
              <c:tx>
                <c:rich>
                  <a:bodyPr/>
                  <a:lstStyle/>
                  <a:p>
                    <a:fld id="{0B55D130-2E63-4337-90E4-9F47877B3826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BEC8-4835-A658-61E25874B084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tx>
                <c:rich>
                  <a:bodyPr/>
                  <a:lstStyle/>
                  <a:p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BEC8-4835-A658-61E25874B084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layout/>
              <c:tx>
                <c:rich>
                  <a:bodyPr/>
                  <a:lstStyle/>
                  <a:p>
                    <a:fld id="{F73F44CE-800D-41B3-9DBF-0487BB2EF089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0"/>
              <c:layout/>
              <c:tx>
                <c:rich>
                  <a:bodyPr/>
                  <a:lstStyle/>
                  <a:p>
                    <a:fld id="{057972AA-FD37-40B2-87D3-230000D9F25F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1"/>
              <c:layout>
                <c:manualLayout>
                  <c:x val="-3.9193176066856768E-3"/>
                  <c:y val="0"/>
                </c:manualLayout>
              </c:layout>
              <c:tx>
                <c:rich>
                  <a:bodyPr/>
                  <a:lstStyle/>
                  <a:p>
                    <a:fld id="{888A3CF2-B6A1-4EEE-9463-FA1BC43E5F24}" type="CELLRANGE">
                      <a:rPr lang="en-US" dirty="0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BEC8-4835-A658-61E25874B08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2"/>
              <c:layout/>
              <c:tx>
                <c:rich>
                  <a:bodyPr/>
                  <a:lstStyle/>
                  <a:p>
                    <a:fld id="{1D9290E7-CEBB-4300-838D-01BEBD13BF9C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3"/>
              <c:layout/>
              <c:tx>
                <c:rich>
                  <a:bodyPr/>
                  <a:lstStyle/>
                  <a:p>
                    <a:fld id="{691347BE-D62C-4571-9B2F-AE20C98C6165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4"/>
              <c:layout/>
              <c:tx>
                <c:rich>
                  <a:bodyPr/>
                  <a:lstStyle/>
                  <a:p>
                    <a:fld id="{951C503F-9081-40BA-BB4D-C8241472EA3C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5"/>
              <c:layout>
                <c:manualLayout>
                  <c:x val="-3.1354540853485414E-2"/>
                  <c:y val="2.4501410760363662E-2"/>
                </c:manualLayout>
              </c:layout>
              <c:tx>
                <c:rich>
                  <a:bodyPr/>
                  <a:lstStyle/>
                  <a:p>
                    <a:fld id="{44414BE6-63FD-4A61-B422-1E263FFE99C1}" type="CELLRANGE">
                      <a:rPr lang="en-US" sz="1200" b="1" smtClean="0"/>
                      <a:pPr/>
                      <a:t>[CELLRANGE]</a:t>
                    </a:fld>
                    <a:r>
                      <a:rPr lang="en-US" sz="1200" b="1" dirty="0"/>
                      <a:t> =</a:t>
                    </a:r>
                    <a:r>
                      <a:rPr lang="en-US" sz="1200" b="1" baseline="0" dirty="0"/>
                      <a:t> 12,4%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EC8-4835-A658-61E25874B08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6"/>
              <c:layout>
                <c:manualLayout>
                  <c:x val="-3.5273858460171191E-2"/>
                  <c:y val="3.18518339884728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FA3CB70-A7FC-4945-B3DC-488225638333}" type="CELLRANGE">
                      <a:rPr lang="en-US" sz="1200"/>
                      <a:pPr>
                        <a:defRPr b="1"/>
                      </a:pPr>
                      <a:t>[CELLRANGE]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EC8-4835-A658-61E25874B08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7"/>
              <c:layout>
                <c:manualLayout>
                  <c:x val="-1.437083122451434E-2"/>
                  <c:y val="2.94016929124363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E778316-7022-41FE-81C5-FF5EED0D02F9}" type="CELLRANGE">
                      <a:rPr lang="en-US" sz="1200"/>
                      <a:pPr>
                        <a:defRPr b="1"/>
                      </a:pPr>
                      <a:t>[CELLRANGE]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EC8-4835-A658-61E25874B08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8575" cap="rnd">
                <a:solidFill>
                  <a:srgbClr val="2E4517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'Dados Gráf Despesa RD'!$D$2:$D$39</c:f>
              <c:numCache>
                <c:formatCode>0.0</c:formatCode>
                <c:ptCount val="38"/>
                <c:pt idx="0">
                  <c:v>22.628110799764901</c:v>
                </c:pt>
                <c:pt idx="1">
                  <c:v>28.103534243717</c:v>
                </c:pt>
                <c:pt idx="3">
                  <c:v>23.790568608036502</c:v>
                </c:pt>
                <c:pt idx="4">
                  <c:v>15.156924304113501</c:v>
                </c:pt>
                <c:pt idx="6">
                  <c:v>29.710846320306</c:v>
                </c:pt>
                <c:pt idx="8">
                  <c:v>31.9906408835006</c:v>
                </c:pt>
                <c:pt idx="9">
                  <c:v>30.158479613576301</c:v>
                </c:pt>
                <c:pt idx="10">
                  <c:v>32.111287506620997</c:v>
                </c:pt>
                <c:pt idx="11">
                  <c:v>30.451822210549199</c:v>
                </c:pt>
                <c:pt idx="12">
                  <c:v>25.7050448721231</c:v>
                </c:pt>
                <c:pt idx="13">
                  <c:v>20.787530235781698</c:v>
                </c:pt>
                <c:pt idx="14">
                  <c:v>20.3427147676048</c:v>
                </c:pt>
                <c:pt idx="15">
                  <c:v>18.424560734278401</c:v>
                </c:pt>
                <c:pt idx="16">
                  <c:v>34.990962647811003</c:v>
                </c:pt>
                <c:pt idx="17">
                  <c:v>42.6527433142262</c:v>
                </c:pt>
                <c:pt idx="18">
                  <c:v>17.7293561926219</c:v>
                </c:pt>
                <c:pt idx="22">
                  <c:v>9.8140583896526206</c:v>
                </c:pt>
                <c:pt idx="23">
                  <c:v>27.432695290954602</c:v>
                </c:pt>
                <c:pt idx="26">
                  <c:v>31.815287041564901</c:v>
                </c:pt>
                <c:pt idx="29">
                  <c:v>28.509628764524201</c:v>
                </c:pt>
                <c:pt idx="30">
                  <c:v>31.055691845003899</c:v>
                </c:pt>
                <c:pt idx="31">
                  <c:v>26.773198656184899</c:v>
                </c:pt>
                <c:pt idx="32">
                  <c:v>11.7117443332787</c:v>
                </c:pt>
                <c:pt idx="33">
                  <c:v>28.185474218584201</c:v>
                </c:pt>
                <c:pt idx="34">
                  <c:v>22.133110354304701</c:v>
                </c:pt>
                <c:pt idx="35">
                  <c:v>12.1</c:v>
                </c:pt>
                <c:pt idx="36">
                  <c:v>26.5</c:v>
                </c:pt>
                <c:pt idx="37">
                  <c:v>42.6</c:v>
                </c:pt>
              </c:numCache>
            </c:numRef>
          </c:xVal>
          <c:yVal>
            <c:numRef>
              <c:f>'Dados Gráf Despesa RD'!$E$2:$E$39</c:f>
              <c:numCache>
                <c:formatCode>0.0</c:formatCode>
                <c:ptCount val="38"/>
                <c:pt idx="0">
                  <c:v>4.3</c:v>
                </c:pt>
                <c:pt idx="1">
                  <c:v>13.3</c:v>
                </c:pt>
                <c:pt idx="3">
                  <c:v>4.7</c:v>
                </c:pt>
                <c:pt idx="4">
                  <c:v>2.9</c:v>
                </c:pt>
                <c:pt idx="6">
                  <c:v>8.1</c:v>
                </c:pt>
                <c:pt idx="8">
                  <c:v>11.4</c:v>
                </c:pt>
                <c:pt idx="9">
                  <c:v>13.9</c:v>
                </c:pt>
                <c:pt idx="10">
                  <c:v>10.1</c:v>
                </c:pt>
                <c:pt idx="11">
                  <c:v>16.899999999999999</c:v>
                </c:pt>
                <c:pt idx="12">
                  <c:v>9.1999999999999993</c:v>
                </c:pt>
                <c:pt idx="13">
                  <c:v>2.1</c:v>
                </c:pt>
                <c:pt idx="14">
                  <c:v>3.6</c:v>
                </c:pt>
                <c:pt idx="15">
                  <c:v>4.8</c:v>
                </c:pt>
                <c:pt idx="16">
                  <c:v>16.2</c:v>
                </c:pt>
                <c:pt idx="17">
                  <c:v>9.4</c:v>
                </c:pt>
                <c:pt idx="18">
                  <c:v>2.9</c:v>
                </c:pt>
                <c:pt idx="22">
                  <c:v>2.2000000000000002</c:v>
                </c:pt>
                <c:pt idx="23">
                  <c:v>5.4</c:v>
                </c:pt>
                <c:pt idx="26">
                  <c:v>13.3</c:v>
                </c:pt>
                <c:pt idx="29">
                  <c:v>11</c:v>
                </c:pt>
                <c:pt idx="30">
                  <c:v>7.2</c:v>
                </c:pt>
                <c:pt idx="31">
                  <c:v>6.5</c:v>
                </c:pt>
                <c:pt idx="32">
                  <c:v>7.1</c:v>
                </c:pt>
                <c:pt idx="33">
                  <c:v>6.2</c:v>
                </c:pt>
                <c:pt idx="34">
                  <c:v>7.1</c:v>
                </c:pt>
                <c:pt idx="35">
                  <c:v>12.39</c:v>
                </c:pt>
                <c:pt idx="36">
                  <c:v>18.3</c:v>
                </c:pt>
                <c:pt idx="37">
                  <c:v>23.1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7-BEC8-4835-A658-61E25874B084}"/>
            </c:ext>
            <c:ext xmlns:c15="http://schemas.microsoft.com/office/drawing/2012/chart" uri="{02D57815-91ED-43cb-92C2-25804820EDAC}">
              <c15:datalabelsRange>
                <c15:f>'Dados Gráf Despesa RD'!$B$2:$B$39</c15:f>
                <c15:dlblRangeCache>
                  <c:ptCount val="38"/>
                  <c:pt idx="0">
                    <c:v>Austrália</c:v>
                  </c:pt>
                  <c:pt idx="1">
                    <c:v>Áustria</c:v>
                  </c:pt>
                  <c:pt idx="3">
                    <c:v>Canadá</c:v>
                  </c:pt>
                  <c:pt idx="4">
                    <c:v>Chile</c:v>
                  </c:pt>
                  <c:pt idx="6">
                    <c:v>Dinamarca</c:v>
                  </c:pt>
                  <c:pt idx="8">
                    <c:v>Finlândia</c:v>
                  </c:pt>
                  <c:pt idx="9">
                    <c:v>França</c:v>
                  </c:pt>
                  <c:pt idx="10">
                    <c:v>Alemanha</c:v>
                  </c:pt>
                  <c:pt idx="11">
                    <c:v>Grécia</c:v>
                  </c:pt>
                  <c:pt idx="12">
                    <c:v>Hungria</c:v>
                  </c:pt>
                  <c:pt idx="13">
                    <c:v>Islândia</c:v>
                  </c:pt>
                  <c:pt idx="14">
                    <c:v>Irlanda</c:v>
                  </c:pt>
                  <c:pt idx="15">
                    <c:v>Israel</c:v>
                  </c:pt>
                  <c:pt idx="16">
                    <c:v>Itália</c:v>
                  </c:pt>
                  <c:pt idx="17">
                    <c:v>Japão</c:v>
                  </c:pt>
                  <c:pt idx="18">
                    <c:v>Coreia do Sul</c:v>
                  </c:pt>
                  <c:pt idx="22">
                    <c:v>México</c:v>
                  </c:pt>
                  <c:pt idx="23">
                    <c:v>Países Baixos</c:v>
                  </c:pt>
                  <c:pt idx="26">
                    <c:v>Portugal</c:v>
                  </c:pt>
                  <c:pt idx="29">
                    <c:v>Espanha</c:v>
                  </c:pt>
                  <c:pt idx="30">
                    <c:v>Suécia</c:v>
                  </c:pt>
                  <c:pt idx="31">
                    <c:v>Suíça</c:v>
                  </c:pt>
                  <c:pt idx="32">
                    <c:v>Peru</c:v>
                  </c:pt>
                  <c:pt idx="33">
                    <c:v>Reino Unido</c:v>
                  </c:pt>
                  <c:pt idx="34">
                    <c:v>Estados Unidos</c:v>
                  </c:pt>
                  <c:pt idx="35">
                    <c:v>Brasil (2015)</c:v>
                  </c:pt>
                  <c:pt idx="36">
                    <c:v>Brasil (2040)</c:v>
                  </c:pt>
                  <c:pt idx="37">
                    <c:v>Brasil (2060)</c:v>
                  </c:pt>
                </c15:dlblRangeCache>
              </c15:datalabelsRange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04582288"/>
        <c:axId val="304582848"/>
      </c:scatterChart>
      <c:valAx>
        <c:axId val="304582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 err="1"/>
                  <a:t>Proporção</a:t>
                </a:r>
                <a:r>
                  <a:rPr lang="en-US" sz="1400" b="0" baseline="0" dirty="0"/>
                  <a:t> de</a:t>
                </a:r>
                <a:r>
                  <a:rPr lang="en-US" sz="1400" b="0" dirty="0"/>
                  <a:t> </a:t>
                </a:r>
                <a:r>
                  <a:rPr lang="en-US" sz="1400" b="0" dirty="0" err="1"/>
                  <a:t>idosos</a:t>
                </a:r>
                <a:r>
                  <a:rPr lang="en-US" sz="1400" b="0" dirty="0"/>
                  <a:t> (65+) </a:t>
                </a:r>
                <a:r>
                  <a:rPr lang="en-US" sz="1400" b="0" dirty="0" err="1"/>
                  <a:t>em</a:t>
                </a:r>
                <a:r>
                  <a:rPr lang="en-US" sz="1400" b="0" dirty="0"/>
                  <a:t> </a:t>
                </a:r>
                <a:r>
                  <a:rPr lang="en-US" sz="1400" b="0" dirty="0" err="1"/>
                  <a:t>relação</a:t>
                </a:r>
                <a:r>
                  <a:rPr lang="en-US" sz="1400" b="0" dirty="0"/>
                  <a:t> a </a:t>
                </a:r>
                <a:r>
                  <a:rPr lang="en-US" sz="1400" b="0" dirty="0" err="1"/>
                  <a:t>trabalhadores</a:t>
                </a:r>
                <a:r>
                  <a:rPr lang="en-US" sz="1400" b="0" baseline="0" dirty="0"/>
                  <a:t> </a:t>
                </a:r>
                <a:r>
                  <a:rPr lang="en-US" sz="1400" b="0" baseline="0" dirty="0" err="1"/>
                  <a:t>em</a:t>
                </a:r>
                <a:r>
                  <a:rPr lang="en-US" sz="1400" b="0" baseline="0" dirty="0"/>
                  <a:t> </a:t>
                </a:r>
                <a:r>
                  <a:rPr lang="en-US" sz="1400" b="0" baseline="0" dirty="0" err="1"/>
                  <a:t>idade</a:t>
                </a:r>
                <a:r>
                  <a:rPr lang="en-US" sz="1400" b="0" baseline="0" dirty="0"/>
                  <a:t> </a:t>
                </a:r>
                <a:r>
                  <a:rPr lang="en-US" sz="1400" b="0" baseline="0" dirty="0" err="1"/>
                  <a:t>ativa</a:t>
                </a:r>
                <a:r>
                  <a:rPr lang="en-US" sz="1400" b="0" dirty="0"/>
                  <a:t> (15-64)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4582848"/>
        <c:crosses val="autoZero"/>
        <c:crossBetween val="midCat"/>
      </c:valAx>
      <c:valAx>
        <c:axId val="30458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Despesa com Previdência Social (% PIB / PNB)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45822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Composição do</a:t>
            </a:r>
            <a:r>
              <a:rPr lang="pt-BR" baseline="0" dirty="0"/>
              <a:t> Financiamento dos Principais Regimes de Previdência em </a:t>
            </a:r>
            <a:r>
              <a:rPr lang="pt-BR" baseline="0" dirty="0" smtClean="0"/>
              <a:t>2018</a:t>
            </a:r>
            <a:endParaRPr lang="pt-BR" dirty="0"/>
          </a:p>
        </c:rich>
      </c:tx>
      <c:layout>
        <c:manualLayout>
          <c:xMode val="edge"/>
          <c:yMode val="edge"/>
          <c:x val="0.12199677938808375"/>
          <c:y val="4.0860994939947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8.2014194286883113E-2"/>
          <c:y val="0.16084408979490905"/>
          <c:w val="0.79012585456805473"/>
          <c:h val="0.60308323554731891"/>
        </c:manualLayout>
      </c:layout>
      <c:barChart>
        <c:barDir val="col"/>
        <c:grouping val="percentStacked"/>
        <c:varyColors val="0"/>
        <c:ser>
          <c:idx val="4"/>
          <c:order val="0"/>
          <c:tx>
            <c:strRef>
              <c:f>Gráfico!$G$1</c:f>
              <c:strCache>
                <c:ptCount val="1"/>
                <c:pt idx="0">
                  <c:v>Déficit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Gráfico!$A$2:$A$6</c:f>
              <c:strCache>
                <c:ptCount val="5"/>
                <c:pt idx="0">
                  <c:v>Servidores Civis da União</c:v>
                </c:pt>
                <c:pt idx="1">
                  <c:v>Servidores dos Estados</c:v>
                </c:pt>
                <c:pt idx="2">
                  <c:v>Servidores das Capitais</c:v>
                </c:pt>
                <c:pt idx="3">
                  <c:v>Servidores dos Demais Municípios</c:v>
                </c:pt>
                <c:pt idx="4">
                  <c:v>Regime Geral</c:v>
                </c:pt>
              </c:strCache>
            </c:strRef>
          </c:cat>
          <c:val>
            <c:numRef>
              <c:f>Gráfico!$G$2:$G$6</c:f>
              <c:numCache>
                <c:formatCode>_(* #,##0.00_);_(* \(#,##0.00\);_(* "-"??_);_(@_)</c:formatCode>
                <c:ptCount val="5"/>
                <c:pt idx="0">
                  <c:v>51241756950.839996</c:v>
                </c:pt>
                <c:pt idx="1">
                  <c:v>96818498164.550003</c:v>
                </c:pt>
                <c:pt idx="2">
                  <c:v>11315097409.459991</c:v>
                </c:pt>
                <c:pt idx="3">
                  <c:v>0</c:v>
                </c:pt>
                <c:pt idx="4">
                  <c:v>210741270392.08002</c:v>
                </c:pt>
              </c:numCache>
            </c:numRef>
          </c:val>
        </c:ser>
        <c:ser>
          <c:idx val="0"/>
          <c:order val="1"/>
          <c:tx>
            <c:strRef>
              <c:f>Gráfico!$B$1</c:f>
              <c:strCache>
                <c:ptCount val="1"/>
                <c:pt idx="0">
                  <c:v>Patronal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/>
          </c:spPr>
          <c:invertIfNegative val="0"/>
          <c:cat>
            <c:strRef>
              <c:f>Gráfico!$A$2:$A$6</c:f>
              <c:strCache>
                <c:ptCount val="5"/>
                <c:pt idx="0">
                  <c:v>Servidores Civis da União</c:v>
                </c:pt>
                <c:pt idx="1">
                  <c:v>Servidores dos Estados</c:v>
                </c:pt>
                <c:pt idx="2">
                  <c:v>Servidores das Capitais</c:v>
                </c:pt>
                <c:pt idx="3">
                  <c:v>Servidores dos Demais Municípios</c:v>
                </c:pt>
                <c:pt idx="4">
                  <c:v>Regime Geral</c:v>
                </c:pt>
              </c:strCache>
            </c:strRef>
          </c:cat>
          <c:val>
            <c:numRef>
              <c:f>Gráfico!$B$2:$B$6</c:f>
              <c:numCache>
                <c:formatCode>_(* #,##0.00_);_(* \(#,##0.00\);_(* "-"??_);_(@_)</c:formatCode>
                <c:ptCount val="5"/>
                <c:pt idx="0">
                  <c:v>19758073668.990002</c:v>
                </c:pt>
                <c:pt idx="1">
                  <c:v>39613595825.900009</c:v>
                </c:pt>
                <c:pt idx="2">
                  <c:v>8908753178.710001</c:v>
                </c:pt>
                <c:pt idx="3">
                  <c:v>10833077649.169994</c:v>
                </c:pt>
              </c:numCache>
            </c:numRef>
          </c:val>
        </c:ser>
        <c:ser>
          <c:idx val="2"/>
          <c:order val="2"/>
          <c:tx>
            <c:strRef>
              <c:f>Gráfico!$E$1</c:f>
              <c:strCache>
                <c:ptCount val="1"/>
                <c:pt idx="0">
                  <c:v>Patronal e Segurado - RGPS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Gráfico!$A$2:$A$6</c:f>
              <c:strCache>
                <c:ptCount val="5"/>
                <c:pt idx="0">
                  <c:v>Servidores Civis da União</c:v>
                </c:pt>
                <c:pt idx="1">
                  <c:v>Servidores dos Estados</c:v>
                </c:pt>
                <c:pt idx="2">
                  <c:v>Servidores das Capitais</c:v>
                </c:pt>
                <c:pt idx="3">
                  <c:v>Servidores dos Demais Municípios</c:v>
                </c:pt>
                <c:pt idx="4">
                  <c:v>Regime Geral</c:v>
                </c:pt>
              </c:strCache>
            </c:strRef>
          </c:cat>
          <c:val>
            <c:numRef>
              <c:f>Gráfico!$E$2:$E$6</c:f>
              <c:numCache>
                <c:formatCode>General</c:formatCode>
                <c:ptCount val="5"/>
                <c:pt idx="4" formatCode="_(* #,##0.00_);_(* \(#,##0.00\);_(* &quot;-&quot;??_);_(@_)">
                  <c:v>378771456639.07001</c:v>
                </c:pt>
              </c:numCache>
            </c:numRef>
          </c:val>
        </c:ser>
        <c:ser>
          <c:idx val="1"/>
          <c:order val="3"/>
          <c:tx>
            <c:strRef>
              <c:f>Gráfico!$C$1</c:f>
              <c:strCache>
                <c:ptCount val="1"/>
                <c:pt idx="0">
                  <c:v>Segurado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Gráfico!$A$2:$A$6</c:f>
              <c:strCache>
                <c:ptCount val="5"/>
                <c:pt idx="0">
                  <c:v>Servidores Civis da União</c:v>
                </c:pt>
                <c:pt idx="1">
                  <c:v>Servidores dos Estados</c:v>
                </c:pt>
                <c:pt idx="2">
                  <c:v>Servidores das Capitais</c:v>
                </c:pt>
                <c:pt idx="3">
                  <c:v>Servidores dos Demais Municípios</c:v>
                </c:pt>
                <c:pt idx="4">
                  <c:v>Regime Geral</c:v>
                </c:pt>
              </c:strCache>
            </c:strRef>
          </c:cat>
          <c:val>
            <c:numRef>
              <c:f>Gráfico!$C$2:$C$6</c:f>
              <c:numCache>
                <c:formatCode>_(* #,##0.00_);_(* \(#,##0.00\);_(* "-"??_);_(@_)</c:formatCode>
                <c:ptCount val="5"/>
                <c:pt idx="0">
                  <c:v>13921774535.040001</c:v>
                </c:pt>
                <c:pt idx="1">
                  <c:v>25794060080.160007</c:v>
                </c:pt>
                <c:pt idx="2">
                  <c:v>4408333839.0500011</c:v>
                </c:pt>
                <c:pt idx="3">
                  <c:v>7786290359.8200054</c:v>
                </c:pt>
              </c:numCache>
            </c:numRef>
          </c:val>
        </c:ser>
        <c:ser>
          <c:idx val="3"/>
          <c:order val="4"/>
          <c:tx>
            <c:strRef>
              <c:f>Gráfico!$D$1</c:f>
              <c:strCache>
                <c:ptCount val="1"/>
                <c:pt idx="0">
                  <c:v>Patrimoniais - Juros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val>
            <c:numRef>
              <c:f>Gráfico!$D$2:$D$6</c:f>
              <c:numCache>
                <c:formatCode>_(* #,##0.00_);_(* \(#,##0.00\);_(* "-"??_);_(@_)</c:formatCode>
                <c:ptCount val="5"/>
                <c:pt idx="1">
                  <c:v>3537158925.5300007</c:v>
                </c:pt>
                <c:pt idx="2">
                  <c:v>1213082491.5600007</c:v>
                </c:pt>
                <c:pt idx="3">
                  <c:v>6755616483.1199942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4587328"/>
        <c:axId val="304587888"/>
      </c:barChart>
      <c:catAx>
        <c:axId val="304587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l"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Fonte:</a:t>
                </a:r>
                <a:r>
                  <a:rPr lang="pt-BR" baseline="0"/>
                  <a:t> Relatório Resumido da Execução Orçamentária (RREO) / Secretaria do Tesouro Nacional</a:t>
                </a:r>
              </a:p>
              <a:p>
                <a:pPr algn="l">
                  <a:defRPr/>
                </a:pPr>
                <a:r>
                  <a:rPr lang="pt-BR" baseline="0"/>
                  <a:t>Nota 01: Os dados do RPPS da União está incluso o FCDF.</a:t>
                </a:r>
              </a:p>
              <a:p>
                <a:pPr algn="l">
                  <a:defRPr/>
                </a:pPr>
                <a:r>
                  <a:rPr lang="pt-BR"/>
                  <a:t>Nota</a:t>
                </a:r>
                <a:r>
                  <a:rPr lang="pt-BR" baseline="0"/>
                  <a:t> 02: O RREO de 2018 não separa as contribuições patronais e dos segurados no RGPS</a:t>
                </a:r>
                <a:endParaRPr lang="pt-BR"/>
              </a:p>
            </c:rich>
          </c:tx>
          <c:layout>
            <c:manualLayout>
              <c:xMode val="edge"/>
              <c:yMode val="edge"/>
              <c:x val="1.3551271133104122E-2"/>
              <c:y val="0.884377862625243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l"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4587888"/>
        <c:crosses val="autoZero"/>
        <c:auto val="1"/>
        <c:lblAlgn val="ctr"/>
        <c:lblOffset val="100"/>
        <c:noMultiLvlLbl val="0"/>
      </c:catAx>
      <c:valAx>
        <c:axId val="30458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% do total das Despesas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4587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5648959330917063"/>
          <c:y val="0.14378359024281726"/>
          <c:w val="0.14351044489773435"/>
          <c:h val="0.6055647711117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xMode val="edge"/>
          <c:yMode val="edge"/>
          <c:x val="8.7445796086387494E-3"/>
          <c:y val="0.15983699468680701"/>
          <c:w val="0.98906927548920154"/>
          <c:h val="0.830202603791369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fig_7.1!$B$33</c:f>
              <c:strCache>
                <c:ptCount val="1"/>
                <c:pt idx="0">
                  <c:v>Público</c:v>
                </c:pt>
              </c:strCache>
            </c:strRef>
          </c:tx>
          <c:spPr>
            <a:solidFill>
              <a:srgbClr val="4F81BD"/>
            </a:solidFill>
            <a:ln w="6350" cmpd="sng">
              <a:solidFill>
                <a:srgbClr val="000000"/>
              </a:solidFill>
              <a:round/>
            </a:ln>
            <a:effectLst/>
          </c:spPr>
          <c:invertIfNegative val="0"/>
          <c:dPt>
            <c:idx val="20"/>
            <c:invertIfNegative val="0"/>
            <c:bubble3D val="0"/>
            <c:spPr>
              <a:pattFill prst="pct60">
                <a:fgClr>
                  <a:srgbClr val="4F81BD"/>
                </a:fgClr>
                <a:bgClr>
                  <a:schemeClr val="bg1"/>
                </a:bgClr>
              </a:pattFill>
              <a:ln w="6350" cmpd="sng">
                <a:solidFill>
                  <a:srgbClr val="00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D4F-4336-AF1B-E8730C7A0B41}"/>
              </c:ext>
            </c:extLst>
          </c:dPt>
          <c:dPt>
            <c:idx val="2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D4F-4336-AF1B-E8730C7A0B41}"/>
              </c:ext>
            </c:extLst>
          </c:dPt>
          <c:cat>
            <c:strRef>
              <c:f>fig_7.1!$A$34:$A$71</c:f>
              <c:strCache>
                <c:ptCount val="38"/>
                <c:pt idx="0">
                  <c:v>Nova Zelândia</c:v>
                </c:pt>
                <c:pt idx="1">
                  <c:v>Estônia</c:v>
                </c:pt>
                <c:pt idx="2">
                  <c:v>Austrália</c:v>
                </c:pt>
                <c:pt idx="3">
                  <c:v>Letônia</c:v>
                </c:pt>
                <c:pt idx="4">
                  <c:v>México</c:v>
                </c:pt>
                <c:pt idx="5">
                  <c:v>Reino Unido</c:v>
                </c:pt>
                <c:pt idx="6">
                  <c:v>Noruega</c:v>
                </c:pt>
                <c:pt idx="7">
                  <c:v>Irlanda</c:v>
                </c:pt>
                <c:pt idx="8">
                  <c:v>Suécia</c:v>
                </c:pt>
                <c:pt idx="9">
                  <c:v>Coréia</c:v>
                </c:pt>
                <c:pt idx="10">
                  <c:v>Canadá</c:v>
                </c:pt>
                <c:pt idx="11">
                  <c:v>Colômbia</c:v>
                </c:pt>
                <c:pt idx="12">
                  <c:v>Lituânia</c:v>
                </c:pt>
                <c:pt idx="13">
                  <c:v>Islândia</c:v>
                </c:pt>
                <c:pt idx="14">
                  <c:v>Israel</c:v>
                </c:pt>
                <c:pt idx="15">
                  <c:v>Estados Unidos</c:v>
                </c:pt>
                <c:pt idx="16">
                  <c:v>República Checa</c:v>
                </c:pt>
                <c:pt idx="17">
                  <c:v>Finlândia</c:v>
                </c:pt>
                <c:pt idx="18">
                  <c:v>Chile</c:v>
                </c:pt>
                <c:pt idx="19">
                  <c:v>República Eslovaca</c:v>
                </c:pt>
                <c:pt idx="20">
                  <c:v>OCDE</c:v>
                </c:pt>
                <c:pt idx="21">
                  <c:v>Hungria</c:v>
                </c:pt>
                <c:pt idx="22">
                  <c:v>Países Baixos</c:v>
                </c:pt>
                <c:pt idx="23">
                  <c:v>Suíça</c:v>
                </c:pt>
                <c:pt idx="24">
                  <c:v>Japão</c:v>
                </c:pt>
                <c:pt idx="25">
                  <c:v>Eslovenia</c:v>
                </c:pt>
                <c:pt idx="26">
                  <c:v>França</c:v>
                </c:pt>
                <c:pt idx="27">
                  <c:v>Peru</c:v>
                </c:pt>
                <c:pt idx="28">
                  <c:v>Luxemburgo</c:v>
                </c:pt>
                <c:pt idx="29">
                  <c:v>Áustria</c:v>
                </c:pt>
                <c:pt idx="30">
                  <c:v>Alemanha</c:v>
                </c:pt>
                <c:pt idx="31">
                  <c:v>Bélgica</c:v>
                </c:pt>
                <c:pt idx="32">
                  <c:v>Portugal</c:v>
                </c:pt>
                <c:pt idx="33">
                  <c:v>Polônia</c:v>
                </c:pt>
                <c:pt idx="34">
                  <c:v>Dinamarca</c:v>
                </c:pt>
                <c:pt idx="35">
                  <c:v>Espanha</c:v>
                </c:pt>
                <c:pt idx="36">
                  <c:v>Grécia</c:v>
                </c:pt>
                <c:pt idx="37">
                  <c:v>Itália</c:v>
                </c:pt>
              </c:strCache>
            </c:strRef>
          </c:cat>
          <c:val>
            <c:numRef>
              <c:f>fig_7.1!$B$34:$B$71</c:f>
              <c:numCache>
                <c:formatCode>#,##0.0</c:formatCode>
                <c:ptCount val="38"/>
                <c:pt idx="0">
                  <c:v>5.6606573956143706E-2</c:v>
                </c:pt>
                <c:pt idx="1">
                  <c:v>5.9957639436282198E-2</c:v>
                </c:pt>
                <c:pt idx="2">
                  <c:v>0.10406876986580227</c:v>
                </c:pt>
                <c:pt idx="3">
                  <c:v>0.18503042969328862</c:v>
                </c:pt>
                <c:pt idx="4">
                  <c:v>0.19375614877613359</c:v>
                </c:pt>
                <c:pt idx="5">
                  <c:v>0.24822788873195334</c:v>
                </c:pt>
                <c:pt idx="6">
                  <c:v>0.26047780133901371</c:v>
                </c:pt>
                <c:pt idx="7">
                  <c:v>0.31735924138776661</c:v>
                </c:pt>
                <c:pt idx="8">
                  <c:v>0.32098689003919179</c:v>
                </c:pt>
                <c:pt idx="9">
                  <c:v>0.32248103543779078</c:v>
                </c:pt>
                <c:pt idx="10">
                  <c:v>0.3469173424881728</c:v>
                </c:pt>
                <c:pt idx="11">
                  <c:v>0.35628052625257722</c:v>
                </c:pt>
                <c:pt idx="12">
                  <c:v>0.39330305888381367</c:v>
                </c:pt>
                <c:pt idx="13">
                  <c:v>1.4814402129364248E-2</c:v>
                </c:pt>
                <c:pt idx="14">
                  <c:v>0.56678802697904673</c:v>
                </c:pt>
                <c:pt idx="15">
                  <c:v>0.61716004577148376</c:v>
                </c:pt>
                <c:pt idx="16">
                  <c:v>0.6131795169615275</c:v>
                </c:pt>
                <c:pt idx="17">
                  <c:v>0.80914486364764038</c:v>
                </c:pt>
                <c:pt idx="18">
                  <c:v>0.55869341341241552</c:v>
                </c:pt>
                <c:pt idx="19">
                  <c:v>0.85872058896241998</c:v>
                </c:pt>
                <c:pt idx="20">
                  <c:v>0.91744548727811726</c:v>
                </c:pt>
                <c:pt idx="21">
                  <c:v>1.0871745836964164</c:v>
                </c:pt>
                <c:pt idx="22">
                  <c:v>9.0422660094197582E-2</c:v>
                </c:pt>
                <c:pt idx="23">
                  <c:v>0.49377790092277729</c:v>
                </c:pt>
                <c:pt idx="24">
                  <c:v>1.2390331873565408</c:v>
                </c:pt>
                <c:pt idx="25">
                  <c:v>1.4857108221210444</c:v>
                </c:pt>
                <c:pt idx="26">
                  <c:v>1.6558785877407378</c:v>
                </c:pt>
                <c:pt idx="27">
                  <c:v>1.6849910087390025</c:v>
                </c:pt>
                <c:pt idx="28">
                  <c:v>1.6960991140669937</c:v>
                </c:pt>
                <c:pt idx="29">
                  <c:v>1.7334160790473729</c:v>
                </c:pt>
                <c:pt idx="30">
                  <c:v>1.8266127839929032</c:v>
                </c:pt>
                <c:pt idx="31">
                  <c:v>1.8384534860056472</c:v>
                </c:pt>
                <c:pt idx="32">
                  <c:v>1.8534104908094706</c:v>
                </c:pt>
                <c:pt idx="33">
                  <c:v>1.8980804980203734</c:v>
                </c:pt>
                <c:pt idx="34">
                  <c:v>9.0897968929134522E-3</c:v>
                </c:pt>
                <c:pt idx="35">
                  <c:v>2.3362358078440884</c:v>
                </c:pt>
                <c:pt idx="36">
                  <c:v>2.6133221142508245</c:v>
                </c:pt>
                <c:pt idx="37">
                  <c:v>2.6386549425116677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4F-4336-AF1B-E8730C7A0B41}"/>
            </c:ext>
          </c:extLst>
        </c:ser>
        <c:ser>
          <c:idx val="1"/>
          <c:order val="1"/>
          <c:tx>
            <c:strRef>
              <c:f>fig_7.1!$C$33</c:f>
              <c:strCache>
                <c:ptCount val="1"/>
                <c:pt idx="0">
                  <c:v>Privado</c:v>
                </c:pt>
              </c:strCache>
            </c:strRef>
          </c:tx>
          <c:spPr>
            <a:solidFill>
              <a:srgbClr val="CCCCCC"/>
            </a:solidFill>
            <a:ln w="6350" cmpd="sng">
              <a:solidFill>
                <a:srgbClr val="000000"/>
              </a:solidFill>
              <a:round/>
            </a:ln>
            <a:effectLst/>
          </c:spPr>
          <c:invertIfNegative val="0"/>
          <c:cat>
            <c:strRef>
              <c:f>fig_7.1!$A$34:$A$71</c:f>
              <c:strCache>
                <c:ptCount val="38"/>
                <c:pt idx="0">
                  <c:v>Nova Zelândia</c:v>
                </c:pt>
                <c:pt idx="1">
                  <c:v>Estônia</c:v>
                </c:pt>
                <c:pt idx="2">
                  <c:v>Austrália</c:v>
                </c:pt>
                <c:pt idx="3">
                  <c:v>Letônia</c:v>
                </c:pt>
                <c:pt idx="4">
                  <c:v>México</c:v>
                </c:pt>
                <c:pt idx="5">
                  <c:v>Reino Unido</c:v>
                </c:pt>
                <c:pt idx="6">
                  <c:v>Noruega</c:v>
                </c:pt>
                <c:pt idx="7">
                  <c:v>Irlanda</c:v>
                </c:pt>
                <c:pt idx="8">
                  <c:v>Suécia</c:v>
                </c:pt>
                <c:pt idx="9">
                  <c:v>Coréia</c:v>
                </c:pt>
                <c:pt idx="10">
                  <c:v>Canadá</c:v>
                </c:pt>
                <c:pt idx="11">
                  <c:v>Colômbia</c:v>
                </c:pt>
                <c:pt idx="12">
                  <c:v>Lituânia</c:v>
                </c:pt>
                <c:pt idx="13">
                  <c:v>Islândia</c:v>
                </c:pt>
                <c:pt idx="14">
                  <c:v>Israel</c:v>
                </c:pt>
                <c:pt idx="15">
                  <c:v>Estados Unidos</c:v>
                </c:pt>
                <c:pt idx="16">
                  <c:v>República Checa</c:v>
                </c:pt>
                <c:pt idx="17">
                  <c:v>Finlândia</c:v>
                </c:pt>
                <c:pt idx="18">
                  <c:v>Chile</c:v>
                </c:pt>
                <c:pt idx="19">
                  <c:v>República Eslovaca</c:v>
                </c:pt>
                <c:pt idx="20">
                  <c:v>OCDE</c:v>
                </c:pt>
                <c:pt idx="21">
                  <c:v>Hungria</c:v>
                </c:pt>
                <c:pt idx="22">
                  <c:v>Países Baixos</c:v>
                </c:pt>
                <c:pt idx="23">
                  <c:v>Suíça</c:v>
                </c:pt>
                <c:pt idx="24">
                  <c:v>Japão</c:v>
                </c:pt>
                <c:pt idx="25">
                  <c:v>Eslovenia</c:v>
                </c:pt>
                <c:pt idx="26">
                  <c:v>França</c:v>
                </c:pt>
                <c:pt idx="27">
                  <c:v>Peru</c:v>
                </c:pt>
                <c:pt idx="28">
                  <c:v>Luxemburgo</c:v>
                </c:pt>
                <c:pt idx="29">
                  <c:v>Áustria</c:v>
                </c:pt>
                <c:pt idx="30">
                  <c:v>Alemanha</c:v>
                </c:pt>
                <c:pt idx="31">
                  <c:v>Bélgica</c:v>
                </c:pt>
                <c:pt idx="32">
                  <c:v>Portugal</c:v>
                </c:pt>
                <c:pt idx="33">
                  <c:v>Polônia</c:v>
                </c:pt>
                <c:pt idx="34">
                  <c:v>Dinamarca</c:v>
                </c:pt>
                <c:pt idx="35">
                  <c:v>Espanha</c:v>
                </c:pt>
                <c:pt idx="36">
                  <c:v>Grécia</c:v>
                </c:pt>
                <c:pt idx="37">
                  <c:v>Itália</c:v>
                </c:pt>
              </c:strCache>
            </c:strRef>
          </c:cat>
          <c:val>
            <c:numRef>
              <c:f>fig_7.1!$C$34:$C$71</c:f>
              <c:numCache>
                <c:formatCode>#,##0.0</c:formatCode>
                <c:ptCount val="3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3.0192422319205808E-2</c:v>
                </c:pt>
                <c:pt idx="13">
                  <c:v>0.52276287382930819</c:v>
                </c:pt>
                <c:pt idx="14">
                  <c:v>0</c:v>
                </c:pt>
                <c:pt idx="15">
                  <c:v>0</c:v>
                </c:pt>
                <c:pt idx="16">
                  <c:v>1.7437724975265367E-2</c:v>
                </c:pt>
                <c:pt idx="17">
                  <c:v>0</c:v>
                </c:pt>
                <c:pt idx="18">
                  <c:v>0.25729429284762262</c:v>
                </c:pt>
                <c:pt idx="19">
                  <c:v>0</c:v>
                </c:pt>
                <c:pt idx="20">
                  <c:v>0.12872281931912793</c:v>
                </c:pt>
                <c:pt idx="21">
                  <c:v>0</c:v>
                </c:pt>
                <c:pt idx="22">
                  <c:v>1.0603446888392394</c:v>
                </c:pt>
                <c:pt idx="23">
                  <c:v>0.69905979157902487</c:v>
                </c:pt>
                <c:pt idx="24">
                  <c:v>4.3553158091217249E-4</c:v>
                </c:pt>
                <c:pt idx="25">
                  <c:v>0</c:v>
                </c:pt>
                <c:pt idx="26">
                  <c:v>1.563181470785141E-2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2.0232054730187046</c:v>
                </c:pt>
                <c:pt idx="35">
                  <c:v>0</c:v>
                </c:pt>
                <c:pt idx="36">
                  <c:v>7.6568817914719435E-3</c:v>
                </c:pt>
                <c:pt idx="3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D4F-4336-AF1B-E8730C7A0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5268400"/>
        <c:axId val="305268960"/>
      </c:barChart>
      <c:lineChart>
        <c:grouping val="standard"/>
        <c:varyColors val="0"/>
        <c:ser>
          <c:idx val="2"/>
          <c:order val="2"/>
          <c:tx>
            <c:v>" "</c:v>
          </c:tx>
          <c:spPr>
            <a:ln w="28575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28575" cap="rnd" cmpd="sng" algn="ctr">
                  <a:solidFill>
                    <a:srgbClr val="9BBB59">
                      <a:shade val="95000"/>
                      <a:satMod val="105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diamond"/>
            <c:size val="5"/>
            <c:spPr>
              <a:solidFill>
                <a:srgbClr val="000000"/>
              </a:solidFill>
              <a:ln w="6350">
                <a:solidFill>
                  <a:srgbClr val="000000"/>
                </a:solidFill>
                <a:prstDash val="solid"/>
              </a:ln>
            </c:spPr>
          </c:marker>
          <c:val>
            <c:numRef>
              <c:f>fig_7.1!$J$8:$J$12</c:f>
              <c:numCache>
                <c:formatCode>General</c:formatCode>
                <c:ptCount val="5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9D4F-4336-AF1B-E8730C7A0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380368"/>
        <c:axId val="305269520"/>
      </c:lineChart>
      <c:catAx>
        <c:axId val="305268400"/>
        <c:scaling>
          <c:orientation val="minMax"/>
        </c:scaling>
        <c:delete val="0"/>
        <c:axPos val="b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low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vert="horz"/>
          <a:lstStyle/>
          <a:p>
            <a:pPr>
              <a:defRPr sz="75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pt-BR"/>
          </a:p>
        </c:txPr>
        <c:crossAx val="305268960"/>
        <c:crosses val="autoZero"/>
        <c:auto val="1"/>
        <c:lblAlgn val="ctr"/>
        <c:lblOffset val="0"/>
        <c:tickLblSkip val="1"/>
        <c:noMultiLvlLbl val="0"/>
      </c:catAx>
      <c:valAx>
        <c:axId val="305268960"/>
        <c:scaling>
          <c:orientation val="minMax"/>
          <c:max val="3"/>
          <c:min val="0"/>
        </c:scaling>
        <c:delete val="0"/>
        <c:axPos val="l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>
                  <a:defRPr sz="750" b="0" i="0">
                    <a:solidFill>
                      <a:srgbClr val="000000"/>
                    </a:solidFill>
                    <a:latin typeface="Arial Narrow" panose="020B0606020202030204" pitchFamily="34" charset="0"/>
                  </a:defRPr>
                </a:pPr>
                <a:r>
                  <a:rPr lang="en-US" sz="750" b="0" i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%</a:t>
                </a:r>
              </a:p>
            </c:rich>
          </c:tx>
          <c:layout>
            <c:manualLayout>
              <c:xMode val="edge"/>
              <c:yMode val="edge"/>
              <c:x val="2.4775132618951673E-2"/>
              <c:y val="9.9604015218238667E-2"/>
            </c:manualLayout>
          </c:layout>
          <c:overlay val="0"/>
        </c:title>
        <c:numFmt formatCode="#,##0.0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vert="horz"/>
          <a:lstStyle/>
          <a:p>
            <a:pPr>
              <a:defRPr sz="75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pt-BR"/>
          </a:p>
        </c:txPr>
        <c:crossAx val="305268400"/>
        <c:crosses val="autoZero"/>
        <c:crossBetween val="between"/>
        <c:majorUnit val="0.5"/>
      </c:valAx>
      <c:valAx>
        <c:axId val="305269520"/>
        <c:scaling>
          <c:orientation val="minMax"/>
          <c:max val="3"/>
          <c:min val="0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 sz="750" b="0" i="0">
                    <a:solidFill>
                      <a:srgbClr val="000000"/>
                    </a:solidFill>
                    <a:latin typeface="Arial Narrow" panose="020B0606020202030204" pitchFamily="34" charset="0"/>
                  </a:defRPr>
                </a:pPr>
                <a:r>
                  <a:rPr lang="en-US" sz="750" b="0" i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%</a:t>
                </a:r>
              </a:p>
            </c:rich>
          </c:tx>
          <c:layout>
            <c:manualLayout>
              <c:xMode val="edge"/>
              <c:yMode val="edge"/>
              <c:x val="0.96764238731843166"/>
              <c:y val="0.10166550461982243"/>
            </c:manualLayout>
          </c:layout>
          <c:overlay val="0"/>
        </c:title>
        <c:numFmt formatCode="#,##0.0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vert="horz"/>
          <a:lstStyle/>
          <a:p>
            <a:pPr>
              <a:defRPr sz="75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pt-BR"/>
          </a:p>
        </c:txPr>
        <c:crossAx val="305380368"/>
        <c:crosses val="max"/>
        <c:crossBetween val="between"/>
        <c:majorUnit val="0.5"/>
      </c:valAx>
      <c:catAx>
        <c:axId val="305380368"/>
        <c:scaling>
          <c:orientation val="minMax"/>
        </c:scaling>
        <c:delete val="1"/>
        <c:axPos val="b"/>
        <c:majorTickMark val="out"/>
        <c:minorTickMark val="none"/>
        <c:tickLblPos val="nextTo"/>
        <c:crossAx val="305269520"/>
        <c:crossesAt val="0"/>
        <c:auto val="1"/>
        <c:lblAlgn val="ctr"/>
        <c:lblOffset val="100"/>
        <c:noMultiLvlLbl val="0"/>
      </c:catAx>
      <c:spPr>
        <a:solidFill>
          <a:srgbClr val="F4FFFF"/>
        </a:solidFill>
        <a:ln w="9525">
          <a:solidFill>
            <a:srgbClr val="000000"/>
          </a:solidFill>
        </a:ln>
      </c:spPr>
    </c:plotArea>
    <c:plotVisOnly val="1"/>
    <c:dispBlanksAs val="gap"/>
    <c:showDLblsOverMax val="1"/>
  </c:chart>
  <c:spPr>
    <a:noFill/>
    <a:ln w="9525" cap="flat" cmpd="sng" algn="ctr">
      <a:noFill/>
      <a:prstDash val="solid"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tint val="75000"/>
              <a:shade val="95000"/>
              <a:satMod val="105000"/>
            </a:sysClr>
          </a:solidFill>
          <a:prstDash val="solid"/>
          <a:round/>
        </a14:hiddenLine>
      </a:ext>
    </a:extLst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Estimativa</a:t>
            </a:r>
            <a:r>
              <a:rPr lang="en-US" b="1" baseline="0" dirty="0"/>
              <a:t> de </a:t>
            </a:r>
            <a:r>
              <a:rPr lang="en-US" b="1" baseline="0" dirty="0" err="1"/>
              <a:t>evolução</a:t>
            </a:r>
            <a:r>
              <a:rPr lang="en-US" b="1" baseline="0" dirty="0"/>
              <a:t> dos </a:t>
            </a:r>
            <a:r>
              <a:rPr lang="en-US" b="1" baseline="0" dirty="0" err="1"/>
              <a:t>gastos</a:t>
            </a:r>
            <a:r>
              <a:rPr lang="en-US" b="1" baseline="0" dirty="0"/>
              <a:t> com </a:t>
            </a:r>
            <a:r>
              <a:rPr lang="en-US" b="1" baseline="0" dirty="0" err="1"/>
              <a:t>pensões</a:t>
            </a:r>
            <a:r>
              <a:rPr lang="en-US" b="1" baseline="0" dirty="0"/>
              <a:t> </a:t>
            </a:r>
            <a:r>
              <a:rPr lang="en-US" b="1" baseline="0" dirty="0" err="1"/>
              <a:t>por</a:t>
            </a:r>
            <a:r>
              <a:rPr lang="en-US" b="1" baseline="0" dirty="0"/>
              <a:t> </a:t>
            </a:r>
            <a:r>
              <a:rPr lang="en-US" b="1" baseline="0" dirty="0" err="1"/>
              <a:t>morte</a:t>
            </a:r>
            <a:r>
              <a:rPr lang="en-US" b="1" baseline="0" dirty="0"/>
              <a:t> </a:t>
            </a:r>
            <a:r>
              <a:rPr lang="en-US" b="1" baseline="0" dirty="0" smtClean="0"/>
              <a:t>– RGPS – PEC 06/2019* </a:t>
            </a:r>
            <a:r>
              <a:rPr lang="en-US" b="1" dirty="0" smtClean="0"/>
              <a:t> 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Plan1!$G$3:$G$12</c:f>
              <c:numCache>
                <c:formatCode>General</c:formatCode>
                <c:ptCount val="10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</c:numCache>
            </c:numRef>
          </c:cat>
          <c:val>
            <c:numRef>
              <c:f>Plan1!$H$3:$H$12</c:f>
              <c:numCache>
                <c:formatCode>General</c:formatCode>
                <c:ptCount val="10"/>
                <c:pt idx="0">
                  <c:v>152446</c:v>
                </c:pt>
                <c:pt idx="1">
                  <c:v>156259</c:v>
                </c:pt>
                <c:pt idx="2">
                  <c:v>160205</c:v>
                </c:pt>
                <c:pt idx="3">
                  <c:v>165658</c:v>
                </c:pt>
                <c:pt idx="4">
                  <c:v>171735</c:v>
                </c:pt>
                <c:pt idx="5">
                  <c:v>178160</c:v>
                </c:pt>
                <c:pt idx="6">
                  <c:v>184803</c:v>
                </c:pt>
                <c:pt idx="7">
                  <c:v>191659</c:v>
                </c:pt>
                <c:pt idx="8">
                  <c:v>198727</c:v>
                </c:pt>
                <c:pt idx="9">
                  <c:v>205963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9737360"/>
        <c:axId val="369737920"/>
      </c:barChart>
      <c:catAx>
        <c:axId val="36973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69737920"/>
        <c:crosses val="autoZero"/>
        <c:auto val="1"/>
        <c:lblAlgn val="ctr"/>
        <c:lblOffset val="100"/>
        <c:noMultiLvlLbl val="0"/>
      </c:catAx>
      <c:valAx>
        <c:axId val="36973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69737360"/>
        <c:crosses val="autoZero"/>
        <c:crossBetween val="between"/>
        <c:dispUnits>
          <c:builtInUnit val="thousand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800">
                <a:latin typeface="Helvetica"/>
                <a:cs typeface="Helvetica"/>
              </a:defRPr>
            </a:pPr>
            <a:r>
              <a:rPr lang="en-US" sz="2400" dirty="0">
                <a:latin typeface="Helvetica"/>
                <a:cs typeface="Helvetica"/>
              </a:rPr>
              <a:t>Valor </a:t>
            </a:r>
            <a:r>
              <a:rPr lang="en-US" sz="2400" dirty="0" err="1">
                <a:latin typeface="Helvetica"/>
                <a:cs typeface="Helvetica"/>
              </a:rPr>
              <a:t>médio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(R$) </a:t>
            </a:r>
            <a:r>
              <a:rPr lang="mr-IN" sz="2400" dirty="0" smtClean="0">
                <a:latin typeface="Helvetica"/>
                <a:cs typeface="Helvetica"/>
              </a:rPr>
              <a:t>–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benefícios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concedidos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em</a:t>
            </a:r>
            <a:r>
              <a:rPr lang="en-US" sz="2400" dirty="0" smtClean="0">
                <a:latin typeface="Helvetica"/>
                <a:cs typeface="Helvetica"/>
              </a:rPr>
              <a:t> 2017</a:t>
            </a:r>
            <a:endParaRPr lang="en-US" sz="2400" dirty="0">
              <a:latin typeface="Helvetica"/>
              <a:cs typeface="Helvetica"/>
            </a:endParaRPr>
          </a:p>
        </c:rich>
      </c:tx>
      <c:layout>
        <c:manualLayout>
          <c:xMode val="edge"/>
          <c:yMode val="edge"/>
          <c:x val="0.14156740800317999"/>
          <c:y val="1.410954338406840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85539"/>
                </a:gs>
                <a:gs pos="100000">
                  <a:srgbClr val="FECC37"/>
                </a:gs>
              </a:gsLst>
              <a:lin ang="16200000" scaled="0"/>
              <a:tileRect/>
            </a:gradFill>
            <a:ln>
              <a:solidFill>
                <a:srgbClr val="7E9F2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2E4517"/>
                    </a:solidFill>
                    <a:latin typeface="Helvetica"/>
                    <a:cs typeface="Helvetica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Sheet1!$B$9:$E$9</c:f>
              <c:strCache>
                <c:ptCount val="4"/>
                <c:pt idx="0">
                  <c:v>especial</c:v>
                </c:pt>
                <c:pt idx="1">
                  <c:v>contribuição</c:v>
                </c:pt>
                <c:pt idx="2">
                  <c:v>invalidez</c:v>
                </c:pt>
                <c:pt idx="3">
                  <c:v>idade</c:v>
                </c:pt>
              </c:strCache>
            </c:strRef>
          </c:cat>
          <c:val>
            <c:numRef>
              <c:f>Sheet1!$B$10:$E$10</c:f>
              <c:numCache>
                <c:formatCode>0.00</c:formatCode>
                <c:ptCount val="4"/>
                <c:pt idx="0">
                  <c:v>3597.95433324845</c:v>
                </c:pt>
                <c:pt idx="1">
                  <c:v>2266.430089605903</c:v>
                </c:pt>
                <c:pt idx="2">
                  <c:v>1489.5939231252501</c:v>
                </c:pt>
                <c:pt idx="3">
                  <c:v>1260.36317130459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44836272"/>
        <c:axId val="544836832"/>
      </c:barChart>
      <c:catAx>
        <c:axId val="544836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2E4517"/>
                </a:solidFill>
                <a:latin typeface="Helvetica"/>
                <a:cs typeface="Helvetica"/>
              </a:defRPr>
            </a:pPr>
            <a:endParaRPr lang="pt-BR"/>
          </a:p>
        </c:txPr>
        <c:crossAx val="544836832"/>
        <c:crosses val="autoZero"/>
        <c:auto val="1"/>
        <c:lblAlgn val="ctr"/>
        <c:lblOffset val="100"/>
        <c:noMultiLvlLbl val="0"/>
      </c:catAx>
      <c:valAx>
        <c:axId val="544836832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544836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800" b="1"/>
            </a:pPr>
            <a:r>
              <a:rPr lang="en-US" sz="1800" b="1" dirty="0" err="1" smtClean="0">
                <a:solidFill>
                  <a:srgbClr val="385539"/>
                </a:solidFill>
              </a:rPr>
              <a:t>Idade</a:t>
            </a:r>
            <a:r>
              <a:rPr lang="en-US" sz="1800" b="1" baseline="0" dirty="0" smtClean="0">
                <a:solidFill>
                  <a:srgbClr val="385539"/>
                </a:solidFill>
              </a:rPr>
              <a:t> </a:t>
            </a:r>
            <a:r>
              <a:rPr lang="en-US" sz="1800" b="1" baseline="0" dirty="0" err="1" smtClean="0">
                <a:solidFill>
                  <a:srgbClr val="385539"/>
                </a:solidFill>
              </a:rPr>
              <a:t>média</a:t>
            </a:r>
            <a:r>
              <a:rPr lang="en-US" sz="1800" b="1" baseline="0" dirty="0" smtClean="0">
                <a:solidFill>
                  <a:srgbClr val="385539"/>
                </a:solidFill>
              </a:rPr>
              <a:t> do </a:t>
            </a:r>
            <a:r>
              <a:rPr lang="en-US" sz="1800" b="1" baseline="0" dirty="0" err="1" smtClean="0">
                <a:solidFill>
                  <a:srgbClr val="385539"/>
                </a:solidFill>
              </a:rPr>
              <a:t>segurado</a:t>
            </a:r>
            <a:r>
              <a:rPr lang="en-US" sz="1800" b="1" baseline="0" dirty="0" smtClean="0">
                <a:solidFill>
                  <a:srgbClr val="385539"/>
                </a:solidFill>
              </a:rPr>
              <a:t> </a:t>
            </a:r>
            <a:r>
              <a:rPr lang="en-US" sz="1800" b="1" baseline="0" dirty="0" err="1" smtClean="0">
                <a:solidFill>
                  <a:srgbClr val="385539"/>
                </a:solidFill>
              </a:rPr>
              <a:t>na</a:t>
            </a:r>
            <a:r>
              <a:rPr lang="en-US" sz="1800" b="1" baseline="0" dirty="0" smtClean="0">
                <a:solidFill>
                  <a:srgbClr val="385539"/>
                </a:solidFill>
              </a:rPr>
              <a:t> </a:t>
            </a:r>
            <a:r>
              <a:rPr lang="en-US" sz="1800" b="1" baseline="0" dirty="0" err="1" smtClean="0">
                <a:solidFill>
                  <a:srgbClr val="385539"/>
                </a:solidFill>
              </a:rPr>
              <a:t>cessação</a:t>
            </a:r>
            <a:r>
              <a:rPr lang="en-US" sz="1800" b="1" baseline="0" dirty="0" smtClean="0">
                <a:solidFill>
                  <a:srgbClr val="385539"/>
                </a:solidFill>
              </a:rPr>
              <a:t> do </a:t>
            </a:r>
            <a:r>
              <a:rPr lang="en-US" sz="1800" b="1" baseline="0" dirty="0" err="1" smtClean="0">
                <a:solidFill>
                  <a:srgbClr val="385539"/>
                </a:solidFill>
              </a:rPr>
              <a:t>benefício</a:t>
            </a:r>
            <a:r>
              <a:rPr lang="en-US" sz="1800" b="1" baseline="0" dirty="0" smtClean="0">
                <a:solidFill>
                  <a:srgbClr val="385539"/>
                </a:solidFill>
              </a:rPr>
              <a:t>*</a:t>
            </a:r>
            <a:endParaRPr lang="en-US" sz="1800" b="1" dirty="0">
              <a:solidFill>
                <a:srgbClr val="385539"/>
              </a:solidFill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57150" cmpd="sng">
              <a:solidFill>
                <a:srgbClr val="385539"/>
              </a:solidFill>
            </a:ln>
          </c:spPr>
          <c:marker>
            <c:spPr>
              <a:solidFill>
                <a:srgbClr val="385539"/>
              </a:solidFill>
              <a:ln w="57150" cmpd="sng">
                <a:solidFill>
                  <a:srgbClr val="385539"/>
                </a:solidFill>
              </a:ln>
            </c:spPr>
          </c:marker>
          <c:dLbls>
            <c:dLbl>
              <c:idx val="0"/>
              <c:layout>
                <c:manualLayout>
                  <c:x val="-5.69020021074816E-2"/>
                  <c:y val="-6.4150943396226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6875656226779906E-2"/>
                  <c:y val="-6.9194537445413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8817737695847795E-2"/>
                  <c:y val="-6.4252070485027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8817737695847795E-2"/>
                  <c:y val="-6.9194537445413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6429321402034303E-2"/>
                  <c:y val="-5.6838370044447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6429321402034303E-2"/>
                  <c:y val="-6.6723303965220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8.25474066785266E-2"/>
                  <c:y val="-5.6905823230459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7.5046829548494107E-2"/>
                  <c:y val="-5.2098085422522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6.7378597905103393E-2"/>
                  <c:y val="-4.9492064393401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4051881524412198E-2"/>
                  <c:y val="-5.1559013088782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Sheet1!$A$37:$A$46</c:f>
              <c:numCache>
                <c:formatCode>General</c:formatCode>
                <c:ptCount val="10"/>
                <c:pt idx="0">
                  <c:v>2000</c:v>
                </c:pt>
                <c:pt idx="1">
                  <c:v>2002</c:v>
                </c:pt>
                <c:pt idx="2">
                  <c:v>2004</c:v>
                </c:pt>
                <c:pt idx="3">
                  <c:v>2006</c:v>
                </c:pt>
                <c:pt idx="4">
                  <c:v>2008</c:v>
                </c:pt>
                <c:pt idx="5">
                  <c:v>2010</c:v>
                </c:pt>
                <c:pt idx="6">
                  <c:v>2012</c:v>
                </c:pt>
                <c:pt idx="7">
                  <c:v>2014</c:v>
                </c:pt>
                <c:pt idx="8">
                  <c:v>2016</c:v>
                </c:pt>
                <c:pt idx="9">
                  <c:v>2018</c:v>
                </c:pt>
              </c:numCache>
            </c:numRef>
          </c:cat>
          <c:val>
            <c:numRef>
              <c:f>Sheet1!$B$37:$B$46</c:f>
              <c:numCache>
                <c:formatCode>###0.00</c:formatCode>
                <c:ptCount val="10"/>
                <c:pt idx="0">
                  <c:v>67.08206561638373</c:v>
                </c:pt>
                <c:pt idx="1">
                  <c:v>69.091543355926305</c:v>
                </c:pt>
                <c:pt idx="2">
                  <c:v>70.81504302973353</c:v>
                </c:pt>
                <c:pt idx="3">
                  <c:v>72.634291336408481</c:v>
                </c:pt>
                <c:pt idx="4">
                  <c:v>74.130217857732262</c:v>
                </c:pt>
                <c:pt idx="5">
                  <c:v>75.455042125484852</c:v>
                </c:pt>
                <c:pt idx="6">
                  <c:v>76.904595407466331</c:v>
                </c:pt>
                <c:pt idx="7">
                  <c:v>78.059241299087233</c:v>
                </c:pt>
                <c:pt idx="8">
                  <c:v>79.003548646238698</c:v>
                </c:pt>
                <c:pt idx="9">
                  <c:v>79.77574525069717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44839072"/>
        <c:axId val="544839632"/>
      </c:lineChart>
      <c:catAx>
        <c:axId val="54483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/>
            </a:pPr>
            <a:endParaRPr lang="pt-BR"/>
          </a:p>
        </c:txPr>
        <c:crossAx val="544839632"/>
        <c:crosses val="autoZero"/>
        <c:auto val="1"/>
        <c:lblAlgn val="ctr"/>
        <c:lblOffset val="100"/>
        <c:noMultiLvlLbl val="0"/>
      </c:catAx>
      <c:valAx>
        <c:axId val="544839632"/>
        <c:scaling>
          <c:orientation val="minMax"/>
          <c:min val="60"/>
        </c:scaling>
        <c:delete val="1"/>
        <c:axPos val="l"/>
        <c:numFmt formatCode="###0.00" sourceLinked="1"/>
        <c:majorTickMark val="out"/>
        <c:minorTickMark val="none"/>
        <c:tickLblPos val="nextTo"/>
        <c:crossAx val="544839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Helvetica"/>
          <a:cs typeface="Helvetica"/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dirty="0" smtClean="0">
                <a:solidFill>
                  <a:srgbClr val="385539"/>
                </a:solidFill>
              </a:rPr>
              <a:t>Tempo </a:t>
            </a:r>
            <a:r>
              <a:rPr lang="en-US" sz="1800" dirty="0" err="1" smtClean="0">
                <a:solidFill>
                  <a:srgbClr val="385539"/>
                </a:solidFill>
              </a:rPr>
              <a:t>médio</a:t>
            </a:r>
            <a:r>
              <a:rPr lang="en-US" sz="1800" dirty="0" smtClean="0">
                <a:solidFill>
                  <a:srgbClr val="385539"/>
                </a:solidFill>
              </a:rPr>
              <a:t> de </a:t>
            </a:r>
            <a:r>
              <a:rPr lang="en-US" sz="1800" dirty="0" err="1" smtClean="0">
                <a:solidFill>
                  <a:srgbClr val="385539"/>
                </a:solidFill>
              </a:rPr>
              <a:t>duração</a:t>
            </a:r>
            <a:r>
              <a:rPr lang="en-US" sz="1800" dirty="0" smtClean="0">
                <a:solidFill>
                  <a:srgbClr val="385539"/>
                </a:solidFill>
              </a:rPr>
              <a:t> dos</a:t>
            </a:r>
            <a:r>
              <a:rPr lang="en-US" sz="1800" baseline="0" dirty="0" smtClean="0">
                <a:solidFill>
                  <a:srgbClr val="385539"/>
                </a:solidFill>
              </a:rPr>
              <a:t> </a:t>
            </a:r>
            <a:r>
              <a:rPr lang="en-US" sz="1800" baseline="0" dirty="0" err="1" smtClean="0">
                <a:solidFill>
                  <a:srgbClr val="385539"/>
                </a:solidFill>
              </a:rPr>
              <a:t>benefícios</a:t>
            </a:r>
            <a:r>
              <a:rPr lang="en-US" sz="1800" baseline="0" dirty="0" smtClean="0">
                <a:solidFill>
                  <a:srgbClr val="385539"/>
                </a:solidFill>
              </a:rPr>
              <a:t> (</a:t>
            </a:r>
            <a:r>
              <a:rPr lang="en-US" sz="1800" baseline="0" dirty="0" err="1" smtClean="0">
                <a:solidFill>
                  <a:srgbClr val="385539"/>
                </a:solidFill>
              </a:rPr>
              <a:t>anos</a:t>
            </a:r>
            <a:r>
              <a:rPr lang="en-US" sz="1800" baseline="0" dirty="0" smtClean="0">
                <a:solidFill>
                  <a:srgbClr val="385539"/>
                </a:solidFill>
              </a:rPr>
              <a:t>)*</a:t>
            </a:r>
            <a:endParaRPr lang="en-US" sz="1800" dirty="0">
              <a:solidFill>
                <a:srgbClr val="385539"/>
              </a:solidFill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38100" cmpd="sng">
              <a:solidFill>
                <a:srgbClr val="CB8301"/>
              </a:solidFill>
            </a:ln>
          </c:spPr>
          <c:marker>
            <c:spPr>
              <a:solidFill>
                <a:srgbClr val="CB8301"/>
              </a:solidFill>
              <a:ln w="38100" cmpd="sng">
                <a:solidFill>
                  <a:srgbClr val="CB8301"/>
                </a:solidFill>
              </a:ln>
            </c:spPr>
          </c:marker>
          <c:dLbls>
            <c:dLbl>
              <c:idx val="0"/>
              <c:layout>
                <c:manualLayout>
                  <c:x val="-8.6868457401913901E-2"/>
                  <c:y val="-4.34883186495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9500834898941603E-2"/>
                  <c:y val="-5.5568407163283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8971324910830795E-2"/>
                  <c:y val="-6.04004425687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1603702407858497E-2"/>
                  <c:y val="-5.55684071632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6868457401913901E-2"/>
                  <c:y val="-4.8320354055028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8.95008348989417E-2"/>
                  <c:y val="-5.0736371757780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9.4765589892996896E-2"/>
                  <c:y val="-5.0736371757780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8.1603702407858497E-2"/>
                  <c:y val="-5.7984424866034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7.1074192419747703E-2"/>
                  <c:y val="-5.7984424866034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36913974732492E-2"/>
                  <c:y val="-7.4896548785294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Sheet1!$A$48:$A$57</c:f>
              <c:numCache>
                <c:formatCode>General</c:formatCode>
                <c:ptCount val="10"/>
                <c:pt idx="0">
                  <c:v>2000</c:v>
                </c:pt>
                <c:pt idx="1">
                  <c:v>2002</c:v>
                </c:pt>
                <c:pt idx="2">
                  <c:v>2004</c:v>
                </c:pt>
                <c:pt idx="3">
                  <c:v>2006</c:v>
                </c:pt>
                <c:pt idx="4">
                  <c:v>2008</c:v>
                </c:pt>
                <c:pt idx="5">
                  <c:v>2010</c:v>
                </c:pt>
                <c:pt idx="6">
                  <c:v>2012</c:v>
                </c:pt>
                <c:pt idx="7">
                  <c:v>2014</c:v>
                </c:pt>
                <c:pt idx="8">
                  <c:v>2016</c:v>
                </c:pt>
                <c:pt idx="9">
                  <c:v>2018</c:v>
                </c:pt>
              </c:numCache>
            </c:numRef>
          </c:cat>
          <c:val>
            <c:numRef>
              <c:f>Sheet1!$B$48:$B$57</c:f>
              <c:numCache>
                <c:formatCode>###0.00</c:formatCode>
                <c:ptCount val="10"/>
                <c:pt idx="0">
                  <c:v>14.154278986551519</c:v>
                </c:pt>
                <c:pt idx="1">
                  <c:v>16.18908088982705</c:v>
                </c:pt>
                <c:pt idx="2">
                  <c:v>18.007199609102159</c:v>
                </c:pt>
                <c:pt idx="3">
                  <c:v>20.165907472482111</c:v>
                </c:pt>
                <c:pt idx="4">
                  <c:v>21.929782417340672</c:v>
                </c:pt>
                <c:pt idx="5">
                  <c:v>23.440326205692841</c:v>
                </c:pt>
                <c:pt idx="6">
                  <c:v>25.006364371316291</c:v>
                </c:pt>
                <c:pt idx="7">
                  <c:v>26.394923261167289</c:v>
                </c:pt>
                <c:pt idx="8">
                  <c:v>27.569449136729379</c:v>
                </c:pt>
                <c:pt idx="9">
                  <c:v>28.647752160882199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24168672"/>
        <c:axId val="424168112"/>
      </c:lineChart>
      <c:catAx>
        <c:axId val="42416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/>
            </a:pPr>
            <a:endParaRPr lang="pt-BR"/>
          </a:p>
        </c:txPr>
        <c:crossAx val="424168112"/>
        <c:crosses val="autoZero"/>
        <c:auto val="1"/>
        <c:lblAlgn val="ctr"/>
        <c:lblOffset val="100"/>
        <c:noMultiLvlLbl val="0"/>
      </c:catAx>
      <c:valAx>
        <c:axId val="424168112"/>
        <c:scaling>
          <c:orientation val="minMax"/>
          <c:max val="32"/>
          <c:min val="10"/>
        </c:scaling>
        <c:delete val="1"/>
        <c:axPos val="l"/>
        <c:numFmt formatCode="###0.00" sourceLinked="1"/>
        <c:majorTickMark val="out"/>
        <c:minorTickMark val="none"/>
        <c:tickLblPos val="nextTo"/>
        <c:crossAx val="424168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Helvetica"/>
          <a:cs typeface="Helvetica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0.71014</cdr:x>
      <cdr:y>0.18925</cdr:y>
    </cdr:from>
    <cdr:to>
      <cdr:x>0.96504</cdr:x>
      <cdr:y>0.73578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7874903" y="1022301"/>
          <a:ext cx="2826645" cy="2952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t-BR" sz="1600" dirty="0"/>
            <a:t>Gasto com previdência e BPC correspondeu a 56,4%;</a:t>
          </a:r>
        </a:p>
        <a:p xmlns:a="http://schemas.openxmlformats.org/drawingml/2006/main">
          <a:pPr algn="ctr"/>
          <a:r>
            <a:rPr lang="pt-BR" sz="1600" dirty="0"/>
            <a:t>O gasto previdenciário correspondeu a quase 6 vezes o gasto com saúde e mais de 7 vezes o gasto com educação. </a:t>
          </a:r>
        </a:p>
        <a:p xmlns:a="http://schemas.openxmlformats.org/drawingml/2006/main">
          <a:pPr algn="ctr"/>
          <a:r>
            <a:rPr lang="pt-BR" sz="1600" dirty="0"/>
            <a:t>Previdência + assistência + FAT: 62,9%</a:t>
          </a:r>
        </a:p>
        <a:p xmlns:a="http://schemas.openxmlformats.org/drawingml/2006/main">
          <a:endParaRPr lang="pt-BR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0.07551</cdr:x>
      <cdr:y>0.51763</cdr:y>
    </cdr:from>
    <cdr:to>
      <cdr:x>0.97542</cdr:x>
      <cdr:y>0.51763</cdr:y>
    </cdr:to>
    <cdr:cxnSp macro="">
      <cdr:nvCxnSpPr>
        <cdr:cNvPr id="3" name="Conector reto 2">
          <a:extLst xmlns:a="http://schemas.openxmlformats.org/drawingml/2006/main">
            <a:ext uri="{FF2B5EF4-FFF2-40B4-BE49-F238E27FC236}">
              <a16:creationId xmlns="" xmlns:a16="http://schemas.microsoft.com/office/drawing/2014/main" id="{234D1A46-2157-4106-A78A-73AFD9488ED2}"/>
            </a:ext>
          </a:extLst>
        </cdr:cNvPr>
        <cdr:cNvCxnSpPr/>
      </cdr:nvCxnSpPr>
      <cdr:spPr>
        <a:xfrm xmlns:a="http://schemas.openxmlformats.org/drawingml/2006/main">
          <a:off x="728135" y="3107266"/>
          <a:ext cx="8678333" cy="0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0.31607</cdr:x>
      <cdr:y>0.13399</cdr:y>
    </cdr:from>
    <cdr:to>
      <cdr:x>0.31607</cdr:x>
      <cdr:y>0.89563</cdr:y>
    </cdr:to>
    <cdr:cxnSp macro="">
      <cdr:nvCxnSpPr>
        <cdr:cNvPr id="5" name="Conector reto 4">
          <a:extLst xmlns:a="http://schemas.openxmlformats.org/drawingml/2006/main">
            <a:ext uri="{FF2B5EF4-FFF2-40B4-BE49-F238E27FC236}">
              <a16:creationId xmlns="" xmlns:a16="http://schemas.microsoft.com/office/drawing/2014/main" id="{F889065F-E024-4BF2-8CAB-3407C1F7E663}"/>
            </a:ext>
          </a:extLst>
        </cdr:cNvPr>
        <cdr:cNvCxnSpPr/>
      </cdr:nvCxnSpPr>
      <cdr:spPr>
        <a:xfrm xmlns:a="http://schemas.openxmlformats.org/drawingml/2006/main">
          <a:off x="3048000" y="804333"/>
          <a:ext cx="0" cy="4572000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0.13872</cdr:x>
      <cdr:y>0.69958</cdr:y>
    </cdr:from>
    <cdr:to>
      <cdr:x>0.28534</cdr:x>
      <cdr:y>0.79126</cdr:y>
    </cdr:to>
    <cdr:sp macro="" textlink="">
      <cdr:nvSpPr>
        <cdr:cNvPr id="6" name="CaixaDeTexto 5"/>
        <cdr:cNvSpPr txBox="1"/>
      </cdr:nvSpPr>
      <cdr:spPr>
        <a:xfrm xmlns:a="http://schemas.openxmlformats.org/drawingml/2006/main">
          <a:off x="1337734" y="4199466"/>
          <a:ext cx="1413934" cy="5503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1100" dirty="0">
              <a:solidFill>
                <a:schemeClr val="bg2"/>
              </a:solidFill>
            </a:rPr>
            <a:t>Países mais jovens</a:t>
          </a:r>
          <a:r>
            <a:rPr lang="pt-BR" sz="1100" baseline="0" dirty="0">
              <a:solidFill>
                <a:schemeClr val="bg2"/>
              </a:solidFill>
            </a:rPr>
            <a:t> que o Brasil</a:t>
          </a:r>
          <a:endParaRPr lang="pt-BR" sz="1100" dirty="0">
            <a:solidFill>
              <a:schemeClr val="bg2"/>
            </a:solidFill>
          </a:endParaRPr>
        </a:p>
      </cdr:txBody>
    </cdr:sp>
  </cdr:relSizeAnchor>
  <cdr:relSizeAnchor xmlns:cdr="http://schemas.openxmlformats.org/drawingml/2006/chartDrawing">
    <cdr:from>
      <cdr:x>0.74539</cdr:x>
      <cdr:y>0.29337</cdr:y>
    </cdr:from>
    <cdr:to>
      <cdr:x>0.964</cdr:x>
      <cdr:y>0.38505</cdr:y>
    </cdr:to>
    <cdr:sp macro="" textlink="">
      <cdr:nvSpPr>
        <cdr:cNvPr id="7" name="CaixaDeTexto 6"/>
        <cdr:cNvSpPr txBox="1"/>
      </cdr:nvSpPr>
      <cdr:spPr>
        <a:xfrm xmlns:a="http://schemas.openxmlformats.org/drawingml/2006/main">
          <a:off x="7188200" y="1761065"/>
          <a:ext cx="2108200" cy="5503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1100" dirty="0">
              <a:solidFill>
                <a:schemeClr val="tx1"/>
              </a:solidFill>
            </a:rPr>
            <a:t>Países com gasto</a:t>
          </a:r>
          <a:r>
            <a:rPr lang="pt-BR" sz="1100" baseline="0" dirty="0">
              <a:solidFill>
                <a:schemeClr val="tx1"/>
              </a:solidFill>
            </a:rPr>
            <a:t> com Previdência superior ao do Brasil</a:t>
          </a:r>
          <a:endParaRPr lang="pt-BR" sz="11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0.3266</cdr:x>
      <cdr:y>0.35713</cdr:y>
    </cdr:from>
    <cdr:to>
      <cdr:x>0.6</cdr:x>
      <cdr:y>0.50635</cdr:y>
    </cdr:to>
    <cdr:cxnSp macro="">
      <cdr:nvCxnSpPr>
        <cdr:cNvPr id="9" name="Conector de seta reta 8">
          <a:extLst xmlns:a="http://schemas.openxmlformats.org/drawingml/2006/main">
            <a:ext uri="{FF2B5EF4-FFF2-40B4-BE49-F238E27FC236}">
              <a16:creationId xmlns="" xmlns:a16="http://schemas.microsoft.com/office/drawing/2014/main" id="{5535AC6C-1FBB-4863-A010-F061EF9EF8D9}"/>
            </a:ext>
          </a:extLst>
        </cdr:cNvPr>
        <cdr:cNvCxnSpPr/>
      </cdr:nvCxnSpPr>
      <cdr:spPr>
        <a:xfrm xmlns:a="http://schemas.openxmlformats.org/drawingml/2006/main" flipV="1">
          <a:off x="3174905" y="1851134"/>
          <a:ext cx="2657743" cy="77347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0.61481</cdr:x>
      <cdr:y>0.21821</cdr:y>
    </cdr:from>
    <cdr:to>
      <cdr:x>0.91852</cdr:x>
      <cdr:y>0.34324</cdr:y>
    </cdr:to>
    <cdr:cxnSp macro="">
      <cdr:nvCxnSpPr>
        <cdr:cNvPr id="11" name="Conector de seta reta 10">
          <a:extLst xmlns:a="http://schemas.openxmlformats.org/drawingml/2006/main">
            <a:ext uri="{FF2B5EF4-FFF2-40B4-BE49-F238E27FC236}">
              <a16:creationId xmlns="" xmlns:a16="http://schemas.microsoft.com/office/drawing/2014/main" id="{A8D40F68-17D5-470C-9E10-ECD25E3DAB4C}"/>
            </a:ext>
          </a:extLst>
        </cdr:cNvPr>
        <cdr:cNvCxnSpPr/>
      </cdr:nvCxnSpPr>
      <cdr:spPr>
        <a:xfrm xmlns:a="http://schemas.openxmlformats.org/drawingml/2006/main" flipV="1">
          <a:off x="5976664" y="1131054"/>
          <a:ext cx="2952328" cy="64807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0.08057</cdr:x>
      <cdr:y>0.19367</cdr:y>
    </cdr:from>
    <cdr:to>
      <cdr:x>0.31517</cdr:x>
      <cdr:y>0.34684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777240" y="1165860"/>
          <a:ext cx="2263140" cy="922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t-BR" sz="1400" b="1" dirty="0">
              <a:solidFill>
                <a:schemeClr val="tx1"/>
              </a:solidFill>
            </a:rPr>
            <a:t>Em 2018, a despesa previdenciária total do</a:t>
          </a:r>
          <a:r>
            <a:rPr lang="pt-BR" sz="1400" b="1" baseline="0" dirty="0">
              <a:solidFill>
                <a:schemeClr val="tx1"/>
              </a:solidFill>
            </a:rPr>
            <a:t> Brasil ficou em 14,6% do PIB</a:t>
          </a:r>
          <a:endParaRPr lang="pt-BR" sz="1400" b="1" dirty="0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0.04351</cdr:x>
      <cdr:y>0.06829</cdr:y>
    </cdr:from>
    <cdr:to>
      <cdr:x>0.87944</cdr:x>
      <cdr:y>0.21609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520584" y="347654"/>
          <a:ext cx="10000566" cy="7524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400" dirty="0">
            <a:solidFill>
              <a:srgbClr val="FF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0.06485</cdr:x>
      <cdr:y>0.01992</cdr:y>
    </cdr:from>
    <cdr:to>
      <cdr:x>0.96152</cdr:x>
      <cdr:y>0.08925</cdr:y>
    </cdr:to>
    <cdr:grpSp>
      <cdr:nvGrpSpPr>
        <cdr:cNvPr id="17" name="xlamLegendGroup0"/>
        <cdr:cNvGrpSpPr/>
      </cdr:nvGrpSpPr>
      <cdr:grpSpPr>
        <a:xfrm xmlns:a="http://schemas.openxmlformats.org/drawingml/2006/main">
          <a:off x="511452" y="64240"/>
          <a:ext cx="7071768" cy="223583"/>
          <a:chOff x="0" y="0"/>
          <a:chExt cx="5209009" cy="176800"/>
        </a:xfrm>
      </cdr:grpSpPr>
      <cdr:sp macro="" textlink="">
        <cdr:nvSpPr>
          <cdr:cNvPr id="22" name="xlamLegend0"/>
          <cdr:cNvSpPr/>
        </cdr:nvSpPr>
        <cdr:spPr>
          <a:xfrm xmlns:a="http://schemas.openxmlformats.org/drawingml/2006/main">
            <a:off x="0" y="0"/>
            <a:ext cx="5209009" cy="176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AEAEA"/>
          </a:solidFill>
          <a:ln xmlns:a="http://schemas.openxmlformats.org/drawingml/2006/main" w="0" cap="flat" cmpd="sng" algn="ctr">
            <a:noFill/>
            <a:prstDash val="solid"/>
          </a:ln>
          <a:effectLst xmlns:a="http://schemas.openxmlformats.org/drawingml/2006/main"/>
          <a:extLst xmlns:a="http://schemas.openxmlformats.org/drawingml/2006/main"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endParaRPr lang="en-GB" sz="1100"/>
          </a:p>
        </cdr:txBody>
      </cdr:sp>
      <cdr:grpSp>
        <cdr:nvGrpSpPr>
          <cdr:cNvPr id="23" name="xlamLegendEntry10"/>
          <cdr:cNvGrpSpPr/>
        </cdr:nvGrpSpPr>
        <cdr:grpSpPr>
          <a:xfrm xmlns:a="http://schemas.openxmlformats.org/drawingml/2006/main">
            <a:off x="1490149" y="49657"/>
            <a:ext cx="460042" cy="110416"/>
            <a:chOff x="1490149" y="49657"/>
            <a:chExt cx="460041" cy="110417"/>
          </a:xfrm>
        </cdr:grpSpPr>
        <cdr:sp macro="" textlink="">
          <cdr:nvSpPr>
            <cdr:cNvPr id="30" name="xlamLegendSymbol10"/>
            <cdr:cNvSpPr/>
          </cdr:nvSpPr>
          <cdr:spPr>
            <a:xfrm xmlns:a="http://schemas.openxmlformats.org/drawingml/2006/main">
              <a:off x="1490149" y="67656"/>
              <a:ext cx="144000" cy="72000"/>
            </a:xfrm>
            <a:prstGeom xmlns:a="http://schemas.openxmlformats.org/drawingml/2006/main" prst="rect">
              <a:avLst/>
            </a:prstGeom>
            <a:solidFill xmlns:a="http://schemas.openxmlformats.org/drawingml/2006/main">
              <a:srgbClr val="4F81BD"/>
            </a:solidFill>
            <a:ln xmlns:a="http://schemas.openxmlformats.org/drawingml/2006/main" w="6350">
              <a:solidFill>
                <a:srgbClr val="000000"/>
              </a:solidFill>
            </a:ln>
          </cdr:spPr>
          <cdr:style>
            <a:lnRef xmlns:a="http://schemas.openxmlformats.org/drawingml/2006/main" idx="2">
              <a:schemeClr val="accent1">
                <a:shade val="50000"/>
              </a:schemeClr>
            </a:lnRef>
            <a:fillRef xmlns:a="http://schemas.openxmlformats.org/drawingml/2006/main" idx="1">
              <a:schemeClr val="accent1"/>
            </a:fillRef>
            <a:effectRef xmlns:a="http://schemas.openxmlformats.org/drawingml/2006/main" idx="0">
              <a:schemeClr val="accent1"/>
            </a:effectRef>
            <a:fontRef xmlns:a="http://schemas.openxmlformats.org/drawingml/2006/main" idx="minor">
              <a:schemeClr val="lt1"/>
            </a:fontRef>
          </cdr:style>
          <cdr:txBody>
  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 xmlns:a="http://schemas.openxmlformats.org/drawingml/2006/main"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l"/>
              <a:endParaRPr lang="en-GB" sz="1100"/>
            </a:p>
          </cdr:txBody>
        </cdr:sp>
        <cdr:sp macro="" textlink="">
          <cdr:nvSpPr>
            <cdr:cNvPr id="31" name="xlamLegendText10"/>
            <cdr:cNvSpPr txBox="1"/>
          </cdr:nvSpPr>
          <cdr:spPr>
            <a:xfrm xmlns:a="http://schemas.openxmlformats.org/drawingml/2006/main">
              <a:off x="1679617" y="49657"/>
              <a:ext cx="270573" cy="110417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 cmpd="sng">
              <a:noFill/>
            </a:ln>
            <a:effectLst xmlns:a="http://schemas.openxmlformats.org/drawingml/2006/main"/>
            <a:extLst xmlns:a="http://schemas.openxmlformats.org/drawingml/2006/main"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cdr:spPr>
          <cdr:style>
            <a:lnRef xmlns:a="http://schemas.openxmlformats.org/drawingml/2006/main" idx="0">
              <a:scrgbClr r="0" g="0" b="0"/>
            </a:lnRef>
            <a:fillRef xmlns:a="http://schemas.openxmlformats.org/drawingml/2006/main" idx="0">
              <a:scrgbClr r="0" g="0" b="0"/>
            </a:fillRef>
            <a:effectRef xmlns:a="http://schemas.openxmlformats.org/drawingml/2006/main" idx="0">
              <a:scrgbClr r="0" g="0" b="0"/>
            </a:effectRef>
            <a:fontRef xmlns:a="http://schemas.openxmlformats.org/drawingml/2006/main" idx="minor">
              <a:schemeClr val="dk1"/>
            </a:fontRef>
          </cdr:style>
          <cdr:txBody>
            <a:bodyPr xmlns:a="http://schemas.openxmlformats.org/drawingml/2006/main" vert="horz" wrap="none" lIns="0" tIns="0" rIns="0" bIns="0" rtlCol="0" anchor="t">
              <a:spAutoFit/>
            </a:bodyPr>
            <a:lstStyle xmlns:a="http://schemas.openxmlformats.org/drawingml/2006/main"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l"/>
              <a:r>
                <a:rPr lang="en-GB" sz="750" b="0" i="0">
                  <a:solidFill>
                    <a:srgbClr val="000000"/>
                  </a:solidFill>
                  <a:latin typeface="Arial Narrow" panose="020B0606020202030204" pitchFamily="34" charset="0"/>
                </a:rPr>
                <a:t>Público</a:t>
              </a:r>
            </a:p>
          </cdr:txBody>
        </cdr:sp>
      </cdr:grpSp>
      <cdr:grpSp>
        <cdr:nvGrpSpPr>
          <cdr:cNvPr id="24" name="xlamLegendEntry20"/>
          <cdr:cNvGrpSpPr/>
        </cdr:nvGrpSpPr>
        <cdr:grpSpPr>
          <a:xfrm xmlns:a="http://schemas.openxmlformats.org/drawingml/2006/main">
            <a:off x="3339269" y="43401"/>
            <a:ext cx="462534" cy="110416"/>
            <a:chOff x="3339271" y="43400"/>
            <a:chExt cx="462533" cy="110416"/>
          </a:xfrm>
        </cdr:grpSpPr>
        <cdr:sp macro="" textlink="">
          <cdr:nvSpPr>
            <cdr:cNvPr id="28" name="xlamLegendSymbol20"/>
            <cdr:cNvSpPr/>
          </cdr:nvSpPr>
          <cdr:spPr>
            <a:xfrm xmlns:a="http://schemas.openxmlformats.org/drawingml/2006/main">
              <a:off x="3339271" y="67657"/>
              <a:ext cx="144000" cy="72000"/>
            </a:xfrm>
            <a:prstGeom xmlns:a="http://schemas.openxmlformats.org/drawingml/2006/main" prst="rect">
              <a:avLst/>
            </a:prstGeom>
            <a:solidFill xmlns:a="http://schemas.openxmlformats.org/drawingml/2006/main">
              <a:srgbClr val="CCCCCC"/>
            </a:solidFill>
            <a:ln xmlns:a="http://schemas.openxmlformats.org/drawingml/2006/main" w="6350">
              <a:solidFill>
                <a:srgbClr val="000000"/>
              </a:solidFill>
            </a:ln>
          </cdr:spPr>
          <cdr:style>
            <a:lnRef xmlns:a="http://schemas.openxmlformats.org/drawingml/2006/main" idx="2">
              <a:schemeClr val="accent1">
                <a:shade val="50000"/>
              </a:schemeClr>
            </a:lnRef>
            <a:fillRef xmlns:a="http://schemas.openxmlformats.org/drawingml/2006/main" idx="1">
              <a:schemeClr val="accent1"/>
            </a:fillRef>
            <a:effectRef xmlns:a="http://schemas.openxmlformats.org/drawingml/2006/main" idx="0">
              <a:schemeClr val="accent1"/>
            </a:effectRef>
            <a:fontRef xmlns:a="http://schemas.openxmlformats.org/drawingml/2006/main" idx="minor">
              <a:schemeClr val="lt1"/>
            </a:fontRef>
          </cdr:style>
          <cdr:txBody>
  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 xmlns:a="http://schemas.openxmlformats.org/drawingml/2006/main"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l"/>
              <a:endParaRPr lang="en-GB" sz="1100"/>
            </a:p>
          </cdr:txBody>
        </cdr:sp>
        <cdr:sp macro="" textlink="">
          <cdr:nvSpPr>
            <cdr:cNvPr id="29" name="xlamLegendText20"/>
            <cdr:cNvSpPr txBox="1"/>
          </cdr:nvSpPr>
          <cdr:spPr>
            <a:xfrm xmlns:a="http://schemas.openxmlformats.org/drawingml/2006/main">
              <a:off x="3522107" y="43400"/>
              <a:ext cx="279697" cy="110416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 cmpd="sng">
              <a:noFill/>
            </a:ln>
            <a:effectLst xmlns:a="http://schemas.openxmlformats.org/drawingml/2006/main"/>
            <a:extLst xmlns:a="http://schemas.openxmlformats.org/drawingml/2006/main"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cdr:spPr>
          <cdr:style>
            <a:lnRef xmlns:a="http://schemas.openxmlformats.org/drawingml/2006/main" idx="0">
              <a:scrgbClr r="0" g="0" b="0"/>
            </a:lnRef>
            <a:fillRef xmlns:a="http://schemas.openxmlformats.org/drawingml/2006/main" idx="0">
              <a:scrgbClr r="0" g="0" b="0"/>
            </a:fillRef>
            <a:effectRef xmlns:a="http://schemas.openxmlformats.org/drawingml/2006/main" idx="0">
              <a:scrgbClr r="0" g="0" b="0"/>
            </a:effectRef>
            <a:fontRef xmlns:a="http://schemas.openxmlformats.org/drawingml/2006/main" idx="minor">
              <a:schemeClr val="dk1"/>
            </a:fontRef>
          </cdr:style>
          <cdr:txBody>
            <a:bodyPr xmlns:a="http://schemas.openxmlformats.org/drawingml/2006/main" vert="horz" wrap="none" lIns="0" tIns="0" rIns="0" bIns="0" rtlCol="0" anchor="t">
              <a:spAutoFit/>
            </a:bodyPr>
            <a:lstStyle xmlns:a="http://schemas.openxmlformats.org/drawingml/2006/main"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l"/>
              <a:r>
                <a:rPr lang="en-GB" sz="750" b="0" i="0">
                  <a:solidFill>
                    <a:srgbClr val="000000"/>
                  </a:solidFill>
                  <a:latin typeface="Arial Narrow" panose="020B0606020202030204" pitchFamily="34" charset="0"/>
                </a:rPr>
                <a:t>Privado</a:t>
              </a:r>
            </a:p>
          </cdr:txBody>
        </cdr:sp>
      </cdr:grpSp>
      <cdr:grpSp>
        <cdr:nvGrpSpPr>
          <cdr:cNvPr id="25" name="xlamLegendEntry30"/>
          <cdr:cNvGrpSpPr/>
        </cdr:nvGrpSpPr>
        <cdr:grpSpPr>
          <a:xfrm xmlns:a="http://schemas.openxmlformats.org/drawingml/2006/main">
            <a:off x="0" y="0"/>
            <a:ext cx="0" cy="0"/>
            <a:chOff x="0" y="0"/>
            <a:chExt cx="0" cy="0"/>
          </a:xfrm>
        </cdr:grpSpPr>
      </cdr:grp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6B982-CB15-436A-90C1-0D3A35606A42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E73B3-4FE9-433D-B638-E19532FEA6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5351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F7631-C6A8-4C6F-A43E-28FA3D47FC57}" type="datetimeFigureOut">
              <a:rPr lang="pt-BR" smtClean="0"/>
              <a:pPr/>
              <a:t>20/08/2019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649D1-AA82-464D-832F-10A837331D7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8962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649D1-AA82-464D-832F-10A837331D7A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6445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4054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7652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649D1-AA82-464D-832F-10A837331D7A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9098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9FE4BC-E22D-4983-BDB8-2066AFEFB116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9177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9FE4BC-E22D-4983-BDB8-2066AFEFB116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036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2E77D-B647-488F-802F-507CABC889F3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367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Países mais velhos que o Brasil, mas com gasto com Previdência inferior</a:t>
            </a:r>
          </a:p>
        </p:txBody>
      </p:sp>
    </p:spTree>
    <p:extLst>
      <p:ext uri="{BB962C8B-B14F-4D97-AF65-F5344CB8AC3E}">
        <p14:creationId xmlns:p14="http://schemas.microsoft.com/office/powerpoint/2010/main" val="34980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E36A22-266B-48E5-8FAA-DE3C89EB1A2E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890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2E77D-B647-488F-802F-507CABC889F3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3178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2E77D-B647-488F-802F-507CABC889F3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2062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2E77D-B647-488F-802F-507CABC889F3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321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16" indent="0" algn="ctr">
              <a:buNone/>
              <a:defRPr sz="1600"/>
            </a:lvl2pPr>
            <a:lvl3pPr marL="713232" indent="0" algn="ctr">
              <a:buNone/>
              <a:defRPr sz="1400"/>
            </a:lvl3pPr>
            <a:lvl4pPr marL="1069848" indent="0" algn="ctr">
              <a:buNone/>
              <a:defRPr sz="1200"/>
            </a:lvl4pPr>
            <a:lvl5pPr marL="1426464" indent="0" algn="ctr">
              <a:buNone/>
              <a:defRPr sz="1200"/>
            </a:lvl5pPr>
            <a:lvl6pPr marL="1783080" indent="0" algn="ctr">
              <a:buNone/>
              <a:defRPr sz="1200"/>
            </a:lvl6pPr>
            <a:lvl7pPr marL="2139696" indent="0" algn="ctr">
              <a:buNone/>
              <a:defRPr sz="1200"/>
            </a:lvl7pPr>
            <a:lvl8pPr marL="2496312" indent="0" algn="ctr">
              <a:buNone/>
              <a:defRPr sz="1200"/>
            </a:lvl8pPr>
            <a:lvl9pPr marL="2852928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C344-1771-4119-A37F-196E9E9795C2}" type="datetimeFigureOut">
              <a:rPr lang="pt-BR" smtClean="0"/>
              <a:pPr/>
              <a:t>20/08/2019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FCE7-AC6C-413E-9D5E-C52BBC363CD6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1" y="6359259"/>
            <a:ext cx="2123095" cy="5176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ss_conjunta_ministerios_gov_feder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3" y="6416120"/>
            <a:ext cx="1784627" cy="421171"/>
          </a:xfrm>
          <a:prstGeom prst="rect">
            <a:avLst/>
          </a:prstGeom>
        </p:spPr>
      </p:pic>
      <p:pic>
        <p:nvPicPr>
          <p:cNvPr id="13" name="Picture 12" descr="bg livr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88083" r="21558" b="3139"/>
          <a:stretch/>
        </p:blipFill>
        <p:spPr>
          <a:xfrm>
            <a:off x="2104139" y="6425599"/>
            <a:ext cx="7039861" cy="451356"/>
          </a:xfrm>
          <a:prstGeom prst="rect">
            <a:avLst/>
          </a:prstGeom>
        </p:spPr>
      </p:pic>
      <p:sp>
        <p:nvSpPr>
          <p:cNvPr id="16" name="Espaço Reservado para Número de Slide 8"/>
          <p:cNvSpPr txBox="1">
            <a:spLocks/>
          </p:cNvSpPr>
          <p:nvPr userDrawn="1"/>
        </p:nvSpPr>
        <p:spPr>
          <a:xfrm>
            <a:off x="6457950" y="6479553"/>
            <a:ext cx="20574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pt-BR"/>
            </a:defPPr>
            <a:lvl1pPr marL="0" algn="r" defTabSz="713232" rtl="0" eaLnBrk="1" latinLnBrk="0" hangingPunct="1">
              <a:defRPr sz="1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D0FCE7-AC6C-413E-9D5E-C52BBC363CD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508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C344-1771-4119-A37F-196E9E9795C2}" type="datetimeFigureOut">
              <a:rPr lang="pt-BR" smtClean="0"/>
              <a:pPr/>
              <a:t>20/08/2019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FCE7-AC6C-413E-9D5E-C52BBC363CD6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-1" y="6359259"/>
            <a:ext cx="2123095" cy="5176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ass_conjunta_ministerios_gov_feder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3" y="6416120"/>
            <a:ext cx="1784627" cy="421171"/>
          </a:xfrm>
          <a:prstGeom prst="rect">
            <a:avLst/>
          </a:prstGeom>
        </p:spPr>
      </p:pic>
      <p:pic>
        <p:nvPicPr>
          <p:cNvPr id="21" name="Picture 20" descr="bg livr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88083" r="21558" b="3139"/>
          <a:stretch/>
        </p:blipFill>
        <p:spPr>
          <a:xfrm>
            <a:off x="2104139" y="6425599"/>
            <a:ext cx="7039861" cy="451356"/>
          </a:xfrm>
          <a:prstGeom prst="rect">
            <a:avLst/>
          </a:prstGeom>
        </p:spPr>
      </p:pic>
      <p:sp>
        <p:nvSpPr>
          <p:cNvPr id="22" name="Espaço Reservado para Número de Slide 8"/>
          <p:cNvSpPr txBox="1">
            <a:spLocks/>
          </p:cNvSpPr>
          <p:nvPr userDrawn="1"/>
        </p:nvSpPr>
        <p:spPr>
          <a:xfrm>
            <a:off x="6457950" y="6479553"/>
            <a:ext cx="20574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pt-BR"/>
            </a:defPPr>
            <a:lvl1pPr marL="0" algn="r" defTabSz="713232" rtl="0" eaLnBrk="1" latinLnBrk="0" hangingPunct="1">
              <a:defRPr sz="1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D0FCE7-AC6C-413E-9D5E-C52BBC363CD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245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2" y="2505077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C344-1771-4119-A37F-196E9E9795C2}" type="datetimeFigureOut">
              <a:rPr lang="pt-BR" smtClean="0"/>
              <a:pPr/>
              <a:t>20/08/2019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1" y="6359259"/>
            <a:ext cx="2123095" cy="5176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ss_conjunta_ministerios_gov_feder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3" y="6416120"/>
            <a:ext cx="1784627" cy="421171"/>
          </a:xfrm>
          <a:prstGeom prst="rect">
            <a:avLst/>
          </a:prstGeom>
        </p:spPr>
      </p:pic>
      <p:pic>
        <p:nvPicPr>
          <p:cNvPr id="17" name="Picture 16" descr="bg livr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88083" r="21558" b="3139"/>
          <a:stretch/>
        </p:blipFill>
        <p:spPr>
          <a:xfrm>
            <a:off x="2104139" y="6425599"/>
            <a:ext cx="7039861" cy="451356"/>
          </a:xfrm>
          <a:prstGeom prst="rect">
            <a:avLst/>
          </a:prstGeom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457950" y="6479553"/>
            <a:ext cx="2057400" cy="365125"/>
          </a:xfrm>
        </p:spPr>
        <p:txBody>
          <a:bodyPr/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fld id="{A3D0FCE7-AC6C-413E-9D5E-C52BBC363CD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033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7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F6940D5-65DA-426E-A537-FD4C4E5CEF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0A7DB-B9EF-463D-A23A-153A47F7F8C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1601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44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51722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1722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517220"/>
            <a:ext cx="2057400" cy="365125"/>
          </a:xfrm>
          <a:prstGeom prst="rect">
            <a:avLst/>
          </a:prstGeom>
        </p:spPr>
        <p:txBody>
          <a:bodyPr/>
          <a:lstStyle/>
          <a:p>
            <a:fld id="{4470ED08-7C12-4715-8FB0-4AD2A85E3F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974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71323" tIns="35662" rIns="71323" bIns="35662" rtlCol="0" anchor="b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0B3C344-1771-4119-A37F-196E9E9795C2}" type="datetimeFigureOut">
              <a:rPr lang="pt-BR" smtClean="0"/>
              <a:pPr/>
              <a:t>20/08/2019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3D0FCE7-AC6C-413E-9D5E-C52BBC363CD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489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6" r:id="rId5"/>
    <p:sldLayoutId id="2147483657" r:id="rId6"/>
    <p:sldLayoutId id="2147483658" r:id="rId7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Calibri Light"/>
          <a:ea typeface="+mj-ea"/>
          <a:cs typeface="Calibri Light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37822" y="1156295"/>
            <a:ext cx="5796723" cy="1317927"/>
          </a:xfrm>
        </p:spPr>
        <p:txBody>
          <a:bodyPr>
            <a:norm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</a:rPr>
              <a:t>A NOVA PREVIDÊNCIA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9746" y="3934083"/>
            <a:ext cx="3323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</a:rPr>
              <a:t>Leonardo Rolim</a:t>
            </a:r>
          </a:p>
          <a:p>
            <a:r>
              <a:rPr lang="pt-BR" sz="1200" dirty="0">
                <a:solidFill>
                  <a:schemeClr val="bg1"/>
                </a:solidFill>
              </a:rPr>
              <a:t>Secretário Previdência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476970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3EFF-9904-46D8-B353-A03427DBF4F0}" type="slidenum">
              <a:rPr lang="pt-BR" smtClean="0"/>
              <a:pPr>
                <a:defRPr/>
              </a:pPr>
              <a:t>10</a:t>
            </a:fld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40" y="1376772"/>
            <a:ext cx="8102057" cy="486106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991351" y="4819650"/>
            <a:ext cx="869950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pic>
        <p:nvPicPr>
          <p:cNvPr id="6" name="Picture 5" descr="bg livr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9" r="397" b="32258"/>
          <a:stretch/>
        </p:blipFill>
        <p:spPr>
          <a:xfrm>
            <a:off x="393700" y="857250"/>
            <a:ext cx="6832601" cy="519522"/>
          </a:xfrm>
          <a:prstGeom prst="rect">
            <a:avLst/>
          </a:prstGeom>
        </p:spPr>
      </p:pic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646262" y="902796"/>
            <a:ext cx="6256188" cy="4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3492" tIns="26747" rIns="53492" bIns="26747">
            <a:spAutoFit/>
          </a:bodyPr>
          <a:lstStyle/>
          <a:p>
            <a:pPr>
              <a:defRPr/>
            </a:pPr>
            <a:r>
              <a:rPr lang="pt-BR" sz="225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Resultado da Seguridade Social</a:t>
            </a:r>
          </a:p>
        </p:txBody>
      </p:sp>
    </p:spTree>
    <p:extLst>
      <p:ext uri="{BB962C8B-B14F-4D97-AF65-F5344CB8AC3E}">
        <p14:creationId xmlns:p14="http://schemas.microsoft.com/office/powerpoint/2010/main" val="2085430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CEB8DDA1-E710-3743-B46E-4B4C998668A1}"/>
              </a:ext>
            </a:extLst>
          </p:cNvPr>
          <p:cNvSpPr txBox="1"/>
          <p:nvPr/>
        </p:nvSpPr>
        <p:spPr>
          <a:xfrm>
            <a:off x="3221850" y="3076480"/>
            <a:ext cx="16741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/>
              <a:t>Despesa Exceto serviço da dívida: R$ 1,34 trilhão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-1775" y="1630383"/>
          <a:ext cx="8316924" cy="4174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CaixaDeTexto 16"/>
          <p:cNvSpPr txBox="1"/>
          <p:nvPr/>
        </p:nvSpPr>
        <p:spPr>
          <a:xfrm>
            <a:off x="467544" y="5805264"/>
            <a:ext cx="39424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dirty="0"/>
              <a:t>Fonte: Relatório Resumido de Execução Orçamentária 6º bimestre de 2018 – STN.</a:t>
            </a:r>
          </a:p>
        </p:txBody>
      </p:sp>
      <p:pic>
        <p:nvPicPr>
          <p:cNvPr id="8" name="Picture 7" descr="bg livre.png">
            <a:extLst>
              <a:ext uri="{FF2B5EF4-FFF2-40B4-BE49-F238E27FC236}">
                <a16:creationId xmlns="" xmlns:a16="http://schemas.microsoft.com/office/drawing/2014/main" id="{699BBFE8-290B-4562-AD18-7E18036D24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8" r="397" b="28114"/>
          <a:stretch/>
        </p:blipFill>
        <p:spPr>
          <a:xfrm>
            <a:off x="359532" y="956632"/>
            <a:ext cx="6048672" cy="4890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D69FF5FD-2534-CF41-8A0C-14534D98E517}"/>
              </a:ext>
            </a:extLst>
          </p:cNvPr>
          <p:cNvSpPr txBox="1"/>
          <p:nvPr/>
        </p:nvSpPr>
        <p:spPr>
          <a:xfrm>
            <a:off x="467544" y="1018677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DISTRIBUIÇÃO DOS GASTOS DA UNIÃO EM 2018</a:t>
            </a:r>
          </a:p>
        </p:txBody>
      </p:sp>
    </p:spTree>
    <p:extLst>
      <p:ext uri="{BB962C8B-B14F-4D97-AF65-F5344CB8AC3E}">
        <p14:creationId xmlns:p14="http://schemas.microsoft.com/office/powerpoint/2010/main" val="657184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">
            <a:extLst>
              <a:ext uri="{FF2B5EF4-FFF2-40B4-BE49-F238E27FC236}">
                <a16:creationId xmlns="" xmlns:a16="http://schemas.microsoft.com/office/drawing/2014/main" id="{F19ED408-197D-463F-95EB-D5039B493242}"/>
              </a:ext>
            </a:extLst>
          </p:cNvPr>
          <p:cNvSpPr/>
          <p:nvPr/>
        </p:nvSpPr>
        <p:spPr>
          <a:xfrm rot="18900000">
            <a:off x="8120880" y="4007848"/>
            <a:ext cx="1846948" cy="1846949"/>
          </a:xfrm>
          <a:prstGeom prst="roundRect">
            <a:avLst>
              <a:gd name="adj" fmla="val 30000"/>
            </a:avLst>
          </a:prstGeom>
          <a:ln w="12700">
            <a:solidFill>
              <a:srgbClr val="C3C7C3"/>
            </a:solidFill>
            <a:miter/>
          </a:ln>
        </p:spPr>
        <p:txBody>
          <a:bodyPr lIns="0" tIns="0" rIns="0" bIns="0"/>
          <a:lstStyle/>
          <a:p>
            <a:endParaRPr sz="1050"/>
          </a:p>
        </p:txBody>
      </p:sp>
      <p:sp>
        <p:nvSpPr>
          <p:cNvPr id="7" name="Rounded Rectangle">
            <a:extLst>
              <a:ext uri="{FF2B5EF4-FFF2-40B4-BE49-F238E27FC236}">
                <a16:creationId xmlns="" xmlns:a16="http://schemas.microsoft.com/office/drawing/2014/main" id="{11F631B0-A888-4102-9F33-87559541B412}"/>
              </a:ext>
            </a:extLst>
          </p:cNvPr>
          <p:cNvSpPr/>
          <p:nvPr/>
        </p:nvSpPr>
        <p:spPr>
          <a:xfrm rot="18900000">
            <a:off x="8120880" y="2552929"/>
            <a:ext cx="1846948" cy="1846949"/>
          </a:xfrm>
          <a:prstGeom prst="roundRect">
            <a:avLst>
              <a:gd name="adj" fmla="val 30000"/>
            </a:avLst>
          </a:prstGeom>
          <a:ln w="12700">
            <a:solidFill>
              <a:srgbClr val="E2BB19"/>
            </a:solidFill>
            <a:miter/>
          </a:ln>
        </p:spPr>
        <p:txBody>
          <a:bodyPr lIns="0" tIns="0" rIns="0" bIns="0"/>
          <a:lstStyle/>
          <a:p>
            <a:endParaRPr sz="1050"/>
          </a:p>
        </p:txBody>
      </p:sp>
      <p:sp>
        <p:nvSpPr>
          <p:cNvPr id="8" name="Rounded Rectangle">
            <a:extLst>
              <a:ext uri="{FF2B5EF4-FFF2-40B4-BE49-F238E27FC236}">
                <a16:creationId xmlns="" xmlns:a16="http://schemas.microsoft.com/office/drawing/2014/main" id="{A8BEE948-8C28-4BA4-BEB7-F40B97A7C67B}"/>
              </a:ext>
            </a:extLst>
          </p:cNvPr>
          <p:cNvSpPr/>
          <p:nvPr/>
        </p:nvSpPr>
        <p:spPr>
          <a:xfrm rot="18900000">
            <a:off x="8120880" y="1095728"/>
            <a:ext cx="1846948" cy="1846949"/>
          </a:xfrm>
          <a:prstGeom prst="roundRect">
            <a:avLst>
              <a:gd name="adj" fmla="val 30000"/>
            </a:avLst>
          </a:prstGeom>
          <a:ln w="12700">
            <a:solidFill>
              <a:srgbClr val="385539"/>
            </a:solidFill>
            <a:miter/>
          </a:ln>
        </p:spPr>
        <p:txBody>
          <a:bodyPr lIns="0" tIns="0" rIns="0" bIns="0"/>
          <a:lstStyle/>
          <a:p>
            <a:endParaRPr sz="1050"/>
          </a:p>
        </p:txBody>
      </p:sp>
      <p:graphicFrame>
        <p:nvGraphicFramePr>
          <p:cNvPr id="60" name="Gráfico 59">
            <a:extLst>
              <a:ext uri="{FF2B5EF4-FFF2-40B4-BE49-F238E27FC236}">
                <a16:creationId xmlns="" xmlns:a16="http://schemas.microsoft.com/office/drawing/2014/main" id="{B10BBEA5-D2C7-44EF-AB6F-4B107D2B48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7544" y="1745857"/>
          <a:ext cx="7270820" cy="422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" name="TextBox 33">
            <a:extLst>
              <a:ext uri="{FF2B5EF4-FFF2-40B4-BE49-F238E27FC236}">
                <a16:creationId xmlns="" xmlns:a16="http://schemas.microsoft.com/office/drawing/2014/main" id="{7581197C-5566-4729-9790-A1C48E57320E}"/>
              </a:ext>
            </a:extLst>
          </p:cNvPr>
          <p:cNvSpPr txBox="1"/>
          <p:nvPr/>
        </p:nvSpPr>
        <p:spPr>
          <a:xfrm>
            <a:off x="384431" y="1092523"/>
            <a:ext cx="1206418" cy="16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7144" tIns="17144" rIns="17144" bIns="17144">
            <a:spAutoFit/>
          </a:bodyPr>
          <a:lstStyle>
            <a:lvl1pPr defTabSz="914216">
              <a:defRPr sz="1100" spc="150">
                <a:solidFill>
                  <a:srgbClr val="333B3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pt-BR" sz="825" dirty="0"/>
              <a:t>NOVA PREVIDÊNCIA</a:t>
            </a:r>
            <a:endParaRPr sz="825" dirty="0"/>
          </a:p>
        </p:txBody>
      </p:sp>
      <p:pic>
        <p:nvPicPr>
          <p:cNvPr id="9" name="Picture 7" descr="bg livre.png">
            <a:extLst>
              <a:ext uri="{FF2B5EF4-FFF2-40B4-BE49-F238E27FC236}">
                <a16:creationId xmlns="" xmlns:a16="http://schemas.microsoft.com/office/drawing/2014/main" id="{699BBFE8-290B-4562-AD18-7E18036D24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8" r="397" b="28114"/>
          <a:stretch/>
        </p:blipFill>
        <p:spPr>
          <a:xfrm>
            <a:off x="359532" y="956632"/>
            <a:ext cx="6048672" cy="48908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69FF5FD-2534-CF41-8A0C-14534D98E517}"/>
              </a:ext>
            </a:extLst>
          </p:cNvPr>
          <p:cNvSpPr txBox="1"/>
          <p:nvPr/>
        </p:nvSpPr>
        <p:spPr>
          <a:xfrm>
            <a:off x="467544" y="1018677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Brasil é muito jovem para gastar tanto com Previdência</a:t>
            </a:r>
          </a:p>
        </p:txBody>
      </p:sp>
    </p:spTree>
    <p:extLst>
      <p:ext uri="{BB962C8B-B14F-4D97-AF65-F5344CB8AC3E}">
        <p14:creationId xmlns:p14="http://schemas.microsoft.com/office/powerpoint/2010/main" val="2532595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3EFF-9904-46D8-B353-A03427DBF4F0}" type="slidenum">
              <a:rPr lang="pt-BR" smtClean="0"/>
              <a:pPr>
                <a:defRPr/>
              </a:pPr>
              <a:t>13</a:t>
            </a:fld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6991351" y="4819650"/>
            <a:ext cx="869950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pic>
        <p:nvPicPr>
          <p:cNvPr id="6" name="Picture 5" descr="bg livr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9" r="397" b="32258"/>
          <a:stretch/>
        </p:blipFill>
        <p:spPr>
          <a:xfrm>
            <a:off x="393700" y="857250"/>
            <a:ext cx="6832601" cy="969482"/>
          </a:xfrm>
          <a:prstGeom prst="rect">
            <a:avLst/>
          </a:prstGeom>
        </p:spPr>
      </p:pic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646262" y="902796"/>
            <a:ext cx="6256188" cy="4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3492" tIns="26747" rIns="53492" bIns="26747">
            <a:spAutoFit/>
          </a:bodyPr>
          <a:lstStyle/>
          <a:p>
            <a:pPr>
              <a:defRPr/>
            </a:pPr>
            <a:r>
              <a:rPr lang="pt-BR" sz="225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Déficit Atuarial dos RPPS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="" xmlns:a16="http://schemas.microsoft.com/office/drawing/2014/main" id="{035BCBDA-EE48-467D-AB97-6754D5A890E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9592" y="2101575"/>
          <a:ext cx="7074788" cy="26017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60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51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75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91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555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226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86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0174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 Grupo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Ativos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Aposentados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Pensionistas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Relação ativos / apos. + Pens.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 Déficit atuarial   (R$ trilhões)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 Relação </a:t>
                      </a:r>
                      <a:r>
                        <a:rPr lang="pt-BR" sz="1400" u="none" strike="noStrike" dirty="0" err="1">
                          <a:effectLst/>
                        </a:rPr>
                        <a:t>defícit</a:t>
                      </a:r>
                      <a:r>
                        <a:rPr lang="pt-BR" sz="1400" u="none" strike="noStrike" dirty="0">
                          <a:effectLst/>
                        </a:rPr>
                        <a:t> / segurados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3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União (1)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688.778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446.852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294.145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1.429.775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0,9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  <a:latin typeface="+mn-lt"/>
                        </a:rPr>
                        <a:t>1,20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u="none" strike="noStrike" dirty="0">
                          <a:effectLst/>
                        </a:rPr>
                        <a:t>839 mil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3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Estados/DF (2)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2.454.573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1.671.827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503.908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4.630.308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  <a:latin typeface="+mn-lt"/>
                        </a:rPr>
                        <a:t>2,10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u="none" strike="noStrike" dirty="0">
                          <a:effectLst/>
                        </a:rPr>
                        <a:t>454 mil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13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Municípios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2.593.884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710.490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176.841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3.481.215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2,9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  <a:latin typeface="+mn-lt"/>
                        </a:rPr>
                        <a:t>1,03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u="none" strike="noStrike" dirty="0">
                          <a:effectLst/>
                        </a:rPr>
                        <a:t>296 mil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034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>
                          <a:effectLst/>
                        </a:rPr>
                        <a:t>TOTAL RPPS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5.737.235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2.829.169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974.894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9.541.298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</a:t>
                      </a:r>
                    </a:p>
                  </a:txBody>
                  <a:tcPr marL="6748" marR="6748" marT="67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4,33</a:t>
                      </a: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u="none" strike="noStrike" dirty="0">
                          <a:effectLst/>
                        </a:rPr>
                        <a:t>454 mil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28" marR="6728" marT="67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1321929" y="4978182"/>
            <a:ext cx="5650371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sz="75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Observações:</a:t>
            </a:r>
            <a:r>
              <a:rPr lang="pt-BR" altLang="pt-BR" sz="7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t-BR" altLang="pt-BR" sz="7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União: Considera apenas os servidores civis</a:t>
            </a:r>
            <a:r>
              <a:rPr lang="pt-BR" altLang="pt-BR" sz="750" dirty="0">
                <a:solidFill>
                  <a:schemeClr val="accent1">
                    <a:lumMod val="50000"/>
                  </a:schemeClr>
                </a:solidFill>
              </a:rPr>
              <a:t>. Relatório da Avaliação Atuarial de 2019 (Anexo IV.6 PLDO 2020)</a:t>
            </a:r>
            <a:endParaRPr lang="pt-BR" altLang="pt-BR" sz="75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pt-BR" sz="7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Estados/DF: </a:t>
            </a:r>
            <a:r>
              <a:rPr lang="pt-BR" sz="750" dirty="0">
                <a:solidFill>
                  <a:srgbClr val="000000"/>
                </a:solidFill>
              </a:rPr>
              <a:t>Demonstrativo de Informações Previdenciárias e Repasses (DIPR) e Demonstrativo dos Resultados da Avaliação Atuarial (DRAA), com aplicação da mesma taxa de desconto da União. </a:t>
            </a:r>
            <a:r>
              <a:rPr lang="pt-BR" altLang="pt-BR" sz="7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Inclui os servidores civis e, quando declarados, os policiais e bombeiros militares dos Estados. </a:t>
            </a: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35693" y="1286665"/>
            <a:ext cx="6590607" cy="50305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1350" b="0" dirty="0">
                <a:solidFill>
                  <a:schemeClr val="bg1"/>
                </a:solidFill>
              </a:rPr>
              <a:t>Dívida da geração atual dos Regimes Próprios de Previdência dos servidores públicos corresponde a 64% do PIB.</a:t>
            </a:r>
          </a:p>
        </p:txBody>
      </p:sp>
    </p:spTree>
    <p:extLst>
      <p:ext uri="{BB962C8B-B14F-4D97-AF65-F5344CB8AC3E}">
        <p14:creationId xmlns:p14="http://schemas.microsoft.com/office/powerpoint/2010/main" val="3200690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028" y="500062"/>
            <a:ext cx="8107944" cy="1325563"/>
          </a:xfrm>
        </p:spPr>
        <p:txBody>
          <a:bodyPr>
            <a:noAutofit/>
          </a:bodyPr>
          <a:lstStyle/>
          <a:p>
            <a:pPr algn="ctr"/>
            <a:r>
              <a:rPr lang="pt-BR" sz="2400" dirty="0"/>
              <a:t>Quase 60% das despesas com previdência dos servidores públicos são pagas com tributos </a:t>
            </a:r>
            <a:r>
              <a:rPr lang="pt-BR" sz="2400" dirty="0" smtClean="0"/>
              <a:t>extraídos </a:t>
            </a:r>
            <a:r>
              <a:rPr lang="pt-BR" sz="2400" dirty="0"/>
              <a:t>da população, especialmente os mais pobres, tendo em vista a </a:t>
            </a:r>
            <a:r>
              <a:rPr lang="pt-BR" sz="2400" dirty="0" err="1"/>
              <a:t>regressividade</a:t>
            </a:r>
            <a:r>
              <a:rPr lang="pt-BR" sz="2400" dirty="0"/>
              <a:t> do sistema tributário. Porém, esse </a:t>
            </a:r>
            <a:r>
              <a:rPr lang="pt-BR" sz="2400" dirty="0" smtClean="0"/>
              <a:t>cenário </a:t>
            </a:r>
            <a:r>
              <a:rPr lang="pt-BR" sz="2400" dirty="0"/>
              <a:t>não </a:t>
            </a:r>
            <a:r>
              <a:rPr lang="pt-BR" sz="2400" dirty="0" smtClean="0"/>
              <a:t>ocorre </a:t>
            </a:r>
            <a:r>
              <a:rPr lang="pt-BR" sz="2400" dirty="0"/>
              <a:t>nos municípios que possuem capitalização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537283"/>
              </p:ext>
            </p:extLst>
          </p:nvPr>
        </p:nvGraphicFramePr>
        <p:xfrm>
          <a:off x="637704" y="1825625"/>
          <a:ext cx="813510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502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255" y="1125140"/>
            <a:ext cx="8799491" cy="846618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Gastos </a:t>
            </a:r>
            <a:r>
              <a:rPr lang="pt-BR" dirty="0"/>
              <a:t>com pensão por morte como % do PIB de </a:t>
            </a:r>
            <a:r>
              <a:rPr lang="pt-BR" dirty="0" smtClean="0"/>
              <a:t>2017* - </a:t>
            </a:r>
            <a:r>
              <a:rPr lang="pt-BR" dirty="0"/>
              <a:t>Total de gastos de regimes </a:t>
            </a:r>
            <a:r>
              <a:rPr lang="pt-BR" dirty="0" smtClean="0"/>
              <a:t>obrigatórios </a:t>
            </a:r>
            <a:br>
              <a:rPr lang="pt-BR" dirty="0" smtClean="0"/>
            </a:br>
            <a:r>
              <a:rPr lang="pt-BR" sz="2325" dirty="0">
                <a:solidFill>
                  <a:srgbClr val="FF0000"/>
                </a:solidFill>
              </a:rPr>
              <a:t>Brasil: </a:t>
            </a:r>
            <a:r>
              <a:rPr lang="pt-BR" sz="2325" dirty="0" smtClean="0">
                <a:solidFill>
                  <a:srgbClr val="FF0000"/>
                </a:solidFill>
              </a:rPr>
              <a:t>3,2</a:t>
            </a:r>
            <a:r>
              <a:rPr lang="pt-BR" sz="2325" dirty="0">
                <a:solidFill>
                  <a:srgbClr val="FF0000"/>
                </a:solidFill>
              </a:rPr>
              <a:t>% (com forças armadas) estimado para </a:t>
            </a:r>
            <a:r>
              <a:rPr lang="pt-BR" sz="2325" dirty="0" smtClean="0">
                <a:solidFill>
                  <a:srgbClr val="FF0000"/>
                </a:solidFill>
              </a:rPr>
              <a:t>2018 – </a:t>
            </a:r>
            <a:r>
              <a:rPr lang="pt-BR" sz="2325" dirty="0">
                <a:solidFill>
                  <a:srgbClr val="FF0000"/>
                </a:solidFill>
              </a:rPr>
              <a:t>média da OCDE de 1% do PIB (público 0,9% e privado 0,1%)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334445" y="5399526"/>
          <a:ext cx="4286250" cy="129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86250"/>
              </a:tblGrid>
              <a:tr h="121444">
                <a:tc>
                  <a:txBody>
                    <a:bodyPr/>
                    <a:lstStyle/>
                    <a:p>
                      <a:pPr algn="l" fontAlgn="t"/>
                      <a:r>
                        <a:rPr lang="pt-BR" sz="800" u="none" strike="noStrike" dirty="0">
                          <a:effectLst/>
                        </a:rPr>
                        <a:t>Fonte: OCDE preliminar banco de dados despesas sociais e as informações fornecidas pelos países. </a:t>
                      </a:r>
                      <a:endParaRPr lang="pt-BR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Chart 24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6469"/>
          <a:ext cx="7886700" cy="322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34445" y="5545308"/>
            <a:ext cx="144623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50" dirty="0"/>
              <a:t>* 2017 ou último ano disponível</a:t>
            </a:r>
          </a:p>
        </p:txBody>
      </p:sp>
      <p:sp>
        <p:nvSpPr>
          <p:cNvPr id="4" name="Retângulo 3"/>
          <p:cNvSpPr/>
          <p:nvPr/>
        </p:nvSpPr>
        <p:spPr>
          <a:xfrm>
            <a:off x="4572000" y="5429890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Os 3 países da América Latina tinham percentual abaixo de 1% do PIB: México (0,2%), Colômbia (0,4%) e Chile (0,8%). 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2369479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255" y="1125140"/>
            <a:ext cx="8799491" cy="846618"/>
          </a:xfrm>
        </p:spPr>
        <p:txBody>
          <a:bodyPr>
            <a:noAutofit/>
          </a:bodyPr>
          <a:lstStyle/>
          <a:p>
            <a:pPr algn="ctr"/>
            <a:r>
              <a:rPr lang="pt-BR" sz="2250" dirty="0"/>
              <a:t>Relação gastos com pensão por morte / aposentadoria para velhice  - OCDE</a:t>
            </a:r>
            <a:br>
              <a:rPr lang="pt-BR" sz="2250" dirty="0"/>
            </a:br>
            <a:r>
              <a:rPr lang="pt-BR" sz="1875" dirty="0">
                <a:solidFill>
                  <a:srgbClr val="FF0000"/>
                </a:solidFill>
              </a:rPr>
              <a:t>Brasil (RGPS): 44% para 2018 (considerando aposentadoria por idade e por tempo de contribuição) – média da OCDE de 13%*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823934" y="5503242"/>
          <a:ext cx="4286250" cy="129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86250"/>
              </a:tblGrid>
              <a:tr h="121444">
                <a:tc>
                  <a:txBody>
                    <a:bodyPr/>
                    <a:lstStyle/>
                    <a:p>
                      <a:pPr algn="l" fontAlgn="t"/>
                      <a:endParaRPr lang="pt-BR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35" y="1971759"/>
            <a:ext cx="7978463" cy="392757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41960" y="5503242"/>
            <a:ext cx="3133215" cy="5078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pt-PT" sz="900" dirty="0">
                <a:latin typeface="Times New Roman" panose="02020603050405020304" pitchFamily="18" charset="0"/>
                <a:ea typeface="Calibri" panose="020F0502020204030204" pitchFamily="34" charset="0"/>
              </a:rPr>
              <a:t>* OCDE: Em média, se gasta cerca de uma unidade monetária em pensão por morte para cada oito utilizadas em aposentadoria voltada para velhice, ou uma proporção de 13%.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3293044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693352-1BC1-43AD-A09D-B6B3238F1E03}" type="slidenum">
              <a:rPr lang="pt-BR" smtClean="0"/>
              <a:pPr>
                <a:defRPr/>
              </a:pPr>
              <a:t>17</a:t>
            </a:fld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1398442" y="2346591"/>
          <a:ext cx="6259659" cy="2995693"/>
        </p:xfrm>
        <a:graphic>
          <a:graphicData uri="http://schemas.openxmlformats.org/drawingml/2006/table">
            <a:tbl>
              <a:tblPr firstRow="1" firstCol="1" bandRow="1"/>
              <a:tblGrid>
                <a:gridCol w="2086307"/>
                <a:gridCol w="2086307"/>
                <a:gridCol w="2087045"/>
              </a:tblGrid>
              <a:tr h="69479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EVOLUÇÃO DA ACUMULAÇÃO DE PENSÃO E APOSENTADORIA ENTRE 1992 E 2014 SEGUNDO A PNAD/IBGE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pt-BR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(HOMENS E MULHERES)</a:t>
                      </a:r>
                      <a:endParaRPr lang="pt-B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4" marR="48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40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b="1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pt-BR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4" marR="48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b="1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1992</a:t>
                      </a:r>
                      <a:endParaRPr lang="pt-BR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4" marR="48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b="1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 *</a:t>
                      </a:r>
                    </a:p>
                  </a:txBody>
                  <a:tcPr marL="48314" marR="48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pt-BR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Pensionistas</a:t>
                      </a:r>
                    </a:p>
                  </a:txBody>
                  <a:tcPr marL="48314" marR="48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3.339.086</a:t>
                      </a:r>
                      <a:endParaRPr lang="pt-BR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4" marR="48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7.379.893</a:t>
                      </a:r>
                      <a:endParaRPr lang="pt-BR" sz="14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4" marR="48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Pensionistas que acumularam aposentadoria</a:t>
                      </a:r>
                    </a:p>
                  </a:txBody>
                  <a:tcPr marL="48314" marR="48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330.046</a:t>
                      </a:r>
                      <a:endParaRPr lang="pt-BR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4" marR="48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2.395.285</a:t>
                      </a:r>
                      <a:endParaRPr lang="pt-BR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4" marR="48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2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b="1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BR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 / (1) em %</a:t>
                      </a:r>
                    </a:p>
                  </a:txBody>
                  <a:tcPr marL="48314" marR="48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9,9 %</a:t>
                      </a:r>
                      <a:endParaRPr lang="pt-BR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4" marR="48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32,4 %</a:t>
                      </a:r>
                      <a:endParaRPr lang="pt-BR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4" marR="48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695">
                <a:tc gridSpan="3">
                  <a:txBody>
                    <a:bodyPr/>
                    <a:lstStyle/>
                    <a:p>
                      <a:pPr algn="l"/>
                      <a:r>
                        <a:rPr lang="pt-BR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Fonte: </a:t>
                      </a:r>
                      <a:r>
                        <a:rPr lang="pt-BR" sz="800" b="0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PNAD 1992 e 2014/IBGE</a:t>
                      </a:r>
                      <a:r>
                        <a:rPr lang="pt-BR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pt-BR" altLang="pt-BR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Elaboração DRPGS/SPPS/MTPS. </a:t>
                      </a:r>
                    </a:p>
                    <a:p>
                      <a:pPr algn="l"/>
                      <a:r>
                        <a:rPr lang="pt-BR" altLang="pt-BR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Nota: * Em 2014 está</a:t>
                      </a:r>
                      <a:r>
                        <a:rPr lang="pt-BR" altLang="pt-BR" sz="8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incluído a Região Norte </a:t>
                      </a:r>
                      <a:endParaRPr lang="pt-BR" altLang="pt-BR" sz="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314" marR="48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14" marR="626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14" marR="626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398442" y="1733821"/>
            <a:ext cx="6143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50" b="1" dirty="0"/>
              <a:t>Todos os regimes previdenciários:</a:t>
            </a:r>
          </a:p>
          <a:p>
            <a:pPr algn="just"/>
            <a:r>
              <a:rPr lang="pt-BR" sz="1050" b="1" dirty="0" smtClean="0"/>
              <a:t>. </a:t>
            </a:r>
            <a:endParaRPr lang="pt-BR" sz="105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479834" y="416780"/>
            <a:ext cx="8283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/>
              <a:t>O percentual de beneficiários que acumulavam pensão com aposentadoria triplicou entre 1992 e </a:t>
            </a:r>
            <a:r>
              <a:rPr lang="pt-BR" sz="1800" b="1" dirty="0" smtClean="0"/>
              <a:t>2014:  </a:t>
            </a:r>
            <a:r>
              <a:rPr lang="pt-BR" sz="1800" b="1" dirty="0"/>
              <a:t>cresceu de 9,9%, em 1992, para 32,4%, em 2014. 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1432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60638" y="1061523"/>
            <a:ext cx="86126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pt-BR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RGPS: Evolução da Concessão de Pensões por Morte, segundo o sexo – 1998 a 2018 – </a:t>
            </a:r>
          </a:p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pt-BR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mil benefícios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60638" y="1598505"/>
            <a:ext cx="86682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pt-BR" sz="10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quantidade de pensões por morte emitida cresceu, em média, 2,4% a.a., no período de 1998 a 2018; a quantidade destinada ao sexo masculino aumentou em 6,6% a.a. e para o feminino 2,9% a.a.</a:t>
            </a:r>
          </a:p>
        </p:txBody>
      </p:sp>
      <p:sp>
        <p:nvSpPr>
          <p:cNvPr id="8" name="Retângulo 7"/>
          <p:cNvSpPr/>
          <p:nvPr/>
        </p:nvSpPr>
        <p:spPr>
          <a:xfrm>
            <a:off x="43007" y="5531829"/>
            <a:ext cx="45560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BR" sz="7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DATAPREV/SINTESEWEB. Elaboração: CGEPR/SPREV/MECON, 2019</a:t>
            </a:r>
          </a:p>
          <a:p>
            <a:pPr algn="just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BR" sz="7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Na quantidade total, está somada a parcela com sexo ignorado, não apresentado neste gráfico. 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4" y="2092775"/>
            <a:ext cx="8439665" cy="332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6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2573501" y="5624513"/>
            <a:ext cx="53034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750" dirty="0"/>
              <a:t>Despesas com pensões em valores reais de 31/12/2019 (sem considerar inflação)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750" dirty="0"/>
              <a:t>Fonte: SRGPS. </a:t>
            </a: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159690" y="169993"/>
            <a:ext cx="863119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  <a:defRPr sz="1598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BR" sz="2250" b="1" dirty="0"/>
              <a:t>RGPS: estimativas de aumento dos gastos com Pensão por Morte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F68-5307-4DDE-8056-FCD594EC0B00}" type="slidenum">
              <a:rPr lang="pt-BR" smtClean="0"/>
              <a:t>19</a:t>
            </a:fld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64723" y="822075"/>
            <a:ext cx="85261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aumento total do gasto com pensões no período de 2020 a 2029 ficará em R$ 241,2 bilhões, em valores reais, nas regras atuais.</a:t>
            </a:r>
          </a:p>
          <a:p>
            <a:pPr algn="just"/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Mesmo com a PEC nº 06/2019 ainda haverá um aumento real no gasto com pensões no RGPS de R$ 113,1 bilhões em 10 anos.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2301240" y="2400300"/>
          <a:ext cx="4892040" cy="2975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tângulo 2"/>
          <p:cNvSpPr/>
          <p:nvPr/>
        </p:nvSpPr>
        <p:spPr>
          <a:xfrm>
            <a:off x="7612380" y="3981450"/>
            <a:ext cx="1269039" cy="693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/>
              <a:t>Aumento real no período:  35,1%</a:t>
            </a:r>
          </a:p>
        </p:txBody>
      </p:sp>
    </p:spTree>
    <p:extLst>
      <p:ext uri="{BB962C8B-B14F-4D97-AF65-F5344CB8AC3E}">
        <p14:creationId xmlns:p14="http://schemas.microsoft.com/office/powerpoint/2010/main" val="730001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1300"/>
            <a:ext cx="4040188" cy="639763"/>
          </a:xfrm>
        </p:spPr>
        <p:txBody>
          <a:bodyPr>
            <a:noAutofit/>
          </a:bodyPr>
          <a:lstStyle/>
          <a:p>
            <a:r>
              <a:rPr lang="pt-BR" sz="1500" dirty="0" smtClean="0">
                <a:solidFill>
                  <a:srgbClr val="595959"/>
                </a:solidFill>
                <a:cs typeface="Calibri"/>
              </a:rPr>
              <a:t>Evolução da Taxa de Fecundidade no Brasil:</a:t>
            </a:r>
            <a:br>
              <a:rPr lang="pt-BR" sz="1500" dirty="0" smtClean="0">
                <a:solidFill>
                  <a:srgbClr val="595959"/>
                </a:solidFill>
                <a:cs typeface="Calibri"/>
              </a:rPr>
            </a:br>
            <a:r>
              <a:rPr lang="pt-BR" sz="1500" dirty="0" smtClean="0">
                <a:solidFill>
                  <a:srgbClr val="595959"/>
                </a:solidFill>
                <a:cs typeface="Calibri"/>
              </a:rPr>
              <a:t>2000 a 2060</a:t>
            </a:r>
            <a:endParaRPr lang="pt-BR" sz="1500" dirty="0">
              <a:solidFill>
                <a:srgbClr val="595959"/>
              </a:solidFill>
              <a:cs typeface="Calibri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7199" y="1501300"/>
            <a:ext cx="4041775" cy="639763"/>
          </a:xfrm>
        </p:spPr>
        <p:txBody>
          <a:bodyPr>
            <a:noAutofit/>
          </a:bodyPr>
          <a:lstStyle/>
          <a:p>
            <a:r>
              <a:rPr lang="pt-BR" sz="1500" dirty="0" smtClean="0">
                <a:solidFill>
                  <a:srgbClr val="595959"/>
                </a:solidFill>
                <a:cs typeface="Calibri"/>
              </a:rPr>
              <a:t>Expectativa de sobrevida por faixa de</a:t>
            </a:r>
            <a:br>
              <a:rPr lang="pt-BR" sz="1500" dirty="0" smtClean="0">
                <a:solidFill>
                  <a:srgbClr val="595959"/>
                </a:solidFill>
                <a:cs typeface="Calibri"/>
              </a:rPr>
            </a:br>
            <a:r>
              <a:rPr lang="pt-BR" sz="1500" dirty="0" smtClean="0">
                <a:solidFill>
                  <a:srgbClr val="595959"/>
                </a:solidFill>
                <a:cs typeface="Calibri"/>
              </a:rPr>
              <a:t>idade (em anos)</a:t>
            </a:r>
            <a:endParaRPr lang="pt-BR" sz="1500" dirty="0">
              <a:solidFill>
                <a:srgbClr val="595959"/>
              </a:solidFill>
              <a:cs typeface="Calibri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50463" y="4513652"/>
            <a:ext cx="4187826" cy="2934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 smtClean="0">
                <a:cs typeface="Calibri"/>
              </a:rPr>
              <a:t>Fonte: </a:t>
            </a:r>
            <a:r>
              <a:rPr lang="pt-BR" sz="1200" b="0" dirty="0" smtClean="0">
                <a:cs typeface="Calibri"/>
              </a:rPr>
              <a:t>IBGE/ Projeção da População de 2018. Elaboração: SPREV/MF</a:t>
            </a:r>
            <a:r>
              <a:rPr lang="pt-BR" sz="1200" dirty="0" smtClean="0">
                <a:cs typeface="Calibri"/>
              </a:rPr>
              <a:t>.</a:t>
            </a:r>
            <a:endParaRPr lang="pt-BR" sz="1200" dirty="0">
              <a:cs typeface="Calibri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1" y="5033416"/>
            <a:ext cx="3823615" cy="1180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t-BR" sz="1500" dirty="0" smtClean="0">
                <a:solidFill>
                  <a:srgbClr val="595959"/>
                </a:solidFill>
                <a:cs typeface="Calibri"/>
              </a:rPr>
              <a:t>Redução da taxa de fecundidade:</a:t>
            </a:r>
          </a:p>
          <a:p>
            <a:pPr>
              <a:lnSpc>
                <a:spcPct val="90000"/>
              </a:lnSpc>
            </a:pPr>
            <a:r>
              <a:rPr lang="pt-BR" sz="1500" b="0" dirty="0" smtClean="0">
                <a:solidFill>
                  <a:srgbClr val="595959"/>
                </a:solidFill>
                <a:cs typeface="Calibri"/>
              </a:rPr>
              <a:t>impacto sobre  a receita futura do sistema (financiado por repartição simples)</a:t>
            </a:r>
            <a:endParaRPr lang="pt-BR" sz="1500" b="0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14" name="Imagem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23888" b="-23888"/>
          <a:stretch>
            <a:fillRect/>
          </a:stretch>
        </p:blipFill>
        <p:spPr>
          <a:xfrm>
            <a:off x="4615413" y="1885213"/>
            <a:ext cx="3873858" cy="3272835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4787218" y="5033416"/>
            <a:ext cx="3510431" cy="980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t-BR" sz="1500" dirty="0" smtClean="0">
                <a:solidFill>
                  <a:srgbClr val="595959"/>
                </a:solidFill>
                <a:cs typeface="Calibri"/>
              </a:rPr>
              <a:t>Aumento da expectativa de sobrevida:</a:t>
            </a:r>
          </a:p>
          <a:p>
            <a:pPr>
              <a:lnSpc>
                <a:spcPct val="90000"/>
              </a:lnSpc>
            </a:pPr>
            <a:r>
              <a:rPr lang="pt-BR" sz="1500" b="0" dirty="0" smtClean="0">
                <a:solidFill>
                  <a:srgbClr val="595959"/>
                </a:solidFill>
                <a:cs typeface="Calibri"/>
              </a:rPr>
              <a:t>impacto sobre a despesa (maior duração dos benefícios)</a:t>
            </a:r>
            <a:endParaRPr lang="pt-BR" sz="1500" b="0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15" name="Picture 14" descr="bg livr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9" r="397" b="32258"/>
          <a:stretch/>
        </p:blipFill>
        <p:spPr>
          <a:xfrm>
            <a:off x="0" y="0"/>
            <a:ext cx="9174589" cy="12617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12551" y="877356"/>
            <a:ext cx="8171634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ixaDeTexto 3"/>
          <p:cNvSpPr txBox="1">
            <a:spLocks noChangeArrowheads="1"/>
          </p:cNvSpPr>
          <p:nvPr/>
        </p:nvSpPr>
        <p:spPr bwMode="auto">
          <a:xfrm>
            <a:off x="362148" y="329098"/>
            <a:ext cx="5595321" cy="53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323" tIns="35662" rIns="71323" bIns="35662">
            <a:spAutoFit/>
          </a:bodyPr>
          <a:lstStyle/>
          <a:p>
            <a:pPr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Demografia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35993" y="2189250"/>
            <a:ext cx="3601679" cy="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786442" y="2189250"/>
            <a:ext cx="3601679" cy="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31" y="2252998"/>
            <a:ext cx="4226057" cy="278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48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g livr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8" r="397" b="22641"/>
          <a:stretch/>
        </p:blipFill>
        <p:spPr>
          <a:xfrm>
            <a:off x="1031357" y="371196"/>
            <a:ext cx="6880942" cy="95157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407465" y="1322766"/>
            <a:ext cx="6128726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ixaDeTexto 3"/>
          <p:cNvSpPr txBox="1">
            <a:spLocks noChangeArrowheads="1"/>
          </p:cNvSpPr>
          <p:nvPr/>
        </p:nvSpPr>
        <p:spPr bwMode="auto">
          <a:xfrm>
            <a:off x="1380339" y="551079"/>
            <a:ext cx="6182978" cy="4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3492" tIns="26747" rIns="53492" bIns="26747">
            <a:spAutoFit/>
          </a:bodyPr>
          <a:lstStyle/>
          <a:p>
            <a:pPr>
              <a:defRPr/>
            </a:pPr>
            <a:r>
              <a:rPr lang="pt-BR" sz="225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Regra de Cálculo de </a:t>
            </a:r>
            <a:r>
              <a:rPr lang="pt-BR" sz="225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Benefício</a:t>
            </a:r>
            <a:endParaRPr lang="pt-BR" sz="225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(Body)"/>
              <a:cs typeface="Calibri (Body)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4" y="1430778"/>
            <a:ext cx="7950994" cy="456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1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g livr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8" r="397" b="22641"/>
          <a:stretch/>
        </p:blipFill>
        <p:spPr>
          <a:xfrm>
            <a:off x="1131529" y="321780"/>
            <a:ext cx="6880942" cy="95157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407465" y="1322766"/>
            <a:ext cx="6128726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ixaDeTexto 3"/>
          <p:cNvSpPr txBox="1">
            <a:spLocks noChangeArrowheads="1"/>
          </p:cNvSpPr>
          <p:nvPr/>
        </p:nvSpPr>
        <p:spPr bwMode="auto">
          <a:xfrm>
            <a:off x="1480511" y="532973"/>
            <a:ext cx="6182978" cy="4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3492" tIns="26747" rIns="53492" bIns="26747">
            <a:spAutoFit/>
          </a:bodyPr>
          <a:lstStyle/>
          <a:p>
            <a:pPr>
              <a:defRPr/>
            </a:pPr>
            <a:r>
              <a:rPr lang="pt-BR" sz="225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Regra de Cálculo de </a:t>
            </a:r>
            <a:r>
              <a:rPr lang="pt-BR" sz="225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Benefício</a:t>
            </a:r>
            <a:endParaRPr lang="pt-BR" sz="225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(Body)"/>
              <a:cs typeface="Calibri (Body)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333035"/>
            <a:ext cx="7943850" cy="465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6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g livr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8" r="397" b="22641"/>
          <a:stretch/>
        </p:blipFill>
        <p:spPr>
          <a:xfrm>
            <a:off x="1031357" y="116513"/>
            <a:ext cx="6880942" cy="95157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407465" y="1322766"/>
            <a:ext cx="6128726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ixaDeTexto 3"/>
          <p:cNvSpPr txBox="1">
            <a:spLocks noChangeArrowheads="1"/>
          </p:cNvSpPr>
          <p:nvPr/>
        </p:nvSpPr>
        <p:spPr bwMode="auto">
          <a:xfrm>
            <a:off x="1583539" y="392165"/>
            <a:ext cx="6182978" cy="4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3492" tIns="26747" rIns="53492" bIns="26747">
            <a:spAutoFit/>
          </a:bodyPr>
          <a:lstStyle/>
          <a:p>
            <a:pPr>
              <a:defRPr/>
            </a:pPr>
            <a:r>
              <a:rPr lang="pt-BR" sz="225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Regra de Cálculo de </a:t>
            </a:r>
            <a:r>
              <a:rPr lang="pt-BR" sz="225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Benefício</a:t>
            </a:r>
            <a:endParaRPr lang="pt-BR" sz="225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(Body)"/>
              <a:cs typeface="Calibri (Body)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6" y="1106051"/>
            <a:ext cx="8527833" cy="514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2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20050" y="343777"/>
            <a:ext cx="6855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COMPARAÇÕES ENTRE TEMPO DE CONTRIBUIÇÃO E TEMPO DE RECEBIMENTO DE BENEFÍCIO</a:t>
            </a:r>
          </a:p>
          <a:p>
            <a:r>
              <a:rPr lang="pt-BR" sz="2400" b="1" dirty="0"/>
              <a:t>NO REGIME GERAL DE PREVIDÊNCIA SOCIAL (RGPS)</a:t>
            </a:r>
            <a:endParaRPr lang="pt-BR" sz="2400" b="1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940620"/>
              </p:ext>
            </p:extLst>
          </p:nvPr>
        </p:nvGraphicFramePr>
        <p:xfrm>
          <a:off x="551107" y="1982364"/>
          <a:ext cx="7595943" cy="339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1593"/>
                <a:gridCol w="870368"/>
                <a:gridCol w="1665725"/>
                <a:gridCol w="1346735"/>
                <a:gridCol w="1711522"/>
              </a:tblGrid>
              <a:tr h="60864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Espécie</a:t>
                      </a:r>
                      <a:r>
                        <a:rPr lang="pt-BR" sz="1400" baseline="0" dirty="0" smtClean="0"/>
                        <a:t> de aposentadoria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Sexo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Idade de aposentadoria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Tempo de Contribuição (em anos)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Tempo Esperado</a:t>
                      </a:r>
                      <a:r>
                        <a:rPr lang="pt-BR" sz="1400" baseline="0" dirty="0" smtClean="0"/>
                        <a:t> de Recebimento de Benefício (em anos)*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</a:tr>
              <a:tr h="44714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Aposentadoria por Tempo de </a:t>
                      </a:r>
                      <a:r>
                        <a:rPr lang="pt-BR" sz="1400" dirty="0" smtClean="0"/>
                        <a:t>Contribuição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Mulher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52 </a:t>
                      </a:r>
                      <a:r>
                        <a:rPr lang="pt-BR" sz="1400" dirty="0" smtClean="0"/>
                        <a:t>anos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30 </a:t>
                      </a:r>
                      <a:r>
                        <a:rPr lang="pt-BR" sz="1400" dirty="0" smtClean="0"/>
                        <a:t>anos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31 </a:t>
                      </a:r>
                      <a:r>
                        <a:rPr lang="pt-BR" sz="1400" dirty="0" smtClean="0"/>
                        <a:t>anos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</a:tr>
              <a:tr h="46492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Aposentadoria por Tempo de Contribuição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Homem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55 </a:t>
                      </a:r>
                      <a:r>
                        <a:rPr lang="pt-BR" sz="1400" dirty="0" smtClean="0"/>
                        <a:t>anos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35 </a:t>
                      </a:r>
                      <a:r>
                        <a:rPr lang="pt-BR" sz="1400" dirty="0" smtClean="0"/>
                        <a:t>anos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24,5 anos + 9 anos de pensão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</a:tr>
              <a:tr h="46111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Aposentadoria por Idade Urbana – regra atual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Mulher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60 anos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15 </a:t>
                      </a:r>
                      <a:r>
                        <a:rPr lang="pt-BR" sz="1400" dirty="0" smtClean="0"/>
                        <a:t>anos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24,4 </a:t>
                      </a:r>
                      <a:r>
                        <a:rPr lang="pt-BR" sz="1400" dirty="0" smtClean="0"/>
                        <a:t>anos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</a:tr>
              <a:tr h="45095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Aposentadoria por Idade Urbana – regra atual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Homem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65 </a:t>
                      </a:r>
                      <a:r>
                        <a:rPr lang="pt-BR" sz="1400" dirty="0" smtClean="0"/>
                        <a:t>anos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15 anos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17,1 anos + 9 anos de pensão</a:t>
                      </a:r>
                    </a:p>
                  </a:txBody>
                  <a:tcPr marL="68580" marR="68580" marT="34290" marB="34290"/>
                </a:tc>
              </a:tr>
              <a:tr h="61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Aposentadoria por Idade Urbana – nova regra da PEC 6/2019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Mulher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62 anos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15 anos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22,9 </a:t>
                      </a:r>
                      <a:r>
                        <a:rPr lang="pt-BR" sz="1400" dirty="0" smtClean="0"/>
                        <a:t>anos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51107" y="5469151"/>
            <a:ext cx="26276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/>
              <a:t>* Considerando a expectativa de sobrevida em 2019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2869270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1" name="AutoShape 32">
            <a:extLst>
              <a:ext uri="{FF2B5EF4-FFF2-40B4-BE49-F238E27FC236}">
                <a16:creationId xmlns="" xmlns:a16="http://schemas.microsoft.com/office/drawing/2014/main" id="{3B70B4ED-D194-4E34-9DD6-4450248D9EB3}"/>
              </a:ext>
            </a:extLst>
          </p:cNvPr>
          <p:cNvSpPr>
            <a:spLocks/>
          </p:cNvSpPr>
          <p:nvPr/>
        </p:nvSpPr>
        <p:spPr bwMode="auto">
          <a:xfrm rot="-2700000">
            <a:off x="7231857" y="-67866"/>
            <a:ext cx="1846660" cy="1845470"/>
          </a:xfrm>
          <a:prstGeom prst="roundRect">
            <a:avLst>
              <a:gd name="adj" fmla="val 30000"/>
            </a:avLst>
          </a:prstGeom>
          <a:noFill/>
          <a:ln w="12700">
            <a:solidFill>
              <a:srgbClr val="C3C7C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 sz="1050"/>
          </a:p>
        </p:txBody>
      </p:sp>
      <p:sp>
        <p:nvSpPr>
          <p:cNvPr id="12322" name="AutoShape 33">
            <a:extLst>
              <a:ext uri="{FF2B5EF4-FFF2-40B4-BE49-F238E27FC236}">
                <a16:creationId xmlns="" xmlns:a16="http://schemas.microsoft.com/office/drawing/2014/main" id="{A039C988-DA21-4465-97E8-34DACDDE432C}"/>
              </a:ext>
            </a:extLst>
          </p:cNvPr>
          <p:cNvSpPr>
            <a:spLocks/>
          </p:cNvSpPr>
          <p:nvPr/>
        </p:nvSpPr>
        <p:spPr bwMode="auto">
          <a:xfrm rot="-2700000">
            <a:off x="8670132" y="1388269"/>
            <a:ext cx="1846660" cy="1846660"/>
          </a:xfrm>
          <a:prstGeom prst="roundRect">
            <a:avLst>
              <a:gd name="adj" fmla="val 30000"/>
            </a:avLst>
          </a:prstGeom>
          <a:noFill/>
          <a:ln w="12700">
            <a:solidFill>
              <a:srgbClr val="E2BB1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 sz="1050"/>
          </a:p>
        </p:txBody>
      </p:sp>
      <p:sp>
        <p:nvSpPr>
          <p:cNvPr id="12323" name="AutoShape 34">
            <a:extLst>
              <a:ext uri="{FF2B5EF4-FFF2-40B4-BE49-F238E27FC236}">
                <a16:creationId xmlns="" xmlns:a16="http://schemas.microsoft.com/office/drawing/2014/main" id="{E2C23514-8F6C-4D00-8520-D2475A9B9F4F}"/>
              </a:ext>
            </a:extLst>
          </p:cNvPr>
          <p:cNvSpPr>
            <a:spLocks/>
          </p:cNvSpPr>
          <p:nvPr/>
        </p:nvSpPr>
        <p:spPr bwMode="auto">
          <a:xfrm rot="-2700000">
            <a:off x="8670132" y="-67866"/>
            <a:ext cx="1846660" cy="1845470"/>
          </a:xfrm>
          <a:prstGeom prst="roundRect">
            <a:avLst>
              <a:gd name="adj" fmla="val 30000"/>
            </a:avLst>
          </a:prstGeom>
          <a:noFill/>
          <a:ln w="12700">
            <a:solidFill>
              <a:srgbClr val="38553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 sz="1050"/>
          </a:p>
        </p:txBody>
      </p:sp>
      <p:graphicFrame>
        <p:nvGraphicFramePr>
          <p:cNvPr id="4" name="Objeto 3">
            <a:extLst>
              <a:ext uri="{FF2B5EF4-FFF2-40B4-BE49-F238E27FC236}">
                <a16:creationId xmlns="" xmlns:a16="http://schemas.microsoft.com/office/drawing/2014/main" id="{0E293DD7-ACC8-439D-BEDB-CF367DCB49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013520"/>
              </p:ext>
            </p:extLst>
          </p:nvPr>
        </p:nvGraphicFramePr>
        <p:xfrm>
          <a:off x="413148" y="2652003"/>
          <a:ext cx="8487965" cy="3115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Worksheet" r:id="rId3" imgW="11782277" imgH="3400241" progId="Excel.Sheet.12">
                  <p:embed/>
                </p:oleObj>
              </mc:Choice>
              <mc:Fallback>
                <p:oleObj name="Worksheet" r:id="rId3" imgW="11782277" imgH="34002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148" y="2652003"/>
                        <a:ext cx="8487965" cy="31150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5" descr="bg liv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8" r="397" b="22641"/>
          <a:stretch/>
        </p:blipFill>
        <p:spPr>
          <a:xfrm>
            <a:off x="296573" y="495566"/>
            <a:ext cx="8223832" cy="1647468"/>
          </a:xfrm>
          <a:prstGeom prst="rect">
            <a:avLst/>
          </a:prstGeom>
        </p:spPr>
      </p:pic>
      <p:sp>
        <p:nvSpPr>
          <p:cNvPr id="14" name="CaixaDeTexto 5"/>
          <p:cNvSpPr txBox="1">
            <a:spLocks noChangeArrowheads="1"/>
          </p:cNvSpPr>
          <p:nvPr/>
        </p:nvSpPr>
        <p:spPr bwMode="auto">
          <a:xfrm>
            <a:off x="413148" y="585020"/>
            <a:ext cx="8107257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/>
            <a:r>
              <a:rPr lang="pt-BR" altLang="pt-BR" sz="2100" b="1" dirty="0">
                <a:solidFill>
                  <a:schemeClr val="bg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Mudança no abono salarial vai equilibrar os recursos do FAT</a:t>
            </a:r>
          </a:p>
          <a:p>
            <a:pPr eaLnBrk="1"/>
            <a:r>
              <a:rPr lang="pt-BR" altLang="pt-BR" sz="1500" b="1" dirty="0">
                <a:solidFill>
                  <a:schemeClr val="bg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Mais de 90% das pessoas que recebem o abono NÃO estão em família abaixo da linha de pobreza</a:t>
            </a:r>
          </a:p>
          <a:p>
            <a:pPr eaLnBrk="1"/>
            <a:r>
              <a:rPr lang="pt-BR" altLang="pt-BR" sz="1500" b="1" dirty="0">
                <a:solidFill>
                  <a:schemeClr val="bg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Teto de renda para receber abono quando foi criado era equivalente a R$770 (menos de um SM hoje)</a:t>
            </a:r>
          </a:p>
        </p:txBody>
      </p:sp>
    </p:spTree>
    <p:extLst>
      <p:ext uri="{BB962C8B-B14F-4D97-AF65-F5344CB8AC3E}">
        <p14:creationId xmlns:p14="http://schemas.microsoft.com/office/powerpoint/2010/main" val="256622094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2" descr="TextBox 33">
            <a:extLst>
              <a:ext uri="{FF2B5EF4-FFF2-40B4-BE49-F238E27FC236}">
                <a16:creationId xmlns:a16="http://schemas.microsoft.com/office/drawing/2014/main" xmlns="" id="{30857CA7-3705-4F6C-81F5-4940C18B81D4}"/>
              </a:ext>
            </a:extLst>
          </p:cNvPr>
          <p:cNvSpPr txBox="1">
            <a:spLocks/>
          </p:cNvSpPr>
          <p:nvPr/>
        </p:nvSpPr>
        <p:spPr bwMode="auto">
          <a:xfrm>
            <a:off x="8028384" y="728700"/>
            <a:ext cx="898644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7145" tIns="17145" rIns="17145" bIns="17145">
            <a:spAutoFit/>
          </a:bodyPr>
          <a:lstStyle>
            <a:lvl1pPr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825" dirty="0">
                <a:solidFill>
                  <a:srgbClr val="333B3B"/>
                </a:solidFill>
                <a:latin typeface="+mn-lt"/>
                <a:sym typeface="Helvetica" panose="020B0604020202020204" pitchFamily="34" charset="0"/>
              </a:rPr>
              <a:t>NOVA PREVIDÊNCIA</a:t>
            </a:r>
          </a:p>
        </p:txBody>
      </p:sp>
      <p:sp>
        <p:nvSpPr>
          <p:cNvPr id="10286" name="AutoShape 45">
            <a:extLst>
              <a:ext uri="{FF2B5EF4-FFF2-40B4-BE49-F238E27FC236}">
                <a16:creationId xmlns:a16="http://schemas.microsoft.com/office/drawing/2014/main" xmlns="" id="{C79448E1-6B2C-4C41-8D5F-F45A24332EE6}"/>
              </a:ext>
            </a:extLst>
          </p:cNvPr>
          <p:cNvSpPr>
            <a:spLocks/>
          </p:cNvSpPr>
          <p:nvPr/>
        </p:nvSpPr>
        <p:spPr bwMode="auto">
          <a:xfrm rot="-2700000">
            <a:off x="8398612" y="2752633"/>
            <a:ext cx="1846660" cy="2132208"/>
          </a:xfrm>
          <a:prstGeom prst="roundRect">
            <a:avLst>
              <a:gd name="adj" fmla="val 30000"/>
            </a:avLst>
          </a:prstGeom>
          <a:noFill/>
          <a:ln w="12700">
            <a:solidFill>
              <a:srgbClr val="C3C7C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 sz="1050"/>
          </a:p>
        </p:txBody>
      </p:sp>
      <p:sp>
        <p:nvSpPr>
          <p:cNvPr id="10287" name="AutoShape 46">
            <a:extLst>
              <a:ext uri="{FF2B5EF4-FFF2-40B4-BE49-F238E27FC236}">
                <a16:creationId xmlns:a16="http://schemas.microsoft.com/office/drawing/2014/main" xmlns="" id="{2EAA582F-E60D-47E7-8432-AB27706F2357}"/>
              </a:ext>
            </a:extLst>
          </p:cNvPr>
          <p:cNvSpPr>
            <a:spLocks/>
          </p:cNvSpPr>
          <p:nvPr/>
        </p:nvSpPr>
        <p:spPr bwMode="auto">
          <a:xfrm rot="-2700000">
            <a:off x="6681789" y="-608585"/>
            <a:ext cx="1846660" cy="2130834"/>
          </a:xfrm>
          <a:prstGeom prst="roundRect">
            <a:avLst>
              <a:gd name="adj" fmla="val 3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 sz="1050"/>
          </a:p>
        </p:txBody>
      </p:sp>
      <p:sp>
        <p:nvSpPr>
          <p:cNvPr id="10288" name="AutoShape 47">
            <a:extLst>
              <a:ext uri="{FF2B5EF4-FFF2-40B4-BE49-F238E27FC236}">
                <a16:creationId xmlns:a16="http://schemas.microsoft.com/office/drawing/2014/main" xmlns="" id="{B7F7FD2A-9238-4B1E-935F-503829B05610}"/>
              </a:ext>
            </a:extLst>
          </p:cNvPr>
          <p:cNvSpPr>
            <a:spLocks/>
          </p:cNvSpPr>
          <p:nvPr/>
        </p:nvSpPr>
        <p:spPr bwMode="auto">
          <a:xfrm rot="-2700000">
            <a:off x="8120064" y="1072712"/>
            <a:ext cx="1846660" cy="2132208"/>
          </a:xfrm>
          <a:prstGeom prst="roundRect">
            <a:avLst>
              <a:gd name="adj" fmla="val 30000"/>
            </a:avLst>
          </a:prstGeom>
          <a:noFill/>
          <a:ln w="12700">
            <a:solidFill>
              <a:srgbClr val="E2BB1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 sz="1050"/>
          </a:p>
        </p:txBody>
      </p:sp>
      <p:sp>
        <p:nvSpPr>
          <p:cNvPr id="10289" name="AutoShape 48">
            <a:extLst>
              <a:ext uri="{FF2B5EF4-FFF2-40B4-BE49-F238E27FC236}">
                <a16:creationId xmlns:a16="http://schemas.microsoft.com/office/drawing/2014/main" xmlns="" id="{470C6149-2164-4BDF-A8C8-32E1F9508F1F}"/>
              </a:ext>
            </a:extLst>
          </p:cNvPr>
          <p:cNvSpPr>
            <a:spLocks/>
          </p:cNvSpPr>
          <p:nvPr/>
        </p:nvSpPr>
        <p:spPr bwMode="auto">
          <a:xfrm rot="-2700000">
            <a:off x="8120064" y="-608585"/>
            <a:ext cx="1846660" cy="2130834"/>
          </a:xfrm>
          <a:prstGeom prst="roundRect">
            <a:avLst>
              <a:gd name="adj" fmla="val 30000"/>
            </a:avLst>
          </a:prstGeom>
          <a:noFill/>
          <a:ln w="12700">
            <a:solidFill>
              <a:srgbClr val="38553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 sz="1050"/>
          </a:p>
        </p:txBody>
      </p:sp>
      <p:pic>
        <p:nvPicPr>
          <p:cNvPr id="15" name="Picture 14" descr="previdancia cop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74695"/>
            <a:ext cx="2160327" cy="307958"/>
          </a:xfrm>
          <a:prstGeom prst="rect">
            <a:avLst/>
          </a:prstGeom>
        </p:spPr>
      </p:pic>
      <p:graphicFrame>
        <p:nvGraphicFramePr>
          <p:cNvPr id="20" name="Chart 19"/>
          <p:cNvGraphicFramePr>
            <a:graphicFrameLocks/>
          </p:cNvGraphicFramePr>
          <p:nvPr>
            <p:extLst/>
          </p:nvPr>
        </p:nvGraphicFramePr>
        <p:xfrm>
          <a:off x="629562" y="1916832"/>
          <a:ext cx="7668852" cy="405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 Box 6" descr="Subtitle 2">
            <a:extLst>
              <a:ext uri="{FF2B5EF4-FFF2-40B4-BE49-F238E27FC236}">
                <a16:creationId xmlns:a16="http://schemas.microsoft.com/office/drawing/2014/main" xmlns="" id="{CB9F4BF4-3923-4853-84B3-99DA9F226FC9}"/>
              </a:ext>
            </a:extLst>
          </p:cNvPr>
          <p:cNvSpPr txBox="1">
            <a:spLocks/>
          </p:cNvSpPr>
          <p:nvPr/>
        </p:nvSpPr>
        <p:spPr bwMode="auto">
          <a:xfrm>
            <a:off x="6512498" y="6075295"/>
            <a:ext cx="2614278" cy="17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0769" tIns="40769" rIns="40769" bIns="40769">
            <a:spAutoFit/>
          </a:bodyPr>
          <a:lstStyle>
            <a:lvl1pPr defTabSz="3429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3429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3429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3429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3429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25"/>
              </a:spcBef>
            </a:pPr>
            <a:r>
              <a:rPr lang="pt-BR" altLang="pt-BR" sz="675" dirty="0">
                <a:latin typeface="Helvetica" panose="020B0604020202020204" pitchFamily="34" charset="0"/>
                <a:sym typeface="Helvetica" panose="020B0604020202020204" pitchFamily="34" charset="0"/>
              </a:rPr>
              <a:t>Fonte: </a:t>
            </a:r>
            <a:r>
              <a:rPr lang="pt-BR" altLang="pt-BR" sz="675" dirty="0">
                <a:latin typeface="Helvetica" panose="020B0604020202020204" pitchFamily="34" charset="0"/>
                <a:sym typeface="Helvetica" panose="020B0604020202020204" pitchFamily="34" charset="0"/>
              </a:rPr>
              <a:t>AEPS 2017.</a:t>
            </a:r>
            <a:endParaRPr lang="pt-BR" altLang="pt-BR" sz="675" dirty="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3538" y="1214755"/>
            <a:ext cx="8424936" cy="540059"/>
            <a:chOff x="551384" y="1006897"/>
            <a:chExt cx="7056784" cy="720079"/>
          </a:xfrm>
        </p:grpSpPr>
        <p:sp>
          <p:nvSpPr>
            <p:cNvPr id="12" name="Text Box 1" descr="TextBox 41">
              <a:extLst>
                <a:ext uri="{FF2B5EF4-FFF2-40B4-BE49-F238E27FC236}">
                  <a16:creationId xmlns:a16="http://schemas.microsoft.com/office/drawing/2014/main" xmlns="" id="{B98E23B6-4B60-4327-AAD6-367810A5091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51384" y="1006897"/>
              <a:ext cx="7056784" cy="538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17145" tIns="17145" rIns="17145" bIns="17145">
              <a:spAutoFit/>
            </a:bodyPr>
            <a:lstStyle>
              <a:lvl1pPr defTabSz="912813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 defTabSz="912813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 defTabSz="912813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 defTabSz="912813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 defTabSz="912813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r>
                <a:rPr lang="pt-BR" altLang="pt-BR" sz="2400" b="1" dirty="0">
                  <a:solidFill>
                    <a:srgbClr val="333B3B"/>
                  </a:solidFill>
                  <a:latin typeface="Helvetica" panose="020B0604020202020204" pitchFamily="34" charset="0"/>
                  <a:sym typeface="Helvetica" panose="020B0604020202020204" pitchFamily="34" charset="0"/>
                </a:rPr>
                <a:t>Benefícios de valor muito mais elevado que os demais</a:t>
              </a:r>
              <a:endParaRPr lang="pt-BR" altLang="pt-BR" sz="2400" b="1" dirty="0">
                <a:solidFill>
                  <a:srgbClr val="333B3B"/>
                </a:solidFill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xmlns="" id="{3E9127D8-FD1C-F246-9343-19D2F0F678A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51384" y="1633183"/>
              <a:ext cx="6408712" cy="93793"/>
            </a:xfrm>
            <a:prstGeom prst="rect">
              <a:avLst/>
            </a:prstGeom>
            <a:gradFill rotWithShape="0">
              <a:gsLst>
                <a:gs pos="0">
                  <a:srgbClr val="183C17"/>
                </a:gs>
                <a:gs pos="100000">
                  <a:srgbClr val="E2BB19">
                    <a:alpha val="79999"/>
                  </a:srgbClr>
                </a:gs>
              </a:gsLst>
              <a:lin ang="270000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pt-BR" altLang="pt-BR" sz="1050"/>
            </a:p>
          </p:txBody>
        </p:sp>
      </p:grpSp>
      <p:sp>
        <p:nvSpPr>
          <p:cNvPr id="24" name="Text Box 1" descr="TextBox 41">
            <a:extLst>
              <a:ext uri="{FF2B5EF4-FFF2-40B4-BE49-F238E27FC236}">
                <a16:creationId xmlns:a16="http://schemas.microsoft.com/office/drawing/2014/main" xmlns="" id="{B98E23B6-4B60-4327-AAD6-367810A50910}"/>
              </a:ext>
            </a:extLst>
          </p:cNvPr>
          <p:cNvSpPr txBox="1">
            <a:spLocks/>
          </p:cNvSpPr>
          <p:nvPr/>
        </p:nvSpPr>
        <p:spPr bwMode="auto">
          <a:xfrm>
            <a:off x="143508" y="566683"/>
            <a:ext cx="2808312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7145" tIns="17145" rIns="17145" bIns="17145">
            <a:spAutoFit/>
          </a:bodyPr>
          <a:lstStyle>
            <a:lvl1pPr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500" b="1" dirty="0">
                <a:solidFill>
                  <a:srgbClr val="D4BD36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Aposentadoria Especial</a:t>
            </a:r>
            <a:endParaRPr lang="pt-BR" altLang="pt-BR" sz="900" b="1" dirty="0">
              <a:solidFill>
                <a:srgbClr val="D4BD36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18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2" descr="TextBox 33">
            <a:extLst>
              <a:ext uri="{FF2B5EF4-FFF2-40B4-BE49-F238E27FC236}">
                <a16:creationId xmlns:a16="http://schemas.microsoft.com/office/drawing/2014/main" xmlns="" id="{30857CA7-3705-4F6C-81F5-4940C18B81D4}"/>
              </a:ext>
            </a:extLst>
          </p:cNvPr>
          <p:cNvSpPr txBox="1">
            <a:spLocks/>
          </p:cNvSpPr>
          <p:nvPr/>
        </p:nvSpPr>
        <p:spPr bwMode="auto">
          <a:xfrm>
            <a:off x="8028384" y="728700"/>
            <a:ext cx="898644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7145" tIns="17145" rIns="17145" bIns="17145">
            <a:spAutoFit/>
          </a:bodyPr>
          <a:lstStyle>
            <a:lvl1pPr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825" dirty="0">
                <a:solidFill>
                  <a:srgbClr val="333B3B"/>
                </a:solidFill>
                <a:latin typeface="+mn-lt"/>
                <a:sym typeface="Helvetica" panose="020B0604020202020204" pitchFamily="34" charset="0"/>
              </a:rPr>
              <a:t>NOVA PREVIDÊNCIA</a:t>
            </a:r>
          </a:p>
        </p:txBody>
      </p:sp>
      <p:sp>
        <p:nvSpPr>
          <p:cNvPr id="10286" name="AutoShape 45">
            <a:extLst>
              <a:ext uri="{FF2B5EF4-FFF2-40B4-BE49-F238E27FC236}">
                <a16:creationId xmlns:a16="http://schemas.microsoft.com/office/drawing/2014/main" xmlns="" id="{C79448E1-6B2C-4C41-8D5F-F45A24332EE6}"/>
              </a:ext>
            </a:extLst>
          </p:cNvPr>
          <p:cNvSpPr>
            <a:spLocks/>
          </p:cNvSpPr>
          <p:nvPr/>
        </p:nvSpPr>
        <p:spPr bwMode="auto">
          <a:xfrm rot="-2700000">
            <a:off x="8398612" y="2752633"/>
            <a:ext cx="1846660" cy="2132208"/>
          </a:xfrm>
          <a:prstGeom prst="roundRect">
            <a:avLst>
              <a:gd name="adj" fmla="val 30000"/>
            </a:avLst>
          </a:prstGeom>
          <a:noFill/>
          <a:ln w="12700">
            <a:solidFill>
              <a:srgbClr val="C3C7C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 sz="1050"/>
          </a:p>
        </p:txBody>
      </p:sp>
      <p:sp>
        <p:nvSpPr>
          <p:cNvPr id="10287" name="AutoShape 46">
            <a:extLst>
              <a:ext uri="{FF2B5EF4-FFF2-40B4-BE49-F238E27FC236}">
                <a16:creationId xmlns:a16="http://schemas.microsoft.com/office/drawing/2014/main" xmlns="" id="{2EAA582F-E60D-47E7-8432-AB27706F2357}"/>
              </a:ext>
            </a:extLst>
          </p:cNvPr>
          <p:cNvSpPr>
            <a:spLocks/>
          </p:cNvSpPr>
          <p:nvPr/>
        </p:nvSpPr>
        <p:spPr bwMode="auto">
          <a:xfrm rot="-2700000">
            <a:off x="6681789" y="-608585"/>
            <a:ext cx="1846660" cy="2130834"/>
          </a:xfrm>
          <a:prstGeom prst="roundRect">
            <a:avLst>
              <a:gd name="adj" fmla="val 3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 sz="1050"/>
          </a:p>
        </p:txBody>
      </p:sp>
      <p:sp>
        <p:nvSpPr>
          <p:cNvPr id="10288" name="AutoShape 47">
            <a:extLst>
              <a:ext uri="{FF2B5EF4-FFF2-40B4-BE49-F238E27FC236}">
                <a16:creationId xmlns:a16="http://schemas.microsoft.com/office/drawing/2014/main" xmlns="" id="{B7F7FD2A-9238-4B1E-935F-503829B05610}"/>
              </a:ext>
            </a:extLst>
          </p:cNvPr>
          <p:cNvSpPr>
            <a:spLocks/>
          </p:cNvSpPr>
          <p:nvPr/>
        </p:nvSpPr>
        <p:spPr bwMode="auto">
          <a:xfrm rot="-2700000">
            <a:off x="8120064" y="1072712"/>
            <a:ext cx="1846660" cy="2132208"/>
          </a:xfrm>
          <a:prstGeom prst="roundRect">
            <a:avLst>
              <a:gd name="adj" fmla="val 30000"/>
            </a:avLst>
          </a:prstGeom>
          <a:noFill/>
          <a:ln w="12700">
            <a:solidFill>
              <a:srgbClr val="E2BB1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 sz="1050"/>
          </a:p>
        </p:txBody>
      </p:sp>
      <p:sp>
        <p:nvSpPr>
          <p:cNvPr id="10289" name="AutoShape 48">
            <a:extLst>
              <a:ext uri="{FF2B5EF4-FFF2-40B4-BE49-F238E27FC236}">
                <a16:creationId xmlns:a16="http://schemas.microsoft.com/office/drawing/2014/main" xmlns="" id="{470C6149-2164-4BDF-A8C8-32E1F9508F1F}"/>
              </a:ext>
            </a:extLst>
          </p:cNvPr>
          <p:cNvSpPr>
            <a:spLocks/>
          </p:cNvSpPr>
          <p:nvPr/>
        </p:nvSpPr>
        <p:spPr bwMode="auto">
          <a:xfrm rot="-2700000">
            <a:off x="8120064" y="-608585"/>
            <a:ext cx="1846660" cy="2130834"/>
          </a:xfrm>
          <a:prstGeom prst="roundRect">
            <a:avLst>
              <a:gd name="adj" fmla="val 30000"/>
            </a:avLst>
          </a:prstGeom>
          <a:noFill/>
          <a:ln w="12700">
            <a:solidFill>
              <a:srgbClr val="38553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 sz="1050"/>
          </a:p>
        </p:txBody>
      </p:sp>
      <p:pic>
        <p:nvPicPr>
          <p:cNvPr id="15" name="Picture 14" descr="previdancia cop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74695"/>
            <a:ext cx="2160327" cy="307958"/>
          </a:xfrm>
          <a:prstGeom prst="rect">
            <a:avLst/>
          </a:prstGeom>
        </p:spPr>
      </p:pic>
      <p:sp>
        <p:nvSpPr>
          <p:cNvPr id="22" name="Text Box 6" descr="Subtitle 2">
            <a:extLst>
              <a:ext uri="{FF2B5EF4-FFF2-40B4-BE49-F238E27FC236}">
                <a16:creationId xmlns:a16="http://schemas.microsoft.com/office/drawing/2014/main" xmlns="" id="{CB9F4BF4-3923-4853-84B3-99DA9F226FC9}"/>
              </a:ext>
            </a:extLst>
          </p:cNvPr>
          <p:cNvSpPr txBox="1">
            <a:spLocks/>
          </p:cNvSpPr>
          <p:nvPr/>
        </p:nvSpPr>
        <p:spPr bwMode="auto">
          <a:xfrm>
            <a:off x="6297980" y="6185938"/>
            <a:ext cx="2614278" cy="17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0769" tIns="40769" rIns="40769" bIns="40769">
            <a:spAutoFit/>
          </a:bodyPr>
          <a:lstStyle>
            <a:lvl1pPr defTabSz="3429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3429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3429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3429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3429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25"/>
              </a:spcBef>
            </a:pPr>
            <a:r>
              <a:rPr lang="pt-BR" altLang="pt-BR" sz="675" dirty="0">
                <a:latin typeface="Helvetica" panose="020B0604020202020204" pitchFamily="34" charset="0"/>
                <a:sym typeface="Helvetica" panose="020B0604020202020204" pitchFamily="34" charset="0"/>
              </a:rPr>
              <a:t>Fonte: </a:t>
            </a:r>
            <a:r>
              <a:rPr lang="pt-BR" altLang="pt-BR" sz="675" dirty="0">
                <a:latin typeface="Helvetica" panose="020B0604020202020204" pitchFamily="34" charset="0"/>
                <a:sym typeface="Helvetica" panose="020B0604020202020204" pitchFamily="34" charset="0"/>
              </a:rPr>
              <a:t>SUIBE / Secretaria de Previdência e Trabalho.</a:t>
            </a:r>
            <a:endParaRPr lang="pt-BR" altLang="pt-BR" sz="675" dirty="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3539" y="982653"/>
            <a:ext cx="5292588" cy="540059"/>
            <a:chOff x="551384" y="1006897"/>
            <a:chExt cx="7056784" cy="720079"/>
          </a:xfrm>
        </p:grpSpPr>
        <p:sp>
          <p:nvSpPr>
            <p:cNvPr id="14" name="Text Box 1" descr="TextBox 41">
              <a:extLst>
                <a:ext uri="{FF2B5EF4-FFF2-40B4-BE49-F238E27FC236}">
                  <a16:creationId xmlns:a16="http://schemas.microsoft.com/office/drawing/2014/main" xmlns="" id="{B98E23B6-4B60-4327-AAD6-367810A5091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51384" y="1006897"/>
              <a:ext cx="7056784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17145" tIns="17145" rIns="17145" bIns="17145">
              <a:spAutoFit/>
            </a:bodyPr>
            <a:lstStyle>
              <a:lvl1pPr defTabSz="912813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 defTabSz="912813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 defTabSz="912813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 defTabSz="912813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 defTabSz="912813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r>
                <a:rPr lang="pt-BR" altLang="pt-BR" sz="2850" b="1" dirty="0">
                  <a:solidFill>
                    <a:srgbClr val="333B3B"/>
                  </a:solidFill>
                  <a:latin typeface="Helvetica" panose="020B0604020202020204" pitchFamily="34" charset="0"/>
                  <a:sym typeface="Helvetica" panose="020B0604020202020204" pitchFamily="34" charset="0"/>
                </a:rPr>
                <a:t>Benefícios de longa duração</a:t>
              </a:r>
              <a:endParaRPr lang="pt-BR" altLang="pt-BR" sz="1800" b="1" dirty="0">
                <a:solidFill>
                  <a:srgbClr val="333B3B"/>
                </a:solidFill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xmlns="" id="{3E9127D8-FD1C-F246-9343-19D2F0F678A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51384" y="1633183"/>
              <a:ext cx="6408712" cy="93793"/>
            </a:xfrm>
            <a:prstGeom prst="rect">
              <a:avLst/>
            </a:prstGeom>
            <a:gradFill rotWithShape="0">
              <a:gsLst>
                <a:gs pos="0">
                  <a:srgbClr val="183C17"/>
                </a:gs>
                <a:gs pos="100000">
                  <a:srgbClr val="E2BB19">
                    <a:alpha val="79999"/>
                  </a:srgbClr>
                </a:gs>
              </a:gsLst>
              <a:lin ang="270000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pt-BR" altLang="pt-BR" sz="1050"/>
            </a:p>
          </p:txBody>
        </p:sp>
      </p:grp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4487062"/>
              </p:ext>
            </p:extLst>
          </p:nvPr>
        </p:nvGraphicFramePr>
        <p:xfrm>
          <a:off x="304801" y="1606372"/>
          <a:ext cx="3835152" cy="4414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1832"/>
              </p:ext>
            </p:extLst>
          </p:nvPr>
        </p:nvGraphicFramePr>
        <p:xfrm>
          <a:off x="4626006" y="1606372"/>
          <a:ext cx="3618402" cy="4579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 Box 1" descr="TextBox 41">
            <a:extLst>
              <a:ext uri="{FF2B5EF4-FFF2-40B4-BE49-F238E27FC236}">
                <a16:creationId xmlns:a16="http://schemas.microsoft.com/office/drawing/2014/main" xmlns="" id="{B98E23B6-4B60-4327-AAD6-367810A50910}"/>
              </a:ext>
            </a:extLst>
          </p:cNvPr>
          <p:cNvSpPr txBox="1">
            <a:spLocks/>
          </p:cNvSpPr>
          <p:nvPr/>
        </p:nvSpPr>
        <p:spPr bwMode="auto">
          <a:xfrm>
            <a:off x="143508" y="566683"/>
            <a:ext cx="2808312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7145" tIns="17145" rIns="17145" bIns="17145">
            <a:spAutoFit/>
          </a:bodyPr>
          <a:lstStyle>
            <a:lvl1pPr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500" b="1" dirty="0">
                <a:solidFill>
                  <a:srgbClr val="D4BD36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Aposentadoria Especial</a:t>
            </a:r>
            <a:endParaRPr lang="pt-BR" altLang="pt-BR" sz="900" b="1" dirty="0">
              <a:solidFill>
                <a:srgbClr val="D4BD36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5671" y="6089533"/>
            <a:ext cx="30783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"/>
                <a:cs typeface="Helvetica"/>
              </a:rPr>
              <a:t>*</a:t>
            </a:r>
            <a:r>
              <a:rPr lang="en-US" sz="1500" dirty="0" err="1">
                <a:latin typeface="Helvetica"/>
                <a:cs typeface="Helvetica"/>
              </a:rPr>
              <a:t>cessados</a:t>
            </a:r>
            <a:r>
              <a:rPr lang="en-US" sz="1500" dirty="0">
                <a:latin typeface="Helvetica"/>
                <a:cs typeface="Helvetica"/>
              </a:rPr>
              <a:t> </a:t>
            </a:r>
            <a:r>
              <a:rPr lang="en-US" sz="1500" dirty="0" err="1">
                <a:latin typeface="Helvetica"/>
                <a:cs typeface="Helvetica"/>
              </a:rPr>
              <a:t>por</a:t>
            </a:r>
            <a:r>
              <a:rPr lang="en-US" sz="1500" dirty="0">
                <a:latin typeface="Helvetica"/>
                <a:cs typeface="Helvetica"/>
              </a:rPr>
              <a:t> </a:t>
            </a:r>
            <a:r>
              <a:rPr lang="en-US" sz="1500" dirty="0" err="1">
                <a:latin typeface="Helvetica"/>
                <a:cs typeface="Helvetica"/>
              </a:rPr>
              <a:t>óbito</a:t>
            </a:r>
            <a:r>
              <a:rPr lang="en-US" sz="1500" dirty="0">
                <a:latin typeface="Helvetica"/>
                <a:cs typeface="Helvetica"/>
              </a:rPr>
              <a:t>.</a:t>
            </a:r>
            <a:endParaRPr lang="en-US" sz="15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546371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642547" y="162737"/>
            <a:ext cx="7886700" cy="506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3959"/>
            </a:pPr>
            <a:r>
              <a:rPr lang="pt-BR" sz="2969" dirty="0"/>
              <a:t>Judicialização BPC/LOAS</a:t>
            </a:r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628650" y="668987"/>
            <a:ext cx="7886700" cy="48209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171450" indent="-171450" algn="just">
              <a:spcBef>
                <a:spcPts val="0"/>
              </a:spcBef>
              <a:buClr>
                <a:schemeClr val="dk1"/>
              </a:buClr>
              <a:buSzPts val="2200"/>
            </a:pPr>
            <a:r>
              <a:rPr lang="pt-BR" sz="1650" dirty="0"/>
              <a:t>Desde 2004 vem sendo observado preocupante incremento na concessão judicial do BPC/LOAS.</a:t>
            </a:r>
            <a:endParaRPr dirty="0"/>
          </a:p>
          <a:p>
            <a:pPr marL="171450" indent="-171450" algn="just">
              <a:spcBef>
                <a:spcPts val="750"/>
              </a:spcBef>
              <a:buClr>
                <a:schemeClr val="dk1"/>
              </a:buClr>
              <a:buSzPts val="2200"/>
            </a:pPr>
            <a:r>
              <a:rPr lang="pt-BR" sz="1650" dirty="0"/>
              <a:t>O percentual de concessão judicial no BPC/LOAS cresceu de 2,8% para 18,7% do total entre 2004 e 2018. </a:t>
            </a:r>
            <a:r>
              <a:rPr lang="pt-BR" sz="1650" b="1" dirty="0"/>
              <a:t>Apenas em 2017, de R$ 5,4 bilhões com a concessão e reativação de BPC/LOAS por decisão judicial.</a:t>
            </a:r>
            <a:endParaRPr sz="1650" b="1" dirty="0"/>
          </a:p>
          <a:p>
            <a:pPr marL="171450" indent="-171450" algn="just">
              <a:spcBef>
                <a:spcPts val="750"/>
              </a:spcBef>
              <a:buClr>
                <a:schemeClr val="dk1"/>
              </a:buClr>
              <a:buSzPts val="2200"/>
            </a:pPr>
            <a:r>
              <a:rPr lang="pt-BR" sz="1650" dirty="0"/>
              <a:t>No caso do BPC da pessoa com deficiência esse percentual subiu de 6,7% para 28,6% no mesmo período.</a:t>
            </a:r>
            <a:endParaRPr dirty="0"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36" y="2669309"/>
            <a:ext cx="4399401" cy="339898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/>
          <p:nvPr/>
        </p:nvSpPr>
        <p:spPr>
          <a:xfrm>
            <a:off x="5028051" y="2662909"/>
            <a:ext cx="3364200" cy="311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/>
            <a:r>
              <a:rPr lang="pt-BR" sz="16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constitucionalização do critério de ¼ do salário mínimo de renda familiar per capita, admitida a adoção de critérios para regulamentação da vulnerabilidade, atuaria no sentido de reverter o aumento progressivo da judicialização que vem ocorrendo desde 2004 com impacto fiscal positivo, em 10 anos, estimado em R$ 33 bilhões (a preços reais de 2019). 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3970283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 liv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9" r="397" b="32258"/>
          <a:stretch/>
        </p:blipFill>
        <p:spPr>
          <a:xfrm>
            <a:off x="0" y="0"/>
            <a:ext cx="9174589" cy="12617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12551" y="877356"/>
            <a:ext cx="8171634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3"/>
          <p:cNvSpPr txBox="1">
            <a:spLocks noChangeArrowheads="1"/>
          </p:cNvSpPr>
          <p:nvPr/>
        </p:nvSpPr>
        <p:spPr bwMode="auto">
          <a:xfrm>
            <a:off x="362148" y="329098"/>
            <a:ext cx="8501195" cy="53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323" tIns="35662" rIns="71323" bIns="35662">
            <a:spAutoFit/>
          </a:bodyPr>
          <a:lstStyle/>
          <a:p>
            <a:pPr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Impacto 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da PEC 06/2019 (em </a:t>
            </a:r>
            <a:r>
              <a:rPr lang="pt-BR" sz="3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R$ bilhões)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" y="1261723"/>
            <a:ext cx="8757138" cy="501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17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19100" y="938113"/>
            <a:ext cx="8316366" cy="38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3"/>
          <p:cNvSpPr txBox="1">
            <a:spLocks noChangeArrowheads="1"/>
          </p:cNvSpPr>
          <p:nvPr/>
        </p:nvSpPr>
        <p:spPr bwMode="auto">
          <a:xfrm>
            <a:off x="486849" y="387676"/>
            <a:ext cx="8139711" cy="34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1323" tIns="35662" rIns="71323" bIns="35662">
            <a:spAutoFit/>
          </a:bodyPr>
          <a:lstStyle/>
          <a:p>
            <a:pPr>
              <a:defRPr/>
            </a:pPr>
            <a:r>
              <a:rPr lang="pt-BR" sz="1800" b="1" dirty="0" smtClean="0">
                <a:solidFill>
                  <a:srgbClr val="595959"/>
                </a:solidFill>
                <a:latin typeface="Calibri (Body)"/>
                <a:cs typeface="Calibri (Body)"/>
              </a:rPr>
              <a:t>Impacto per </a:t>
            </a:r>
            <a:r>
              <a:rPr lang="pt-BR" sz="1800" b="1" dirty="0">
                <a:solidFill>
                  <a:srgbClr val="595959"/>
                </a:solidFill>
                <a:latin typeface="Calibri (Body)"/>
                <a:cs typeface="Calibri (Body)"/>
              </a:rPr>
              <a:t>capita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3" y="420970"/>
            <a:ext cx="194312" cy="341988"/>
          </a:xfrm>
          <a:prstGeom prst="rect">
            <a:avLst/>
          </a:prstGeom>
        </p:spPr>
      </p:pic>
      <p:pic>
        <p:nvPicPr>
          <p:cNvPr id="16" name="Picture 15" descr="bg livr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8" r="397" b="54844"/>
          <a:stretch/>
        </p:blipFill>
        <p:spPr>
          <a:xfrm>
            <a:off x="-30589" y="0"/>
            <a:ext cx="9174589" cy="8529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515" y="1023158"/>
            <a:ext cx="1010592" cy="101591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116" y="1111439"/>
            <a:ext cx="751716" cy="90967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66345" y="2126477"/>
            <a:ext cx="154141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QUANTOS SÃO</a:t>
            </a:r>
          </a:p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71,3 MILHÕES</a:t>
            </a:r>
            <a:endParaRPr lang="pt-BR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377576" y="2126477"/>
            <a:ext cx="2004495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ECONOMIA (10 ANOS)</a:t>
            </a:r>
          </a:p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R$ 654,7 BILHÕES</a:t>
            </a:r>
            <a:endParaRPr lang="pt-BR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67252" y="2765070"/>
            <a:ext cx="361481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ECONOMIA POR INDIVÍDUO</a:t>
            </a:r>
          </a:p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R$ 9,2 MIL</a:t>
            </a:r>
            <a:endParaRPr lang="pt-BR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4896770" y="2126477"/>
            <a:ext cx="154141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QUANTOS SÃO</a:t>
            </a:r>
          </a:p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1,4 MILHÃO</a:t>
            </a:r>
            <a:endParaRPr lang="pt-BR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6508001" y="2126477"/>
            <a:ext cx="2004495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ECONOMIA (10 ANOS)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R$ </a:t>
            </a:r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159,8 </a:t>
            </a:r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BILHÕES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4897677" y="2765070"/>
            <a:ext cx="361481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ECONOMIA POR INDIVÍDUO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R$ </a:t>
            </a:r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114,1 </a:t>
            </a:r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MIL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765438" y="4665025"/>
            <a:ext cx="154141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QUANTOS SÃO</a:t>
            </a:r>
          </a:p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35,8%*</a:t>
            </a:r>
            <a:endParaRPr lang="pt-BR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2376669" y="4665025"/>
            <a:ext cx="2004495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ECONOMIA (10 ANOS)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R$ </a:t>
            </a:r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110,7 </a:t>
            </a:r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BILHÕES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766345" y="5303618"/>
            <a:ext cx="361481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ECONOMIA POR INDIVÍDUO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R$ </a:t>
            </a:r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4,3 </a:t>
            </a:r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MIL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4895863" y="4665025"/>
            <a:ext cx="154141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QUANTOS SÃO</a:t>
            </a:r>
          </a:p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20,8%*</a:t>
            </a:r>
            <a:endParaRPr lang="pt-BR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6507094" y="4665025"/>
            <a:ext cx="2004495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ECONOMIA (10 ANOS)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R$ </a:t>
            </a:r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384,8 </a:t>
            </a:r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BILHÕES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4896770" y="5303618"/>
            <a:ext cx="361481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ECONOMIA POR INDIVÍDUO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R$ </a:t>
            </a:r>
            <a:r>
              <a:rPr lang="pt-BR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25,9 </a:t>
            </a:r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MIL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979428" y="3974888"/>
            <a:ext cx="295276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latin typeface="Arial Narrow" panose="020B0606020202030204" pitchFamily="34" charset="0"/>
              </a:rPr>
              <a:t>RGPS</a:t>
            </a:r>
          </a:p>
          <a:p>
            <a:pPr algn="ctr"/>
            <a:r>
              <a:rPr lang="pt-BR" sz="1600" b="1" dirty="0" smtClean="0">
                <a:latin typeface="Arial Narrow" panose="020B0606020202030204" pitchFamily="34" charset="0"/>
              </a:rPr>
              <a:t>Aposentadoria por Idade</a:t>
            </a:r>
            <a:endParaRPr lang="pt-BR" sz="1600" b="1" dirty="0">
              <a:latin typeface="Arial Narrow" panose="020B0606020202030204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4839230" y="3974889"/>
            <a:ext cx="36723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latin typeface="Arial Narrow" panose="020B0606020202030204" pitchFamily="34" charset="0"/>
              </a:rPr>
              <a:t>RGPS</a:t>
            </a:r>
          </a:p>
          <a:p>
            <a:pPr algn="ctr"/>
            <a:r>
              <a:rPr lang="pt-BR" sz="1600" b="1" dirty="0" smtClean="0">
                <a:latin typeface="Arial Narrow" panose="020B0606020202030204" pitchFamily="34" charset="0"/>
              </a:rPr>
              <a:t> Aposentadoria por Tempo de Contribuição</a:t>
            </a:r>
            <a:endParaRPr lang="pt-BR" sz="1600" b="1" dirty="0">
              <a:latin typeface="Arial Narrow" panose="020B060602020203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86849" y="5993754"/>
            <a:ext cx="608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* Percentual atual de benefícios do RGPS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92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111880" y="6143738"/>
            <a:ext cx="67437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750" dirty="0">
                <a:latin typeface="Arial" panose="020B0604020202020204" pitchFamily="34" charset="0"/>
                <a:cs typeface="Arial" panose="020B0604020202020204" pitchFamily="34" charset="0"/>
              </a:rPr>
              <a:t>Fonte: Elaboração a partir da Projeção da População de 2018 do IBGE.</a:t>
            </a:r>
            <a:endParaRPr lang="pt-BR" altLang="pt-BR" sz="75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373770" y="1295402"/>
            <a:ext cx="35103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1050" b="1" dirty="0">
                <a:ea typeface="+mj-ea"/>
                <a:cs typeface="+mj-cs"/>
              </a:rPr>
              <a:t>Projeções da População Brasileira </a:t>
            </a:r>
            <a:r>
              <a:rPr lang="pt-BR" sz="1050" b="1" dirty="0"/>
              <a:t>(em milhões de pessoas)</a:t>
            </a:r>
          </a:p>
        </p:txBody>
      </p:sp>
      <p:sp>
        <p:nvSpPr>
          <p:cNvPr id="13" name="Elipse 12"/>
          <p:cNvSpPr/>
          <p:nvPr/>
        </p:nvSpPr>
        <p:spPr>
          <a:xfrm>
            <a:off x="5370628" y="5077255"/>
            <a:ext cx="648072" cy="27003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14" name="Elipse 13"/>
          <p:cNvSpPr/>
          <p:nvPr/>
        </p:nvSpPr>
        <p:spPr>
          <a:xfrm>
            <a:off x="4247964" y="5062636"/>
            <a:ext cx="648072" cy="28464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736114" y="5338904"/>
            <a:ext cx="7776863" cy="756084"/>
          </a:xfrm>
        </p:spPr>
        <p:txBody>
          <a:bodyPr>
            <a:noAutofit/>
          </a:bodyPr>
          <a:lstStyle/>
          <a:p>
            <a:r>
              <a:rPr lang="pt-BR" altLang="pt-BR" sz="1350" dirty="0">
                <a:latin typeface="+mn-lt"/>
              </a:rPr>
              <a:t>As projeções populacionais mostram que, em 2060, haverá menos pessoas em idade ativa que hoje (- 5,7%, com respeito a 2018). Ao mesmo tempo, o número de idosos irá triplicar.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455577" y="5922438"/>
            <a:ext cx="2057400" cy="273844"/>
          </a:xfrm>
        </p:spPr>
        <p:txBody>
          <a:bodyPr/>
          <a:lstStyle/>
          <a:p>
            <a:fld id="{27F55F68-5307-4DDE-8056-FCD594EC0B00}" type="slidenum">
              <a:rPr lang="pt-BR" smtClean="0"/>
              <a:t>3</a:t>
            </a:fld>
            <a:endParaRPr lang="pt-BR"/>
          </a:p>
        </p:txBody>
      </p:sp>
      <p:sp>
        <p:nvSpPr>
          <p:cNvPr id="16" name="CaixaDeTexto 3">
            <a:extLst>
              <a:ext uri="{FF2B5EF4-FFF2-40B4-BE49-F238E27FC236}">
                <a16:creationId xmlns="" xmlns:a16="http://schemas.microsoft.com/office/drawing/2014/main" id="{8DF01F4B-D27F-4BD9-BEBD-0158821D7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138" y="216811"/>
            <a:ext cx="7560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Demografia impõe reforma</a:t>
            </a:r>
          </a:p>
        </p:txBody>
      </p:sp>
      <p:sp>
        <p:nvSpPr>
          <p:cNvPr id="20" name="Retângulo de cantos arredondados 8">
            <a:extLst>
              <a:ext uri="{FF2B5EF4-FFF2-40B4-BE49-F238E27FC236}">
                <a16:creationId xmlns="" xmlns:a16="http://schemas.microsoft.com/office/drawing/2014/main" id="{1F1DE8EA-38EE-9F45-BB4B-B94213A451BF}"/>
              </a:ext>
            </a:extLst>
          </p:cNvPr>
          <p:cNvSpPr/>
          <p:nvPr/>
        </p:nvSpPr>
        <p:spPr>
          <a:xfrm>
            <a:off x="0" y="857251"/>
            <a:ext cx="9144000" cy="33337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t-BR" sz="1350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237" y="1549318"/>
            <a:ext cx="6047525" cy="390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36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">
            <a:extLst>
              <a:ext uri="{FF2B5EF4-FFF2-40B4-BE49-F238E27FC236}">
                <a16:creationId xmlns="" xmlns:a16="http://schemas.microsoft.com/office/drawing/2014/main" id="{F19ED408-197D-463F-95EB-D5039B493242}"/>
              </a:ext>
            </a:extLst>
          </p:cNvPr>
          <p:cNvSpPr/>
          <p:nvPr/>
        </p:nvSpPr>
        <p:spPr>
          <a:xfrm rot="18900000">
            <a:off x="8120880" y="4007848"/>
            <a:ext cx="1846948" cy="1846949"/>
          </a:xfrm>
          <a:prstGeom prst="roundRect">
            <a:avLst>
              <a:gd name="adj" fmla="val 30000"/>
            </a:avLst>
          </a:prstGeom>
          <a:ln w="12700">
            <a:solidFill>
              <a:srgbClr val="C3C7C3"/>
            </a:solidFill>
            <a:miter/>
          </a:ln>
        </p:spPr>
        <p:txBody>
          <a:bodyPr lIns="0" tIns="0" rIns="0" bIns="0"/>
          <a:lstStyle/>
          <a:p>
            <a:endParaRPr sz="1050"/>
          </a:p>
        </p:txBody>
      </p:sp>
      <p:sp>
        <p:nvSpPr>
          <p:cNvPr id="7" name="Rounded Rectangle">
            <a:extLst>
              <a:ext uri="{FF2B5EF4-FFF2-40B4-BE49-F238E27FC236}">
                <a16:creationId xmlns="" xmlns:a16="http://schemas.microsoft.com/office/drawing/2014/main" id="{11F631B0-A888-4102-9F33-87559541B412}"/>
              </a:ext>
            </a:extLst>
          </p:cNvPr>
          <p:cNvSpPr/>
          <p:nvPr/>
        </p:nvSpPr>
        <p:spPr>
          <a:xfrm rot="18900000">
            <a:off x="8120880" y="2552929"/>
            <a:ext cx="1846948" cy="1846949"/>
          </a:xfrm>
          <a:prstGeom prst="roundRect">
            <a:avLst>
              <a:gd name="adj" fmla="val 30000"/>
            </a:avLst>
          </a:prstGeom>
          <a:ln w="12700">
            <a:solidFill>
              <a:srgbClr val="E2BB19"/>
            </a:solidFill>
            <a:miter/>
          </a:ln>
        </p:spPr>
        <p:txBody>
          <a:bodyPr lIns="0" tIns="0" rIns="0" bIns="0"/>
          <a:lstStyle/>
          <a:p>
            <a:endParaRPr sz="1050"/>
          </a:p>
        </p:txBody>
      </p:sp>
      <p:sp>
        <p:nvSpPr>
          <p:cNvPr id="8" name="Rounded Rectangle">
            <a:extLst>
              <a:ext uri="{FF2B5EF4-FFF2-40B4-BE49-F238E27FC236}">
                <a16:creationId xmlns="" xmlns:a16="http://schemas.microsoft.com/office/drawing/2014/main" id="{A8BEE948-8C28-4BA4-BEB7-F40B97A7C67B}"/>
              </a:ext>
            </a:extLst>
          </p:cNvPr>
          <p:cNvSpPr/>
          <p:nvPr/>
        </p:nvSpPr>
        <p:spPr>
          <a:xfrm rot="18900000">
            <a:off x="8120880" y="1095728"/>
            <a:ext cx="1846948" cy="1846949"/>
          </a:xfrm>
          <a:prstGeom prst="roundRect">
            <a:avLst>
              <a:gd name="adj" fmla="val 30000"/>
            </a:avLst>
          </a:prstGeom>
          <a:ln w="12700">
            <a:solidFill>
              <a:srgbClr val="385539"/>
            </a:solidFill>
            <a:miter/>
          </a:ln>
        </p:spPr>
        <p:txBody>
          <a:bodyPr lIns="0" tIns="0" rIns="0" bIns="0"/>
          <a:lstStyle/>
          <a:p>
            <a:endParaRPr sz="1050"/>
          </a:p>
        </p:txBody>
      </p:sp>
      <p:sp>
        <p:nvSpPr>
          <p:cNvPr id="9" name="Rounded Rectangle">
            <a:extLst>
              <a:ext uri="{FF2B5EF4-FFF2-40B4-BE49-F238E27FC236}">
                <a16:creationId xmlns="" xmlns:a16="http://schemas.microsoft.com/office/drawing/2014/main" id="{A9F23888-DE98-4F66-A343-EF296DB5ED40}"/>
              </a:ext>
            </a:extLst>
          </p:cNvPr>
          <p:cNvSpPr/>
          <p:nvPr/>
        </p:nvSpPr>
        <p:spPr>
          <a:xfrm rot="18900000">
            <a:off x="7494630" y="1095727"/>
            <a:ext cx="1846948" cy="1846949"/>
          </a:xfrm>
          <a:prstGeom prst="roundRect">
            <a:avLst>
              <a:gd name="adj" fmla="val 30000"/>
            </a:avLst>
          </a:prstGeom>
          <a:gradFill>
            <a:gsLst>
              <a:gs pos="0">
                <a:srgbClr val="E2BB19"/>
              </a:gs>
              <a:gs pos="100000">
                <a:srgbClr val="127A0E">
                  <a:alpha val="80000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0" tIns="0" rIns="0" bIns="0"/>
          <a:lstStyle/>
          <a:p>
            <a:endParaRPr sz="1050"/>
          </a:p>
        </p:txBody>
      </p:sp>
      <p:sp>
        <p:nvSpPr>
          <p:cNvPr id="11" name="TextBox 151">
            <a:extLst>
              <a:ext uri="{FF2B5EF4-FFF2-40B4-BE49-F238E27FC236}">
                <a16:creationId xmlns="" xmlns:a16="http://schemas.microsoft.com/office/drawing/2014/main" id="{41997858-088E-4C09-9804-DD8C2A63E446}"/>
              </a:ext>
            </a:extLst>
          </p:cNvPr>
          <p:cNvSpPr txBox="1"/>
          <p:nvPr/>
        </p:nvSpPr>
        <p:spPr>
          <a:xfrm>
            <a:off x="464855" y="1538790"/>
            <a:ext cx="7995577" cy="594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/>
          <a:lstStyle>
            <a:lvl1pPr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pt-BR" sz="1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O Brasil está envelhecendo rapidamente </a:t>
            </a:r>
          </a:p>
          <a:p>
            <a:r>
              <a:rPr lang="pt-BR" sz="1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É insustentável manter o sistema atual</a:t>
            </a:r>
            <a:endParaRPr sz="18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">
            <a:extLst>
              <a:ext uri="{FF2B5EF4-FFF2-40B4-BE49-F238E27FC236}">
                <a16:creationId xmlns="" xmlns:a16="http://schemas.microsoft.com/office/drawing/2014/main" id="{1F009CC3-FFA5-4288-9572-2DB2E406855D}"/>
              </a:ext>
            </a:extLst>
          </p:cNvPr>
          <p:cNvSpPr/>
          <p:nvPr/>
        </p:nvSpPr>
        <p:spPr>
          <a:xfrm>
            <a:off x="425279" y="2221818"/>
            <a:ext cx="518433" cy="19051"/>
          </a:xfrm>
          <a:prstGeom prst="rect">
            <a:avLst/>
          </a:prstGeom>
          <a:gradFill>
            <a:gsLst>
              <a:gs pos="0">
                <a:srgbClr val="183C17">
                  <a:alpha val="80000"/>
                </a:srgbClr>
              </a:gs>
              <a:gs pos="100000">
                <a:srgbClr val="E2BB19"/>
              </a:gs>
            </a:gsLst>
            <a:lin ang="1375190"/>
          </a:gradFill>
          <a:ln w="12700">
            <a:miter lim="400000"/>
          </a:ln>
        </p:spPr>
        <p:txBody>
          <a:bodyPr lIns="0" tIns="0" rIns="0" bIns="0"/>
          <a:lstStyle/>
          <a:p>
            <a:endParaRPr sz="1050"/>
          </a:p>
        </p:txBody>
      </p:sp>
      <p:sp>
        <p:nvSpPr>
          <p:cNvPr id="14" name="Text Box 36" descr="TextBox 33">
            <a:extLst>
              <a:ext uri="{FF2B5EF4-FFF2-40B4-BE49-F238E27FC236}">
                <a16:creationId xmlns="" xmlns:a16="http://schemas.microsoft.com/office/drawing/2014/main" id="{95ABD45B-EE6D-4FC4-9A74-28510DAD30C5}"/>
              </a:ext>
            </a:extLst>
          </p:cNvPr>
          <p:cNvSpPr txBox="1">
            <a:spLocks/>
          </p:cNvSpPr>
          <p:nvPr/>
        </p:nvSpPr>
        <p:spPr bwMode="auto">
          <a:xfrm>
            <a:off x="383381" y="1091804"/>
            <a:ext cx="898644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7145" tIns="17145" rIns="17145" bIns="17145">
            <a:spAutoFit/>
          </a:bodyPr>
          <a:lstStyle>
            <a:lvl1pPr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825" dirty="0">
                <a:solidFill>
                  <a:srgbClr val="333B3B"/>
                </a:solidFill>
                <a:latin typeface="+mn-lt"/>
                <a:sym typeface="Helvetica" panose="020B0604020202020204" pitchFamily="34" charset="0"/>
              </a:rPr>
              <a:t>NOVA PREVIDÊNCIA</a:t>
            </a:r>
          </a:p>
        </p:txBody>
      </p:sp>
      <p:sp>
        <p:nvSpPr>
          <p:cNvPr id="15" name="TextBox 151">
            <a:extLst>
              <a:ext uri="{FF2B5EF4-FFF2-40B4-BE49-F238E27FC236}">
                <a16:creationId xmlns="" xmlns:a16="http://schemas.microsoft.com/office/drawing/2014/main" id="{F0A53E09-8440-46E5-BA26-4FCEC98C675C}"/>
              </a:ext>
            </a:extLst>
          </p:cNvPr>
          <p:cNvSpPr txBox="1"/>
          <p:nvPr/>
        </p:nvSpPr>
        <p:spPr>
          <a:xfrm>
            <a:off x="684496" y="2883854"/>
            <a:ext cx="485641" cy="23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/>
          <a:lstStyle>
            <a:lvl1pPr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pt-BR" sz="1200" dirty="0"/>
              <a:t>1980</a:t>
            </a:r>
            <a:endParaRPr sz="1200" dirty="0"/>
          </a:p>
        </p:txBody>
      </p:sp>
      <p:sp>
        <p:nvSpPr>
          <p:cNvPr id="16" name="TextBox 151">
            <a:extLst>
              <a:ext uri="{FF2B5EF4-FFF2-40B4-BE49-F238E27FC236}">
                <a16:creationId xmlns="" xmlns:a16="http://schemas.microsoft.com/office/drawing/2014/main" id="{DECDB93D-686F-4A1C-9525-931547041272}"/>
              </a:ext>
            </a:extLst>
          </p:cNvPr>
          <p:cNvSpPr txBox="1"/>
          <p:nvPr/>
        </p:nvSpPr>
        <p:spPr>
          <a:xfrm>
            <a:off x="692477" y="3558566"/>
            <a:ext cx="485641" cy="23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/>
          <a:lstStyle>
            <a:lvl1pPr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pt-BR" sz="1200" dirty="0"/>
              <a:t>2000</a:t>
            </a:r>
            <a:endParaRPr sz="1200" dirty="0"/>
          </a:p>
        </p:txBody>
      </p:sp>
      <p:sp>
        <p:nvSpPr>
          <p:cNvPr id="17" name="TextBox 151">
            <a:extLst>
              <a:ext uri="{FF2B5EF4-FFF2-40B4-BE49-F238E27FC236}">
                <a16:creationId xmlns="" xmlns:a16="http://schemas.microsoft.com/office/drawing/2014/main" id="{985D7C13-0A72-46DF-A81F-EB7853DF76E1}"/>
              </a:ext>
            </a:extLst>
          </p:cNvPr>
          <p:cNvSpPr txBox="1"/>
          <p:nvPr/>
        </p:nvSpPr>
        <p:spPr>
          <a:xfrm>
            <a:off x="692477" y="4276259"/>
            <a:ext cx="485641" cy="23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/>
          <a:lstStyle>
            <a:lvl1pPr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pt-BR" sz="1200" dirty="0"/>
              <a:t>2020</a:t>
            </a:r>
            <a:endParaRPr sz="1200" dirty="0"/>
          </a:p>
        </p:txBody>
      </p:sp>
      <p:sp>
        <p:nvSpPr>
          <p:cNvPr id="18" name="TextBox 151">
            <a:extLst>
              <a:ext uri="{FF2B5EF4-FFF2-40B4-BE49-F238E27FC236}">
                <a16:creationId xmlns="" xmlns:a16="http://schemas.microsoft.com/office/drawing/2014/main" id="{ADA8018E-51D9-4BD5-AED2-6A24E9B88A85}"/>
              </a:ext>
            </a:extLst>
          </p:cNvPr>
          <p:cNvSpPr txBox="1"/>
          <p:nvPr/>
        </p:nvSpPr>
        <p:spPr>
          <a:xfrm>
            <a:off x="692477" y="4958144"/>
            <a:ext cx="485641" cy="23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/>
          <a:lstStyle>
            <a:lvl1pPr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pt-BR" sz="1200" dirty="0"/>
              <a:t>2060</a:t>
            </a:r>
            <a:endParaRPr sz="1200" dirty="0"/>
          </a:p>
        </p:txBody>
      </p:sp>
      <p:sp>
        <p:nvSpPr>
          <p:cNvPr id="19" name="Rectangle">
            <a:extLst>
              <a:ext uri="{FF2B5EF4-FFF2-40B4-BE49-F238E27FC236}">
                <a16:creationId xmlns="" xmlns:a16="http://schemas.microsoft.com/office/drawing/2014/main" id="{E6BBBA40-1E5C-4409-9109-5ED5E343A5CB}"/>
              </a:ext>
            </a:extLst>
          </p:cNvPr>
          <p:cNvSpPr/>
          <p:nvPr/>
        </p:nvSpPr>
        <p:spPr>
          <a:xfrm rot="5400000" flipV="1">
            <a:off x="68268" y="4034415"/>
            <a:ext cx="2577616" cy="20495"/>
          </a:xfrm>
          <a:prstGeom prst="rect">
            <a:avLst/>
          </a:prstGeom>
          <a:gradFill>
            <a:gsLst>
              <a:gs pos="0">
                <a:srgbClr val="183C17">
                  <a:alpha val="80000"/>
                </a:srgbClr>
              </a:gs>
              <a:gs pos="100000">
                <a:srgbClr val="E2BB19"/>
              </a:gs>
            </a:gsLst>
            <a:lin ang="1375190"/>
          </a:gradFill>
          <a:ln w="12700">
            <a:miter lim="400000"/>
          </a:ln>
        </p:spPr>
        <p:txBody>
          <a:bodyPr lIns="0" tIns="0" rIns="0" bIns="0"/>
          <a:lstStyle/>
          <a:p>
            <a:endParaRPr sz="1050"/>
          </a:p>
        </p:txBody>
      </p:sp>
      <p:pic>
        <p:nvPicPr>
          <p:cNvPr id="20" name="Imagem 6" descr="Imagem 6">
            <a:extLst>
              <a:ext uri="{FF2B5EF4-FFF2-40B4-BE49-F238E27FC236}">
                <a16:creationId xmlns="" xmlns:a16="http://schemas.microsoft.com/office/drawing/2014/main" id="{D7AE0CD1-FF20-45A8-ADED-5D1BF1300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68" y="2672916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m 6" descr="Imagem 6">
            <a:extLst>
              <a:ext uri="{FF2B5EF4-FFF2-40B4-BE49-F238E27FC236}">
                <a16:creationId xmlns="" xmlns:a16="http://schemas.microsoft.com/office/drawing/2014/main" id="{DF5D8B14-BBB2-404D-9619-E56EC492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52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m 6" descr="Imagem 6">
            <a:extLst>
              <a:ext uri="{FF2B5EF4-FFF2-40B4-BE49-F238E27FC236}">
                <a16:creationId xmlns="" xmlns:a16="http://schemas.microsoft.com/office/drawing/2014/main" id="{7E14171D-4304-410B-BAAB-2B7900468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836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m 6" descr="Imagem 6">
            <a:extLst>
              <a:ext uri="{FF2B5EF4-FFF2-40B4-BE49-F238E27FC236}">
                <a16:creationId xmlns="" xmlns:a16="http://schemas.microsoft.com/office/drawing/2014/main" id="{1BDD95D6-FE3F-4256-B86F-9C36E0E2E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19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m 6" descr="Imagem 6">
            <a:extLst>
              <a:ext uri="{FF2B5EF4-FFF2-40B4-BE49-F238E27FC236}">
                <a16:creationId xmlns="" xmlns:a16="http://schemas.microsoft.com/office/drawing/2014/main" id="{48F26DE0-30DA-4494-AF93-75388A5D4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01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m 6" descr="Imagem 6">
            <a:extLst>
              <a:ext uri="{FF2B5EF4-FFF2-40B4-BE49-F238E27FC236}">
                <a16:creationId xmlns="" xmlns:a16="http://schemas.microsoft.com/office/drawing/2014/main" id="{68B67270-41E5-4FE2-A8B7-C93C1AB43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685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m 6" descr="Imagem 6">
            <a:extLst>
              <a:ext uri="{FF2B5EF4-FFF2-40B4-BE49-F238E27FC236}">
                <a16:creationId xmlns="" xmlns:a16="http://schemas.microsoft.com/office/drawing/2014/main" id="{3475608E-8C1A-4C77-9B8B-FFCECDBE3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598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m 6" descr="Imagem 6">
            <a:extLst>
              <a:ext uri="{FF2B5EF4-FFF2-40B4-BE49-F238E27FC236}">
                <a16:creationId xmlns="" xmlns:a16="http://schemas.microsoft.com/office/drawing/2014/main" id="{6C8EA3D9-CAAC-4DB5-8403-9CFBAA983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882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m 6" descr="Imagem 6">
            <a:extLst>
              <a:ext uri="{FF2B5EF4-FFF2-40B4-BE49-F238E27FC236}">
                <a16:creationId xmlns="" xmlns:a16="http://schemas.microsoft.com/office/drawing/2014/main" id="{2C4EE4A7-32F4-46A5-AAA7-AF45CF104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349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m 6" descr="Imagem 6">
            <a:extLst>
              <a:ext uri="{FF2B5EF4-FFF2-40B4-BE49-F238E27FC236}">
                <a16:creationId xmlns="" xmlns:a16="http://schemas.microsoft.com/office/drawing/2014/main" id="{7B0F4788-9906-4004-8D8A-92CC26144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631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m 6" descr="Imagem 6">
            <a:extLst>
              <a:ext uri="{FF2B5EF4-FFF2-40B4-BE49-F238E27FC236}">
                <a16:creationId xmlns="" xmlns:a16="http://schemas.microsoft.com/office/drawing/2014/main" id="{56C71B6D-E2E6-49E7-B87F-3DB0CFBB2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15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m 6" descr="Imagem 6">
            <a:extLst>
              <a:ext uri="{FF2B5EF4-FFF2-40B4-BE49-F238E27FC236}">
                <a16:creationId xmlns="" xmlns:a16="http://schemas.microsoft.com/office/drawing/2014/main" id="{3FA748F6-7A4C-48A8-A0D1-AA1459CA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198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m 6" descr="Imagem 6">
            <a:extLst>
              <a:ext uri="{FF2B5EF4-FFF2-40B4-BE49-F238E27FC236}">
                <a16:creationId xmlns="" xmlns:a16="http://schemas.microsoft.com/office/drawing/2014/main" id="{6A1EA759-8EDA-4FC6-BE5B-2AF3B59D3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665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m 6" descr="Imagem 6">
            <a:extLst>
              <a:ext uri="{FF2B5EF4-FFF2-40B4-BE49-F238E27FC236}">
                <a16:creationId xmlns="" xmlns:a16="http://schemas.microsoft.com/office/drawing/2014/main" id="{2D074815-9847-4570-ADD0-55B11F958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948" y="2680101"/>
            <a:ext cx="316652" cy="59496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Box 151">
            <a:extLst>
              <a:ext uri="{FF2B5EF4-FFF2-40B4-BE49-F238E27FC236}">
                <a16:creationId xmlns="" xmlns:a16="http://schemas.microsoft.com/office/drawing/2014/main" id="{52BFC073-87DF-46FF-846C-789C14E13FA3}"/>
              </a:ext>
            </a:extLst>
          </p:cNvPr>
          <p:cNvSpPr txBox="1"/>
          <p:nvPr/>
        </p:nvSpPr>
        <p:spPr>
          <a:xfrm>
            <a:off x="6032955" y="2861618"/>
            <a:ext cx="485641" cy="23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/>
          <a:lstStyle>
            <a:lvl1pPr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pt-BR" sz="1200" dirty="0"/>
              <a:t>14</a:t>
            </a:r>
            <a:endParaRPr sz="1200" dirty="0"/>
          </a:p>
        </p:txBody>
      </p:sp>
      <p:pic>
        <p:nvPicPr>
          <p:cNvPr id="42" name="Imagem 6" descr="Imagem 6">
            <a:extLst>
              <a:ext uri="{FF2B5EF4-FFF2-40B4-BE49-F238E27FC236}">
                <a16:creationId xmlns="" xmlns:a16="http://schemas.microsoft.com/office/drawing/2014/main" id="{AFB0B48B-0CC4-4BA7-A2F3-AD1648F20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68" y="3369906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m 6" descr="Imagem 6">
            <a:extLst>
              <a:ext uri="{FF2B5EF4-FFF2-40B4-BE49-F238E27FC236}">
                <a16:creationId xmlns="" xmlns:a16="http://schemas.microsoft.com/office/drawing/2014/main" id="{A29DED89-8840-4ACF-9339-48B5E23BF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52" y="337709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m 6" descr="Imagem 6">
            <a:extLst>
              <a:ext uri="{FF2B5EF4-FFF2-40B4-BE49-F238E27FC236}">
                <a16:creationId xmlns="" xmlns:a16="http://schemas.microsoft.com/office/drawing/2014/main" id="{E329DE7E-99B4-40D1-BAA8-94457A111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836" y="337709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m 6" descr="Imagem 6">
            <a:extLst>
              <a:ext uri="{FF2B5EF4-FFF2-40B4-BE49-F238E27FC236}">
                <a16:creationId xmlns="" xmlns:a16="http://schemas.microsoft.com/office/drawing/2014/main" id="{552ED37B-5BAB-4D2C-BC11-032BE4BF4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19" y="337709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m 6" descr="Imagem 6">
            <a:extLst>
              <a:ext uri="{FF2B5EF4-FFF2-40B4-BE49-F238E27FC236}">
                <a16:creationId xmlns="" xmlns:a16="http://schemas.microsoft.com/office/drawing/2014/main" id="{AEE3E53D-2D90-4A65-AADC-692303CC2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01" y="337709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m 6" descr="Imagem 6">
            <a:extLst>
              <a:ext uri="{FF2B5EF4-FFF2-40B4-BE49-F238E27FC236}">
                <a16:creationId xmlns="" xmlns:a16="http://schemas.microsoft.com/office/drawing/2014/main" id="{D1B4651A-212B-4BD9-83E5-DD8CC5A7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685" y="337709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m 6" descr="Imagem 6">
            <a:extLst>
              <a:ext uri="{FF2B5EF4-FFF2-40B4-BE49-F238E27FC236}">
                <a16:creationId xmlns="" xmlns:a16="http://schemas.microsoft.com/office/drawing/2014/main" id="{D2CABCD5-455C-4D32-9D15-2F27F734A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598" y="337709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agem 6" descr="Imagem 6">
            <a:extLst>
              <a:ext uri="{FF2B5EF4-FFF2-40B4-BE49-F238E27FC236}">
                <a16:creationId xmlns="" xmlns:a16="http://schemas.microsoft.com/office/drawing/2014/main" id="{198F8ABF-7B5F-422E-971C-EA82E15D5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882" y="337709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Imagem 6" descr="Imagem 6">
            <a:extLst>
              <a:ext uri="{FF2B5EF4-FFF2-40B4-BE49-F238E27FC236}">
                <a16:creationId xmlns="" xmlns:a16="http://schemas.microsoft.com/office/drawing/2014/main" id="{EA575EE1-D27C-487B-BD99-4F7D6F308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349" y="337709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m 6" descr="Imagem 6">
            <a:extLst>
              <a:ext uri="{FF2B5EF4-FFF2-40B4-BE49-F238E27FC236}">
                <a16:creationId xmlns="" xmlns:a16="http://schemas.microsoft.com/office/drawing/2014/main" id="{D9B2BACE-7238-4F35-A0F9-68162E56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631" y="337709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m 6" descr="Imagem 6">
            <a:extLst>
              <a:ext uri="{FF2B5EF4-FFF2-40B4-BE49-F238E27FC236}">
                <a16:creationId xmlns="" xmlns:a16="http://schemas.microsoft.com/office/drawing/2014/main" id="{3E7738E7-C573-4502-B290-B4A673DA6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432" y="337709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m 6" descr="Imagem 6">
            <a:extLst>
              <a:ext uri="{FF2B5EF4-FFF2-40B4-BE49-F238E27FC236}">
                <a16:creationId xmlns="" xmlns:a16="http://schemas.microsoft.com/office/drawing/2014/main" id="{44541928-428B-4075-B9F0-ABB83998F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68" y="4066896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m 6" descr="Imagem 6">
            <a:extLst>
              <a:ext uri="{FF2B5EF4-FFF2-40B4-BE49-F238E27FC236}">
                <a16:creationId xmlns="" xmlns:a16="http://schemas.microsoft.com/office/drawing/2014/main" id="{5401BE3E-3191-4138-B95C-AEB34C699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52" y="407408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m 6" descr="Imagem 6">
            <a:extLst>
              <a:ext uri="{FF2B5EF4-FFF2-40B4-BE49-F238E27FC236}">
                <a16:creationId xmlns="" xmlns:a16="http://schemas.microsoft.com/office/drawing/2014/main" id="{464C0DEC-AAEB-43BD-BB3C-BAFF18651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836" y="407408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m 6" descr="Imagem 6">
            <a:extLst>
              <a:ext uri="{FF2B5EF4-FFF2-40B4-BE49-F238E27FC236}">
                <a16:creationId xmlns="" xmlns:a16="http://schemas.microsoft.com/office/drawing/2014/main" id="{7110A467-E177-4DD3-9642-B136F1327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19" y="407408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m 6" descr="Imagem 6">
            <a:extLst>
              <a:ext uri="{FF2B5EF4-FFF2-40B4-BE49-F238E27FC236}">
                <a16:creationId xmlns="" xmlns:a16="http://schemas.microsoft.com/office/drawing/2014/main" id="{108DD0CA-5EAD-4F9C-952F-405D8294E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01" y="407408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m 6" descr="Imagem 6">
            <a:extLst>
              <a:ext uri="{FF2B5EF4-FFF2-40B4-BE49-F238E27FC236}">
                <a16:creationId xmlns="" xmlns:a16="http://schemas.microsoft.com/office/drawing/2014/main" id="{24E714E5-4AA4-49AC-B63B-2319F6D0B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685" y="407408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m 6" descr="Imagem 6">
            <a:extLst>
              <a:ext uri="{FF2B5EF4-FFF2-40B4-BE49-F238E27FC236}">
                <a16:creationId xmlns="" xmlns:a16="http://schemas.microsoft.com/office/drawing/2014/main" id="{C4281D5F-6599-4109-A7BE-8A3EF163A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598" y="4074081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m 6" descr="Imagem 6">
            <a:extLst>
              <a:ext uri="{FF2B5EF4-FFF2-40B4-BE49-F238E27FC236}">
                <a16:creationId xmlns="" xmlns:a16="http://schemas.microsoft.com/office/drawing/2014/main" id="{7F7D7234-BA7C-4943-8F7A-F3E352DA6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68" y="4771070"/>
            <a:ext cx="316652" cy="5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m 6" descr="Imagem 6">
            <a:extLst>
              <a:ext uri="{FF2B5EF4-FFF2-40B4-BE49-F238E27FC236}">
                <a16:creationId xmlns="" xmlns:a16="http://schemas.microsoft.com/office/drawing/2014/main" id="{C569DE11-6124-4659-AD84-2B6118F24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52" y="4778256"/>
            <a:ext cx="316652" cy="59496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TextBox 151">
            <a:extLst>
              <a:ext uri="{FF2B5EF4-FFF2-40B4-BE49-F238E27FC236}">
                <a16:creationId xmlns="" xmlns:a16="http://schemas.microsoft.com/office/drawing/2014/main" id="{94E382B0-057A-4049-95E1-C31FCABEE8E3}"/>
              </a:ext>
            </a:extLst>
          </p:cNvPr>
          <p:cNvSpPr txBox="1"/>
          <p:nvPr/>
        </p:nvSpPr>
        <p:spPr>
          <a:xfrm>
            <a:off x="5328498" y="3558566"/>
            <a:ext cx="485641" cy="23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/>
          <a:lstStyle>
            <a:lvl1pPr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pt-BR" sz="1200" dirty="0"/>
              <a:t>11,5</a:t>
            </a:r>
            <a:endParaRPr sz="1200" dirty="0"/>
          </a:p>
        </p:txBody>
      </p:sp>
      <p:sp>
        <p:nvSpPr>
          <p:cNvPr id="87" name="TextBox 151">
            <a:extLst>
              <a:ext uri="{FF2B5EF4-FFF2-40B4-BE49-F238E27FC236}">
                <a16:creationId xmlns="" xmlns:a16="http://schemas.microsoft.com/office/drawing/2014/main" id="{B16C3E1E-62ED-4F90-B375-9BCF71F11B94}"/>
              </a:ext>
            </a:extLst>
          </p:cNvPr>
          <p:cNvSpPr txBox="1"/>
          <p:nvPr/>
        </p:nvSpPr>
        <p:spPr>
          <a:xfrm>
            <a:off x="4029775" y="4276259"/>
            <a:ext cx="485641" cy="23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/>
          <a:lstStyle>
            <a:lvl1pPr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pt-BR" sz="1200" dirty="0"/>
              <a:t>7</a:t>
            </a:r>
            <a:endParaRPr sz="1200" dirty="0"/>
          </a:p>
        </p:txBody>
      </p:sp>
      <p:sp>
        <p:nvSpPr>
          <p:cNvPr id="88" name="TextBox 151">
            <a:extLst>
              <a:ext uri="{FF2B5EF4-FFF2-40B4-BE49-F238E27FC236}">
                <a16:creationId xmlns="" xmlns:a16="http://schemas.microsoft.com/office/drawing/2014/main" id="{45331167-4632-46C7-8F3B-60BB58E7BD6C}"/>
              </a:ext>
            </a:extLst>
          </p:cNvPr>
          <p:cNvSpPr txBox="1"/>
          <p:nvPr/>
        </p:nvSpPr>
        <p:spPr>
          <a:xfrm>
            <a:off x="2439651" y="4958144"/>
            <a:ext cx="485641" cy="23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/>
          <a:lstStyle>
            <a:lvl1pPr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pt-BR" sz="1200" dirty="0"/>
              <a:t>2,35</a:t>
            </a:r>
          </a:p>
        </p:txBody>
      </p:sp>
      <p:sp>
        <p:nvSpPr>
          <p:cNvPr id="89" name="Retângulo 88">
            <a:extLst>
              <a:ext uri="{FF2B5EF4-FFF2-40B4-BE49-F238E27FC236}">
                <a16:creationId xmlns="" xmlns:a16="http://schemas.microsoft.com/office/drawing/2014/main" id="{62426BB0-32BC-4C3A-B383-EE338280DCC7}"/>
              </a:ext>
            </a:extLst>
          </p:cNvPr>
          <p:cNvSpPr/>
          <p:nvPr/>
        </p:nvSpPr>
        <p:spPr bwMode="auto">
          <a:xfrm>
            <a:off x="5169757" y="3369906"/>
            <a:ext cx="158327" cy="207749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 hangingPunct="0">
              <a:spcBef>
                <a:spcPct val="0"/>
              </a:spcBef>
              <a:spcAft>
                <a:spcPct val="0"/>
              </a:spcAft>
            </a:pPr>
            <a:endParaRPr lang="pt-BR" sz="13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="" xmlns:a16="http://schemas.microsoft.com/office/drawing/2014/main" id="{C6C2F1DC-B852-4663-A490-F2FE42EFD38F}"/>
              </a:ext>
            </a:extLst>
          </p:cNvPr>
          <p:cNvGrpSpPr/>
          <p:nvPr/>
        </p:nvGrpSpPr>
        <p:grpSpPr>
          <a:xfrm>
            <a:off x="5755273" y="4802630"/>
            <a:ext cx="2573687" cy="652698"/>
            <a:chOff x="6668078" y="5301208"/>
            <a:chExt cx="3431582" cy="870264"/>
          </a:xfrm>
        </p:grpSpPr>
        <p:grpSp>
          <p:nvGrpSpPr>
            <p:cNvPr id="3" name="Agrupar 2">
              <a:extLst>
                <a:ext uri="{FF2B5EF4-FFF2-40B4-BE49-F238E27FC236}">
                  <a16:creationId xmlns="" xmlns:a16="http://schemas.microsoft.com/office/drawing/2014/main" id="{F31D1386-0825-4CC7-848E-718B05760990}"/>
                </a:ext>
              </a:extLst>
            </p:cNvPr>
            <p:cNvGrpSpPr/>
            <p:nvPr/>
          </p:nvGrpSpPr>
          <p:grpSpPr>
            <a:xfrm>
              <a:off x="6668078" y="5445224"/>
              <a:ext cx="531823" cy="591763"/>
              <a:chOff x="6926262" y="5579709"/>
              <a:chExt cx="273639" cy="273639"/>
            </a:xfrm>
          </p:grpSpPr>
          <p:pic>
            <p:nvPicPr>
              <p:cNvPr id="91" name="Imagem 6" descr="Imagem 6">
                <a:extLst>
                  <a:ext uri="{FF2B5EF4-FFF2-40B4-BE49-F238E27FC236}">
                    <a16:creationId xmlns="" xmlns:a16="http://schemas.microsoft.com/office/drawing/2014/main" id="{492064DD-8355-49D5-9863-36F882E7FA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56438"/>
              <a:stretch/>
            </p:blipFill>
            <p:spPr>
              <a:xfrm>
                <a:off x="6938580" y="5579709"/>
                <a:ext cx="244737" cy="273639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0" name="Retângulo 89">
                <a:extLst>
                  <a:ext uri="{FF2B5EF4-FFF2-40B4-BE49-F238E27FC236}">
                    <a16:creationId xmlns="" xmlns:a16="http://schemas.microsoft.com/office/drawing/2014/main" id="{10926336-E52D-4CE7-9A6F-3E9C8F858D57}"/>
                  </a:ext>
                </a:extLst>
              </p:cNvPr>
              <p:cNvSpPr/>
              <p:nvPr/>
            </p:nvSpPr>
            <p:spPr bwMode="auto">
              <a:xfrm>
                <a:off x="6926262" y="5579709"/>
                <a:ext cx="273639" cy="128088"/>
              </a:xfrm>
              <a:prstGeom prst="rect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6858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35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92" name="TextBox 151">
              <a:extLst>
                <a:ext uri="{FF2B5EF4-FFF2-40B4-BE49-F238E27FC236}">
                  <a16:creationId xmlns="" xmlns:a16="http://schemas.microsoft.com/office/drawing/2014/main" id="{2D9104B9-4489-4A2B-98D4-A7DF728356F5}"/>
                </a:ext>
              </a:extLst>
            </p:cNvPr>
            <p:cNvSpPr txBox="1"/>
            <p:nvPr/>
          </p:nvSpPr>
          <p:spPr>
            <a:xfrm>
              <a:off x="7319719" y="5301208"/>
              <a:ext cx="2779941" cy="8702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/>
            <a:lstStyle>
              <a:lvl1pPr>
                <a:defRPr sz="16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pt-BR" sz="1350" dirty="0"/>
                <a:t>N° de pessoas em idade ativa (15 a 64 anos) em relação a cada idoso (65+).</a:t>
              </a:r>
              <a:endParaRPr sz="1350" dirty="0"/>
            </a:p>
          </p:txBody>
        </p:sp>
      </p:grpSp>
      <p:pic>
        <p:nvPicPr>
          <p:cNvPr id="60" name="Imagem 6" descr="Imagem 6">
            <a:extLst>
              <a:ext uri="{FF2B5EF4-FFF2-40B4-BE49-F238E27FC236}">
                <a16:creationId xmlns="" xmlns:a16="http://schemas.microsoft.com/office/drawing/2014/main" id="{B8404613-5391-4BCC-862A-5F14CED81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396" y="3374994"/>
            <a:ext cx="316652" cy="5949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760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571" y="5693084"/>
            <a:ext cx="7561659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750" dirty="0">
                <a:latin typeface="Arial" panose="020B0604020202020204" pitchFamily="34" charset="0"/>
                <a:cs typeface="Times New Roman" panose="02020603050405020304" pitchFamily="18" charset="0"/>
              </a:rPr>
              <a:t>Fontes: Fluxo de Caixa do INSS. Elaboração: SPREV/ME.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8" y="1669015"/>
            <a:ext cx="9091326" cy="4024069"/>
          </a:xfrm>
          <a:prstGeom prst="rect">
            <a:avLst/>
          </a:prstGeom>
        </p:spPr>
      </p:pic>
      <p:pic>
        <p:nvPicPr>
          <p:cNvPr id="6" name="Picture 7" descr="bg livre.png">
            <a:extLst>
              <a:ext uri="{FF2B5EF4-FFF2-40B4-BE49-F238E27FC236}">
                <a16:creationId xmlns="" xmlns:a16="http://schemas.microsoft.com/office/drawing/2014/main" id="{699BBFE8-290B-4562-AD18-7E18036D24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8" r="397" b="28114"/>
          <a:stretch/>
        </p:blipFill>
        <p:spPr>
          <a:xfrm>
            <a:off x="894520" y="918264"/>
            <a:ext cx="7025852" cy="803068"/>
          </a:xfrm>
          <a:prstGeom prst="rect">
            <a:avLst/>
          </a:prstGeom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-396552" y="946381"/>
            <a:ext cx="8996920" cy="27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Arrecadação Líquida, Despesa e Resultado do RGPS em relação ao PIB – 1995 a 2018</a:t>
            </a:r>
            <a:endParaRPr lang="pt-BR" altLang="pt-BR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005068" y="1200559"/>
            <a:ext cx="6804756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1050" dirty="0">
                <a:solidFill>
                  <a:schemeClr val="bg1"/>
                </a:solidFill>
                <a:latin typeface="Arial" panose="020B0604020202020204" pitchFamily="34" charset="0"/>
              </a:rPr>
              <a:t>Entre 1995 e 2018, a arrecadação líquida do RGPS passou de 4,6% do PIB para 5,7%.  Já a despesa do RGPS passou de 4,6% do PIB para 8,6%, e o déficit do RGPS foi de 0,1% do PIB, em 1995, para 2,9%, em 2018. Nos últimos 10 anos a despesa cresceu em uma média de 5,2% ao ano</a:t>
            </a:r>
            <a:r>
              <a:rPr lang="pt-BR" altLang="pt-BR" sz="9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020146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572" y="5643563"/>
            <a:ext cx="756165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750" dirty="0">
                <a:latin typeface="Arial" panose="020B0604020202020204" pitchFamily="34" charset="0"/>
                <a:cs typeface="Times New Roman" panose="02020603050405020304" pitchFamily="18" charset="0"/>
              </a:rPr>
              <a:t>Fontes: Anuário Estatístico da Previdência Social - AEPS; Boletim Estatístico da Previdência Social – BEPS. Elaboração: SPREV/ME.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750" dirty="0">
                <a:latin typeface="Arial" panose="020B0604020202020204" pitchFamily="34" charset="0"/>
                <a:cs typeface="Times New Roman" panose="02020603050405020304" pitchFamily="18" charset="0"/>
              </a:rPr>
              <a:t>Obs.: Os benefícios assistenciais, embora operacionalizados pelo INSS, estão sob a </a:t>
            </a:r>
            <a:r>
              <a:rPr lang="pt-BR" altLang="pt-BR" sz="750" dirty="0">
                <a:latin typeface="Arial" panose="020B0604020202020204" pitchFamily="34" charset="0"/>
              </a:rPr>
              <a:t>responsabilidade do Ministério do Desenvolvimento Social e Combate à Fome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3" y="1780320"/>
            <a:ext cx="8694965" cy="3808921"/>
          </a:xfrm>
          <a:prstGeom prst="rect">
            <a:avLst/>
          </a:prstGeom>
        </p:spPr>
      </p:pic>
      <p:pic>
        <p:nvPicPr>
          <p:cNvPr id="6" name="Picture 7" descr="bg livre.png">
            <a:extLst>
              <a:ext uri="{FF2B5EF4-FFF2-40B4-BE49-F238E27FC236}">
                <a16:creationId xmlns="" xmlns:a16="http://schemas.microsoft.com/office/drawing/2014/main" id="{699BBFE8-290B-4562-AD18-7E18036D24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8" r="397" b="28114"/>
          <a:stretch/>
        </p:blipFill>
        <p:spPr>
          <a:xfrm>
            <a:off x="899592" y="921232"/>
            <a:ext cx="7020780" cy="803068"/>
          </a:xfrm>
          <a:prstGeom prst="rect">
            <a:avLst/>
          </a:prstGeom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571" y="941190"/>
            <a:ext cx="8996920" cy="27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Evolução da Quantidade de Benefícios Emitidos pela Previdência Social</a:t>
            </a:r>
            <a:r>
              <a:rPr lang="pt-BR" altLang="pt-BR" sz="1200" b="1" i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br>
              <a:rPr lang="pt-BR" altLang="pt-BR" sz="1200" b="1" i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 milhões de benefícios - 1998 a 2018 (dezembro)</a:t>
            </a:r>
            <a:endParaRPr lang="pt-BR" altLang="pt-BR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954032" y="1241517"/>
            <a:ext cx="69667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900" dirty="0">
                <a:solidFill>
                  <a:schemeClr val="bg1"/>
                </a:solidFill>
                <a:latin typeface="Arial" panose="020B0604020202020204" pitchFamily="34" charset="0"/>
              </a:rPr>
              <a:t>Entre dezembro de 1998 e dezembro de 2018, a quantidade total de benefícios do RGPS emitido aumentou 85,3%, passando de 16,3 milhões para 30,3 milhões; a clientela urbana cresceu 94,0% e a rural 68,9%. Já os benefícios assistenciais apresentaram elevação de 163,4%, passando de 1,8 milhão, em 1998, para 4,8 milhões, em 2018.</a:t>
            </a:r>
          </a:p>
        </p:txBody>
      </p:sp>
    </p:spTree>
    <p:extLst>
      <p:ext uri="{BB962C8B-B14F-4D97-AF65-F5344CB8AC3E}">
        <p14:creationId xmlns:p14="http://schemas.microsoft.com/office/powerpoint/2010/main" val="3345556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ço Reservado para Conteúdo 3">
            <a:extLst>
              <a:ext uri="{FF2B5EF4-FFF2-40B4-BE49-F238E27FC236}">
                <a16:creationId xmlns="" xmlns:a16="http://schemas.microsoft.com/office/drawing/2014/main" id="{735DB50F-5162-4EF4-8C3D-73312C81B7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453256"/>
              </p:ext>
            </p:extLst>
          </p:nvPr>
        </p:nvGraphicFramePr>
        <p:xfrm>
          <a:off x="364490" y="2101321"/>
          <a:ext cx="8347096" cy="2906446"/>
        </p:xfrm>
        <a:graphic>
          <a:graphicData uri="http://schemas.openxmlformats.org/drawingml/2006/table">
            <a:tbl>
              <a:tblPr firstRow="1" lastRow="1" bandRow="1">
                <a:tableStyleId>{F5AB1C69-6EDB-4FF4-983F-18BD219EF322}</a:tableStyleId>
              </a:tblPr>
              <a:tblGrid>
                <a:gridCol w="1594354">
                  <a:extLst>
                    <a:ext uri="{9D8B030D-6E8A-4147-A177-3AD203B41FA5}">
                      <a16:colId xmlns="" xmlns:a16="http://schemas.microsoft.com/office/drawing/2014/main" val="1854705044"/>
                    </a:ext>
                  </a:extLst>
                </a:gridCol>
                <a:gridCol w="1125457">
                  <a:extLst>
                    <a:ext uri="{9D8B030D-6E8A-4147-A177-3AD203B41FA5}">
                      <a16:colId xmlns="" xmlns:a16="http://schemas.microsoft.com/office/drawing/2014/main" val="2251244685"/>
                    </a:ext>
                  </a:extLst>
                </a:gridCol>
                <a:gridCol w="1125457">
                  <a:extLst>
                    <a:ext uri="{9D8B030D-6E8A-4147-A177-3AD203B41FA5}">
                      <a16:colId xmlns="" xmlns:a16="http://schemas.microsoft.com/office/drawing/2014/main" val="2457343346"/>
                    </a:ext>
                  </a:extLst>
                </a:gridCol>
                <a:gridCol w="1125457">
                  <a:extLst>
                    <a:ext uri="{9D8B030D-6E8A-4147-A177-3AD203B41FA5}">
                      <a16:colId xmlns="" xmlns:a16="http://schemas.microsoft.com/office/drawing/2014/main" val="2200966266"/>
                    </a:ext>
                  </a:extLst>
                </a:gridCol>
                <a:gridCol w="1125457">
                  <a:extLst>
                    <a:ext uri="{9D8B030D-6E8A-4147-A177-3AD203B41FA5}">
                      <a16:colId xmlns="" xmlns:a16="http://schemas.microsoft.com/office/drawing/2014/main" val="3911487444"/>
                    </a:ext>
                  </a:extLst>
                </a:gridCol>
                <a:gridCol w="1125457">
                  <a:extLst>
                    <a:ext uri="{9D8B030D-6E8A-4147-A177-3AD203B41FA5}">
                      <a16:colId xmlns="" xmlns:a16="http://schemas.microsoft.com/office/drawing/2014/main" val="1385296597"/>
                    </a:ext>
                  </a:extLst>
                </a:gridCol>
                <a:gridCol w="1125457">
                  <a:extLst>
                    <a:ext uri="{9D8B030D-6E8A-4147-A177-3AD203B41FA5}">
                      <a16:colId xmlns="" xmlns:a16="http://schemas.microsoft.com/office/drawing/2014/main" val="3184192708"/>
                    </a:ext>
                  </a:extLst>
                </a:gridCol>
              </a:tblGrid>
              <a:tr h="313872">
                <a:tc rowSpan="2">
                  <a:txBody>
                    <a:bodyPr/>
                    <a:lstStyle/>
                    <a:p>
                      <a:pPr algn="ctr"/>
                      <a:r>
                        <a:rPr lang="pt-BR" sz="1400" kern="1200" dirty="0" smtClean="0"/>
                        <a:t>Categorias</a:t>
                      </a:r>
                      <a:endParaRPr lang="pt-BR" sz="1400" b="1" kern="12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/>
                        <a:t>Realizado 2018</a:t>
                      </a:r>
                      <a:endParaRPr lang="pt-BR" sz="1400" b="1" kern="1200" baseline="30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kern="12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kern="12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/>
                        <a:t>Projeção 2019</a:t>
                      </a:r>
                      <a:endParaRPr lang="pt-BR" sz="1400" b="1" kern="1200" baseline="30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kern="12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kern="12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7746643"/>
                  </a:ext>
                </a:extLst>
              </a:tr>
              <a:tr h="337124">
                <a:tc vMerge="1">
                  <a:txBody>
                    <a:bodyPr/>
                    <a:lstStyle/>
                    <a:p>
                      <a:pPr algn="ctr"/>
                      <a:endParaRPr lang="pt-BR" sz="2000" b="1" kern="12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Despesa</a:t>
                      </a:r>
                      <a:endParaRPr kumimoji="0" lang="pt-BR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Receita</a:t>
                      </a:r>
                      <a:endParaRPr kumimoji="0" lang="pt-BR" sz="1400" b="1" i="0" u="none" strike="noStrike" cap="none" normalizeH="0" baseline="3000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Deficit</a:t>
                      </a:r>
                      <a:endParaRPr kumimoji="0" lang="pt-BR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Despesa</a:t>
                      </a:r>
                      <a:endParaRPr kumimoji="0" lang="pt-BR" sz="1400" b="1" i="0" u="none" strike="noStrike" cap="none" normalizeH="0" baseline="3000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Receita</a:t>
                      </a:r>
                      <a:endParaRPr kumimoji="0" lang="pt-BR" sz="1400" b="1" i="0" u="none" strike="noStrike" cap="none" normalizeH="0" baseline="3000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Deficit</a:t>
                      </a:r>
                      <a:endParaRPr kumimoji="0" lang="pt-BR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4037998"/>
                  </a:ext>
                </a:extLst>
              </a:tr>
              <a:tr h="31119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RGPS 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1400" dirty="0"/>
                        <a:t>Urbano</a:t>
                      </a:r>
                      <a:endParaRPr lang="pt-BR" sz="14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1400" dirty="0"/>
                        <a:t>Rural</a:t>
                      </a:r>
                      <a:endParaRPr lang="pt-BR" sz="14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586,4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391,2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195,2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637,9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419,8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218,0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603498770"/>
                  </a:ext>
                </a:extLst>
              </a:tr>
              <a:tr h="311190">
                <a:tc vMerge="1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462,7</a:t>
                      </a:r>
                      <a:endParaRPr kumimoji="0" lang="pt-BR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381,3</a:t>
                      </a:r>
                      <a:endParaRPr kumimoji="0" lang="pt-BR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81,4</a:t>
                      </a:r>
                      <a:endParaRPr kumimoji="0" lang="pt-BR" sz="14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502,1</a:t>
                      </a:r>
                      <a:endParaRPr kumimoji="0" lang="pt-BR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409,2</a:t>
                      </a:r>
                      <a:endParaRPr kumimoji="0" lang="pt-BR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92,9</a:t>
                      </a:r>
                      <a:endParaRPr kumimoji="0" lang="pt-BR" sz="14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extLst>
                  <a:ext uri="{0D108BD9-81ED-4DB2-BD59-A6C34878D82A}">
                    <a16:rowId xmlns="" xmlns:a16="http://schemas.microsoft.com/office/drawing/2014/main" val="703724562"/>
                  </a:ext>
                </a:extLst>
              </a:tr>
              <a:tr h="240315">
                <a:tc vMerge="1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123,7</a:t>
                      </a:r>
                      <a:endParaRPr kumimoji="0" lang="pt-BR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9,9</a:t>
                      </a:r>
                      <a:endParaRPr kumimoji="0" lang="pt-BR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113,8</a:t>
                      </a:r>
                      <a:endParaRPr kumimoji="0" lang="pt-BR" sz="14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135,7</a:t>
                      </a:r>
                      <a:endParaRPr kumimoji="0" lang="pt-BR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10,6</a:t>
                      </a:r>
                      <a:endParaRPr kumimoji="0" lang="pt-BR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125,1</a:t>
                      </a:r>
                      <a:endParaRPr kumimoji="0" lang="pt-BR" sz="14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extLst>
                  <a:ext uri="{0D108BD9-81ED-4DB2-BD59-A6C34878D82A}">
                    <a16:rowId xmlns="" xmlns:a16="http://schemas.microsoft.com/office/drawing/2014/main" val="1147139605"/>
                  </a:ext>
                </a:extLst>
              </a:tr>
              <a:tr h="311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latin typeface="+mn-lt"/>
                        </a:rPr>
                        <a:t>RPPS União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79,9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33,4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charset="0"/>
                        </a:rPr>
                        <a:t>46,5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89,6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35,7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charset="0"/>
                        </a:rPr>
                        <a:t>53,9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extLst>
                  <a:ext uri="{0D108BD9-81ED-4DB2-BD59-A6C34878D82A}">
                    <a16:rowId xmlns="" xmlns:a16="http://schemas.microsoft.com/office/drawing/2014/main" val="3459952210"/>
                  </a:ext>
                </a:extLst>
              </a:tr>
              <a:tr h="311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FCDF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4,8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0,3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charset="0"/>
                        </a:rPr>
                        <a:t>4,5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4,8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0,3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charset="0"/>
                        </a:rPr>
                        <a:t>4,5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</a:tr>
              <a:tr h="311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latin typeface="+mn-lt"/>
                        </a:rPr>
                        <a:t>Forças Armadas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21,4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2,4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charset="0"/>
                        </a:rPr>
                        <a:t>19,0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21,7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3,3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charset="0"/>
                        </a:rPr>
                        <a:t>18,4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extLst>
                  <a:ext uri="{0D108BD9-81ED-4DB2-BD59-A6C34878D82A}">
                    <a16:rowId xmlns="" xmlns:a16="http://schemas.microsoft.com/office/drawing/2014/main" val="347534674"/>
                  </a:ext>
                </a:extLst>
              </a:tr>
              <a:tr h="301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Total</a:t>
                      </a:r>
                      <a:endParaRPr lang="pt-BR" sz="1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692,5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427,3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265,2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754,0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459,1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294,9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extLst>
                  <a:ext uri="{0D108BD9-81ED-4DB2-BD59-A6C34878D82A}">
                    <a16:rowId xmlns="" xmlns:a16="http://schemas.microsoft.com/office/drawing/2014/main" val="1712583232"/>
                  </a:ext>
                </a:extLst>
              </a:tr>
            </a:tbl>
          </a:graphicData>
        </a:graphic>
      </p:graphicFrame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4400363C-7426-48D0-B487-D43510412D0A}"/>
              </a:ext>
            </a:extLst>
          </p:cNvPr>
          <p:cNvSpPr txBox="1">
            <a:spLocks/>
          </p:cNvSpPr>
          <p:nvPr/>
        </p:nvSpPr>
        <p:spPr>
          <a:xfrm>
            <a:off x="377390" y="5395653"/>
            <a:ext cx="8345704" cy="48288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9" name="Picture 18" descr="bg liv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9" r="397" b="19183"/>
          <a:stretch/>
        </p:blipFill>
        <p:spPr>
          <a:xfrm>
            <a:off x="0" y="0"/>
            <a:ext cx="9174589" cy="194284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95575" y="1386257"/>
            <a:ext cx="8171634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3"/>
          <p:cNvSpPr txBox="1">
            <a:spLocks noChangeArrowheads="1"/>
          </p:cNvSpPr>
          <p:nvPr/>
        </p:nvSpPr>
        <p:spPr bwMode="auto">
          <a:xfrm>
            <a:off x="0" y="329098"/>
            <a:ext cx="9144001" cy="93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323" tIns="35662" rIns="71323" bIns="35662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Situação Financeira do Sistema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(Body)"/>
                <a:cs typeface="Calibri (Body)"/>
              </a:rPr>
              <a:t>Previdenciário (RGPS e RPPS), pensões militares e assistência BPC</a:t>
            </a:r>
            <a:endParaRPr lang="pt-B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(Body)"/>
              <a:cs typeface="Calibri (Body)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3076" y="1396104"/>
            <a:ext cx="70683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500" b="1" dirty="0" smtClean="0">
                <a:solidFill>
                  <a:srgbClr val="FFFFFF"/>
                </a:solidFill>
              </a:rPr>
              <a:t>Todos os sistemas apresentam deficit crescentes</a:t>
            </a:r>
            <a:endParaRPr lang="pt-BR" sz="1500" b="1" dirty="0">
              <a:solidFill>
                <a:srgbClr val="FFFFFF"/>
              </a:solidFill>
            </a:endParaRPr>
          </a:p>
          <a:p>
            <a:endParaRPr lang="pt-BR" sz="1500" b="1" dirty="0">
              <a:solidFill>
                <a:srgbClr val="FFFF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326099"/>
              </p:ext>
            </p:extLst>
          </p:nvPr>
        </p:nvGraphicFramePr>
        <p:xfrm>
          <a:off x="375998" y="5084463"/>
          <a:ext cx="8347096" cy="311190"/>
        </p:xfrm>
        <a:graphic>
          <a:graphicData uri="http://schemas.openxmlformats.org/drawingml/2006/table">
            <a:tbl>
              <a:tblPr firstRow="1" lastRow="1" bandRow="1">
                <a:tableStyleId>{F5AB1C69-6EDB-4FF4-983F-18BD219EF322}</a:tableStyleId>
              </a:tblPr>
              <a:tblGrid>
                <a:gridCol w="1594354"/>
                <a:gridCol w="1125457"/>
                <a:gridCol w="1125457"/>
                <a:gridCol w="1125457"/>
                <a:gridCol w="1125457"/>
                <a:gridCol w="1125457"/>
                <a:gridCol w="1125457"/>
              </a:tblGrid>
              <a:tr h="311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BPC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56,2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60,2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965403"/>
              </p:ext>
            </p:extLst>
          </p:nvPr>
        </p:nvGraphicFramePr>
        <p:xfrm>
          <a:off x="375998" y="5432069"/>
          <a:ext cx="8347096" cy="304800"/>
        </p:xfrm>
        <a:graphic>
          <a:graphicData uri="http://schemas.openxmlformats.org/drawingml/2006/table">
            <a:tbl>
              <a:tblPr firstRow="1" lastRow="1" bandRow="1">
                <a:tableStyleId>{F5AB1C69-6EDB-4FF4-983F-18BD219EF322}</a:tableStyleId>
              </a:tblPr>
              <a:tblGrid>
                <a:gridCol w="1594354"/>
                <a:gridCol w="1125457"/>
                <a:gridCol w="1125457"/>
                <a:gridCol w="1125457"/>
                <a:gridCol w="1125457"/>
                <a:gridCol w="1125457"/>
                <a:gridCol w="1125457"/>
              </a:tblGrid>
              <a:tr h="301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Despesa total</a:t>
                      </a:r>
                      <a:endParaRPr lang="pt-BR" sz="1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748,7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814,2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R="18000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R="180000" anchor="ctr" horzOverflow="overflow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75998" y="5777631"/>
            <a:ext cx="8335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Notas: 1 - Fonte “Realizado 2018”: RGPS - Fluxo de Caixa FRGPS - SIAFI; RPPS, FCDF e Forças Armadas - RREO 6º bimestre.</a:t>
            </a:r>
          </a:p>
          <a:p>
            <a:r>
              <a:rPr lang="pt-BR" sz="1200" dirty="0" smtClean="0"/>
              <a:t>2 - Fonte “Projeção 2019”: RGPS - PLOA 2019; RPPS União e Forças Armadas - PLDO 2019; FCDF - mantido “Realizado 2018”.</a:t>
            </a:r>
          </a:p>
          <a:p>
            <a:r>
              <a:rPr lang="pt-BR" sz="1200" dirty="0" smtClean="0"/>
              <a:t>3 -  Forças Armadas: valores das pensões militares.                            4 - Despesa BPC: inclui despesa com RMV.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23560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7"/>
          <p:cNvSpPr txBox="1">
            <a:spLocks noChangeArrowheads="1"/>
          </p:cNvSpPr>
          <p:nvPr/>
        </p:nvSpPr>
        <p:spPr bwMode="auto">
          <a:xfrm>
            <a:off x="1223629" y="5736483"/>
            <a:ext cx="1947902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750" dirty="0">
                <a:latin typeface="Arial" panose="020B0604020202020204" pitchFamily="34" charset="0"/>
                <a:cs typeface="Arial" panose="020B0604020202020204" pitchFamily="34" charset="0"/>
              </a:rPr>
              <a:t>Fonte: Fluxo de Caixa do INSS.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F68-5307-4DDE-8056-FCD594EC0B00}" type="slidenum">
              <a:rPr lang="pt-BR" smtClean="0"/>
              <a:t>8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08820"/>
            <a:ext cx="6777372" cy="3877524"/>
          </a:xfrm>
          <a:prstGeom prst="rect">
            <a:avLst/>
          </a:prstGeom>
        </p:spPr>
      </p:pic>
      <p:pic>
        <p:nvPicPr>
          <p:cNvPr id="6" name="Picture 7" descr="bg livre.png">
            <a:extLst>
              <a:ext uri="{FF2B5EF4-FFF2-40B4-BE49-F238E27FC236}">
                <a16:creationId xmlns="" xmlns:a16="http://schemas.microsoft.com/office/drawing/2014/main" id="{699BBFE8-290B-4562-AD18-7E18036D24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8" r="397" b="28114"/>
          <a:stretch/>
        </p:blipFill>
        <p:spPr>
          <a:xfrm>
            <a:off x="894521" y="918264"/>
            <a:ext cx="6048672" cy="803068"/>
          </a:xfrm>
          <a:prstGeom prst="rect">
            <a:avLst/>
          </a:prstGeom>
        </p:spPr>
      </p:pic>
      <p:sp>
        <p:nvSpPr>
          <p:cNvPr id="9" name="CaixaDeTexto 5"/>
          <p:cNvSpPr txBox="1">
            <a:spLocks noChangeArrowheads="1"/>
          </p:cNvSpPr>
          <p:nvPr/>
        </p:nvSpPr>
        <p:spPr bwMode="auto">
          <a:xfrm>
            <a:off x="1143000" y="1005752"/>
            <a:ext cx="555171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100" b="1" dirty="0">
                <a:solidFill>
                  <a:schemeClr val="bg1"/>
                </a:solidFill>
              </a:rPr>
              <a:t>Resultado da Previdência Social Urbana e Rural </a:t>
            </a:r>
          </a:p>
          <a:p>
            <a:pPr algn="ctr"/>
            <a:r>
              <a:rPr lang="pt-BR" sz="2100" b="1" dirty="0">
                <a:solidFill>
                  <a:schemeClr val="bg1"/>
                </a:solidFill>
              </a:rPr>
              <a:t>(Em R$ bilhões nominais)</a:t>
            </a:r>
          </a:p>
        </p:txBody>
      </p:sp>
    </p:spTree>
    <p:extLst>
      <p:ext uri="{BB962C8B-B14F-4D97-AF65-F5344CB8AC3E}">
        <p14:creationId xmlns:p14="http://schemas.microsoft.com/office/powerpoint/2010/main" val="4131837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/>
          </p:nvPr>
        </p:nvGraphicFramePr>
        <p:xfrm>
          <a:off x="979014" y="1862826"/>
          <a:ext cx="7185972" cy="3969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lanilha" r:id="rId3" imgW="5090169" imgH="2811888" progId="Excel.Sheet.12">
                  <p:embed/>
                </p:oleObj>
              </mc:Choice>
              <mc:Fallback>
                <p:oleObj name="Planilha" r:id="rId3" imgW="5090169" imgH="28118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9014" y="1862826"/>
                        <a:ext cx="7185972" cy="3969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7" descr="bg livre.png">
            <a:extLst>
              <a:ext uri="{FF2B5EF4-FFF2-40B4-BE49-F238E27FC236}">
                <a16:creationId xmlns="" xmlns:a16="http://schemas.microsoft.com/office/drawing/2014/main" id="{699BBFE8-290B-4562-AD18-7E18036D2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43518" r="397" b="28114"/>
          <a:stretch/>
        </p:blipFill>
        <p:spPr>
          <a:xfrm>
            <a:off x="104602" y="944724"/>
            <a:ext cx="8756372" cy="864096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5526" y="1106742"/>
            <a:ext cx="8316924" cy="48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pt-BR" altLang="pt-BR" sz="2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Nas regiões mais pobres as aposentadorias ocorrem em idade maior</a:t>
            </a:r>
            <a:endParaRPr lang="pt-BR" altLang="pt-BR" sz="2700" b="1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15112</TotalTime>
  <Words>2006</Words>
  <Application>Microsoft Office PowerPoint</Application>
  <PresentationFormat>Apresentação na tela (4:3)</PresentationFormat>
  <Paragraphs>351</Paragraphs>
  <Slides>29</Slides>
  <Notes>12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40" baseType="lpstr">
      <vt:lpstr>Arial Unicode MS</vt:lpstr>
      <vt:lpstr>Arial</vt:lpstr>
      <vt:lpstr>Arial Narrow</vt:lpstr>
      <vt:lpstr>Calibri</vt:lpstr>
      <vt:lpstr>Calibri (Body)</vt:lpstr>
      <vt:lpstr>Calibri Light</vt:lpstr>
      <vt:lpstr>Helvetica</vt:lpstr>
      <vt:lpstr>Times New Roman</vt:lpstr>
      <vt:lpstr>Tema do Office</vt:lpstr>
      <vt:lpstr>Worksheet</vt:lpstr>
      <vt:lpstr>Planilha</vt:lpstr>
      <vt:lpstr>A NOVA PREVIDÊNCIA</vt:lpstr>
      <vt:lpstr>Apresentação do PowerPoint</vt:lpstr>
      <vt:lpstr>As projeções populacionais mostram que, em 2060, haverá menos pessoas em idade ativa que hoje (- 5,7%, com respeito a 2018). Ao mesmo tempo, o número de idosos irá triplicar.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Dívida da geração atual dos Regimes Próprios de Previdência dos servidores públicos corresponde a 64% do PIB.</vt:lpstr>
      <vt:lpstr>Quase 60% das despesas com previdência dos servidores públicos são pagas com tributos extraídos da população, especialmente os mais pobres, tendo em vista a regressividade do sistema tributário. Porém, esse cenário não ocorre nos municípios que possuem capitalização.</vt:lpstr>
      <vt:lpstr>Gastos com pensão por morte como % do PIB de 2017* - Total de gastos de regimes obrigatórios  Brasil: 3,2% (com forças armadas) estimado para 2018 – média da OCDE de 1% do PIB (público 0,9% e privado 0,1%)</vt:lpstr>
      <vt:lpstr>Relação gastos com pensão por morte / aposentadoria para velhice  - OCDE Brasil (RGPS): 44% para 2018 (considerando aposentadoria por idade e por tempo de contribuição) – média da OCDE de 13%*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Judicialização BPC/LOAS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Nova Previdência</dc:title>
  <dc:creator>Patricia Mesquita</dc:creator>
  <cp:lastModifiedBy>Leonado José Rolim Guimares</cp:lastModifiedBy>
  <cp:revision>492</cp:revision>
  <cp:lastPrinted>2019-08-22T11:06:37Z</cp:lastPrinted>
  <dcterms:created xsi:type="dcterms:W3CDTF">2019-02-17T14:23:30Z</dcterms:created>
  <dcterms:modified xsi:type="dcterms:W3CDTF">2019-08-22T11:12:33Z</dcterms:modified>
</cp:coreProperties>
</file>