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79" r:id="rId2"/>
    <p:sldId id="341" r:id="rId3"/>
    <p:sldId id="464" r:id="rId4"/>
    <p:sldId id="354" r:id="rId5"/>
    <p:sldId id="478" r:id="rId6"/>
    <p:sldId id="371" r:id="rId7"/>
    <p:sldId id="372" r:id="rId8"/>
    <p:sldId id="335" r:id="rId9"/>
    <p:sldId id="467" r:id="rId10"/>
    <p:sldId id="440" r:id="rId11"/>
    <p:sldId id="345" r:id="rId12"/>
    <p:sldId id="441" r:id="rId13"/>
    <p:sldId id="261" r:id="rId14"/>
    <p:sldId id="262" r:id="rId15"/>
    <p:sldId id="263" r:id="rId16"/>
    <p:sldId id="443" r:id="rId17"/>
    <p:sldId id="408" r:id="rId18"/>
    <p:sldId id="450" r:id="rId19"/>
    <p:sldId id="460" r:id="rId20"/>
    <p:sldId id="432" r:id="rId21"/>
    <p:sldId id="433" r:id="rId22"/>
    <p:sldId id="434" r:id="rId23"/>
    <p:sldId id="483" r:id="rId24"/>
    <p:sldId id="482" r:id="rId25"/>
    <p:sldId id="481" r:id="rId26"/>
    <p:sldId id="328" r:id="rId2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D6F"/>
    <a:srgbClr val="2E5E7D"/>
    <a:srgbClr val="EAEA70"/>
    <a:srgbClr val="C0CED8"/>
    <a:srgbClr val="FFFFFF"/>
    <a:srgbClr val="BFAD78"/>
    <a:srgbClr val="A48A3E"/>
    <a:srgbClr val="A48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249" autoAdjust="0"/>
  </p:normalViewPr>
  <p:slideViewPr>
    <p:cSldViewPr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F68FB-E07B-4025-A37D-16028E3EEE79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7365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ABF03-1AE7-4DEB-AB6E-03FDCBF59A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387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F213-0887-4902-8B77-95A75B2DE55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81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:notes"/>
          <p:cNvSpPr txBox="1">
            <a:spLocks noGrp="1"/>
          </p:cNvSpPr>
          <p:nvPr>
            <p:ph type="body" idx="1"/>
          </p:nvPr>
        </p:nvSpPr>
        <p:spPr>
          <a:xfrm>
            <a:off x="685800" y="4367146"/>
            <a:ext cx="5486400" cy="4137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88975"/>
            <a:ext cx="4597400" cy="3448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7:notes"/>
          <p:cNvSpPr txBox="1">
            <a:spLocks noGrp="1"/>
          </p:cNvSpPr>
          <p:nvPr>
            <p:ph type="body" idx="1"/>
          </p:nvPr>
        </p:nvSpPr>
        <p:spPr>
          <a:xfrm>
            <a:off x="685800" y="4367146"/>
            <a:ext cx="5486400" cy="4137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88975"/>
            <a:ext cx="4597400" cy="3448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:notes"/>
          <p:cNvSpPr txBox="1">
            <a:spLocks noGrp="1"/>
          </p:cNvSpPr>
          <p:nvPr>
            <p:ph type="body" idx="1"/>
          </p:nvPr>
        </p:nvSpPr>
        <p:spPr>
          <a:xfrm>
            <a:off x="685800" y="4367146"/>
            <a:ext cx="5486400" cy="41372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88975"/>
            <a:ext cx="4597400" cy="3448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FB7544C-58C7-4512-897A-CD08BD395BF5}" type="datetime1">
              <a:rPr lang="pt-BR" smtClean="0"/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E8B1246-63CD-4F9B-A7CB-462566304CE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28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nprotec_Logo_PNG_Transparente.png" descr="Anprotec_Logo_PNG_Transparent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3176" y="2795888"/>
            <a:ext cx="5337980" cy="129311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3" name="Conector Reto 12"/>
          <p:cNvCxnSpPr/>
          <p:nvPr userDrawn="1"/>
        </p:nvCxnSpPr>
        <p:spPr>
          <a:xfrm>
            <a:off x="392907" y="6493706"/>
            <a:ext cx="8358020" cy="0"/>
          </a:xfrm>
          <a:prstGeom prst="line">
            <a:avLst/>
          </a:prstGeom>
          <a:ln w="15875">
            <a:solidFill>
              <a:srgbClr val="FFB4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 userDrawn="1"/>
        </p:nvSpPr>
        <p:spPr>
          <a:xfrm>
            <a:off x="3126441" y="4329955"/>
            <a:ext cx="29045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www.anprotec.org.br</a:t>
            </a:r>
            <a:endParaRPr lang="pt-BR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5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49EF4-B97B-4FAD-A0DE-B96961291569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49EF4-B97B-4FAD-A0DE-B96961291569}" type="datetimeFigureOut">
              <a:rPr lang="pt-BR" smtClean="0"/>
              <a:t>10/06/2019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BF824-FAF5-4955-BC51-FC802692748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2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12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g"/><Relationship Id="rId11" Type="http://schemas.openxmlformats.org/officeDocument/2006/relationships/image" Target="../media/image52.png"/><Relationship Id="rId5" Type="http://schemas.openxmlformats.org/officeDocument/2006/relationships/image" Target="../media/image46.jpg"/><Relationship Id="rId10" Type="http://schemas.openxmlformats.org/officeDocument/2006/relationships/image" Target="../media/image51.png"/><Relationship Id="rId4" Type="http://schemas.openxmlformats.org/officeDocument/2006/relationships/image" Target="../media/image45.jpg"/><Relationship Id="rId9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jpe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lobalinnovationindex.org/" TargetMode="External"/><Relationship Id="rId5" Type="http://schemas.openxmlformats.org/officeDocument/2006/relationships/hyperlink" Target="http://www.imf.org/" TargetMode="External"/><Relationship Id="rId10" Type="http://schemas.openxmlformats.org/officeDocument/2006/relationships/hyperlink" Target="http://ricamconsultoria.com.br/news/artigos/brasil-uma-nova-cultura-empreendedora" TargetMode="External"/><Relationship Id="rId4" Type="http://schemas.openxmlformats.org/officeDocument/2006/relationships/hyperlink" Target="http://www.worldbank.org/" TargetMode="External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gif"/><Relationship Id="rId5" Type="http://schemas.openxmlformats.org/officeDocument/2006/relationships/image" Target="../media/image61.pn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mailto:elso.alberti@pqtec.org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6.jpeg"/><Relationship Id="rId10" Type="http://schemas.openxmlformats.org/officeDocument/2006/relationships/image" Target="../media/image12.jpeg"/><Relationship Id="rId4" Type="http://schemas.openxmlformats.org/officeDocument/2006/relationships/image" Target="../media/image5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65246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/>
          <p:cNvSpPr txBox="1">
            <a:spLocks/>
          </p:cNvSpPr>
          <p:nvPr/>
        </p:nvSpPr>
        <p:spPr>
          <a:xfrm>
            <a:off x="251520" y="1350911"/>
            <a:ext cx="8640960" cy="5318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76081" y="1224654"/>
            <a:ext cx="8007542" cy="5501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endParaRPr lang="pt-BR" sz="32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99117" y="11663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>
                <a:solidFill>
                  <a:srgbClr val="174D6F"/>
                </a:solidFill>
                <a:latin typeface="Arial Narrow" panose="020B0606020202030204" pitchFamily="34" charset="0"/>
              </a:rPr>
              <a:t>Parque Tecnológico São José dos Campos</a:t>
            </a:r>
          </a:p>
        </p:txBody>
      </p:sp>
      <p:pic>
        <p:nvPicPr>
          <p:cNvPr id="8" name="Picture 2" descr="http://www.urbam.com.br/sitenovo/media/40131/PARQUE_TECNOLOGICO2.jpg">
            <a:extLst>
              <a:ext uri="{FF2B5EF4-FFF2-40B4-BE49-F238E27FC236}">
                <a16:creationId xmlns:a16="http://schemas.microsoft.com/office/drawing/2014/main" id="{C836F12F-3BF4-4DEF-93DF-5297592FC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245"/>
            <a:ext cx="4860032" cy="323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C9CD9A9-1305-417E-ADAA-6E065BFFCC63}"/>
              </a:ext>
            </a:extLst>
          </p:cNvPr>
          <p:cNvSpPr txBox="1"/>
          <p:nvPr/>
        </p:nvSpPr>
        <p:spPr>
          <a:xfrm>
            <a:off x="5111552" y="2426112"/>
            <a:ext cx="3780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AUDIÊNCIA PÚBLICA</a:t>
            </a:r>
          </a:p>
          <a:p>
            <a:pPr algn="ctr"/>
            <a:endParaRPr lang="pt-BR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DESENVOLVIMENTO REGIONAL POR INTERMÉDIO DOS PARQUES TECNOLÓGICOS</a:t>
            </a:r>
          </a:p>
          <a:p>
            <a:pPr algn="ctr"/>
            <a:endParaRPr lang="pt-B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4153D28-17A8-4725-BF71-A6FF57360DF3}"/>
              </a:ext>
            </a:extLst>
          </p:cNvPr>
          <p:cNvSpPr txBox="1"/>
          <p:nvPr/>
        </p:nvSpPr>
        <p:spPr>
          <a:xfrm>
            <a:off x="1799117" y="5241394"/>
            <a:ext cx="5545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Comissão de Ciência e Tecnologia</a:t>
            </a:r>
          </a:p>
          <a:p>
            <a:pPr algn="ct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</a:rPr>
              <a:t>Senado Federal</a:t>
            </a:r>
            <a:endParaRPr lang="pt-BR" sz="20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2FE5432-08B0-4AAA-93F4-96EC1DE41FD0}"/>
              </a:ext>
            </a:extLst>
          </p:cNvPr>
          <p:cNvSpPr txBox="1"/>
          <p:nvPr/>
        </p:nvSpPr>
        <p:spPr>
          <a:xfrm>
            <a:off x="3455875" y="6450451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Brasilia, 12 de </a:t>
            </a:r>
            <a:r>
              <a:rPr lang="en-US" sz="1100" b="1" dirty="0" err="1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Junho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2019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041104B-6544-441A-9394-8514D0638959}"/>
              </a:ext>
            </a:extLst>
          </p:cNvPr>
          <p:cNvSpPr/>
          <p:nvPr/>
        </p:nvSpPr>
        <p:spPr>
          <a:xfrm>
            <a:off x="2987824" y="682553"/>
            <a:ext cx="33843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 de operação</a:t>
            </a:r>
          </a:p>
        </p:txBody>
      </p:sp>
    </p:spTree>
    <p:extLst>
      <p:ext uri="{BB962C8B-B14F-4D97-AF65-F5344CB8AC3E}">
        <p14:creationId xmlns:p14="http://schemas.microsoft.com/office/powerpoint/2010/main" val="44573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1763688" y="1"/>
            <a:ext cx="6768752" cy="109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Parque Tecnológico São José dos Campos</a:t>
            </a:r>
          </a:p>
          <a:p>
            <a:pPr lvl="0" algn="ctr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Quádrupla Hélice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EA1B0FF-6F35-4C1D-8536-152F63A1443F}"/>
              </a:ext>
            </a:extLst>
          </p:cNvPr>
          <p:cNvSpPr txBox="1"/>
          <p:nvPr/>
        </p:nvSpPr>
        <p:spPr>
          <a:xfrm>
            <a:off x="395536" y="1196752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2E5E7D"/>
                </a:solidFill>
                <a:latin typeface="Arial Narrow" panose="020B0606020202030204" pitchFamily="34" charset="0"/>
              </a:rPr>
              <a:t>Estabelecer “Ambiente Sinérgico” que estimule e promova o empreendedorismo e a ciência, tecnologia, inovação (C,T&amp;I) e o desenvolvimento competitivo e sustentável.</a:t>
            </a:r>
          </a:p>
          <a:p>
            <a:endParaRPr lang="pt-BR" sz="2000" b="1" dirty="0">
              <a:solidFill>
                <a:srgbClr val="2E5E7D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B15F8C70-0682-4D6C-8494-72AC999237D5}"/>
              </a:ext>
            </a:extLst>
          </p:cNvPr>
          <p:cNvGrpSpPr/>
          <p:nvPr/>
        </p:nvGrpSpPr>
        <p:grpSpPr>
          <a:xfrm>
            <a:off x="323528" y="2132856"/>
            <a:ext cx="8583606" cy="4608512"/>
            <a:chOff x="395536" y="1988840"/>
            <a:chExt cx="8640960" cy="4608512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8B2E89FB-1AF0-4741-BF6C-BE102D9457A3}"/>
                </a:ext>
              </a:extLst>
            </p:cNvPr>
            <p:cNvSpPr/>
            <p:nvPr/>
          </p:nvSpPr>
          <p:spPr>
            <a:xfrm>
              <a:off x="3419872" y="1988840"/>
              <a:ext cx="2520000" cy="252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1790B789-A124-45BA-9EB4-B9F3BD70A2C0}"/>
                </a:ext>
              </a:extLst>
            </p:cNvPr>
            <p:cNvSpPr/>
            <p:nvPr/>
          </p:nvSpPr>
          <p:spPr>
            <a:xfrm>
              <a:off x="2339752" y="3013851"/>
              <a:ext cx="2520000" cy="252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7DB5FCB0-C7C9-43E2-A3C5-5FB92F89D39F}"/>
                </a:ext>
              </a:extLst>
            </p:cNvPr>
            <p:cNvSpPr/>
            <p:nvPr/>
          </p:nvSpPr>
          <p:spPr>
            <a:xfrm>
              <a:off x="4428264" y="3013851"/>
              <a:ext cx="2520000" cy="252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29338C93-FACE-4839-A839-CDFEE9C7B649}"/>
                </a:ext>
              </a:extLst>
            </p:cNvPr>
            <p:cNvSpPr/>
            <p:nvPr/>
          </p:nvSpPr>
          <p:spPr>
            <a:xfrm>
              <a:off x="3399520" y="4077352"/>
              <a:ext cx="2520000" cy="252000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EED72DA6-033A-4D3D-B5B8-D509FF43AF2F}"/>
                </a:ext>
              </a:extLst>
            </p:cNvPr>
            <p:cNvSpPr txBox="1"/>
            <p:nvPr/>
          </p:nvSpPr>
          <p:spPr>
            <a:xfrm>
              <a:off x="3673243" y="2276872"/>
              <a:ext cx="19415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accent1">
                      <a:lumMod val="50000"/>
                    </a:schemeClr>
                  </a:solidFill>
                </a:rPr>
                <a:t>Instituições</a:t>
              </a:r>
            </a:p>
            <a:p>
              <a:pPr algn="ctr"/>
              <a:r>
                <a:rPr lang="pt-BR" sz="2000" b="1" dirty="0">
                  <a:solidFill>
                    <a:schemeClr val="accent1">
                      <a:lumMod val="50000"/>
                    </a:schemeClr>
                  </a:solidFill>
                </a:rPr>
                <a:t>Governamentais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EB6AF022-938C-4B60-A586-BC9E92F4DC1F}"/>
                </a:ext>
              </a:extLst>
            </p:cNvPr>
            <p:cNvSpPr txBox="1"/>
            <p:nvPr/>
          </p:nvSpPr>
          <p:spPr>
            <a:xfrm>
              <a:off x="3922538" y="5517232"/>
              <a:ext cx="14465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accent1">
                      <a:lumMod val="50000"/>
                    </a:schemeClr>
                  </a:solidFill>
                </a:rPr>
                <a:t>Setor</a:t>
              </a:r>
            </a:p>
            <a:p>
              <a:pPr algn="ctr"/>
              <a:r>
                <a:rPr lang="pt-BR" sz="2000" b="1" dirty="0">
                  <a:solidFill>
                    <a:schemeClr val="accent1">
                      <a:lumMod val="50000"/>
                    </a:schemeClr>
                  </a:solidFill>
                </a:rPr>
                <a:t>Empresarial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085AD77-2CDC-4924-9852-26E66218C3BA}"/>
                </a:ext>
              </a:extLst>
            </p:cNvPr>
            <p:cNvSpPr txBox="1"/>
            <p:nvPr/>
          </p:nvSpPr>
          <p:spPr>
            <a:xfrm>
              <a:off x="5649830" y="4037002"/>
              <a:ext cx="12379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accent1">
                      <a:lumMod val="50000"/>
                    </a:schemeClr>
                  </a:solidFill>
                </a:rPr>
                <a:t>Academia</a:t>
              </a: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6D0ED8F8-75F9-408B-BD61-8F32F42D3DBB}"/>
                </a:ext>
              </a:extLst>
            </p:cNvPr>
            <p:cNvSpPr txBox="1"/>
            <p:nvPr/>
          </p:nvSpPr>
          <p:spPr>
            <a:xfrm>
              <a:off x="2419648" y="3862789"/>
              <a:ext cx="12763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accent1">
                      <a:lumMod val="50000"/>
                    </a:schemeClr>
                  </a:solidFill>
                </a:rPr>
                <a:t>Sociedade</a:t>
              </a:r>
            </a:p>
            <a:p>
              <a:pPr algn="ctr"/>
              <a:r>
                <a:rPr lang="pt-BR" sz="2000" b="1" dirty="0">
                  <a:solidFill>
                    <a:schemeClr val="accent1">
                      <a:lumMod val="50000"/>
                    </a:schemeClr>
                  </a:solidFill>
                </a:rPr>
                <a:t>Civil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F7505BCA-E6D0-4961-B974-6A30C118254A}"/>
                </a:ext>
              </a:extLst>
            </p:cNvPr>
            <p:cNvSpPr txBox="1"/>
            <p:nvPr/>
          </p:nvSpPr>
          <p:spPr>
            <a:xfrm>
              <a:off x="395536" y="2204864"/>
              <a:ext cx="22679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/>
                <a:t>Engajamento Político</a:t>
              </a:r>
            </a:p>
            <a:p>
              <a:pPr algn="ctr"/>
              <a:r>
                <a:rPr lang="pt-BR" dirty="0"/>
                <a:t>Administração Aberta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42C11124-3DB6-40C9-8EB8-91110B283891}"/>
                </a:ext>
              </a:extLst>
            </p:cNvPr>
            <p:cNvSpPr txBox="1"/>
            <p:nvPr/>
          </p:nvSpPr>
          <p:spPr>
            <a:xfrm>
              <a:off x="402491" y="5518973"/>
              <a:ext cx="26641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/>
                <a:t>Articulação das Demandas</a:t>
              </a:r>
            </a:p>
            <a:p>
              <a:pPr algn="ctr"/>
              <a:r>
                <a:rPr lang="pt-BR" dirty="0"/>
                <a:t>por Inovação (Mercado)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7656CAE4-6929-4116-9E6A-94E2BCC73810}"/>
                </a:ext>
              </a:extLst>
            </p:cNvPr>
            <p:cNvSpPr txBox="1"/>
            <p:nvPr/>
          </p:nvSpPr>
          <p:spPr>
            <a:xfrm>
              <a:off x="6126722" y="2204864"/>
              <a:ext cx="27657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/>
                <a:t>Articulação das Demandas </a:t>
              </a:r>
            </a:p>
            <a:p>
              <a:pPr algn="ctr"/>
              <a:r>
                <a:rPr lang="pt-BR" dirty="0"/>
                <a:t>e Vocação Regional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DE6073AE-9401-4F20-A25D-12CBAD21B5D4}"/>
                </a:ext>
              </a:extLst>
            </p:cNvPr>
            <p:cNvSpPr txBox="1"/>
            <p:nvPr/>
          </p:nvSpPr>
          <p:spPr>
            <a:xfrm>
              <a:off x="5953728" y="5518973"/>
              <a:ext cx="30827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/>
                <a:t>Desenvolvimento de Modelos </a:t>
              </a:r>
            </a:p>
            <a:p>
              <a:pPr algn="ctr"/>
              <a:r>
                <a:rPr lang="pt-BR" dirty="0"/>
                <a:t>de Inovação</a:t>
              </a:r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EFEF697A-BCFC-4517-932F-5BB0D7248C67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1529533" y="2851195"/>
              <a:ext cx="2500130" cy="7697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011942A6-D945-4F2D-BBF3-D02E80488AD3}"/>
                </a:ext>
              </a:extLst>
            </p:cNvPr>
            <p:cNvCxnSpPr>
              <a:cxnSpLocks/>
              <a:stCxn id="20" idx="0"/>
            </p:cNvCxnSpPr>
            <p:nvPr/>
          </p:nvCxnSpPr>
          <p:spPr>
            <a:xfrm flipV="1">
              <a:off x="1734587" y="4992921"/>
              <a:ext cx="2218837" cy="5260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F79D9831-70DE-4D3C-8B17-821A183CEA81}"/>
                </a:ext>
              </a:extLst>
            </p:cNvPr>
            <p:cNvCxnSpPr>
              <a:cxnSpLocks/>
            </p:cNvCxnSpPr>
            <p:nvPr/>
          </p:nvCxnSpPr>
          <p:spPr>
            <a:xfrm>
              <a:off x="5351088" y="4957787"/>
              <a:ext cx="2072016" cy="5611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E8308F91-3C78-4E0A-AF39-C6EAE8D0C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5478" y="2851197"/>
              <a:ext cx="2072115" cy="7576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18098C58-744F-4177-9F5C-3D4D8EDFF793}"/>
                </a:ext>
              </a:extLst>
            </p:cNvPr>
            <p:cNvSpPr/>
            <p:nvPr/>
          </p:nvSpPr>
          <p:spPr>
            <a:xfrm>
              <a:off x="3927844" y="3555793"/>
              <a:ext cx="1476000" cy="1474364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4" name="Picture 3" descr="C:\Users\positivo\Desktop\logos.png">
              <a:extLst>
                <a:ext uri="{FF2B5EF4-FFF2-40B4-BE49-F238E27FC236}">
                  <a16:creationId xmlns:a16="http://schemas.microsoft.com/office/drawing/2014/main" id="{D015A5A5-3579-48B8-84D4-F6E0C1EAD1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97595" y="3933056"/>
              <a:ext cx="1122477" cy="720080"/>
            </a:xfrm>
            <a:prstGeom prst="rect">
              <a:avLst/>
            </a:prstGeom>
            <a:noFill/>
          </p:spPr>
        </p:pic>
      </p:grpSp>
      <p:sp>
        <p:nvSpPr>
          <p:cNvPr id="26" name="Retângulo 25">
            <a:extLst>
              <a:ext uri="{FF2B5EF4-FFF2-40B4-BE49-F238E27FC236}">
                <a16:creationId xmlns:a16="http://schemas.microsoft.com/office/drawing/2014/main" id="{509C98A0-20B3-47A9-99D3-E863C66577AF}"/>
              </a:ext>
            </a:extLst>
          </p:cNvPr>
          <p:cNvSpPr/>
          <p:nvPr/>
        </p:nvSpPr>
        <p:spPr>
          <a:xfrm rot="19077780">
            <a:off x="7609819" y="5992024"/>
            <a:ext cx="15841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</a:t>
            </a:r>
          </a:p>
        </p:txBody>
      </p:sp>
    </p:spTree>
    <p:extLst>
      <p:ext uri="{BB962C8B-B14F-4D97-AF65-F5344CB8AC3E}">
        <p14:creationId xmlns:p14="http://schemas.microsoft.com/office/powerpoint/2010/main" val="1046128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/>
          <p:cNvSpPr txBox="1">
            <a:spLocks/>
          </p:cNvSpPr>
          <p:nvPr/>
        </p:nvSpPr>
        <p:spPr>
          <a:xfrm>
            <a:off x="251520" y="1350911"/>
            <a:ext cx="8640960" cy="5318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452890" y="1313467"/>
            <a:ext cx="843959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pt-BR" sz="2400" b="1" dirty="0">
                <a:solidFill>
                  <a:srgbClr val="2E5E7D"/>
                </a:solidFill>
                <a:latin typeface="Arial Narrow" panose="020B0606020202030204" pitchFamily="34" charset="0"/>
              </a:rPr>
              <a:t>Ambiente Sinérgico </a:t>
            </a:r>
            <a:r>
              <a:rPr lang="pt-BR" sz="2000" dirty="0">
                <a:solidFill>
                  <a:srgbClr val="2E5E7D"/>
                </a:solidFill>
                <a:latin typeface="Arial Narrow" panose="020B0606020202030204" pitchFamily="34" charset="0"/>
              </a:rPr>
              <a:t>(+ de 300 empresas e instituições vinculadas ao Parque)</a:t>
            </a:r>
            <a:endParaRPr lang="pt-BR" sz="1600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marL="742950" lvl="1" indent="-207963" fontAlgn="base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145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empresas no </a:t>
            </a:r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NEXUS HUB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 Centros Empresariais; 30.150 m²; 1.950 postos de trabalho (57% nível superior); receita aproximada de R$ 95 milhões/ano.</a:t>
            </a:r>
          </a:p>
          <a:p>
            <a:pPr marL="1200150" lvl="2" indent="-215900" fontAlgn="base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68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empresas/instituições instaladas</a:t>
            </a:r>
          </a:p>
          <a:p>
            <a:pPr marL="1200150" lvl="2" indent="-215900" fontAlgn="base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77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startups incubadas e aceleradas</a:t>
            </a:r>
          </a:p>
          <a:p>
            <a:pPr marL="742950" lvl="2" indent="-207963" fontAlgn="base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94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 empresas associadas ao </a:t>
            </a:r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Cluster Aeroespacial e Defesa</a:t>
            </a:r>
          </a:p>
          <a:p>
            <a:pPr marL="742950" lvl="2" indent="-207963" fontAlgn="base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67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 empresas associadas ao </a:t>
            </a:r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APL TIC Vale</a:t>
            </a:r>
          </a:p>
          <a:p>
            <a:pPr marL="742950" lvl="2" indent="-207963" fontAlgn="base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4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 institutos de ciência e tecnologia</a:t>
            </a:r>
          </a:p>
          <a:p>
            <a:pPr marL="742950" lvl="2" indent="-207963" fontAlgn="base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5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 institutos de ensino e pesquisa: 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970 vagas; 103 funcionários; 223 professores; 	5.020 alunos</a:t>
            </a:r>
            <a:endParaRPr lang="pt-BR" sz="2000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marL="742950" lvl="2" indent="-207963" fontAlgn="base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3 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entidades da sociedade civil</a:t>
            </a:r>
          </a:p>
          <a:p>
            <a:pPr marL="742950" lvl="2" indent="-207963" fontAlgn="base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3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 empresas instaladas na </a:t>
            </a:r>
            <a:r>
              <a:rPr lang="pt-BR" sz="2000" dirty="0" err="1">
                <a:solidFill>
                  <a:srgbClr val="174D6F"/>
                </a:solidFill>
                <a:latin typeface="Arial Narrow" panose="020B0606020202030204" pitchFamily="34" charset="0"/>
              </a:rPr>
              <a:t>Zeptec</a:t>
            </a:r>
            <a:endParaRPr lang="pt-BR" sz="2000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marL="742950" lvl="2" indent="-207963" fontAlgn="base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18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 microempresas instaladas nas Galerias do Microempreendedor</a:t>
            </a:r>
            <a:r>
              <a:rPr lang="pt-BR" sz="2000" dirty="0"/>
              <a:t> 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979712" y="188640"/>
            <a:ext cx="720080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Parque Tecnológico São José dos Campos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1C00B92-B6F6-4B3C-BBF0-858D872F32EB}"/>
              </a:ext>
            </a:extLst>
          </p:cNvPr>
          <p:cNvSpPr/>
          <p:nvPr/>
        </p:nvSpPr>
        <p:spPr>
          <a:xfrm rot="19077780">
            <a:off x="7609819" y="5992024"/>
            <a:ext cx="15841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</a:t>
            </a:r>
          </a:p>
        </p:txBody>
      </p:sp>
    </p:spTree>
    <p:extLst>
      <p:ext uri="{BB962C8B-B14F-4D97-AF65-F5344CB8AC3E}">
        <p14:creationId xmlns:p14="http://schemas.microsoft.com/office/powerpoint/2010/main" val="3368406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m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844824"/>
            <a:ext cx="4536504" cy="307575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7140" y="1949430"/>
            <a:ext cx="5508996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01613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Treinamento e capacitação</a:t>
            </a:r>
          </a:p>
          <a:p>
            <a:pPr marL="285750" indent="-201613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Serviços de consultoria</a:t>
            </a:r>
          </a:p>
          <a:p>
            <a:pPr marL="285750" indent="-201613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Networking</a:t>
            </a:r>
          </a:p>
          <a:p>
            <a:pPr marL="285750" indent="-201613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Ações para Internacionalização</a:t>
            </a:r>
          </a:p>
          <a:p>
            <a:pPr marL="285750" indent="-201613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Suporte a inovação tecnológica</a:t>
            </a:r>
          </a:p>
          <a:p>
            <a:pPr marL="285750" indent="-201613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Proteção a propriedade intelectual</a:t>
            </a:r>
          </a:p>
          <a:p>
            <a:pPr marL="285750" indent="-201613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Certificação de produtos e processos</a:t>
            </a:r>
          </a:p>
          <a:p>
            <a:pPr marL="285750" indent="-201613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Serviços e espaços compartilhados</a:t>
            </a:r>
          </a:p>
          <a:p>
            <a:pPr marL="285750" indent="-201613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Gerenciamento de projetos e contratos</a:t>
            </a:r>
          </a:p>
          <a:p>
            <a:pPr marL="285750" indent="-201613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Captação de recursos: Fomento/Desenvolvimento</a:t>
            </a:r>
          </a:p>
          <a:p>
            <a:pPr marL="285750" indent="-201613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Incentivos fiscais (Leis da Informática e Inovação)</a:t>
            </a:r>
          </a:p>
          <a:p>
            <a:pPr marL="285750" indent="-201613">
              <a:spcAft>
                <a:spcPts val="8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Promoção de parcerias e geração de novos negócios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259632" y="1196752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Ambiente favorável ao fortalecimento das cadeias produtivas</a:t>
            </a:r>
            <a:endParaRPr lang="pt-BR" sz="2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979712" y="188640"/>
            <a:ext cx="720080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Parque Tecnológico São José dos Campos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8BFA87A-55E8-47D9-BF8B-E1D2E23BC152}"/>
              </a:ext>
            </a:extLst>
          </p:cNvPr>
          <p:cNvSpPr/>
          <p:nvPr/>
        </p:nvSpPr>
        <p:spPr>
          <a:xfrm rot="19077780">
            <a:off x="7609819" y="5992024"/>
            <a:ext cx="15841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</a:t>
            </a:r>
          </a:p>
        </p:txBody>
      </p:sp>
    </p:spTree>
    <p:extLst>
      <p:ext uri="{BB962C8B-B14F-4D97-AF65-F5344CB8AC3E}">
        <p14:creationId xmlns:p14="http://schemas.microsoft.com/office/powerpoint/2010/main" val="142373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 txBox="1"/>
          <p:nvPr/>
        </p:nvSpPr>
        <p:spPr>
          <a:xfrm>
            <a:off x="260053" y="1350911"/>
            <a:ext cx="3487937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BR" sz="2400" b="1" dirty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PQTEC EM NÚMEROS</a:t>
            </a:r>
            <a:endParaRPr sz="2400" b="1" dirty="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290001" y="1894620"/>
            <a:ext cx="3257342" cy="410795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BR" sz="165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EMPRESAS</a:t>
            </a:r>
            <a:endParaRPr sz="165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1" name="Google Shape;29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3365" y="2575838"/>
            <a:ext cx="5316908" cy="39534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2" name="Google Shape;292;p18"/>
          <p:cNvGrpSpPr/>
          <p:nvPr/>
        </p:nvGrpSpPr>
        <p:grpSpPr>
          <a:xfrm>
            <a:off x="3859056" y="1568355"/>
            <a:ext cx="4994943" cy="973436"/>
            <a:chOff x="5749572" y="443803"/>
            <a:chExt cx="6234285" cy="1297915"/>
          </a:xfrm>
        </p:grpSpPr>
        <p:sp>
          <p:nvSpPr>
            <p:cNvPr id="293" name="Google Shape;293;p18"/>
            <p:cNvSpPr txBox="1"/>
            <p:nvPr/>
          </p:nvSpPr>
          <p:spPr>
            <a:xfrm>
              <a:off x="5768922" y="605529"/>
              <a:ext cx="8424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pt-BR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CE I</a:t>
              </a:r>
              <a:endPara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18"/>
            <p:cNvSpPr txBox="1"/>
            <p:nvPr/>
          </p:nvSpPr>
          <p:spPr>
            <a:xfrm>
              <a:off x="7880961" y="620710"/>
              <a:ext cx="10509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pt-BR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CE II</a:t>
              </a:r>
              <a:endPara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18"/>
            <p:cNvSpPr txBox="1"/>
            <p:nvPr/>
          </p:nvSpPr>
          <p:spPr>
            <a:xfrm>
              <a:off x="10000536" y="600785"/>
              <a:ext cx="10509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pt-BR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CE IV</a:t>
              </a:r>
              <a:endPara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grpSp>
          <p:nvGrpSpPr>
            <p:cNvPr id="296" name="Google Shape;296;p18"/>
            <p:cNvGrpSpPr/>
            <p:nvPr/>
          </p:nvGrpSpPr>
          <p:grpSpPr>
            <a:xfrm>
              <a:off x="5972175" y="1036715"/>
              <a:ext cx="5860919" cy="298208"/>
              <a:chOff x="5972175" y="1036715"/>
              <a:chExt cx="5860919" cy="298208"/>
            </a:xfrm>
          </p:grpSpPr>
          <p:cxnSp>
            <p:nvCxnSpPr>
              <p:cNvPr id="297" name="Google Shape;297;p18"/>
              <p:cNvCxnSpPr/>
              <p:nvPr/>
            </p:nvCxnSpPr>
            <p:spPr>
              <a:xfrm rot="10800000" flipH="1">
                <a:off x="5972175" y="1182827"/>
                <a:ext cx="5860919" cy="14397"/>
              </a:xfrm>
              <a:prstGeom prst="straightConnector1">
                <a:avLst/>
              </a:prstGeom>
              <a:noFill/>
              <a:ln w="7620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298" name="Google Shape;298;p18"/>
              <p:cNvSpPr/>
              <p:nvPr/>
            </p:nvSpPr>
            <p:spPr>
              <a:xfrm>
                <a:off x="5984880" y="1082923"/>
                <a:ext cx="235895" cy="252000"/>
              </a:xfrm>
              <a:prstGeom prst="ellipse">
                <a:avLst/>
              </a:prstGeom>
              <a:solidFill>
                <a:schemeClr val="lt1"/>
              </a:solidFill>
              <a:ln w="76200" cap="flat" cmpd="sng">
                <a:solidFill>
                  <a:srgbClr val="5B9BD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8"/>
              <p:cNvSpPr/>
              <p:nvPr/>
            </p:nvSpPr>
            <p:spPr>
              <a:xfrm>
                <a:off x="8165478" y="1063873"/>
                <a:ext cx="235895" cy="252000"/>
              </a:xfrm>
              <a:prstGeom prst="ellipse">
                <a:avLst/>
              </a:prstGeom>
              <a:solidFill>
                <a:schemeClr val="lt1"/>
              </a:solidFill>
              <a:ln w="76200" cap="flat" cmpd="sng">
                <a:solidFill>
                  <a:srgbClr val="5B9BD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8"/>
              <p:cNvSpPr/>
              <p:nvPr/>
            </p:nvSpPr>
            <p:spPr>
              <a:xfrm>
                <a:off x="10356770" y="1044823"/>
                <a:ext cx="235895" cy="252000"/>
              </a:xfrm>
              <a:prstGeom prst="ellipse">
                <a:avLst/>
              </a:prstGeom>
              <a:solidFill>
                <a:schemeClr val="lt1"/>
              </a:solidFill>
              <a:ln w="76200" cap="flat" cmpd="sng">
                <a:solidFill>
                  <a:srgbClr val="5B9BD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18"/>
              <p:cNvSpPr/>
              <p:nvPr/>
            </p:nvSpPr>
            <p:spPr>
              <a:xfrm>
                <a:off x="11109245" y="1036715"/>
                <a:ext cx="235895" cy="252000"/>
              </a:xfrm>
              <a:prstGeom prst="ellipse">
                <a:avLst/>
              </a:prstGeom>
              <a:solidFill>
                <a:schemeClr val="lt1"/>
              </a:solidFill>
              <a:ln w="76200" cap="flat" cmpd="sng">
                <a:solidFill>
                  <a:srgbClr val="5B9BD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69" tIns="34275" rIns="68569" bIns="34275" anchor="ctr" anchorCtr="0">
                <a:noAutofit/>
              </a:bodyPr>
              <a:lstStyle/>
              <a:p>
                <a:pPr algn="ctr"/>
                <a:endParaRPr sz="135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2" name="Google Shape;302;p18"/>
            <p:cNvSpPr txBox="1"/>
            <p:nvPr/>
          </p:nvSpPr>
          <p:spPr>
            <a:xfrm>
              <a:off x="10607703" y="443803"/>
              <a:ext cx="1376154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sz="105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CWK</a:t>
              </a:r>
              <a:endParaRPr sz="135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algn="ctr"/>
              <a:r>
                <a:rPr lang="pt-BR" sz="135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NEXUS</a:t>
              </a:r>
              <a:endParaRPr sz="135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18"/>
            <p:cNvSpPr txBox="1"/>
            <p:nvPr/>
          </p:nvSpPr>
          <p:spPr>
            <a:xfrm>
              <a:off x="5749572" y="1341608"/>
              <a:ext cx="10128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pt-BR" sz="15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2009</a:t>
              </a:r>
              <a:endParaRPr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18"/>
            <p:cNvSpPr txBox="1"/>
            <p:nvPr/>
          </p:nvSpPr>
          <p:spPr>
            <a:xfrm>
              <a:off x="7876609" y="1341608"/>
              <a:ext cx="10128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pt-BR" sz="15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2013</a:t>
              </a:r>
              <a:endParaRPr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18"/>
            <p:cNvSpPr txBox="1"/>
            <p:nvPr/>
          </p:nvSpPr>
          <p:spPr>
            <a:xfrm>
              <a:off x="10148471" y="1335411"/>
              <a:ext cx="10128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pt-BR" sz="15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2017</a:t>
              </a:r>
              <a:endParaRPr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18"/>
            <p:cNvSpPr txBox="1"/>
            <p:nvPr/>
          </p:nvSpPr>
          <p:spPr>
            <a:xfrm>
              <a:off x="10876198" y="1335411"/>
              <a:ext cx="101287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r>
                <a:rPr lang="pt-BR" sz="15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2018</a:t>
              </a:r>
              <a:endParaRPr sz="15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8" name="Picture 3" descr="C:\Users\positivo\Desktop\logos.png">
            <a:extLst>
              <a:ext uri="{FF2B5EF4-FFF2-40B4-BE49-F238E27FC236}">
                <a16:creationId xmlns:a16="http://schemas.microsoft.com/office/drawing/2014/main" id="{4982B96F-7736-4586-A864-D7C79BE1F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A2E804F7-6AE2-4ACF-BDC8-8F2718EDEE40}"/>
              </a:ext>
            </a:extLst>
          </p:cNvPr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1">
            <a:extLst>
              <a:ext uri="{FF2B5EF4-FFF2-40B4-BE49-F238E27FC236}">
                <a16:creationId xmlns:a16="http://schemas.microsoft.com/office/drawing/2014/main" id="{F3DC9E04-2AA5-4072-9D54-F1397A7BC082}"/>
              </a:ext>
            </a:extLst>
          </p:cNvPr>
          <p:cNvSpPr txBox="1">
            <a:spLocks/>
          </p:cNvSpPr>
          <p:nvPr/>
        </p:nvSpPr>
        <p:spPr>
          <a:xfrm>
            <a:off x="1979712" y="188640"/>
            <a:ext cx="720080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Parque Tecnológico São José dos Campos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BE97C77E-7685-4E6E-A907-F1DD55F0BECC}"/>
              </a:ext>
            </a:extLst>
          </p:cNvPr>
          <p:cNvSpPr/>
          <p:nvPr/>
        </p:nvSpPr>
        <p:spPr>
          <a:xfrm rot="19077780">
            <a:off x="7609819" y="5992024"/>
            <a:ext cx="15841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42" y="2891200"/>
            <a:ext cx="3575825" cy="312215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9"/>
          <p:cNvSpPr txBox="1"/>
          <p:nvPr/>
        </p:nvSpPr>
        <p:spPr>
          <a:xfrm>
            <a:off x="323283" y="1622267"/>
            <a:ext cx="3514138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BR" sz="2400" b="1" dirty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PQTEC EM NÚMEROS</a:t>
            </a:r>
            <a:endParaRPr sz="2400" b="1" dirty="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21" name="Google Shape;321;p19"/>
          <p:cNvSpPr/>
          <p:nvPr/>
        </p:nvSpPr>
        <p:spPr>
          <a:xfrm>
            <a:off x="323284" y="2143812"/>
            <a:ext cx="3257342" cy="410795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BR" sz="16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POPULAÇÃO</a:t>
            </a:r>
            <a:endParaRPr sz="16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22" name="Google Shape;322;p19"/>
          <p:cNvGrpSpPr/>
          <p:nvPr/>
        </p:nvGrpSpPr>
        <p:grpSpPr>
          <a:xfrm>
            <a:off x="3794651" y="2925974"/>
            <a:ext cx="2338800" cy="3052606"/>
            <a:chOff x="6590353" y="2757467"/>
            <a:chExt cx="3118400" cy="4070141"/>
          </a:xfrm>
        </p:grpSpPr>
        <p:pic>
          <p:nvPicPr>
            <p:cNvPr id="323" name="Google Shape;323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951783" y="2757467"/>
              <a:ext cx="2049417" cy="40701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47379" y="5516590"/>
              <a:ext cx="576000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5" name="Google Shape;325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603232" y="2824925"/>
              <a:ext cx="576000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616376" y="4166762"/>
              <a:ext cx="576000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632239" y="6090977"/>
              <a:ext cx="576000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590353" y="3495844"/>
              <a:ext cx="576000" cy="57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19"/>
            <p:cNvSpPr txBox="1"/>
            <p:nvPr/>
          </p:nvSpPr>
          <p:spPr>
            <a:xfrm>
              <a:off x="6971377" y="2839482"/>
              <a:ext cx="217917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sz="825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ESTAGIÁRIOS</a:t>
              </a:r>
              <a:endParaRPr sz="825" baseline="300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30" name="Google Shape;330;p19"/>
            <p:cNvSpPr txBox="1"/>
            <p:nvPr/>
          </p:nvSpPr>
          <p:spPr>
            <a:xfrm>
              <a:off x="6960557" y="3499557"/>
              <a:ext cx="217917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sz="825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TÉCNICOS</a:t>
              </a:r>
              <a:endParaRPr sz="825" baseline="300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31" name="Google Shape;331;p19"/>
            <p:cNvSpPr txBox="1"/>
            <p:nvPr/>
          </p:nvSpPr>
          <p:spPr>
            <a:xfrm>
              <a:off x="6971377" y="4138305"/>
              <a:ext cx="217917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sz="825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GRADUADOS</a:t>
              </a:r>
              <a:endParaRPr sz="825" baseline="300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32" name="Google Shape;332;p19"/>
            <p:cNvSpPr txBox="1"/>
            <p:nvPr/>
          </p:nvSpPr>
          <p:spPr>
            <a:xfrm>
              <a:off x="7033551" y="4774434"/>
              <a:ext cx="217917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sz="825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MESTRES</a:t>
              </a:r>
              <a:endParaRPr sz="825" baseline="300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33" name="Google Shape;333;p19"/>
            <p:cNvSpPr txBox="1"/>
            <p:nvPr/>
          </p:nvSpPr>
          <p:spPr>
            <a:xfrm>
              <a:off x="7033551" y="6076797"/>
              <a:ext cx="217917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sz="825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OUTROS</a:t>
              </a:r>
              <a:endParaRPr sz="825" baseline="300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pic>
          <p:nvPicPr>
            <p:cNvPr id="334" name="Google Shape;334;p1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648143" y="4829969"/>
              <a:ext cx="576000" cy="57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p19"/>
            <p:cNvSpPr txBox="1"/>
            <p:nvPr/>
          </p:nvSpPr>
          <p:spPr>
            <a:xfrm>
              <a:off x="7033551" y="5415246"/>
              <a:ext cx="2179171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sz="825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DOUTORES</a:t>
              </a:r>
              <a:endParaRPr sz="825" baseline="300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36" name="Google Shape;336;p19"/>
            <p:cNvSpPr txBox="1"/>
            <p:nvPr/>
          </p:nvSpPr>
          <p:spPr>
            <a:xfrm>
              <a:off x="8572005" y="3025445"/>
              <a:ext cx="10999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13%</a:t>
              </a:r>
              <a:endPara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" name="Google Shape;337;p19"/>
            <p:cNvSpPr txBox="1"/>
            <p:nvPr/>
          </p:nvSpPr>
          <p:spPr>
            <a:xfrm>
              <a:off x="8597763" y="3667074"/>
              <a:ext cx="10999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19%</a:t>
              </a:r>
              <a:endPara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8" name="Google Shape;338;p19"/>
            <p:cNvSpPr txBox="1"/>
            <p:nvPr/>
          </p:nvSpPr>
          <p:spPr>
            <a:xfrm>
              <a:off x="8608803" y="4296256"/>
              <a:ext cx="10999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46%</a:t>
              </a:r>
              <a:endPara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p19"/>
            <p:cNvSpPr txBox="1"/>
            <p:nvPr/>
          </p:nvSpPr>
          <p:spPr>
            <a:xfrm>
              <a:off x="8605877" y="4949889"/>
              <a:ext cx="10999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9%</a:t>
              </a:r>
              <a:endPara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0" name="Google Shape;340;p19"/>
            <p:cNvSpPr txBox="1"/>
            <p:nvPr/>
          </p:nvSpPr>
          <p:spPr>
            <a:xfrm>
              <a:off x="8603729" y="5604564"/>
              <a:ext cx="10999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2%</a:t>
              </a:r>
              <a:endPara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1" name="Google Shape;341;p19"/>
            <p:cNvSpPr txBox="1"/>
            <p:nvPr/>
          </p:nvSpPr>
          <p:spPr>
            <a:xfrm>
              <a:off x="8575823" y="6246364"/>
              <a:ext cx="10999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11%</a:t>
              </a:r>
              <a:endParaRPr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42" name="Google Shape;342;p19"/>
          <p:cNvGrpSpPr/>
          <p:nvPr/>
        </p:nvGrpSpPr>
        <p:grpSpPr>
          <a:xfrm>
            <a:off x="329551" y="3303012"/>
            <a:ext cx="1724651" cy="851723"/>
            <a:chOff x="821543" y="2510124"/>
            <a:chExt cx="2299534" cy="1135631"/>
          </a:xfrm>
        </p:grpSpPr>
        <p:pic>
          <p:nvPicPr>
            <p:cNvPr id="343" name="Google Shape;343;p19" descr="Resultado de imagem para worker icon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43253" y="2510124"/>
              <a:ext cx="1105059" cy="528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19"/>
            <p:cNvSpPr txBox="1"/>
            <p:nvPr/>
          </p:nvSpPr>
          <p:spPr>
            <a:xfrm>
              <a:off x="821543" y="3107146"/>
              <a:ext cx="2179171" cy="5386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sz="105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NOVOS POSTOS DE </a:t>
              </a:r>
              <a:r>
                <a:rPr lang="pt-BR" sz="1050">
                  <a:solidFill>
                    <a:schemeClr val="dk1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TRABALHO EM 2018</a:t>
              </a:r>
              <a:endParaRPr sz="1050" baseline="300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45" name="Google Shape;345;p19"/>
            <p:cNvSpPr txBox="1"/>
            <p:nvPr/>
          </p:nvSpPr>
          <p:spPr>
            <a:xfrm>
              <a:off x="1611661" y="2583223"/>
              <a:ext cx="1509416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sz="21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+344</a:t>
              </a:r>
              <a:endParaRPr sz="2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46" name="Google Shape;346;p19"/>
          <p:cNvGrpSpPr/>
          <p:nvPr/>
        </p:nvGrpSpPr>
        <p:grpSpPr>
          <a:xfrm>
            <a:off x="6075634" y="4382301"/>
            <a:ext cx="2755859" cy="1507529"/>
            <a:chOff x="8100844" y="3921881"/>
            <a:chExt cx="3674479" cy="2010039"/>
          </a:xfrm>
        </p:grpSpPr>
        <p:sp>
          <p:nvSpPr>
            <p:cNvPr id="347" name="Google Shape;347;p19"/>
            <p:cNvSpPr/>
            <p:nvPr/>
          </p:nvSpPr>
          <p:spPr>
            <a:xfrm>
              <a:off x="8349727" y="3977447"/>
              <a:ext cx="3425595" cy="195447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48" name="Google Shape;348;p1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 flipH="1">
              <a:off x="8978337" y="4043797"/>
              <a:ext cx="1233641" cy="86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9"/>
            <p:cNvPicPr preferRelativeResize="0"/>
            <p:nvPr/>
          </p:nvPicPr>
          <p:blipFill rotWithShape="1">
            <a:blip r:embed="rId13">
              <a:alphaModFix/>
            </a:blip>
            <a:srcRect t="16662" b="22977"/>
            <a:stretch/>
          </p:blipFill>
          <p:spPr>
            <a:xfrm>
              <a:off x="10238245" y="4985537"/>
              <a:ext cx="1281136" cy="86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19"/>
            <p:cNvSpPr txBox="1"/>
            <p:nvPr/>
          </p:nvSpPr>
          <p:spPr>
            <a:xfrm>
              <a:off x="10004563" y="3921881"/>
              <a:ext cx="15094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sz="27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68%</a:t>
              </a:r>
              <a:endParaRPr sz="27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19"/>
            <p:cNvSpPr txBox="1"/>
            <p:nvPr/>
          </p:nvSpPr>
          <p:spPr>
            <a:xfrm>
              <a:off x="10149798" y="4371823"/>
              <a:ext cx="11454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sz="135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CARRO</a:t>
              </a:r>
              <a:endParaRPr sz="1350"/>
            </a:p>
            <a:p>
              <a:pPr algn="ctr"/>
              <a:r>
                <a:rPr lang="pt-BR" sz="105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PRÓPRIO*</a:t>
              </a:r>
              <a:endParaRPr sz="1050" baseline="300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52" name="Google Shape;352;p19"/>
            <p:cNvSpPr txBox="1"/>
            <p:nvPr/>
          </p:nvSpPr>
          <p:spPr>
            <a:xfrm>
              <a:off x="8993190" y="4881486"/>
              <a:ext cx="150941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sz="27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32%</a:t>
              </a:r>
              <a:endParaRPr sz="2700" b="1" baseline="30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19"/>
            <p:cNvSpPr txBox="1"/>
            <p:nvPr/>
          </p:nvSpPr>
          <p:spPr>
            <a:xfrm>
              <a:off x="8100844" y="5343458"/>
              <a:ext cx="2179171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/>
              <a:r>
                <a:rPr lang="pt-BR" sz="120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TRANSPORTE</a:t>
              </a:r>
              <a:endParaRPr sz="1350"/>
            </a:p>
            <a:p>
              <a:pPr algn="r"/>
              <a:r>
                <a:rPr lang="pt-BR" sz="1050" b="1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COMPARTILHADO*</a:t>
              </a:r>
              <a:endParaRPr sz="825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grpSp>
        <p:nvGrpSpPr>
          <p:cNvPr id="354" name="Google Shape;354;p19"/>
          <p:cNvGrpSpPr/>
          <p:nvPr/>
        </p:nvGrpSpPr>
        <p:grpSpPr>
          <a:xfrm>
            <a:off x="6024663" y="2925974"/>
            <a:ext cx="2976033" cy="1446445"/>
            <a:chOff x="8264900" y="1959626"/>
            <a:chExt cx="3968044" cy="1928593"/>
          </a:xfrm>
        </p:grpSpPr>
        <p:sp>
          <p:nvSpPr>
            <p:cNvPr id="355" name="Google Shape;355;p19"/>
            <p:cNvSpPr/>
            <p:nvPr/>
          </p:nvSpPr>
          <p:spPr>
            <a:xfrm>
              <a:off x="8596912" y="1959626"/>
              <a:ext cx="3425595" cy="1928593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6" name="Google Shape;356;p19"/>
            <p:cNvPicPr preferRelativeResize="0"/>
            <p:nvPr/>
          </p:nvPicPr>
          <p:blipFill rotWithShape="1">
            <a:blip r:embed="rId14">
              <a:alphaModFix/>
            </a:blip>
            <a:srcRect b="28015"/>
            <a:stretch/>
          </p:blipFill>
          <p:spPr>
            <a:xfrm>
              <a:off x="9273740" y="2264602"/>
              <a:ext cx="2229005" cy="1604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7" name="Google Shape;357;p19"/>
            <p:cNvSpPr txBox="1"/>
            <p:nvPr/>
          </p:nvSpPr>
          <p:spPr>
            <a:xfrm>
              <a:off x="8595974" y="2009087"/>
              <a:ext cx="1509416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sz="2850" b="1">
                  <a:solidFill>
                    <a:srgbClr val="0070C0"/>
                  </a:solidFill>
                  <a:latin typeface="Open Sans"/>
                  <a:ea typeface="Open Sans"/>
                  <a:cs typeface="Open Sans"/>
                  <a:sym typeface="Open Sans"/>
                </a:rPr>
                <a:t>76%</a:t>
              </a:r>
              <a:endParaRPr sz="2850" b="1">
                <a:solidFill>
                  <a:srgbClr val="0070C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8264900" y="2455669"/>
              <a:ext cx="21791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sz="1350" b="1">
                  <a:solidFill>
                    <a:srgbClr val="0070C0"/>
                  </a:solidFill>
                  <a:latin typeface="Open Sans"/>
                  <a:ea typeface="Open Sans"/>
                  <a:cs typeface="Open Sans"/>
                  <a:sym typeface="Open Sans"/>
                </a:rPr>
                <a:t>HOMENS</a:t>
              </a:r>
              <a:endParaRPr sz="1350" baseline="30000">
                <a:solidFill>
                  <a:srgbClr val="0070C0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  <p:sp>
          <p:nvSpPr>
            <p:cNvPr id="359" name="Google Shape;359;p19"/>
            <p:cNvSpPr txBox="1"/>
            <p:nvPr/>
          </p:nvSpPr>
          <p:spPr>
            <a:xfrm>
              <a:off x="10399433" y="2003100"/>
              <a:ext cx="1509416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sz="2850" b="1">
                  <a:solidFill>
                    <a:srgbClr val="9E0075"/>
                  </a:solidFill>
                  <a:latin typeface="Open Sans"/>
                  <a:ea typeface="Open Sans"/>
                  <a:cs typeface="Open Sans"/>
                  <a:sym typeface="Open Sans"/>
                </a:rPr>
                <a:t>24%</a:t>
              </a:r>
              <a:endParaRPr sz="2850" b="1">
                <a:solidFill>
                  <a:srgbClr val="9E0075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10053773" y="2457762"/>
              <a:ext cx="21791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/>
              <a:r>
                <a:rPr lang="pt-BR" sz="1350" b="1">
                  <a:solidFill>
                    <a:srgbClr val="9E0075"/>
                  </a:solidFill>
                  <a:latin typeface="Open Sans"/>
                  <a:ea typeface="Open Sans"/>
                  <a:cs typeface="Open Sans"/>
                  <a:sym typeface="Open Sans"/>
                </a:rPr>
                <a:t>MULHERES</a:t>
              </a:r>
              <a:endParaRPr sz="1350" baseline="30000">
                <a:solidFill>
                  <a:srgbClr val="9E0075"/>
                </a:solidFill>
                <a:latin typeface="Open Sans SemiBold"/>
                <a:ea typeface="Open Sans SemiBold"/>
                <a:cs typeface="Open Sans SemiBold"/>
                <a:sym typeface="Open Sans SemiBold"/>
              </a:endParaRPr>
            </a:p>
          </p:txBody>
        </p:sp>
      </p:grpSp>
      <p:sp>
        <p:nvSpPr>
          <p:cNvPr id="361" name="Google Shape;361;p19"/>
          <p:cNvSpPr/>
          <p:nvPr/>
        </p:nvSpPr>
        <p:spPr>
          <a:xfrm>
            <a:off x="3881393" y="2708063"/>
            <a:ext cx="1993969" cy="208234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BR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INFO 2018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19"/>
          <p:cNvSpPr/>
          <p:nvPr/>
        </p:nvSpPr>
        <p:spPr>
          <a:xfrm>
            <a:off x="6587240" y="2719321"/>
            <a:ext cx="1993969" cy="208234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BR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INFO 2018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19"/>
          <p:cNvSpPr txBox="1"/>
          <p:nvPr/>
        </p:nvSpPr>
        <p:spPr>
          <a:xfrm>
            <a:off x="6363538" y="5891063"/>
            <a:ext cx="2507263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BR" sz="9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r>
              <a:rPr lang="pt-BR" sz="90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Consideradas as solicitações de acesso aos CEs do PqTec 2016-18.</a:t>
            </a:r>
            <a:endParaRPr sz="90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47" name="Picture 3" descr="C:\Users\positivo\Desktop\logos.png">
            <a:extLst>
              <a:ext uri="{FF2B5EF4-FFF2-40B4-BE49-F238E27FC236}">
                <a16:creationId xmlns:a16="http://schemas.microsoft.com/office/drawing/2014/main" id="{5DD7FE32-85B8-4C67-B22D-4D5334DC1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FFA7E9A0-CF3B-4E6D-9869-B908AA21C450}"/>
              </a:ext>
            </a:extLst>
          </p:cNvPr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ítulo 1">
            <a:extLst>
              <a:ext uri="{FF2B5EF4-FFF2-40B4-BE49-F238E27FC236}">
                <a16:creationId xmlns:a16="http://schemas.microsoft.com/office/drawing/2014/main" id="{FCEF736F-2F85-43D0-A6D3-3BFBA6E0BA52}"/>
              </a:ext>
            </a:extLst>
          </p:cNvPr>
          <p:cNvSpPr txBox="1">
            <a:spLocks/>
          </p:cNvSpPr>
          <p:nvPr/>
        </p:nvSpPr>
        <p:spPr>
          <a:xfrm>
            <a:off x="1979712" y="188640"/>
            <a:ext cx="720080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Parque Tecnológico São José dos Campos</a:t>
            </a:r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A82C45EB-789B-4528-AAA3-F080993677CC}"/>
              </a:ext>
            </a:extLst>
          </p:cNvPr>
          <p:cNvSpPr/>
          <p:nvPr/>
        </p:nvSpPr>
        <p:spPr>
          <a:xfrm rot="19077780">
            <a:off x="7609819" y="5992024"/>
            <a:ext cx="15841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"/>
          <p:cNvSpPr/>
          <p:nvPr/>
        </p:nvSpPr>
        <p:spPr>
          <a:xfrm>
            <a:off x="571501" y="3630960"/>
            <a:ext cx="8089899" cy="697008"/>
          </a:xfrm>
          <a:prstGeom prst="roundRect">
            <a:avLst>
              <a:gd name="adj" fmla="val 16667"/>
            </a:avLst>
          </a:prstGeom>
          <a:solidFill>
            <a:srgbClr val="D0CEC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0"/>
          <p:cNvSpPr txBox="1"/>
          <p:nvPr/>
        </p:nvSpPr>
        <p:spPr>
          <a:xfrm>
            <a:off x="323283" y="1550259"/>
            <a:ext cx="3600645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r>
              <a:rPr lang="pt-BR" sz="2400" b="1" dirty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PQTEC EM NÚMEROS</a:t>
            </a:r>
            <a:endParaRPr sz="2400" b="1" dirty="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0" name="Google Shape;370;p20"/>
          <p:cNvSpPr/>
          <p:nvPr/>
        </p:nvSpPr>
        <p:spPr>
          <a:xfrm>
            <a:off x="323284" y="2092829"/>
            <a:ext cx="3257342" cy="410795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BR" sz="165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UNIVERSIDADES</a:t>
            </a:r>
            <a:endParaRPr sz="165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1" name="Google Shape;37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0973" y="2683054"/>
            <a:ext cx="621000" cy="6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0"/>
          <p:cNvSpPr txBox="1"/>
          <p:nvPr/>
        </p:nvSpPr>
        <p:spPr>
          <a:xfrm>
            <a:off x="2323854" y="3285541"/>
            <a:ext cx="2200853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1125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FUNCIONÁRIOS</a:t>
            </a:r>
            <a:endParaRPr sz="1125" b="1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373" name="Google Shape;373;p20"/>
          <p:cNvSpPr txBox="1"/>
          <p:nvPr/>
        </p:nvSpPr>
        <p:spPr>
          <a:xfrm>
            <a:off x="2884455" y="3750655"/>
            <a:ext cx="90938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76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4" name="Google Shape;3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8955" y="2738384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0"/>
          <p:cNvSpPr txBox="1"/>
          <p:nvPr/>
        </p:nvSpPr>
        <p:spPr>
          <a:xfrm>
            <a:off x="4477114" y="3764544"/>
            <a:ext cx="90938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208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20"/>
          <p:cNvSpPr txBox="1"/>
          <p:nvPr/>
        </p:nvSpPr>
        <p:spPr>
          <a:xfrm>
            <a:off x="3831382" y="3265063"/>
            <a:ext cx="220085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12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DOCENTES</a:t>
            </a:r>
            <a:endParaRPr sz="1200" b="1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77" name="Google Shape;377;p20" descr="Resultado de imagem para capelo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80022" y="2684900"/>
            <a:ext cx="621000" cy="677408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0"/>
          <p:cNvSpPr txBox="1"/>
          <p:nvPr/>
        </p:nvSpPr>
        <p:spPr>
          <a:xfrm>
            <a:off x="6824242" y="3268533"/>
            <a:ext cx="220085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12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VAGAS</a:t>
            </a:r>
            <a:endParaRPr sz="1350"/>
          </a:p>
        </p:txBody>
      </p:sp>
      <p:sp>
        <p:nvSpPr>
          <p:cNvPr id="379" name="Google Shape;379;p20"/>
          <p:cNvSpPr/>
          <p:nvPr/>
        </p:nvSpPr>
        <p:spPr>
          <a:xfrm>
            <a:off x="401639" y="3854265"/>
            <a:ext cx="629061" cy="221729"/>
          </a:xfrm>
          <a:prstGeom prst="roundRect">
            <a:avLst>
              <a:gd name="adj" fmla="val 16667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BR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2016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0" name="Google Shape;380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8779" y="2654904"/>
            <a:ext cx="621000" cy="62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0"/>
          <p:cNvSpPr txBox="1"/>
          <p:nvPr/>
        </p:nvSpPr>
        <p:spPr>
          <a:xfrm>
            <a:off x="5867680" y="3790446"/>
            <a:ext cx="1123199" cy="4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225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3.901</a:t>
            </a:r>
            <a:endParaRPr sz="225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20"/>
          <p:cNvSpPr txBox="1"/>
          <p:nvPr/>
        </p:nvSpPr>
        <p:spPr>
          <a:xfrm>
            <a:off x="5328853" y="3273999"/>
            <a:ext cx="2200853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12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ALUNOS</a:t>
            </a:r>
            <a:endParaRPr sz="1350"/>
          </a:p>
        </p:txBody>
      </p:sp>
      <p:sp>
        <p:nvSpPr>
          <p:cNvPr id="383" name="Google Shape;383;p20"/>
          <p:cNvSpPr/>
          <p:nvPr/>
        </p:nvSpPr>
        <p:spPr>
          <a:xfrm>
            <a:off x="6416948" y="3107148"/>
            <a:ext cx="78581" cy="54871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0"/>
          <p:cNvSpPr/>
          <p:nvPr/>
        </p:nvSpPr>
        <p:spPr>
          <a:xfrm>
            <a:off x="571501" y="4440918"/>
            <a:ext cx="8089899" cy="697008"/>
          </a:xfrm>
          <a:prstGeom prst="roundRect">
            <a:avLst>
              <a:gd name="adj" fmla="val 16667"/>
            </a:avLst>
          </a:prstGeom>
          <a:solidFill>
            <a:srgbClr val="91BCE3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0"/>
          <p:cNvSpPr/>
          <p:nvPr/>
        </p:nvSpPr>
        <p:spPr>
          <a:xfrm>
            <a:off x="571500" y="5252272"/>
            <a:ext cx="8089899" cy="697008"/>
          </a:xfrm>
          <a:prstGeom prst="roundRect">
            <a:avLst>
              <a:gd name="adj" fmla="val 16667"/>
            </a:avLst>
          </a:prstGeom>
          <a:solidFill>
            <a:srgbClr val="8AD2D0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0"/>
          <p:cNvSpPr/>
          <p:nvPr/>
        </p:nvSpPr>
        <p:spPr>
          <a:xfrm>
            <a:off x="388939" y="4674215"/>
            <a:ext cx="629061" cy="221729"/>
          </a:xfrm>
          <a:prstGeom prst="roundRect">
            <a:avLst>
              <a:gd name="adj" fmla="val 16667"/>
            </a:avLst>
          </a:prstGeom>
          <a:solidFill>
            <a:srgbClr val="23588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BR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2017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7" name="Google Shape;387;p20"/>
          <p:cNvSpPr/>
          <p:nvPr/>
        </p:nvSpPr>
        <p:spPr>
          <a:xfrm>
            <a:off x="401639" y="5474268"/>
            <a:ext cx="629061" cy="221729"/>
          </a:xfrm>
          <a:prstGeom prst="roundRect">
            <a:avLst>
              <a:gd name="adj" fmla="val 16667"/>
            </a:avLst>
          </a:prstGeom>
          <a:solidFill>
            <a:srgbClr val="317F7D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pt-BR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2018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8" name="Google Shape;388;p20"/>
          <p:cNvSpPr txBox="1"/>
          <p:nvPr/>
        </p:nvSpPr>
        <p:spPr>
          <a:xfrm>
            <a:off x="2884455" y="4574224"/>
            <a:ext cx="90938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102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9" name="Google Shape;389;p20"/>
          <p:cNvSpPr txBox="1"/>
          <p:nvPr/>
        </p:nvSpPr>
        <p:spPr>
          <a:xfrm>
            <a:off x="4477114" y="4588113"/>
            <a:ext cx="90938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223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20"/>
          <p:cNvSpPr txBox="1"/>
          <p:nvPr/>
        </p:nvSpPr>
        <p:spPr>
          <a:xfrm>
            <a:off x="7328923" y="4588113"/>
            <a:ext cx="112319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+770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1" name="Google Shape;391;p20"/>
          <p:cNvSpPr txBox="1"/>
          <p:nvPr/>
        </p:nvSpPr>
        <p:spPr>
          <a:xfrm>
            <a:off x="5867680" y="4614015"/>
            <a:ext cx="1123199" cy="4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225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4.821</a:t>
            </a:r>
            <a:endParaRPr sz="225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20"/>
          <p:cNvSpPr txBox="1"/>
          <p:nvPr/>
        </p:nvSpPr>
        <p:spPr>
          <a:xfrm>
            <a:off x="2869646" y="5383677"/>
            <a:ext cx="90938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103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20"/>
          <p:cNvSpPr txBox="1"/>
          <p:nvPr/>
        </p:nvSpPr>
        <p:spPr>
          <a:xfrm>
            <a:off x="4462306" y="5397566"/>
            <a:ext cx="90938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223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20"/>
          <p:cNvSpPr txBox="1"/>
          <p:nvPr/>
        </p:nvSpPr>
        <p:spPr>
          <a:xfrm>
            <a:off x="7314114" y="5397566"/>
            <a:ext cx="112319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+970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20"/>
          <p:cNvSpPr txBox="1"/>
          <p:nvPr/>
        </p:nvSpPr>
        <p:spPr>
          <a:xfrm>
            <a:off x="5852871" y="5423468"/>
            <a:ext cx="1123199" cy="4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225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5.021</a:t>
            </a:r>
            <a:endParaRPr sz="225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6" name="Google Shape;396;p20" descr="Resultado de imagem para university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32326" y="2790194"/>
            <a:ext cx="466820" cy="46682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0"/>
          <p:cNvSpPr txBox="1"/>
          <p:nvPr/>
        </p:nvSpPr>
        <p:spPr>
          <a:xfrm>
            <a:off x="1366340" y="3761316"/>
            <a:ext cx="90938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1350"/>
          </a:p>
        </p:txBody>
      </p:sp>
      <p:sp>
        <p:nvSpPr>
          <p:cNvPr id="398" name="Google Shape;398;p20"/>
          <p:cNvSpPr txBox="1"/>
          <p:nvPr/>
        </p:nvSpPr>
        <p:spPr>
          <a:xfrm>
            <a:off x="1374331" y="4574224"/>
            <a:ext cx="90938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p20"/>
          <p:cNvSpPr txBox="1"/>
          <p:nvPr/>
        </p:nvSpPr>
        <p:spPr>
          <a:xfrm>
            <a:off x="1374331" y="5383881"/>
            <a:ext cx="90938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20"/>
          <p:cNvSpPr txBox="1"/>
          <p:nvPr/>
        </p:nvSpPr>
        <p:spPr>
          <a:xfrm>
            <a:off x="7314114" y="3776054"/>
            <a:ext cx="112319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+730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20"/>
          <p:cNvSpPr txBox="1"/>
          <p:nvPr/>
        </p:nvSpPr>
        <p:spPr>
          <a:xfrm>
            <a:off x="684166" y="3285541"/>
            <a:ext cx="2200853" cy="24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pt-BR" sz="1125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INSTITUIÇÕES</a:t>
            </a:r>
            <a:endParaRPr sz="1125" b="1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36" name="Picture 3" descr="C:\Users\positivo\Desktop\logos.png">
            <a:extLst>
              <a:ext uri="{FF2B5EF4-FFF2-40B4-BE49-F238E27FC236}">
                <a16:creationId xmlns:a16="http://schemas.microsoft.com/office/drawing/2014/main" id="{AB35091A-11A2-4CDD-B4A4-C64B194B7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3675BF91-2EA0-4790-A606-EC5D62B67562}"/>
              </a:ext>
            </a:extLst>
          </p:cNvPr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ítulo 1">
            <a:extLst>
              <a:ext uri="{FF2B5EF4-FFF2-40B4-BE49-F238E27FC236}">
                <a16:creationId xmlns:a16="http://schemas.microsoft.com/office/drawing/2014/main" id="{82C409FC-979A-431D-A798-04E337316888}"/>
              </a:ext>
            </a:extLst>
          </p:cNvPr>
          <p:cNvSpPr txBox="1">
            <a:spLocks/>
          </p:cNvSpPr>
          <p:nvPr/>
        </p:nvSpPr>
        <p:spPr>
          <a:xfrm>
            <a:off x="1979712" y="188640"/>
            <a:ext cx="720080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Parque Tecnológico São José dos Campos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647FAE7-002B-4FB9-83D0-149A89BC1F2D}"/>
              </a:ext>
            </a:extLst>
          </p:cNvPr>
          <p:cNvSpPr/>
          <p:nvPr/>
        </p:nvSpPr>
        <p:spPr>
          <a:xfrm rot="19077780">
            <a:off x="7609819" y="5992024"/>
            <a:ext cx="15841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2599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1835696" y="217185"/>
            <a:ext cx="7304148" cy="9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lvl="0" algn="ctr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Parque Tecnológico São José dos Campos</a:t>
            </a:r>
          </a:p>
          <a:p>
            <a:pPr lvl="0" algn="ctr"/>
            <a:endParaRPr lang="pt-BR" sz="2700" b="1" dirty="0">
              <a:solidFill>
                <a:srgbClr val="174D6F"/>
              </a:solidFill>
              <a:latin typeface="Arial Narrow" pitchFamily="34" charset="0"/>
            </a:endParaRPr>
          </a:p>
          <a:p>
            <a:pPr lvl="0" algn="ctr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Road Map do Empreendedorismo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90199A-1D82-4CF3-822F-B78BF5CD65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6" t="21629" r="12201" b="46562"/>
          <a:stretch/>
        </p:blipFill>
        <p:spPr>
          <a:xfrm>
            <a:off x="122533" y="2564904"/>
            <a:ext cx="8874971" cy="202196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63424C48-FA93-4D13-810F-7872F7A799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694088"/>
            <a:ext cx="1580400" cy="61523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D460C25-A5B4-4B56-AC3D-646A8AC036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80" y="4797152"/>
            <a:ext cx="1580400" cy="737241"/>
          </a:xfrm>
          <a:prstGeom prst="rect">
            <a:avLst/>
          </a:prstGeom>
        </p:spPr>
      </p:pic>
      <p:pic>
        <p:nvPicPr>
          <p:cNvPr id="18" name="Imagem 17" descr="Uma imagem contendo objeto&#10;&#10;Descrição gerada automaticamente">
            <a:extLst>
              <a:ext uri="{FF2B5EF4-FFF2-40B4-BE49-F238E27FC236}">
                <a16:creationId xmlns:a16="http://schemas.microsoft.com/office/drawing/2014/main" id="{79BB3ACD-531F-402A-B950-689440C696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97152"/>
            <a:ext cx="1580400" cy="632875"/>
          </a:xfrm>
          <a:prstGeom prst="rect">
            <a:avLst/>
          </a:prstGeom>
          <a:noFill/>
        </p:spPr>
      </p:pic>
      <p:pic>
        <p:nvPicPr>
          <p:cNvPr id="19" name="Imagem 18" descr="Uma imagem contendo objeto&#10;&#10;Descrição gerada automaticamente">
            <a:extLst>
              <a:ext uri="{FF2B5EF4-FFF2-40B4-BE49-F238E27FC236}">
                <a16:creationId xmlns:a16="http://schemas.microsoft.com/office/drawing/2014/main" id="{A07DEA6A-7F25-492C-AFBE-B45613891A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76" y="4797152"/>
            <a:ext cx="1580400" cy="689448"/>
          </a:xfrm>
          <a:prstGeom prst="rect">
            <a:avLst/>
          </a:prstGeom>
        </p:spPr>
      </p:pic>
      <p:pic>
        <p:nvPicPr>
          <p:cNvPr id="20" name="Imagem 19" descr="Uma imagem contendo objeto&#10;&#10;Descrição gerada automaticamente">
            <a:extLst>
              <a:ext uri="{FF2B5EF4-FFF2-40B4-BE49-F238E27FC236}">
                <a16:creationId xmlns:a16="http://schemas.microsoft.com/office/drawing/2014/main" id="{2EF60F2E-1916-4840-B249-25E9B1E5E8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76" y="5694088"/>
            <a:ext cx="1580400" cy="612547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3F712D4-C6C6-4C2A-B95C-293AEBA312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97152"/>
            <a:ext cx="1578764" cy="782735"/>
          </a:xfrm>
          <a:prstGeom prst="rect">
            <a:avLst/>
          </a:prstGeom>
        </p:spPr>
      </p:pic>
      <p:pic>
        <p:nvPicPr>
          <p:cNvPr id="4" name="Imagem 3" descr="Uma imagem contendo objeto&#10;&#10;Descrição gerada automaticamente">
            <a:extLst>
              <a:ext uri="{FF2B5EF4-FFF2-40B4-BE49-F238E27FC236}">
                <a16:creationId xmlns:a16="http://schemas.microsoft.com/office/drawing/2014/main" id="{F598EF4F-BF7F-4D51-8F20-627B04CE6E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06" y="1441710"/>
            <a:ext cx="2976739" cy="1361534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12B9808-8379-46FC-99E3-1D89A7702805}"/>
              </a:ext>
            </a:extLst>
          </p:cNvPr>
          <p:cNvSpPr/>
          <p:nvPr/>
        </p:nvSpPr>
        <p:spPr>
          <a:xfrm rot="19077780">
            <a:off x="7609819" y="5992024"/>
            <a:ext cx="15841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</a:t>
            </a:r>
          </a:p>
        </p:txBody>
      </p:sp>
    </p:spTree>
    <p:extLst>
      <p:ext uri="{BB962C8B-B14F-4D97-AF65-F5344CB8AC3E}">
        <p14:creationId xmlns:p14="http://schemas.microsoft.com/office/powerpoint/2010/main" val="3459665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>
            <a:extLst>
              <a:ext uri="{FF2B5EF4-FFF2-40B4-BE49-F238E27FC236}">
                <a16:creationId xmlns:a16="http://schemas.microsoft.com/office/drawing/2014/main" id="{117D4CE8-3587-4CC3-BCF8-0153BCCF01C1}"/>
              </a:ext>
            </a:extLst>
          </p:cNvPr>
          <p:cNvSpPr/>
          <p:nvPr/>
        </p:nvSpPr>
        <p:spPr>
          <a:xfrm>
            <a:off x="618077" y="4647731"/>
            <a:ext cx="8058379" cy="202162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Aproximadamente 5.000 alunos, 220 professores/pesquisadores e laboratórios diversos instalados dentro das instituições.</a:t>
            </a:r>
          </a:p>
          <a:p>
            <a:pPr marL="285750" indent="-2857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Áreas dedicadas para projetos em parceria e integração com empresas.</a:t>
            </a:r>
          </a:p>
          <a:p>
            <a:pPr marL="285750" indent="-285750">
              <a:spcAft>
                <a:spcPts val="12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Captação de recursos de fomento e aplicação de incentivos fiscais (</a:t>
            </a:r>
            <a:r>
              <a:rPr lang="pt-BR" sz="2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ex</a:t>
            </a:r>
            <a:r>
              <a:rPr lang="pt-BR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: Lei do Bem e Lei da Informática).</a:t>
            </a:r>
          </a:p>
        </p:txBody>
      </p:sp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1979712" y="188640"/>
            <a:ext cx="720080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Parque Tecnológico São José dos Campos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A2C7554-D3DE-4F2D-B956-66686E75FC3B}"/>
              </a:ext>
            </a:extLst>
          </p:cNvPr>
          <p:cNvSpPr txBox="1"/>
          <p:nvPr/>
        </p:nvSpPr>
        <p:spPr>
          <a:xfrm>
            <a:off x="1043608" y="1268760"/>
            <a:ext cx="7280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2E5E7D"/>
                </a:solidFill>
                <a:latin typeface="Arial Narrow" panose="020B0606020202030204" pitchFamily="34" charset="0"/>
              </a:rPr>
              <a:t>Cidade das Universidades &amp; Instituições de CT&amp;I, </a:t>
            </a:r>
            <a:endParaRPr lang="pt-BR" sz="2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B081BC-7FC7-4F38-9F4D-D3B08855DD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54" b="21094"/>
          <a:stretch/>
        </p:blipFill>
        <p:spPr>
          <a:xfrm>
            <a:off x="2566926" y="3065373"/>
            <a:ext cx="1288494" cy="7956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0A6B678-5A16-4085-83F8-E70D30FE7C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6" b="19352"/>
          <a:stretch/>
        </p:blipFill>
        <p:spPr>
          <a:xfrm>
            <a:off x="1495983" y="3826797"/>
            <a:ext cx="1288494" cy="79567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CCAB677-C3E0-4465-A91E-BEB2EB801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95" y="3645002"/>
            <a:ext cx="832216" cy="832216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8632A40D-9533-4B0F-B7E0-893D806C26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1" b="23092"/>
          <a:stretch/>
        </p:blipFill>
        <p:spPr>
          <a:xfrm>
            <a:off x="2631087" y="2204864"/>
            <a:ext cx="1423484" cy="76736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723EE5C1-F69D-426A-A23E-E285C3FB8F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 b="17070"/>
          <a:stretch/>
        </p:blipFill>
        <p:spPr>
          <a:xfrm>
            <a:off x="7349094" y="3582865"/>
            <a:ext cx="1288494" cy="99295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D0DF77E0-31EE-4F56-B549-BF41791FA1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1" b="30688"/>
          <a:stretch/>
        </p:blipFill>
        <p:spPr>
          <a:xfrm>
            <a:off x="5580112" y="3425175"/>
            <a:ext cx="1572232" cy="729369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5EA0F17C-8F69-4660-8FCE-6B706C702D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2" y="2780928"/>
            <a:ext cx="1288494" cy="1288494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9DA5ED62-01AA-4724-B7C3-FDD8703DAD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780" y="2285444"/>
            <a:ext cx="1445940" cy="509894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3AC01CC9-1637-473E-BA7B-03509E4124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6808" y="2254596"/>
            <a:ext cx="1303067" cy="767361"/>
          </a:xfrm>
          <a:prstGeom prst="rect">
            <a:avLst/>
          </a:prstGeom>
        </p:spPr>
      </p:pic>
      <p:pic>
        <p:nvPicPr>
          <p:cNvPr id="29" name="Picture 4" descr="Resultado de imagem para fatec sÃ£o josÃ© dos campos">
            <a:extLst>
              <a:ext uri="{FF2B5EF4-FFF2-40B4-BE49-F238E27FC236}">
                <a16:creationId xmlns:a16="http://schemas.microsoft.com/office/drawing/2014/main" id="{4DC17EBC-88F3-4B07-B22B-094F34D08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3" b="12124"/>
          <a:stretch/>
        </p:blipFill>
        <p:spPr bwMode="auto">
          <a:xfrm>
            <a:off x="4860032" y="2320777"/>
            <a:ext cx="1125910" cy="8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B6BCE7E1-68DC-405D-A1B3-9FFAFA81A329}"/>
              </a:ext>
            </a:extLst>
          </p:cNvPr>
          <p:cNvSpPr/>
          <p:nvPr/>
        </p:nvSpPr>
        <p:spPr>
          <a:xfrm rot="19077780">
            <a:off x="7609819" y="5992024"/>
            <a:ext cx="15841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</a:t>
            </a:r>
          </a:p>
        </p:txBody>
      </p:sp>
    </p:spTree>
    <p:extLst>
      <p:ext uri="{BB962C8B-B14F-4D97-AF65-F5344CB8AC3E}">
        <p14:creationId xmlns:p14="http://schemas.microsoft.com/office/powerpoint/2010/main" val="2792888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259632" y="1196752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Investimentos Acumulados em 10 anos de operação</a:t>
            </a:r>
            <a:endParaRPr lang="pt-BR" sz="2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979712" y="188640"/>
            <a:ext cx="720080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Parque Tecnológico São José dos Campos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8E1E368-77F8-45D8-BEEB-4684F995B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652673"/>
            <a:ext cx="6562674" cy="516070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9DCECFB-AD8A-49BF-8D9F-FD7724FD05C9}"/>
              </a:ext>
            </a:extLst>
          </p:cNvPr>
          <p:cNvSpPr/>
          <p:nvPr/>
        </p:nvSpPr>
        <p:spPr>
          <a:xfrm rot="19077780">
            <a:off x="7609819" y="5992024"/>
            <a:ext cx="15841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</a:t>
            </a:r>
          </a:p>
        </p:txBody>
      </p:sp>
    </p:spTree>
    <p:extLst>
      <p:ext uri="{BB962C8B-B14F-4D97-AF65-F5344CB8AC3E}">
        <p14:creationId xmlns:p14="http://schemas.microsoft.com/office/powerpoint/2010/main" val="232036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1979712" y="188640"/>
            <a:ext cx="720080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Parque Tecnológico São José dos Campos</a:t>
            </a:r>
          </a:p>
        </p:txBody>
      </p:sp>
      <p:pic>
        <p:nvPicPr>
          <p:cNvPr id="7" name="Picture 4" descr="https://pbs.twimg.com/media/De9TIpCX4AUXX76.jpg">
            <a:extLst>
              <a:ext uri="{FF2B5EF4-FFF2-40B4-BE49-F238E27FC236}">
                <a16:creationId xmlns:a16="http://schemas.microsoft.com/office/drawing/2014/main" id="{F3746721-05B2-41EA-9F07-550CB58D7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92" y="1655869"/>
            <a:ext cx="4189716" cy="285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939010E9-BA8C-4FA5-847F-E31CCB96C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988919"/>
              </p:ext>
            </p:extLst>
          </p:nvPr>
        </p:nvGraphicFramePr>
        <p:xfrm>
          <a:off x="57857" y="1323763"/>
          <a:ext cx="4874183" cy="35453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0087">
                  <a:extLst>
                    <a:ext uri="{9D8B030D-6E8A-4147-A177-3AD203B41FA5}">
                      <a16:colId xmlns:a16="http://schemas.microsoft.com/office/drawing/2014/main" val="40796621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93106869"/>
                    </a:ext>
                  </a:extLst>
                </a:gridCol>
              </a:tblGrid>
              <a:tr h="1181799">
                <a:tc>
                  <a:txBody>
                    <a:bodyPr/>
                    <a:lstStyle/>
                    <a:p>
                      <a:r>
                        <a:rPr lang="pt-BR" sz="4400" b="1" dirty="0">
                          <a:solidFill>
                            <a:srgbClr val="00B050"/>
                          </a:solidFill>
                        </a:rPr>
                        <a:t>8</a:t>
                      </a:r>
                      <a:r>
                        <a:rPr lang="pt-BR" sz="3600" b="1" dirty="0">
                          <a:solidFill>
                            <a:srgbClr val="00B050"/>
                          </a:solidFill>
                        </a:rPr>
                        <a:t>º</a:t>
                      </a:r>
                      <a:r>
                        <a:rPr lang="pt-BR" sz="2000" b="1" dirty="0">
                          <a:solidFill>
                            <a:srgbClr val="00B050"/>
                          </a:solidFill>
                        </a:rPr>
                        <a:t>(2%)</a:t>
                      </a:r>
                      <a:r>
                        <a:rPr lang="pt-BR" sz="2400" b="1" dirty="0"/>
                        <a:t>Economia Mundial </a:t>
                      </a:r>
                    </a:p>
                    <a:p>
                      <a:r>
                        <a:rPr lang="pt-BR" sz="1200" dirty="0"/>
                        <a:t>(2017) – </a:t>
                      </a:r>
                      <a:r>
                        <a:rPr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worldbank.org </a:t>
                      </a:r>
                      <a:r>
                        <a:rPr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&amp; (2018) - </a:t>
                      </a:r>
                      <a:r>
                        <a:rPr lang="pt-BR" sz="1200" dirty="0">
                          <a:hlinkClick r:id="rId5"/>
                        </a:rPr>
                        <a:t>www.imf.org</a:t>
                      </a:r>
                      <a:endParaRPr lang="pt-BR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410936"/>
                  </a:ext>
                </a:extLst>
              </a:tr>
              <a:tr h="1181799">
                <a:tc>
                  <a:txBody>
                    <a:bodyPr/>
                    <a:lstStyle/>
                    <a:p>
                      <a:r>
                        <a:rPr lang="pt-BR" sz="4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pt-BR" sz="3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º</a:t>
                      </a:r>
                      <a:r>
                        <a:rPr lang="pt-BR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(3%)</a:t>
                      </a:r>
                      <a:r>
                        <a:rPr lang="pt-B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Pesquisa Acadêmica 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(2018) – </a:t>
                      </a:r>
                      <a:r>
                        <a:rPr lang="pt-BR" sz="12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pt-BR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pt-BR" sz="12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Brazil</a:t>
                      </a:r>
                      <a:r>
                        <a:rPr lang="pt-BR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pt-BR" sz="12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Clarivate</a:t>
                      </a:r>
                      <a:r>
                        <a:rPr lang="pt-BR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2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Analytics</a:t>
                      </a:r>
                      <a:endParaRPr lang="pt-BR" sz="120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20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(2017) </a:t>
                      </a:r>
                      <a:r>
                        <a:rPr lang="pt-BR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American </a:t>
                      </a:r>
                      <a:r>
                        <a:rPr lang="pt-BR" sz="1200" i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Journal</a:t>
                      </a:r>
                      <a:r>
                        <a:rPr lang="pt-BR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Experts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032342"/>
                  </a:ext>
                </a:extLst>
              </a:tr>
              <a:tr h="1181799">
                <a:tc>
                  <a:txBody>
                    <a:bodyPr/>
                    <a:lstStyle/>
                    <a:p>
                      <a:r>
                        <a:rPr lang="pt-BR" sz="44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  <a:r>
                        <a:rPr lang="pt-BR" sz="3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º</a:t>
                      </a:r>
                      <a:r>
                        <a:rPr lang="pt-BR" sz="4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Inovação</a:t>
                      </a:r>
                    </a:p>
                    <a:p>
                      <a:r>
                        <a:rPr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(2018) - </a:t>
                      </a:r>
                      <a:r>
                        <a:rPr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www.globalinnovationindex.org</a:t>
                      </a:r>
                      <a:r>
                        <a:rPr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80498"/>
                  </a:ext>
                </a:extLst>
              </a:tr>
            </a:tbl>
          </a:graphicData>
        </a:graphic>
      </p:graphicFrame>
      <p:pic>
        <p:nvPicPr>
          <p:cNvPr id="11" name="Picture 4" descr="Resultado de imagem para smile">
            <a:extLst>
              <a:ext uri="{FF2B5EF4-FFF2-40B4-BE49-F238E27FC236}">
                <a16:creationId xmlns:a16="http://schemas.microsoft.com/office/drawing/2014/main" id="{F4D9F862-9600-4176-A499-B70710FD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122" y="1414662"/>
            <a:ext cx="920170" cy="92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sultado de imagem para emoji triste transparente">
            <a:extLst>
              <a:ext uri="{FF2B5EF4-FFF2-40B4-BE49-F238E27FC236}">
                <a16:creationId xmlns:a16="http://schemas.microsoft.com/office/drawing/2014/main" id="{CCE8BA87-480E-4CE2-8848-FC93CE7A9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06552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Imagem relacionada">
            <a:extLst>
              <a:ext uri="{FF2B5EF4-FFF2-40B4-BE49-F238E27FC236}">
                <a16:creationId xmlns:a16="http://schemas.microsoft.com/office/drawing/2014/main" id="{D5B35242-44DA-457B-B741-4FB1F4B31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751" y="2683529"/>
            <a:ext cx="1252313" cy="78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8F29989-4CF4-49FD-A4F1-9E2E4FBD08FF}"/>
              </a:ext>
            </a:extLst>
          </p:cNvPr>
          <p:cNvSpPr/>
          <p:nvPr/>
        </p:nvSpPr>
        <p:spPr>
          <a:xfrm>
            <a:off x="57858" y="5157192"/>
            <a:ext cx="8978638" cy="14280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/>
              <a:t>Em </a:t>
            </a:r>
            <a:r>
              <a:rPr lang="pt-BR" sz="1600" b="1" dirty="0"/>
              <a:t>1980</a:t>
            </a:r>
            <a:r>
              <a:rPr lang="pt-BR" sz="1600" dirty="0"/>
              <a:t>, um </a:t>
            </a:r>
            <a:r>
              <a:rPr lang="pt-BR" sz="1600" b="1" dirty="0"/>
              <a:t>brasileiro</a:t>
            </a:r>
            <a:r>
              <a:rPr lang="pt-BR" sz="1600" dirty="0"/>
              <a:t> </a:t>
            </a:r>
            <a:r>
              <a:rPr lang="pt-BR" sz="1600" b="1" dirty="0"/>
              <a:t>produzia</a:t>
            </a:r>
            <a:r>
              <a:rPr lang="pt-BR" sz="1600" dirty="0"/>
              <a:t> em média quase a </a:t>
            </a:r>
            <a:r>
              <a:rPr lang="pt-BR" sz="1600" b="1" dirty="0"/>
              <a:t>metade que um americano </a:t>
            </a:r>
            <a:r>
              <a:rPr lang="pt-BR" sz="1600" dirty="0"/>
              <a:t>e </a:t>
            </a:r>
            <a:r>
              <a:rPr lang="pt-BR" sz="1600" u="sng" dirty="0"/>
              <a:t>20 vezes mais que um chinês</a:t>
            </a:r>
            <a:r>
              <a:rPr lang="pt-BR" sz="1600" dirty="0"/>
              <a:t>. </a:t>
            </a:r>
          </a:p>
          <a:p>
            <a:pPr>
              <a:lnSpc>
                <a:spcPct val="150000"/>
              </a:lnSpc>
            </a:pPr>
            <a:r>
              <a:rPr lang="pt-BR" sz="1600" dirty="0"/>
              <a:t>Em </a:t>
            </a:r>
            <a:r>
              <a:rPr lang="pt-BR" sz="1600" b="1" dirty="0"/>
              <a:t>2018 não chegou a 25% do que um americano </a:t>
            </a:r>
            <a:r>
              <a:rPr lang="pt-BR" sz="1600" dirty="0"/>
              <a:t>e </a:t>
            </a:r>
            <a:r>
              <a:rPr lang="pt-BR" sz="1600" u="sng" dirty="0"/>
              <a:t>menos que um chinês</a:t>
            </a:r>
            <a:r>
              <a:rPr lang="pt-BR" sz="1600" dirty="0"/>
              <a:t>. </a:t>
            </a:r>
          </a:p>
          <a:p>
            <a:pPr>
              <a:lnSpc>
                <a:spcPct val="150000"/>
              </a:lnSpc>
            </a:pPr>
            <a:r>
              <a:rPr lang="pt-BR" sz="1100" dirty="0"/>
              <a:t>Fonte – Ricardo Amorim - </a:t>
            </a:r>
            <a:r>
              <a:rPr lang="pt-BR" sz="1100" dirty="0">
                <a:hlinkClick r:id="rId10"/>
              </a:rPr>
              <a:t>http://ricamconsultoria.com.br/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2520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44000" cy="1200111"/>
          </a:xfrm>
          <a:prstGeom prst="rect">
            <a:avLst/>
          </a:prstGeom>
        </p:spPr>
      </p:pic>
      <p:sp>
        <p:nvSpPr>
          <p:cNvPr id="6" name="Título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br>
              <a:rPr lang="pt-BR" sz="1600" dirty="0">
                <a:solidFill>
                  <a:schemeClr val="bg1"/>
                </a:solidFill>
              </a:rPr>
            </a:br>
            <a:r>
              <a:rPr lang="pt-BR" sz="5400" b="1" dirty="0">
                <a:solidFill>
                  <a:schemeClr val="bg1"/>
                </a:solidFill>
              </a:rPr>
              <a:t>ITA/CTA - 1947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23800" y="2131565"/>
            <a:ext cx="9167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endParaRPr lang="pt-BR" sz="2800" b="1" dirty="0"/>
          </a:p>
          <a:p>
            <a:pPr algn="ctr"/>
            <a:r>
              <a:rPr lang="pt-BR" sz="3200" b="1" dirty="0"/>
              <a:t>Primeiro “Parque Tecnológico” do Brasil</a:t>
            </a:r>
          </a:p>
          <a:p>
            <a:endParaRPr lang="pt-BR" sz="3200" b="1" dirty="0"/>
          </a:p>
          <a:p>
            <a:pPr algn="ctr"/>
            <a:r>
              <a:rPr lang="pt-BR" sz="3200" b="1" dirty="0"/>
              <a:t>Fator de transformação de São José dos Campos e do Vale do Paraíba</a:t>
            </a:r>
          </a:p>
          <a:p>
            <a:pPr algn="ctr"/>
            <a:r>
              <a:rPr lang="pt-BR" sz="3200" b="1" dirty="0"/>
              <a:t>por meio da Ciência, Tecnologia e Inovação</a:t>
            </a:r>
          </a:p>
        </p:txBody>
      </p:sp>
      <p:pic>
        <p:nvPicPr>
          <p:cNvPr id="5" name="Imagem 4" descr="NovoLogotipoCTA.jpg"/>
          <p:cNvPicPr>
            <a:picLocks noChangeAspect="1"/>
          </p:cNvPicPr>
          <p:nvPr/>
        </p:nvPicPr>
        <p:blipFill>
          <a:blip r:embed="rId4" cstate="print"/>
          <a:srcRect l="56300" t="18823" r="5113" b="17709"/>
          <a:stretch>
            <a:fillRect/>
          </a:stretch>
        </p:blipFill>
        <p:spPr>
          <a:xfrm>
            <a:off x="2915816" y="1700808"/>
            <a:ext cx="1114229" cy="1296144"/>
          </a:xfrm>
          <a:prstGeom prst="rect">
            <a:avLst/>
          </a:prstGeom>
        </p:spPr>
      </p:pic>
      <p:pic>
        <p:nvPicPr>
          <p:cNvPr id="7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118" y="1956647"/>
            <a:ext cx="1656183" cy="63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6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1979712" y="188640"/>
            <a:ext cx="720080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Parque Tecnológico São José dos Campos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B11E7BF-F93B-43C5-A475-F01405082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29" t="20906" r="57087" b="9380"/>
          <a:stretch/>
        </p:blipFill>
        <p:spPr>
          <a:xfrm>
            <a:off x="4904067" y="1268760"/>
            <a:ext cx="3604992" cy="5501269"/>
          </a:xfrm>
          <a:prstGeom prst="rect">
            <a:avLst/>
          </a:prstGeom>
        </p:spPr>
      </p:pic>
      <p:sp>
        <p:nvSpPr>
          <p:cNvPr id="69" name="CaixaDeTexto 68">
            <a:extLst>
              <a:ext uri="{FF2B5EF4-FFF2-40B4-BE49-F238E27FC236}">
                <a16:creationId xmlns:a16="http://schemas.microsoft.com/office/drawing/2014/main" id="{9BD872CA-70F1-4BB7-AC3A-A83A8E191310}"/>
              </a:ext>
            </a:extLst>
          </p:cNvPr>
          <p:cNvSpPr txBox="1"/>
          <p:nvPr/>
        </p:nvSpPr>
        <p:spPr>
          <a:xfrm>
            <a:off x="473985" y="1916832"/>
            <a:ext cx="3527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2E5E7D"/>
                </a:solidFill>
                <a:latin typeface="Arial Narrow" panose="020B0606020202030204" pitchFamily="34" charset="0"/>
              </a:rPr>
              <a:t>Maturidade Tecnológica</a:t>
            </a:r>
            <a:endParaRPr lang="pt-BR" sz="2800" dirty="0"/>
          </a:p>
        </p:txBody>
      </p:sp>
      <p:grpSp>
        <p:nvGrpSpPr>
          <p:cNvPr id="2055" name="Agrupar 2054">
            <a:extLst>
              <a:ext uri="{FF2B5EF4-FFF2-40B4-BE49-F238E27FC236}">
                <a16:creationId xmlns:a16="http://schemas.microsoft.com/office/drawing/2014/main" id="{A99DE1D4-22CE-4D76-94F9-D765F1EAFA3D}"/>
              </a:ext>
            </a:extLst>
          </p:cNvPr>
          <p:cNvGrpSpPr/>
          <p:nvPr/>
        </p:nvGrpSpPr>
        <p:grpSpPr>
          <a:xfrm>
            <a:off x="827584" y="3232139"/>
            <a:ext cx="3309325" cy="2911448"/>
            <a:chOff x="865924" y="3142979"/>
            <a:chExt cx="3415001" cy="3000608"/>
          </a:xfrm>
        </p:grpSpPr>
        <p:pic>
          <p:nvPicPr>
            <p:cNvPr id="14" name="Imagem 13" descr="Uma imagem contendo clip-art&#10;&#10;Descrição gerada com alta confiança">
              <a:extLst>
                <a:ext uri="{FF2B5EF4-FFF2-40B4-BE49-F238E27FC236}">
                  <a16:creationId xmlns:a16="http://schemas.microsoft.com/office/drawing/2014/main" id="{D324736B-7BC2-498B-BB09-BD7D7F5C5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59" y="5375029"/>
              <a:ext cx="1088383" cy="535921"/>
            </a:xfrm>
            <a:prstGeom prst="rect">
              <a:avLst/>
            </a:prstGeom>
          </p:spPr>
        </p:pic>
        <p:pic>
          <p:nvPicPr>
            <p:cNvPr id="2052" name="Imagem 2051">
              <a:extLst>
                <a:ext uri="{FF2B5EF4-FFF2-40B4-BE49-F238E27FC236}">
                  <a16:creationId xmlns:a16="http://schemas.microsoft.com/office/drawing/2014/main" id="{6B9B7405-44C0-4C16-AF77-673A6D596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96" y="4311471"/>
              <a:ext cx="1280329" cy="887908"/>
            </a:xfrm>
            <a:prstGeom prst="rect">
              <a:avLst/>
            </a:prstGeom>
          </p:spPr>
        </p:pic>
        <p:pic>
          <p:nvPicPr>
            <p:cNvPr id="2054" name="Imagem 2053" descr="Uma imagem contendo sinal&#10;&#10;Descrição gerada com alta confiança">
              <a:extLst>
                <a:ext uri="{FF2B5EF4-FFF2-40B4-BE49-F238E27FC236}">
                  <a16:creationId xmlns:a16="http://schemas.microsoft.com/office/drawing/2014/main" id="{A9B36F5A-1A2C-422A-A88D-D28FCA5D4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2256" y="5501460"/>
              <a:ext cx="1095055" cy="642127"/>
            </a:xfrm>
            <a:prstGeom prst="rect">
              <a:avLst/>
            </a:prstGeom>
          </p:spPr>
        </p:pic>
        <p:pic>
          <p:nvPicPr>
            <p:cNvPr id="77" name="Imagem 76">
              <a:extLst>
                <a:ext uri="{FF2B5EF4-FFF2-40B4-BE49-F238E27FC236}">
                  <a16:creationId xmlns:a16="http://schemas.microsoft.com/office/drawing/2014/main" id="{ADD0C0E7-5266-4B5E-963E-58632DF30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59" y="3142979"/>
              <a:ext cx="915849" cy="915849"/>
            </a:xfrm>
            <a:prstGeom prst="rect">
              <a:avLst/>
            </a:prstGeom>
          </p:spPr>
        </p:pic>
        <p:pic>
          <p:nvPicPr>
            <p:cNvPr id="78" name="Imagem 77">
              <a:extLst>
                <a:ext uri="{FF2B5EF4-FFF2-40B4-BE49-F238E27FC236}">
                  <a16:creationId xmlns:a16="http://schemas.microsoft.com/office/drawing/2014/main" id="{1731D21D-DC43-4863-A0CA-E7306D517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7564" y="3142979"/>
              <a:ext cx="1720289" cy="860145"/>
            </a:xfrm>
            <a:prstGeom prst="rect">
              <a:avLst/>
            </a:prstGeom>
          </p:spPr>
        </p:pic>
        <p:pic>
          <p:nvPicPr>
            <p:cNvPr id="80" name="Imagem 79">
              <a:extLst>
                <a:ext uri="{FF2B5EF4-FFF2-40B4-BE49-F238E27FC236}">
                  <a16:creationId xmlns:a16="http://schemas.microsoft.com/office/drawing/2014/main" id="{361FA55F-748E-41C0-86C1-B58247A94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924" y="4439649"/>
              <a:ext cx="1272260" cy="631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875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1979712" y="188640"/>
            <a:ext cx="720080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Parque Tecnológico São José dos Campos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5E844A29-921F-4824-A4D3-2DA7328695DC}"/>
              </a:ext>
            </a:extLst>
          </p:cNvPr>
          <p:cNvGrpSpPr/>
          <p:nvPr/>
        </p:nvGrpSpPr>
        <p:grpSpPr>
          <a:xfrm>
            <a:off x="1" y="1230759"/>
            <a:ext cx="9144000" cy="5461505"/>
            <a:chOff x="1" y="1230759"/>
            <a:chExt cx="9144000" cy="5461505"/>
          </a:xfrm>
        </p:grpSpPr>
        <p:sp>
          <p:nvSpPr>
            <p:cNvPr id="17" name="Rectangle 1027">
              <a:extLst>
                <a:ext uri="{FF2B5EF4-FFF2-40B4-BE49-F238E27FC236}">
                  <a16:creationId xmlns:a16="http://schemas.microsoft.com/office/drawing/2014/main" id="{9F3F3DE5-035D-4144-AF2C-D889086E8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1238725"/>
              <a:ext cx="9144000" cy="5453539"/>
            </a:xfrm>
            <a:prstGeom prst="rect">
              <a:avLst/>
            </a:prstGeom>
            <a:gradFill rotWithShape="1">
              <a:gsLst>
                <a:gs pos="0">
                  <a:srgbClr val="C9D7E5"/>
                </a:gs>
                <a:gs pos="100000">
                  <a:srgbClr val="EFF7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AutoShape 1029">
              <a:extLst>
                <a:ext uri="{FF2B5EF4-FFF2-40B4-BE49-F238E27FC236}">
                  <a16:creationId xmlns:a16="http://schemas.microsoft.com/office/drawing/2014/main" id="{D200B353-5703-4B46-A0E7-84C595918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914" y="1622128"/>
              <a:ext cx="2951162" cy="366712"/>
            </a:xfrm>
            <a:prstGeom prst="homePlate">
              <a:avLst>
                <a:gd name="adj" fmla="val 37071"/>
              </a:avLst>
            </a:prstGeom>
            <a:solidFill>
              <a:srgbClr val="327190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alt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Desenvolvimento de Produto</a:t>
              </a:r>
              <a:endParaRPr lang="pt-BR" altLang="pt-B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AutoShape 1030">
              <a:extLst>
                <a:ext uri="{FF2B5EF4-FFF2-40B4-BE49-F238E27FC236}">
                  <a16:creationId xmlns:a16="http://schemas.microsoft.com/office/drawing/2014/main" id="{77B46752-A711-4A97-B555-7CCB7A705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74" y="1622128"/>
              <a:ext cx="4438650" cy="366712"/>
            </a:xfrm>
            <a:prstGeom prst="homePlate">
              <a:avLst>
                <a:gd name="adj" fmla="val 55756"/>
              </a:avLst>
            </a:prstGeom>
            <a:solidFill>
              <a:srgbClr val="00009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FAFD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alt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P&amp;D </a:t>
              </a:r>
              <a:r>
                <a:rPr lang="pt-BR" altLang="pt-BR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Pré</a:t>
              </a:r>
              <a:r>
                <a:rPr lang="pt-BR" alt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Competitivo</a:t>
              </a:r>
              <a:endParaRPr lang="pt-BR" alt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1031">
              <a:extLst>
                <a:ext uri="{FF2B5EF4-FFF2-40B4-BE49-F238E27FC236}">
                  <a16:creationId xmlns:a16="http://schemas.microsoft.com/office/drawing/2014/main" id="{CBB4D8D3-5A20-4B21-B475-6FB88AF7D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74" y="2058441"/>
              <a:ext cx="2093913" cy="323850"/>
            </a:xfrm>
            <a:prstGeom prst="rect">
              <a:avLst/>
            </a:prstGeom>
            <a:solidFill>
              <a:srgbClr val="00009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" tIns="44450" rIns="18288" bIns="44450" anchor="ctr"/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Tecnologias Inovadoras</a:t>
              </a:r>
            </a:p>
          </p:txBody>
        </p:sp>
        <p:sp>
          <p:nvSpPr>
            <p:cNvPr id="24" name="Rectangle 1032">
              <a:extLst>
                <a:ext uri="{FF2B5EF4-FFF2-40B4-BE49-F238E27FC236}">
                  <a16:creationId xmlns:a16="http://schemas.microsoft.com/office/drawing/2014/main" id="{2B4A11B8-EB2E-4585-BA53-4D907BAEF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112" y="2418407"/>
              <a:ext cx="3360737" cy="323850"/>
            </a:xfrm>
            <a:prstGeom prst="rect">
              <a:avLst/>
            </a:prstGeom>
            <a:solidFill>
              <a:srgbClr val="00009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" tIns="44450" rIns="18288" bIns="44450" anchor="ctr"/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Desenvolvimento de Tecnologias Avançadas</a:t>
              </a:r>
            </a:p>
          </p:txBody>
        </p:sp>
        <p:sp>
          <p:nvSpPr>
            <p:cNvPr id="25" name="Rectangle 1033">
              <a:extLst>
                <a:ext uri="{FF2B5EF4-FFF2-40B4-BE49-F238E27FC236}">
                  <a16:creationId xmlns:a16="http://schemas.microsoft.com/office/drawing/2014/main" id="{DF3DFE73-53A9-44C2-A54D-69B28734E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224" y="3498304"/>
              <a:ext cx="2039938" cy="323850"/>
            </a:xfrm>
            <a:prstGeom prst="rect">
              <a:avLst/>
            </a:prstGeom>
            <a:solidFill>
              <a:srgbClr val="00009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" tIns="44450" rIns="18288" bIns="44450" anchor="ctr"/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200" b="1">
                  <a:solidFill>
                    <a:schemeClr val="bg1"/>
                  </a:solidFill>
                  <a:cs typeface="Arial" panose="020B0604020202020204" pitchFamily="34" charset="0"/>
                </a:rPr>
                <a:t>Definição de Produto</a:t>
              </a:r>
            </a:p>
          </p:txBody>
        </p:sp>
        <p:sp>
          <p:nvSpPr>
            <p:cNvPr id="27" name="Rectangle 1034">
              <a:extLst>
                <a:ext uri="{FF2B5EF4-FFF2-40B4-BE49-F238E27FC236}">
                  <a16:creationId xmlns:a16="http://schemas.microsoft.com/office/drawing/2014/main" id="{78C6749F-DA75-4445-A28A-EA1A993B8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3599" y="3858666"/>
              <a:ext cx="2835275" cy="323850"/>
            </a:xfrm>
            <a:prstGeom prst="rect">
              <a:avLst/>
            </a:prstGeom>
            <a:solidFill>
              <a:srgbClr val="327190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" tIns="44450" rIns="18288" bIns="44450" anchor="ctr"/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200" b="1" dirty="0">
                  <a:cs typeface="Arial" panose="020B0604020202020204" pitchFamily="34" charset="0"/>
                </a:rPr>
                <a:t>Desenvolvimento de Produto</a:t>
              </a:r>
            </a:p>
          </p:txBody>
        </p:sp>
        <p:sp>
          <p:nvSpPr>
            <p:cNvPr id="29" name="AutoShape 1035">
              <a:extLst>
                <a:ext uri="{FF2B5EF4-FFF2-40B4-BE49-F238E27FC236}">
                  <a16:creationId xmlns:a16="http://schemas.microsoft.com/office/drawing/2014/main" id="{687E6AF6-96B5-44D0-AC35-AA0D609ED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8149" y="4579391"/>
              <a:ext cx="963613" cy="323850"/>
            </a:xfrm>
            <a:prstGeom prst="homePlate">
              <a:avLst>
                <a:gd name="adj" fmla="val 37373"/>
              </a:avLst>
            </a:prstGeom>
            <a:solidFill>
              <a:srgbClr val="327190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pt-BR" altLang="pt-B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Produção</a:t>
              </a:r>
              <a:endParaRPr lang="pt-BR" altLang="pt-BR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1036">
              <a:extLst>
                <a:ext uri="{FF2B5EF4-FFF2-40B4-BE49-F238E27FC236}">
                  <a16:creationId xmlns:a16="http://schemas.microsoft.com/office/drawing/2014/main" id="{A5D6DEE1-73B5-4D6D-A49E-018DD2529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462" y="4219029"/>
              <a:ext cx="2157412" cy="323850"/>
            </a:xfrm>
            <a:prstGeom prst="rect">
              <a:avLst/>
            </a:prstGeom>
            <a:solidFill>
              <a:srgbClr val="327190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pt-BR" altLang="pt-BR" sz="1200" b="1">
                  <a:cs typeface="Arial" panose="020B0604020202020204" pitchFamily="34" charset="0"/>
                </a:rPr>
                <a:t>Certificação do Produto</a:t>
              </a:r>
            </a:p>
          </p:txBody>
        </p:sp>
        <p:sp>
          <p:nvSpPr>
            <p:cNvPr id="57" name="Rectangle 1060">
              <a:extLst>
                <a:ext uri="{FF2B5EF4-FFF2-40B4-BE49-F238E27FC236}">
                  <a16:creationId xmlns:a16="http://schemas.microsoft.com/office/drawing/2014/main" id="{28978E84-3C8F-43F3-AECD-B73DF67C7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6124" y="3137941"/>
              <a:ext cx="1330325" cy="323850"/>
            </a:xfrm>
            <a:prstGeom prst="rect">
              <a:avLst/>
            </a:prstGeom>
            <a:solidFill>
              <a:srgbClr val="00009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" tIns="44450" rIns="18288" bIns="44450" anchor="ctr"/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Demonstrador</a:t>
              </a:r>
            </a:p>
          </p:txBody>
        </p:sp>
        <p:sp>
          <p:nvSpPr>
            <p:cNvPr id="58" name="Rectangle 1061">
              <a:extLst>
                <a:ext uri="{FF2B5EF4-FFF2-40B4-BE49-F238E27FC236}">
                  <a16:creationId xmlns:a16="http://schemas.microsoft.com/office/drawing/2014/main" id="{0E1C0F88-5576-41A8-9671-3652244ED4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7249" y="3137941"/>
              <a:ext cx="1833563" cy="323850"/>
            </a:xfrm>
            <a:prstGeom prst="rect">
              <a:avLst/>
            </a:prstGeom>
            <a:solidFill>
              <a:srgbClr val="327190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96969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200" b="1" dirty="0">
                  <a:cs typeface="Arial" panose="020B0604020202020204" pitchFamily="34" charset="0"/>
                </a:rPr>
                <a:t>Protótipo</a:t>
              </a:r>
            </a:p>
          </p:txBody>
        </p:sp>
        <p:sp>
          <p:nvSpPr>
            <p:cNvPr id="59" name="Oval 1062">
              <a:extLst>
                <a:ext uri="{FF2B5EF4-FFF2-40B4-BE49-F238E27FC236}">
                  <a16:creationId xmlns:a16="http://schemas.microsoft.com/office/drawing/2014/main" id="{2EBC64A8-5104-4DA6-9231-C5647C772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899" y="2982366"/>
              <a:ext cx="1860550" cy="587375"/>
            </a:xfrm>
            <a:prstGeom prst="ellipse">
              <a:avLst/>
            </a:prstGeom>
            <a:solidFill>
              <a:srgbClr val="EC4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33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pt-BR" altLang="pt-BR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Universidades</a:t>
              </a:r>
            </a:p>
          </p:txBody>
        </p:sp>
        <p:sp>
          <p:nvSpPr>
            <p:cNvPr id="60" name="Oval 1063">
              <a:extLst>
                <a:ext uri="{FF2B5EF4-FFF2-40B4-BE49-F238E27FC236}">
                  <a16:creationId xmlns:a16="http://schemas.microsoft.com/office/drawing/2014/main" id="{8776A7D7-1F35-4CD5-8DDD-F1403546A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6037" y="3774529"/>
              <a:ext cx="2520950" cy="587375"/>
            </a:xfrm>
            <a:prstGeom prst="ellipse">
              <a:avLst/>
            </a:prstGeom>
            <a:solidFill>
              <a:srgbClr val="D84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33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pt-BR" altLang="pt-BR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Centros de Pesquisa </a:t>
              </a:r>
            </a:p>
          </p:txBody>
        </p:sp>
        <p:sp>
          <p:nvSpPr>
            <p:cNvPr id="61" name="Oval 1064">
              <a:extLst>
                <a:ext uri="{FF2B5EF4-FFF2-40B4-BE49-F238E27FC236}">
                  <a16:creationId xmlns:a16="http://schemas.microsoft.com/office/drawing/2014/main" id="{3E75E88F-3048-4017-A916-F416AD9EA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9999" y="4569866"/>
              <a:ext cx="2041525" cy="587375"/>
            </a:xfrm>
            <a:prstGeom prst="ellipse">
              <a:avLst/>
            </a:prstGeom>
            <a:solidFill>
              <a:srgbClr val="A838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3333CC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pt-BR" altLang="pt-BR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Pesquisa Industrial</a:t>
              </a:r>
            </a:p>
          </p:txBody>
        </p:sp>
        <p:sp>
          <p:nvSpPr>
            <p:cNvPr id="66" name="Rectangle 1069">
              <a:extLst>
                <a:ext uri="{FF2B5EF4-FFF2-40B4-BE49-F238E27FC236}">
                  <a16:creationId xmlns:a16="http://schemas.microsoft.com/office/drawing/2014/main" id="{94446648-3A9A-45F7-9EC7-AB2C1F553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737" y="2778373"/>
              <a:ext cx="2146300" cy="323850"/>
            </a:xfrm>
            <a:prstGeom prst="rect">
              <a:avLst/>
            </a:prstGeom>
            <a:solidFill>
              <a:srgbClr val="00009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" tIns="44450" rIns="18288" bIns="44450" anchor="ctr"/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t-BR" altLang="pt-BR" sz="1200" b="1" dirty="0">
                  <a:solidFill>
                    <a:schemeClr val="bg1"/>
                  </a:solidFill>
                  <a:cs typeface="Arial" panose="020B0604020202020204" pitchFamily="34" charset="0"/>
                </a:rPr>
                <a:t>Validação </a:t>
              </a:r>
            </a:p>
          </p:txBody>
        </p:sp>
        <p:sp>
          <p:nvSpPr>
            <p:cNvPr id="65" name="CaixaDeTexto 64">
              <a:extLst>
                <a:ext uri="{FF2B5EF4-FFF2-40B4-BE49-F238E27FC236}">
                  <a16:creationId xmlns:a16="http://schemas.microsoft.com/office/drawing/2014/main" id="{EB986A42-1DEA-4E2F-B006-5E1AB292983F}"/>
                </a:ext>
              </a:extLst>
            </p:cNvPr>
            <p:cNvSpPr txBox="1"/>
            <p:nvPr/>
          </p:nvSpPr>
          <p:spPr>
            <a:xfrm>
              <a:off x="323528" y="4692555"/>
              <a:ext cx="13885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800" b="1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CIÊNCIA</a:t>
              </a:r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266A12C8-9717-480D-9050-8E4F75483E5E}"/>
                </a:ext>
              </a:extLst>
            </p:cNvPr>
            <p:cNvSpPr txBox="1"/>
            <p:nvPr/>
          </p:nvSpPr>
          <p:spPr>
            <a:xfrm>
              <a:off x="7236296" y="2324109"/>
              <a:ext cx="17497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pt-BR"/>
              </a:defPPr>
              <a:lvl1pPr>
                <a:defRPr sz="2000" b="1"/>
              </a:lvl1pPr>
            </a:lstStyle>
            <a:p>
              <a:r>
                <a:rPr lang="pt-BR" sz="28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MERCADO</a:t>
              </a:r>
            </a:p>
          </p:txBody>
        </p:sp>
        <p:sp>
          <p:nvSpPr>
            <p:cNvPr id="18" name="Line 1028">
              <a:extLst>
                <a:ext uri="{FF2B5EF4-FFF2-40B4-BE49-F238E27FC236}">
                  <a16:creationId xmlns:a16="http://schemas.microsoft.com/office/drawing/2014/main" id="{16CCA511-34B3-4A16-A581-AE221E9279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04047" y="1230759"/>
              <a:ext cx="20026" cy="5438593"/>
            </a:xfrm>
            <a:prstGeom prst="line">
              <a:avLst/>
            </a:prstGeom>
            <a:noFill/>
            <a:ln w="28575">
              <a:solidFill>
                <a:srgbClr val="327190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Rectangle 1037">
              <a:extLst>
                <a:ext uri="{FF2B5EF4-FFF2-40B4-BE49-F238E27FC236}">
                  <a16:creationId xmlns:a16="http://schemas.microsoft.com/office/drawing/2014/main" id="{A806062D-0ED3-4B76-858F-156B56B9F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822" y="5890666"/>
              <a:ext cx="7920000" cy="252000"/>
            </a:xfrm>
            <a:prstGeom prst="rect">
              <a:avLst/>
            </a:prstGeom>
            <a:solidFill>
              <a:srgbClr val="676767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Oval 1038">
              <a:extLst>
                <a:ext uri="{FF2B5EF4-FFF2-40B4-BE49-F238E27FC236}">
                  <a16:creationId xmlns:a16="http://schemas.microsoft.com/office/drawing/2014/main" id="{BD28589A-1DEA-4CDE-853C-5382987B8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9862" y="5884316"/>
              <a:ext cx="263525" cy="2809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1039">
              <a:extLst>
                <a:ext uri="{FF2B5EF4-FFF2-40B4-BE49-F238E27FC236}">
                  <a16:creationId xmlns:a16="http://schemas.microsoft.com/office/drawing/2014/main" id="{36404321-CC21-4B5E-8B63-D25D98D4C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637" y="5884316"/>
              <a:ext cx="265112" cy="2809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1040">
              <a:extLst>
                <a:ext uri="{FF2B5EF4-FFF2-40B4-BE49-F238E27FC236}">
                  <a16:creationId xmlns:a16="http://schemas.microsoft.com/office/drawing/2014/main" id="{030000FF-F4E2-470B-9B1F-F2F563BA9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674" y="5884316"/>
              <a:ext cx="265113" cy="2809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1041">
              <a:extLst>
                <a:ext uri="{FF2B5EF4-FFF2-40B4-BE49-F238E27FC236}">
                  <a16:creationId xmlns:a16="http://schemas.microsoft.com/office/drawing/2014/main" id="{2D5F19B4-C450-4192-B2F8-89D91A21F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4374" y="5882729"/>
              <a:ext cx="263525" cy="28098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1042">
              <a:extLst>
                <a:ext uri="{FF2B5EF4-FFF2-40B4-BE49-F238E27FC236}">
                  <a16:creationId xmlns:a16="http://schemas.microsoft.com/office/drawing/2014/main" id="{A9797A20-4C41-44A4-9617-F273AFA41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4187" y="5854154"/>
              <a:ext cx="696912" cy="305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pt-BR" altLang="pt-BR" sz="1400" b="1">
                  <a:solidFill>
                    <a:schemeClr val="bg1"/>
                  </a:solidFill>
                  <a:cs typeface="Arial" panose="020B0604020202020204" pitchFamily="34" charset="0"/>
                </a:rPr>
                <a:t>anos</a:t>
              </a:r>
            </a:p>
          </p:txBody>
        </p:sp>
        <p:sp>
          <p:nvSpPr>
            <p:cNvPr id="40" name="Rectangle 1043">
              <a:extLst>
                <a:ext uri="{FF2B5EF4-FFF2-40B4-BE49-F238E27FC236}">
                  <a16:creationId xmlns:a16="http://schemas.microsoft.com/office/drawing/2014/main" id="{748EF02F-A4BE-48E5-A0D0-613A414DE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774" y="5874791"/>
              <a:ext cx="390525" cy="274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1200" b="1">
                  <a:cs typeface="Arial" panose="020B0604020202020204" pitchFamily="34" charset="0"/>
                </a:rPr>
                <a:t>  </a:t>
              </a:r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1" name="Rectangle 1044">
              <a:extLst>
                <a:ext uri="{FF2B5EF4-FFF2-40B4-BE49-F238E27FC236}">
                  <a16:creationId xmlns:a16="http://schemas.microsoft.com/office/drawing/2014/main" id="{07F1BA21-7103-4990-8912-10B14158D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274" y="5874791"/>
              <a:ext cx="509588" cy="274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1200" b="1">
                  <a:cs typeface="Arial" panose="020B0604020202020204" pitchFamily="34" charset="0"/>
                </a:rPr>
                <a:t> +5</a:t>
              </a:r>
            </a:p>
          </p:txBody>
        </p:sp>
        <p:sp>
          <p:nvSpPr>
            <p:cNvPr id="42" name="AutoShape 1045">
              <a:extLst>
                <a:ext uri="{FF2B5EF4-FFF2-40B4-BE49-F238E27FC236}">
                  <a16:creationId xmlns:a16="http://schemas.microsoft.com/office/drawing/2014/main" id="{C17AA929-AE70-4E09-B597-48C8CE634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749" y="5938291"/>
              <a:ext cx="169863" cy="152400"/>
            </a:xfrm>
            <a:prstGeom prst="rightArrow">
              <a:avLst>
                <a:gd name="adj1" fmla="val 50000"/>
                <a:gd name="adj2" fmla="val 108043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AutoShape 1046">
              <a:extLst>
                <a:ext uri="{FF2B5EF4-FFF2-40B4-BE49-F238E27FC236}">
                  <a16:creationId xmlns:a16="http://schemas.microsoft.com/office/drawing/2014/main" id="{0B210C66-F35E-49DD-B5F5-B49A47335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749" y="5938291"/>
              <a:ext cx="171450" cy="152400"/>
            </a:xfrm>
            <a:prstGeom prst="rightArrow">
              <a:avLst>
                <a:gd name="adj1" fmla="val 50000"/>
                <a:gd name="adj2" fmla="val 109052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AutoShape 1047">
              <a:extLst>
                <a:ext uri="{FF2B5EF4-FFF2-40B4-BE49-F238E27FC236}">
                  <a16:creationId xmlns:a16="http://schemas.microsoft.com/office/drawing/2014/main" id="{DC3A84E3-AA74-43FF-AD2F-189138769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749" y="5938291"/>
              <a:ext cx="171450" cy="152400"/>
            </a:xfrm>
            <a:prstGeom prst="rightArrow">
              <a:avLst>
                <a:gd name="adj1" fmla="val 50000"/>
                <a:gd name="adj2" fmla="val 109052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AutoShape 1048">
              <a:extLst>
                <a:ext uri="{FF2B5EF4-FFF2-40B4-BE49-F238E27FC236}">
                  <a16:creationId xmlns:a16="http://schemas.microsoft.com/office/drawing/2014/main" id="{8E1D8A49-4383-4297-AB00-72E898369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749" y="5938291"/>
              <a:ext cx="173038" cy="152400"/>
            </a:xfrm>
            <a:prstGeom prst="rightArrow">
              <a:avLst>
                <a:gd name="adj1" fmla="val 50000"/>
                <a:gd name="adj2" fmla="val 110062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AutoShape 1049">
              <a:extLst>
                <a:ext uri="{FF2B5EF4-FFF2-40B4-BE49-F238E27FC236}">
                  <a16:creationId xmlns:a16="http://schemas.microsoft.com/office/drawing/2014/main" id="{833C6BC3-46E8-417B-A069-30396792F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337" y="5938291"/>
              <a:ext cx="171450" cy="152400"/>
            </a:xfrm>
            <a:prstGeom prst="rightArrow">
              <a:avLst>
                <a:gd name="adj1" fmla="val 50000"/>
                <a:gd name="adj2" fmla="val 109052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AutoShape 1050">
              <a:extLst>
                <a:ext uri="{FF2B5EF4-FFF2-40B4-BE49-F238E27FC236}">
                  <a16:creationId xmlns:a16="http://schemas.microsoft.com/office/drawing/2014/main" id="{2C651799-5BB0-48CD-9856-909C2311E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749" y="5938291"/>
              <a:ext cx="176213" cy="152400"/>
            </a:xfrm>
            <a:prstGeom prst="rightArrow">
              <a:avLst>
                <a:gd name="adj1" fmla="val 50000"/>
                <a:gd name="adj2" fmla="val 112082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AutoShape 1051">
              <a:extLst>
                <a:ext uri="{FF2B5EF4-FFF2-40B4-BE49-F238E27FC236}">
                  <a16:creationId xmlns:a16="http://schemas.microsoft.com/office/drawing/2014/main" id="{09088D61-0379-4D9C-BEB9-8A7F5B223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424" y="5938291"/>
              <a:ext cx="173038" cy="152400"/>
            </a:xfrm>
            <a:prstGeom prst="rightArrow">
              <a:avLst>
                <a:gd name="adj1" fmla="val 50000"/>
                <a:gd name="adj2" fmla="val 110062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AutoShape 1052">
              <a:extLst>
                <a:ext uri="{FF2B5EF4-FFF2-40B4-BE49-F238E27FC236}">
                  <a16:creationId xmlns:a16="http://schemas.microsoft.com/office/drawing/2014/main" id="{5BEBFAD3-911F-46B2-B51B-2201E9C0B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512" y="5938291"/>
              <a:ext cx="171450" cy="152400"/>
            </a:xfrm>
            <a:prstGeom prst="rightArrow">
              <a:avLst>
                <a:gd name="adj1" fmla="val 50000"/>
                <a:gd name="adj2" fmla="val 109052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AutoShape 1053">
              <a:extLst>
                <a:ext uri="{FF2B5EF4-FFF2-40B4-BE49-F238E27FC236}">
                  <a16:creationId xmlns:a16="http://schemas.microsoft.com/office/drawing/2014/main" id="{CB2CB171-36DC-4B77-B464-BD71E7A53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7512" y="5938291"/>
              <a:ext cx="171450" cy="152400"/>
            </a:xfrm>
            <a:prstGeom prst="rightArrow">
              <a:avLst>
                <a:gd name="adj1" fmla="val 50000"/>
                <a:gd name="adj2" fmla="val 109052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AutoShape 1054">
              <a:extLst>
                <a:ext uri="{FF2B5EF4-FFF2-40B4-BE49-F238E27FC236}">
                  <a16:creationId xmlns:a16="http://schemas.microsoft.com/office/drawing/2014/main" id="{EF9520D4-6BA6-492D-AF2D-26E5C2397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599" y="5938291"/>
              <a:ext cx="169863" cy="152400"/>
            </a:xfrm>
            <a:prstGeom prst="rightArrow">
              <a:avLst>
                <a:gd name="adj1" fmla="val 50000"/>
                <a:gd name="adj2" fmla="val 108043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AutoShape 1055">
              <a:extLst>
                <a:ext uri="{FF2B5EF4-FFF2-40B4-BE49-F238E27FC236}">
                  <a16:creationId xmlns:a16="http://schemas.microsoft.com/office/drawing/2014/main" id="{7856896D-1055-451C-BFFD-56E38931B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4012" y="5938291"/>
              <a:ext cx="176212" cy="152400"/>
            </a:xfrm>
            <a:prstGeom prst="rightArrow">
              <a:avLst>
                <a:gd name="adj1" fmla="val 50000"/>
                <a:gd name="adj2" fmla="val 112081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AutoShape 1056">
              <a:extLst>
                <a:ext uri="{FF2B5EF4-FFF2-40B4-BE49-F238E27FC236}">
                  <a16:creationId xmlns:a16="http://schemas.microsoft.com/office/drawing/2014/main" id="{DF464F3A-C735-4C91-AF36-6263CB4E7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7599" y="5938291"/>
              <a:ext cx="171450" cy="152400"/>
            </a:xfrm>
            <a:prstGeom prst="rightArrow">
              <a:avLst>
                <a:gd name="adj1" fmla="val 50000"/>
                <a:gd name="adj2" fmla="val 109052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AutoShape 1057">
              <a:extLst>
                <a:ext uri="{FF2B5EF4-FFF2-40B4-BE49-F238E27FC236}">
                  <a16:creationId xmlns:a16="http://schemas.microsoft.com/office/drawing/2014/main" id="{C0C06D1C-815D-4EE6-BCD2-A50AB9299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1187" y="5938291"/>
              <a:ext cx="171450" cy="152400"/>
            </a:xfrm>
            <a:prstGeom prst="rightArrow">
              <a:avLst>
                <a:gd name="adj1" fmla="val 50000"/>
                <a:gd name="adj2" fmla="val 109052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1058">
              <a:extLst>
                <a:ext uri="{FF2B5EF4-FFF2-40B4-BE49-F238E27FC236}">
                  <a16:creationId xmlns:a16="http://schemas.microsoft.com/office/drawing/2014/main" id="{5459BFA2-0C3B-4774-BC81-2C09D3508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4899" y="5884316"/>
              <a:ext cx="461963" cy="274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1200" b="1">
                  <a:cs typeface="Arial" panose="020B0604020202020204" pitchFamily="34" charset="0"/>
                </a:rPr>
                <a:t> </a:t>
              </a:r>
              <a:r>
                <a:rPr lang="pt-BR" altLang="pt-BR" sz="1200" b="1"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-5</a:t>
              </a:r>
            </a:p>
          </p:txBody>
        </p:sp>
        <p:sp>
          <p:nvSpPr>
            <p:cNvPr id="56" name="Rectangle 1059">
              <a:extLst>
                <a:ext uri="{FF2B5EF4-FFF2-40B4-BE49-F238E27FC236}">
                  <a16:creationId xmlns:a16="http://schemas.microsoft.com/office/drawing/2014/main" id="{CB6A5B4C-A9F5-4ED2-B01D-BFAF5D668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212" y="5882729"/>
              <a:ext cx="500062" cy="274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32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04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576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14800" algn="r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1200" b="1">
                  <a:cs typeface="Arial" panose="020B0604020202020204" pitchFamily="34" charset="0"/>
                </a:rPr>
                <a:t>-10</a:t>
              </a:r>
            </a:p>
          </p:txBody>
        </p:sp>
        <p:sp>
          <p:nvSpPr>
            <p:cNvPr id="67" name="AutoShape 1070">
              <a:extLst>
                <a:ext uri="{FF2B5EF4-FFF2-40B4-BE49-F238E27FC236}">
                  <a16:creationId xmlns:a16="http://schemas.microsoft.com/office/drawing/2014/main" id="{4872B5C7-DFE3-4527-B40E-57648DC53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1887" y="5938291"/>
              <a:ext cx="171450" cy="152400"/>
            </a:xfrm>
            <a:prstGeom prst="rightArrow">
              <a:avLst>
                <a:gd name="adj1" fmla="val 50000"/>
                <a:gd name="adj2" fmla="val 109052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1071">
              <a:extLst>
                <a:ext uri="{FF2B5EF4-FFF2-40B4-BE49-F238E27FC236}">
                  <a16:creationId xmlns:a16="http://schemas.microsoft.com/office/drawing/2014/main" id="{DC1D6E9B-68C7-4DF3-8FA0-298FA3AAB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803" y="5558877"/>
              <a:ext cx="7920000" cy="25200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46B067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pt-BR" altLang="pt-BR" sz="11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TRL     1           2              3                   4                     5                         6                     7                       8                         9</a:t>
              </a:r>
              <a:endParaRPr lang="pt-BR" altLang="pt-BR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452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/>
          <p:cNvSpPr txBox="1">
            <a:spLocks/>
          </p:cNvSpPr>
          <p:nvPr/>
        </p:nvSpPr>
        <p:spPr>
          <a:xfrm>
            <a:off x="1979712" y="188639"/>
            <a:ext cx="6480720" cy="936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Parques Tecnológicos</a:t>
            </a:r>
          </a:p>
          <a:p>
            <a:pPr lvl="0" algn="ctr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Uma ponte para o futuro da INOVAÇÃO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7DAF74A-3F8E-4D2D-9D3E-E3E3615FCE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0" t="17785" r="15350" b="21986"/>
          <a:stretch/>
        </p:blipFill>
        <p:spPr>
          <a:xfrm>
            <a:off x="201285" y="1700807"/>
            <a:ext cx="8547179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79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0FBB18E-E5CC-421F-8B98-73D13E148FEF}"/>
              </a:ext>
            </a:extLst>
          </p:cNvPr>
          <p:cNvSpPr/>
          <p:nvPr/>
        </p:nvSpPr>
        <p:spPr>
          <a:xfrm>
            <a:off x="2771800" y="4293096"/>
            <a:ext cx="6264696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174D6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44 </a:t>
            </a:r>
            <a:r>
              <a:rPr lang="pt-BR" sz="2000" b="1" dirty="0">
                <a:solidFill>
                  <a:srgbClr val="174D6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Parques Tecnológicos em operação</a:t>
            </a:r>
          </a:p>
          <a:p>
            <a:endParaRPr lang="pt-BR" sz="2000" b="1" dirty="0">
              <a:solidFill>
                <a:srgbClr val="174D6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pt-BR" sz="2000" b="1" dirty="0">
                <a:solidFill>
                  <a:srgbClr val="174D6F"/>
                </a:solidFill>
                <a:latin typeface="Open Sans Light" panose="020B0306030504020204" pitchFamily="34" charset="0"/>
              </a:rPr>
              <a:t>60 Parques Tecnológicos em implantação/projeto</a:t>
            </a:r>
          </a:p>
          <a:p>
            <a:endParaRPr lang="pt-BR" sz="2000" b="1" dirty="0">
              <a:solidFill>
                <a:srgbClr val="174D6F"/>
              </a:solidFill>
              <a:latin typeface="Open Sans Light" panose="020B0306030504020204" pitchFamily="34" charset="0"/>
            </a:endParaRPr>
          </a:p>
          <a:p>
            <a:r>
              <a:rPr lang="pt-BR" sz="2000" b="1" dirty="0">
                <a:solidFill>
                  <a:srgbClr val="174D6F"/>
                </a:solidFill>
                <a:latin typeface="Open Sans Light" panose="020B0306030504020204" pitchFamily="34" charset="0"/>
              </a:rPr>
              <a:t>13 Parques Consolidados</a:t>
            </a:r>
            <a:endParaRPr lang="pt-BR" sz="2000" b="1" dirty="0">
              <a:solidFill>
                <a:srgbClr val="174D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59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65246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/>
          <p:cNvSpPr txBox="1">
            <a:spLocks/>
          </p:cNvSpPr>
          <p:nvPr/>
        </p:nvSpPr>
        <p:spPr>
          <a:xfrm>
            <a:off x="251520" y="1350911"/>
            <a:ext cx="8640960" cy="5318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2890" y="1167446"/>
            <a:ext cx="8007542" cy="5501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endParaRPr lang="pt-BR" sz="32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95736" y="356195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>
                <a:solidFill>
                  <a:srgbClr val="174D6F"/>
                </a:solidFill>
                <a:latin typeface="Arial Narrow" panose="020B0606020202030204" pitchFamily="34" charset="0"/>
              </a:rPr>
              <a:t>Conclusões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4854803-03E8-4441-9035-884915EEB863}"/>
              </a:ext>
            </a:extLst>
          </p:cNvPr>
          <p:cNvSpPr/>
          <p:nvPr/>
        </p:nvSpPr>
        <p:spPr>
          <a:xfrm>
            <a:off x="265410" y="130821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</a:rPr>
              <a:t>Parques Tecnológicos são elementos efetivos de desenvolvimento regional por meio da Ciência, Tecnologia e Inovação;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</a:rPr>
              <a:t>Promovem o Empreendedorismo e Competitividade das Empresas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</a:rPr>
              <a:t>Geram emprego, renda e tributos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</a:rPr>
              <a:t>Geram desenvolvimento econômico, social e urbano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</a:rPr>
              <a:t>Geram extraordinário retorno do investimento público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</a:rPr>
              <a:t>São pontes para a inovação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5E35175-1B54-4B7B-9C7E-7E982E5F5C17}"/>
              </a:ext>
            </a:extLst>
          </p:cNvPr>
          <p:cNvSpPr/>
          <p:nvPr/>
        </p:nvSpPr>
        <p:spPr>
          <a:xfrm rot="19077780">
            <a:off x="7609819" y="5992024"/>
            <a:ext cx="15841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</a:t>
            </a:r>
          </a:p>
        </p:txBody>
      </p:sp>
    </p:spTree>
    <p:extLst>
      <p:ext uri="{BB962C8B-B14F-4D97-AF65-F5344CB8AC3E}">
        <p14:creationId xmlns:p14="http://schemas.microsoft.com/office/powerpoint/2010/main" val="427899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65246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/>
          <p:cNvSpPr txBox="1">
            <a:spLocks/>
          </p:cNvSpPr>
          <p:nvPr/>
        </p:nvSpPr>
        <p:spPr>
          <a:xfrm>
            <a:off x="251520" y="1350911"/>
            <a:ext cx="8640960" cy="5318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2890" y="1167446"/>
            <a:ext cx="8007542" cy="5501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endParaRPr lang="pt-BR" sz="32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09328" y="334703"/>
            <a:ext cx="497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 dirty="0">
                <a:solidFill>
                  <a:srgbClr val="174D6F"/>
                </a:solidFill>
                <a:latin typeface="Arial Narrow" panose="020B0606020202030204" pitchFamily="34" charset="0"/>
              </a:rPr>
              <a:t>Pleitos aos Senhores Senadores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4854803-03E8-4441-9035-884915EEB863}"/>
              </a:ext>
            </a:extLst>
          </p:cNvPr>
          <p:cNvSpPr/>
          <p:nvPr/>
        </p:nvSpPr>
        <p:spPr>
          <a:xfrm>
            <a:off x="251520" y="1193140"/>
            <a:ext cx="86409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Apoiem  e Promovam os Parques Tecnológicos: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</a:rPr>
              <a:t>Com recursos orçamentários a programas de desenvolvimento da CT&amp;I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</a:rPr>
              <a:t>Com simplificações burocráticas para abertura de novas empresas e acesso a recursos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</a:rPr>
              <a:t>Nos programas de internacionalização das empresas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</a:rPr>
              <a:t>Com Emendas Parlamentares</a:t>
            </a:r>
          </a:p>
          <a:p>
            <a:endParaRPr lang="pt-BR" b="1" dirty="0">
              <a:solidFill>
                <a:srgbClr val="002060"/>
              </a:solidFill>
            </a:endParaRPr>
          </a:p>
          <a:p>
            <a:r>
              <a:rPr lang="pt-BR" sz="2400" b="1" dirty="0">
                <a:solidFill>
                  <a:srgbClr val="002060"/>
                </a:solidFill>
              </a:rPr>
              <a:t>Usem os Parques Tecnológicos como instrumento de política pública:</a:t>
            </a:r>
          </a:p>
          <a:p>
            <a:endParaRPr lang="pt-BR" sz="2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</a:rPr>
              <a:t>Para aprimorar a cooperação entre universidades, ICT´s e empresas (marcos legais)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</a:rPr>
              <a:t>Para melhoria da competitividade empresarial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002060"/>
                </a:solidFill>
              </a:rPr>
              <a:t>Para melhoria da posição brasileira no ranking internacional da inovação</a:t>
            </a:r>
          </a:p>
          <a:p>
            <a:endParaRPr lang="pt-BR" b="1" dirty="0">
              <a:solidFill>
                <a:srgbClr val="002060"/>
              </a:solidFill>
            </a:endParaRPr>
          </a:p>
          <a:p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8797498-CB0B-4718-BDCC-771FDF3AA495}"/>
              </a:ext>
            </a:extLst>
          </p:cNvPr>
          <p:cNvSpPr/>
          <p:nvPr/>
        </p:nvSpPr>
        <p:spPr>
          <a:xfrm rot="19077780">
            <a:off x="7609819" y="5992024"/>
            <a:ext cx="15841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</a:t>
            </a:r>
          </a:p>
        </p:txBody>
      </p:sp>
    </p:spTree>
    <p:extLst>
      <p:ext uri="{BB962C8B-B14F-4D97-AF65-F5344CB8AC3E}">
        <p14:creationId xmlns:p14="http://schemas.microsoft.com/office/powerpoint/2010/main" val="971918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E36B1BD-CAF6-4EB2-BB34-B7030EBD0135}"/>
              </a:ext>
            </a:extLst>
          </p:cNvPr>
          <p:cNvSpPr txBox="1"/>
          <p:nvPr/>
        </p:nvSpPr>
        <p:spPr>
          <a:xfrm>
            <a:off x="3190419" y="4221088"/>
            <a:ext cx="252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174D6F"/>
                </a:solidFill>
                <a:latin typeface="Arial Narrow" panose="020B0606020202030204" pitchFamily="34" charset="0"/>
              </a:rPr>
              <a:t>Elso Alberti Junior</a:t>
            </a:r>
          </a:p>
          <a:p>
            <a:pPr algn="ctr"/>
            <a:r>
              <a:rPr lang="pt-BR" sz="1600" dirty="0">
                <a:solidFill>
                  <a:srgbClr val="174D6F"/>
                </a:solidFill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elso.alberti@pqtec.org.br</a:t>
            </a:r>
            <a:endParaRPr lang="pt-BR" sz="1600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BR" sz="1600" dirty="0">
                <a:solidFill>
                  <a:srgbClr val="174D6F"/>
                </a:solidFill>
                <a:latin typeface="Arial Narrow" panose="020B0606020202030204" pitchFamily="34" charset="0"/>
              </a:rPr>
              <a:t>+55 (12) 3878-9501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6843727-53A4-4121-B144-D4D80A7B5799}"/>
              </a:ext>
            </a:extLst>
          </p:cNvPr>
          <p:cNvSpPr txBox="1"/>
          <p:nvPr/>
        </p:nvSpPr>
        <p:spPr>
          <a:xfrm>
            <a:off x="2262701" y="5805264"/>
            <a:ext cx="4384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174D6F"/>
                </a:solidFill>
                <a:latin typeface="Arial Narrow" panose="020B0606020202030204" pitchFamily="34" charset="0"/>
              </a:rPr>
              <a:t>Parque Tecnológico de São José dos Campos</a:t>
            </a:r>
          </a:p>
          <a:p>
            <a:pPr algn="ctr"/>
            <a:r>
              <a:rPr lang="pt-BR" sz="1200" dirty="0">
                <a:solidFill>
                  <a:srgbClr val="174D6F"/>
                </a:solidFill>
                <a:latin typeface="Arial Narrow" panose="020B0606020202030204" pitchFamily="34" charset="0"/>
              </a:rPr>
              <a:t>Estrada Doutor Altino </a:t>
            </a:r>
            <a:r>
              <a:rPr lang="pt-BR" sz="1200" dirty="0" err="1">
                <a:solidFill>
                  <a:srgbClr val="174D6F"/>
                </a:solidFill>
                <a:latin typeface="Arial Narrow" panose="020B0606020202030204" pitchFamily="34" charset="0"/>
              </a:rPr>
              <a:t>Bondesan</a:t>
            </a:r>
            <a:r>
              <a:rPr lang="pt-BR" sz="1200" dirty="0">
                <a:solidFill>
                  <a:srgbClr val="174D6F"/>
                </a:solidFill>
                <a:latin typeface="Arial Narrow" panose="020B0606020202030204" pitchFamily="34" charset="0"/>
              </a:rPr>
              <a:t>, 500 – Eugênio de Melo</a:t>
            </a:r>
          </a:p>
          <a:p>
            <a:pPr algn="ctr"/>
            <a:r>
              <a:rPr lang="pt-BR" sz="1200" dirty="0">
                <a:solidFill>
                  <a:srgbClr val="174D6F"/>
                </a:solidFill>
                <a:latin typeface="Arial Narrow" panose="020B0606020202030204" pitchFamily="34" charset="0"/>
              </a:rPr>
              <a:t>São José dos Campos – São Paulo – Brasil</a:t>
            </a:r>
          </a:p>
          <a:p>
            <a:pPr algn="ctr"/>
            <a:r>
              <a:rPr lang="pt-BR" sz="1200" dirty="0">
                <a:solidFill>
                  <a:srgbClr val="174D6F"/>
                </a:solidFill>
                <a:latin typeface="Arial Narrow" panose="020B0606020202030204" pitchFamily="34" charset="0"/>
              </a:rPr>
              <a:t>CEP: 12.247-016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E96F71F-C884-4B60-BABF-3FDE2E304BF7}"/>
              </a:ext>
            </a:extLst>
          </p:cNvPr>
          <p:cNvSpPr txBox="1"/>
          <p:nvPr/>
        </p:nvSpPr>
        <p:spPr>
          <a:xfrm>
            <a:off x="147700" y="249289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174D6F"/>
                </a:solidFill>
                <a:latin typeface="Arial Narrow" panose="020B0606020202030204" pitchFamily="34" charset="0"/>
              </a:rPr>
              <a:t>Obrigado!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82D02BD-1D22-4EC5-A6CE-856A68E66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7951"/>
            <a:ext cx="2205206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743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832261" y="428275"/>
            <a:ext cx="720080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Parque Tecnológico São José dos Campos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CDC03FE-CFCD-4757-A9EE-22AA2C47F732}"/>
              </a:ext>
            </a:extLst>
          </p:cNvPr>
          <p:cNvCxnSpPr>
            <a:cxnSpLocks/>
          </p:cNvCxnSpPr>
          <p:nvPr/>
        </p:nvCxnSpPr>
        <p:spPr>
          <a:xfrm flipH="1">
            <a:off x="1657646" y="2631509"/>
            <a:ext cx="1" cy="1537705"/>
          </a:xfrm>
          <a:prstGeom prst="line">
            <a:avLst/>
          </a:prstGeom>
          <a:ln w="28575">
            <a:solidFill>
              <a:srgbClr val="2E5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A277803-636B-4536-86E0-AE38D0C759D2}"/>
              </a:ext>
            </a:extLst>
          </p:cNvPr>
          <p:cNvCxnSpPr/>
          <p:nvPr/>
        </p:nvCxnSpPr>
        <p:spPr>
          <a:xfrm>
            <a:off x="251520" y="2559501"/>
            <a:ext cx="8682304" cy="0"/>
          </a:xfrm>
          <a:prstGeom prst="line">
            <a:avLst/>
          </a:prstGeom>
          <a:ln w="38100">
            <a:solidFill>
              <a:srgbClr val="2E5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Avibras_Logo.jpg">
            <a:extLst>
              <a:ext uri="{FF2B5EF4-FFF2-40B4-BE49-F238E27FC236}">
                <a16:creationId xmlns:a16="http://schemas.microsoft.com/office/drawing/2014/main" id="{AC3A4C29-E1E3-4E24-A545-D0E4AB5654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5971" y="2786303"/>
            <a:ext cx="1277788" cy="472995"/>
          </a:xfrm>
          <a:prstGeom prst="rect">
            <a:avLst/>
          </a:prstGeom>
        </p:spPr>
      </p:pic>
      <p:sp>
        <p:nvSpPr>
          <p:cNvPr id="12" name="Fluxograma: Conector 11">
            <a:extLst>
              <a:ext uri="{FF2B5EF4-FFF2-40B4-BE49-F238E27FC236}">
                <a16:creationId xmlns:a16="http://schemas.microsoft.com/office/drawing/2014/main" id="{EA9CE42C-79FD-4335-B873-44C2F6946BB0}"/>
              </a:ext>
            </a:extLst>
          </p:cNvPr>
          <p:cNvSpPr/>
          <p:nvPr/>
        </p:nvSpPr>
        <p:spPr>
          <a:xfrm>
            <a:off x="611560" y="2471757"/>
            <a:ext cx="180000" cy="180000"/>
          </a:xfrm>
          <a:prstGeom prst="flowChartConnector">
            <a:avLst/>
          </a:prstGeom>
          <a:solidFill>
            <a:srgbClr val="2E5E7D"/>
          </a:solidFill>
          <a:ln>
            <a:solidFill>
              <a:srgbClr val="2E5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A48A3F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0C20FF4-F503-4B0F-8DAA-56458BE0A42E}"/>
              </a:ext>
            </a:extLst>
          </p:cNvPr>
          <p:cNvSpPr txBox="1"/>
          <p:nvPr/>
        </p:nvSpPr>
        <p:spPr>
          <a:xfrm>
            <a:off x="72008" y="2020778"/>
            <a:ext cx="133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1947</a:t>
            </a:r>
          </a:p>
        </p:txBody>
      </p:sp>
      <p:pic>
        <p:nvPicPr>
          <p:cNvPr id="14" name="Imagem 13" descr="NovoLogotipoCTA.jpg">
            <a:extLst>
              <a:ext uri="{FF2B5EF4-FFF2-40B4-BE49-F238E27FC236}">
                <a16:creationId xmlns:a16="http://schemas.microsoft.com/office/drawing/2014/main" id="{782D7FF4-C010-4103-A72E-3A13C8A501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56300" t="18823" r="5113" b="17709"/>
          <a:stretch>
            <a:fillRect/>
          </a:stretch>
        </p:blipFill>
        <p:spPr>
          <a:xfrm>
            <a:off x="251520" y="2786305"/>
            <a:ext cx="940672" cy="1094251"/>
          </a:xfrm>
          <a:prstGeom prst="rect">
            <a:avLst/>
          </a:prstGeom>
        </p:spPr>
      </p:pic>
      <p:sp>
        <p:nvSpPr>
          <p:cNvPr id="15" name="Fluxograma: Conector 14">
            <a:extLst>
              <a:ext uri="{FF2B5EF4-FFF2-40B4-BE49-F238E27FC236}">
                <a16:creationId xmlns:a16="http://schemas.microsoft.com/office/drawing/2014/main" id="{A71CE0F9-D156-44B5-949D-B12CE0E90536}"/>
              </a:ext>
            </a:extLst>
          </p:cNvPr>
          <p:cNvSpPr/>
          <p:nvPr/>
        </p:nvSpPr>
        <p:spPr>
          <a:xfrm>
            <a:off x="1582033" y="2471757"/>
            <a:ext cx="180000" cy="180000"/>
          </a:xfrm>
          <a:prstGeom prst="flowChartConnector">
            <a:avLst/>
          </a:prstGeom>
          <a:solidFill>
            <a:srgbClr val="2E5E7D"/>
          </a:solidFill>
          <a:ln>
            <a:solidFill>
              <a:srgbClr val="2E5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65CC3D9-235D-4CEA-A2FF-0A273C41F792}"/>
              </a:ext>
            </a:extLst>
          </p:cNvPr>
          <p:cNvSpPr txBox="1"/>
          <p:nvPr/>
        </p:nvSpPr>
        <p:spPr>
          <a:xfrm>
            <a:off x="1008112" y="2020778"/>
            <a:ext cx="133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1950</a:t>
            </a:r>
          </a:p>
        </p:txBody>
      </p:sp>
      <p:pic>
        <p:nvPicPr>
          <p:cNvPr id="17" name="Imagem 12">
            <a:extLst>
              <a:ext uri="{FF2B5EF4-FFF2-40B4-BE49-F238E27FC236}">
                <a16:creationId xmlns:a16="http://schemas.microsoft.com/office/drawing/2014/main" id="{0AAE3C9A-C8F6-410E-8A27-F6A805919E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58" y="4232514"/>
            <a:ext cx="1453307" cy="55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uxograma: Conector 17">
            <a:extLst>
              <a:ext uri="{FF2B5EF4-FFF2-40B4-BE49-F238E27FC236}">
                <a16:creationId xmlns:a16="http://schemas.microsoft.com/office/drawing/2014/main" id="{B2AD0F4F-E3FA-4C23-B873-65BDB0FC4CA5}"/>
              </a:ext>
            </a:extLst>
          </p:cNvPr>
          <p:cNvSpPr/>
          <p:nvPr/>
        </p:nvSpPr>
        <p:spPr>
          <a:xfrm>
            <a:off x="2699792" y="2471757"/>
            <a:ext cx="180000" cy="180000"/>
          </a:xfrm>
          <a:prstGeom prst="flowChartConnector">
            <a:avLst/>
          </a:prstGeom>
          <a:solidFill>
            <a:srgbClr val="2E5E7D"/>
          </a:solidFill>
          <a:ln>
            <a:solidFill>
              <a:srgbClr val="2E5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69286F7-1369-4DF3-961A-39457AC1484B}"/>
              </a:ext>
            </a:extLst>
          </p:cNvPr>
          <p:cNvSpPr txBox="1"/>
          <p:nvPr/>
        </p:nvSpPr>
        <p:spPr>
          <a:xfrm>
            <a:off x="2160240" y="2020778"/>
            <a:ext cx="133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1961</a:t>
            </a:r>
          </a:p>
        </p:txBody>
      </p:sp>
      <p:sp>
        <p:nvSpPr>
          <p:cNvPr id="20" name="Fluxograma: Conector 19">
            <a:extLst>
              <a:ext uri="{FF2B5EF4-FFF2-40B4-BE49-F238E27FC236}">
                <a16:creationId xmlns:a16="http://schemas.microsoft.com/office/drawing/2014/main" id="{E694968E-0D3A-4EC3-83EA-ED44016D532B}"/>
              </a:ext>
            </a:extLst>
          </p:cNvPr>
          <p:cNvSpPr/>
          <p:nvPr/>
        </p:nvSpPr>
        <p:spPr>
          <a:xfrm>
            <a:off x="3764176" y="2471757"/>
            <a:ext cx="180000" cy="180000"/>
          </a:xfrm>
          <a:prstGeom prst="flowChartConnector">
            <a:avLst/>
          </a:prstGeom>
          <a:solidFill>
            <a:srgbClr val="2E5E7D"/>
          </a:solidFill>
          <a:ln>
            <a:solidFill>
              <a:srgbClr val="2E5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95FE7B7-01C7-4076-A848-759332411DA5}"/>
              </a:ext>
            </a:extLst>
          </p:cNvPr>
          <p:cNvSpPr txBox="1"/>
          <p:nvPr/>
        </p:nvSpPr>
        <p:spPr>
          <a:xfrm>
            <a:off x="3203848" y="2020778"/>
            <a:ext cx="133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1965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3B08A60-3531-49A2-9477-F0F5FCFEB56A}"/>
              </a:ext>
            </a:extLst>
          </p:cNvPr>
          <p:cNvCxnSpPr/>
          <p:nvPr/>
        </p:nvCxnSpPr>
        <p:spPr>
          <a:xfrm>
            <a:off x="3851920" y="2631509"/>
            <a:ext cx="0" cy="1728192"/>
          </a:xfrm>
          <a:prstGeom prst="line">
            <a:avLst/>
          </a:prstGeom>
          <a:ln w="28575">
            <a:solidFill>
              <a:srgbClr val="2E5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uxograma: Conector 22">
            <a:extLst>
              <a:ext uri="{FF2B5EF4-FFF2-40B4-BE49-F238E27FC236}">
                <a16:creationId xmlns:a16="http://schemas.microsoft.com/office/drawing/2014/main" id="{1233BDA9-3E7C-401F-BC09-E43FCD3844DB}"/>
              </a:ext>
            </a:extLst>
          </p:cNvPr>
          <p:cNvSpPr/>
          <p:nvPr/>
        </p:nvSpPr>
        <p:spPr>
          <a:xfrm>
            <a:off x="4716016" y="2471757"/>
            <a:ext cx="180000" cy="180000"/>
          </a:xfrm>
          <a:prstGeom prst="flowChartConnector">
            <a:avLst/>
          </a:prstGeom>
          <a:solidFill>
            <a:srgbClr val="2E5E7D"/>
          </a:solidFill>
          <a:ln>
            <a:solidFill>
              <a:srgbClr val="2E5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BD64F1CE-AE5D-4F22-ACBE-DD81D667986C}"/>
              </a:ext>
            </a:extLst>
          </p:cNvPr>
          <p:cNvSpPr txBox="1"/>
          <p:nvPr/>
        </p:nvSpPr>
        <p:spPr>
          <a:xfrm>
            <a:off x="4176464" y="2020778"/>
            <a:ext cx="133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1969</a:t>
            </a:r>
          </a:p>
        </p:txBody>
      </p:sp>
      <p:sp>
        <p:nvSpPr>
          <p:cNvPr id="25" name="Fluxograma: Conector 24">
            <a:extLst>
              <a:ext uri="{FF2B5EF4-FFF2-40B4-BE49-F238E27FC236}">
                <a16:creationId xmlns:a16="http://schemas.microsoft.com/office/drawing/2014/main" id="{29ADA419-4DEC-4B7F-A3C6-82CCCD695BD5}"/>
              </a:ext>
            </a:extLst>
          </p:cNvPr>
          <p:cNvSpPr/>
          <p:nvPr/>
        </p:nvSpPr>
        <p:spPr>
          <a:xfrm>
            <a:off x="5766332" y="2471757"/>
            <a:ext cx="180000" cy="180000"/>
          </a:xfrm>
          <a:prstGeom prst="flowChartConnector">
            <a:avLst/>
          </a:prstGeom>
          <a:solidFill>
            <a:srgbClr val="2E5E7D"/>
          </a:solidFill>
          <a:ln>
            <a:solidFill>
              <a:srgbClr val="2E5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DBDC119-DE77-4EF7-885A-0A768D8F7DC4}"/>
              </a:ext>
            </a:extLst>
          </p:cNvPr>
          <p:cNvSpPr txBox="1"/>
          <p:nvPr/>
        </p:nvSpPr>
        <p:spPr>
          <a:xfrm>
            <a:off x="5184576" y="2020778"/>
            <a:ext cx="133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1971</a:t>
            </a:r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30461BFD-5CA8-40FE-AD5F-3A465F7DACE8}"/>
              </a:ext>
            </a:extLst>
          </p:cNvPr>
          <p:cNvCxnSpPr/>
          <p:nvPr/>
        </p:nvCxnSpPr>
        <p:spPr>
          <a:xfrm>
            <a:off x="5854076" y="2559501"/>
            <a:ext cx="14960" cy="2160240"/>
          </a:xfrm>
          <a:prstGeom prst="line">
            <a:avLst/>
          </a:prstGeom>
          <a:ln w="28575">
            <a:solidFill>
              <a:srgbClr val="2E5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m 27">
            <a:extLst>
              <a:ext uri="{FF2B5EF4-FFF2-40B4-BE49-F238E27FC236}">
                <a16:creationId xmlns:a16="http://schemas.microsoft.com/office/drawing/2014/main" id="{4229A7C3-53E6-4857-B98C-C5BF6272AB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220" y="4631318"/>
            <a:ext cx="861883" cy="702765"/>
          </a:xfrm>
          <a:prstGeom prst="rect">
            <a:avLst/>
          </a:prstGeom>
        </p:spPr>
      </p:pic>
      <p:sp>
        <p:nvSpPr>
          <p:cNvPr id="29" name="Fluxograma: Conector 28">
            <a:extLst>
              <a:ext uri="{FF2B5EF4-FFF2-40B4-BE49-F238E27FC236}">
                <a16:creationId xmlns:a16="http://schemas.microsoft.com/office/drawing/2014/main" id="{E983C591-D328-4F4D-993D-6555C7FF4EB9}"/>
              </a:ext>
            </a:extLst>
          </p:cNvPr>
          <p:cNvSpPr/>
          <p:nvPr/>
        </p:nvSpPr>
        <p:spPr>
          <a:xfrm>
            <a:off x="6804248" y="2471757"/>
            <a:ext cx="180000" cy="180000"/>
          </a:xfrm>
          <a:prstGeom prst="flowChartConnector">
            <a:avLst/>
          </a:prstGeom>
          <a:solidFill>
            <a:srgbClr val="2E5E7D"/>
          </a:solidFill>
          <a:ln>
            <a:solidFill>
              <a:srgbClr val="2E5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22D61D2-DCCF-4A34-A60B-529DD6D13608}"/>
              </a:ext>
            </a:extLst>
          </p:cNvPr>
          <p:cNvSpPr txBox="1"/>
          <p:nvPr/>
        </p:nvSpPr>
        <p:spPr>
          <a:xfrm>
            <a:off x="6264696" y="2020778"/>
            <a:ext cx="133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1975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D0623C93-7FF9-4AF7-9F6C-4E855D284A27}"/>
              </a:ext>
            </a:extLst>
          </p:cNvPr>
          <p:cNvSpPr txBox="1"/>
          <p:nvPr/>
        </p:nvSpPr>
        <p:spPr>
          <a:xfrm>
            <a:off x="6012160" y="265839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2E5E7D"/>
                </a:solidFill>
                <a:latin typeface="Arial Narrow" panose="020B0606020202030204" pitchFamily="34" charset="0"/>
              </a:rPr>
              <a:t>1ª </a:t>
            </a:r>
            <a:r>
              <a:rPr lang="pt-BR" sz="1600" b="1" dirty="0" err="1">
                <a:solidFill>
                  <a:srgbClr val="2E5E7D"/>
                </a:solidFill>
                <a:latin typeface="Arial Narrow" panose="020B0606020202030204" pitchFamily="34" charset="0"/>
              </a:rPr>
              <a:t>Export</a:t>
            </a:r>
            <a:endParaRPr lang="pt-BR" sz="1600" b="1" dirty="0">
              <a:solidFill>
                <a:srgbClr val="2E5E7D"/>
              </a:solidFill>
              <a:latin typeface="Arial Narrow" panose="020B0606020202030204" pitchFamily="34" charset="0"/>
            </a:endParaRPr>
          </a:p>
        </p:txBody>
      </p:sp>
      <p:pic>
        <p:nvPicPr>
          <p:cNvPr id="32" name="Picture 56" descr="Bandeirante 110">
            <a:extLst>
              <a:ext uri="{FF2B5EF4-FFF2-40B4-BE49-F238E27FC236}">
                <a16:creationId xmlns:a16="http://schemas.microsoft.com/office/drawing/2014/main" id="{D48989C8-0707-430B-A2D9-F53ACD44D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3385680"/>
            <a:ext cx="1349812" cy="816714"/>
          </a:xfrm>
          <a:prstGeom prst="rect">
            <a:avLst/>
          </a:prstGeom>
        </p:spPr>
      </p:pic>
      <p:sp>
        <p:nvSpPr>
          <p:cNvPr id="33" name="Fluxograma: Conector 32">
            <a:extLst>
              <a:ext uri="{FF2B5EF4-FFF2-40B4-BE49-F238E27FC236}">
                <a16:creationId xmlns:a16="http://schemas.microsoft.com/office/drawing/2014/main" id="{E798A90C-4EF8-4116-9E9B-0FC28EBD3B2C}"/>
              </a:ext>
            </a:extLst>
          </p:cNvPr>
          <p:cNvSpPr/>
          <p:nvPr/>
        </p:nvSpPr>
        <p:spPr>
          <a:xfrm>
            <a:off x="8172400" y="2471757"/>
            <a:ext cx="180000" cy="180000"/>
          </a:xfrm>
          <a:prstGeom prst="flowChartConnector">
            <a:avLst/>
          </a:prstGeom>
          <a:solidFill>
            <a:srgbClr val="2E5E7D"/>
          </a:solidFill>
          <a:ln>
            <a:solidFill>
              <a:srgbClr val="2E5E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1C84754-DD2D-49B5-8CBC-0A9BF1F5414A}"/>
              </a:ext>
            </a:extLst>
          </p:cNvPr>
          <p:cNvSpPr txBox="1"/>
          <p:nvPr/>
        </p:nvSpPr>
        <p:spPr>
          <a:xfrm>
            <a:off x="7668344" y="2020778"/>
            <a:ext cx="133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174D6F"/>
                </a:solidFill>
                <a:latin typeface="Arial Narrow" panose="020B0606020202030204" pitchFamily="34" charset="0"/>
              </a:rPr>
              <a:t>1999</a:t>
            </a: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EFF513BC-74FA-4AD1-8075-F7BF1E6BB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80" y="4538924"/>
            <a:ext cx="12594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21">
            <a:extLst>
              <a:ext uri="{FF2B5EF4-FFF2-40B4-BE49-F238E27FC236}">
                <a16:creationId xmlns:a16="http://schemas.microsoft.com/office/drawing/2014/main" id="{1DB3861A-3907-4BCF-9623-C2BAD0280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4" y="5287140"/>
            <a:ext cx="2088232" cy="57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5725" tIns="42863" rIns="85725" bIns="42863">
            <a:spAutoFit/>
          </a:bodyPr>
          <a:lstStyle/>
          <a:p>
            <a:pPr algn="ctr" defTabSz="857229"/>
            <a:r>
              <a:rPr lang="en-US" sz="1600" b="1" dirty="0" err="1">
                <a:solidFill>
                  <a:srgbClr val="2E5E7D"/>
                </a:solidFill>
                <a:latin typeface="Arial Narrow" panose="020B0606020202030204" pitchFamily="34" charset="0"/>
              </a:rPr>
              <a:t>Embraer</a:t>
            </a:r>
            <a:r>
              <a:rPr lang="en-US" sz="1600" b="1" dirty="0">
                <a:solidFill>
                  <a:srgbClr val="2E5E7D"/>
                </a:solidFill>
                <a:latin typeface="Arial Narrow" panose="020B0606020202030204" pitchFamily="34" charset="0"/>
              </a:rPr>
              <a:t> </a:t>
            </a:r>
          </a:p>
          <a:p>
            <a:pPr algn="ctr" defTabSz="857229"/>
            <a:r>
              <a:rPr lang="en-US" sz="1600" b="1" dirty="0">
                <a:solidFill>
                  <a:srgbClr val="2E5E7D"/>
                </a:solidFill>
                <a:latin typeface="Arial Narrow" panose="020B0606020202030204" pitchFamily="34" charset="0"/>
              </a:rPr>
              <a:t>170/190</a:t>
            </a:r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8E9539C1-D29E-49A3-81D6-4DE118094F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198" y="3055653"/>
            <a:ext cx="1201587" cy="910061"/>
          </a:xfrm>
          <a:prstGeom prst="rect">
            <a:avLst/>
          </a:prstGeom>
        </p:spPr>
      </p:pic>
      <p:sp>
        <p:nvSpPr>
          <p:cNvPr id="38" name="Rectangle 21">
            <a:extLst>
              <a:ext uri="{FF2B5EF4-FFF2-40B4-BE49-F238E27FC236}">
                <a16:creationId xmlns:a16="http://schemas.microsoft.com/office/drawing/2014/main" id="{856761FC-E328-4142-A3FB-F7D129C28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2675382"/>
            <a:ext cx="1584176" cy="332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5725" tIns="42863" rIns="85725" bIns="42863">
            <a:spAutoFit/>
          </a:bodyPr>
          <a:lstStyle/>
          <a:p>
            <a:pPr algn="ctr" defTabSz="857229"/>
            <a:r>
              <a:rPr lang="en-US" sz="1600" b="1" dirty="0" err="1">
                <a:solidFill>
                  <a:srgbClr val="174D6F"/>
                </a:solidFill>
                <a:latin typeface="Arial Narrow" panose="020B0606020202030204" pitchFamily="34" charset="0"/>
              </a:rPr>
              <a:t>Cbers</a:t>
            </a:r>
            <a:endParaRPr lang="en-US" sz="16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68FF46AB-ABAE-45A0-B35C-E57EC57A2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2624" y="3980707"/>
            <a:ext cx="1008112" cy="57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5725" tIns="42863" rIns="85725" bIns="42863">
            <a:spAutoFit/>
          </a:bodyPr>
          <a:lstStyle/>
          <a:p>
            <a:pPr algn="ctr" defTabSz="857229"/>
            <a:r>
              <a:rPr lang="en-US" sz="1600" b="1" dirty="0">
                <a:solidFill>
                  <a:srgbClr val="174D6F"/>
                </a:solidFill>
                <a:latin typeface="Arial Narrow" panose="020B0606020202030204" pitchFamily="34" charset="0"/>
              </a:rPr>
              <a:t>Astros System</a:t>
            </a:r>
          </a:p>
        </p:txBody>
      </p:sp>
      <p:pic>
        <p:nvPicPr>
          <p:cNvPr id="40" name="Imagem 39" descr="175.jpg">
            <a:extLst>
              <a:ext uri="{FF2B5EF4-FFF2-40B4-BE49-F238E27FC236}">
                <a16:creationId xmlns:a16="http://schemas.microsoft.com/office/drawing/2014/main" id="{FD999755-4558-4865-AE45-9D137B762A7B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26202" y="5816912"/>
            <a:ext cx="1229559" cy="836712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:a16="http://schemas.microsoft.com/office/drawing/2014/main" id="{85C73E41-0DEC-4DC0-B46F-831752CD18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7" y="2931657"/>
            <a:ext cx="1584175" cy="305535"/>
          </a:xfrm>
          <a:prstGeom prst="rect">
            <a:avLst/>
          </a:prstGeom>
        </p:spPr>
      </p:pic>
      <p:pic>
        <p:nvPicPr>
          <p:cNvPr id="42" name="Imagem 41">
            <a:extLst>
              <a:ext uri="{FF2B5EF4-FFF2-40B4-BE49-F238E27FC236}">
                <a16:creationId xmlns:a16="http://schemas.microsoft.com/office/drawing/2014/main" id="{E278CC5E-B09C-40C7-AA81-9856FC8F31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82" y="3067080"/>
            <a:ext cx="1271006" cy="275845"/>
          </a:xfrm>
          <a:prstGeom prst="rect">
            <a:avLst/>
          </a:prstGeom>
        </p:spPr>
      </p:pic>
      <p:sp>
        <p:nvSpPr>
          <p:cNvPr id="43" name="Título 1">
            <a:extLst>
              <a:ext uri="{FF2B5EF4-FFF2-40B4-BE49-F238E27FC236}">
                <a16:creationId xmlns:a16="http://schemas.microsoft.com/office/drawing/2014/main" id="{6794679B-B3BB-4683-AF02-00BC14D8FDC4}"/>
              </a:ext>
            </a:extLst>
          </p:cNvPr>
          <p:cNvSpPr txBox="1">
            <a:spLocks/>
          </p:cNvSpPr>
          <p:nvPr/>
        </p:nvSpPr>
        <p:spPr>
          <a:xfrm>
            <a:off x="935088" y="17019"/>
            <a:ext cx="720080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/>
            <a:r>
              <a:rPr lang="pt-BR" sz="2700" b="1" dirty="0">
                <a:solidFill>
                  <a:srgbClr val="174D6F"/>
                </a:solidFill>
                <a:latin typeface="Arial Narrow" pitchFamily="34" charset="0"/>
              </a:rPr>
              <a:t>O Legado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5883E28-A037-430C-8FD9-27D06D291D46}"/>
              </a:ext>
            </a:extLst>
          </p:cNvPr>
          <p:cNvSpPr txBox="1"/>
          <p:nvPr/>
        </p:nvSpPr>
        <p:spPr>
          <a:xfrm>
            <a:off x="3031696" y="5230941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174D6F"/>
                </a:solidFill>
                <a:latin typeface="Arial Narrow" panose="020B0606020202030204" pitchFamily="34" charset="0"/>
              </a:rPr>
              <a:t>Bandeirante Program</a:t>
            </a:r>
          </a:p>
        </p:txBody>
      </p:sp>
      <p:pic>
        <p:nvPicPr>
          <p:cNvPr id="45" name="Imagem 44" descr="Uma imagem contendo avião, ao ar livre, céu, aeronave&#10;&#10;Descrição gerada automaticamente">
            <a:extLst>
              <a:ext uri="{FF2B5EF4-FFF2-40B4-BE49-F238E27FC236}">
                <a16:creationId xmlns:a16="http://schemas.microsoft.com/office/drawing/2014/main" id="{6FC9AF99-694F-496B-9538-D4AF862E50E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66" y="4344917"/>
            <a:ext cx="1504917" cy="899815"/>
          </a:xfrm>
          <a:prstGeom prst="rect">
            <a:avLst/>
          </a:prstGeom>
        </p:spPr>
      </p:pic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60667E5B-B27D-45CF-8139-DB4BF364EC19}"/>
              </a:ext>
            </a:extLst>
          </p:cNvPr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C57FD967-C4A0-47AC-A1B4-0A70C337D916}"/>
              </a:ext>
            </a:extLst>
          </p:cNvPr>
          <p:cNvCxnSpPr>
            <a:cxnSpLocks/>
          </p:cNvCxnSpPr>
          <p:nvPr/>
        </p:nvCxnSpPr>
        <p:spPr>
          <a:xfrm>
            <a:off x="8748464" y="2559501"/>
            <a:ext cx="25152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4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1"/>
          <p:cNvSpPr txBox="1">
            <a:spLocks/>
          </p:cNvSpPr>
          <p:nvPr/>
        </p:nvSpPr>
        <p:spPr>
          <a:xfrm>
            <a:off x="1727683" y="52162"/>
            <a:ext cx="5652629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lvl="0" algn="ctr"/>
            <a:r>
              <a:rPr lang="pt-BR" sz="2400" b="1" dirty="0">
                <a:solidFill>
                  <a:schemeClr val="tx2"/>
                </a:solidFill>
                <a:latin typeface="Arial Narrow" pitchFamily="34" charset="0"/>
              </a:rPr>
              <a:t>História da tecnologia em São José dos Campos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39552" y="980728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accent5">
                    <a:lumMod val="50000"/>
                  </a:schemeClr>
                </a:solidFill>
              </a:rPr>
              <a:t>De 2000 à 2019</a:t>
            </a:r>
          </a:p>
          <a:p>
            <a:pPr algn="ctr"/>
            <a:r>
              <a:rPr lang="pt-BR" sz="2000" b="1" dirty="0">
                <a:solidFill>
                  <a:srgbClr val="FF0000"/>
                </a:solidFill>
              </a:rPr>
              <a:t>Projetos que chegaram ou estão chegando no mercado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39552" y="205668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Família de jatos comerciais E2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Família de jatos executivos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KC 390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FX 2 –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</a:rPr>
              <a:t>Grippen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Astros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Mísseis –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</a:rPr>
              <a:t>Avibras</a:t>
            </a: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, SIATT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SGDC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VLM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Família de </a:t>
            </a:r>
            <a:r>
              <a:rPr lang="pt-BR" sz="2400" b="1" dirty="0" err="1">
                <a:solidFill>
                  <a:schemeClr val="accent5">
                    <a:lumMod val="50000"/>
                  </a:schemeClr>
                </a:solidFill>
              </a:rPr>
              <a:t>Vant´s</a:t>
            </a:r>
            <a:endParaRPr lang="pt-BR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Veículos elétricos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Programa Cidade Inteligente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5">
                    <a:lumMod val="50000"/>
                  </a:schemeClr>
                </a:solidFill>
              </a:rPr>
              <a:t>Produtos para saúde desenvolvidos por manufatura aditiva</a:t>
            </a:r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0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65246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/>
          <p:cNvSpPr txBox="1">
            <a:spLocks/>
          </p:cNvSpPr>
          <p:nvPr/>
        </p:nvSpPr>
        <p:spPr>
          <a:xfrm>
            <a:off x="251520" y="1350911"/>
            <a:ext cx="8640960" cy="5318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2890" y="1167446"/>
            <a:ext cx="8007542" cy="5501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endParaRPr lang="pt-BR" sz="32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51720" y="33265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>
                <a:solidFill>
                  <a:srgbClr val="174D6F"/>
                </a:solidFill>
                <a:latin typeface="Arial Narrow" panose="020B0606020202030204" pitchFamily="34" charset="0"/>
              </a:rPr>
              <a:t>Parque Tecnológico São José dos Campos</a:t>
            </a:r>
            <a:endParaRPr lang="pt-BR" sz="28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4854803-03E8-4441-9035-884915EEB863}"/>
              </a:ext>
            </a:extLst>
          </p:cNvPr>
          <p:cNvSpPr/>
          <p:nvPr/>
        </p:nvSpPr>
        <p:spPr>
          <a:xfrm>
            <a:off x="467544" y="2060848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</a:rPr>
              <a:t>Novo vetor de desenvolvimento econômico, social e urbano de SJC</a:t>
            </a:r>
          </a:p>
          <a:p>
            <a:endParaRPr lang="pt-BR" sz="3200" b="1" dirty="0">
              <a:solidFill>
                <a:srgbClr val="002060"/>
              </a:solidFill>
            </a:endParaRPr>
          </a:p>
          <a:p>
            <a:r>
              <a:rPr lang="pt-BR" sz="3200" b="1" dirty="0">
                <a:solidFill>
                  <a:srgbClr val="002060"/>
                </a:solidFill>
              </a:rPr>
              <a:t>Elemento de Integração Universidade - Empresa</a:t>
            </a:r>
          </a:p>
          <a:p>
            <a:endParaRPr lang="pt-BR" sz="3200" b="1" dirty="0">
              <a:solidFill>
                <a:srgbClr val="002060"/>
              </a:solidFill>
            </a:endParaRPr>
          </a:p>
          <a:p>
            <a:r>
              <a:rPr lang="pt-BR" sz="3200" b="1" dirty="0">
                <a:solidFill>
                  <a:srgbClr val="002060"/>
                </a:solidFill>
              </a:rPr>
              <a:t>Foco principal – Inovação Tecnológica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05D2F85-F2AB-46E8-8EFD-03A807465494}"/>
              </a:ext>
            </a:extLst>
          </p:cNvPr>
          <p:cNvSpPr/>
          <p:nvPr/>
        </p:nvSpPr>
        <p:spPr>
          <a:xfrm rot="19077780">
            <a:off x="7609819" y="5992024"/>
            <a:ext cx="15841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</a:t>
            </a:r>
          </a:p>
        </p:txBody>
      </p:sp>
    </p:spTree>
    <p:extLst>
      <p:ext uri="{BB962C8B-B14F-4D97-AF65-F5344CB8AC3E}">
        <p14:creationId xmlns:p14="http://schemas.microsoft.com/office/powerpoint/2010/main" val="275313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65246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"/>
          <p:cNvSpPr txBox="1">
            <a:spLocks/>
          </p:cNvSpPr>
          <p:nvPr/>
        </p:nvSpPr>
        <p:spPr>
          <a:xfrm>
            <a:off x="251520" y="1350911"/>
            <a:ext cx="8640960" cy="5318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2890" y="1167446"/>
            <a:ext cx="8007542" cy="5501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pt-BR" sz="3200" b="1" dirty="0">
                <a:solidFill>
                  <a:srgbClr val="174D6F"/>
                </a:solidFill>
                <a:latin typeface="Arial Narrow" panose="020B0606020202030204" pitchFamily="34" charset="0"/>
              </a:rPr>
              <a:t>Instrumento de Indução e Promoção  da Ciência, Tecnologia e Inovação.......</a:t>
            </a:r>
          </a:p>
          <a:p>
            <a:pPr lvl="0" algn="ctr"/>
            <a:endParaRPr lang="pt-BR" sz="32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lvl="0" algn="ctr"/>
            <a:endParaRPr lang="pt-BR" sz="32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pt-BR" sz="3200" b="1" dirty="0">
                <a:solidFill>
                  <a:srgbClr val="174D6F"/>
                </a:solidFill>
                <a:latin typeface="Arial Narrow" panose="020B0606020202030204" pitchFamily="34" charset="0"/>
              </a:rPr>
              <a:t>.......e também do Empreendedorismo e Competitividade....</a:t>
            </a:r>
          </a:p>
          <a:p>
            <a:pPr lvl="0" algn="ctr"/>
            <a:endParaRPr lang="pt-BR" sz="32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lvl="0" algn="ctr"/>
            <a:r>
              <a:rPr lang="pt-BR" sz="3200" b="1" dirty="0">
                <a:solidFill>
                  <a:srgbClr val="174D6F"/>
                </a:solidFill>
                <a:latin typeface="Arial Narrow" panose="020B0606020202030204" pitchFamily="34" charset="0"/>
              </a:rPr>
              <a:t>.....visando ao Desenvolvimento Econômico, Social e Urbano..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51720" y="332656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800" b="1">
                <a:solidFill>
                  <a:srgbClr val="174D6F"/>
                </a:solidFill>
                <a:latin typeface="Arial Narrow" panose="020B0606020202030204" pitchFamily="34" charset="0"/>
              </a:rPr>
              <a:t>Parque Tecnológico São José dos Campos</a:t>
            </a:r>
            <a:endParaRPr lang="pt-BR" sz="28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A3A1EB4-E312-4EA1-9DC4-826579F83DD9}"/>
              </a:ext>
            </a:extLst>
          </p:cNvPr>
          <p:cNvSpPr/>
          <p:nvPr/>
        </p:nvSpPr>
        <p:spPr>
          <a:xfrm rot="19077780">
            <a:off x="7609819" y="5992024"/>
            <a:ext cx="15841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</a:t>
            </a:r>
          </a:p>
        </p:txBody>
      </p:sp>
    </p:spTree>
    <p:extLst>
      <p:ext uri="{BB962C8B-B14F-4D97-AF65-F5344CB8AC3E}">
        <p14:creationId xmlns:p14="http://schemas.microsoft.com/office/powerpoint/2010/main" val="315322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1691680" y="188640"/>
            <a:ext cx="648072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/>
            <a:r>
              <a:rPr lang="pt-BR" sz="2800" b="1" dirty="0">
                <a:solidFill>
                  <a:srgbClr val="174D6F"/>
                </a:solidFill>
                <a:latin typeface="Arial Narrow" panose="020B0606020202030204" pitchFamily="34" charset="0"/>
              </a:rPr>
              <a:t>Elementos e Indução e Promoção  de CT&amp;I</a:t>
            </a: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251520" y="1350911"/>
            <a:ext cx="8640960" cy="5318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BR" dirty="0">
                <a:solidFill>
                  <a:srgbClr val="174D6F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2" name="Retângulo 1"/>
          <p:cNvSpPr/>
          <p:nvPr/>
        </p:nvSpPr>
        <p:spPr>
          <a:xfrm>
            <a:off x="352205" y="1268760"/>
            <a:ext cx="843959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174D6F"/>
                </a:solidFill>
                <a:latin typeface="Arial Narrow" panose="020B0606020202030204" pitchFamily="34" charset="0"/>
              </a:rPr>
              <a:t>Ambiente e infraestrutura física</a:t>
            </a:r>
          </a:p>
          <a:p>
            <a:pPr lvl="0"/>
            <a:endParaRPr lang="pt-BR" sz="28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174D6F"/>
                </a:solidFill>
                <a:latin typeface="Arial Narrow" panose="020B0606020202030204" pitchFamily="34" charset="0"/>
              </a:rPr>
              <a:t>Road </a:t>
            </a:r>
            <a:r>
              <a:rPr lang="pt-BR" sz="2800" b="1" dirty="0" err="1">
                <a:solidFill>
                  <a:srgbClr val="174D6F"/>
                </a:solidFill>
                <a:latin typeface="Arial Narrow" panose="020B0606020202030204" pitchFamily="34" charset="0"/>
              </a:rPr>
              <a:t>map</a:t>
            </a:r>
            <a:r>
              <a:rPr lang="pt-BR" sz="2800" b="1" dirty="0">
                <a:solidFill>
                  <a:srgbClr val="174D6F"/>
                </a:solidFill>
                <a:latin typeface="Arial Narrow" panose="020B0606020202030204" pitchFamily="34" charset="0"/>
              </a:rPr>
              <a:t> do Empreendedorismo</a:t>
            </a:r>
          </a:p>
          <a:p>
            <a:pPr lvl="0"/>
            <a:endParaRPr lang="pt-BR" sz="28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174D6F"/>
                </a:solidFill>
                <a:latin typeface="Arial Narrow" panose="020B0606020202030204" pitchFamily="34" charset="0"/>
              </a:rPr>
              <a:t>Projetos de PD&amp;I em parceria (cooperação Universidade/Empresa)</a:t>
            </a:r>
          </a:p>
          <a:p>
            <a:pPr lvl="0"/>
            <a:endParaRPr lang="pt-BR" sz="28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174D6F"/>
                </a:solidFill>
                <a:latin typeface="Arial Narrow" panose="020B0606020202030204" pitchFamily="34" charset="0"/>
              </a:rPr>
              <a:t>Eventos para integração das instituições residentes, associadas e vinculadas</a:t>
            </a:r>
          </a:p>
          <a:p>
            <a:pPr lvl="0"/>
            <a:endParaRPr lang="pt-BR" sz="28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174D6F"/>
                </a:solidFill>
                <a:latin typeface="Arial Narrow" panose="020B0606020202030204" pitchFamily="34" charset="0"/>
              </a:rPr>
              <a:t>Empreendimentos imobiliários</a:t>
            </a:r>
          </a:p>
          <a:p>
            <a:pPr lvl="0"/>
            <a:endParaRPr lang="pt-BR" sz="2000" b="1" dirty="0">
              <a:solidFill>
                <a:srgbClr val="174D6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7428102-467B-4703-8F87-9C19F6397052}"/>
              </a:ext>
            </a:extLst>
          </p:cNvPr>
          <p:cNvSpPr/>
          <p:nvPr/>
        </p:nvSpPr>
        <p:spPr>
          <a:xfrm rot="19077780">
            <a:off x="7609819" y="6002166"/>
            <a:ext cx="15841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</a:t>
            </a:r>
          </a:p>
        </p:txBody>
      </p:sp>
    </p:spTree>
    <p:extLst>
      <p:ext uri="{BB962C8B-B14F-4D97-AF65-F5344CB8AC3E}">
        <p14:creationId xmlns:p14="http://schemas.microsoft.com/office/powerpoint/2010/main" val="76808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/>
          <p:cNvSpPr txBox="1">
            <a:spLocks/>
          </p:cNvSpPr>
          <p:nvPr/>
        </p:nvSpPr>
        <p:spPr>
          <a:xfrm>
            <a:off x="1691680" y="188640"/>
            <a:ext cx="648072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/>
            <a:r>
              <a:rPr lang="pt-BR" sz="2800" b="1" dirty="0">
                <a:solidFill>
                  <a:srgbClr val="174D6F"/>
                </a:solidFill>
                <a:latin typeface="Arial Narrow" pitchFamily="34" charset="0"/>
              </a:rPr>
              <a:t>Parque Tecnológico São José dos Campos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01414" y="1484784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A Associação Parque Tecnológico de São José dos Campos é uma </a:t>
            </a:r>
            <a:r>
              <a:rPr lang="pt-BR" sz="2000" b="1" dirty="0">
                <a:solidFill>
                  <a:srgbClr val="A48A3F"/>
                </a:solidFill>
                <a:latin typeface="Arial Narrow" panose="020B0606020202030204" pitchFamily="34" charset="0"/>
              </a:rPr>
              <a:t>organização social (OS) de direito privado e sem fins lucrativos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 e está ligada à Secretaria de Desenvolvimento Econômico C &amp; T da prefeitura da cidade por meio de contrato de gestão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A área do </a:t>
            </a:r>
            <a:r>
              <a:rPr lang="pt-BR" sz="2000" b="1" dirty="0">
                <a:solidFill>
                  <a:srgbClr val="A48A3F"/>
                </a:solidFill>
                <a:latin typeface="Arial Narrow" panose="020B0606020202030204" pitchFamily="34" charset="0"/>
              </a:rPr>
              <a:t>núcleo soma 188 mil metros quadrados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, que é a parte central da área do projeto Zona Especial Parque Tecnológico com </a:t>
            </a:r>
            <a:r>
              <a:rPr lang="pt-BR" sz="2000" b="1" dirty="0">
                <a:solidFill>
                  <a:srgbClr val="A48A3F"/>
                </a:solidFill>
                <a:latin typeface="Arial Narrow" panose="020B0606020202030204" pitchFamily="34" charset="0"/>
              </a:rPr>
              <a:t>total de 2.500 hectares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Desde sua criação até dezembro de 2018 o Parque </a:t>
            </a:r>
            <a:r>
              <a:rPr lang="pt-BR" sz="2000" b="1" dirty="0">
                <a:solidFill>
                  <a:srgbClr val="A48A3F"/>
                </a:solidFill>
                <a:latin typeface="Arial Narrow" panose="020B0606020202030204" pitchFamily="34" charset="0"/>
              </a:rPr>
              <a:t>já reuniu investimentos que somam R$ 2,7 bilhões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. Os recursos públicos (R$ 600 milhões) são oriundos de fontes do governo municipal de São José dos Campos, do governo do Estado de São Paulo e do governo federal. Os investimentos privados foram de R$ 2,1 bilhão.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74D6F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Parque Tecnológico São José dos Campos foi o </a:t>
            </a:r>
            <a:r>
              <a:rPr lang="pt-BR" sz="2000" b="1" dirty="0">
                <a:solidFill>
                  <a:srgbClr val="A48A3F"/>
                </a:solidFill>
                <a:latin typeface="Arial Narrow" panose="020B0606020202030204" pitchFamily="34" charset="0"/>
              </a:rPr>
              <a:t>primeiro a ser credenciado pelo Sistema Paulista de Parques Tecnológicos</a:t>
            </a:r>
            <a:r>
              <a:rPr lang="pt-BR" sz="2000" dirty="0">
                <a:solidFill>
                  <a:srgbClr val="174D6F"/>
                </a:solidFill>
                <a:latin typeface="Arial Narrow" panose="020B0606020202030204" pitchFamily="34" charset="0"/>
              </a:rPr>
              <a:t>, em 2010.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9B5933A-9D07-4788-AE8B-2AFCE3946527}"/>
              </a:ext>
            </a:extLst>
          </p:cNvPr>
          <p:cNvSpPr/>
          <p:nvPr/>
        </p:nvSpPr>
        <p:spPr>
          <a:xfrm rot="19077780">
            <a:off x="7609819" y="5992024"/>
            <a:ext cx="15841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</a:t>
            </a:r>
          </a:p>
        </p:txBody>
      </p:sp>
    </p:spTree>
    <p:extLst>
      <p:ext uri="{BB962C8B-B14F-4D97-AF65-F5344CB8AC3E}">
        <p14:creationId xmlns:p14="http://schemas.microsoft.com/office/powerpoint/2010/main" val="401397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ositivo\Desktop\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90" y="178498"/>
            <a:ext cx="1122477" cy="720080"/>
          </a:xfrm>
          <a:prstGeom prst="rect">
            <a:avLst/>
          </a:prstGeom>
          <a:noFill/>
        </p:spPr>
      </p:pic>
      <p:cxnSp>
        <p:nvCxnSpPr>
          <p:cNvPr id="9" name="Conector reto 8"/>
          <p:cNvCxnSpPr/>
          <p:nvPr/>
        </p:nvCxnSpPr>
        <p:spPr>
          <a:xfrm>
            <a:off x="0" y="1124744"/>
            <a:ext cx="9171781" cy="0"/>
          </a:xfrm>
          <a:prstGeom prst="line">
            <a:avLst/>
          </a:prstGeom>
          <a:ln w="12700">
            <a:solidFill>
              <a:srgbClr val="BFA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Uma imagem contendo grama, ao ar livre, céu, campo&#10;&#10;Descrição gerada automaticamente">
            <a:extLst>
              <a:ext uri="{FF2B5EF4-FFF2-40B4-BE49-F238E27FC236}">
                <a16:creationId xmlns:a16="http://schemas.microsoft.com/office/drawing/2014/main" id="{2E407438-8DD0-4EF2-A9A4-48E5F556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0" b="9199"/>
          <a:stretch/>
        </p:blipFill>
        <p:spPr>
          <a:xfrm>
            <a:off x="0" y="1134887"/>
            <a:ext cx="9144000" cy="575049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7ED87A3-4250-440B-8B46-7A48CFF5ADBA}"/>
              </a:ext>
            </a:extLst>
          </p:cNvPr>
          <p:cNvSpPr txBox="1"/>
          <p:nvPr/>
        </p:nvSpPr>
        <p:spPr>
          <a:xfrm>
            <a:off x="107504" y="1268760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>
              <a:spcBef>
                <a:spcPct val="0"/>
              </a:spcBef>
              <a:spcAft>
                <a:spcPts val="1200"/>
              </a:spcAft>
            </a:pPr>
            <a:r>
              <a:rPr lang="pt-BR" b="1" dirty="0">
                <a:solidFill>
                  <a:srgbClr val="174D6F"/>
                </a:solidFill>
                <a:latin typeface="Arial Narrow" pitchFamily="34" charset="0"/>
              </a:rPr>
              <a:t>Núcleo do Parque Tecnológico atualmente com área construída de cerca 60 mil m², adquiridos pelo governo municipal, por onde, atualmente, transitam mais de 8.000 pessoas diariamente.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2A5DA88-4E86-4CCC-8FB3-F25371A2A589}"/>
              </a:ext>
            </a:extLst>
          </p:cNvPr>
          <p:cNvSpPr txBox="1">
            <a:spLocks/>
          </p:cNvSpPr>
          <p:nvPr/>
        </p:nvSpPr>
        <p:spPr>
          <a:xfrm>
            <a:off x="1691680" y="188640"/>
            <a:ext cx="6480720" cy="699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/>
            <a:r>
              <a:rPr lang="pt-BR" sz="2800" b="1" dirty="0">
                <a:solidFill>
                  <a:srgbClr val="174D6F"/>
                </a:solidFill>
                <a:latin typeface="Arial Narrow" pitchFamily="34" charset="0"/>
              </a:rPr>
              <a:t>Parque Tecnológico São José dos Campos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9ED7D86-6658-40BE-BA0D-FD8037165F58}"/>
              </a:ext>
            </a:extLst>
          </p:cNvPr>
          <p:cNvSpPr/>
          <p:nvPr/>
        </p:nvSpPr>
        <p:spPr>
          <a:xfrm rot="19077780">
            <a:off x="7609819" y="5992024"/>
            <a:ext cx="1584176" cy="353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10 anos</a:t>
            </a:r>
          </a:p>
        </p:txBody>
      </p:sp>
    </p:spTree>
    <p:extLst>
      <p:ext uri="{BB962C8B-B14F-4D97-AF65-F5344CB8AC3E}">
        <p14:creationId xmlns:p14="http://schemas.microsoft.com/office/powerpoint/2010/main" val="2978384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26538</TotalTime>
  <Words>1335</Words>
  <Application>Microsoft Office PowerPoint</Application>
  <PresentationFormat>Apresentação na tela (4:3)</PresentationFormat>
  <Paragraphs>302</Paragraphs>
  <Slides>26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Helvetica</vt:lpstr>
      <vt:lpstr>Open Sans</vt:lpstr>
      <vt:lpstr>Open Sans Light</vt:lpstr>
      <vt:lpstr>Open Sans Semibold</vt:lpstr>
      <vt:lpstr>Open Sans Semibold</vt:lpstr>
      <vt:lpstr>Tema do Office</vt:lpstr>
      <vt:lpstr>Apresentação do PowerPoint</vt:lpstr>
      <vt:lpstr> ITA/CTA - 1947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positivo</dc:creator>
  <cp:lastModifiedBy>Elso Alberti</cp:lastModifiedBy>
  <cp:revision>543</cp:revision>
  <cp:lastPrinted>2019-05-07T11:17:20Z</cp:lastPrinted>
  <dcterms:created xsi:type="dcterms:W3CDTF">2015-05-27T20:23:42Z</dcterms:created>
  <dcterms:modified xsi:type="dcterms:W3CDTF">2019-06-10T14:35:07Z</dcterms:modified>
</cp:coreProperties>
</file>