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61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6" r:id="rId65"/>
    <p:sldId id="325" r:id="rId66"/>
    <p:sldId id="324" r:id="rId6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PROFISSIONAIS DE SEGURANÇA PÚBLICA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Profissionais de Segurança Pública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74-419B-A18A-EEB756C0A2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C9-4A74-BCFF-770F42BA51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C9-4A74-BCFF-770F42BA51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9C9-4A74-BCFF-770F42BA51B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9C9-4A74-BCFF-770F42BA51B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9C9-4A74-BCFF-770F42BA51B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9C9-4A74-BCFF-770F42BA51B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9C9-4A74-BCFF-770F42BA51B5}"/>
              </c:ext>
            </c:extLst>
          </c:dPt>
          <c:dLbls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B0124F-5177-4A4A-994B-5828F44A02FD}" type="VALUE">
                      <a:rPr lang="en-US" sz="1400" b="1"/>
                      <a:pPr>
                        <a:defRPr b="1"/>
                      </a:pPr>
                      <a:t>[VALOR]</a:t>
                    </a:fld>
                    <a:r>
                      <a:rPr lang="en-US" sz="1400" b="1" baseline="0" dirty="0"/>
                      <a:t>; </a:t>
                    </a:r>
                    <a:fld id="{8CE82E44-0FB4-4113-8B1E-0772B0713945}" type="PERCENTAGE">
                      <a:rPr lang="en-US" sz="1400" b="1" baseline="0"/>
                      <a:pPr>
                        <a:defRPr b="1"/>
                      </a:pPr>
                      <a:t>[PORCENTAGEM]</a:t>
                    </a:fld>
                    <a:endParaRPr lang="en-US" sz="1400" b="1" baseline="0" dirty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1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9C9-4A74-BCFF-770F42BA51B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0.16346285518657994"/>
                  <c:y val="6.55402449693788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4585BA8-E537-4BA0-BF55-990898FA9C46}" type="VALUE">
                      <a:rPr lang="en-US" sz="1400" b="1"/>
                      <a:pPr>
                        <a:defRPr sz="1400"/>
                      </a:pPr>
                      <a:t>[VALOR]</a:t>
                    </a:fld>
                    <a:r>
                      <a:rPr lang="en-US" sz="1400" baseline="0" dirty="0"/>
                      <a:t>; </a:t>
                    </a:r>
                    <a:fld id="{6B6B754C-4A8F-4939-96C2-B0D1AB00D280}" type="PERCENTAGE">
                      <a:rPr lang="en-US" sz="1400" b="1" baseline="0"/>
                      <a:pPr>
                        <a:defRPr sz="1400"/>
                      </a:pPr>
                      <a:t>[PORCENTAGEM]</a:t>
                    </a:fld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1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9C9-4A74-BCFF-770F42BA51B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1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Planilha1!$A$2:$A$9</c:f>
              <c:strCache>
                <c:ptCount val="8"/>
                <c:pt idx="0">
                  <c:v>Policiais Militares</c:v>
                </c:pt>
                <c:pt idx="1">
                  <c:v>Guardas Municipais</c:v>
                </c:pt>
                <c:pt idx="2">
                  <c:v>Policiais Civis</c:v>
                </c:pt>
                <c:pt idx="3">
                  <c:v>Agentes Penitenciários</c:v>
                </c:pt>
                <c:pt idx="4">
                  <c:v>Policiais Federais</c:v>
                </c:pt>
                <c:pt idx="5">
                  <c:v>Policiais Rodoviários Federais</c:v>
                </c:pt>
                <c:pt idx="6">
                  <c:v>Peritos com aposentadoria especial</c:v>
                </c:pt>
                <c:pt idx="7">
                  <c:v>Peritos sem aposentadoria especial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425000</c:v>
                </c:pt>
                <c:pt idx="1">
                  <c:v>130000</c:v>
                </c:pt>
                <c:pt idx="2">
                  <c:v>112000</c:v>
                </c:pt>
                <c:pt idx="3">
                  <c:v>65000</c:v>
                </c:pt>
                <c:pt idx="4">
                  <c:v>14000</c:v>
                </c:pt>
                <c:pt idx="5">
                  <c:v>10000</c:v>
                </c:pt>
                <c:pt idx="6">
                  <c:v>5600</c:v>
                </c:pt>
                <c:pt idx="7">
                  <c:v>1800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74-419B-A18A-EEB756C0A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0.66204153828597512"/>
          <c:y val="0.15249789457353533"/>
          <c:w val="0.26911788200387993"/>
          <c:h val="0.697134536549447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48A2B5-735E-4C31-B7B2-01517D7A9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3A66E85-25FC-476E-AEA7-A8C83D3AF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2D92FC2-F986-434C-A345-35DF6E3D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AF800D2-9A2B-4054-AA9C-6C9F25CD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961E652E-4942-4ABD-9336-C48A16F1F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67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7EE1F03-4481-41C4-BF07-7FEF6C323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710955D3-4BFA-4E50-A27F-473881DCB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0151180-C808-44B8-8D0C-D4CCF07F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2EA68DB-B79C-4849-828C-42D80E230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E3DE8684-DBCE-42F2-8262-78599B04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73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5B63A3A-4FB8-48C1-80F8-1BA5E5182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19EA3B93-2181-4AA8-A827-EA822B72D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205DC18-01E0-410B-A777-18807DBA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F25B375-4FF3-4234-BADF-E9606606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E43D29BF-A4F1-404C-86B9-5C52FBA8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89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3B4426C-4FF1-4C19-9202-92F473B8B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F06233D-C7EC-46F0-BC19-838D57894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E08A5BE-6325-417B-9DDA-6F247AF12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423A0053-873C-4E53-AFE1-563704C7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E7C1BF6-9282-4C7E-9752-133BDE70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557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1AE9246-363C-40F6-838C-5384D65B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B33FD0B-CBC8-4EE1-8726-C5A24C1A6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89A3DD9D-F98E-4E0A-983B-B2A8E318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636FDD76-2BCC-4045-B852-9135B3FB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1FDC5817-7D6D-4E84-A01D-E53D06D2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49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2E39405-8055-4EB6-8B40-86A9671F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9E943E0-6B8C-4A5E-933A-27BAC42F7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FF59E596-2291-43FF-8810-76A0601A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755B0449-857E-4DD1-B924-12973AEA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E8350DC9-BCA8-4871-A9FE-0C33420C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087C86E4-9ACE-4A62-B233-2535E3211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69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2055E0-AC1D-4F77-9DF9-B8BA149A9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2F73B4D8-F1ED-42DD-A19D-89281B3EB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662F2265-B06D-43E0-B5C7-A485780B6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C0DBCD9F-7684-45CF-849C-135CE761C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1F78EB44-383D-4FBD-971B-292EC5EA5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41DA3796-A35D-4A60-8948-9ACFAC75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33FD1F50-218B-4482-A23B-23782BC4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EA82A1A3-2EF0-4B3D-B78C-550E9DB1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18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A27E65-2399-445E-BBC5-96389A0B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E9CE02FF-4A24-4105-AF16-2B53D53D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DFBC6A70-E13C-4143-BC11-DC8CC12B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F10862AD-658B-459C-8D99-95315CC7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84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57B8EC0C-4E4D-4545-8FFB-D61B559A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5006867C-B908-4172-9BFA-D2A43DE41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A289F1DD-57C8-424A-AFD4-56741BC20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01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E95664D-917D-4E3F-9495-D925EF8D8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23B33BF6-AE95-4D75-8BCF-63FB34188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3822DDBD-EE62-495C-B118-06228E678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2BCB5D0B-F0D4-4E6C-9B98-BFEEF751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AB67F784-8019-48E1-9F23-9279F1FA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23D007C7-59CF-4578-9A37-0BCEE5DC6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551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698D0C4-0FDC-4066-8B43-8001E733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04B2C116-1282-4F18-926C-92623B205B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169810C2-A72D-434A-BA27-64ACD9166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DD7225BE-9654-4492-9008-185DA133A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32B6931A-86DF-4853-8BEA-C667D173F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1638C722-3359-49C7-921B-A0FEDFAF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027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C81E1A20-43A7-4A8F-BEB6-BE46F367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F0317B89-7744-4044-BB62-DBDCF88B6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C1F7D9E-295D-48BB-A6DB-0A37134D2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68D6E-8867-4BDC-A102-76F48012EC85}" type="datetimeFigureOut">
              <a:rPr lang="pt-BR" smtClean="0"/>
              <a:t>20/08/2019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5B7F1E4C-B694-469F-A1C9-9B6FDEA0D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C0DD366-6F70-4501-AF6F-78F97E691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6CD73-2498-4BE0-A4EC-7791F17A1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034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75B0449-804C-422E-BC4C-27B7E8485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675" y="3718559"/>
            <a:ext cx="9144000" cy="665321"/>
          </a:xfrm>
        </p:spPr>
        <p:txBody>
          <a:bodyPr>
            <a:normAutofit/>
          </a:bodyPr>
          <a:lstStyle/>
          <a:p>
            <a:r>
              <a:rPr lang="pt-BR" sz="3600" b="1" dirty="0">
                <a:latin typeface="+mn-lt"/>
              </a:rPr>
              <a:t>ASSOCIAÇÃO BRASILEIRA DE CRIMINALÍSTICA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80EEFCC-D793-4C18-BB9D-88004284E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57724"/>
            <a:ext cx="9144000" cy="1485901"/>
          </a:xfrm>
        </p:spPr>
        <p:txBody>
          <a:bodyPr>
            <a:normAutofit/>
          </a:bodyPr>
          <a:lstStyle/>
          <a:p>
            <a:r>
              <a:rPr lang="pt-BR" sz="2800" b="1" dirty="0"/>
              <a:t>LEANDRO CERQUEIRA LIMA</a:t>
            </a:r>
          </a:p>
          <a:p>
            <a:r>
              <a:rPr lang="pt-BR" dirty="0"/>
              <a:t>Presidente - Perito Criminal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FAAF3E50-6AF9-4E80-9A8D-89F59271702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2" y="219233"/>
            <a:ext cx="2937827" cy="3499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79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6">
            <a:extLst>
              <a:ext uri="{FF2B5EF4-FFF2-40B4-BE49-F238E27FC236}">
                <a16:creationId xmlns="" xmlns:a16="http://schemas.microsoft.com/office/drawing/2014/main" id="{923CEC4A-7844-46BA-BAEA-E9BA89CB39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38" y="0"/>
            <a:ext cx="5978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14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7">
            <a:extLst>
              <a:ext uri="{FF2B5EF4-FFF2-40B4-BE49-F238E27FC236}">
                <a16:creationId xmlns="" xmlns:a16="http://schemas.microsoft.com/office/drawing/2014/main" id="{CDD4AF92-984A-4BE5-B9E9-2F4EF2D5F3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3" y="0"/>
            <a:ext cx="6810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02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8">
            <a:extLst>
              <a:ext uri="{FF2B5EF4-FFF2-40B4-BE49-F238E27FC236}">
                <a16:creationId xmlns="" xmlns:a16="http://schemas.microsoft.com/office/drawing/2014/main" id="{8237C9E4-D6FB-4B11-BBD9-1F0789ADC4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88" y="0"/>
            <a:ext cx="7616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1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9">
            <a:extLst>
              <a:ext uri="{FF2B5EF4-FFF2-40B4-BE49-F238E27FC236}">
                <a16:creationId xmlns="" xmlns:a16="http://schemas.microsoft.com/office/drawing/2014/main" id="{43E52794-B450-452D-A449-7F324E666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8" y="0"/>
            <a:ext cx="999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43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10">
            <a:extLst>
              <a:ext uri="{FF2B5EF4-FFF2-40B4-BE49-F238E27FC236}">
                <a16:creationId xmlns="" xmlns:a16="http://schemas.microsoft.com/office/drawing/2014/main" id="{AA519269-CF22-420F-BC85-B33A9064FA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8" y="0"/>
            <a:ext cx="9509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09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F5E584-7CA3-4042-9DB0-51C76B617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RISCO POR SER DA SEGURANÇA PÚBLICA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72CA01B-1344-4FA5-B877-DB519D3887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4424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ssalto1">
            <a:extLst>
              <a:ext uri="{FF2B5EF4-FFF2-40B4-BE49-F238E27FC236}">
                <a16:creationId xmlns="" xmlns:a16="http://schemas.microsoft.com/office/drawing/2014/main" id="{89539429-1029-442E-A7BE-CFF68F8F8E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8" y="0"/>
            <a:ext cx="9888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ssalto2">
            <a:extLst>
              <a:ext uri="{FF2B5EF4-FFF2-40B4-BE49-F238E27FC236}">
                <a16:creationId xmlns="" xmlns:a16="http://schemas.microsoft.com/office/drawing/2014/main" id="{22925330-FA09-41FF-A200-3715AB8B4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8" y="0"/>
            <a:ext cx="10067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ssalto3">
            <a:extLst>
              <a:ext uri="{FF2B5EF4-FFF2-40B4-BE49-F238E27FC236}">
                <a16:creationId xmlns="" xmlns:a16="http://schemas.microsoft.com/office/drawing/2014/main" id="{71AD58A2-3B86-452B-ADB5-27962C7EF7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025"/>
            <a:ext cx="12192000" cy="54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68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ssalto4">
            <a:extLst>
              <a:ext uri="{FF2B5EF4-FFF2-40B4-BE49-F238E27FC236}">
                <a16:creationId xmlns="" xmlns:a16="http://schemas.microsoft.com/office/drawing/2014/main" id="{5DAF7C05-C69D-438B-9C87-E1F8439F3A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0"/>
            <a:ext cx="806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9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="" xmlns:a16="http://schemas.microsoft.com/office/drawing/2014/main" id="{9CD9D4AA-5016-4DFE-B277-CECCAEAC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b="1" dirty="0"/>
              <a:t>VINCULAÇÃO DOS ÓRGÃOS PERICIAIS</a:t>
            </a:r>
          </a:p>
        </p:txBody>
      </p:sp>
      <p:pic>
        <p:nvPicPr>
          <p:cNvPr id="11" name="Espaço Reservado para Conteúdo 10">
            <a:extLst>
              <a:ext uri="{FF2B5EF4-FFF2-40B4-BE49-F238E27FC236}">
                <a16:creationId xmlns="" xmlns:a16="http://schemas.microsoft.com/office/drawing/2014/main" id="{368ED67A-12D5-400C-9778-5AF1A1DCEA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6" y="1456648"/>
            <a:ext cx="4613383" cy="5156844"/>
          </a:xfrm>
        </p:spPr>
      </p:pic>
      <p:sp>
        <p:nvSpPr>
          <p:cNvPr id="12" name="Espaço Reservado para Conteúdo 11">
            <a:extLst>
              <a:ext uri="{FF2B5EF4-FFF2-40B4-BE49-F238E27FC236}">
                <a16:creationId xmlns="" xmlns:a16="http://schemas.microsoft.com/office/drawing/2014/main" id="{3299A645-7816-4F3A-BB13-F9BD650640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Polícia Civil: AC, DF, ES, MA, MG, PB, PI, RJ e RR.</a:t>
            </a:r>
          </a:p>
          <a:p>
            <a:endParaRPr lang="pt-BR" dirty="0"/>
          </a:p>
          <a:p>
            <a:r>
              <a:rPr lang="pt-BR" dirty="0"/>
              <a:t>Secretaria de Segurança Pública com aposentadoria especial: AM, BA, GO, MS, PE, RS, RO, SP, TO.</a:t>
            </a:r>
          </a:p>
          <a:p>
            <a:endParaRPr lang="pt-BR" dirty="0"/>
          </a:p>
          <a:p>
            <a:r>
              <a:rPr lang="pt-BR" dirty="0"/>
              <a:t>Secretaria de Segurança Pública  sem aposentadoria especial: AL, AP, CE, MT, PA, PR, RN, SC E SE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061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ssalto5">
            <a:extLst>
              <a:ext uri="{FF2B5EF4-FFF2-40B4-BE49-F238E27FC236}">
                <a16:creationId xmlns="" xmlns:a16="http://schemas.microsoft.com/office/drawing/2014/main" id="{97FB1721-EA87-48A2-B877-663B38DDB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0" y="0"/>
            <a:ext cx="900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83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ssalto6">
            <a:extLst>
              <a:ext uri="{FF2B5EF4-FFF2-40B4-BE49-F238E27FC236}">
                <a16:creationId xmlns="" xmlns:a16="http://schemas.microsoft.com/office/drawing/2014/main" id="{61140D79-1EF4-489B-AB7B-BFF7B1F94D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88" y="0"/>
            <a:ext cx="609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92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ssalto7">
            <a:extLst>
              <a:ext uri="{FF2B5EF4-FFF2-40B4-BE49-F238E27FC236}">
                <a16:creationId xmlns="" xmlns:a16="http://schemas.microsoft.com/office/drawing/2014/main" id="{166F729A-2A73-4D44-81FF-7B52D89846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0"/>
            <a:ext cx="663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97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ssalto8">
            <a:extLst>
              <a:ext uri="{FF2B5EF4-FFF2-40B4-BE49-F238E27FC236}">
                <a16:creationId xmlns="" xmlns:a16="http://schemas.microsoft.com/office/drawing/2014/main" id="{A910F542-B9D2-4A8F-A0A0-9849AC2824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13" y="0"/>
            <a:ext cx="719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56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ssalto9">
            <a:extLst>
              <a:ext uri="{FF2B5EF4-FFF2-40B4-BE49-F238E27FC236}">
                <a16:creationId xmlns="" xmlns:a16="http://schemas.microsoft.com/office/drawing/2014/main" id="{2BD71116-F1B1-45F1-9784-D88311CFB3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63" y="0"/>
            <a:ext cx="8040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06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A95D66F-BE45-4823-BCA4-20CD94D8F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RISCO NA EXECUÇÃO DO LAUDO PERICIAL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ADF8340D-03CF-492D-B850-4A85644368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3100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1">
            <a:extLst>
              <a:ext uri="{FF2B5EF4-FFF2-40B4-BE49-F238E27FC236}">
                <a16:creationId xmlns="" xmlns:a16="http://schemas.microsoft.com/office/drawing/2014/main" id="{9D5CFF67-DCC8-4FDA-A163-4D1990E535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" y="0"/>
            <a:ext cx="1050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51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3">
            <a:extLst>
              <a:ext uri="{FF2B5EF4-FFF2-40B4-BE49-F238E27FC236}">
                <a16:creationId xmlns="" xmlns:a16="http://schemas.microsoft.com/office/drawing/2014/main" id="{D450783A-6E13-468E-89D9-BA787E9AA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3" y="0"/>
            <a:ext cx="838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64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4">
            <a:extLst>
              <a:ext uri="{FF2B5EF4-FFF2-40B4-BE49-F238E27FC236}">
                <a16:creationId xmlns="" xmlns:a16="http://schemas.microsoft.com/office/drawing/2014/main" id="{C5A5B488-FD31-4EFB-AD99-B2E50C8221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50" y="0"/>
            <a:ext cx="7250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33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5">
            <a:extLst>
              <a:ext uri="{FF2B5EF4-FFF2-40B4-BE49-F238E27FC236}">
                <a16:creationId xmlns="" xmlns:a16="http://schemas.microsoft.com/office/drawing/2014/main" id="{B5AD63F6-0B7B-4C1A-8D90-4122A9218A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0"/>
            <a:ext cx="996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ço Reservado para Conteúdo 6">
            <a:extLst>
              <a:ext uri="{FF2B5EF4-FFF2-40B4-BE49-F238E27FC236}">
                <a16:creationId xmlns="" xmlns:a16="http://schemas.microsoft.com/office/drawing/2014/main" id="{844CEE39-AD5F-4E31-B1F2-1B92794D2C4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13674482"/>
              </p:ext>
            </p:extLst>
          </p:nvPr>
        </p:nvGraphicFramePr>
        <p:xfrm>
          <a:off x="751840" y="254000"/>
          <a:ext cx="105156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9459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6">
            <a:extLst>
              <a:ext uri="{FF2B5EF4-FFF2-40B4-BE49-F238E27FC236}">
                <a16:creationId xmlns="" xmlns:a16="http://schemas.microsoft.com/office/drawing/2014/main" id="{C6A60C5F-A8FF-4687-A8D0-7924FB942E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375"/>
            <a:ext cx="12192000" cy="41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69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7">
            <a:extLst>
              <a:ext uri="{FF2B5EF4-FFF2-40B4-BE49-F238E27FC236}">
                <a16:creationId xmlns="" xmlns:a16="http://schemas.microsoft.com/office/drawing/2014/main" id="{042656E8-0C6F-453D-AEF0-AA7852A86C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3" y="0"/>
            <a:ext cx="604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67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8">
            <a:extLst>
              <a:ext uri="{FF2B5EF4-FFF2-40B4-BE49-F238E27FC236}">
                <a16:creationId xmlns="" xmlns:a16="http://schemas.microsoft.com/office/drawing/2014/main" id="{F843F70F-9D7D-47DC-BFF0-2D1154A7E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1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9">
            <a:extLst>
              <a:ext uri="{FF2B5EF4-FFF2-40B4-BE49-F238E27FC236}">
                <a16:creationId xmlns="" xmlns:a16="http://schemas.microsoft.com/office/drawing/2014/main" id="{0B4F50E0-8053-47BC-9C67-151C6634CC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12192000" cy="596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80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10">
            <a:extLst>
              <a:ext uri="{FF2B5EF4-FFF2-40B4-BE49-F238E27FC236}">
                <a16:creationId xmlns="" xmlns:a16="http://schemas.microsoft.com/office/drawing/2014/main" id="{3BA5DD21-D399-40BD-9F0B-0843ABA66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0"/>
            <a:ext cx="962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21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7B84A19-6535-4D3A-98D0-D87C9D6522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PARTICIPAÇÃO EM OPERAÇÕES POLICIAIS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A922215A-09C6-431E-B9CA-F28EEB3B3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7793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1">
            <a:extLst>
              <a:ext uri="{FF2B5EF4-FFF2-40B4-BE49-F238E27FC236}">
                <a16:creationId xmlns="" xmlns:a16="http://schemas.microsoft.com/office/drawing/2014/main" id="{79E487D4-1DF9-43BB-8E7B-1023C8DC29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3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99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2">
            <a:extLst>
              <a:ext uri="{FF2B5EF4-FFF2-40B4-BE49-F238E27FC236}">
                <a16:creationId xmlns="" xmlns:a16="http://schemas.microsoft.com/office/drawing/2014/main" id="{51A04ACE-2E9A-406F-824F-331E1AECD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0"/>
            <a:ext cx="11360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72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3">
            <a:extLst>
              <a:ext uri="{FF2B5EF4-FFF2-40B4-BE49-F238E27FC236}">
                <a16:creationId xmlns="" xmlns:a16="http://schemas.microsoft.com/office/drawing/2014/main" id="{B53BCB58-EAE2-4D4F-AD58-D568A19E69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0"/>
            <a:ext cx="1001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98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4">
            <a:extLst>
              <a:ext uri="{FF2B5EF4-FFF2-40B4-BE49-F238E27FC236}">
                <a16:creationId xmlns="" xmlns:a16="http://schemas.microsoft.com/office/drawing/2014/main" id="{FBD4EDBF-A8B5-4725-9D7E-32F2E7ECE5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75" y="0"/>
            <a:ext cx="667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8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73D5C3-594C-418F-80BD-076626BCC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RISCOS PESSOAIS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636C3AB-A55F-4B2C-8D9F-DFFAAC0420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1304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5">
            <a:extLst>
              <a:ext uri="{FF2B5EF4-FFF2-40B4-BE49-F238E27FC236}">
                <a16:creationId xmlns="" xmlns:a16="http://schemas.microsoft.com/office/drawing/2014/main" id="{A2159704-0406-45B0-B7FE-3B142E5DAD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28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6">
            <a:extLst>
              <a:ext uri="{FF2B5EF4-FFF2-40B4-BE49-F238E27FC236}">
                <a16:creationId xmlns="" xmlns:a16="http://schemas.microsoft.com/office/drawing/2014/main" id="{15CA6138-6EEB-4B95-BD50-4FD552EDF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38"/>
            <a:ext cx="12192000" cy="633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25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7">
            <a:extLst>
              <a:ext uri="{FF2B5EF4-FFF2-40B4-BE49-F238E27FC236}">
                <a16:creationId xmlns="" xmlns:a16="http://schemas.microsoft.com/office/drawing/2014/main" id="{AF52848D-62C9-4C1B-B9D5-B1F78AD825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57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8">
            <a:extLst>
              <a:ext uri="{FF2B5EF4-FFF2-40B4-BE49-F238E27FC236}">
                <a16:creationId xmlns="" xmlns:a16="http://schemas.microsoft.com/office/drawing/2014/main" id="{5E5D1722-6894-4A55-868F-2EB7F3806F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0"/>
            <a:ext cx="889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81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9">
            <a:extLst>
              <a:ext uri="{FF2B5EF4-FFF2-40B4-BE49-F238E27FC236}">
                <a16:creationId xmlns="" xmlns:a16="http://schemas.microsoft.com/office/drawing/2014/main" id="{8CB0D823-0907-4860-888C-7F4FA56618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75" y="0"/>
            <a:ext cx="6088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431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10">
            <a:extLst>
              <a:ext uri="{FF2B5EF4-FFF2-40B4-BE49-F238E27FC236}">
                <a16:creationId xmlns="" xmlns:a16="http://schemas.microsoft.com/office/drawing/2014/main" id="{BEBDD1CC-087C-45E4-BFF9-FEBB3124F4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119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79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11">
            <a:extLst>
              <a:ext uri="{FF2B5EF4-FFF2-40B4-BE49-F238E27FC236}">
                <a16:creationId xmlns="" xmlns:a16="http://schemas.microsoft.com/office/drawing/2014/main" id="{0B152A6F-E55B-48FD-9CA3-E656D7F561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6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96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12">
            <a:extLst>
              <a:ext uri="{FF2B5EF4-FFF2-40B4-BE49-F238E27FC236}">
                <a16:creationId xmlns="" xmlns:a16="http://schemas.microsoft.com/office/drawing/2014/main" id="{8173F014-2F08-4AA4-A2EE-F23833BEEF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0"/>
            <a:ext cx="855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076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peração13">
            <a:extLst>
              <a:ext uri="{FF2B5EF4-FFF2-40B4-BE49-F238E27FC236}">
                <a16:creationId xmlns="" xmlns:a16="http://schemas.microsoft.com/office/drawing/2014/main" id="{B4771C0E-8F35-49AD-8807-1FC09DF668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0"/>
            <a:ext cx="1128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71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94BA238-40BC-4DD5-9EC7-4D5ADF16E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RISCO NOS DESLOCAMENTOS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6B5CD76-0C13-4671-9C5D-1231C45B3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AGRAVADO PELA FALTA DE PESSOAL EM </a:t>
            </a:r>
          </a:p>
          <a:p>
            <a:r>
              <a:rPr lang="pt-BR" dirty="0"/>
              <a:t>PRATICAMENTE TODOS OS ESTADOS</a:t>
            </a:r>
          </a:p>
        </p:txBody>
      </p:sp>
    </p:spTree>
    <p:extLst>
      <p:ext uri="{BB962C8B-B14F-4D97-AF65-F5344CB8AC3E}">
        <p14:creationId xmlns:p14="http://schemas.microsoft.com/office/powerpoint/2010/main" val="3105174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1">
            <a:extLst>
              <a:ext uri="{FF2B5EF4-FFF2-40B4-BE49-F238E27FC236}">
                <a16:creationId xmlns="" xmlns:a16="http://schemas.microsoft.com/office/drawing/2014/main" id="{353F5B9E-7B8F-4BD7-9937-5A279F0851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63" y="0"/>
            <a:ext cx="8015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41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Transito1">
            <a:extLst>
              <a:ext uri="{FF2B5EF4-FFF2-40B4-BE49-F238E27FC236}">
                <a16:creationId xmlns="" xmlns:a16="http://schemas.microsoft.com/office/drawing/2014/main" id="{FA5ECCBD-CE77-4DBE-B386-AA9FCD650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75" y="0"/>
            <a:ext cx="7435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427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Transito2">
            <a:extLst>
              <a:ext uri="{FF2B5EF4-FFF2-40B4-BE49-F238E27FC236}">
                <a16:creationId xmlns="" xmlns:a16="http://schemas.microsoft.com/office/drawing/2014/main" id="{696EEAA4-66D6-41E1-B87D-91385225C0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0"/>
            <a:ext cx="7631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24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Transito3">
            <a:extLst>
              <a:ext uri="{FF2B5EF4-FFF2-40B4-BE49-F238E27FC236}">
                <a16:creationId xmlns="" xmlns:a16="http://schemas.microsoft.com/office/drawing/2014/main" id="{0CF271A1-D1BA-4BF0-9A59-FA15A8548C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0"/>
            <a:ext cx="953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39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Transito4">
            <a:extLst>
              <a:ext uri="{FF2B5EF4-FFF2-40B4-BE49-F238E27FC236}">
                <a16:creationId xmlns="" xmlns:a16="http://schemas.microsoft.com/office/drawing/2014/main" id="{E780B01C-19C7-4649-9926-3FBDF86228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0"/>
            <a:ext cx="788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673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Transito5">
            <a:extLst>
              <a:ext uri="{FF2B5EF4-FFF2-40B4-BE49-F238E27FC236}">
                <a16:creationId xmlns="" xmlns:a16="http://schemas.microsoft.com/office/drawing/2014/main" id="{547D2028-3D2E-45A1-9208-3ED5AA3E1E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514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Transito6">
            <a:extLst>
              <a:ext uri="{FF2B5EF4-FFF2-40B4-BE49-F238E27FC236}">
                <a16:creationId xmlns="" xmlns:a16="http://schemas.microsoft.com/office/drawing/2014/main" id="{657C3592-B2E7-474B-884E-B713F747F4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1192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070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Transito7">
            <a:extLst>
              <a:ext uri="{FF2B5EF4-FFF2-40B4-BE49-F238E27FC236}">
                <a16:creationId xmlns="" xmlns:a16="http://schemas.microsoft.com/office/drawing/2014/main" id="{0440ACC7-DC20-4D8D-8E1B-C21AADB73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0"/>
            <a:ext cx="6310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6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Transito8">
            <a:extLst>
              <a:ext uri="{FF2B5EF4-FFF2-40B4-BE49-F238E27FC236}">
                <a16:creationId xmlns="" xmlns:a16="http://schemas.microsoft.com/office/drawing/2014/main" id="{57D05D51-172D-42E9-9CF8-E4179E413E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63" y="0"/>
            <a:ext cx="5400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05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Transito9">
            <a:extLst>
              <a:ext uri="{FF2B5EF4-FFF2-40B4-BE49-F238E27FC236}">
                <a16:creationId xmlns="" xmlns:a16="http://schemas.microsoft.com/office/drawing/2014/main" id="{7BD2D7E0-D252-4D5F-8008-CB48B2524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88" y="0"/>
            <a:ext cx="8150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796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Transito10">
            <a:extLst>
              <a:ext uri="{FF2B5EF4-FFF2-40B4-BE49-F238E27FC236}">
                <a16:creationId xmlns="" xmlns:a16="http://schemas.microsoft.com/office/drawing/2014/main" id="{025C243E-D78B-4377-82EE-51AB4F5FBD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63" y="0"/>
            <a:ext cx="7178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5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2">
            <a:extLst>
              <a:ext uri="{FF2B5EF4-FFF2-40B4-BE49-F238E27FC236}">
                <a16:creationId xmlns="" xmlns:a16="http://schemas.microsoft.com/office/drawing/2014/main" id="{B5996210-F7D0-4B36-84B2-F7C1F07CA3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048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E5456340-3E90-4F3E-83EA-32DBBE77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7014"/>
          </a:xfrm>
        </p:spPr>
        <p:txBody>
          <a:bodyPr>
            <a:normAutofit/>
          </a:bodyPr>
          <a:lstStyle/>
          <a:p>
            <a:pPr algn="just"/>
            <a:r>
              <a:rPr lang="pt-BR" sz="4000" b="1" dirty="0"/>
              <a:t>TODOS OS ÓRGÃOS PERICIAIS SÃO VINCULADOS ÀS SECRETARIAS DE SEGURANÇA PÚBLICA DOS ESTADOS, EXERCEM EXATAMENTE AS MESMAS ATIVIDADES E CORREM OS MESMOS RISCOS EM TODOS OS ESTADOS</a:t>
            </a:r>
          </a:p>
        </p:txBody>
      </p:sp>
    </p:spTree>
    <p:extLst>
      <p:ext uri="{BB962C8B-B14F-4D97-AF65-F5344CB8AC3E}">
        <p14:creationId xmlns:p14="http://schemas.microsoft.com/office/powerpoint/2010/main" val="9007176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417C91-EF45-417D-90A9-BC2787AB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PROPOSTA DE EMENDA À CONSTITUIÇÃO</a:t>
            </a:r>
            <a:br>
              <a:rPr lang="pt-BR" b="1" dirty="0"/>
            </a:br>
            <a:r>
              <a:rPr lang="pt-BR" b="1" dirty="0"/>
              <a:t>N° 6, DE 2019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0A43F22-F5DF-4D76-A5FE-F4697A2F1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u="sng" dirty="0"/>
              <a:t>Art. 40.</a:t>
            </a:r>
          </a:p>
          <a:p>
            <a:r>
              <a:rPr lang="pt-BR" dirty="0"/>
              <a:t>§ 4º É </a:t>
            </a:r>
            <a:r>
              <a:rPr lang="pt-BR" b="1" dirty="0"/>
              <a:t>VEDADA</a:t>
            </a:r>
            <a:r>
              <a:rPr lang="pt-BR" dirty="0"/>
              <a:t> a adoção de requisitos ou critérios diferenciados para concessão de benefícios em regime próprio de previdência social, </a:t>
            </a:r>
            <a:r>
              <a:rPr lang="pt-BR" b="1" dirty="0"/>
              <a:t>ressalvado o disposto </a:t>
            </a:r>
            <a:r>
              <a:rPr lang="pt-BR" dirty="0"/>
              <a:t>nos §§ 4º-A, </a:t>
            </a:r>
            <a:r>
              <a:rPr lang="pt-BR" b="1" dirty="0"/>
              <a:t>4º-B</a:t>
            </a:r>
            <a:r>
              <a:rPr lang="pt-BR" dirty="0"/>
              <a:t>, 4º-C e 5º.</a:t>
            </a:r>
          </a:p>
          <a:p>
            <a:endParaRPr lang="pt-BR" dirty="0"/>
          </a:p>
          <a:p>
            <a:pPr algn="just"/>
            <a:r>
              <a:rPr lang="pt-BR" b="1" dirty="0"/>
              <a:t>§ 4º-B Poderão ser estabelecidos por lei complementar do respectivo ente federativo </a:t>
            </a:r>
            <a:r>
              <a:rPr lang="pt-BR" dirty="0"/>
              <a:t>idade e tempo de contribuição diferenciados para aposentadoria de ocupantes do cargo de </a:t>
            </a:r>
            <a:r>
              <a:rPr lang="pt-BR" b="1" dirty="0"/>
              <a:t>agente penitenciário</a:t>
            </a:r>
            <a:r>
              <a:rPr lang="pt-BR" dirty="0"/>
              <a:t>, de </a:t>
            </a:r>
            <a:r>
              <a:rPr lang="pt-BR" b="1" dirty="0"/>
              <a:t>agente socioeducativo </a:t>
            </a:r>
            <a:r>
              <a:rPr lang="pt-BR" dirty="0"/>
              <a:t>ou de </a:t>
            </a:r>
            <a:r>
              <a:rPr lang="pt-BR" b="1" dirty="0"/>
              <a:t>policial dos órgãos </a:t>
            </a:r>
            <a:r>
              <a:rPr lang="pt-BR" dirty="0"/>
              <a:t>de que tratam o </a:t>
            </a:r>
            <a:r>
              <a:rPr lang="pt-BR" b="1" dirty="0"/>
              <a:t>inciso IV do </a:t>
            </a:r>
            <a:r>
              <a:rPr lang="pt-BR" b="1" i="1" dirty="0"/>
              <a:t>caput </a:t>
            </a:r>
            <a:r>
              <a:rPr lang="pt-BR" b="1" dirty="0"/>
              <a:t>do art. 51</a:t>
            </a:r>
            <a:r>
              <a:rPr lang="pt-BR" dirty="0"/>
              <a:t>, o </a:t>
            </a:r>
            <a:r>
              <a:rPr lang="pt-BR" b="1" dirty="0"/>
              <a:t>inciso XIII do </a:t>
            </a:r>
            <a:r>
              <a:rPr lang="pt-BR" b="1" i="1" dirty="0"/>
              <a:t>caput </a:t>
            </a:r>
            <a:r>
              <a:rPr lang="pt-BR" b="1" dirty="0"/>
              <a:t>do art. 52 </a:t>
            </a:r>
            <a:r>
              <a:rPr lang="pt-BR" dirty="0"/>
              <a:t>e os </a:t>
            </a:r>
            <a:r>
              <a:rPr lang="pt-BR" b="1" dirty="0"/>
              <a:t>incisos I a IV do </a:t>
            </a:r>
            <a:r>
              <a:rPr lang="pt-BR" b="1" i="1" dirty="0"/>
              <a:t>caput </a:t>
            </a:r>
            <a:r>
              <a:rPr lang="pt-BR" b="1" dirty="0"/>
              <a:t>do art. 144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04114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3AD12CC-4906-47DF-8643-94ECBA8B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PROPOSTA DE EMENDA À CONSTITUIÇÃO</a:t>
            </a:r>
            <a:br>
              <a:rPr lang="pt-BR" b="1" dirty="0"/>
            </a:br>
            <a:r>
              <a:rPr lang="pt-BR" b="1" dirty="0"/>
              <a:t>N° 6, DE 2019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FA3ABD0-1B2F-4111-9882-394AF9C2C6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BR" b="1" dirty="0"/>
              <a:t>§ 4º-B PODERÃO ser estabelecidos por lei complementar do respectivo ente federativo</a:t>
            </a:r>
            <a:r>
              <a:rPr lang="pt-BR" dirty="0"/>
              <a:t> idade e tempo de contribuição diferenciados para aposentadoria de ocupantes do cargo de agente penitenciário, de agente socioeducativo ou de policial dos órgãos de que tratam o inciso IV do </a:t>
            </a:r>
            <a:r>
              <a:rPr lang="pt-BR" i="1" dirty="0"/>
              <a:t>caput </a:t>
            </a:r>
            <a:r>
              <a:rPr lang="pt-BR" dirty="0"/>
              <a:t>do art. 51, o inciso XIII do </a:t>
            </a:r>
            <a:r>
              <a:rPr lang="pt-BR" i="1" dirty="0"/>
              <a:t>caput </a:t>
            </a:r>
            <a:r>
              <a:rPr lang="pt-BR" dirty="0"/>
              <a:t>do art. 52 e os incisos I a IV do </a:t>
            </a:r>
            <a:r>
              <a:rPr lang="pt-BR" i="1" dirty="0"/>
              <a:t>caput </a:t>
            </a:r>
            <a:r>
              <a:rPr lang="pt-BR" dirty="0"/>
              <a:t>do art. 144.</a:t>
            </a:r>
          </a:p>
          <a:p>
            <a:pPr algn="just"/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E9FE9BB5-8750-418C-8310-62B6DC9EEC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Agente penitenciário</a:t>
            </a:r>
          </a:p>
          <a:p>
            <a:r>
              <a:rPr lang="pt-BR" dirty="0"/>
              <a:t>Agente socioeducativo</a:t>
            </a:r>
          </a:p>
          <a:p>
            <a:r>
              <a:rPr lang="pt-BR" dirty="0"/>
              <a:t>Policial Legislativo da Câmara dos Deputados</a:t>
            </a:r>
          </a:p>
          <a:p>
            <a:r>
              <a:rPr lang="pt-BR" dirty="0"/>
              <a:t>Policial Legislativo do Senado Federal</a:t>
            </a:r>
          </a:p>
          <a:p>
            <a:r>
              <a:rPr lang="pt-BR" dirty="0"/>
              <a:t>Policial Federal</a:t>
            </a:r>
          </a:p>
          <a:p>
            <a:r>
              <a:rPr lang="pt-BR" dirty="0"/>
              <a:t>Policial Rodoviário Federal</a:t>
            </a:r>
          </a:p>
          <a:p>
            <a:r>
              <a:rPr lang="pt-BR" dirty="0"/>
              <a:t>Policial Ferroviário Federal</a:t>
            </a:r>
          </a:p>
          <a:p>
            <a:r>
              <a:rPr lang="pt-BR" dirty="0"/>
              <a:t>Policial Civil</a:t>
            </a:r>
          </a:p>
        </p:txBody>
      </p:sp>
    </p:spTree>
    <p:extLst>
      <p:ext uri="{BB962C8B-B14F-4D97-AF65-F5344CB8AC3E}">
        <p14:creationId xmlns:p14="http://schemas.microsoft.com/office/powerpoint/2010/main" val="1945394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D5E47E4-943F-47CA-82BC-694CB61C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PROPOSTA DE EMENDA À CONSTITUIÇÃO</a:t>
            </a:r>
            <a:br>
              <a:rPr lang="pt-BR" b="1" dirty="0"/>
            </a:br>
            <a:r>
              <a:rPr lang="pt-BR" b="1" dirty="0"/>
              <a:t>N° 6, DE 2019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14E6025-35CD-4444-A7A3-C0B170BA1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u="sng" dirty="0"/>
              <a:t>Art. 5°</a:t>
            </a:r>
          </a:p>
          <a:p>
            <a:pPr algn="just"/>
            <a:r>
              <a:rPr lang="pt-BR" b="1" dirty="0"/>
              <a:t>§ 2º Aplicam-se às aposentadorias dos servidores dos Estados de que trata o § 4º-B do art. 40 da Constituição Federal as normas constitucionais e infraconstitucionais anteriores à data de entrada em vigor desta Emenda Constitucional</a:t>
            </a:r>
            <a:r>
              <a:rPr lang="pt-BR" dirty="0"/>
              <a:t>, enquanto não promovidas alterações na legislação interna relacionada ao respectivo regime próprio de previdência social.</a:t>
            </a:r>
          </a:p>
        </p:txBody>
      </p:sp>
    </p:spTree>
    <p:extLst>
      <p:ext uri="{BB962C8B-B14F-4D97-AF65-F5344CB8AC3E}">
        <p14:creationId xmlns:p14="http://schemas.microsoft.com/office/powerpoint/2010/main" val="11996119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A49C3B6-2FEC-4140-8518-CBBEA549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6953"/>
          </a:xfrm>
        </p:spPr>
        <p:txBody>
          <a:bodyPr>
            <a:normAutofit/>
          </a:bodyPr>
          <a:lstStyle/>
          <a:p>
            <a:pPr algn="just"/>
            <a:r>
              <a:rPr lang="pt-BR" sz="4000" b="1" dirty="0"/>
              <a:t>CONSIDERANDO O PREVISTO NO § 2º DO ARTIGO 5°, DEIXAR CLARO QUE OS SERVIDORES DA PERÍCIA FAZEM PARTE DO ROL PREVISTO NO § 4º-B SOMENTE PERMITIRÁ QUE CADA ESTADO ORGANIZE A PREVIDÊNCIA DOS SEUS SERVIDORES DE MANEIRA EQUÂNIME, NÃO TENDO APLICAÇÃO AUTOMÁTICA DAS REGRAS DE APOSENTADORIA POLICIAL AOS SERVIDORES DA PERÍCIA, SENDO MANTIDAS AS REGRAS ATUAIS.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0391868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84C67A6-D163-4DE3-ACE4-866B69AD3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16405"/>
          </a:xfrm>
        </p:spPr>
        <p:txBody>
          <a:bodyPr>
            <a:normAutofit fontScale="90000"/>
          </a:bodyPr>
          <a:lstStyle/>
          <a:p>
            <a:pPr algn="just"/>
            <a:r>
              <a:rPr lang="pt-BR" b="1" dirty="0"/>
              <a:t>DA FORMA COMO SE APRESENTA, A PEC N° 6, APESAR DE NÃO DISCIPLINAR AS APOSENTADORIAS NOS ESTADOS, VEDA QUALQUER POSSIBILIDADE DE NEGOCIAÇÃO DOS ÓRGÃOS PERICIAIS AUTÔNOMOS NO SENTIDO DE SEUS SERVIDORES TEREM OS MESMOS CRITÉRIOS E REQUISITOS DE APOSENTADORIA DAS POLÍCIAS CIVIS, MESMO EXERCENDO EXATAMENTE AS MESMAS ATIVIDADES DOS PERITOS AINDA CONSIDERADOS POLICIAIS.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8087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9DF03257-0F19-4E61-AB11-9014C41B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8292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PERMITIR QUE OS SERVIDORES DA PERÍCIA TENHAM AS MESMAS CONDIÇÕES DE APOSEN-TADORIA DAS POLÍCIAS NÃO É PRIVILÉGIO,                 É JUSTIÇA!</a:t>
            </a:r>
          </a:p>
        </p:txBody>
      </p:sp>
    </p:spTree>
    <p:extLst>
      <p:ext uri="{BB962C8B-B14F-4D97-AF65-F5344CB8AC3E}">
        <p14:creationId xmlns:p14="http://schemas.microsoft.com/office/powerpoint/2010/main" val="221820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3">
            <a:extLst>
              <a:ext uri="{FF2B5EF4-FFF2-40B4-BE49-F238E27FC236}">
                <a16:creationId xmlns="" xmlns:a16="http://schemas.microsoft.com/office/drawing/2014/main" id="{C18F1B27-3042-4C6D-8858-25381D0EE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4288"/>
            <a:ext cx="12192000" cy="42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61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4">
            <a:extLst>
              <a:ext uri="{FF2B5EF4-FFF2-40B4-BE49-F238E27FC236}">
                <a16:creationId xmlns="" xmlns:a16="http://schemas.microsoft.com/office/drawing/2014/main" id="{23E10A1D-C41B-4D14-BB71-734BBACB8F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3" y="0"/>
            <a:ext cx="7229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91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sco5">
            <a:extLst>
              <a:ext uri="{FF2B5EF4-FFF2-40B4-BE49-F238E27FC236}">
                <a16:creationId xmlns="" xmlns:a16="http://schemas.microsoft.com/office/drawing/2014/main" id="{FFE97ADB-1406-4A91-8761-391236EC76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263"/>
            <a:ext cx="12192000" cy="621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342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575</Words>
  <Application>Microsoft Office PowerPoint</Application>
  <PresentationFormat>Widescreen</PresentationFormat>
  <Paragraphs>41</Paragraphs>
  <Slides>66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Tema do Office</vt:lpstr>
      <vt:lpstr>ASSOCIAÇÃO BRASILEIRA DE CRIMINALÍSTICA</vt:lpstr>
      <vt:lpstr>VINCULAÇÃO DOS ÓRGÃOS PERICIAIS</vt:lpstr>
      <vt:lpstr>Apresentação do PowerPoint</vt:lpstr>
      <vt:lpstr>RISCOS PESSOAIS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RISCO POR SER DA SEGURANÇA PÚBLICA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RISCO NA EXECUÇÃO DO LAUDO PERICIAL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PARTICIPAÇÃO EM OPERAÇÕES POLICIAIS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RISCO NOS DESLOCAMENTOS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TODOS OS ÓRGÃOS PERICIAIS SÃO VINCULADOS ÀS SECRETARIAS DE SEGURANÇA PÚBLICA DOS ESTADOS, EXERCEM EXATAMENTE AS MESMAS ATIVIDADES E CORREM OS MESMOS RISCOS EM TODOS OS ESTADOS</vt:lpstr>
      <vt:lpstr>PROPOSTA DE EMENDA À CONSTITUIÇÃO N° 6, DE 2019</vt:lpstr>
      <vt:lpstr>PROPOSTA DE EMENDA À CONSTITUIÇÃO N° 6, DE 2019</vt:lpstr>
      <vt:lpstr>PROPOSTA DE EMENDA À CONSTITUIÇÃO N° 6, DE 2019</vt:lpstr>
      <vt:lpstr>CONSIDERANDO O PREVISTO NO § 2º DO ARTIGO 5°, DEIXAR CLARO QUE OS SERVIDORES DA PERÍCIA FAZEM PARTE DO ROL PREVISTO NO § 4º-B SOMENTE PERMITIRÁ QUE CADA ESTADO ORGANIZE A PREVIDÊNCIA DOS SEUS SERVIDORES DE MANEIRA EQUÂNIME, NÃO TENDO APLICAÇÃO AUTOMÁTICA DAS REGRAS DE APOSENTADORIA POLICIAL AOS SERVIDORES DA PERÍCIA, SENDO MANTIDAS AS REGRAS ATUAIS.</vt:lpstr>
      <vt:lpstr>DA FORMA COMO SE APRESENTA, A PEC N° 6, APESAR DE NÃO DISCIPLINAR AS APOSENTADORIAS NOS ESTADOS, VEDA QUALQUER POSSIBILIDADE DE NEGOCIAÇÃO DOS ÓRGÃOS PERICIAIS AUTÔNOMOS NO SENTIDO DE SEUS SERVIDORES TEREM OS MESMOS CRITÉRIOS E REQUISITOS DE APOSENTADORIA DAS POLÍCIAS CIVIS, MESMO EXERCENDO EXATAMENTE AS MESMAS ATIVIDADES DOS PERITOS AINDA CONSIDERADOS POLICIAIS.</vt:lpstr>
      <vt:lpstr>PERMITIR QUE OS SERVIDORES DA PERÍCIA TENHAM AS MESMAS CONDIÇÕES DE APOSEN-TADORIA DAS POLÍCIAS NÃO É PRIVILÉGIO,                 É JUSTIÇA!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Associação Brasileira de Criminalística</dc:title>
  <dc:creator>Leandro</dc:creator>
  <cp:lastModifiedBy>Elissa Navarro Mamede</cp:lastModifiedBy>
  <cp:revision>24</cp:revision>
  <dcterms:created xsi:type="dcterms:W3CDTF">2019-05-09T06:13:28Z</dcterms:created>
  <dcterms:modified xsi:type="dcterms:W3CDTF">2019-08-20T16:52:14Z</dcterms:modified>
</cp:coreProperties>
</file>