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3" r:id="rId6"/>
    <p:sldId id="264" r:id="rId7"/>
    <p:sldId id="273" r:id="rId8"/>
    <p:sldId id="285" r:id="rId9"/>
    <p:sldId id="289" r:id="rId10"/>
    <p:sldId id="328" r:id="rId11"/>
    <p:sldId id="331" r:id="rId12"/>
    <p:sldId id="277" r:id="rId13"/>
    <p:sldId id="280" r:id="rId14"/>
    <p:sldId id="281" r:id="rId15"/>
    <p:sldId id="297" r:id="rId16"/>
    <p:sldId id="342" r:id="rId17"/>
    <p:sldId id="336" r:id="rId18"/>
    <p:sldId id="312" r:id="rId19"/>
    <p:sldId id="333" r:id="rId20"/>
    <p:sldId id="337" r:id="rId21"/>
    <p:sldId id="338" r:id="rId22"/>
    <p:sldId id="334" r:id="rId23"/>
    <p:sldId id="335" r:id="rId24"/>
    <p:sldId id="298" r:id="rId25"/>
    <p:sldId id="341" r:id="rId26"/>
    <p:sldId id="340" r:id="rId27"/>
    <p:sldId id="329" r:id="rId28"/>
    <p:sldId id="339" r:id="rId29"/>
    <p:sldId id="314" r:id="rId30"/>
    <p:sldId id="300" r:id="rId31"/>
    <p:sldId id="323" r:id="rId32"/>
    <p:sldId id="343" r:id="rId33"/>
    <p:sldId id="320" r:id="rId34"/>
    <p:sldId id="307" r:id="rId35"/>
    <p:sldId id="305" r:id="rId36"/>
    <p:sldId id="324" r:id="rId37"/>
    <p:sldId id="321" r:id="rId38"/>
    <p:sldId id="306" r:id="rId39"/>
    <p:sldId id="296" r:id="rId4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CA"/>
    <a:srgbClr val="007AAE"/>
    <a:srgbClr val="E4E4E3"/>
    <a:srgbClr val="71C8DC"/>
    <a:srgbClr val="007EA6"/>
    <a:srgbClr val="0378AC"/>
    <a:srgbClr val="DADADA"/>
    <a:srgbClr val="00AFCC"/>
    <a:srgbClr val="017CA8"/>
    <a:srgbClr val="027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3" autoAdjust="0"/>
    <p:restoredTop sz="94660"/>
  </p:normalViewPr>
  <p:slideViewPr>
    <p:cSldViewPr snapToGrid="0">
      <p:cViewPr>
        <p:scale>
          <a:sx n="120" d="100"/>
          <a:sy n="120" d="100"/>
        </p:scale>
        <p:origin x="540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quivos\GEA$\2.%20T&#233;cnico\2.3%20Anu&#225;rios\2.3.12%20Anu&#225;rio%202018\Tabelas\Grandes%20n&#250;meros\Perfil%20de%20Carg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A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B5-4156-9636-D13D6ED2A450}"/>
              </c:ext>
            </c:extLst>
          </c:dPt>
          <c:dPt>
            <c:idx val="1"/>
            <c:invertIfNegative val="0"/>
            <c:bubble3D val="0"/>
            <c:spPr>
              <a:solidFill>
                <a:srgbClr val="00B3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9B5-4156-9636-D13D6ED2A45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6D520F2-59C8-4F29-9FFD-9323A652E60F}" type="VALUE">
                      <a:rPr lang="en-US" smtClean="0"/>
                      <a:pPr/>
                      <a:t>[VALOR]</a:t>
                    </a:fld>
                    <a:endParaRPr lang="pt-BR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9B5-4156-9636-D13D6ED2A4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Disponibilizado</c:v>
                </c:pt>
                <c:pt idx="1">
                  <c:v>Empenhado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163.6</c:v>
                </c:pt>
                <c:pt idx="1">
                  <c:v>155.6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5-4156-9636-D13D6ED2A4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19035215"/>
        <c:axId val="1219045615"/>
      </c:barChart>
      <c:catAx>
        <c:axId val="1219035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9045615"/>
        <c:crosses val="autoZero"/>
        <c:auto val="1"/>
        <c:lblAlgn val="ctr"/>
        <c:lblOffset val="100"/>
        <c:noMultiLvlLbl val="0"/>
      </c:catAx>
      <c:valAx>
        <c:axId val="1219045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9035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Document_CH240!$A$12</c:f>
              <c:strCache>
                <c:ptCount val="1"/>
                <c:pt idx="0">
                  <c:v>Granel Líquido e Gasoso</c:v>
                </c:pt>
              </c:strCache>
            </c:strRef>
          </c:tx>
          <c:spPr>
            <a:ln w="19050"/>
          </c:spPr>
          <c:dPt>
            <c:idx val="0"/>
            <c:bubble3D val="0"/>
            <c:spPr>
              <a:solidFill>
                <a:srgbClr val="57C1EB"/>
              </a:solidFill>
              <a:ln w="19050">
                <a:solidFill>
                  <a:srgbClr val="46B9F8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B4-4AB0-ABE1-BE5562130809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B4-4AB0-ABE1-BE5562130809}"/>
              </c:ext>
            </c:extLst>
          </c:dPt>
          <c:val>
            <c:numRef>
              <c:f>Document_CH240!$B$12:$C$12</c:f>
              <c:numCache>
                <c:formatCode>0%</c:formatCode>
                <c:ptCount val="2"/>
                <c:pt idx="0">
                  <c:v>0.21143756165992619</c:v>
                </c:pt>
                <c:pt idx="1">
                  <c:v>0.78856243834007378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B4-4AB0-ABE1-BE55621308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Document_CH240!$A$13</c:f>
              <c:strCache>
                <c:ptCount val="1"/>
                <c:pt idx="0">
                  <c:v>Carga Conteinerizada</c:v>
                </c:pt>
              </c:strCache>
            </c:strRef>
          </c:tx>
          <c:dPt>
            <c:idx val="0"/>
            <c:bubble3D val="0"/>
            <c:spPr>
              <a:solidFill>
                <a:srgbClr val="84D1FA"/>
              </a:solidFill>
              <a:ln w="19050">
                <a:solidFill>
                  <a:srgbClr val="84D1FA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B3-44F7-9530-FA08DFBE9EA6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B3-44F7-9530-FA08DFBE9EA6}"/>
              </c:ext>
            </c:extLst>
          </c:dPt>
          <c:val>
            <c:numRef>
              <c:f>Document_CH240!$B$13:$C$13</c:f>
              <c:numCache>
                <c:formatCode>0%</c:formatCode>
                <c:ptCount val="2"/>
                <c:pt idx="0">
                  <c:v>0.10080163093256179</c:v>
                </c:pt>
                <c:pt idx="1">
                  <c:v>0.89919836906743822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B3-44F7-9530-FA08DFBE9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Document_CH240!$A$14</c:f>
              <c:strCache>
                <c:ptCount val="1"/>
                <c:pt idx="0">
                  <c:v>Carga Geral</c:v>
                </c:pt>
              </c:strCache>
            </c:strRef>
          </c:tx>
          <c:dPt>
            <c:idx val="0"/>
            <c:bubble3D val="0"/>
            <c:spPr>
              <a:solidFill>
                <a:srgbClr val="C1E8FD"/>
              </a:solidFill>
              <a:ln w="19050">
                <a:solidFill>
                  <a:srgbClr val="C1E8F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1D-4304-9F49-34A2F8CFF516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1D-4304-9F49-34A2F8CFF516}"/>
              </c:ext>
            </c:extLst>
          </c:dPt>
          <c:val>
            <c:numRef>
              <c:f>Document_CH240!$B$14:$C$14</c:f>
              <c:numCache>
                <c:formatCode>0%</c:formatCode>
                <c:ptCount val="2"/>
                <c:pt idx="0">
                  <c:v>5.1057484008867879E-2</c:v>
                </c:pt>
                <c:pt idx="1">
                  <c:v>0.94894251599113211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1D-4304-9F49-34A2F8CFF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8013576456404"/>
          <c:y val="0.11444916159230326"/>
          <c:w val="0.30927599720538113"/>
          <c:h val="0.61414681754730938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378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A9-4699-920B-9A97296850A6}"/>
              </c:ext>
            </c:extLst>
          </c:dPt>
          <c:dPt>
            <c:idx val="1"/>
            <c:bubble3D val="0"/>
            <c:spPr>
              <a:solidFill>
                <a:srgbClr val="00AF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A9-4699-920B-9A97296850A6}"/>
              </c:ext>
            </c:extLst>
          </c:dPt>
          <c:dPt>
            <c:idx val="2"/>
            <c:bubble3D val="0"/>
            <c:spPr>
              <a:solidFill>
                <a:srgbClr val="DADA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A9-4699-920B-9A97296850A6}"/>
              </c:ext>
            </c:extLst>
          </c:dPt>
          <c:dLbls>
            <c:dLbl>
              <c:idx val="0"/>
              <c:layout>
                <c:manualLayout>
                  <c:x val="-5.8978348510939655E-3"/>
                  <c:y val="-2.434072326463079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9A9-4699-920B-9A97296850A6}"/>
                </c:ext>
              </c:extLst>
            </c:dLbl>
            <c:dLbl>
              <c:idx val="1"/>
              <c:layout>
                <c:manualLayout>
                  <c:x val="-0.12279173947317877"/>
                  <c:y val="-0.1128300565101703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9A9-4699-920B-9A97296850A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Planilha1!$A$2:$A$4</c:f>
              <c:strCache>
                <c:ptCount val="3"/>
                <c:pt idx="0">
                  <c:v>Despesas de investimento</c:v>
                </c:pt>
                <c:pt idx="1">
                  <c:v>Gastos com Pessoal</c:v>
                </c:pt>
                <c:pt idx="2">
                  <c:v>Despesas de custeio</c:v>
                </c:pt>
              </c:strCache>
            </c:strRef>
          </c:cat>
          <c:val>
            <c:numRef>
              <c:f>Planilha1!$B$2:$B$4</c:f>
              <c:numCache>
                <c:formatCode>0.00%</c:formatCode>
                <c:ptCount val="3"/>
                <c:pt idx="0">
                  <c:v>2.5999999999999999E-2</c:v>
                </c:pt>
                <c:pt idx="1">
                  <c:v>0.751</c:v>
                </c:pt>
                <c:pt idx="2" formatCode="0%">
                  <c:v>0.223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A9-4699-920B-9A97296850A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19035215"/>
        <c:axId val="1219045615"/>
      </c:barChart>
      <c:catAx>
        <c:axId val="1219035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9045615"/>
        <c:crosses val="autoZero"/>
        <c:auto val="1"/>
        <c:lblAlgn val="ctr"/>
        <c:lblOffset val="100"/>
        <c:noMultiLvlLbl val="0"/>
      </c:catAx>
      <c:valAx>
        <c:axId val="1219045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9035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AA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B5-4156-9636-D13D6ED2A450}"/>
              </c:ext>
            </c:extLst>
          </c:dPt>
          <c:dPt>
            <c:idx val="1"/>
            <c:invertIfNegative val="0"/>
            <c:bubble3D val="0"/>
            <c:spPr>
              <a:solidFill>
                <a:srgbClr val="00B3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9B5-4156-9636-D13D6ED2A4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Disponibilizado</c:v>
                </c:pt>
                <c:pt idx="1">
                  <c:v>Empenhado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165.2</c:v>
                </c:pt>
                <c:pt idx="1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B5-4156-9636-D13D6ED2A4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19035215"/>
        <c:axId val="1219045615"/>
      </c:barChart>
      <c:catAx>
        <c:axId val="1219035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9045615"/>
        <c:crosses val="autoZero"/>
        <c:auto val="1"/>
        <c:lblAlgn val="ctr"/>
        <c:lblOffset val="100"/>
        <c:noMultiLvlLbl val="0"/>
      </c:catAx>
      <c:valAx>
        <c:axId val="12190456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19035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248013576456404"/>
          <c:y val="0.11444916159230326"/>
          <c:w val="0.30927599720538113"/>
          <c:h val="0.61414681754730938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378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D0-48A8-B187-EF1F1B2A371D}"/>
              </c:ext>
            </c:extLst>
          </c:dPt>
          <c:dPt>
            <c:idx val="1"/>
            <c:bubble3D val="0"/>
            <c:spPr>
              <a:solidFill>
                <a:srgbClr val="00AF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D0-48A8-B187-EF1F1B2A371D}"/>
              </c:ext>
            </c:extLst>
          </c:dPt>
          <c:dPt>
            <c:idx val="2"/>
            <c:bubble3D val="0"/>
            <c:spPr>
              <a:solidFill>
                <a:srgbClr val="DADAD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ED0-48A8-B187-EF1F1B2A371D}"/>
              </c:ext>
            </c:extLst>
          </c:dPt>
          <c:dLbls>
            <c:dLbl>
              <c:idx val="0"/>
              <c:layout>
                <c:manualLayout>
                  <c:x val="-5.8978348510939655E-3"/>
                  <c:y val="-2.434072326463079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ED0-48A8-B187-EF1F1B2A371D}"/>
                </c:ext>
              </c:extLst>
            </c:dLbl>
            <c:dLbl>
              <c:idx val="1"/>
              <c:layout>
                <c:manualLayout>
                  <c:x val="-0.12279173947317877"/>
                  <c:y val="-0.1128300565101703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D0-48A8-B187-EF1F1B2A371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Planilha1!$A$2:$A$4</c:f>
              <c:strCache>
                <c:ptCount val="3"/>
                <c:pt idx="0">
                  <c:v>Gastos com Pessoal</c:v>
                </c:pt>
                <c:pt idx="1">
                  <c:v>Despesas de investimento</c:v>
                </c:pt>
                <c:pt idx="2">
                  <c:v>Despesas de custeio</c:v>
                </c:pt>
              </c:strCache>
            </c:strRef>
          </c:cat>
          <c:val>
            <c:numRef>
              <c:f>Planilha1!$B$2:$B$4</c:f>
              <c:numCache>
                <c:formatCode>0.00%</c:formatCode>
                <c:ptCount val="3"/>
                <c:pt idx="0">
                  <c:v>0.747</c:v>
                </c:pt>
                <c:pt idx="1">
                  <c:v>2.4E-2</c:v>
                </c:pt>
                <c:pt idx="2" formatCode="0%">
                  <c:v>0.22900000000000001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D0-48A8-B187-EF1F1B2A371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317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Planilha1!$A$2:$A$10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xVal>
          <c:yVal>
            <c:numRef>
              <c:f>Planilha1!$B$2:$B$10</c:f>
              <c:numCache>
                <c:formatCode>General</c:formatCode>
                <c:ptCount val="9"/>
                <c:pt idx="0">
                  <c:v>543</c:v>
                </c:pt>
                <c:pt idx="1">
                  <c:v>577</c:v>
                </c:pt>
                <c:pt idx="2">
                  <c:v>588</c:v>
                </c:pt>
                <c:pt idx="3">
                  <c:v>593</c:v>
                </c:pt>
                <c:pt idx="4">
                  <c:v>620</c:v>
                </c:pt>
                <c:pt idx="5">
                  <c:v>657</c:v>
                </c:pt>
                <c:pt idx="6">
                  <c:v>660</c:v>
                </c:pt>
                <c:pt idx="7">
                  <c:v>723</c:v>
                </c:pt>
                <c:pt idx="8">
                  <c:v>745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37-47BE-8D8B-7B3D889F06A7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317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Planilha1!$A$2:$A$10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xVal>
          <c:yVal>
            <c:numRef>
              <c:f>Planilha1!$C$2:$C$10</c:f>
              <c:numCache>
                <c:formatCode>General</c:formatCode>
                <c:ptCount val="9"/>
                <c:pt idx="0">
                  <c:v>297</c:v>
                </c:pt>
                <c:pt idx="1">
                  <c:v>311</c:v>
                </c:pt>
                <c:pt idx="2">
                  <c:v>317</c:v>
                </c:pt>
                <c:pt idx="3">
                  <c:v>337</c:v>
                </c:pt>
                <c:pt idx="4">
                  <c:v>349</c:v>
                </c:pt>
                <c:pt idx="5">
                  <c:v>352</c:v>
                </c:pt>
                <c:pt idx="6">
                  <c:v>343</c:v>
                </c:pt>
                <c:pt idx="7">
                  <c:v>365</c:v>
                </c:pt>
                <c:pt idx="8">
                  <c:v>375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37-47BE-8D8B-7B3D889F06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9979520"/>
        <c:axId val="1699980352"/>
      </c:scatterChart>
      <c:valAx>
        <c:axId val="169997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9980352"/>
        <c:crosses val="autoZero"/>
        <c:crossBetween val="midCat"/>
      </c:valAx>
      <c:valAx>
        <c:axId val="169998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99979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Document_CH240!$A$11</c:f>
              <c:strCache>
                <c:ptCount val="1"/>
                <c:pt idx="0">
                  <c:v>Granel Sólido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rgbClr val="57C1EB"/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00-4D53-B158-180C9450BD71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00-4D53-B158-180C9450BD71}"/>
              </c:ext>
            </c:extLst>
          </c:dPt>
          <c:val>
            <c:numRef>
              <c:f>Document_CH240!$B$11:$C$11</c:f>
              <c:numCache>
                <c:formatCode>0%</c:formatCode>
                <c:ptCount val="2"/>
                <c:pt idx="0">
                  <c:v>0.63670332339860503</c:v>
                </c:pt>
                <c:pt idx="1">
                  <c:v>0.36329667660139497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00-4D53-B158-180C9450B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20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6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858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08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68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58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72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4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10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18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01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AABD1-57FC-4840-8157-FEFE9516EDE2}" type="datetimeFigureOut">
              <a:rPr lang="pt-BR" smtClean="0"/>
              <a:t>09/09/2019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D15D0-F759-4BB3-A245-D2CF7656A8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7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81050" y="1180307"/>
            <a:ext cx="7886700" cy="510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pt-BR" sz="1600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501635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DESEMPENHO ORÇAMENTÁRIO EM 2018</a:t>
            </a:r>
            <a:endParaRPr lang="pt-BR" sz="1600" dirty="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 anchor="t">
            <a:normAutofit/>
          </a:bodyPr>
          <a:lstStyle/>
          <a:p>
            <a:r>
              <a:rPr lang="pt-BR" sz="3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DA ANTAQ – EM NÚMEROS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450878624"/>
              </p:ext>
            </p:extLst>
          </p:nvPr>
        </p:nvGraphicFramePr>
        <p:xfrm>
          <a:off x="10516" y="2817686"/>
          <a:ext cx="4055667" cy="151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-742950" y="2436678"/>
            <a:ext cx="556260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Desempenho orçamentário (R$) em </a:t>
            </a:r>
            <a:r>
              <a:rPr lang="pt-BR" sz="1300" b="1" dirty="0" smtClean="0">
                <a:solidFill>
                  <a:srgbClr val="166F8E"/>
                </a:solidFill>
              </a:rPr>
              <a:t>2018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(milhões)</a:t>
            </a:r>
            <a:endParaRPr lang="pt-BR" sz="1300" dirty="0">
              <a:solidFill>
                <a:srgbClr val="166F8E"/>
              </a:solidFill>
            </a:endParaRPr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4029074" y="2568447"/>
            <a:ext cx="556260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Dotação e execução das despesas em 2018</a:t>
            </a:r>
            <a:endParaRPr lang="pt-BR" sz="1300" dirty="0">
              <a:solidFill>
                <a:srgbClr val="166F8E"/>
              </a:solidFill>
            </a:endParaRPr>
          </a:p>
        </p:txBody>
      </p:sp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4050086199"/>
              </p:ext>
            </p:extLst>
          </p:nvPr>
        </p:nvGraphicFramePr>
        <p:xfrm>
          <a:off x="4572000" y="2941682"/>
          <a:ext cx="4407041" cy="221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3116976977"/>
              </p:ext>
            </p:extLst>
          </p:nvPr>
        </p:nvGraphicFramePr>
        <p:xfrm>
          <a:off x="10516" y="3324422"/>
          <a:ext cx="4055667" cy="151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51" y="2938728"/>
            <a:ext cx="4407790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81050" y="1180307"/>
            <a:ext cx="7886700" cy="510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pt-BR" sz="1600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501635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DESEMPENHO ORÇAMENTÁRIO EM 2019*</a:t>
            </a:r>
            <a:endParaRPr lang="pt-BR" sz="1600" dirty="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 anchor="t">
            <a:normAutofit/>
          </a:bodyPr>
          <a:lstStyle/>
          <a:p>
            <a:r>
              <a:rPr lang="pt-BR" sz="3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DA ANTAQ – EM NÚMEROS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313795830"/>
              </p:ext>
            </p:extLst>
          </p:nvPr>
        </p:nvGraphicFramePr>
        <p:xfrm>
          <a:off x="10516" y="2813414"/>
          <a:ext cx="4055667" cy="151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-742950" y="2478283"/>
            <a:ext cx="556260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Desempenho orçamentário (R$) em </a:t>
            </a:r>
            <a:r>
              <a:rPr lang="pt-BR" sz="1300" b="1" dirty="0" smtClean="0">
                <a:solidFill>
                  <a:srgbClr val="166F8E"/>
                </a:solidFill>
              </a:rPr>
              <a:t>2019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(milhões)</a:t>
            </a:r>
            <a:endParaRPr lang="pt-BR" sz="1300" dirty="0">
              <a:solidFill>
                <a:srgbClr val="166F8E"/>
              </a:solidFill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4029074" y="2568447"/>
            <a:ext cx="556260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Dotação e execução das despesas em agosto de 2019</a:t>
            </a:r>
            <a:endParaRPr lang="pt-BR" sz="1300" dirty="0">
              <a:solidFill>
                <a:srgbClr val="166F8E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7239000" y="6380957"/>
            <a:ext cx="1800226" cy="267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200" dirty="0" smtClean="0"/>
              <a:t>* Executado (</a:t>
            </a:r>
            <a:r>
              <a:rPr lang="pt-BR" sz="1200" dirty="0" err="1" smtClean="0"/>
              <a:t>Ago</a:t>
            </a:r>
            <a:r>
              <a:rPr lang="pt-BR" sz="1200" dirty="0" smtClean="0"/>
              <a:t>/2019)</a:t>
            </a:r>
            <a:endParaRPr lang="pt-BR" sz="1200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543506044"/>
              </p:ext>
            </p:extLst>
          </p:nvPr>
        </p:nvGraphicFramePr>
        <p:xfrm>
          <a:off x="4572000" y="2941682"/>
          <a:ext cx="4407041" cy="221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36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4351338"/>
          </a:xfrm>
        </p:spPr>
        <p:txBody>
          <a:bodyPr>
            <a:noAutofit/>
          </a:bodyPr>
          <a:lstStyle/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Reuniões colegiadas transmitidas ao vivo desde 2013;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Pautas liberadas com antecedências;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Implementação da agenda regulatória;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Realização constante de audiências públicas;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Instituição de agenda positiva em face dos regulados e usuários.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endParaRPr lang="pt-BR" sz="1600" b="1" dirty="0" smtClean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39749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GOVERNANÇA E TRANSPARÊNCIA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REGULATÓRIA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66278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Principais temas da Agenda regulatória 2018/2019 por área de atuação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0" t="33210" r="7182" b="37851"/>
          <a:stretch/>
        </p:blipFill>
        <p:spPr>
          <a:xfrm>
            <a:off x="2233772" y="2884099"/>
            <a:ext cx="4776212" cy="2337107"/>
          </a:xfrm>
          <a:prstGeom prst="rect">
            <a:avLst/>
          </a:prstGeom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400879" y="2353470"/>
            <a:ext cx="6425739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Temas da Agenda Regulatória 2018/2019 por área de atuação</a:t>
            </a:r>
            <a:endParaRPr lang="pt-BR" sz="1300" dirty="0">
              <a:solidFill>
                <a:srgbClr val="166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REGULATÓRIA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66278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PRINCIPAIS TEMAS: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545832"/>
              </p:ext>
            </p:extLst>
          </p:nvPr>
        </p:nvGraphicFramePr>
        <p:xfrm>
          <a:off x="778376" y="1445670"/>
          <a:ext cx="7873666" cy="4489684"/>
        </p:xfrm>
        <a:graphic>
          <a:graphicData uri="http://schemas.openxmlformats.org/drawingml/2006/table">
            <a:tbl>
              <a:tblPr/>
              <a:tblGrid>
                <a:gridCol w="40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4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7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Matéria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Situação na SRG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Previsão de conclusão na ANTAQ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9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NAVEGAÇÃO INTERIOR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Definição de conceitos e indicadores de prestação de serviço adequado no transporte de passageiros e misto na navegação interior de percurso longitudinal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</a:t>
                      </a:r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Implementação da metodologia de cálculo de preços para o serviço de transporte de passageiros, veículos e cargas na navegação interior de travessia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Implementação da metodologia de cálculo de preço na prestação de serviço de transporte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aquaviário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passageiros e misto na navegação interior de percurso longitudinal.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9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Revisão da norma de afretamento de embarcação para operar na navegação interior.​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9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Regulamentação do transporte de produtos perigosos na navegação interior.​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Elaboração de conceitos e indicadores de prestação de serviço adequado na navegação de travessia.​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90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NAVEGAÇÃO MARÍTIMA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Afretamento de embarcações de apoio marítimo por empresas que não sejam autorizadas na forma de Empresas Brasileiras de Navegação -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EBN´s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76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Disciplinamento do conteúdo e da obrigatoriedade de envio de informações ao Sistema de Desempenho da Navegação - SDN por parte das empresas de navegação de apoio portuário e apoio marítimo.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Regulamentação das atividades enquadradas como obras de engenharia na navegação de apoio marítimo.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Análise e diagnóstico da necessidade de regulação da prestação do serviço de transporte </a:t>
                      </a:r>
                      <a:r>
                        <a:rPr lang="pt-B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aquaviário</a:t>
                      </a:r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passageiros de turismo realizado pelas embarcações de cruzeiro.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584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Revisão dos critérios econômico-financeiros para manutenção de outorga na navegação marítima e de apoio.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</a:t>
                      </a:r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0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REGULATÓRIA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837737"/>
              </p:ext>
            </p:extLst>
          </p:nvPr>
        </p:nvGraphicFramePr>
        <p:xfrm>
          <a:off x="628650" y="1399053"/>
          <a:ext cx="7886700" cy="4396283"/>
        </p:xfrm>
        <a:graphic>
          <a:graphicData uri="http://schemas.openxmlformats.org/drawingml/2006/table">
            <a:tbl>
              <a:tblPr/>
              <a:tblGrid>
                <a:gridCol w="404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6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Matéria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Situação na SRG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Previsão de conclusão na ANTAQ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45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INSTALAÇÃO PORTUÁRIA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5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Padronização das rubricas dos serviços básicos prestados pelos terminais de contêineres e definição de diretrizes acerca dos serviços inerentes, acessórios ou complementares.​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7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Regulação dos Órgãos de Gestão de Mão de Obra - OGMO do trabalho portuário avulso.​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5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Regulamentação da forma de cobrança das tarifas portuárias por usuários que não atracam em portos públicos.​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74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Padronização das tabelas tarifárias de portos organizados, definição de diretrizes acerca de procedimentos de reajuste e revisão tarifária e criação do Manual de Contabilidade Regulatória do Setor Portuário - MCRSP e dos Procedimentos de Regulação Tarifária de Portos - PRORET, incluindo estrutura comum para demonstrações contábeis, além de Plano de Contas padrão para arrendatários e concessionários.​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5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Definição de conceitos e indicadores de prestação de serviço adequado nos portos organizados e instalações portuárias.​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Aperfeiçoamento do controle de bens da União sob a guarda das autoridades portuárias e dos arrendatários de instalações portuárias, incluindo a implementação de sistemas informatizados.​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58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Definição de critérios mínimos que orientem a contratação de seguro de responsabilidade civil e de acidentes pessoais para dar cobertura as suas responsabilidades como autoridade portuária e arrendatários (ou figuras análogas, tais como contrato de transição, uso temporário, cessão de uso), excluindo o seguro de operador portuário.​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5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Mapeamento da composição societária dos terminais de contêineres, dos terminais de granéis sólidos de origem mineral e vegetal e dos terminais de granéis líquidos.​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5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Consolidação dos instrumentos e das práticas de governança patrimonial, econômica e financeira dos portos organizados e arrendamentos.​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66278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PRINCIPAIS TEMAS:</a:t>
            </a:r>
          </a:p>
        </p:txBody>
      </p:sp>
    </p:spTree>
    <p:extLst>
      <p:ext uri="{BB962C8B-B14F-4D97-AF65-F5344CB8AC3E}">
        <p14:creationId xmlns:p14="http://schemas.microsoft.com/office/powerpoint/2010/main" val="2300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 REGULATÓRIA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632623"/>
              </p:ext>
            </p:extLst>
          </p:nvPr>
        </p:nvGraphicFramePr>
        <p:xfrm>
          <a:off x="628650" y="1582820"/>
          <a:ext cx="7886700" cy="3490547"/>
        </p:xfrm>
        <a:graphic>
          <a:graphicData uri="http://schemas.openxmlformats.org/drawingml/2006/table">
            <a:tbl>
              <a:tblPr/>
              <a:tblGrid>
                <a:gridCol w="404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17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Matéria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Situação na SRG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Previsão de conclusão na ANTAQ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26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TEMAS GERAIS</a:t>
                      </a:r>
                    </a:p>
                  </a:txBody>
                  <a:tcPr marL="4634" marR="4634" marT="4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89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Regulamentação do procedimento administrativo para harmonizar conflitos de interesse entre os agentes que atuam nos setores regulados pela ANTAQ, prevendo soluções diligentes.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0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Aperfeiçoamento das análises concorrenciais dos mercados regulados.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Disciplinamento dos Termos de Ajuste de Conduta - TAC´s , a serem celebrados junto a esta Agência.​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0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Edição de norma sobre operações de transporte aquaviário de cargas vivas.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Aprimoramento e institucionalização do fluxo de elaboração normativa e do uso da ferramenta de Análise de Impacto Regulatório - AIR.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Concluído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Trim/2019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16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Aperfeiçoamento da Resolução nº 2.239-ANTAQ, referente ao transporte de cargas perigosas por instalações portuárias situadas dentro ou fora da área do porto organizado.​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 andamento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 </a:t>
                      </a:r>
                      <a:r>
                        <a:rPr lang="pt-BR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</a:t>
                      </a:r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/2019</a:t>
                      </a:r>
                    </a:p>
                  </a:txBody>
                  <a:tcPr marL="4634" marR="4634" marT="463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66278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PRINCIPAIS TEMAS:</a:t>
            </a:r>
          </a:p>
        </p:txBody>
      </p:sp>
    </p:spTree>
    <p:extLst>
      <p:ext uri="{BB962C8B-B14F-4D97-AF65-F5344CB8AC3E}">
        <p14:creationId xmlns:p14="http://schemas.microsoft.com/office/powerpoint/2010/main" val="26288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759286"/>
              </p:ext>
            </p:extLst>
          </p:nvPr>
        </p:nvGraphicFramePr>
        <p:xfrm>
          <a:off x="1884363" y="1497013"/>
          <a:ext cx="5464175" cy="367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Planilha" r:id="rId4" imgW="7476993" imgH="5038711" progId="Excel.Sheet.12">
                  <p:embed/>
                </p:oleObj>
              </mc:Choice>
              <mc:Fallback>
                <p:oleObj name="Planilha" r:id="rId4" imgW="7476993" imgH="5038711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4363" y="1497013"/>
                        <a:ext cx="5464175" cy="3675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LEILÕES - 2018/2019</a:t>
            </a:r>
            <a:endParaRPr lang="pt-BR" sz="16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741" y="5172074"/>
            <a:ext cx="2776797" cy="779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Total</a:t>
            </a:r>
            <a:endParaRPr lang="pt-BR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R$ </a:t>
            </a: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1,03 </a:t>
            </a:r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Bilhão</a:t>
            </a:r>
            <a:endParaRPr lang="pt-BR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PRORROGAÇÕES </a:t>
            </a:r>
            <a:r>
              <a:rPr lang="pt-BR" sz="1600" b="1" dirty="0" smtClean="0"/>
              <a:t>CONTRATUAIS </a:t>
            </a:r>
            <a:r>
              <a:rPr lang="pt-BR" sz="1600" b="1" dirty="0" smtClean="0"/>
              <a:t>- 2014/2018</a:t>
            </a:r>
            <a:endParaRPr lang="pt-BR" sz="1600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915548"/>
              </p:ext>
            </p:extLst>
          </p:nvPr>
        </p:nvGraphicFramePr>
        <p:xfrm>
          <a:off x="1568450" y="1436688"/>
          <a:ext cx="5816600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Planilha" r:id="rId4" imgW="11210889" imgH="8543968" progId="Excel.Sheet.12">
                  <p:embed/>
                </p:oleObj>
              </mc:Choice>
              <mc:Fallback>
                <p:oleObj name="Planilha" r:id="rId4" imgW="11210889" imgH="854396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8450" y="1436688"/>
                        <a:ext cx="5816600" cy="442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285494" y="5806979"/>
            <a:ext cx="2776797" cy="779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Total aproximado sem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correção monetária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>
                <a:solidFill>
                  <a:schemeClr val="accent1">
                    <a:lumMod val="75000"/>
                  </a:schemeClr>
                </a:solidFill>
              </a:rPr>
              <a:t>R$ 7,96 Bilhões</a:t>
            </a:r>
            <a:endParaRPr lang="pt-BR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PRORROGAÇÕES </a:t>
            </a:r>
            <a:r>
              <a:rPr lang="pt-BR" sz="1600" b="1" dirty="0" smtClean="0"/>
              <a:t>CONTRATUAIS </a:t>
            </a:r>
            <a:r>
              <a:rPr lang="pt-BR" sz="1600" b="1" dirty="0" smtClean="0"/>
              <a:t>EM </a:t>
            </a:r>
            <a:r>
              <a:rPr lang="pt-BR" sz="1600" b="1" dirty="0"/>
              <a:t>ANDAMENTO - </a:t>
            </a:r>
            <a:r>
              <a:rPr lang="pt-BR" sz="1600" b="1" dirty="0" smtClean="0"/>
              <a:t>2018/2019</a:t>
            </a:r>
            <a:endParaRPr lang="pt-BR" sz="1600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296757"/>
              </p:ext>
            </p:extLst>
          </p:nvPr>
        </p:nvGraphicFramePr>
        <p:xfrm>
          <a:off x="1095375" y="1725613"/>
          <a:ext cx="695325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Planilha" r:id="rId4" imgW="13401615" imgH="3066908" progId="Excel.Sheet.12">
                  <p:embed/>
                </p:oleObj>
              </mc:Choice>
              <mc:Fallback>
                <p:oleObj name="Planilha" r:id="rId4" imgW="13401615" imgH="3066908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5375" y="1725613"/>
                        <a:ext cx="6953250" cy="158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1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ANTAQ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5081948"/>
          </a:xfrm>
        </p:spPr>
        <p:txBody>
          <a:bodyPr>
            <a:normAutofit/>
          </a:bodyPr>
          <a:lstStyle/>
          <a:p>
            <a:pPr lvl="0" algn="just">
              <a:buClr>
                <a:schemeClr val="accent1">
                  <a:lumMod val="75000"/>
                </a:schemeClr>
              </a:buClr>
            </a:pPr>
            <a:r>
              <a:rPr lang="pt-BR" sz="1600" b="1" dirty="0" smtClean="0"/>
              <a:t>Criada</a:t>
            </a:r>
            <a:r>
              <a:rPr lang="pt-BR" sz="1600" dirty="0" smtClean="0"/>
              <a:t> pela Lei nº 10.233/2001; </a:t>
            </a:r>
          </a:p>
          <a:p>
            <a:pPr lvl="0" algn="just">
              <a:buClr>
                <a:schemeClr val="accent1">
                  <a:lumMod val="75000"/>
                </a:schemeClr>
              </a:buClr>
            </a:pPr>
            <a:r>
              <a:rPr lang="pt-BR" sz="1600" b="1" dirty="0" smtClean="0"/>
              <a:t>Autarquia da Administração Federal Indireta</a:t>
            </a:r>
            <a:r>
              <a:rPr lang="pt-BR" sz="1600" dirty="0" smtClean="0"/>
              <a:t>, de regime autárquico especial, de direito público, independência administrativa, autonomia financeira e funcional;</a:t>
            </a:r>
          </a:p>
          <a:p>
            <a:pPr lvl="0" algn="just">
              <a:buClr>
                <a:schemeClr val="accent1">
                  <a:lumMod val="75000"/>
                </a:schemeClr>
              </a:buClr>
            </a:pPr>
            <a:r>
              <a:rPr lang="pt-BR" sz="1600" dirty="0" smtClean="0"/>
              <a:t>Vinculada ao Ministério da Infraestrutura (</a:t>
            </a:r>
            <a:r>
              <a:rPr lang="pt-BR" sz="1600" dirty="0" err="1" smtClean="0"/>
              <a:t>Minfra</a:t>
            </a:r>
            <a:r>
              <a:rPr lang="pt-BR" sz="1600" dirty="0" smtClean="0"/>
              <a:t>);</a:t>
            </a:r>
          </a:p>
          <a:p>
            <a:pPr lvl="0" algn="just">
              <a:buClr>
                <a:schemeClr val="accent1">
                  <a:lumMod val="75000"/>
                </a:schemeClr>
              </a:buClr>
            </a:pPr>
            <a:r>
              <a:rPr lang="pt-BR" sz="1600" dirty="0" smtClean="0"/>
              <a:t>Tem como </a:t>
            </a:r>
            <a:r>
              <a:rPr lang="pt-BR" sz="1600" b="1" dirty="0" smtClean="0"/>
              <a:t>finalidade</a:t>
            </a:r>
            <a:r>
              <a:rPr lang="pt-BR" sz="1600" dirty="0" smtClean="0"/>
              <a:t> implementar as políticas formuladas pelo </a:t>
            </a:r>
            <a:r>
              <a:rPr lang="pt-BR" sz="1600" dirty="0" err="1" smtClean="0"/>
              <a:t>Minfra</a:t>
            </a:r>
            <a:r>
              <a:rPr lang="pt-BR" sz="1600" dirty="0" smtClean="0"/>
              <a:t>;</a:t>
            </a:r>
          </a:p>
          <a:p>
            <a:pPr lvl="0" algn="just">
              <a:buClr>
                <a:schemeClr val="accent1">
                  <a:lumMod val="75000"/>
                </a:schemeClr>
              </a:buClr>
            </a:pPr>
            <a:r>
              <a:rPr lang="pt-BR" sz="1600" b="1" dirty="0" smtClean="0"/>
              <a:t>Responsável</a:t>
            </a:r>
            <a:r>
              <a:rPr lang="pt-BR" sz="1600" dirty="0" smtClean="0"/>
              <a:t> </a:t>
            </a:r>
            <a:r>
              <a:rPr lang="pt-BR" sz="1600" b="1" dirty="0" smtClean="0"/>
              <a:t>por</a:t>
            </a:r>
            <a:r>
              <a:rPr lang="pt-BR" sz="1600" dirty="0" smtClean="0"/>
              <a:t> supervisionar, fiscalizar e regular as atividades de prestação de serviços de transporte </a:t>
            </a:r>
            <a:r>
              <a:rPr lang="pt-BR" sz="1600" dirty="0" err="1" smtClean="0"/>
              <a:t>aquaviário</a:t>
            </a:r>
            <a:r>
              <a:rPr lang="pt-BR" sz="1600" dirty="0" smtClean="0"/>
              <a:t> e de exploração da infraestrutura </a:t>
            </a:r>
            <a:r>
              <a:rPr lang="pt-BR" sz="1600" dirty="0" err="1" smtClean="0"/>
              <a:t>aquaviária</a:t>
            </a:r>
            <a:r>
              <a:rPr lang="pt-BR" sz="1600" dirty="0" smtClean="0"/>
              <a:t> e portuária;</a:t>
            </a:r>
          </a:p>
          <a:p>
            <a:pPr lvl="0" algn="just">
              <a:buClr>
                <a:schemeClr val="accent1">
                  <a:lumMod val="75000"/>
                </a:schemeClr>
              </a:buClr>
            </a:pPr>
            <a:r>
              <a:rPr lang="pt-BR" sz="1600" b="1" dirty="0" smtClean="0"/>
              <a:t>Área </a:t>
            </a:r>
            <a:r>
              <a:rPr lang="pt-BR" sz="1600" b="1" dirty="0" smtClean="0"/>
              <a:t>de atuação:</a:t>
            </a:r>
          </a:p>
          <a:p>
            <a:pPr marL="1005750" lvl="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 smtClean="0"/>
              <a:t>Navegação fluvial, lacustre e de travessia; Navegação de apoio marítimo, de apoio portuário, de cabotagem e de longo curso. </a:t>
            </a:r>
          </a:p>
          <a:p>
            <a:pPr marL="1005750" lvl="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 smtClean="0"/>
              <a:t>No setor portuário subdivide-se em: público, com os portos organizados; privado, com as </a:t>
            </a:r>
            <a:r>
              <a:rPr lang="pt-BR" sz="1600" dirty="0" err="1" smtClean="0"/>
              <a:t>TUPs</a:t>
            </a:r>
            <a:r>
              <a:rPr lang="pt-BR" sz="1600" dirty="0" smtClean="0"/>
              <a:t>; ETC; IP4 e as IPTUR.</a:t>
            </a:r>
          </a:p>
          <a:p>
            <a:pPr marL="0" lvl="0" indent="0" algn="just">
              <a:buClr>
                <a:schemeClr val="accent1">
                  <a:lumMod val="75000"/>
                </a:schemeClr>
              </a:buClr>
              <a:buNone/>
            </a:pPr>
            <a:endParaRPr lang="pt-BR" sz="1600" dirty="0"/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7872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REEQUILÍBRIOS E PRORROGAÇÕES ORDINÁRIAS </a:t>
            </a:r>
            <a:r>
              <a:rPr lang="pt-BR" sz="1600" b="1" dirty="0"/>
              <a:t>- </a:t>
            </a:r>
            <a:r>
              <a:rPr lang="pt-BR" sz="1600" b="1" dirty="0" smtClean="0"/>
              <a:t>2018/2019</a:t>
            </a:r>
            <a:endParaRPr lang="pt-BR" sz="1600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883514"/>
              </p:ext>
            </p:extLst>
          </p:nvPr>
        </p:nvGraphicFramePr>
        <p:xfrm>
          <a:off x="1095375" y="1725613"/>
          <a:ext cx="70405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Planilha" r:id="rId4" imgW="13572993" imgH="6762935" progId="Excel.Sheet.12">
                  <p:embed/>
                </p:oleObj>
              </mc:Choice>
              <mc:Fallback>
                <p:oleObj name="Planilha" r:id="rId4" imgW="13572993" imgH="6762935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5375" y="1725613"/>
                        <a:ext cx="7040563" cy="349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035164" y="5224463"/>
            <a:ext cx="1804207" cy="397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Total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R$ 699,68 milhões</a:t>
            </a: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28650" y="365127"/>
            <a:ext cx="7886700" cy="557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628650" y="365127"/>
            <a:ext cx="7886700" cy="662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PRORROGAÇÕES </a:t>
            </a:r>
            <a:r>
              <a:rPr lang="pt-BR" sz="1600" b="1" dirty="0" smtClean="0"/>
              <a:t>ANTECIPADAS</a:t>
            </a:r>
            <a:r>
              <a:rPr lang="pt-BR" sz="1600" b="1" dirty="0" smtClean="0"/>
              <a:t> </a:t>
            </a:r>
            <a:r>
              <a:rPr lang="pt-BR" sz="1600" b="1" dirty="0"/>
              <a:t>- </a:t>
            </a:r>
            <a:r>
              <a:rPr lang="pt-BR" sz="1600" b="1" dirty="0" smtClean="0"/>
              <a:t>2018/2019</a:t>
            </a:r>
            <a:endParaRPr lang="pt-BR" sz="1600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281834"/>
              </p:ext>
            </p:extLst>
          </p:nvPr>
        </p:nvGraphicFramePr>
        <p:xfrm>
          <a:off x="1095375" y="1725613"/>
          <a:ext cx="6386513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Planilha" r:id="rId4" imgW="12315837" imgH="3886029" progId="Excel.Sheet.12">
                  <p:embed/>
                </p:oleObj>
              </mc:Choice>
              <mc:Fallback>
                <p:oleObj name="Planilha" r:id="rId4" imgW="12315837" imgH="3886029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5375" y="1725613"/>
                        <a:ext cx="6386513" cy="200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0" y="3735388"/>
            <a:ext cx="1804207" cy="397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Total </a:t>
            </a:r>
            <a:endParaRPr lang="pt-BR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R$ 1.053,65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 milhões</a:t>
            </a: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5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AUTORIZAÇÃO DE OUTORGAS EM ÁREAS PRIVADAS – </a:t>
            </a:r>
            <a:r>
              <a:rPr lang="pt-BR" sz="1600" b="1" dirty="0" err="1"/>
              <a:t>TUPs</a:t>
            </a:r>
            <a:r>
              <a:rPr lang="pt-BR" sz="1600" b="1" dirty="0"/>
              <a:t> e </a:t>
            </a:r>
            <a:r>
              <a:rPr lang="pt-BR" sz="1600" b="1" dirty="0" err="1" smtClean="0"/>
              <a:t>ETCs</a:t>
            </a:r>
            <a:r>
              <a:rPr lang="pt-BR" sz="1600" b="1" dirty="0" smtClean="0"/>
              <a:t> - 2018</a:t>
            </a:r>
            <a:endParaRPr lang="pt-BR" sz="1600" b="1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954973"/>
              </p:ext>
            </p:extLst>
          </p:nvPr>
        </p:nvGraphicFramePr>
        <p:xfrm>
          <a:off x="447675" y="1497013"/>
          <a:ext cx="8253413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Planilha" r:id="rId4" imgW="11296770" imgH="6067411" progId="Excel.Sheet.12">
                  <p:embed/>
                </p:oleObj>
              </mc:Choice>
              <mc:Fallback>
                <p:oleObj name="Planilha" r:id="rId4" imgW="11296770" imgH="6067411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675" y="1497013"/>
                        <a:ext cx="8253413" cy="442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924291" y="5922963"/>
            <a:ext cx="2776797" cy="47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Total </a:t>
            </a:r>
            <a:endParaRPr lang="pt-BR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R$ 11,78 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Bilhões</a:t>
            </a: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AUTORIZAÇÃO DE OUTORGAS EM ÁREAS PRIVADAS – </a:t>
            </a:r>
            <a:r>
              <a:rPr lang="pt-BR" sz="1600" b="1" dirty="0" err="1"/>
              <a:t>TUPs</a:t>
            </a:r>
            <a:r>
              <a:rPr lang="pt-BR" sz="1600" b="1" dirty="0"/>
              <a:t> e </a:t>
            </a:r>
            <a:r>
              <a:rPr lang="pt-BR" sz="1600" b="1" dirty="0" err="1" smtClean="0"/>
              <a:t>ETCs</a:t>
            </a:r>
            <a:r>
              <a:rPr lang="pt-BR" sz="1600" b="1" dirty="0" smtClean="0"/>
              <a:t> - 2019</a:t>
            </a:r>
            <a:endParaRPr lang="pt-BR" sz="1600" b="1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943885"/>
              </p:ext>
            </p:extLst>
          </p:nvPr>
        </p:nvGraphicFramePr>
        <p:xfrm>
          <a:off x="306388" y="1497013"/>
          <a:ext cx="8531225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Planilha" r:id="rId4" imgW="12420504" imgH="3286082" progId="Excel.Sheet.12">
                  <p:embed/>
                </p:oleObj>
              </mc:Choice>
              <mc:Fallback>
                <p:oleObj name="Planilha" r:id="rId4" imgW="12420504" imgH="3286082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6388" y="1497013"/>
                        <a:ext cx="8531225" cy="225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622570" y="3748088"/>
            <a:ext cx="1804207" cy="397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Total </a:t>
            </a:r>
            <a:endParaRPr lang="pt-BR" sz="1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b="1" dirty="0" smtClean="0">
                <a:solidFill>
                  <a:schemeClr val="accent1">
                    <a:lumMod val="75000"/>
                  </a:schemeClr>
                </a:solidFill>
              </a:rPr>
              <a:t>R$ 414,7 </a:t>
            </a:r>
            <a:r>
              <a:rPr lang="pt-BR" sz="1400" b="1" dirty="0">
                <a:solidFill>
                  <a:schemeClr val="accent1">
                    <a:lumMod val="75000"/>
                  </a:schemeClr>
                </a:solidFill>
              </a:rPr>
              <a:t>milhões</a:t>
            </a: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933459" cy="682278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9" t="66094" r="2957" b="8943"/>
          <a:stretch/>
        </p:blipFill>
        <p:spPr>
          <a:xfrm>
            <a:off x="2197411" y="4251803"/>
            <a:ext cx="4414679" cy="162529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 t="36862" r="2957" b="37934"/>
          <a:stretch/>
        </p:blipFill>
        <p:spPr>
          <a:xfrm>
            <a:off x="2197410" y="1928558"/>
            <a:ext cx="4537655" cy="1640954"/>
          </a:xfrm>
          <a:prstGeom prst="rect">
            <a:avLst/>
          </a:prstGeom>
        </p:spPr>
      </p:pic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2426135" y="1488837"/>
            <a:ext cx="395723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600" b="1" dirty="0" smtClean="0">
                <a:solidFill>
                  <a:srgbClr val="166F8E"/>
                </a:solidFill>
              </a:rPr>
              <a:t>Outorgas Navegação Marítima e </a:t>
            </a:r>
            <a:r>
              <a:rPr lang="pt-BR" sz="1600" b="1" dirty="0" smtClean="0">
                <a:solidFill>
                  <a:srgbClr val="166F8E"/>
                </a:solidFill>
              </a:rPr>
              <a:t>Interior</a:t>
            </a:r>
            <a:endParaRPr lang="pt-BR" sz="1600" dirty="0">
              <a:solidFill>
                <a:srgbClr val="166F8E"/>
              </a:solidFill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2074435" y="3847478"/>
            <a:ext cx="466063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600" b="1" dirty="0" smtClean="0">
                <a:solidFill>
                  <a:srgbClr val="166F8E"/>
                </a:solidFill>
              </a:rPr>
              <a:t>Regionalização das Outorgas da Navegação Interior</a:t>
            </a:r>
            <a:endParaRPr lang="pt-BR" sz="1600" dirty="0">
              <a:solidFill>
                <a:srgbClr val="166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933459" cy="682278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8" t="8392" r="2957" b="68753"/>
          <a:stretch/>
        </p:blipFill>
        <p:spPr>
          <a:xfrm>
            <a:off x="1633658" y="2429015"/>
            <a:ext cx="5928032" cy="2192494"/>
          </a:xfrm>
          <a:prstGeom prst="rect">
            <a:avLst/>
          </a:prstGeom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560336" y="1826923"/>
            <a:ext cx="395723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600" b="1" dirty="0" smtClean="0">
                <a:solidFill>
                  <a:srgbClr val="166F8E"/>
                </a:solidFill>
              </a:rPr>
              <a:t>Regionalização dos </a:t>
            </a:r>
            <a:r>
              <a:rPr lang="pt-BR" sz="1600" b="1" dirty="0" smtClean="0">
                <a:solidFill>
                  <a:srgbClr val="166F8E"/>
                </a:solidFill>
              </a:rPr>
              <a:t>Investimentos - </a:t>
            </a:r>
            <a:r>
              <a:rPr lang="pt-BR" sz="1600" b="1" dirty="0" err="1" smtClean="0">
                <a:solidFill>
                  <a:srgbClr val="166F8E"/>
                </a:solidFill>
              </a:rPr>
              <a:t>TUPs</a:t>
            </a:r>
            <a:endParaRPr lang="pt-BR" sz="1600" dirty="0">
              <a:solidFill>
                <a:srgbClr val="166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AUTORIZAÇÃO DA NAVEGAÇÃO - 2018/2019</a:t>
            </a:r>
            <a:endParaRPr lang="pt-BR" sz="1600" b="1" dirty="0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026646"/>
              </p:ext>
            </p:extLst>
          </p:nvPr>
        </p:nvGraphicFramePr>
        <p:xfrm>
          <a:off x="306387" y="1528472"/>
          <a:ext cx="8531225" cy="428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Planilha" r:id="rId4" imgW="12420504" imgH="6257797" progId="Excel.Sheet.12">
                  <p:embed/>
                </p:oleObj>
              </mc:Choice>
              <mc:Fallback>
                <p:oleObj name="Planilha" r:id="rId4" imgW="12420504" imgH="6257797" progId="Excel.Sheet.12">
                  <p:embed/>
                  <p:pic>
                    <p:nvPicPr>
                      <p:cNvPr id="11" name="Obje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6387" y="1528472"/>
                        <a:ext cx="8531225" cy="4287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72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812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14858" r="5457" b="7965"/>
          <a:stretch/>
        </p:blipFill>
        <p:spPr>
          <a:xfrm>
            <a:off x="2158877" y="2668385"/>
            <a:ext cx="4826245" cy="1923006"/>
          </a:xfrm>
          <a:prstGeom prst="rect">
            <a:avLst/>
          </a:prstGeom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AFRETAMENTOS - 2018</a:t>
            </a:r>
            <a:endParaRPr lang="pt-BR" sz="16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434131" y="2228664"/>
            <a:ext cx="6425739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Afretamentos Processados na ANTAQ em 2018</a:t>
            </a:r>
            <a:endParaRPr lang="pt-BR" sz="1300" dirty="0">
              <a:solidFill>
                <a:srgbClr val="166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1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rgbClr val="2E75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rgbClr val="2E75B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78379" y="1489854"/>
            <a:ext cx="8917575" cy="4286287"/>
            <a:chOff x="78379" y="1489854"/>
            <a:chExt cx="8917575" cy="4286287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/>
            <a:srcRect l="1143" b="1460"/>
            <a:stretch/>
          </p:blipFill>
          <p:spPr>
            <a:xfrm>
              <a:off x="78379" y="1489854"/>
              <a:ext cx="8917575" cy="4286287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200297" y="1608160"/>
              <a:ext cx="2865120" cy="661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6"/>
            <a:ext cx="7886700" cy="58025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b="1" dirty="0" smtClean="0"/>
              <a:t>FISCALIZAÇÕES - 2018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b="1" dirty="0" smtClean="0"/>
              <a:t>UNIVERSO DE EMPRESAS FISCALIZADAS</a:t>
            </a:r>
          </a:p>
        </p:txBody>
      </p:sp>
    </p:spTree>
    <p:extLst>
      <p:ext uri="{BB962C8B-B14F-4D97-AF65-F5344CB8AC3E}">
        <p14:creationId xmlns:p14="http://schemas.microsoft.com/office/powerpoint/2010/main" val="3602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628650" y="1027907"/>
            <a:ext cx="7886700" cy="1773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/>
              <a:t>FISCALIZAÇÕES - 2018 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b="1" dirty="0"/>
              <a:t>1.379 fiscalizações </a:t>
            </a:r>
            <a:r>
              <a:rPr lang="pt-BR" sz="1600" dirty="0"/>
              <a:t>foram realizadas em 2018 (PAF e Extraordinárias);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b="1" dirty="0"/>
              <a:t>Incremento de 17% </a:t>
            </a:r>
            <a:r>
              <a:rPr lang="pt-BR" sz="1600" dirty="0"/>
              <a:t>em relações ao ano de 2017;</a:t>
            </a: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pt-BR" sz="1600" b="1" dirty="0"/>
              <a:t>1.501 fiscalizações</a:t>
            </a:r>
            <a:r>
              <a:rPr lang="pt-BR" sz="1600" dirty="0"/>
              <a:t> de rotina.</a:t>
            </a:r>
            <a:endParaRPr lang="pt-BR" sz="1600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568435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t="60817" r="26641" b="3307"/>
          <a:stretch/>
        </p:blipFill>
        <p:spPr>
          <a:xfrm>
            <a:off x="3082462" y="3632662"/>
            <a:ext cx="2979075" cy="1711182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93384" y="3192941"/>
            <a:ext cx="3957230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Fiscalizações Realizadas</a:t>
            </a:r>
            <a:endParaRPr lang="pt-BR" sz="1300" dirty="0">
              <a:solidFill>
                <a:srgbClr val="166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ANTAQ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80772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pt-BR" sz="1600" b="1" dirty="0" smtClean="0"/>
              <a:t>MISSÃO</a:t>
            </a:r>
            <a:endParaRPr lang="pt-BR" sz="1600" dirty="0" smtClean="0"/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pt-BR" sz="1600" dirty="0" smtClean="0"/>
              <a:t>Assegurar à sociedade a adequada prestação de serviços de transporte </a:t>
            </a:r>
            <a:r>
              <a:rPr lang="pt-BR" sz="1600" dirty="0" err="1" smtClean="0"/>
              <a:t>aquaviário</a:t>
            </a:r>
            <a:r>
              <a:rPr lang="pt-BR" sz="1600" dirty="0" smtClean="0"/>
              <a:t> e de exploração da infraestrutura portuária e hidroviária, garantindo condições de competitividade e harmonizando os interesses públicos e privados. </a:t>
            </a:r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>
                  <a:lumMod val="75000"/>
                </a:schemeClr>
              </a:buClr>
              <a:buNone/>
            </a:pPr>
            <a:endParaRPr lang="pt-BR" sz="1600" dirty="0" smtClean="0"/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pt-BR" sz="1600" b="1" dirty="0" smtClean="0"/>
              <a:t>VISÃO</a:t>
            </a:r>
            <a:endParaRPr lang="pt-BR" sz="1600" dirty="0" smtClean="0"/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pt-BR" sz="1600" dirty="0" smtClean="0"/>
              <a:t>Ser reconhecida por seu papel relevante na logística e eficiência do transporte, como indutora do desenvolvimento econômico e social e considerada por seus servidores a melhor Agência Reguladora para se trabalhar. </a:t>
            </a:r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>
                  <a:lumMod val="75000"/>
                </a:schemeClr>
              </a:buClr>
              <a:buNone/>
            </a:pPr>
            <a:endParaRPr lang="pt-BR" sz="1600" dirty="0" smtClean="0"/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pt-BR" sz="1600" b="1" dirty="0" smtClean="0"/>
              <a:t>VALORES</a:t>
            </a:r>
            <a:endParaRPr lang="pt-BR" sz="1600" dirty="0" smtClean="0"/>
          </a:p>
          <a:p>
            <a:pPr marL="0" indent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pt-BR" sz="1600" dirty="0" smtClean="0"/>
              <a:t>Excelência técnica, espírito de equipe, comprometimento, </a:t>
            </a:r>
            <a:r>
              <a:rPr lang="pt-BR" sz="1600" dirty="0" err="1" smtClean="0"/>
              <a:t>proatividade</a:t>
            </a:r>
            <a:r>
              <a:rPr lang="pt-BR" sz="1600" dirty="0" smtClean="0"/>
              <a:t>, transparência, responsabilidade social e imparcialidade.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7852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40961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rgbClr val="2E75B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endParaRPr lang="pt-BR" sz="3000" b="1" dirty="0">
              <a:solidFill>
                <a:srgbClr val="2E75B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2706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sz="1600" b="1" dirty="0" smtClean="0"/>
              <a:t>FISCALIZAÇÕES</a:t>
            </a:r>
            <a:r>
              <a:rPr lang="pt-BR" sz="1600" b="1" dirty="0" smtClean="0"/>
              <a:t> </a:t>
            </a:r>
            <a:r>
              <a:rPr lang="pt-BR" sz="1600" b="1" dirty="0" smtClean="0"/>
              <a:t>- 2018</a:t>
            </a:r>
            <a:endParaRPr lang="pt-BR" sz="16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892963" y="2166663"/>
            <a:ext cx="2870244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Processos Sancionadores</a:t>
            </a:r>
            <a:endParaRPr lang="pt-BR" sz="1300" dirty="0">
              <a:solidFill>
                <a:srgbClr val="166F8E"/>
              </a:solidFill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184121" y="2166663"/>
            <a:ext cx="4959879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Empresas que permaneceram com irregularidade do ano anterior</a:t>
            </a:r>
            <a:endParaRPr lang="pt-BR" sz="1300" dirty="0">
              <a:solidFill>
                <a:srgbClr val="166F8E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63863" r="4388" b="3388"/>
          <a:stretch/>
        </p:blipFill>
        <p:spPr>
          <a:xfrm>
            <a:off x="4454692" y="2615551"/>
            <a:ext cx="4516114" cy="20532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B728F3F-5A3C-4B62-9600-88C4F19E4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1227"/>
            <a:ext cx="3398871" cy="14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4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4212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 AQUAVIÁRIA BRASILEIRA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9" y="859144"/>
            <a:ext cx="7772416" cy="59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/>
          <p:cNvSpPr>
            <a:spLocks noGrp="1"/>
          </p:cNvSpPr>
          <p:nvPr>
            <p:ph type="title"/>
          </p:nvPr>
        </p:nvSpPr>
        <p:spPr>
          <a:xfrm>
            <a:off x="747423" y="365127"/>
            <a:ext cx="8340917" cy="574212"/>
          </a:xfrm>
        </p:spPr>
        <p:txBody>
          <a:bodyPr anchor="t">
            <a:norm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PRINCIPAIS HIDROVIAS BRASILEIRAS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2830" r="8347" b="16581"/>
          <a:stretch/>
        </p:blipFill>
        <p:spPr>
          <a:xfrm>
            <a:off x="558849" y="1033670"/>
            <a:ext cx="8386161" cy="49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5"/>
          <p:cNvSpPr>
            <a:spLocks noChangeArrowheads="1"/>
          </p:cNvSpPr>
          <p:nvPr/>
        </p:nvSpPr>
        <p:spPr bwMode="auto">
          <a:xfrm>
            <a:off x="7000251" y="1087576"/>
            <a:ext cx="1938425" cy="2157412"/>
          </a:xfrm>
          <a:prstGeom prst="roundRect">
            <a:avLst>
              <a:gd name="adj" fmla="val 7782"/>
            </a:avLst>
          </a:prstGeom>
          <a:noFill/>
          <a:ln w="9525">
            <a:noFill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kern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9" name="Title 8"/>
          <p:cNvSpPr txBox="1">
            <a:spLocks/>
          </p:cNvSpPr>
          <p:nvPr/>
        </p:nvSpPr>
        <p:spPr bwMode="auto">
          <a:xfrm>
            <a:off x="780826" y="2647835"/>
            <a:ext cx="94918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União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le 8"/>
          <p:cNvSpPr txBox="1">
            <a:spLocks/>
          </p:cNvSpPr>
          <p:nvPr/>
        </p:nvSpPr>
        <p:spPr bwMode="auto">
          <a:xfrm>
            <a:off x="2917507" y="2842817"/>
            <a:ext cx="2229560" cy="43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Porto Organizado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Flowchart: Extract 11"/>
          <p:cNvSpPr/>
          <p:nvPr/>
        </p:nvSpPr>
        <p:spPr>
          <a:xfrm rot="5400000">
            <a:off x="2087637" y="1903586"/>
            <a:ext cx="500470" cy="337819"/>
          </a:xfrm>
          <a:prstGeom prst="flowChartExtra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22" name="Flowchart: Extract 11"/>
          <p:cNvSpPr/>
          <p:nvPr/>
        </p:nvSpPr>
        <p:spPr>
          <a:xfrm rot="5400000">
            <a:off x="5544021" y="1901623"/>
            <a:ext cx="500470" cy="337819"/>
          </a:xfrm>
          <a:prstGeom prst="flowChartExtra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23" name="Title 8"/>
          <p:cNvSpPr txBox="1">
            <a:spLocks/>
          </p:cNvSpPr>
          <p:nvPr/>
        </p:nvSpPr>
        <p:spPr bwMode="auto">
          <a:xfrm>
            <a:off x="6257499" y="2915501"/>
            <a:ext cx="1904748" cy="3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Arrendamento</a:t>
            </a:r>
            <a:endParaRPr lang="pt-BR" sz="18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itle 8"/>
          <p:cNvSpPr txBox="1">
            <a:spLocks/>
          </p:cNvSpPr>
          <p:nvPr/>
        </p:nvSpPr>
        <p:spPr bwMode="auto">
          <a:xfrm>
            <a:off x="2964737" y="3500897"/>
            <a:ext cx="3251991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pt-BR" sz="20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Outorga </a:t>
            </a:r>
            <a:r>
              <a:rPr lang="pt-BR" sz="20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autorização</a:t>
            </a:r>
          </a:p>
        </p:txBody>
      </p:sp>
      <p:cxnSp>
        <p:nvCxnSpPr>
          <p:cNvPr id="25" name="Straight Connector 44"/>
          <p:cNvCxnSpPr/>
          <p:nvPr/>
        </p:nvCxnSpPr>
        <p:spPr>
          <a:xfrm flipV="1">
            <a:off x="3589937" y="4128226"/>
            <a:ext cx="0" cy="2900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44"/>
          <p:cNvCxnSpPr/>
          <p:nvPr/>
        </p:nvCxnSpPr>
        <p:spPr>
          <a:xfrm flipV="1">
            <a:off x="5496858" y="4130269"/>
            <a:ext cx="0" cy="2900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289302" y="5813138"/>
            <a:ext cx="26836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Terminal de uso </a:t>
            </a:r>
            <a:r>
              <a:rPr lang="pt-BR" sz="1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privado </a:t>
            </a:r>
            <a:r>
              <a:rPr lang="pt-BR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t-BR" sz="1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TUP)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169528" y="5854784"/>
            <a:ext cx="26836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6006630" y="5842462"/>
            <a:ext cx="26836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IP4</a:t>
            </a:r>
          </a:p>
        </p:txBody>
      </p:sp>
      <p:cxnSp>
        <p:nvCxnSpPr>
          <p:cNvPr id="30" name="Straight Connector 44"/>
          <p:cNvCxnSpPr/>
          <p:nvPr/>
        </p:nvCxnSpPr>
        <p:spPr>
          <a:xfrm>
            <a:off x="1631104" y="4128226"/>
            <a:ext cx="573685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4"/>
          <p:cNvCxnSpPr/>
          <p:nvPr/>
        </p:nvCxnSpPr>
        <p:spPr>
          <a:xfrm flipV="1">
            <a:off x="1232858" y="3248824"/>
            <a:ext cx="0" cy="23603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4"/>
          <p:cNvCxnSpPr/>
          <p:nvPr/>
        </p:nvCxnSpPr>
        <p:spPr>
          <a:xfrm>
            <a:off x="1239632" y="3474859"/>
            <a:ext cx="325040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4"/>
          <p:cNvCxnSpPr/>
          <p:nvPr/>
        </p:nvCxnSpPr>
        <p:spPr>
          <a:xfrm flipV="1">
            <a:off x="4473218" y="3484863"/>
            <a:ext cx="0" cy="17234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4"/>
          <p:cNvCxnSpPr/>
          <p:nvPr/>
        </p:nvCxnSpPr>
        <p:spPr>
          <a:xfrm flipV="1">
            <a:off x="1631104" y="4128226"/>
            <a:ext cx="0" cy="2900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4"/>
          <p:cNvCxnSpPr/>
          <p:nvPr/>
        </p:nvCxnSpPr>
        <p:spPr>
          <a:xfrm flipV="1">
            <a:off x="7367962" y="4128227"/>
            <a:ext cx="0" cy="29007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17082" cy="1325563"/>
          </a:xfrm>
        </p:spPr>
        <p:txBody>
          <a:bodyPr anchor="t">
            <a:normAutofit fontScale="90000"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 DE EXPLORAÇÃO DE PORTOS ORGANIZADOS E INSTALAÇÕES PORTUÁRIAS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2786732" y="5813138"/>
            <a:ext cx="1599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Instalação portuária</a:t>
            </a:r>
          </a:p>
          <a:p>
            <a:pPr algn="ctr">
              <a:defRPr/>
            </a:pPr>
            <a:r>
              <a:rPr lang="pt-BR" sz="1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turismo (</a:t>
            </a:r>
            <a:r>
              <a:rPr lang="pt-BR" sz="1000" b="1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IPTur</a:t>
            </a:r>
            <a:r>
              <a:rPr lang="pt-BR" sz="1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pt-BR" sz="1000" b="1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8" y="1407876"/>
            <a:ext cx="1378999" cy="138361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67" y="1514918"/>
            <a:ext cx="2156299" cy="138826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5044" r="-89" b="10863"/>
          <a:stretch/>
        </p:blipFill>
        <p:spPr>
          <a:xfrm>
            <a:off x="2964737" y="1484867"/>
            <a:ext cx="2147420" cy="137236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7112" r="16703" b="5644"/>
          <a:stretch/>
        </p:blipFill>
        <p:spPr>
          <a:xfrm>
            <a:off x="766235" y="4497184"/>
            <a:ext cx="1679170" cy="12635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2453" r="13432" b="3782"/>
          <a:stretch/>
        </p:blipFill>
        <p:spPr>
          <a:xfrm>
            <a:off x="4714075" y="4513587"/>
            <a:ext cx="1600201" cy="124795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8631" r="11461"/>
          <a:stretch/>
        </p:blipFill>
        <p:spPr>
          <a:xfrm>
            <a:off x="2793078" y="4513810"/>
            <a:ext cx="1604356" cy="1266779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6" r="5343"/>
          <a:stretch/>
        </p:blipFill>
        <p:spPr>
          <a:xfrm>
            <a:off x="6557889" y="4506263"/>
            <a:ext cx="1604358" cy="12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39402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EVOLUÇÃO DOS PORTOS PÚBLICOS E PRIVADOS (Milhões de Toneladas)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600169" y="2473663"/>
            <a:ext cx="336013" cy="23234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134615735"/>
              </p:ext>
            </p:extLst>
          </p:nvPr>
        </p:nvGraphicFramePr>
        <p:xfrm>
          <a:off x="784028" y="1861167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7EDB9DA3-D629-4BE5-B3B4-A68A6801E907}"/>
              </a:ext>
            </a:extLst>
          </p:cNvPr>
          <p:cNvSpPr txBox="1"/>
          <p:nvPr/>
        </p:nvSpPr>
        <p:spPr>
          <a:xfrm>
            <a:off x="7073065" y="2473663"/>
            <a:ext cx="1732920" cy="73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Porto</a:t>
            </a:r>
          </a:p>
          <a:p>
            <a:pPr algn="ctr">
              <a:lnSpc>
                <a:spcPts val="2500"/>
              </a:lnSpc>
            </a:pPr>
            <a:r>
              <a:rPr lang="pt-BR" sz="2400" b="1" dirty="0" smtClean="0">
                <a:solidFill>
                  <a:schemeClr val="accent1">
                    <a:lumMod val="50000"/>
                  </a:schemeClr>
                </a:solidFill>
              </a:rPr>
              <a:t>Privado</a:t>
            </a:r>
            <a:endParaRPr 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686C5F0-4C7E-47FE-8E10-D6CB2EEF0402}"/>
              </a:ext>
            </a:extLst>
          </p:cNvPr>
          <p:cNvSpPr txBox="1"/>
          <p:nvPr/>
        </p:nvSpPr>
        <p:spPr>
          <a:xfrm>
            <a:off x="7132503" y="3037779"/>
            <a:ext cx="161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66,5%</a:t>
            </a: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DB9DA3-D629-4BE5-B3B4-A68A6801E907}"/>
              </a:ext>
            </a:extLst>
          </p:cNvPr>
          <p:cNvSpPr txBox="1"/>
          <p:nvPr/>
        </p:nvSpPr>
        <p:spPr>
          <a:xfrm>
            <a:off x="7147480" y="3709819"/>
            <a:ext cx="1584090" cy="73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Porto</a:t>
            </a:r>
          </a:p>
          <a:p>
            <a:pPr algn="ctr">
              <a:lnSpc>
                <a:spcPts val="2500"/>
              </a:lnSpc>
            </a:pPr>
            <a:r>
              <a:rPr lang="pt-B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Público</a:t>
            </a:r>
            <a:endParaRPr lang="pt-B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686C5F0-4C7E-47FE-8E10-D6CB2EEF0402}"/>
              </a:ext>
            </a:extLst>
          </p:cNvPr>
          <p:cNvSpPr txBox="1"/>
          <p:nvPr/>
        </p:nvSpPr>
        <p:spPr>
          <a:xfrm>
            <a:off x="7144782" y="4273935"/>
            <a:ext cx="158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>
                    <a:lumMod val="65000"/>
                  </a:schemeClr>
                </a:solidFill>
              </a:rPr>
              <a:t>33,5%</a:t>
            </a:r>
            <a:endParaRPr lang="pt-BR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 rot="5400000">
            <a:off x="7569583" y="3432346"/>
            <a:ext cx="24280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0" dirty="0" smtClean="0">
                <a:solidFill>
                  <a:schemeClr val="bg1">
                    <a:lumMod val="50000"/>
                  </a:schemeClr>
                </a:solidFill>
              </a:rPr>
              <a:t>1º Semestre de 2019 </a:t>
            </a:r>
            <a:endParaRPr lang="pt-BR" sz="19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8761514-EBFB-41C2-97EA-0DF83F64F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extLst/>
          </a:blip>
          <a:srcRect l="736" t="246" r="6291" b="-246"/>
          <a:stretch/>
        </p:blipFill>
        <p:spPr>
          <a:xfrm>
            <a:off x="0" y="0"/>
            <a:ext cx="9147632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99150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MOVIMENTAÇÃO EM 2018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Agrupar 34">
            <a:extLst>
              <a:ext uri="{FF2B5EF4-FFF2-40B4-BE49-F238E27FC236}">
                <a16:creationId xmlns:a16="http://schemas.microsoft.com/office/drawing/2014/main" id="{B9EF43F5-91B2-45F4-B2AC-AEB5BB0C11CE}"/>
              </a:ext>
            </a:extLst>
          </p:cNvPr>
          <p:cNvGrpSpPr/>
          <p:nvPr/>
        </p:nvGrpSpPr>
        <p:grpSpPr>
          <a:xfrm>
            <a:off x="1475656" y="2789215"/>
            <a:ext cx="4234033" cy="1003713"/>
            <a:chOff x="3362024" y="2707115"/>
            <a:chExt cx="5645377" cy="1351667"/>
          </a:xfrm>
        </p:grpSpPr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95732F9D-3064-4C66-9818-D623D551A81F}"/>
                </a:ext>
              </a:extLst>
            </p:cNvPr>
            <p:cNvSpPr txBox="1"/>
            <p:nvPr/>
          </p:nvSpPr>
          <p:spPr>
            <a:xfrm>
              <a:off x="3362024" y="2707115"/>
              <a:ext cx="5570342" cy="1056905"/>
            </a:xfrm>
            <a:prstGeom prst="rect">
              <a:avLst/>
            </a:prstGeom>
            <a:noFill/>
            <a:scene3d>
              <a:camera prst="orthographicFront">
                <a:rot lat="0" lon="0" rev="21570000"/>
              </a:camera>
              <a:lightRig rig="threePt" dir="t"/>
            </a:scene3d>
          </p:spPr>
          <p:txBody>
            <a:bodyPr wrap="square" rtlCol="0">
              <a:spAutoFit/>
              <a:sp3d/>
            </a:bodyPr>
            <a:lstStyle/>
            <a:p>
              <a:pPr algn="ctr"/>
              <a:r>
                <a:rPr lang="pt-BR" sz="4500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1.117.311.386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5533520D-9F89-4A51-91CC-D63E99B28476}"/>
                </a:ext>
              </a:extLst>
            </p:cNvPr>
            <p:cNvSpPr txBox="1"/>
            <p:nvPr/>
          </p:nvSpPr>
          <p:spPr>
            <a:xfrm>
              <a:off x="3437060" y="3499245"/>
              <a:ext cx="5570341" cy="559537"/>
            </a:xfrm>
            <a:prstGeom prst="rect">
              <a:avLst/>
            </a:prstGeom>
            <a:noFill/>
            <a:scene3d>
              <a:camera prst="orthographicFront">
                <a:rot lat="0" lon="0" rev="21570000"/>
              </a:camera>
              <a:lightRig rig="threePt" dir="t"/>
            </a:scene3d>
          </p:spPr>
          <p:txBody>
            <a:bodyPr wrap="square" rtlCol="0">
              <a:spAutoFit/>
              <a:sp3d/>
            </a:bodyPr>
            <a:lstStyle/>
            <a:p>
              <a:pPr algn="ctr"/>
              <a:r>
                <a:rPr lang="pt-BR" sz="2100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toneladas </a:t>
              </a:r>
              <a:r>
                <a:rPr lang="pt-BR" sz="2100" b="1" dirty="0" smtClean="0"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em 2018</a:t>
              </a:r>
              <a:endParaRPr lang="pt-BR" sz="2100" b="1" dirty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5" name="Retângulo 64"/>
          <p:cNvSpPr/>
          <p:nvPr/>
        </p:nvSpPr>
        <p:spPr>
          <a:xfrm>
            <a:off x="-1" y="5299006"/>
            <a:ext cx="9177653" cy="4342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CaixaDeTexto 65"/>
          <p:cNvSpPr txBox="1"/>
          <p:nvPr/>
        </p:nvSpPr>
        <p:spPr>
          <a:xfrm>
            <a:off x="-2" y="5299006"/>
            <a:ext cx="91764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Total de Cargas Movimentadas em Portos Brasileiros no ano de 2018</a:t>
            </a:r>
          </a:p>
        </p:txBody>
      </p:sp>
      <p:grpSp>
        <p:nvGrpSpPr>
          <p:cNvPr id="22" name="Agrupar 27">
            <a:extLst>
              <a:ext uri="{FF2B5EF4-FFF2-40B4-BE49-F238E27FC236}">
                <a16:creationId xmlns:a16="http://schemas.microsoft.com/office/drawing/2014/main" id="{B041DD29-5B84-4382-8408-29FE348F5F60}"/>
              </a:ext>
            </a:extLst>
          </p:cNvPr>
          <p:cNvGrpSpPr/>
          <p:nvPr/>
        </p:nvGrpSpPr>
        <p:grpSpPr>
          <a:xfrm>
            <a:off x="6217004" y="3345378"/>
            <a:ext cx="2535310" cy="553998"/>
            <a:chOff x="6857917" y="4268992"/>
            <a:chExt cx="3380413" cy="738663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2E6EA05-C803-435A-BCF8-614A5F4297E9}"/>
                </a:ext>
              </a:extLst>
            </p:cNvPr>
            <p:cNvSpPr txBox="1"/>
            <p:nvPr/>
          </p:nvSpPr>
          <p:spPr>
            <a:xfrm>
              <a:off x="7186153" y="4268992"/>
              <a:ext cx="1466343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00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2,7%</a:t>
              </a:r>
            </a:p>
          </p:txBody>
        </p:sp>
        <p:sp>
          <p:nvSpPr>
            <p:cNvPr id="24" name="Seta: para Cima 11">
              <a:extLst>
                <a:ext uri="{FF2B5EF4-FFF2-40B4-BE49-F238E27FC236}">
                  <a16:creationId xmlns:a16="http://schemas.microsoft.com/office/drawing/2014/main" id="{4170986D-729A-44A5-A08E-3F59A5EE72E0}"/>
                </a:ext>
              </a:extLst>
            </p:cNvPr>
            <p:cNvSpPr/>
            <p:nvPr/>
          </p:nvSpPr>
          <p:spPr>
            <a:xfrm>
              <a:off x="6857917" y="4496867"/>
              <a:ext cx="243172" cy="282090"/>
            </a:xfrm>
            <a:prstGeom prst="upArrow">
              <a:avLst/>
            </a:prstGeom>
            <a:solidFill>
              <a:srgbClr val="006C31"/>
            </a:solidFill>
            <a:ln>
              <a:solidFill>
                <a:srgbClr val="006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B2D9A04A-A5A7-4F0C-805D-1D3542700E1F}"/>
                </a:ext>
              </a:extLst>
            </p:cNvPr>
            <p:cNvSpPr txBox="1"/>
            <p:nvPr/>
          </p:nvSpPr>
          <p:spPr>
            <a:xfrm>
              <a:off x="8513310" y="4506122"/>
              <a:ext cx="172502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5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(2017 - 2018)</a:t>
              </a:r>
            </a:p>
          </p:txBody>
        </p:sp>
      </p:grpSp>
      <p:grpSp>
        <p:nvGrpSpPr>
          <p:cNvPr id="26" name="Agrupar 26">
            <a:extLst>
              <a:ext uri="{FF2B5EF4-FFF2-40B4-BE49-F238E27FC236}">
                <a16:creationId xmlns:a16="http://schemas.microsoft.com/office/drawing/2014/main" id="{2BFA85E3-AB15-4557-ABEA-4AC055AD1A18}"/>
              </a:ext>
            </a:extLst>
          </p:cNvPr>
          <p:cNvGrpSpPr/>
          <p:nvPr/>
        </p:nvGrpSpPr>
        <p:grpSpPr>
          <a:xfrm>
            <a:off x="6217004" y="2757650"/>
            <a:ext cx="2510900" cy="553998"/>
            <a:chOff x="3391204" y="4294941"/>
            <a:chExt cx="3347867" cy="738664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D3588CC8-32B8-40BF-9FB1-8D7DBBB9CE2B}"/>
                </a:ext>
              </a:extLst>
            </p:cNvPr>
            <p:cNvSpPr txBox="1"/>
            <p:nvPr/>
          </p:nvSpPr>
          <p:spPr>
            <a:xfrm>
              <a:off x="3695533" y="4294941"/>
              <a:ext cx="18066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00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33%</a:t>
              </a:r>
            </a:p>
          </p:txBody>
        </p:sp>
        <p:sp>
          <p:nvSpPr>
            <p:cNvPr id="28" name="Seta: para Cima 52">
              <a:extLst>
                <a:ext uri="{FF2B5EF4-FFF2-40B4-BE49-F238E27FC236}">
                  <a16:creationId xmlns:a16="http://schemas.microsoft.com/office/drawing/2014/main" id="{89644A1F-8417-4B18-9514-33C6EB3E161C}"/>
                </a:ext>
              </a:extLst>
            </p:cNvPr>
            <p:cNvSpPr/>
            <p:nvPr/>
          </p:nvSpPr>
          <p:spPr>
            <a:xfrm>
              <a:off x="3391204" y="4522816"/>
              <a:ext cx="243171" cy="283538"/>
            </a:xfrm>
            <a:prstGeom prst="upArrow">
              <a:avLst/>
            </a:prstGeom>
            <a:solidFill>
              <a:srgbClr val="006C31"/>
            </a:solidFill>
            <a:ln>
              <a:solidFill>
                <a:srgbClr val="006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BF26FBCF-E5AD-4335-B4AF-7EA76056ADCE}"/>
                </a:ext>
              </a:extLst>
            </p:cNvPr>
            <p:cNvSpPr txBox="1"/>
            <p:nvPr/>
          </p:nvSpPr>
          <p:spPr>
            <a:xfrm>
              <a:off x="5014051" y="4566896"/>
              <a:ext cx="172502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5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 (2010 - 2018)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8761514-EBFB-41C2-97EA-0DF83F64F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extLst/>
          </a:blip>
          <a:srcRect l="736" t="246" r="6291" b="-246"/>
          <a:stretch/>
        </p:blipFill>
        <p:spPr>
          <a:xfrm>
            <a:off x="0" y="0"/>
            <a:ext cx="9147632" cy="6858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6032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MOVIMENTAÇÃO EM 2019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Agrupar 34">
            <a:extLst>
              <a:ext uri="{FF2B5EF4-FFF2-40B4-BE49-F238E27FC236}">
                <a16:creationId xmlns:a16="http://schemas.microsoft.com/office/drawing/2014/main" id="{B9EF43F5-91B2-45F4-B2AC-AEB5BB0C11CE}"/>
              </a:ext>
            </a:extLst>
          </p:cNvPr>
          <p:cNvGrpSpPr/>
          <p:nvPr/>
        </p:nvGrpSpPr>
        <p:grpSpPr>
          <a:xfrm>
            <a:off x="1475656" y="2789215"/>
            <a:ext cx="4234033" cy="1003713"/>
            <a:chOff x="3362024" y="2707115"/>
            <a:chExt cx="5645377" cy="1351667"/>
          </a:xfrm>
        </p:grpSpPr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95732F9D-3064-4C66-9818-D623D551A81F}"/>
                </a:ext>
              </a:extLst>
            </p:cNvPr>
            <p:cNvSpPr txBox="1"/>
            <p:nvPr/>
          </p:nvSpPr>
          <p:spPr>
            <a:xfrm>
              <a:off x="3362024" y="2707115"/>
              <a:ext cx="5570342" cy="1056905"/>
            </a:xfrm>
            <a:prstGeom prst="rect">
              <a:avLst/>
            </a:prstGeom>
            <a:noFill/>
            <a:scene3d>
              <a:camera prst="orthographicFront">
                <a:rot lat="0" lon="0" rev="21570000"/>
              </a:camera>
              <a:lightRig rig="threePt" dir="t"/>
            </a:scene3d>
          </p:spPr>
          <p:txBody>
            <a:bodyPr wrap="square" rtlCol="0">
              <a:spAutoFit/>
              <a:sp3d/>
            </a:bodyPr>
            <a:lstStyle/>
            <a:p>
              <a:pPr algn="ctr"/>
              <a:r>
                <a:rPr lang="pt-BR" sz="4500" b="1" dirty="0" smtClean="0"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512.052.189</a:t>
              </a:r>
              <a:endParaRPr lang="pt-BR" sz="4500" b="1" dirty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5533520D-9F89-4A51-91CC-D63E99B28476}"/>
                </a:ext>
              </a:extLst>
            </p:cNvPr>
            <p:cNvSpPr txBox="1"/>
            <p:nvPr/>
          </p:nvSpPr>
          <p:spPr>
            <a:xfrm>
              <a:off x="3437060" y="3499245"/>
              <a:ext cx="5570341" cy="559537"/>
            </a:xfrm>
            <a:prstGeom prst="rect">
              <a:avLst/>
            </a:prstGeom>
            <a:noFill/>
            <a:scene3d>
              <a:camera prst="orthographicFront">
                <a:rot lat="0" lon="0" rev="21570000"/>
              </a:camera>
              <a:lightRig rig="threePt" dir="t"/>
            </a:scene3d>
          </p:spPr>
          <p:txBody>
            <a:bodyPr wrap="square" rtlCol="0">
              <a:spAutoFit/>
              <a:sp3d/>
            </a:bodyPr>
            <a:lstStyle/>
            <a:p>
              <a:r>
                <a:rPr lang="pt-BR" sz="2100" b="1" dirty="0"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toneladas </a:t>
              </a:r>
              <a:r>
                <a:rPr lang="pt-BR" sz="2100" b="1" dirty="0" smtClean="0">
                  <a:ln>
                    <a:solidFill>
                      <a:schemeClr val="bg1">
                        <a:lumMod val="95000"/>
                      </a:schemeClr>
                    </a:solidFill>
                  </a:ln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no 1º Semestre de 2019</a:t>
              </a:r>
              <a:endParaRPr lang="pt-BR" sz="2100" b="1" dirty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54" name="Agrupar 27">
            <a:extLst>
              <a:ext uri="{FF2B5EF4-FFF2-40B4-BE49-F238E27FC236}">
                <a16:creationId xmlns:a16="http://schemas.microsoft.com/office/drawing/2014/main" id="{B041DD29-5B84-4382-8408-29FE348F5F60}"/>
              </a:ext>
            </a:extLst>
          </p:cNvPr>
          <p:cNvGrpSpPr/>
          <p:nvPr/>
        </p:nvGrpSpPr>
        <p:grpSpPr>
          <a:xfrm>
            <a:off x="6084169" y="3040570"/>
            <a:ext cx="2736303" cy="1148677"/>
            <a:chOff x="6776814" y="4268992"/>
            <a:chExt cx="3648404" cy="1531567"/>
          </a:xfrm>
        </p:grpSpPr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22E6EA05-C803-435A-BCF8-614A5F4297E9}"/>
                </a:ext>
              </a:extLst>
            </p:cNvPr>
            <p:cNvSpPr txBox="1"/>
            <p:nvPr/>
          </p:nvSpPr>
          <p:spPr>
            <a:xfrm>
              <a:off x="7064846" y="4268992"/>
              <a:ext cx="1702896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000" b="1" dirty="0" smtClean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2,70%</a:t>
              </a:r>
              <a:endParaRPr lang="pt-BR" sz="3000" b="1" dirty="0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6" name="Seta: para Cima 11">
              <a:extLst>
                <a:ext uri="{FF2B5EF4-FFF2-40B4-BE49-F238E27FC236}">
                  <a16:creationId xmlns:a16="http://schemas.microsoft.com/office/drawing/2014/main" id="{4170986D-729A-44A5-A08E-3F59A5EE72E0}"/>
                </a:ext>
              </a:extLst>
            </p:cNvPr>
            <p:cNvSpPr/>
            <p:nvPr/>
          </p:nvSpPr>
          <p:spPr>
            <a:xfrm>
              <a:off x="6776814" y="4496866"/>
              <a:ext cx="243172" cy="282090"/>
            </a:xfrm>
            <a:prstGeom prst="upArrow">
              <a:avLst/>
            </a:prstGeom>
            <a:solidFill>
              <a:srgbClr val="006C31"/>
            </a:solidFill>
            <a:ln>
              <a:solidFill>
                <a:srgbClr val="006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B2D9A04A-A5A7-4F0C-805D-1D3542700E1F}"/>
                </a:ext>
              </a:extLst>
            </p:cNvPr>
            <p:cNvSpPr txBox="1"/>
            <p:nvPr/>
          </p:nvSpPr>
          <p:spPr>
            <a:xfrm>
              <a:off x="8700198" y="4506122"/>
              <a:ext cx="172502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5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(2017 - 2018)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22E6EA05-C803-435A-BCF8-614A5F4297E9}"/>
                </a:ext>
              </a:extLst>
            </p:cNvPr>
            <p:cNvSpPr txBox="1"/>
            <p:nvPr/>
          </p:nvSpPr>
          <p:spPr>
            <a:xfrm>
              <a:off x="7064846" y="5061896"/>
              <a:ext cx="1702896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000" b="1" dirty="0" smtClean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-3,47</a:t>
              </a:r>
              <a:r>
                <a:rPr lang="pt-BR" sz="300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%</a:t>
              </a:r>
            </a:p>
          </p:txBody>
        </p:sp>
        <p:sp>
          <p:nvSpPr>
            <p:cNvPr id="59" name="Seta: para Cima 11">
              <a:extLst>
                <a:ext uri="{FF2B5EF4-FFF2-40B4-BE49-F238E27FC236}">
                  <a16:creationId xmlns:a16="http://schemas.microsoft.com/office/drawing/2014/main" id="{4170986D-729A-44A5-A08E-3F59A5EE72E0}"/>
                </a:ext>
              </a:extLst>
            </p:cNvPr>
            <p:cNvSpPr/>
            <p:nvPr/>
          </p:nvSpPr>
          <p:spPr>
            <a:xfrm rot="10800000">
              <a:off x="6776817" y="5289770"/>
              <a:ext cx="243172" cy="28209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B2D9A04A-A5A7-4F0C-805D-1D3542700E1F}"/>
                </a:ext>
              </a:extLst>
            </p:cNvPr>
            <p:cNvSpPr txBox="1"/>
            <p:nvPr/>
          </p:nvSpPr>
          <p:spPr>
            <a:xfrm>
              <a:off x="8700198" y="5299026"/>
              <a:ext cx="172502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5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(</a:t>
              </a:r>
              <a:r>
                <a:rPr lang="pt-BR" sz="1350" b="1" dirty="0" smtClean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2018 </a:t>
              </a:r>
              <a:r>
                <a:rPr lang="pt-BR" sz="135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- </a:t>
              </a:r>
              <a:r>
                <a:rPr lang="pt-BR" sz="1350" b="1" dirty="0" smtClean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2019)</a:t>
              </a:r>
              <a:endParaRPr lang="pt-BR" sz="1350" b="1" dirty="0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Agrupar 26">
            <a:extLst>
              <a:ext uri="{FF2B5EF4-FFF2-40B4-BE49-F238E27FC236}">
                <a16:creationId xmlns:a16="http://schemas.microsoft.com/office/drawing/2014/main" id="{2BFA85E3-AB15-4557-ABEA-4AC055AD1A18}"/>
              </a:ext>
            </a:extLst>
          </p:cNvPr>
          <p:cNvGrpSpPr/>
          <p:nvPr/>
        </p:nvGrpSpPr>
        <p:grpSpPr>
          <a:xfrm>
            <a:off x="6084170" y="2492895"/>
            <a:ext cx="2716093" cy="553998"/>
            <a:chOff x="3310100" y="4348347"/>
            <a:chExt cx="3621458" cy="738664"/>
          </a:xfrm>
        </p:grpSpPr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D3588CC8-32B8-40BF-9FB1-8D7DBBB9CE2B}"/>
                </a:ext>
              </a:extLst>
            </p:cNvPr>
            <p:cNvSpPr txBox="1"/>
            <p:nvPr/>
          </p:nvSpPr>
          <p:spPr>
            <a:xfrm>
              <a:off x="3502121" y="4348347"/>
              <a:ext cx="17268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000" b="1" dirty="0" smtClean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33%</a:t>
              </a:r>
              <a:endParaRPr lang="pt-BR" sz="3000" b="1" dirty="0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3" name="Seta: para Cima 52">
              <a:extLst>
                <a:ext uri="{FF2B5EF4-FFF2-40B4-BE49-F238E27FC236}">
                  <a16:creationId xmlns:a16="http://schemas.microsoft.com/office/drawing/2014/main" id="{89644A1F-8417-4B18-9514-33C6EB3E161C}"/>
                </a:ext>
              </a:extLst>
            </p:cNvPr>
            <p:cNvSpPr/>
            <p:nvPr/>
          </p:nvSpPr>
          <p:spPr>
            <a:xfrm>
              <a:off x="3310100" y="4522816"/>
              <a:ext cx="243171" cy="283539"/>
            </a:xfrm>
            <a:prstGeom prst="upArrow">
              <a:avLst/>
            </a:prstGeom>
            <a:solidFill>
              <a:srgbClr val="006C31"/>
            </a:solidFill>
            <a:ln>
              <a:solidFill>
                <a:srgbClr val="006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BF26FBCF-E5AD-4335-B4AF-7EA76056ADCE}"/>
                </a:ext>
              </a:extLst>
            </p:cNvPr>
            <p:cNvSpPr txBox="1"/>
            <p:nvPr/>
          </p:nvSpPr>
          <p:spPr>
            <a:xfrm>
              <a:off x="5206538" y="4566896"/>
              <a:ext cx="172502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50" b="1" dirty="0">
                  <a:effectLst>
                    <a:glow rad="101600">
                      <a:schemeClr val="bg1">
                        <a:lumMod val="95000"/>
                        <a:alpha val="40000"/>
                      </a:schemeClr>
                    </a:glow>
                  </a:effectLst>
                </a:rPr>
                <a:t> (2010 - 2018)</a:t>
              </a:r>
            </a:p>
          </p:txBody>
        </p:sp>
      </p:grpSp>
      <p:sp>
        <p:nvSpPr>
          <p:cNvPr id="65" name="Retângulo 64"/>
          <p:cNvSpPr/>
          <p:nvPr/>
        </p:nvSpPr>
        <p:spPr>
          <a:xfrm>
            <a:off x="-32449" y="5299006"/>
            <a:ext cx="9210102" cy="4342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CaixaDeTexto 65"/>
          <p:cNvSpPr txBox="1"/>
          <p:nvPr/>
        </p:nvSpPr>
        <p:spPr>
          <a:xfrm>
            <a:off x="1" y="5299006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Total de Cargas Movimentadas em Portos Brasileiros no </a:t>
            </a:r>
            <a:r>
              <a:rPr lang="pt-BR" sz="2100" b="1" dirty="0" smtClean="0"/>
              <a:t>1º Semestre de 2019</a:t>
            </a:r>
            <a:endParaRPr lang="pt-BR" sz="2100" b="1" dirty="0"/>
          </a:p>
        </p:txBody>
      </p:sp>
    </p:spTree>
    <p:extLst>
      <p:ext uri="{BB962C8B-B14F-4D97-AF65-F5344CB8AC3E}">
        <p14:creationId xmlns:p14="http://schemas.microsoft.com/office/powerpoint/2010/main" val="28873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3" r="12163"/>
          <a:stretch/>
        </p:blipFill>
        <p:spPr>
          <a:xfrm>
            <a:off x="2482096" y="1593106"/>
            <a:ext cx="1856116" cy="137847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5153"/>
          <a:stretch/>
        </p:blipFill>
        <p:spPr>
          <a:xfrm>
            <a:off x="4760907" y="1598731"/>
            <a:ext cx="1856881" cy="138857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 t="3350" r="7111" b="8559"/>
          <a:stretch/>
        </p:blipFill>
        <p:spPr>
          <a:xfrm>
            <a:off x="7042450" y="1600608"/>
            <a:ext cx="1852355" cy="1382200"/>
          </a:xfrm>
          <a:prstGeom prst="rect">
            <a:avLst/>
          </a:prstGeom>
        </p:spPr>
      </p:pic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69ADD090-F231-4F95-9FEE-5EC8ECB875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022207"/>
              </p:ext>
            </p:extLst>
          </p:nvPr>
        </p:nvGraphicFramePr>
        <p:xfrm>
          <a:off x="6652913" y="1374559"/>
          <a:ext cx="2193744" cy="178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EAE34EF0-0361-4D06-9BCE-538D8F429B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9021292"/>
              </p:ext>
            </p:extLst>
          </p:nvPr>
        </p:nvGraphicFramePr>
        <p:xfrm>
          <a:off x="2496672" y="1376092"/>
          <a:ext cx="2260181" cy="178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8"/>
          <a:stretch/>
        </p:blipFill>
        <p:spPr>
          <a:xfrm>
            <a:off x="211900" y="1596429"/>
            <a:ext cx="1858494" cy="1378473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id="{B3A5F05B-429D-4C28-B961-95AB12C734F1}"/>
              </a:ext>
            </a:extLst>
          </p:cNvPr>
          <p:cNvSpPr txBox="1"/>
          <p:nvPr/>
        </p:nvSpPr>
        <p:spPr>
          <a:xfrm>
            <a:off x="-72697" y="2545222"/>
            <a:ext cx="137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61%</a:t>
            </a:r>
            <a:endParaRPr lang="pt-BR" sz="2800" b="1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9C2CF3F2-F07A-40C4-8AA5-09ECFAD46838}"/>
              </a:ext>
            </a:extLst>
          </p:cNvPr>
          <p:cNvSpPr txBox="1"/>
          <p:nvPr/>
        </p:nvSpPr>
        <p:spPr>
          <a:xfrm>
            <a:off x="2193362" y="2530441"/>
            <a:ext cx="137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23%</a:t>
            </a:r>
            <a:endParaRPr lang="pt-BR" sz="2800" b="1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83D5220-E8B2-4F16-889A-668CC63699CD}"/>
              </a:ext>
            </a:extLst>
          </p:cNvPr>
          <p:cNvSpPr txBox="1"/>
          <p:nvPr/>
        </p:nvSpPr>
        <p:spPr>
          <a:xfrm>
            <a:off x="4478355" y="2558326"/>
            <a:ext cx="137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11%</a:t>
            </a:r>
            <a:endParaRPr lang="pt-BR" sz="2800" b="1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BB4098AB-F20A-4832-8014-2BD161E7BC3B}"/>
              </a:ext>
            </a:extLst>
          </p:cNvPr>
          <p:cNvSpPr txBox="1"/>
          <p:nvPr/>
        </p:nvSpPr>
        <p:spPr>
          <a:xfrm>
            <a:off x="6876121" y="2533715"/>
            <a:ext cx="991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5%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2081FB3B-4245-423F-B72E-0854F87386E0}"/>
              </a:ext>
            </a:extLst>
          </p:cNvPr>
          <p:cNvSpPr txBox="1"/>
          <p:nvPr/>
        </p:nvSpPr>
        <p:spPr>
          <a:xfrm>
            <a:off x="65165" y="3023038"/>
            <a:ext cx="2129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Granel Sólido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6E8546C-D568-42B9-A139-C2F23B989FF8}"/>
              </a:ext>
            </a:extLst>
          </p:cNvPr>
          <p:cNvSpPr txBox="1"/>
          <p:nvPr/>
        </p:nvSpPr>
        <p:spPr>
          <a:xfrm>
            <a:off x="2373246" y="3023038"/>
            <a:ext cx="2129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Granel Líquido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DCFA6B3-EE90-4F20-B825-6F1762DFC265}"/>
              </a:ext>
            </a:extLst>
          </p:cNvPr>
          <p:cNvSpPr txBox="1"/>
          <p:nvPr/>
        </p:nvSpPr>
        <p:spPr>
          <a:xfrm>
            <a:off x="4635010" y="3022563"/>
            <a:ext cx="2129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Contêineres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7EDB9DA3-D629-4BE5-B3B4-A68A6801E907}"/>
              </a:ext>
            </a:extLst>
          </p:cNvPr>
          <p:cNvSpPr txBox="1"/>
          <p:nvPr/>
        </p:nvSpPr>
        <p:spPr>
          <a:xfrm>
            <a:off x="6904004" y="3022563"/>
            <a:ext cx="212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Carga Geral Solta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7225EE7-340D-46A1-BB81-8932D98CCB65}"/>
              </a:ext>
            </a:extLst>
          </p:cNvPr>
          <p:cNvSpPr txBox="1"/>
          <p:nvPr/>
        </p:nvSpPr>
        <p:spPr>
          <a:xfrm>
            <a:off x="61409" y="3875391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C9201EA5-10B3-42D6-AD50-0B3258678450}"/>
              </a:ext>
            </a:extLst>
          </p:cNvPr>
          <p:cNvSpPr txBox="1"/>
          <p:nvPr/>
        </p:nvSpPr>
        <p:spPr>
          <a:xfrm>
            <a:off x="2355209" y="3875390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46FFAC0-52CC-4346-BB26-5E30C50001F8}"/>
              </a:ext>
            </a:extLst>
          </p:cNvPr>
          <p:cNvSpPr txBox="1"/>
          <p:nvPr/>
        </p:nvSpPr>
        <p:spPr>
          <a:xfrm>
            <a:off x="4686177" y="3874916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57B58B29-E44C-444F-9AD6-B1DBDADA6AEA}"/>
              </a:ext>
            </a:extLst>
          </p:cNvPr>
          <p:cNvSpPr txBox="1"/>
          <p:nvPr/>
        </p:nvSpPr>
        <p:spPr>
          <a:xfrm>
            <a:off x="6898042" y="3874916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9919A4A-7F04-481B-AFF0-2EA3E1DCC940}"/>
              </a:ext>
            </a:extLst>
          </p:cNvPr>
          <p:cNvSpPr txBox="1"/>
          <p:nvPr/>
        </p:nvSpPr>
        <p:spPr>
          <a:xfrm>
            <a:off x="64673" y="3398181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314,6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E178C32-5133-4CFF-A176-5477CAAAF7F1}"/>
              </a:ext>
            </a:extLst>
          </p:cNvPr>
          <p:cNvSpPr txBox="1"/>
          <p:nvPr/>
        </p:nvSpPr>
        <p:spPr>
          <a:xfrm>
            <a:off x="2358473" y="3398180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116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5686C5F0-4C7E-47FE-8E10-D6CB2EEF0402}"/>
              </a:ext>
            </a:extLst>
          </p:cNvPr>
          <p:cNvSpPr txBox="1"/>
          <p:nvPr/>
        </p:nvSpPr>
        <p:spPr>
          <a:xfrm>
            <a:off x="6901306" y="3397706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27,3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61178" y="4724615"/>
            <a:ext cx="152893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/>
              <a:t>Milho:</a:t>
            </a:r>
          </a:p>
          <a:p>
            <a:pPr algn="r">
              <a:lnSpc>
                <a:spcPct val="150000"/>
              </a:lnSpc>
            </a:pPr>
            <a:r>
              <a:rPr lang="pt-BR" sz="1100" b="1" dirty="0"/>
              <a:t>Soja</a:t>
            </a:r>
            <a:r>
              <a:rPr lang="pt-BR" sz="1100" b="1" dirty="0" smtClean="0"/>
              <a:t>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Minério </a:t>
            </a:r>
            <a:r>
              <a:rPr lang="pt-BR" sz="1100" b="1" dirty="0"/>
              <a:t>de Ferro</a:t>
            </a:r>
            <a:r>
              <a:rPr lang="pt-BR" sz="1100" b="1" dirty="0" smtClean="0"/>
              <a:t>:</a:t>
            </a:r>
          </a:p>
          <a:p>
            <a:pPr algn="r">
              <a:lnSpc>
                <a:spcPct val="150000"/>
              </a:lnSpc>
            </a:pPr>
            <a:r>
              <a:rPr lang="pt-BR" sz="1100" b="1" dirty="0"/>
              <a:t>Paranaguá</a:t>
            </a:r>
            <a:r>
              <a:rPr lang="pt-BR" sz="1100" b="1" dirty="0" smtClean="0"/>
              <a:t>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Ponta da Madeira: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Porto de Açu:</a:t>
            </a:r>
          </a:p>
        </p:txBody>
      </p:sp>
      <p:cxnSp>
        <p:nvCxnSpPr>
          <p:cNvPr id="91" name="Conector reto 90"/>
          <p:cNvCxnSpPr/>
          <p:nvPr/>
        </p:nvCxnSpPr>
        <p:spPr>
          <a:xfrm>
            <a:off x="-1" y="4656028"/>
            <a:ext cx="9144001" cy="3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362959"/>
          </a:xfrm>
        </p:spPr>
        <p:txBody>
          <a:bodyPr>
            <a:normAutofit/>
          </a:bodyPr>
          <a:lstStyle/>
          <a:p>
            <a:pPr marL="0" lvl="0" indent="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None/>
            </a:pPr>
            <a:r>
              <a:rPr lang="pt-BR" sz="1600" b="1" dirty="0" smtClean="0"/>
              <a:t>512 MILHÕES DE TONELADAS</a:t>
            </a:r>
            <a:endParaRPr lang="pt-BR" sz="1600" b="1" dirty="0"/>
          </a:p>
        </p:txBody>
      </p:sp>
      <p:sp>
        <p:nvSpPr>
          <p:cNvPr id="93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9765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MOVIMENTAÇÃO 1º SEMESTRE DE 2019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E9919A4A-7F04-481B-AFF0-2EA3E1DCC940}"/>
              </a:ext>
            </a:extLst>
          </p:cNvPr>
          <p:cNvSpPr txBox="1"/>
          <p:nvPr/>
        </p:nvSpPr>
        <p:spPr>
          <a:xfrm>
            <a:off x="179089" y="4179231"/>
            <a:ext cx="2014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6,8%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06" name="CaixaDeTexto 105">
            <a:extLst>
              <a:ext uri="{FF2B5EF4-FFF2-40B4-BE49-F238E27FC236}">
                <a16:creationId xmlns:a16="http://schemas.microsoft.com/office/drawing/2014/main" id="{2E178C32-5133-4CFF-A176-5477CAAAF7F1}"/>
              </a:ext>
            </a:extLst>
          </p:cNvPr>
          <p:cNvSpPr txBox="1"/>
          <p:nvPr/>
        </p:nvSpPr>
        <p:spPr>
          <a:xfrm>
            <a:off x="2413639" y="4179230"/>
            <a:ext cx="207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5024"/>
                </a:solidFill>
              </a:rPr>
              <a:t> </a:t>
            </a:r>
            <a:r>
              <a:rPr lang="pt-BR" sz="2400" b="1" dirty="0" smtClean="0">
                <a:solidFill>
                  <a:srgbClr val="005024"/>
                </a:solidFill>
              </a:rPr>
              <a:t>1,7%</a:t>
            </a:r>
            <a:endParaRPr lang="pt-BR" sz="2400" b="1" dirty="0">
              <a:solidFill>
                <a:srgbClr val="005024"/>
              </a:solidFill>
            </a:endParaRP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A05AD000-AB7A-481F-91D0-917DA54E4362}"/>
              </a:ext>
            </a:extLst>
          </p:cNvPr>
          <p:cNvSpPr txBox="1"/>
          <p:nvPr/>
        </p:nvSpPr>
        <p:spPr>
          <a:xfrm>
            <a:off x="4838006" y="4254956"/>
            <a:ext cx="1932880" cy="385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pt-BR" sz="2400" b="1" dirty="0" smtClean="0">
                <a:solidFill>
                  <a:srgbClr val="005024"/>
                </a:solidFill>
              </a:rPr>
              <a:t>3,52%</a:t>
            </a:r>
            <a:endParaRPr lang="pt-BR" sz="2400" b="1" dirty="0">
              <a:solidFill>
                <a:srgbClr val="005024"/>
              </a:solidFill>
            </a:endParaRP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5686C5F0-4C7E-47FE-8E10-D6CB2EEF0402}"/>
              </a:ext>
            </a:extLst>
          </p:cNvPr>
          <p:cNvSpPr txBox="1"/>
          <p:nvPr/>
        </p:nvSpPr>
        <p:spPr>
          <a:xfrm>
            <a:off x="7083601" y="4178756"/>
            <a:ext cx="194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5024"/>
                </a:solidFill>
              </a:rPr>
              <a:t>2,76%</a:t>
            </a:r>
            <a:endParaRPr lang="pt-BR" sz="2400" b="1" dirty="0">
              <a:solidFill>
                <a:srgbClr val="005024"/>
              </a:solidFill>
            </a:endParaRPr>
          </a:p>
        </p:txBody>
      </p:sp>
      <p:sp>
        <p:nvSpPr>
          <p:cNvPr id="110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 rot="10800000">
            <a:off x="489496" y="4294344"/>
            <a:ext cx="248794" cy="237202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1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2810967" y="4274325"/>
            <a:ext cx="248794" cy="237202"/>
          </a:xfrm>
          <a:prstGeom prst="upArrow">
            <a:avLst/>
          </a:prstGeom>
          <a:solidFill>
            <a:srgbClr val="006C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2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5138925" y="4278714"/>
            <a:ext cx="248794" cy="237202"/>
          </a:xfrm>
          <a:prstGeom prst="upArrow">
            <a:avLst/>
          </a:prstGeom>
          <a:solidFill>
            <a:srgbClr val="006C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3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7345373" y="4283634"/>
            <a:ext cx="248794" cy="237202"/>
          </a:xfrm>
          <a:prstGeom prst="upArrow">
            <a:avLst/>
          </a:prstGeom>
          <a:solidFill>
            <a:srgbClr val="006C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1590109" y="4724615"/>
            <a:ext cx="64242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116,8</a:t>
            </a:r>
            <a:r>
              <a:rPr lang="pt-BR" sz="1100" b="1" dirty="0" smtClean="0">
                <a:solidFill>
                  <a:srgbClr val="005024"/>
                </a:solidFill>
              </a:rPr>
              <a:t>%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C00000"/>
                </a:solidFill>
              </a:rPr>
              <a:t>7,9%</a:t>
            </a:r>
            <a:endParaRPr lang="pt-BR" sz="1100" b="1" dirty="0" smtClean="0">
              <a:solidFill>
                <a:srgbClr val="C000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C00000"/>
                </a:solidFill>
              </a:rPr>
              <a:t>8,9%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C00000"/>
                </a:solidFill>
              </a:rPr>
              <a:t>9,7%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C00000"/>
                </a:solidFill>
              </a:rPr>
              <a:t>7,0%</a:t>
            </a:r>
            <a:endParaRPr lang="pt-BR" sz="1100" b="1" dirty="0">
              <a:solidFill>
                <a:srgbClr val="C000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230,2%</a:t>
            </a:r>
            <a:endParaRPr lang="pt-BR" sz="1100" b="1" dirty="0">
              <a:solidFill>
                <a:srgbClr val="005024"/>
              </a:solidFill>
            </a:endParaRPr>
          </a:p>
        </p:txBody>
      </p:sp>
      <p:sp>
        <p:nvSpPr>
          <p:cNvPr id="115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 rot="10800000">
            <a:off x="1558776" y="5102374"/>
            <a:ext cx="117952" cy="12935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rgbClr val="C00000"/>
              </a:solidFill>
            </a:endParaRPr>
          </a:p>
        </p:txBody>
      </p:sp>
      <p:sp>
        <p:nvSpPr>
          <p:cNvPr id="116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 rot="10800000">
            <a:off x="1558776" y="5345535"/>
            <a:ext cx="117952" cy="12935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rgbClr val="C00000"/>
              </a:solidFill>
            </a:endParaRPr>
          </a:p>
        </p:txBody>
      </p:sp>
      <p:sp>
        <p:nvSpPr>
          <p:cNvPr id="117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 rot="10800000">
            <a:off x="1558776" y="5604206"/>
            <a:ext cx="117952" cy="12935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rgbClr val="C00000"/>
              </a:solidFill>
            </a:endParaRPr>
          </a:p>
        </p:txBody>
      </p:sp>
      <p:sp>
        <p:nvSpPr>
          <p:cNvPr id="118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3898925" y="4842904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2349743" y="4724615"/>
            <a:ext cx="15805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 smtClean="0"/>
              <a:t>Importação: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Exportação:</a:t>
            </a:r>
          </a:p>
          <a:p>
            <a:pPr algn="r">
              <a:lnSpc>
                <a:spcPct val="150000"/>
              </a:lnSpc>
            </a:pPr>
            <a:r>
              <a:rPr lang="pt-BR" sz="1050" b="1" dirty="0" smtClean="0"/>
              <a:t>Derivados de  Petróleo: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Etanol combustível:</a:t>
            </a:r>
            <a:endParaRPr lang="pt-BR" sz="1100" b="1" dirty="0"/>
          </a:p>
        </p:txBody>
      </p: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3943604" y="4724615"/>
            <a:ext cx="588599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20,3%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10,4%</a:t>
            </a:r>
            <a:endParaRPr lang="pt-BR" sz="1100" b="1" dirty="0">
              <a:solidFill>
                <a:srgbClr val="005024"/>
              </a:solidFill>
            </a:endParaRP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4,2%</a:t>
            </a:r>
          </a:p>
          <a:p>
            <a:pPr algn="r">
              <a:lnSpc>
                <a:spcPts val="18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8,8%</a:t>
            </a:r>
          </a:p>
        </p:txBody>
      </p:sp>
      <p:sp>
        <p:nvSpPr>
          <p:cNvPr id="121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3898925" y="5102374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2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3898925" y="5348599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3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3898925" y="5585541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4772650" y="4711971"/>
            <a:ext cx="13578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 smtClean="0"/>
              <a:t>Cabotagem: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Importação: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Paranaguá: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Itajaí: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6160235" y="4711432"/>
            <a:ext cx="572179" cy="1289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15,7%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1,0%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9,6%</a:t>
            </a:r>
            <a:endParaRPr lang="pt-BR" sz="1100" b="1" dirty="0">
              <a:solidFill>
                <a:srgbClr val="005024"/>
              </a:solidFill>
            </a:endParaRPr>
          </a:p>
          <a:p>
            <a:pPr algn="r"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66,5%</a:t>
            </a:r>
          </a:p>
          <a:p>
            <a:pPr algn="r">
              <a:lnSpc>
                <a:spcPts val="1500"/>
              </a:lnSpc>
            </a:pPr>
            <a:endParaRPr lang="pt-BR" sz="1100" b="1" dirty="0">
              <a:solidFill>
                <a:srgbClr val="005024"/>
              </a:solidFill>
            </a:endParaRPr>
          </a:p>
        </p:txBody>
      </p:sp>
      <p:sp>
        <p:nvSpPr>
          <p:cNvPr id="132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8513953" y="4842904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6795825" y="4724615"/>
            <a:ext cx="1749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100" b="1" dirty="0" smtClean="0"/>
              <a:t>Ferro e Aço - Cabotagem: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Veículos Autom. - Export.: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Porto São Francisco do Sul:</a:t>
            </a:r>
          </a:p>
          <a:p>
            <a:pPr algn="r">
              <a:lnSpc>
                <a:spcPct val="150000"/>
              </a:lnSpc>
            </a:pPr>
            <a:r>
              <a:rPr lang="pt-BR" sz="1100" b="1" dirty="0" smtClean="0"/>
              <a:t>Cabotagem:</a:t>
            </a:r>
            <a:endParaRPr lang="pt-BR" sz="1100" b="1" dirty="0"/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8590528" y="4724615"/>
            <a:ext cx="588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23,8%</a:t>
            </a:r>
          </a:p>
          <a:p>
            <a:pPr>
              <a:lnSpc>
                <a:spcPct val="150000"/>
              </a:lnSpc>
            </a:pPr>
            <a:r>
              <a:rPr lang="pt-BR" sz="1100" b="1" dirty="0" smtClean="0">
                <a:solidFill>
                  <a:srgbClr val="C00000"/>
                </a:solidFill>
              </a:rPr>
              <a:t>38,6%</a:t>
            </a:r>
            <a:endParaRPr lang="pt-BR" sz="11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17,7%</a:t>
            </a:r>
          </a:p>
          <a:p>
            <a:pPr>
              <a:lnSpc>
                <a:spcPct val="150000"/>
              </a:lnSpc>
            </a:pPr>
            <a:r>
              <a:rPr lang="pt-BR" sz="1100" b="1" dirty="0" smtClean="0">
                <a:solidFill>
                  <a:srgbClr val="005024"/>
                </a:solidFill>
              </a:rPr>
              <a:t>  5,1%</a:t>
            </a:r>
            <a:endParaRPr lang="pt-BR" sz="1100" b="1" dirty="0">
              <a:solidFill>
                <a:srgbClr val="005024"/>
              </a:solidFill>
            </a:endParaRPr>
          </a:p>
        </p:txBody>
      </p:sp>
      <p:sp>
        <p:nvSpPr>
          <p:cNvPr id="136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 rot="10800000">
            <a:off x="8513953" y="5102374"/>
            <a:ext cx="117952" cy="12935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7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8513953" y="5345535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8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8513953" y="5604206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139" name="Conector reto 138"/>
          <p:cNvCxnSpPr/>
          <p:nvPr/>
        </p:nvCxnSpPr>
        <p:spPr>
          <a:xfrm flipV="1">
            <a:off x="2242016" y="1455892"/>
            <a:ext cx="0" cy="494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to 139"/>
          <p:cNvCxnSpPr/>
          <p:nvPr/>
        </p:nvCxnSpPr>
        <p:spPr>
          <a:xfrm flipV="1">
            <a:off x="4561864" y="1489462"/>
            <a:ext cx="0" cy="44502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>
          <a:xfrm flipV="1">
            <a:off x="6810316" y="1469413"/>
            <a:ext cx="0" cy="4928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6097357" y="4847338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0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6100263" y="5097901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8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6097357" y="5351926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9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6091276" y="5585082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E178C32-5133-4CFF-A176-5477CAAAF7F1}"/>
              </a:ext>
            </a:extLst>
          </p:cNvPr>
          <p:cNvSpPr txBox="1"/>
          <p:nvPr/>
        </p:nvSpPr>
        <p:spPr>
          <a:xfrm>
            <a:off x="4628497" y="3398180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55,1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1558776" y="4842904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3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1558776" y="6099691"/>
            <a:ext cx="117952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4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 rot="10800000">
            <a:off x="1557968" y="5855857"/>
            <a:ext cx="117952" cy="12935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Gráfico 47">
            <a:extLst>
              <a:ext uri="{FF2B5EF4-FFF2-40B4-BE49-F238E27FC236}">
                <a16:creationId xmlns:a16="http://schemas.microsoft.com/office/drawing/2014/main" id="{3E460BE8-729A-42FF-A334-0544C9031E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323825"/>
              </p:ext>
            </p:extLst>
          </p:nvPr>
        </p:nvGraphicFramePr>
        <p:xfrm>
          <a:off x="556708" y="1376091"/>
          <a:ext cx="1930751" cy="1788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EAE34EF0-0361-4D06-9BCE-538D8F429B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124606"/>
              </p:ext>
            </p:extLst>
          </p:nvPr>
        </p:nvGraphicFramePr>
        <p:xfrm>
          <a:off x="2496672" y="1376092"/>
          <a:ext cx="2260181" cy="178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0" name="Gráfico 49">
            <a:extLst>
              <a:ext uri="{FF2B5EF4-FFF2-40B4-BE49-F238E27FC236}">
                <a16:creationId xmlns:a16="http://schemas.microsoft.com/office/drawing/2014/main" id="{A44B7EF5-338B-4016-9895-BD0555AAA4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156719"/>
              </p:ext>
            </p:extLst>
          </p:nvPr>
        </p:nvGraphicFramePr>
        <p:xfrm>
          <a:off x="4496724" y="1376091"/>
          <a:ext cx="2454659" cy="178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1" name="Gráfico 50">
            <a:extLst>
              <a:ext uri="{FF2B5EF4-FFF2-40B4-BE49-F238E27FC236}">
                <a16:creationId xmlns:a16="http://schemas.microsoft.com/office/drawing/2014/main" id="{69ADD090-F231-4F95-9FEE-5EC8ECB875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025872"/>
              </p:ext>
            </p:extLst>
          </p:nvPr>
        </p:nvGraphicFramePr>
        <p:xfrm>
          <a:off x="6652913" y="1374559"/>
          <a:ext cx="2193744" cy="178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2" name="Fluxograma: Conector 51">
            <a:extLst>
              <a:ext uri="{FF2B5EF4-FFF2-40B4-BE49-F238E27FC236}">
                <a16:creationId xmlns:a16="http://schemas.microsoft.com/office/drawing/2014/main" id="{82206AD4-ADC0-46E4-AF24-66C863D2D016}"/>
              </a:ext>
            </a:extLst>
          </p:cNvPr>
          <p:cNvSpPr/>
          <p:nvPr/>
        </p:nvSpPr>
        <p:spPr>
          <a:xfrm>
            <a:off x="841540" y="1596628"/>
            <a:ext cx="1349372" cy="1341443"/>
          </a:xfrm>
          <a:prstGeom prst="flowChartConnector">
            <a:avLst/>
          </a:prstGeom>
          <a:solidFill>
            <a:srgbClr val="46B9F8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3" name="Fluxograma: Conector 52">
            <a:extLst>
              <a:ext uri="{FF2B5EF4-FFF2-40B4-BE49-F238E27FC236}">
                <a16:creationId xmlns:a16="http://schemas.microsoft.com/office/drawing/2014/main" id="{9A395DA8-5DBC-45EE-A171-B7305209C245}"/>
              </a:ext>
            </a:extLst>
          </p:cNvPr>
          <p:cNvSpPr/>
          <p:nvPr/>
        </p:nvSpPr>
        <p:spPr>
          <a:xfrm>
            <a:off x="2956017" y="1599894"/>
            <a:ext cx="1349372" cy="1341443"/>
          </a:xfrm>
          <a:prstGeom prst="flowChartConnector">
            <a:avLst/>
          </a:prstGeom>
          <a:solidFill>
            <a:srgbClr val="57C1EB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4" name="Fluxograma: Conector 53">
            <a:extLst>
              <a:ext uri="{FF2B5EF4-FFF2-40B4-BE49-F238E27FC236}">
                <a16:creationId xmlns:a16="http://schemas.microsoft.com/office/drawing/2014/main" id="{9A57CCC3-A676-4749-BAB2-E6D467E1C2D1}"/>
              </a:ext>
            </a:extLst>
          </p:cNvPr>
          <p:cNvSpPr/>
          <p:nvPr/>
        </p:nvSpPr>
        <p:spPr>
          <a:xfrm>
            <a:off x="5048632" y="1599894"/>
            <a:ext cx="1349372" cy="1341443"/>
          </a:xfrm>
          <a:prstGeom prst="flowChartConnector">
            <a:avLst/>
          </a:prstGeom>
          <a:solidFill>
            <a:srgbClr val="84D1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5" name="Fluxograma: Conector 54">
            <a:extLst>
              <a:ext uri="{FF2B5EF4-FFF2-40B4-BE49-F238E27FC236}">
                <a16:creationId xmlns:a16="http://schemas.microsoft.com/office/drawing/2014/main" id="{0FC0B278-AB40-4E84-A22B-850B28B14D31}"/>
              </a:ext>
            </a:extLst>
          </p:cNvPr>
          <p:cNvSpPr/>
          <p:nvPr/>
        </p:nvSpPr>
        <p:spPr>
          <a:xfrm>
            <a:off x="7074191" y="1599893"/>
            <a:ext cx="1349372" cy="1341443"/>
          </a:xfrm>
          <a:prstGeom prst="flowChartConnector">
            <a:avLst/>
          </a:prstGeom>
          <a:solidFill>
            <a:srgbClr val="C1E8FD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2081FB3B-4245-423F-B72E-0854F87386E0}"/>
              </a:ext>
            </a:extLst>
          </p:cNvPr>
          <p:cNvSpPr txBox="1"/>
          <p:nvPr/>
        </p:nvSpPr>
        <p:spPr>
          <a:xfrm>
            <a:off x="501905" y="3235979"/>
            <a:ext cx="2129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Granel Sólido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6E8546C-D568-42B9-A139-C2F23B989FF8}"/>
              </a:ext>
            </a:extLst>
          </p:cNvPr>
          <p:cNvSpPr txBox="1"/>
          <p:nvPr/>
        </p:nvSpPr>
        <p:spPr>
          <a:xfrm>
            <a:off x="2603835" y="3235979"/>
            <a:ext cx="2129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Granel Líquido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DCFA6B3-EE90-4F20-B825-6F1762DFC265}"/>
              </a:ext>
            </a:extLst>
          </p:cNvPr>
          <p:cNvSpPr txBox="1"/>
          <p:nvPr/>
        </p:nvSpPr>
        <p:spPr>
          <a:xfrm>
            <a:off x="4699010" y="3235504"/>
            <a:ext cx="2129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Contêineres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7EDB9DA3-D629-4BE5-B3B4-A68A6801E907}"/>
              </a:ext>
            </a:extLst>
          </p:cNvPr>
          <p:cNvSpPr txBox="1"/>
          <p:nvPr/>
        </p:nvSpPr>
        <p:spPr>
          <a:xfrm>
            <a:off x="6735430" y="3235504"/>
            <a:ext cx="212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b="1" dirty="0"/>
              <a:t>Carga Geral Solta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B3A5F05B-429D-4C28-B961-95AB12C734F1}"/>
              </a:ext>
            </a:extLst>
          </p:cNvPr>
          <p:cNvSpPr txBox="1"/>
          <p:nvPr/>
        </p:nvSpPr>
        <p:spPr>
          <a:xfrm>
            <a:off x="843923" y="1978808"/>
            <a:ext cx="13731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dirty="0" smtClean="0"/>
              <a:t>61%</a:t>
            </a:r>
            <a:endParaRPr lang="pt-BR" sz="3300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9C2CF3F2-F07A-40C4-8AA5-09ECFAD46838}"/>
              </a:ext>
            </a:extLst>
          </p:cNvPr>
          <p:cNvSpPr txBox="1"/>
          <p:nvPr/>
        </p:nvSpPr>
        <p:spPr>
          <a:xfrm>
            <a:off x="2943828" y="1978808"/>
            <a:ext cx="13731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dirty="0" smtClean="0"/>
              <a:t>23%</a:t>
            </a:r>
            <a:endParaRPr lang="pt-BR" sz="3300" dirty="0"/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83D5220-E8B2-4F16-889A-668CC63699CD}"/>
              </a:ext>
            </a:extLst>
          </p:cNvPr>
          <p:cNvSpPr txBox="1"/>
          <p:nvPr/>
        </p:nvSpPr>
        <p:spPr>
          <a:xfrm>
            <a:off x="5037462" y="1979760"/>
            <a:ext cx="13731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dirty="0" smtClean="0"/>
              <a:t>11%</a:t>
            </a:r>
            <a:endParaRPr lang="pt-BR" sz="3300" dirty="0"/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BB4098AB-F20A-4832-8014-2BD161E7BC3B}"/>
              </a:ext>
            </a:extLst>
          </p:cNvPr>
          <p:cNvSpPr txBox="1"/>
          <p:nvPr/>
        </p:nvSpPr>
        <p:spPr>
          <a:xfrm>
            <a:off x="7060792" y="1979760"/>
            <a:ext cx="13731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dirty="0"/>
              <a:t>5%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77225EE7-340D-46A1-BB81-8932D98CCB65}"/>
              </a:ext>
            </a:extLst>
          </p:cNvPr>
          <p:cNvSpPr txBox="1"/>
          <p:nvPr/>
        </p:nvSpPr>
        <p:spPr>
          <a:xfrm>
            <a:off x="498637" y="4059757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C9201EA5-10B3-42D6-AD50-0B3258678450}"/>
              </a:ext>
            </a:extLst>
          </p:cNvPr>
          <p:cNvSpPr txBox="1"/>
          <p:nvPr/>
        </p:nvSpPr>
        <p:spPr>
          <a:xfrm>
            <a:off x="2600567" y="4059756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446FFAC0-52CC-4346-BB26-5E30C50001F8}"/>
              </a:ext>
            </a:extLst>
          </p:cNvPr>
          <p:cNvSpPr txBox="1"/>
          <p:nvPr/>
        </p:nvSpPr>
        <p:spPr>
          <a:xfrm>
            <a:off x="4695742" y="4059282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57B58B29-E44C-444F-9AD6-B1DBDADA6AEA}"/>
              </a:ext>
            </a:extLst>
          </p:cNvPr>
          <p:cNvSpPr txBox="1"/>
          <p:nvPr/>
        </p:nvSpPr>
        <p:spPr>
          <a:xfrm>
            <a:off x="6732162" y="4059282"/>
            <a:ext cx="2129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milhões de t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9919A4A-7F04-481B-AFF0-2EA3E1DCC940}"/>
              </a:ext>
            </a:extLst>
          </p:cNvPr>
          <p:cNvSpPr txBox="1"/>
          <p:nvPr/>
        </p:nvSpPr>
        <p:spPr>
          <a:xfrm>
            <a:off x="501901" y="3611122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314,6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2E178C32-5133-4CFF-A176-5477CAAAF7F1}"/>
              </a:ext>
            </a:extLst>
          </p:cNvPr>
          <p:cNvSpPr txBox="1"/>
          <p:nvPr/>
        </p:nvSpPr>
        <p:spPr>
          <a:xfrm>
            <a:off x="2603831" y="3611121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116,0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A05AD000-AB7A-481F-91D0-917DA54E4362}"/>
              </a:ext>
            </a:extLst>
          </p:cNvPr>
          <p:cNvSpPr txBox="1"/>
          <p:nvPr/>
        </p:nvSpPr>
        <p:spPr>
          <a:xfrm>
            <a:off x="4686975" y="3610647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55,1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5686C5F0-4C7E-47FE-8E10-D6CB2EEF0402}"/>
              </a:ext>
            </a:extLst>
          </p:cNvPr>
          <p:cNvSpPr txBox="1"/>
          <p:nvPr/>
        </p:nvSpPr>
        <p:spPr>
          <a:xfrm>
            <a:off x="6735426" y="3610647"/>
            <a:ext cx="2129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300" b="1" dirty="0" smtClean="0">
                <a:solidFill>
                  <a:schemeClr val="accent1">
                    <a:lumMod val="75000"/>
                  </a:schemeClr>
                </a:solidFill>
              </a:rPr>
              <a:t>27,3</a:t>
            </a:r>
            <a:endParaRPr lang="pt-BR" sz="33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731F6A2C-2853-4E79-A685-BDD659394C69}"/>
              </a:ext>
            </a:extLst>
          </p:cNvPr>
          <p:cNvSpPr txBox="1"/>
          <p:nvPr/>
        </p:nvSpPr>
        <p:spPr>
          <a:xfrm>
            <a:off x="1178029" y="4877183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2,4%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88AC8BD5-8CE1-4AD4-8D27-DE814E647582}"/>
              </a:ext>
            </a:extLst>
          </p:cNvPr>
          <p:cNvSpPr txBox="1"/>
          <p:nvPr/>
        </p:nvSpPr>
        <p:spPr>
          <a:xfrm>
            <a:off x="3223349" y="4882754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1,9%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33A1F3A0-6022-4EA4-815E-6E7954F52723}"/>
              </a:ext>
            </a:extLst>
          </p:cNvPr>
          <p:cNvSpPr txBox="1"/>
          <p:nvPr/>
        </p:nvSpPr>
        <p:spPr>
          <a:xfrm>
            <a:off x="5262876" y="4882754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4,8%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3556FCD2-E09B-4743-9169-9F362970FADB}"/>
              </a:ext>
            </a:extLst>
          </p:cNvPr>
          <p:cNvSpPr txBox="1"/>
          <p:nvPr/>
        </p:nvSpPr>
        <p:spPr>
          <a:xfrm>
            <a:off x="7334063" y="4882754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6,1%</a:t>
            </a:r>
          </a:p>
        </p:txBody>
      </p:sp>
      <p:sp>
        <p:nvSpPr>
          <p:cNvPr id="76" name="Seta: para Cima 21">
            <a:extLst>
              <a:ext uri="{FF2B5EF4-FFF2-40B4-BE49-F238E27FC236}">
                <a16:creationId xmlns:a16="http://schemas.microsoft.com/office/drawing/2014/main" id="{93BB73AB-4F6A-4DC9-B36F-626E75656E79}"/>
              </a:ext>
            </a:extLst>
          </p:cNvPr>
          <p:cNvSpPr/>
          <p:nvPr/>
        </p:nvSpPr>
        <p:spPr>
          <a:xfrm>
            <a:off x="1215196" y="4989898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7" name="Seta: para Cima 46">
            <a:extLst>
              <a:ext uri="{FF2B5EF4-FFF2-40B4-BE49-F238E27FC236}">
                <a16:creationId xmlns:a16="http://schemas.microsoft.com/office/drawing/2014/main" id="{03ED9799-B937-4A2B-B9D9-F00055F406D3}"/>
              </a:ext>
            </a:extLst>
          </p:cNvPr>
          <p:cNvSpPr/>
          <p:nvPr/>
        </p:nvSpPr>
        <p:spPr>
          <a:xfrm>
            <a:off x="3266976" y="4989898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8" name="Seta: para Cima 47">
            <a:extLst>
              <a:ext uri="{FF2B5EF4-FFF2-40B4-BE49-F238E27FC236}">
                <a16:creationId xmlns:a16="http://schemas.microsoft.com/office/drawing/2014/main" id="{2DA02C13-CBDF-40D7-A9FB-01D0CCAAA656}"/>
              </a:ext>
            </a:extLst>
          </p:cNvPr>
          <p:cNvSpPr/>
          <p:nvPr/>
        </p:nvSpPr>
        <p:spPr>
          <a:xfrm>
            <a:off x="5305080" y="4989898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9" name="Seta: para Cima 48">
            <a:extLst>
              <a:ext uri="{FF2B5EF4-FFF2-40B4-BE49-F238E27FC236}">
                <a16:creationId xmlns:a16="http://schemas.microsoft.com/office/drawing/2014/main" id="{5146EB43-607F-4757-9ADD-B1E4B3965A79}"/>
              </a:ext>
            </a:extLst>
          </p:cNvPr>
          <p:cNvSpPr/>
          <p:nvPr/>
        </p:nvSpPr>
        <p:spPr>
          <a:xfrm>
            <a:off x="7353745" y="4989898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2353A9EC-B6FF-467E-B5D5-A39CC6D570FF}"/>
              </a:ext>
            </a:extLst>
          </p:cNvPr>
          <p:cNvSpPr txBox="1"/>
          <p:nvPr/>
        </p:nvSpPr>
        <p:spPr>
          <a:xfrm>
            <a:off x="67249" y="4939714"/>
            <a:ext cx="1131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2017-2018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5AAC4487-5D91-4FD5-9CB6-209A7FC3998B}"/>
              </a:ext>
            </a:extLst>
          </p:cNvPr>
          <p:cNvSpPr txBox="1"/>
          <p:nvPr/>
        </p:nvSpPr>
        <p:spPr>
          <a:xfrm>
            <a:off x="64993" y="5432164"/>
            <a:ext cx="1131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2010-2018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13425A1F-4C16-4493-9493-4B28AF3FBD4B}"/>
              </a:ext>
            </a:extLst>
          </p:cNvPr>
          <p:cNvSpPr txBox="1"/>
          <p:nvPr/>
        </p:nvSpPr>
        <p:spPr>
          <a:xfrm>
            <a:off x="276383" y="4671088"/>
            <a:ext cx="4706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var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D50C19B7-D200-4D22-A144-BF22FD3347A7}"/>
              </a:ext>
            </a:extLst>
          </p:cNvPr>
          <p:cNvSpPr txBox="1"/>
          <p:nvPr/>
        </p:nvSpPr>
        <p:spPr>
          <a:xfrm>
            <a:off x="1116451" y="5382794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39,5%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251337D2-D0E8-4021-A452-C6A044B8368A}"/>
              </a:ext>
            </a:extLst>
          </p:cNvPr>
          <p:cNvSpPr txBox="1"/>
          <p:nvPr/>
        </p:nvSpPr>
        <p:spPr>
          <a:xfrm>
            <a:off x="3168846" y="5378378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12,0%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6294CDE-FE0B-4EE6-8823-98F8DB86B148}"/>
              </a:ext>
            </a:extLst>
          </p:cNvPr>
          <p:cNvSpPr txBox="1"/>
          <p:nvPr/>
        </p:nvSpPr>
        <p:spPr>
          <a:xfrm>
            <a:off x="5199614" y="5376832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52,0%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3D3C010D-BBBF-42B3-A504-7B6F8D70E596}"/>
              </a:ext>
            </a:extLst>
          </p:cNvPr>
          <p:cNvSpPr txBox="1"/>
          <p:nvPr/>
        </p:nvSpPr>
        <p:spPr>
          <a:xfrm>
            <a:off x="7271114" y="5376832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26,0%</a:t>
            </a:r>
          </a:p>
        </p:txBody>
      </p:sp>
      <p:sp>
        <p:nvSpPr>
          <p:cNvPr id="87" name="Seta: para Cima 72">
            <a:extLst>
              <a:ext uri="{FF2B5EF4-FFF2-40B4-BE49-F238E27FC236}">
                <a16:creationId xmlns:a16="http://schemas.microsoft.com/office/drawing/2014/main" id="{A8986EDE-0F35-4C6F-9DD6-C932ACAC20BC}"/>
              </a:ext>
            </a:extLst>
          </p:cNvPr>
          <p:cNvSpPr/>
          <p:nvPr/>
        </p:nvSpPr>
        <p:spPr>
          <a:xfrm>
            <a:off x="1215196" y="5494246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8" name="Seta: para Cima 79">
            <a:extLst>
              <a:ext uri="{FF2B5EF4-FFF2-40B4-BE49-F238E27FC236}">
                <a16:creationId xmlns:a16="http://schemas.microsoft.com/office/drawing/2014/main" id="{7B9CB1E7-E637-43A2-902D-C22B2213ADFB}"/>
              </a:ext>
            </a:extLst>
          </p:cNvPr>
          <p:cNvSpPr/>
          <p:nvPr/>
        </p:nvSpPr>
        <p:spPr>
          <a:xfrm>
            <a:off x="3266976" y="5495494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9" name="Seta: para Cima 80">
            <a:extLst>
              <a:ext uri="{FF2B5EF4-FFF2-40B4-BE49-F238E27FC236}">
                <a16:creationId xmlns:a16="http://schemas.microsoft.com/office/drawing/2014/main" id="{236C33B4-4E5C-499B-9B74-DF34564F6E59}"/>
              </a:ext>
            </a:extLst>
          </p:cNvPr>
          <p:cNvSpPr/>
          <p:nvPr/>
        </p:nvSpPr>
        <p:spPr>
          <a:xfrm>
            <a:off x="5305080" y="5494246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0" name="Seta: para Cima 81">
            <a:extLst>
              <a:ext uri="{FF2B5EF4-FFF2-40B4-BE49-F238E27FC236}">
                <a16:creationId xmlns:a16="http://schemas.microsoft.com/office/drawing/2014/main" id="{9AF2A3BC-2D1B-4282-B38E-27335C805A1D}"/>
              </a:ext>
            </a:extLst>
          </p:cNvPr>
          <p:cNvSpPr/>
          <p:nvPr/>
        </p:nvSpPr>
        <p:spPr>
          <a:xfrm>
            <a:off x="7348721" y="5494246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91" name="Conector reto 90"/>
          <p:cNvCxnSpPr/>
          <p:nvPr/>
        </p:nvCxnSpPr>
        <p:spPr>
          <a:xfrm>
            <a:off x="-29496" y="4637647"/>
            <a:ext cx="91734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802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PERFIL DE CARGA – 1º SEMESTRE DE 2019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5AAC4487-5D91-4FD5-9CB6-209A7FC3998B}"/>
              </a:ext>
            </a:extLst>
          </p:cNvPr>
          <p:cNvSpPr txBox="1"/>
          <p:nvPr/>
        </p:nvSpPr>
        <p:spPr>
          <a:xfrm>
            <a:off x="60634" y="5863222"/>
            <a:ext cx="1131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2018-2019</a:t>
            </a:r>
            <a:endParaRPr lang="pt-BR" sz="1200" b="1" dirty="0"/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D50C19B7-D200-4D22-A144-BF22FD3347A7}"/>
              </a:ext>
            </a:extLst>
          </p:cNvPr>
          <p:cNvSpPr txBox="1"/>
          <p:nvPr/>
        </p:nvSpPr>
        <p:spPr>
          <a:xfrm>
            <a:off x="1112092" y="5813852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</a:t>
            </a:r>
            <a:r>
              <a:rPr lang="pt-BR" b="1" dirty="0" smtClean="0">
                <a:solidFill>
                  <a:srgbClr val="005024"/>
                </a:solidFill>
              </a:rPr>
              <a:t>   </a:t>
            </a:r>
            <a:r>
              <a:rPr lang="pt-BR" b="1" dirty="0" smtClean="0">
                <a:solidFill>
                  <a:srgbClr val="C00000"/>
                </a:solidFill>
              </a:rPr>
              <a:t>7,1%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251337D2-D0E8-4021-A452-C6A044B8368A}"/>
              </a:ext>
            </a:extLst>
          </p:cNvPr>
          <p:cNvSpPr txBox="1"/>
          <p:nvPr/>
        </p:nvSpPr>
        <p:spPr>
          <a:xfrm>
            <a:off x="3164487" y="5809436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</a:t>
            </a:r>
            <a:r>
              <a:rPr lang="pt-BR" b="1" dirty="0" smtClean="0">
                <a:solidFill>
                  <a:srgbClr val="005024"/>
                </a:solidFill>
              </a:rPr>
              <a:t>  2,6%</a:t>
            </a:r>
            <a:endParaRPr lang="pt-BR" b="1" dirty="0">
              <a:solidFill>
                <a:srgbClr val="005024"/>
              </a:solidFill>
            </a:endParaRP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16294CDE-FE0B-4EE6-8823-98F8DB86B148}"/>
              </a:ext>
            </a:extLst>
          </p:cNvPr>
          <p:cNvSpPr txBox="1"/>
          <p:nvPr/>
        </p:nvSpPr>
        <p:spPr>
          <a:xfrm>
            <a:off x="5195255" y="5807890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 </a:t>
            </a:r>
            <a:r>
              <a:rPr lang="pt-BR" b="1" dirty="0" smtClean="0">
                <a:solidFill>
                  <a:srgbClr val="005024"/>
                </a:solidFill>
              </a:rPr>
              <a:t> 3,5%</a:t>
            </a:r>
            <a:endParaRPr lang="pt-BR" b="1" dirty="0">
              <a:solidFill>
                <a:srgbClr val="005024"/>
              </a:solidFill>
            </a:endParaRP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3D3C010D-BBBF-42B3-A504-7B6F8D70E596}"/>
              </a:ext>
            </a:extLst>
          </p:cNvPr>
          <p:cNvSpPr txBox="1"/>
          <p:nvPr/>
        </p:nvSpPr>
        <p:spPr>
          <a:xfrm>
            <a:off x="7266755" y="5807890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5024"/>
                </a:solidFill>
              </a:rPr>
              <a:t>  </a:t>
            </a:r>
            <a:r>
              <a:rPr lang="pt-BR" b="1" dirty="0" smtClean="0">
                <a:solidFill>
                  <a:srgbClr val="005024"/>
                </a:solidFill>
              </a:rPr>
              <a:t>   2,8%</a:t>
            </a:r>
            <a:endParaRPr lang="pt-BR" b="1" dirty="0">
              <a:solidFill>
                <a:srgbClr val="005024"/>
              </a:solidFill>
            </a:endParaRPr>
          </a:p>
        </p:txBody>
      </p:sp>
      <p:sp>
        <p:nvSpPr>
          <p:cNvPr id="99" name="Seta: para Cima 72">
            <a:extLst>
              <a:ext uri="{FF2B5EF4-FFF2-40B4-BE49-F238E27FC236}">
                <a16:creationId xmlns:a16="http://schemas.microsoft.com/office/drawing/2014/main" id="{A8986EDE-0F35-4C6F-9DD6-C932ACAC20BC}"/>
              </a:ext>
            </a:extLst>
          </p:cNvPr>
          <p:cNvSpPr/>
          <p:nvPr/>
        </p:nvSpPr>
        <p:spPr>
          <a:xfrm rot="10800000">
            <a:off x="1210837" y="5925304"/>
            <a:ext cx="176348" cy="12935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0" name="Seta: para Cima 79">
            <a:extLst>
              <a:ext uri="{FF2B5EF4-FFF2-40B4-BE49-F238E27FC236}">
                <a16:creationId xmlns:a16="http://schemas.microsoft.com/office/drawing/2014/main" id="{7B9CB1E7-E637-43A2-902D-C22B2213ADFB}"/>
              </a:ext>
            </a:extLst>
          </p:cNvPr>
          <p:cNvSpPr/>
          <p:nvPr/>
        </p:nvSpPr>
        <p:spPr>
          <a:xfrm>
            <a:off x="3262617" y="5926552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1" name="Seta: para Cima 80">
            <a:extLst>
              <a:ext uri="{FF2B5EF4-FFF2-40B4-BE49-F238E27FC236}">
                <a16:creationId xmlns:a16="http://schemas.microsoft.com/office/drawing/2014/main" id="{236C33B4-4E5C-499B-9B74-DF34564F6E59}"/>
              </a:ext>
            </a:extLst>
          </p:cNvPr>
          <p:cNvSpPr/>
          <p:nvPr/>
        </p:nvSpPr>
        <p:spPr>
          <a:xfrm>
            <a:off x="5300721" y="5925304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2" name="Seta: para Cima 81">
            <a:extLst>
              <a:ext uri="{FF2B5EF4-FFF2-40B4-BE49-F238E27FC236}">
                <a16:creationId xmlns:a16="http://schemas.microsoft.com/office/drawing/2014/main" id="{9AF2A3BC-2D1B-4282-B38E-27335C805A1D}"/>
              </a:ext>
            </a:extLst>
          </p:cNvPr>
          <p:cNvSpPr/>
          <p:nvPr/>
        </p:nvSpPr>
        <p:spPr>
          <a:xfrm>
            <a:off x="7354410" y="5925304"/>
            <a:ext cx="176348" cy="129356"/>
          </a:xfrm>
          <a:prstGeom prst="upArrow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6530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5547460"/>
          </a:xfrm>
        </p:spPr>
        <p:txBody>
          <a:bodyPr>
            <a:noAutofit/>
          </a:bodyPr>
          <a:lstStyle/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Defesa incondicional da Segurança Jurídica e Estabilidade Regulatória;</a:t>
            </a:r>
            <a:endParaRPr lang="pt-BR" sz="1800" dirty="0"/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Boas práticas de governança e transparência;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Apoio no desenvolvimento da Navegação Interior;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Fortalecimento e incentivo à Navegação de Cabotagem;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Previsibilidade dos custos associados às operações portuárias;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Manutenção da boa interlocução junto ao setor regulado;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Aproximação junto aos usuários (FIESP, CNI, ANUT, AEB, CECAFÉ,AEXA);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Redução da burocracia (outorga eletrônica e processos digitalizados);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Referência na produção de dados estatísticos do setor </a:t>
            </a:r>
            <a:r>
              <a:rPr lang="pt-BR" sz="1800" dirty="0" err="1" smtClean="0"/>
              <a:t>aquaviário</a:t>
            </a:r>
            <a:r>
              <a:rPr lang="pt-BR" sz="1800" dirty="0" smtClean="0"/>
              <a:t>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Viabilização de investimentos em infraestrutura;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Fiscalização presente e estrategicamente distribuída;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Apoio ao modelo de concessão de dragagem por resultados;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Participação efetiva no modelo de concessão de hidrovias;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Defesa da indústria naval brasileira;</a:t>
            </a:r>
          </a:p>
          <a:p>
            <a:pPr algn="just">
              <a:lnSpc>
                <a:spcPct val="72000"/>
              </a:lnSpc>
              <a:buClr>
                <a:schemeClr val="accent1">
                  <a:lumMod val="75000"/>
                </a:schemeClr>
              </a:buClr>
            </a:pPr>
            <a:r>
              <a:rPr lang="pt-BR" sz="1800" dirty="0" smtClean="0"/>
              <a:t>Alinhamento com as políticas públicas setoriais.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QUE ESPERAR DA ANTAQ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83088" cy="1325563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 ORGANIZACIONAL DA ANTAQ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9" y="939342"/>
            <a:ext cx="8761342" cy="61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/>
          <a:stretch/>
        </p:blipFill>
        <p:spPr>
          <a:xfrm>
            <a:off x="541867" y="931332"/>
            <a:ext cx="8060266" cy="5253237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66206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MODELO DE </a:t>
            </a:r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GOVERNANÇA </a:t>
            </a:r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ANTAQ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9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DA ANTAQ - EM </a:t>
            </a:r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NÚMEROS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628650" y="1027907"/>
            <a:ext cx="7886700" cy="362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pt-BR" sz="1600" b="1" dirty="0" smtClean="0"/>
              <a:t>PRINCIPAIS RESULTADOS </a:t>
            </a:r>
            <a:r>
              <a:rPr lang="pt-BR" sz="1600" b="1" dirty="0" smtClean="0"/>
              <a:t>DA ANTAQ </a:t>
            </a:r>
            <a:r>
              <a:rPr lang="pt-BR" sz="1600" b="1" dirty="0" smtClean="0"/>
              <a:t>EM 2018:</a:t>
            </a:r>
            <a:endParaRPr lang="pt-BR" sz="1600" b="1" dirty="0"/>
          </a:p>
        </p:txBody>
      </p:sp>
      <p:cxnSp>
        <p:nvCxnSpPr>
          <p:cNvPr id="12" name="Conector reto 11"/>
          <p:cNvCxnSpPr/>
          <p:nvPr/>
        </p:nvCxnSpPr>
        <p:spPr>
          <a:xfrm flipV="1">
            <a:off x="3009900" y="1608293"/>
            <a:ext cx="0" cy="37923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V="1">
            <a:off x="6029325" y="1621814"/>
            <a:ext cx="0" cy="37788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85725" y="1843089"/>
            <a:ext cx="2924175" cy="4351338"/>
          </a:xfrm>
        </p:spPr>
        <p:txBody>
          <a:bodyPr>
            <a:no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AUDITORIA</a:t>
            </a:r>
            <a:endParaRPr lang="pt-BR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42 demandas atendidas de órgãos de controle externo;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11 procedimentos instrutórios realizados;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32 monitoramentos </a:t>
            </a:r>
            <a:r>
              <a:rPr lang="pt-BR" sz="1600" dirty="0" smtClean="0"/>
              <a:t>internos</a:t>
            </a:r>
            <a:r>
              <a:rPr lang="pt-BR" sz="1600" dirty="0"/>
              <a:t>.</a:t>
            </a:r>
            <a:endParaRPr lang="pt-BR" sz="1600" dirty="0" smtClean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3105150" y="1843089"/>
            <a:ext cx="292417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OUVIDORIA</a:t>
            </a:r>
            <a:endParaRPr lang="pt-BR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2.017 </a:t>
            </a:r>
            <a:r>
              <a:rPr lang="pt-BR" sz="1600" dirty="0" smtClean="0"/>
              <a:t>atendimentos;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Aprimoramento dos canais de comunicação com o cidadão.</a:t>
            </a:r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6096000" y="1843089"/>
            <a:ext cx="30670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800" b="1" dirty="0" smtClean="0">
                <a:solidFill>
                  <a:schemeClr val="accent1">
                    <a:lumMod val="75000"/>
                  </a:schemeClr>
                </a:solidFill>
              </a:rPr>
              <a:t>ACESSO À INFORMAÇÃO</a:t>
            </a:r>
            <a:endParaRPr lang="pt-BR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Cumprimento à LAI (Lei n° 12.527/11);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2000 solicitações atendidas pelo </a:t>
            </a:r>
            <a:r>
              <a:rPr lang="pt-BR" sz="1600" dirty="0" smtClean="0"/>
              <a:t>e-</a:t>
            </a:r>
            <a:r>
              <a:rPr lang="pt-BR" sz="1600" dirty="0" err="1"/>
              <a:t>c</a:t>
            </a:r>
            <a:r>
              <a:rPr lang="pt-BR" sz="1600" dirty="0" err="1" smtClean="0"/>
              <a:t>ic</a:t>
            </a:r>
            <a:r>
              <a:rPr lang="pt-BR" sz="1600" dirty="0" smtClean="0"/>
              <a:t>;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pt-BR" sz="1600" dirty="0" smtClean="0"/>
              <a:t>167 atendimentos/mês (média).</a:t>
            </a:r>
            <a:endParaRPr lang="pt-BR" sz="1600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6925"/>
          <a:stretch/>
        </p:blipFill>
        <p:spPr>
          <a:xfrm>
            <a:off x="3118917" y="3536183"/>
            <a:ext cx="2801390" cy="19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6"/>
            <a:ext cx="7780020" cy="49156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600" b="1" dirty="0" smtClean="0"/>
              <a:t>PRINCIPAIS RESULTADOS </a:t>
            </a:r>
            <a:r>
              <a:rPr lang="pt-BR" sz="1600" b="1" dirty="0" smtClean="0"/>
              <a:t>DA </a:t>
            </a:r>
            <a:r>
              <a:rPr lang="pt-BR" sz="1600" b="1" dirty="0" smtClean="0"/>
              <a:t>ANTAQ EM 2018:</a:t>
            </a:r>
          </a:p>
          <a:p>
            <a:pPr marL="0" indent="0" algn="just">
              <a:buNone/>
            </a:pPr>
            <a:endParaRPr lang="pt-BR" sz="1600" b="1" dirty="0" smtClean="0"/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AUDIÊNCIAS PÚBLICAS REALIZADAS:</a:t>
            </a:r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b="1" dirty="0" smtClean="0"/>
              <a:t>7 </a:t>
            </a:r>
            <a:r>
              <a:rPr lang="pt-BR" sz="1600" b="1" dirty="0"/>
              <a:t>audiências públicas </a:t>
            </a:r>
            <a:r>
              <a:rPr lang="pt-BR" sz="1600" dirty="0"/>
              <a:t>relativas ao aprimoramento dos </a:t>
            </a:r>
            <a:r>
              <a:rPr lang="pt-BR" sz="1600" dirty="0" smtClean="0"/>
              <a:t>normativos da ANTAQ;</a:t>
            </a:r>
            <a:endParaRPr lang="pt-BR" sz="1600" dirty="0"/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b="1" dirty="0"/>
              <a:t>620</a:t>
            </a:r>
            <a:r>
              <a:rPr lang="pt-BR" sz="1600" dirty="0"/>
              <a:t> contribuições </a:t>
            </a:r>
            <a:r>
              <a:rPr lang="pt-BR" sz="1600" dirty="0" smtClean="0"/>
              <a:t>recebidas em 2018. Incremento de </a:t>
            </a:r>
            <a:r>
              <a:rPr lang="pt-BR" sz="1600" dirty="0" smtClean="0"/>
              <a:t>500% </a:t>
            </a:r>
            <a:r>
              <a:rPr lang="pt-BR" sz="1600" dirty="0" smtClean="0"/>
              <a:t>comparado em 2017 (123 contribuições).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REUNIÕES 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</a:rPr>
              <a:t>DA DIRETORIA COLEGIADA:</a:t>
            </a:r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 smtClean="0"/>
              <a:t>Transmissão </a:t>
            </a:r>
            <a:r>
              <a:rPr lang="pt-BR" sz="1600" dirty="0"/>
              <a:t>ao vivo desde </a:t>
            </a:r>
            <a:r>
              <a:rPr lang="pt-BR" sz="1600" dirty="0" smtClean="0"/>
              <a:t>2013;</a:t>
            </a:r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 smtClean="0"/>
              <a:t>Todos os processos tramitam eletronicamente;</a:t>
            </a:r>
            <a:endParaRPr lang="pt-BR" sz="1600" dirty="0"/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 smtClean="0"/>
              <a:t>1.008 </a:t>
            </a:r>
            <a:r>
              <a:rPr lang="pt-BR" sz="1600" dirty="0"/>
              <a:t>processos </a:t>
            </a:r>
            <a:r>
              <a:rPr lang="pt-BR" sz="1600" dirty="0" smtClean="0"/>
              <a:t>deliberados em 2018. Desse montante, 76,8% referem-se a área finalística da ANTAQ;</a:t>
            </a:r>
            <a:endParaRPr lang="pt-BR" sz="1600" dirty="0"/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Incremento de 14% em comparação com </a:t>
            </a:r>
            <a:r>
              <a:rPr lang="pt-BR" sz="1600" dirty="0" smtClean="0"/>
              <a:t>o ano anterior;</a:t>
            </a:r>
            <a:endParaRPr lang="pt-BR" sz="1600" dirty="0"/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Em 2017, 884 processos deliberados;</a:t>
            </a:r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Em 2016, 750 processos deliberados;</a:t>
            </a:r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/>
              <a:t>Em 2019, </a:t>
            </a:r>
            <a:r>
              <a:rPr lang="pt-BR" sz="1600" dirty="0" smtClean="0"/>
              <a:t>agosto/2019, 609 </a:t>
            </a:r>
            <a:r>
              <a:rPr lang="pt-BR" sz="1600" dirty="0"/>
              <a:t>processos deliberados.</a:t>
            </a:r>
          </a:p>
          <a:p>
            <a:pPr marL="72000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pt-BR" sz="1600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 anchor="t">
            <a:normAutofit/>
          </a:bodyPr>
          <a:lstStyle/>
          <a:p>
            <a:r>
              <a:rPr lang="pt-BR" sz="3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DA ANTAQ - EM </a:t>
            </a:r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NÚMEROS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28649" y="1027906"/>
            <a:ext cx="8041525" cy="514013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1200"/>
              </a:spcBef>
              <a:spcAft>
                <a:spcPts val="1000"/>
              </a:spcAft>
              <a:buNone/>
            </a:pPr>
            <a:r>
              <a:rPr lang="pt-BR" sz="1600" b="1" dirty="0" smtClean="0"/>
              <a:t>AÇÕES </a:t>
            </a:r>
            <a:r>
              <a:rPr lang="pt-BR" sz="1600" b="1" dirty="0" smtClean="0"/>
              <a:t>EM 2018: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 smtClean="0"/>
              <a:t>Saneamento </a:t>
            </a:r>
            <a:r>
              <a:rPr lang="pt-BR" sz="1600" dirty="0"/>
              <a:t>das pendências </a:t>
            </a:r>
            <a:r>
              <a:rPr lang="pt-BR" sz="1600" dirty="0" smtClean="0"/>
              <a:t>de penalidades. Incremento </a:t>
            </a:r>
            <a:r>
              <a:rPr lang="pt-BR" sz="1600" dirty="0"/>
              <a:t>de 80% do valor de multas arrecadadas pela Agência, de R$ </a:t>
            </a:r>
            <a:r>
              <a:rPr lang="pt-BR" sz="1600" dirty="0" smtClean="0"/>
              <a:t>4,9 milhões </a:t>
            </a:r>
            <a:r>
              <a:rPr lang="pt-BR" sz="1600" dirty="0"/>
              <a:t>(2017) para R$ </a:t>
            </a:r>
            <a:r>
              <a:rPr lang="pt-BR" sz="1600" dirty="0" smtClean="0"/>
              <a:t>8,8 milhões </a:t>
            </a:r>
            <a:r>
              <a:rPr lang="pt-BR" sz="1600" dirty="0"/>
              <a:t>(2018); </a:t>
            </a:r>
            <a:endParaRPr lang="pt-BR" sz="1600" dirty="0" smtClean="0"/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 smtClean="0"/>
              <a:t>Capacitação </a:t>
            </a:r>
            <a:r>
              <a:rPr lang="pt-BR" sz="1600" dirty="0"/>
              <a:t>com ênfase na gestão de equipes e </a:t>
            </a:r>
            <a:r>
              <a:rPr lang="pt-BR" sz="1600" dirty="0" smtClean="0"/>
              <a:t>processos. 120 </a:t>
            </a:r>
            <a:r>
              <a:rPr lang="pt-BR" sz="1600" dirty="0"/>
              <a:t>vagas para </a:t>
            </a:r>
            <a:r>
              <a:rPr lang="pt-BR" sz="1600" dirty="0" smtClean="0"/>
              <a:t>2018/2019 </a:t>
            </a:r>
            <a:r>
              <a:rPr lang="pt-BR" sz="1600" dirty="0"/>
              <a:t>no âmbito do Programa de Desenvolvimento </a:t>
            </a:r>
            <a:r>
              <a:rPr lang="pt-BR" sz="1600" dirty="0"/>
              <a:t>Gerencial e </a:t>
            </a:r>
            <a:r>
              <a:rPr lang="pt-BR" sz="1600" dirty="0" smtClean="0"/>
              <a:t>implantação </a:t>
            </a:r>
            <a:r>
              <a:rPr lang="pt-BR" sz="1600" dirty="0"/>
              <a:t>do Plano Anual de Contratações (PAC), conforme Instrução Normativa nº 01/2019</a:t>
            </a:r>
            <a:r>
              <a:rPr lang="pt-BR" sz="1600" dirty="0" smtClean="0"/>
              <a:t>.</a:t>
            </a:r>
            <a:r>
              <a:rPr lang="pt-BR" sz="1600" dirty="0" smtClean="0"/>
              <a:t>; </a:t>
            </a:r>
            <a:endParaRPr lang="pt-BR" sz="1600" dirty="0"/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/>
              <a:t>Desenvolvimento das </a:t>
            </a:r>
            <a:r>
              <a:rPr lang="pt-BR" sz="1600" dirty="0" smtClean="0"/>
              <a:t>carreiras. Contratação </a:t>
            </a:r>
            <a:r>
              <a:rPr lang="pt-BR" sz="1600" dirty="0"/>
              <a:t>de </a:t>
            </a:r>
            <a:r>
              <a:rPr lang="pt-BR" sz="1600" dirty="0" smtClean="0"/>
              <a:t>2 </a:t>
            </a:r>
            <a:r>
              <a:rPr lang="pt-BR" sz="1600" dirty="0"/>
              <a:t>cursos </a:t>
            </a:r>
            <a:r>
              <a:rPr lang="pt-BR" sz="1600" dirty="0" smtClean="0"/>
              <a:t>de pós-graduação. 60 </a:t>
            </a:r>
            <a:r>
              <a:rPr lang="pt-BR" sz="1600" dirty="0"/>
              <a:t>vagas para </a:t>
            </a:r>
            <a:r>
              <a:rPr lang="pt-BR" sz="1600" dirty="0" smtClean="0"/>
              <a:t>MBA </a:t>
            </a:r>
            <a:r>
              <a:rPr lang="pt-BR" sz="1600" dirty="0"/>
              <a:t>em Regulação de Transportes </a:t>
            </a:r>
            <a:r>
              <a:rPr lang="pt-BR" sz="1600" dirty="0" err="1"/>
              <a:t>Aquaviários</a:t>
            </a:r>
            <a:r>
              <a:rPr lang="pt-BR" sz="1600" dirty="0"/>
              <a:t>, 40 vagas e </a:t>
            </a:r>
            <a:r>
              <a:rPr lang="pt-BR" sz="1600" dirty="0" smtClean="0"/>
              <a:t>especialização </a:t>
            </a:r>
            <a:r>
              <a:rPr lang="pt-BR" sz="1600" dirty="0"/>
              <a:t>em Direito Marítimo, 20 vagas</a:t>
            </a:r>
            <a:r>
              <a:rPr lang="pt-BR" sz="1600" dirty="0" smtClean="0"/>
              <a:t>;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/>
              <a:t>Redução </a:t>
            </a:r>
            <a:r>
              <a:rPr lang="pt-BR" sz="1600" dirty="0"/>
              <a:t>de despesas com realocação de </a:t>
            </a:r>
            <a:r>
              <a:rPr lang="pt-BR" sz="1600" dirty="0"/>
              <a:t>3 </a:t>
            </a:r>
            <a:r>
              <a:rPr lang="pt-BR" sz="1600" dirty="0"/>
              <a:t>unidades regionais instaladas em prédios alugados para instalações públicas;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/>
              <a:t>Redução em R$ 200 mil com realocação de veículos;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/>
              <a:t>Redução do contrato de mensageria. Economia anual de R$ 120 mil; </a:t>
            </a:r>
          </a:p>
          <a:p>
            <a:pPr algn="just">
              <a:buClr>
                <a:schemeClr val="accent1">
                  <a:lumMod val="75000"/>
                </a:schemeClr>
              </a:buClr>
            </a:pPr>
            <a:r>
              <a:rPr lang="pt-BR" sz="1600" dirty="0"/>
              <a:t>Redução do valor do contrato de aluguel da sede em R$ 70.000,00 mensal. Economia anual de R$ 840 </a:t>
            </a:r>
            <a:r>
              <a:rPr lang="pt-BR" sz="1600" dirty="0"/>
              <a:t>mil</a:t>
            </a:r>
            <a:r>
              <a:rPr lang="pt-BR" sz="1600" dirty="0"/>
              <a:t>.</a:t>
            </a:r>
          </a:p>
          <a:p>
            <a:pPr marL="0" indent="0" algn="just">
              <a:buClr>
                <a:schemeClr val="accent1">
                  <a:lumMod val="75000"/>
                </a:schemeClr>
              </a:buClr>
              <a:buNone/>
            </a:pPr>
            <a:endParaRPr lang="pt-BR" sz="1600" dirty="0"/>
          </a:p>
          <a:p>
            <a:pPr algn="just">
              <a:buClr>
                <a:schemeClr val="accent1">
                  <a:lumMod val="75000"/>
                </a:schemeClr>
              </a:buClr>
            </a:pPr>
            <a:endParaRPr lang="pt-BR" sz="1600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 anchor="t">
            <a:normAutofit/>
          </a:bodyPr>
          <a:lstStyle/>
          <a:p>
            <a:r>
              <a:rPr lang="pt-BR" sz="3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DA ANTAQ – EM NÚMEROS</a:t>
            </a:r>
            <a:endParaRPr lang="pt-BR" sz="3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781050" y="1180307"/>
            <a:ext cx="7886700" cy="510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pt-BR" sz="1600" dirty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27907"/>
            <a:ext cx="7886700" cy="66278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600" b="1" dirty="0" smtClean="0"/>
              <a:t>ORÇAMENTO COMPARATIVO COM AS DEMAIS AGÊNCIAS REGULATÓRIAS</a:t>
            </a:r>
            <a:endParaRPr lang="pt-BR" sz="1600" dirty="0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81469"/>
          </a:xfrm>
        </p:spPr>
        <p:txBody>
          <a:bodyPr anchor="t">
            <a:normAutofit/>
          </a:bodyPr>
          <a:lstStyle/>
          <a:p>
            <a:r>
              <a:rPr lang="pt-BR" sz="3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GESTÃO DA ANTAQ – EM NÚMEROS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29671" r="50727" b="49164"/>
          <a:stretch/>
        </p:blipFill>
        <p:spPr>
          <a:xfrm>
            <a:off x="1434131" y="2692400"/>
            <a:ext cx="6425740" cy="2203797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434131" y="2359586"/>
            <a:ext cx="6425739" cy="439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1300" b="1" dirty="0" smtClean="0">
                <a:solidFill>
                  <a:srgbClr val="166F8E"/>
                </a:solidFill>
              </a:rPr>
              <a:t>Orçamento das Agências reguladoras em 2018</a:t>
            </a:r>
            <a:endParaRPr lang="pt-BR" sz="1300" dirty="0">
              <a:solidFill>
                <a:srgbClr val="166F8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16384" y="4967401"/>
            <a:ext cx="2043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/>
              <a:t>Fonte: LOA/2018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39869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12510</TotalTime>
  <Words>2022</Words>
  <Application>Microsoft Office PowerPoint</Application>
  <PresentationFormat>Apresentação na tela (4:3)</PresentationFormat>
  <Paragraphs>403</Paragraphs>
  <Slides>39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Candara</vt:lpstr>
      <vt:lpstr>Open Sans</vt:lpstr>
      <vt:lpstr>Wingdings</vt:lpstr>
      <vt:lpstr>Tema do Office</vt:lpstr>
      <vt:lpstr>Planilha do Microsoft Excel</vt:lpstr>
      <vt:lpstr>Planilha</vt:lpstr>
      <vt:lpstr>Apresentação do PowerPoint</vt:lpstr>
      <vt:lpstr>A ANTAQ</vt:lpstr>
      <vt:lpstr>A ANTAQ</vt:lpstr>
      <vt:lpstr>ESTRUTURA ORGANIZACIONAL DA ANTAQ</vt:lpstr>
      <vt:lpstr>MODELO DE GOVERNANÇA DA ANTAQ</vt:lpstr>
      <vt:lpstr>GESTÃO DA ANTAQ - EM NÚMEROS</vt:lpstr>
      <vt:lpstr>GESTÃO DA ANTAQ - EM NÚMEROS</vt:lpstr>
      <vt:lpstr>GESTÃO DA ANTAQ – EM NÚMEROS</vt:lpstr>
      <vt:lpstr>GESTÃO DA ANTAQ – EM NÚMEROS</vt:lpstr>
      <vt:lpstr>GESTÃO DA ANTAQ – EM NÚMEROS</vt:lpstr>
      <vt:lpstr>GESTÃO DA ANTAQ – EM NÚMEROS</vt:lpstr>
      <vt:lpstr>GOVERNANÇA E TRANSPARÊNCIA</vt:lpstr>
      <vt:lpstr>AGENDA REGULATÓRIA</vt:lpstr>
      <vt:lpstr>AGENDA REGULATÓRIA</vt:lpstr>
      <vt:lpstr>AGENDA REGULATÓRIA</vt:lpstr>
      <vt:lpstr>AGENDA REGULATÓRIA</vt:lpstr>
      <vt:lpstr>AÇÕES</vt:lpstr>
      <vt:lpstr>AÇÕES</vt:lpstr>
      <vt:lpstr>AÇÕES</vt:lpstr>
      <vt:lpstr>Apresentação do PowerPoint</vt:lpstr>
      <vt:lpstr>Apresentação do PowerPoint</vt:lpstr>
      <vt:lpstr>AÇÕES</vt:lpstr>
      <vt:lpstr>AÇÕES</vt:lpstr>
      <vt:lpstr>AÇÕES</vt:lpstr>
      <vt:lpstr>AÇÕES</vt:lpstr>
      <vt:lpstr>AÇÕES</vt:lpstr>
      <vt:lpstr>AÇÕES</vt:lpstr>
      <vt:lpstr>AÇÕES</vt:lpstr>
      <vt:lpstr>AÇÕES</vt:lpstr>
      <vt:lpstr>AÇÕES</vt:lpstr>
      <vt:lpstr>ESTRUTURA AQUAVIÁRIA BRASILEIRA</vt:lpstr>
      <vt:lpstr>ESTRUTURA DAS PRINCIPAIS HIDROVIAS BRASILEIRAS</vt:lpstr>
      <vt:lpstr>FORMAS DE EXPLORAÇÃO DE PORTOS ORGANIZADOS E INSTALAÇÕES PORTUÁRIAS</vt:lpstr>
      <vt:lpstr>EVOLUÇÃO DOS PORTOS PÚBLICOS E PRIVADOS (Milhões de Toneladas)</vt:lpstr>
      <vt:lpstr>MOVIMENTAÇÃO EM 2018</vt:lpstr>
      <vt:lpstr>MOVIMENTAÇÃO EM 2019</vt:lpstr>
      <vt:lpstr>MOVIMENTAÇÃO 1º SEMESTRE DE 2019</vt:lpstr>
      <vt:lpstr>PERFIL DE CARGA – 1º SEMESTRE DE 2019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Euripedes de Alancardeque Batista Junior</dc:creator>
  <cp:lastModifiedBy>Euripedes de Alancardeque Batista Junior</cp:lastModifiedBy>
  <cp:revision>271</cp:revision>
  <cp:lastPrinted>2019-09-10T13:13:52Z</cp:lastPrinted>
  <dcterms:created xsi:type="dcterms:W3CDTF">2019-08-06T12:50:16Z</dcterms:created>
  <dcterms:modified xsi:type="dcterms:W3CDTF">2019-09-10T13:15:19Z</dcterms:modified>
</cp:coreProperties>
</file>