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0"/>
  </p:notesMasterIdLst>
  <p:handoutMasterIdLst>
    <p:handoutMasterId r:id="rId21"/>
  </p:handoutMasterIdLst>
  <p:sldIdLst>
    <p:sldId id="1436" r:id="rId2"/>
    <p:sldId id="1437" r:id="rId3"/>
    <p:sldId id="1438" r:id="rId4"/>
    <p:sldId id="1439" r:id="rId5"/>
    <p:sldId id="1468" r:id="rId6"/>
    <p:sldId id="1461" r:id="rId7"/>
    <p:sldId id="1463" r:id="rId8"/>
    <p:sldId id="1464" r:id="rId9"/>
    <p:sldId id="1467" r:id="rId10"/>
    <p:sldId id="1440" r:id="rId11"/>
    <p:sldId id="1441" r:id="rId12"/>
    <p:sldId id="1442" r:id="rId13"/>
    <p:sldId id="1443" r:id="rId14"/>
    <p:sldId id="1444" r:id="rId15"/>
    <p:sldId id="1445" r:id="rId16"/>
    <p:sldId id="1447" r:id="rId17"/>
    <p:sldId id="1465" r:id="rId18"/>
    <p:sldId id="1466" r:id="rId19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62" y="-14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12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13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15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17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18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5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6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9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10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nfip.org.br/wp-content/uploads/2018/12/Livros_28_11_2018_14_51_18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fip.org.br/wp-content/uploads/2018/12/Livros_28_11_2018_14_51_18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ara.leg.br/internet/comissao/index/mista/orca/orcamento/OR2019/proposta/MensagemPres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jamento.gov.br/secretarias/upload/Arquivos/servidor/publicacoes/boletim_estatistico_pessoal/2017/bep-dezembro-201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esouro.fazenda.gov.br/web/stn/demonstrativos-fiscai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a.previdencia.gov.br/site/2019/04/Transparencia_previdencia_v4.pdf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ceita.economia.gov.br/dados/receitadata/estudos-e-tributarios-e-aduaneiros/estudos-e-estatisticas/11-08-2014-grandes-numeros-dirpf/estudo-gn-irpf-ac-2016-excel.xls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amara.leg.br/orcamento-da-uniao/leis-orcamentarias/lo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cb.gov.br/content/estatisticas/Documents/Tabelas_especiais/Nfspp.x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amara.leg.br/atividade-legislativa/comissoes/comissoes-temporarias/parlamentar-de-inquerito/53a-legislatura-encerradas/cpidivi/relatorio-final-aprovado/relatorio-final-versao-autenticad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esquisa.apps.tcu.gov.br/#/documento/acordao-completo/%252a/NUMACORDAO%253A1084%2520ANOACORDAO%253A2018/DTRELEVANCIA%2520desc%252C%2520NUMACORDAOINT%2520desc/0/sinonimos%3Dfals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conteudo/home-ptbr/FAQs/FAQ%2005-Pre%C3%A7os%20Administrado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ouro.fazenda.gov.br/documents/10180/772830/Anexo_RMD_Mar_19.zip/3d01a7e1-a639-41b6-9c84-cba0caac293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hyperlink" Target="http://sa.previdencia.gov.br/site/2019/04/surpcinforme19.0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uditoriacidada.pagin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92696" y="404664"/>
            <a:ext cx="9649072" cy="56630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en-US" sz="3200" b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0" hangingPunct="0"/>
            <a:endParaRPr lang="pt-BR" sz="1000" b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0" hangingPunct="0"/>
            <a:r>
              <a:rPr lang="pt-BR" sz="3200" b="0" smtClean="0">
                <a:solidFill>
                  <a:srgbClr val="FFFFFF"/>
                </a:solidFill>
                <a:latin typeface="Tahoma" charset="0"/>
                <a:cs typeface="Tahoma" charset="0"/>
              </a:rPr>
              <a:t>A Dívida Pública e a Previdência Social</a:t>
            </a:r>
            <a:endParaRPr lang="pt-BR" sz="2700" u="sng" smtClean="0">
              <a:solidFill>
                <a:srgbClr val="FFFF00"/>
              </a:solidFill>
            </a:endParaRPr>
          </a:p>
          <a:p>
            <a:pPr algn="ctr"/>
            <a:endParaRPr lang="en-US" sz="2500" b="0" i="1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smtClean="0">
                <a:solidFill>
                  <a:srgbClr val="FFFFFF"/>
                </a:solidFill>
                <a:latin typeface="Tahoma" charset="0"/>
                <a:cs typeface="Tahoma" charset="0"/>
              </a:rPr>
              <a:t>Rodrigo Avila</a:t>
            </a:r>
          </a:p>
          <a:p>
            <a:pPr algn="ctr"/>
            <a:endParaRPr lang="pt-BR" sz="2500" b="0" i="1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Senado Federal – </a:t>
            </a:r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13/5/</a:t>
            </a:r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2019</a:t>
            </a:r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14" y="272480"/>
            <a:ext cx="2714836" cy="271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96" y="214313"/>
            <a:ext cx="8485208" cy="489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44488" y="5109702"/>
            <a:ext cx="9361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tx1"/>
                </a:solidFill>
              </a:rPr>
              <a:t>FONTE: ANFIP - </a:t>
            </a:r>
            <a:r>
              <a:rPr lang="pt-BR" sz="1400">
                <a:solidFill>
                  <a:schemeClr val="tx1"/>
                </a:solidFill>
                <a:hlinkClick r:id="rId4"/>
              </a:rPr>
              <a:t>https://www.anfip.org.br/wp-content/uploads/2018/12/Livros_28_11_2018_14_51_18.pdf</a:t>
            </a:r>
            <a:r>
              <a:rPr lang="pt-BR" sz="1600">
                <a:solidFill>
                  <a:schemeClr val="tx1"/>
                </a:solidFill>
              </a:rPr>
              <a:t> , pág 187</a:t>
            </a:r>
            <a:endParaRPr lang="pt-BR" sz="16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endParaRPr lang="pt-BR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pt-BR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SUPERÁVIT ACUMULADO de 2005 a 2015 - EM VALORES </a:t>
            </a:r>
          </a:p>
          <a:p>
            <a:pPr algn="ctr">
              <a:spcBef>
                <a:spcPts val="0"/>
              </a:spcBef>
            </a:pPr>
            <a:r>
              <a:rPr lang="pt-BR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ATUALIZADOS PARA 2018: </a:t>
            </a:r>
            <a:r>
              <a:rPr lang="pt-BR" u="sng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R$ </a:t>
            </a:r>
            <a:r>
              <a:rPr lang="pt-BR" u="sng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1,112 TRILHÃO</a:t>
            </a:r>
            <a:endParaRPr lang="pt-BR" u="sng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487" y="6478597"/>
            <a:ext cx="9361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tx1"/>
                </a:solidFill>
              </a:rPr>
              <a:t>FONTE: ANFIP - </a:t>
            </a:r>
            <a:r>
              <a:rPr lang="pt-BR" sz="1400">
                <a:solidFill>
                  <a:schemeClr val="tx1"/>
                </a:solidFill>
                <a:hlinkClick r:id="rId3"/>
              </a:rPr>
              <a:t>https://www.anfip.org.br/wp-content/uploads/2018/12/Livros_28_11_2018_14_51_18.pdf</a:t>
            </a:r>
            <a:r>
              <a:rPr lang="pt-BR" sz="1600">
                <a:solidFill>
                  <a:schemeClr val="tx1"/>
                </a:solidFill>
              </a:rPr>
              <a:t> , pág </a:t>
            </a:r>
            <a:r>
              <a:rPr lang="pt-BR" sz="1600" smtClean="0">
                <a:solidFill>
                  <a:schemeClr val="tx1"/>
                </a:solidFill>
              </a:rPr>
              <a:t>187</a:t>
            </a:r>
            <a:endParaRPr lang="pt-BR" sz="16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64" y="1412776"/>
            <a:ext cx="752288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 verdadeiro problema: queda drástica na arrecadação da Seguridade Social, devido à crise fabricada pela política monetária do BC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636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Nova falácia do Governo Federal: </a:t>
            </a:r>
          </a:p>
          <a:p>
            <a:pPr algn="ctr">
              <a:spcBef>
                <a:spcPct val="50000"/>
              </a:spcBef>
            </a:pP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déficit da Seguridade Social de R$ 303,5 bilhões em 2019</a:t>
            </a:r>
          </a:p>
          <a:p>
            <a:pPr algn="ctr">
              <a:spcBef>
                <a:spcPct val="50000"/>
              </a:spcBef>
            </a:pPr>
            <a:endParaRPr lang="pt-BR" sz="1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Não considera várias receitas, principalmente aquelas desvinculadas pela DRU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Não compensa o efeito das desonerações concedidas a partir de 2010 sob a justificativa de combater a crise: </a:t>
            </a: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R$ 511 bilhões (ANFIP)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Insere na Seguridade Social os Regimes Próprios dos Servidores, contrariando o Art. 201 da Constituição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Regime Próprio dos Servidores: contrato </a:t>
            </a:r>
            <a:r>
              <a:rPr lang="pt-BR" sz="20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 se fez com os servidores públicos, </a:t>
            </a: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onde se garante a aposentadoria e outros benefícios.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Não há sentido em se exigir “superávit”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governo deve garantir os recursos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R$ 1,27 TRILHÃO no caixa do Tesouro Nacional (dez/2018)</a:t>
            </a:r>
          </a:p>
        </p:txBody>
      </p:sp>
    </p:spTree>
    <p:extLst>
      <p:ext uri="{BB962C8B-B14F-4D97-AF65-F5344CB8AC3E}">
        <p14:creationId xmlns:p14="http://schemas.microsoft.com/office/powerpoint/2010/main" val="18691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falácia do “déficit” da Previdência - RPPS</a:t>
            </a:r>
            <a:endParaRPr lang="pt-BR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052736"/>
            <a:ext cx="9575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800" u="sng">
                <a:solidFill>
                  <a:schemeClr val="tx1"/>
                </a:solidFill>
              </a:rPr>
              <a:t>Regime Próprio de Previdência dos Servidores (RPPS)</a:t>
            </a:r>
            <a:r>
              <a:rPr lang="pt-BR" sz="2800">
                <a:solidFill>
                  <a:schemeClr val="tx1"/>
                </a:solidFill>
              </a:rPr>
              <a:t>: </a:t>
            </a:r>
            <a:r>
              <a:rPr lang="pt-BR" smtClean="0">
                <a:solidFill>
                  <a:schemeClr val="tx1"/>
                </a:solidFill>
              </a:rPr>
              <a:t>grande imprensa anuncia um grande </a:t>
            </a:r>
            <a:r>
              <a:rPr lang="pt-BR">
                <a:solidFill>
                  <a:schemeClr val="tx1"/>
                </a:solidFill>
              </a:rPr>
              <a:t>“déficit” em </a:t>
            </a:r>
            <a:r>
              <a:rPr lang="pt-BR" smtClean="0">
                <a:solidFill>
                  <a:schemeClr val="tx1"/>
                </a:solidFill>
              </a:rPr>
              <a:t>2019 de </a:t>
            </a:r>
            <a:r>
              <a:rPr lang="pt-BR">
                <a:solidFill>
                  <a:schemeClr val="tx1"/>
                </a:solidFill>
              </a:rPr>
              <a:t>R$ </a:t>
            </a:r>
            <a:r>
              <a:rPr lang="pt-BR" smtClean="0">
                <a:solidFill>
                  <a:schemeClr val="tx1"/>
                </a:solidFill>
              </a:rPr>
              <a:t>90 bilhões.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mtClean="0">
                <a:solidFill>
                  <a:schemeClr val="tx1"/>
                </a:solidFill>
              </a:rPr>
              <a:t>Porém, destes R$ 90 bilhões, apenas R$ 44,31 </a:t>
            </a:r>
            <a:r>
              <a:rPr lang="pt-BR">
                <a:solidFill>
                  <a:schemeClr val="tx1"/>
                </a:solidFill>
              </a:rPr>
              <a:t>bilhões </a:t>
            </a:r>
            <a:r>
              <a:rPr lang="pt-BR" smtClean="0">
                <a:solidFill>
                  <a:schemeClr val="tx1"/>
                </a:solidFill>
              </a:rPr>
              <a:t>se referem aos </a:t>
            </a:r>
            <a:r>
              <a:rPr lang="pt-BR">
                <a:solidFill>
                  <a:schemeClr val="tx1"/>
                </a:solidFill>
              </a:rPr>
              <a:t>Servidores </a:t>
            </a:r>
            <a:r>
              <a:rPr lang="pt-BR" smtClean="0">
                <a:solidFill>
                  <a:schemeClr val="tx1"/>
                </a:solidFill>
              </a:rPr>
              <a:t>Civis do Poder Executivo:</a:t>
            </a:r>
            <a:endParaRPr lang="pt-BR" sz="11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smtClean="0">
                <a:solidFill>
                  <a:schemeClr val="tx1"/>
                </a:solidFill>
              </a:rPr>
              <a:t>Fonte</a:t>
            </a:r>
            <a:r>
              <a:rPr lang="pt-BR" sz="1600">
                <a:solidFill>
                  <a:schemeClr val="tx1"/>
                </a:solidFill>
              </a:rPr>
              <a:t>: Pags </a:t>
            </a:r>
            <a:r>
              <a:rPr lang="pt-BR" sz="1600" smtClean="0">
                <a:solidFill>
                  <a:schemeClr val="tx1"/>
                </a:solidFill>
              </a:rPr>
              <a:t>69 a 76 do </a:t>
            </a:r>
            <a:r>
              <a:rPr lang="pt-BR" sz="1600">
                <a:solidFill>
                  <a:schemeClr val="tx1"/>
                </a:solidFill>
              </a:rPr>
              <a:t>documento disponível em:  </a:t>
            </a:r>
            <a:r>
              <a:rPr lang="pt-BR" sz="1600">
                <a:solidFill>
                  <a:schemeClr val="tx1"/>
                </a:solidFill>
                <a:hlinkClick r:id="rId3"/>
              </a:rPr>
              <a:t>http://</a:t>
            </a:r>
            <a:r>
              <a:rPr lang="pt-BR" sz="1600" smtClean="0">
                <a:solidFill>
                  <a:schemeClr val="tx1"/>
                </a:solidFill>
                <a:hlinkClick r:id="rId3"/>
              </a:rPr>
              <a:t>www.camara.leg.br/internet/comissao/index/mista/orca/orcamento/OR2019/proposta/MensagemPres.pdf</a:t>
            </a:r>
            <a:r>
              <a:rPr lang="pt-BR" sz="160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00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000" smtClean="0">
                <a:solidFill>
                  <a:schemeClr val="accent1"/>
                </a:solidFill>
              </a:rPr>
              <a:t>MENSAGEM PRESIDENCIAL – PLOA 2019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0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>
                <a:solidFill>
                  <a:schemeClr val="tx1"/>
                </a:solidFill>
              </a:rPr>
              <a:t> </a:t>
            </a:r>
            <a:r>
              <a:rPr lang="pt-BR" smtClean="0">
                <a:solidFill>
                  <a:schemeClr val="tx1"/>
                </a:solidFill>
              </a:rPr>
              <a:t>“o </a:t>
            </a:r>
            <a:r>
              <a:rPr lang="pt-BR">
                <a:solidFill>
                  <a:schemeClr val="tx1"/>
                </a:solidFill>
              </a:rPr>
              <a:t>pagamento feito aos militares inativos não estaria sujeito a um regime previdenciário, </a:t>
            </a:r>
            <a:r>
              <a:rPr lang="pt-BR" smtClean="0">
                <a:solidFill>
                  <a:schemeClr val="tx1"/>
                </a:solidFill>
              </a:rPr>
              <a:t>e sim</a:t>
            </a:r>
            <a:r>
              <a:rPr lang="pt-BR">
                <a:solidFill>
                  <a:schemeClr val="tx1"/>
                </a:solidFill>
              </a:rPr>
              <a:t>, administrativo</a:t>
            </a:r>
            <a:r>
              <a:rPr lang="pt-BR" smtClean="0">
                <a:solidFill>
                  <a:schemeClr val="tx1"/>
                </a:solidFill>
              </a:rPr>
              <a:t>.”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00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1600">
                <a:solidFill>
                  <a:schemeClr val="tx1"/>
                </a:solidFill>
              </a:rPr>
              <a:t>Fonte: Pags </a:t>
            </a:r>
            <a:r>
              <a:rPr lang="pt-BR" sz="1600" smtClean="0">
                <a:solidFill>
                  <a:schemeClr val="tx1"/>
                </a:solidFill>
              </a:rPr>
              <a:t>72 do </a:t>
            </a:r>
            <a:r>
              <a:rPr lang="pt-BR" sz="1600">
                <a:solidFill>
                  <a:schemeClr val="tx1"/>
                </a:solidFill>
              </a:rPr>
              <a:t>documento disponível em:  </a:t>
            </a:r>
            <a:r>
              <a:rPr lang="pt-BR" sz="1600">
                <a:solidFill>
                  <a:schemeClr val="tx1"/>
                </a:solidFill>
                <a:hlinkClick r:id="rId3"/>
              </a:rPr>
              <a:t>http://www.camara.leg.br/internet/comissao/index/mista/orca/orcamento/OR2019/proposta/MensagemPres.pdf</a:t>
            </a:r>
            <a:r>
              <a:rPr lang="pt-BR" sz="160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“Estado Mínimo” e a falácia do “déficit”</a:t>
            </a:r>
            <a:endParaRPr lang="pt-BR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052736"/>
            <a:ext cx="95758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mtClean="0">
                <a:solidFill>
                  <a:schemeClr val="tx1"/>
                </a:solidFill>
              </a:rPr>
              <a:t>Além do mais, fabrica-se esse </a:t>
            </a:r>
            <a:r>
              <a:rPr lang="pt-BR">
                <a:solidFill>
                  <a:schemeClr val="tx1"/>
                </a:solidFill>
              </a:rPr>
              <a:t>déficit por meio do desmonte do Estado. De 1991 a 2015 (em 24 anos), o número de servidores civis ativos do Poder Executivo cresceu apenas 8% (de 662 mil para 717 mil). No mesmo período, a população brasileira cresceu 39</a:t>
            </a:r>
            <a:r>
              <a:rPr lang="pt-BR" smtClean="0">
                <a:solidFill>
                  <a:schemeClr val="tx1"/>
                </a:solidFill>
              </a:rPr>
              <a:t>%.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0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2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mtClean="0">
                <a:solidFill>
                  <a:schemeClr val="tx1"/>
                </a:solidFill>
              </a:rPr>
              <a:t>Os </a:t>
            </a:r>
            <a:r>
              <a:rPr lang="pt-BR">
                <a:solidFill>
                  <a:schemeClr val="tx1"/>
                </a:solidFill>
              </a:rPr>
              <a:t>gastos </a:t>
            </a:r>
            <a:r>
              <a:rPr lang="pt-BR" smtClean="0">
                <a:solidFill>
                  <a:schemeClr val="tx1"/>
                </a:solidFill>
              </a:rPr>
              <a:t>com esses servidores caíram de </a:t>
            </a:r>
            <a:r>
              <a:rPr lang="pt-BR">
                <a:solidFill>
                  <a:schemeClr val="tx1"/>
                </a:solidFill>
              </a:rPr>
              <a:t>19% da Receita Corrente Líquida (RCL) em 1995 para 13% em 2016 (tendo caído de 1,9% para 1,5% do PIB). </a:t>
            </a:r>
            <a:endParaRPr lang="pt-BR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1000">
                <a:solidFill>
                  <a:schemeClr val="tx1"/>
                </a:solidFill>
              </a:rPr>
              <a:t>Fonte: </a:t>
            </a:r>
            <a:r>
              <a:rPr lang="pt-BR" sz="1000">
                <a:solidFill>
                  <a:schemeClr val="tx1"/>
                </a:solidFill>
                <a:hlinkClick r:id="rId3"/>
              </a:rPr>
              <a:t>http://www.planejamento.gov.br/secretarias/upload/Arquivos/servidor/publicacoes/boletim_estatistico_pessoal/2017/bep-dezembro-2017</a:t>
            </a:r>
            <a:r>
              <a:rPr lang="pt-BR" sz="1000">
                <a:solidFill>
                  <a:schemeClr val="tx1"/>
                </a:solidFill>
              </a:rPr>
              <a:t> - Págs </a:t>
            </a:r>
            <a:r>
              <a:rPr lang="pt-BR" sz="1000" smtClean="0">
                <a:solidFill>
                  <a:schemeClr val="tx1"/>
                </a:solidFill>
              </a:rPr>
              <a:t>25, 26, 38, 65 </a:t>
            </a:r>
            <a:r>
              <a:rPr lang="pt-BR" sz="1000">
                <a:solidFill>
                  <a:schemeClr val="tx1"/>
                </a:solidFill>
              </a:rPr>
              <a:t>e 66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2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800">
                <a:solidFill>
                  <a:schemeClr val="tx1"/>
                </a:solidFill>
              </a:rPr>
              <a:t>O gasto com pessoal (incluindo-se aposentados e pensionistas, de todos os Poderes) caiu de 54,5% da Receita Corrente Líquida em 1995 para </a:t>
            </a:r>
            <a:r>
              <a:rPr lang="pt-BR" sz="2800" smtClean="0">
                <a:solidFill>
                  <a:schemeClr val="tx1"/>
                </a:solidFill>
              </a:rPr>
              <a:t>39,5% </a:t>
            </a:r>
            <a:r>
              <a:rPr lang="pt-BR" sz="2800">
                <a:solidFill>
                  <a:schemeClr val="tx1"/>
                </a:solidFill>
              </a:rPr>
              <a:t>em </a:t>
            </a:r>
            <a:r>
              <a:rPr lang="pt-BR" sz="2800" smtClean="0">
                <a:solidFill>
                  <a:schemeClr val="tx1"/>
                </a:solidFill>
              </a:rPr>
              <a:t>2018. </a:t>
            </a:r>
            <a:endParaRPr lang="pt-BR" sz="28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8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200">
                <a:solidFill>
                  <a:schemeClr val="tx1"/>
                </a:solidFill>
              </a:rPr>
              <a:t>Fontes: </a:t>
            </a:r>
            <a:r>
              <a:rPr lang="pt-BR" sz="1200" smtClean="0">
                <a:solidFill>
                  <a:schemeClr val="tx1"/>
                </a:solidFill>
              </a:rPr>
              <a:t>Dados </a:t>
            </a:r>
            <a:r>
              <a:rPr lang="pt-BR" sz="1200">
                <a:solidFill>
                  <a:schemeClr val="tx1"/>
                </a:solidFill>
              </a:rPr>
              <a:t>de 1995 : </a:t>
            </a:r>
            <a:r>
              <a:rPr lang="pt-BR" sz="100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pt-BR" sz="1000">
                <a:solidFill>
                  <a:schemeClr val="tx1"/>
                </a:solidFill>
                <a:hlinkClick r:id="rId3"/>
              </a:rPr>
              <a:t>://www.planejamento.gov.br/secretarias/upload/Arquivos/servidor/publicacoes/boletim_estatistico_pessoal/2017/bep-dezembro-2017</a:t>
            </a:r>
            <a:r>
              <a:rPr lang="pt-BR" sz="1000">
                <a:solidFill>
                  <a:schemeClr val="tx1"/>
                </a:solidFill>
              </a:rPr>
              <a:t> - Pág </a:t>
            </a:r>
            <a:r>
              <a:rPr lang="pt-BR" sz="1000" smtClean="0">
                <a:solidFill>
                  <a:schemeClr val="tx1"/>
                </a:solidFill>
              </a:rPr>
              <a:t>38. Dados </a:t>
            </a:r>
            <a:r>
              <a:rPr lang="pt-BR" sz="1000">
                <a:solidFill>
                  <a:schemeClr val="tx1"/>
                </a:solidFill>
              </a:rPr>
              <a:t>de </a:t>
            </a:r>
            <a:r>
              <a:rPr lang="pt-BR" sz="1000" smtClean="0">
                <a:solidFill>
                  <a:schemeClr val="tx1"/>
                </a:solidFill>
              </a:rPr>
              <a:t>2018: SIAFI </a:t>
            </a:r>
            <a:r>
              <a:rPr lang="pt-BR" sz="1000">
                <a:solidFill>
                  <a:schemeClr val="tx1"/>
                </a:solidFill>
              </a:rPr>
              <a:t>e STN - </a:t>
            </a:r>
            <a:r>
              <a:rPr lang="pt-BR" sz="1000">
                <a:solidFill>
                  <a:schemeClr val="tx1"/>
                </a:solidFill>
                <a:hlinkClick r:id="rId4"/>
              </a:rPr>
              <a:t>http://www.tesouro.fazenda.gov.br/web/stn/demonstrativos-fiscais</a:t>
            </a:r>
            <a:r>
              <a:rPr lang="pt-BR" sz="1000">
                <a:solidFill>
                  <a:schemeClr val="tx1"/>
                </a:solidFill>
              </a:rPr>
              <a:t> </a:t>
            </a:r>
            <a:endParaRPr lang="pt-BR" sz="1000"/>
          </a:p>
        </p:txBody>
      </p:sp>
    </p:spTree>
    <p:extLst>
      <p:ext uri="{BB962C8B-B14F-4D97-AF65-F5344CB8AC3E}">
        <p14:creationId xmlns:p14="http://schemas.microsoft.com/office/powerpoint/2010/main" val="13340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Relatório da CPI Previdência</a:t>
            </a:r>
          </a:p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Saque de recursos da Previdência Social</a:t>
            </a:r>
          </a:p>
          <a:p>
            <a:pPr algn="ctr">
              <a:spcBef>
                <a:spcPct val="50000"/>
              </a:spcBef>
            </a:pPr>
            <a:endParaRPr lang="pt-BR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Período de 1940 a 1980 – Utilização dos recursos previdenciários em diversos projetos: CSN, FNM, CVRD, Brasília, Ponte Rio Niterói, Transamazônica, dentre outros – PREJUÍZO DE R$ 5 a 7 TRILHÕES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endParaRPr lang="pt-BR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DRU – entre 2006 e 2015 – PREJUÍZO DE R$ 500 BILHÕES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endParaRPr lang="pt-BR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Dívidas de empresas com a Previdência – R$ 450 BILHÕES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endParaRPr lang="pt-BR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56151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smtClean="0">
                <a:solidFill>
                  <a:srgbClr val="92D050"/>
                </a:solidFill>
                <a:latin typeface="Tahoma"/>
                <a:cs typeface="Tahoma"/>
              </a:rPr>
              <a:t>Falácia do combate a privilégios</a:t>
            </a:r>
          </a:p>
          <a:p>
            <a:pPr algn="ctr"/>
            <a:endParaRPr lang="pt-BR" sz="1500" smtClean="0">
              <a:solidFill>
                <a:srgbClr val="92D050"/>
              </a:solidFill>
              <a:latin typeface="Tahoma"/>
              <a:cs typeface="Tahoma"/>
            </a:endParaRPr>
          </a:p>
          <a:p>
            <a:pPr lvl="0" algn="just">
              <a:lnSpc>
                <a:spcPct val="110000"/>
              </a:lnSpc>
              <a:spcBef>
                <a:spcPts val="1200"/>
              </a:spcBef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Governo justifica a “Reforma” dizendo que ela vai combater os privilégios... Porém</a:t>
            </a: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, dos R$ 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1,236 </a:t>
            </a: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TRILHÃO de “economia” com a reforma nos próximos 10 anos, R$ 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1,012 TRILHÃO (82%) </a:t>
            </a: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serão tirados 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do: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Regime Geral (cujo teto é 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R$ 5.839,45) - aumento de requisitos de idade, tempo de contribuição, redução pensões, etc.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- Assistência Social - redução nos benefícios de 1 salário mínimo</a:t>
            </a: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Extinção do abono para mais de 20 milhões de trabalhadores que ganham entre 1 e 2 salários mínimos.</a:t>
            </a:r>
            <a:endParaRPr lang="pt-BR" b="0">
              <a:solidFill>
                <a:srgbClr val="FFFFFF"/>
              </a:solidFill>
              <a:latin typeface="Tahoma"/>
              <a:cs typeface="Tahoma"/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pt-BR" sz="1400" b="0">
                <a:solidFill>
                  <a:srgbClr val="FFFFFF"/>
                </a:solidFill>
                <a:latin typeface="Tahoma"/>
                <a:cs typeface="Tahoma"/>
              </a:rPr>
              <a:t>Fonte: </a:t>
            </a:r>
            <a:r>
              <a:rPr lang="pt-BR" sz="1400" b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http://</a:t>
            </a:r>
            <a:r>
              <a:rPr lang="pt-BR" sz="1400" b="0" smtClean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sa.previdencia.gov.br/site/2019/04/Transparencia_previdencia_v4.pdf</a:t>
            </a:r>
            <a:r>
              <a:rPr lang="pt-BR" sz="1400" b="0" smtClean="0">
                <a:solidFill>
                  <a:srgbClr val="FFFFFF"/>
                </a:solidFill>
                <a:latin typeface="Tahoma"/>
                <a:cs typeface="Tahoma"/>
              </a:rPr>
              <a:t>  - pág 9</a:t>
            </a:r>
            <a:endParaRPr lang="pt-BR" sz="1000" b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10000"/>
              </a:lnSpc>
              <a:spcBef>
                <a:spcPts val="1200"/>
              </a:spcBef>
            </a:pPr>
            <a:endParaRPr lang="pt-BR" sz="100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pt-BR" sz="3000" smtClean="0">
                <a:solidFill>
                  <a:schemeClr val="accent1"/>
                </a:solidFill>
                <a:latin typeface="Tahoma"/>
                <a:cs typeface="Tahoma"/>
              </a:rPr>
              <a:t>ISSO É COMBATER PRIVILÉGIOS ????</a:t>
            </a:r>
          </a:p>
        </p:txBody>
      </p:sp>
    </p:spTree>
    <p:extLst>
      <p:ext uri="{BB962C8B-B14F-4D97-AF65-F5344CB8AC3E}">
        <p14:creationId xmlns:p14="http://schemas.microsoft.com/office/powerpoint/2010/main" val="3892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72480" y="214313"/>
            <a:ext cx="9633520" cy="663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3000"/>
              </a:spcBef>
              <a:buClr>
                <a:srgbClr val="FF9900"/>
              </a:buClr>
            </a:pPr>
            <a:r>
              <a:rPr lang="pt-BR" altLang="pt-BR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RESULTADO DA CONCENTRAÇÃO DE RENDA</a:t>
            </a:r>
          </a:p>
          <a:p>
            <a:pPr lvl="1" algn="ctr">
              <a:spcBef>
                <a:spcPts val="1200"/>
              </a:spcBef>
              <a:buClr>
                <a:srgbClr val="FF9900"/>
              </a:buClr>
            </a:pPr>
            <a:r>
              <a:rPr lang="pt-BR" altLang="pt-BR" sz="16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Dados da Receita Federal </a:t>
            </a:r>
            <a:r>
              <a:rPr lang="pt-BR" altLang="pt-BR" sz="160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– “Grandes </a:t>
            </a:r>
            <a:r>
              <a:rPr lang="pt-BR" altLang="pt-BR" sz="16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Números das Declarações do Imposto de Renda das Pessoas Físicas</a:t>
            </a:r>
            <a:r>
              <a:rPr lang="pt-BR" altLang="pt-BR" sz="160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” </a:t>
            </a:r>
            <a:r>
              <a:rPr lang="pt-BR" altLang="pt-BR" sz="16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referentes ao Ano Calendário de </a:t>
            </a:r>
            <a:r>
              <a:rPr lang="pt-BR" altLang="pt-BR" sz="160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2016 – Tabela 9</a:t>
            </a:r>
          </a:p>
          <a:p>
            <a:pPr lvl="1" algn="ctr">
              <a:spcBef>
                <a:spcPts val="1200"/>
              </a:spcBef>
              <a:buClr>
                <a:srgbClr val="FF9900"/>
              </a:buClr>
            </a:pPr>
            <a:r>
              <a:rPr lang="pt-BR" altLang="pt-BR" sz="1200">
                <a:solidFill>
                  <a:srgbClr val="92D050"/>
                </a:solidFill>
                <a:latin typeface="Verdana" pitchFamily="34" charset="0"/>
                <a:cs typeface="Tahoma" pitchFamily="34" charset="0"/>
                <a:hlinkClick r:id="rId3"/>
              </a:rPr>
              <a:t>http://</a:t>
            </a:r>
            <a:r>
              <a:rPr lang="pt-BR" altLang="pt-BR" sz="120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  <a:hlinkClick r:id="rId3"/>
              </a:rPr>
              <a:t>receita.economia.gov.br/dados/receitadata/estudos-e-tributarios-e-aduaneiros/estudos-e-estatisticas/11-08-2014-grandes-numeros-dirpf/estudo-gn-irpf-ac-2016-excel.xlsx</a:t>
            </a:r>
            <a:r>
              <a:rPr lang="pt-BR" altLang="pt-BR" sz="120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  </a:t>
            </a:r>
            <a:endParaRPr lang="pt-BR" altLang="pt-BR" sz="1200">
              <a:solidFill>
                <a:srgbClr val="92D050"/>
              </a:solidFill>
              <a:latin typeface="Verdana" pitchFamily="34" charset="0"/>
              <a:cs typeface="Tahoma" pitchFamily="34" charset="0"/>
            </a:endParaRP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000" b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- 0,7% dos declarantes do Imposto de Renda (197 mil pessoas, com renda acima de 80 salários mínimos mensais) declararam rendimentos de R$ 531 bilhões em 2016, mais que o rendimento dos 53% declarantes mais pobres !!!!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000" b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Cada um do grupo mais rico recebeu, em média, R$ 2,7 milhões em 2016, sendo R$ 1,75 milhão ISENTOS DO IMPOSTO DE RENDA!!!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000" b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Se cada um pagasse uma alíquota de 40% sobre estes R$ 1,75 milhão, seriam arrecadados R$ 138 bilhões por ano !!! 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000" b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Este valor é muito maior que a “economia” anual anunciada pelo governo com a “reforma” da previdência para os próximos 10 anos.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00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DISTRIBUIR A RENDA SIM!          DESTRUIR A PREVIDÊNCIA NÃO!</a:t>
            </a:r>
          </a:p>
        </p:txBody>
      </p:sp>
    </p:spTree>
    <p:extLst>
      <p:ext uri="{BB962C8B-B14F-4D97-AF65-F5344CB8AC3E}">
        <p14:creationId xmlns:p14="http://schemas.microsoft.com/office/powerpoint/2010/main" val="5239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597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</a:t>
            </a:r>
            <a:r>
              <a:rPr lang="pt-BR" altLang="pt-BR" sz="2800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CONCRETAS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endParaRPr lang="pt-BR" altLang="pt-BR" sz="2800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Pressão sobre os governos</a:t>
            </a:r>
            <a:endParaRPr lang="pt-BR" altLang="pt-BR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endParaRPr lang="pt-BR" alt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Formação de Núcleos nos Estados, eventos, estudos, mobilizações, panfletagens, denúncia do novo esquema de “Securitização”.</a:t>
            </a:r>
            <a:endParaRPr lang="pt-BR" altLang="pt-BR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6" y="1006691"/>
            <a:ext cx="7416824" cy="581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8110" y="79933"/>
            <a:ext cx="7017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Orçamento Federal (Fiscal e Seguridade Social)</a:t>
            </a:r>
          </a:p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Executado (Pago) em 2018 = R$ 2,621 TRILHÕES</a:t>
            </a:r>
          </a:p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082685" y="283617"/>
            <a:ext cx="183812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R$ 336 bilhões de amortizações efetivas</a:t>
            </a:r>
          </a:p>
          <a:p>
            <a:pPr algn="ctr"/>
            <a:endParaRPr lang="pt-BR" sz="16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Estimativa de cerca de meio trilhão de juros</a:t>
            </a:r>
          </a:p>
          <a:p>
            <a:pPr algn="ctr"/>
            <a:endParaRPr lang="pt-BR" sz="16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sz="160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Tesouro Nacional contabiliza grande parte dos juros como se fosse “rolagem”</a:t>
            </a:r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SIAFI -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www2.camara.leg.br/orcamento-da-uniao/leis-orcamentarias/loa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Banco de Dados Access p/ download (execução do Orçamento da União - Dados até 31/12/2018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25756"/>
              </p:ext>
            </p:extLst>
          </p:nvPr>
        </p:nvGraphicFramePr>
        <p:xfrm>
          <a:off x="288110" y="3429000"/>
          <a:ext cx="1944216" cy="3078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50405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Agricultura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0,61%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Transporte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0,44%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Ciência e Tecnologia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Gestão Ambiental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Comércio e Serviços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Indústria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Energia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Urbanismo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Organização Agrária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Comunicações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Direitos da Cidadania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Saneamento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Desporto e Lazer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Habitação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 TOTAL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1,94%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530462" y="443711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>
                <a:latin typeface="Arial" panose="020B0604020202020204" pitchFamily="34" charset="0"/>
                <a:cs typeface="Arial" panose="020B0604020202020204" pitchFamily="34" charset="0"/>
              </a:rPr>
              <a:t>R$ 1,065 TRILHÃO</a:t>
            </a:r>
            <a:endParaRPr 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55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smtClean="0">
                <a:solidFill>
                  <a:srgbClr val="92D050"/>
                </a:solidFill>
                <a:latin typeface="Tahoma"/>
                <a:cs typeface="Tahoma"/>
              </a:rPr>
              <a:t>Dívida Pública: de onde vem?</a:t>
            </a:r>
            <a:endParaRPr lang="pt-BR" sz="2800" smtClean="0">
              <a:solidFill>
                <a:srgbClr val="92D050"/>
              </a:solidFill>
              <a:latin typeface="Tahoma"/>
              <a:cs typeface="Tahom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836712"/>
            <a:ext cx="9712325" cy="543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2480" y="6266868"/>
            <a:ext cx="9633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>
                <a:solidFill>
                  <a:schemeClr val="tx1"/>
                </a:solidFill>
              </a:rPr>
              <a:t>Fonte: 1995 a nov/2001: Banco Central - Série Temporal 16971 - NFSP sem desvalorização cambial - Fluxo acumulado no ano - Resultado primário - Total - Setor </a:t>
            </a:r>
            <a:r>
              <a:rPr lang="pt-BR" sz="1000">
                <a:solidFill>
                  <a:schemeClr val="tx1"/>
                </a:solidFill>
              </a:rPr>
              <a:t>público </a:t>
            </a:r>
            <a:r>
              <a:rPr lang="pt-BR" sz="1000" smtClean="0">
                <a:solidFill>
                  <a:schemeClr val="tx1"/>
                </a:solidFill>
              </a:rPr>
              <a:t>consolidado. Dez/2001 </a:t>
            </a:r>
            <a:r>
              <a:rPr lang="pt-BR" sz="1000">
                <a:solidFill>
                  <a:schemeClr val="tx1"/>
                </a:solidFill>
              </a:rPr>
              <a:t>a 2018: Tabela </a:t>
            </a:r>
            <a:r>
              <a:rPr lang="pt-BR" sz="1000">
                <a:solidFill>
                  <a:schemeClr val="tx1"/>
                </a:solidFill>
              </a:rPr>
              <a:t>– </a:t>
            </a:r>
            <a:r>
              <a:rPr lang="pt-BR" sz="100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pt-BR" sz="1000">
                <a:solidFill>
                  <a:schemeClr val="tx1"/>
                </a:solidFill>
                <a:hlinkClick r:id="rId4"/>
              </a:rPr>
              <a:t>://</a:t>
            </a:r>
            <a:r>
              <a:rPr lang="pt-BR" sz="1000" smtClean="0">
                <a:solidFill>
                  <a:schemeClr val="tx1"/>
                </a:solidFill>
                <a:hlinkClick r:id="rId4"/>
              </a:rPr>
              <a:t>www.bcb.gov.br/content/estatisticas/Documents/Tabelas_especiais/Nfspp.xls</a:t>
            </a:r>
            <a:r>
              <a:rPr lang="pt-BR" sz="1000" smtClean="0">
                <a:solidFill>
                  <a:schemeClr val="tx1"/>
                </a:solidFill>
              </a:rPr>
              <a:t> Estoque da Dívida Interna – Fonte: Notas para a Imprensa do Banco Central – Política Fiscal. Inclui os títulos em poder do BC, pois este último os utiliza nas Operações Compromissadas.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778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Resultados: 1995 a 2018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052736"/>
            <a:ext cx="9575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Dívida Pública Mobiliária Federal Interna era de R$ 86 bilhões no início de 1995;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Foi feito um Superávit Primário acumulado de R$ 601 bilhões de 1995 a 2018;</a:t>
            </a: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tx1"/>
                </a:solidFill>
              </a:rPr>
              <a:t>Dívida Pública Mobiliária Federal </a:t>
            </a:r>
            <a:r>
              <a:rPr lang="pt-BR" sz="2000">
                <a:solidFill>
                  <a:schemeClr val="tx1"/>
                </a:solidFill>
              </a:rPr>
              <a:t>Interna </a:t>
            </a:r>
            <a:r>
              <a:rPr lang="pt-BR" sz="2000" smtClean="0">
                <a:solidFill>
                  <a:schemeClr val="tx1"/>
                </a:solidFill>
              </a:rPr>
              <a:t>cresceu para R$ 5,523 TRILHÕES;</a:t>
            </a: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RELATÓRIO FINAL DA CPI DA DÍVIDA PÚBLICA – CÂMARA DOS DEPUTADOS – 2010: “14. Depoimentos </a:t>
            </a:r>
            <a:r>
              <a:rPr lang="pt-BR" sz="2000">
                <a:solidFill>
                  <a:schemeClr val="tx1"/>
                </a:solidFill>
              </a:rPr>
              <a:t>colhidos pela CPI confirmaram que o fator </a:t>
            </a:r>
            <a:r>
              <a:rPr lang="pt-BR" sz="2000">
                <a:solidFill>
                  <a:schemeClr val="tx1"/>
                </a:solidFill>
              </a:rPr>
              <a:t>mais </a:t>
            </a:r>
            <a:r>
              <a:rPr lang="pt-BR" sz="2000" smtClean="0">
                <a:solidFill>
                  <a:schemeClr val="tx1"/>
                </a:solidFill>
              </a:rPr>
              <a:t>importante para </a:t>
            </a:r>
            <a:r>
              <a:rPr lang="pt-BR" sz="2000">
                <a:solidFill>
                  <a:schemeClr val="tx1"/>
                </a:solidFill>
              </a:rPr>
              <a:t>o crescimento da dívida pública foram as altas taxas de </a:t>
            </a:r>
            <a:r>
              <a:rPr lang="pt-BR" sz="2000">
                <a:solidFill>
                  <a:schemeClr val="tx1"/>
                </a:solidFill>
              </a:rPr>
              <a:t>juros</a:t>
            </a:r>
            <a:r>
              <a:rPr lang="pt-BR" sz="1000" smtClean="0">
                <a:solidFill>
                  <a:schemeClr val="tx1"/>
                </a:solidFill>
              </a:rPr>
              <a:t>.</a:t>
            </a:r>
            <a:r>
              <a:rPr lang="pt-BR" sz="1000">
                <a:solidFill>
                  <a:schemeClr val="accent1"/>
                </a:solidFill>
                <a:hlinkClick r:id="rId3"/>
              </a:rPr>
              <a:t> </a:t>
            </a:r>
            <a:r>
              <a:rPr lang="pt-BR" sz="1000" smtClean="0">
                <a:solidFill>
                  <a:schemeClr val="accent1"/>
                </a:solidFill>
                <a:hlinkClick r:id="rId3"/>
              </a:rPr>
              <a:t> (Fonte: https</a:t>
            </a:r>
            <a:r>
              <a:rPr lang="pt-BR" sz="1000">
                <a:solidFill>
                  <a:schemeClr val="accent1"/>
                </a:solidFill>
                <a:hlinkClick r:id="rId3"/>
              </a:rPr>
              <a:t>://</a:t>
            </a:r>
            <a:r>
              <a:rPr lang="pt-BR" sz="1000">
                <a:solidFill>
                  <a:schemeClr val="accent1"/>
                </a:solidFill>
                <a:hlinkClick r:id="rId3"/>
              </a:rPr>
              <a:t>www2.camara.leg.br/atividade-legislativa/comissoes/comissoes-temporarias/parlamentar-de-inquerito/53a-legislatura-encerradas/cpidivi/relatorio-final-aprovado/relatorio-final-versao-autenticada</a:t>
            </a:r>
            <a:r>
              <a:rPr lang="pt-BR" sz="1000">
                <a:solidFill>
                  <a:schemeClr val="accent1"/>
                </a:solidFill>
              </a:rPr>
              <a:t> </a:t>
            </a:r>
            <a:endParaRPr lang="pt-BR" smtClean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/>
                </a:solidFill>
              </a:rPr>
              <a:t> </a:t>
            </a:r>
            <a:r>
              <a:rPr lang="pt-BR" sz="2000">
                <a:solidFill>
                  <a:schemeClr val="tx1"/>
                </a:solidFill>
              </a:rPr>
              <a:t>ACÓRDÃO Nº 1084/2018 </a:t>
            </a:r>
            <a:r>
              <a:rPr lang="pt-BR" sz="2000">
                <a:solidFill>
                  <a:schemeClr val="tx1"/>
                </a:solidFill>
              </a:rPr>
              <a:t>– </a:t>
            </a:r>
            <a:r>
              <a:rPr lang="pt-BR" sz="2000" smtClean="0">
                <a:solidFill>
                  <a:schemeClr val="tx1"/>
                </a:solidFill>
              </a:rPr>
              <a:t>TCU: “no </a:t>
            </a:r>
            <a:r>
              <a:rPr lang="pt-BR" sz="2000">
                <a:solidFill>
                  <a:schemeClr val="tx1"/>
                </a:solidFill>
              </a:rPr>
              <a:t>período de 2000 a 2017, a DBGG aumentou, em valores deflacionados, R$ 1,911 trilhão, sendo R$ 3,043 trilhões referentes à apropriação de juros, reduzido de aproximadamente R$ 1,132 trilhão referente a emissões líquidas negativas, que resultam em </a:t>
            </a:r>
            <a:r>
              <a:rPr lang="pt-BR" sz="2000">
                <a:solidFill>
                  <a:schemeClr val="tx1"/>
                </a:solidFill>
              </a:rPr>
              <a:t>resgates </a:t>
            </a:r>
            <a:r>
              <a:rPr lang="pt-BR" sz="2000" smtClean="0">
                <a:solidFill>
                  <a:schemeClr val="tx1"/>
                </a:solidFill>
              </a:rPr>
              <a:t>líquidos”. </a:t>
            </a:r>
            <a:r>
              <a:rPr lang="pt-BR" sz="2000">
                <a:solidFill>
                  <a:schemeClr val="tx1"/>
                </a:solidFill>
              </a:rPr>
              <a:t>Fonte: </a:t>
            </a:r>
            <a:r>
              <a:rPr lang="pt-BR" sz="1000">
                <a:solidFill>
                  <a:schemeClr val="tx1"/>
                </a:solidFill>
                <a:hlinkClick r:id="rId4"/>
              </a:rPr>
              <a:t>https://pesquisa.apps.tcu.gov.br/#/documento/acordao-completo/%</a:t>
            </a:r>
            <a:r>
              <a:rPr lang="pt-BR" sz="1000">
                <a:solidFill>
                  <a:schemeClr val="tx1"/>
                </a:solidFill>
                <a:hlinkClick r:id="rId4"/>
              </a:rPr>
              <a:t>252a/NUMACORDAO%253A1084%2520ANOACORDAO%253A2018/DTRELEVANCIA%2520desc%252C%2520NUMACORDAOINT%2520desc/0/sinonimos%3Dfalse</a:t>
            </a:r>
            <a:r>
              <a:rPr lang="pt-BR" sz="2000">
                <a:solidFill>
                  <a:schemeClr val="tx1"/>
                </a:solidFill>
              </a:rPr>
              <a:t> </a:t>
            </a:r>
            <a:endParaRPr lang="pt-BR" sz="200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Porém, o TCU não propõe investigar a formação e a necessidade das altíssimas  taxas de juros brasileiras</a:t>
            </a:r>
            <a:endParaRPr lang="pt-BR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Regime de Metas de Inflação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052736"/>
            <a:ext cx="95758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tx1"/>
                </a:solidFill>
              </a:rPr>
              <a:t>Busca da meta de inflação via altas taxas de juros, ignorando </a:t>
            </a:r>
            <a:r>
              <a:rPr lang="pt-BR" sz="2000">
                <a:solidFill>
                  <a:schemeClr val="tx1"/>
                </a:solidFill>
              </a:rPr>
              <a:t>o </a:t>
            </a:r>
            <a:r>
              <a:rPr lang="pt-BR" sz="2000" smtClean="0">
                <a:solidFill>
                  <a:schemeClr val="tx1"/>
                </a:solidFill>
              </a:rPr>
              <a:t>Art</a:t>
            </a:r>
            <a:r>
              <a:rPr lang="pt-BR" sz="2000">
                <a:solidFill>
                  <a:schemeClr val="tx1"/>
                </a:solidFill>
              </a:rPr>
              <a:t>. </a:t>
            </a:r>
            <a:r>
              <a:rPr lang="pt-BR" sz="2000">
                <a:solidFill>
                  <a:schemeClr val="tx1"/>
                </a:solidFill>
              </a:rPr>
              <a:t>3º </a:t>
            </a:r>
            <a:r>
              <a:rPr lang="pt-BR" sz="2000" smtClean="0">
                <a:solidFill>
                  <a:schemeClr val="tx1"/>
                </a:solidFill>
              </a:rPr>
              <a:t>da Lei 4.595/1964: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A </a:t>
            </a:r>
            <a:r>
              <a:rPr lang="pt-BR" sz="2000">
                <a:solidFill>
                  <a:schemeClr val="tx1"/>
                </a:solidFill>
              </a:rPr>
              <a:t>política do Conselho Monetário Nacional </a:t>
            </a:r>
            <a:r>
              <a:rPr lang="pt-BR" sz="2000">
                <a:solidFill>
                  <a:schemeClr val="tx1"/>
                </a:solidFill>
              </a:rPr>
              <a:t>objetivará</a:t>
            </a:r>
            <a:r>
              <a:rPr lang="pt-BR" sz="2000" smtClean="0">
                <a:solidFill>
                  <a:schemeClr val="tx1"/>
                </a:solidFill>
              </a:rPr>
              <a:t>: (I) Adaptar </a:t>
            </a:r>
            <a:r>
              <a:rPr lang="pt-BR" sz="2000">
                <a:solidFill>
                  <a:schemeClr val="tx1"/>
                </a:solidFill>
              </a:rPr>
              <a:t>o volume dos meios de pagamento ás reais necessidades da economia nacional e seu processo de </a:t>
            </a:r>
            <a:r>
              <a:rPr lang="pt-BR" sz="2000">
                <a:solidFill>
                  <a:schemeClr val="tx1"/>
                </a:solidFill>
              </a:rPr>
              <a:t>desenvolvimento</a:t>
            </a:r>
            <a:r>
              <a:rPr lang="pt-BR" sz="2000" smtClean="0">
                <a:solidFill>
                  <a:schemeClr val="tx1"/>
                </a:solidFill>
              </a:rPr>
              <a:t>; (II) Regular </a:t>
            </a:r>
            <a:r>
              <a:rPr lang="pt-BR" sz="2000">
                <a:solidFill>
                  <a:schemeClr val="tx1"/>
                </a:solidFill>
              </a:rPr>
              <a:t>o valor interno da moeda, para tanto prevenindo ou corrigindo os surtos inflacionários ou deflacionários de origem interna ou externa, </a:t>
            </a:r>
            <a:r>
              <a:rPr lang="pt-BR" sz="2000" u="sng">
                <a:solidFill>
                  <a:schemeClr val="tx1"/>
                </a:solidFill>
              </a:rPr>
              <a:t>as depressões econômicas e outros desequilíbrios oriundos de </a:t>
            </a:r>
            <a:r>
              <a:rPr lang="pt-BR" sz="2000" u="sng">
                <a:solidFill>
                  <a:schemeClr val="tx1"/>
                </a:solidFill>
              </a:rPr>
              <a:t>fenômenos </a:t>
            </a:r>
            <a:r>
              <a:rPr lang="pt-BR" sz="2000" u="sng" smtClean="0">
                <a:solidFill>
                  <a:schemeClr val="tx1"/>
                </a:solidFill>
              </a:rPr>
              <a:t>conjunturais</a:t>
            </a:r>
            <a:r>
              <a:rPr lang="pt-BR" sz="2000" smtClean="0">
                <a:solidFill>
                  <a:schemeClr val="tx1"/>
                </a:solidFill>
              </a:rPr>
              <a:t>;</a:t>
            </a: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tx1"/>
                </a:solidFill>
              </a:rPr>
              <a:t>De  janeiro  de  1995  a  maio  de  2016,  o  conjunto  dos  preços  administrados  do  IPCA  avançou 664,1%, enquanto o conjunto dos preços livres aumentou 301,3%. Entre os preços administrados que  mais  subiram,  destacam-se  os  preços  de  gás  de  botijão  (1257,8%)  e  plano  de  saúde (</a:t>
            </a:r>
            <a:r>
              <a:rPr lang="pt-BR" sz="2000">
                <a:solidFill>
                  <a:schemeClr val="tx1"/>
                </a:solidFill>
              </a:rPr>
              <a:t>820,4</a:t>
            </a:r>
            <a:r>
              <a:rPr lang="pt-BR" sz="2000" smtClean="0">
                <a:solidFill>
                  <a:schemeClr val="tx1"/>
                </a:solidFill>
              </a:rPr>
              <a:t>%) - Fonte</a:t>
            </a:r>
            <a:r>
              <a:rPr lang="pt-BR" sz="2000">
                <a:solidFill>
                  <a:schemeClr val="tx1"/>
                </a:solidFill>
              </a:rPr>
              <a:t>: </a:t>
            </a:r>
            <a:r>
              <a:rPr lang="pt-BR" sz="2000">
                <a:solidFill>
                  <a:schemeClr val="tx1"/>
                </a:solidFill>
              </a:rPr>
              <a:t>Banco </a:t>
            </a:r>
            <a:r>
              <a:rPr lang="pt-BR" sz="2000">
                <a:solidFill>
                  <a:schemeClr val="tx1"/>
                </a:solidFill>
              </a:rPr>
              <a:t>Central  </a:t>
            </a:r>
            <a:r>
              <a:rPr lang="pt-BR" sz="1000">
                <a:solidFill>
                  <a:schemeClr val="tx1"/>
                </a:solidFill>
                <a:hlinkClick r:id="rId3"/>
              </a:rPr>
              <a:t>https</a:t>
            </a:r>
            <a:r>
              <a:rPr lang="pt-BR" sz="1000">
                <a:solidFill>
                  <a:schemeClr val="tx1"/>
                </a:solidFill>
                <a:hlinkClick r:id="rId3"/>
              </a:rPr>
              <a:t>://</a:t>
            </a:r>
            <a:r>
              <a:rPr lang="pt-BR" sz="1000" smtClean="0">
                <a:solidFill>
                  <a:schemeClr val="tx1"/>
                </a:solidFill>
                <a:hlinkClick r:id="rId3"/>
              </a:rPr>
              <a:t>www.bcb.gov.br/conteudo/home-ptbr/FAQs/FAQ%2005-Pre%C3%A7os%20Administrados.pdf</a:t>
            </a:r>
            <a:r>
              <a:rPr lang="pt-BR" sz="1000" smtClean="0">
                <a:solidFill>
                  <a:schemeClr val="tx1"/>
                </a:solidFill>
              </a:rPr>
              <a:t>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00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Poder Executivo apresentou o PLP 112/2019 para revogar estes itens da Lei 4.595/1964</a:t>
            </a:r>
            <a:endParaRPr lang="pt-BR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BRASIL: AUDITORIA </a:t>
            </a: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1988</a:t>
            </a: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 no âmbito do Ministério da Fazenda, com participação da Sociedade Civil: Aprovada 3 vezes pelo Congresso Nacional e vetada 3 vezes pelos governos Dilma e Temer (2016 e 2017)</a:t>
            </a:r>
            <a:endParaRPr lang="pt-BR" sz="28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64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2" y="404664"/>
            <a:ext cx="9766073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</a:t>
            </a:r>
            <a:r>
              <a:rPr lang="pt-BR" sz="1400" b="0" smtClean="0">
                <a:solidFill>
                  <a:srgbClr val="FFFFFF"/>
                </a:solidFill>
                <a:cs typeface="Arial" charset="0"/>
              </a:rPr>
              <a:t>“Títulos Públicos Federais”.</a:t>
            </a:r>
            <a:endParaRPr lang="pt-BR" sz="14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2799" y="1342894"/>
            <a:ext cx="3744416" cy="2977738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Juros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sobre juros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Regime de Metas de Inflação 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Reuniões do BC com banqueiros: Conflito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de interesses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Dívidas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dos estados com a </a:t>
            </a: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União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Acumulação de Reservas Cambiais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“Operações de Mercado Aberto”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Operações de “swaps”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Empréstimos ao BNDES</a:t>
            </a:r>
          </a:p>
        </p:txBody>
      </p:sp>
    </p:spTree>
    <p:extLst>
      <p:ext uri="{BB962C8B-B14F-4D97-AF65-F5344CB8AC3E}">
        <p14:creationId xmlns:p14="http://schemas.microsoft.com/office/powerpoint/2010/main" val="3886288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72480" y="6071879"/>
            <a:ext cx="96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www.tesouro.fazenda.gov.br/documents/10180/772830/Anexo_RMD_Mar_19.zip/3d01a7e1-a639-41b6-9c84-cba0caac293b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quadros 2.7 e 5.4. Foi acrescentado na rubrica “Bancos” o montante de Operações de Mercado Aberto (as chamadas “operações compromissadas”) constante no quadro 5.4, uma vez que se trata de dívida do Banco Central com bancos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EFPC: Aplicações em Renda Fixa -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sa.previdencia.gov.br/site/2019/04/surpcinforme19.01.pdf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/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330200" y="31433"/>
            <a:ext cx="957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Beneficiários da Dívida Interna </a:t>
            </a: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Federal – mar/19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712459"/>
            <a:ext cx="7875579" cy="535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881508" y="1844823"/>
            <a:ext cx="1209080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EFPC (Fundos de Pensão): 9,56%</a:t>
            </a:r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 bwMode="auto">
          <a:xfrm>
            <a:off x="3090588" y="2636912"/>
            <a:ext cx="977868" cy="162019"/>
          </a:xfrm>
          <a:prstGeom prst="straightConnector1">
            <a:avLst/>
          </a:prstGeom>
          <a:solidFill>
            <a:srgbClr val="FFFFFF"/>
          </a:solidFill>
          <a:ln w="28575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CaixaDeTexto 5"/>
          <p:cNvSpPr txBox="1"/>
          <p:nvPr/>
        </p:nvSpPr>
        <p:spPr>
          <a:xfrm>
            <a:off x="49092" y="2902064"/>
            <a:ext cx="3530430" cy="3108543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 do MF a pedido com base na LAI, que solicitou o nome dos detentores finais dos títulos da dívida: </a:t>
            </a:r>
          </a:p>
          <a:p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Ressaltamos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que o Tesouro Nacional por não ser órgão supervisor destes grupos, não detém os dados dos participantes ou cotistas dessas entidades e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fundos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“...sigilo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bancário referente às operações ativas e passivas e serviços prestados pelas instituições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financeiras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11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732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42934</TotalTime>
  <Words>1736</Words>
  <Application>Microsoft Office PowerPoint</Application>
  <PresentationFormat>Papel A4 (210 x 297 mm)</PresentationFormat>
  <Paragraphs>204</Paragraphs>
  <Slides>18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1870</cp:revision>
  <cp:lastPrinted>2008-11-20T19:12:03Z</cp:lastPrinted>
  <dcterms:created xsi:type="dcterms:W3CDTF">2001-11-19T18:24:28Z</dcterms:created>
  <dcterms:modified xsi:type="dcterms:W3CDTF">2019-05-13T10:10:13Z</dcterms:modified>
</cp:coreProperties>
</file>