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5" r:id="rId5"/>
    <p:sldId id="266" r:id="rId6"/>
    <p:sldId id="263" r:id="rId7"/>
    <p:sldId id="268" r:id="rId8"/>
    <p:sldId id="271" r:id="rId9"/>
    <p:sldId id="262" r:id="rId10"/>
    <p:sldId id="273" r:id="rId11"/>
    <p:sldId id="267" r:id="rId12"/>
    <p:sldId id="258" r:id="rId13"/>
    <p:sldId id="259" r:id="rId14"/>
    <p:sldId id="274" r:id="rId15"/>
    <p:sldId id="264" r:id="rId16"/>
    <p:sldId id="269" r:id="rId17"/>
    <p:sldId id="270" r:id="rId18"/>
    <p:sldId id="275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94660"/>
  </p:normalViewPr>
  <p:slideViewPr>
    <p:cSldViewPr>
      <p:cViewPr varScale="1">
        <p:scale>
          <a:sx n="69" d="100"/>
          <a:sy n="69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16D7-8F5F-47F9-BF7B-10DB05A1994C}" type="datetimeFigureOut">
              <a:rPr lang="pt-BR" smtClean="0"/>
              <a:t>13/05/2019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5D3A4-66A9-4E08-84A9-C4B28B3C0E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1665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16D7-8F5F-47F9-BF7B-10DB05A1994C}" type="datetimeFigureOut">
              <a:rPr lang="pt-BR" smtClean="0"/>
              <a:t>13/05/2019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5D3A4-66A9-4E08-84A9-C4B28B3C0E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4144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16D7-8F5F-47F9-BF7B-10DB05A1994C}" type="datetimeFigureOut">
              <a:rPr lang="pt-BR" smtClean="0"/>
              <a:t>13/05/2019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5D3A4-66A9-4E08-84A9-C4B28B3C0E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3666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16D7-8F5F-47F9-BF7B-10DB05A1994C}" type="datetimeFigureOut">
              <a:rPr lang="pt-BR" smtClean="0"/>
              <a:t>13/05/2019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5D3A4-66A9-4E08-84A9-C4B28B3C0E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8921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16D7-8F5F-47F9-BF7B-10DB05A1994C}" type="datetimeFigureOut">
              <a:rPr lang="pt-BR" smtClean="0"/>
              <a:t>13/05/2019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5D3A4-66A9-4E08-84A9-C4B28B3C0E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395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16D7-8F5F-47F9-BF7B-10DB05A1994C}" type="datetimeFigureOut">
              <a:rPr lang="pt-BR" smtClean="0"/>
              <a:t>13/05/2019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5D3A4-66A9-4E08-84A9-C4B28B3C0E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3182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16D7-8F5F-47F9-BF7B-10DB05A1994C}" type="datetimeFigureOut">
              <a:rPr lang="pt-BR" smtClean="0"/>
              <a:t>13/05/2019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5D3A4-66A9-4E08-84A9-C4B28B3C0E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5297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16D7-8F5F-47F9-BF7B-10DB05A1994C}" type="datetimeFigureOut">
              <a:rPr lang="pt-BR" smtClean="0"/>
              <a:t>13/05/2019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5D3A4-66A9-4E08-84A9-C4B28B3C0E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9272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16D7-8F5F-47F9-BF7B-10DB05A1994C}" type="datetimeFigureOut">
              <a:rPr lang="pt-BR" smtClean="0"/>
              <a:t>13/05/2019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5D3A4-66A9-4E08-84A9-C4B28B3C0E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4683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16D7-8F5F-47F9-BF7B-10DB05A1994C}" type="datetimeFigureOut">
              <a:rPr lang="pt-BR" smtClean="0"/>
              <a:t>13/05/2019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5D3A4-66A9-4E08-84A9-C4B28B3C0E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250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16D7-8F5F-47F9-BF7B-10DB05A1994C}" type="datetimeFigureOut">
              <a:rPr lang="pt-BR" smtClean="0"/>
              <a:t>13/05/2019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5D3A4-66A9-4E08-84A9-C4B28B3C0E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7198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016D7-8F5F-47F9-BF7B-10DB05A1994C}" type="datetimeFigureOut">
              <a:rPr lang="pt-BR" smtClean="0"/>
              <a:t>13/05/2019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5D3A4-66A9-4E08-84A9-C4B28B3C0E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6168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5400" dirty="0" smtClean="0"/>
              <a:t>Previdência e Trabalho</a:t>
            </a:r>
            <a:endParaRPr lang="pt-BR" sz="5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3886200"/>
            <a:ext cx="8496944" cy="2423120"/>
          </a:xfrm>
        </p:spPr>
        <p:txBody>
          <a:bodyPr>
            <a:noAutofit/>
          </a:bodyPr>
          <a:lstStyle/>
          <a:p>
            <a:r>
              <a:rPr lang="pt-BR" sz="2800" dirty="0" smtClean="0"/>
              <a:t>Senado Federal</a:t>
            </a:r>
          </a:p>
          <a:p>
            <a:r>
              <a:rPr lang="pt-BR" sz="2800" dirty="0" smtClean="0"/>
              <a:t>Audiência Pública na</a:t>
            </a:r>
            <a:endParaRPr lang="pt-BR" sz="2800" dirty="0"/>
          </a:p>
          <a:p>
            <a:r>
              <a:rPr lang="pt-BR" sz="2800" dirty="0" smtClean="0"/>
              <a:t>Comissão de Direitos Humanos e Legislação Participativa</a:t>
            </a:r>
          </a:p>
          <a:p>
            <a:r>
              <a:rPr lang="pt-BR" sz="2800" dirty="0" smtClean="0"/>
              <a:t>Maio, 2019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9340"/>
            <a:ext cx="1296144" cy="129614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35295"/>
            <a:ext cx="1296144" cy="88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69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pt-BR" sz="3600" dirty="0">
                <a:cs typeface="Tahoma" pitchFamily="34" charset="0"/>
              </a:rPr>
              <a:t>Inviabilização do cumprimento do Dever do Estado com a Saúde e a Educação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320480"/>
          </a:xfrm>
        </p:spPr>
        <p:txBody>
          <a:bodyPr>
            <a:normAutofit fontScale="77500" lnSpcReduction="20000"/>
          </a:bodyPr>
          <a:lstStyle/>
          <a:p>
            <a:pPr marL="285750" indent="-285750" algn="just">
              <a:lnSpc>
                <a:spcPct val="120000"/>
              </a:lnSpc>
            </a:pPr>
            <a:r>
              <a:rPr lang="pt-BR" dirty="0" smtClean="0"/>
              <a:t> </a:t>
            </a:r>
            <a:r>
              <a:rPr lang="pt-BR" dirty="0">
                <a:cs typeface="Tahoma" pitchFamily="34" charset="0"/>
              </a:rPr>
              <a:t>De acordo com a projeção realizada pela ONU, de 2015 a 2030, a população brasileira deve aumentar 20,8 milhões, alcançando 228,6 milhões de pessoas. </a:t>
            </a:r>
          </a:p>
          <a:p>
            <a:pPr marL="285750" indent="-285750" algn="just">
              <a:lnSpc>
                <a:spcPct val="120000"/>
              </a:lnSpc>
            </a:pPr>
            <a:endParaRPr lang="pt-BR" dirty="0">
              <a:cs typeface="Tahoma" pitchFamily="34" charset="0"/>
            </a:endParaRPr>
          </a:p>
          <a:p>
            <a:pPr marL="285750" indent="-285750" algn="just">
              <a:lnSpc>
                <a:spcPct val="120000"/>
              </a:lnSpc>
            </a:pPr>
            <a:r>
              <a:rPr lang="pt-BR" dirty="0">
                <a:cs typeface="Tahoma" pitchFamily="34" charset="0"/>
              </a:rPr>
              <a:t>Com os valores destinados às áreas sociais congelados e corrigidos unicamente pelo IPCA, estarão inviabilizados os investimentos.</a:t>
            </a:r>
          </a:p>
          <a:p>
            <a:pPr marL="285750" indent="-285750" algn="just">
              <a:lnSpc>
                <a:spcPct val="120000"/>
              </a:lnSpc>
            </a:pPr>
            <a:endParaRPr lang="pt-BR" dirty="0">
              <a:cs typeface="Tahoma" pitchFamily="34" charset="0"/>
            </a:endParaRPr>
          </a:p>
          <a:p>
            <a:pPr marL="285750" indent="-285750" algn="just">
              <a:lnSpc>
                <a:spcPct val="120000"/>
              </a:lnSpc>
            </a:pPr>
            <a:r>
              <a:rPr lang="pt-BR" dirty="0">
                <a:cs typeface="Tahoma" pitchFamily="34" charset="0"/>
              </a:rPr>
              <a:t>EC 95/2016 afronta a própria Constituição! E privilegia gastos financeiros com a chamada dívida pública.</a:t>
            </a:r>
          </a:p>
        </p:txBody>
      </p:sp>
    </p:spTree>
    <p:extLst>
      <p:ext uri="{BB962C8B-B14F-4D97-AF65-F5344CB8AC3E}">
        <p14:creationId xmlns:p14="http://schemas.microsoft.com/office/powerpoint/2010/main" val="291022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66539"/>
            <a:ext cx="6690284" cy="679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97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Sistema da Dívida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Transformações de dívidas de bancos em dívida pública (PROER, PROES);</a:t>
            </a:r>
          </a:p>
          <a:p>
            <a:r>
              <a:rPr lang="pt-BR" dirty="0" smtClean="0"/>
              <a:t>Elevadíssimas taxas de juros: praticadas sem justificativa técnica, jurídica, econômica ou política;</a:t>
            </a:r>
          </a:p>
          <a:p>
            <a:r>
              <a:rPr lang="pt-BR" dirty="0" smtClean="0"/>
              <a:t>A ilegal prática do anatocismo: incidência contínua de juros sobre juros; </a:t>
            </a:r>
          </a:p>
          <a:p>
            <a:r>
              <a:rPr lang="pt-BR" dirty="0" smtClean="0"/>
              <a:t>A irregular contabilização de juros como se fosse amortização da dívida, burlando-se o artigo 167, III, da Constituição Federal</a:t>
            </a:r>
          </a:p>
          <a:p>
            <a:pPr marL="0" indent="0" algn="ctr">
              <a:buNone/>
            </a:pPr>
            <a:r>
              <a:rPr lang="pt-BR" b="1" dirty="0" smtClean="0">
                <a:solidFill>
                  <a:srgbClr val="FF0000"/>
                </a:solidFill>
              </a:rPr>
              <a:t>Juros são despesas correntes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39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Dívida sem contrapartidas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997152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Swap cambial realizadas pelo BC em moeda nacional, garantindo o risco de variação do dólar de forma sigilosa (ilegal, conforme TC-012.015/2003-0);</a:t>
            </a:r>
          </a:p>
          <a:p>
            <a:r>
              <a:rPr lang="pt-BR" dirty="0" smtClean="0"/>
              <a:t>Remuneração da sobra do caixa dos bancos por meio das sigilosas “operações compromissadas” que alcançaram R$1,23 trilhão em 2017 (ilegal! BC enviou PL 9.248/2017 para “legalizar”)</a:t>
            </a:r>
          </a:p>
          <a:p>
            <a:r>
              <a:rPr lang="pt-BR" dirty="0" smtClean="0"/>
              <a:t>Emissão excessiva de títulos para formar “colchão de liquidez”;</a:t>
            </a:r>
          </a:p>
          <a:p>
            <a:r>
              <a:rPr lang="pt-BR" dirty="0" smtClean="0"/>
              <a:t>Prejuízos do Banco Central que são transformados em dívida pública.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15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8380"/>
            <a:ext cx="9144000" cy="488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51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“Crise” dos Estados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3917032"/>
          </a:xfrm>
        </p:spPr>
        <p:txBody>
          <a:bodyPr>
            <a:normAutofit/>
          </a:bodyPr>
          <a:lstStyle/>
          <a:p>
            <a:r>
              <a:rPr lang="pt-BR" dirty="0" smtClean="0"/>
              <a:t>Estados já pagaram mais de 3 vezes o valor de suas dívidas refinanciadas pela União;</a:t>
            </a:r>
          </a:p>
          <a:p>
            <a:r>
              <a:rPr lang="pt-BR" dirty="0" smtClean="0"/>
              <a:t>Estados ainda devem cerca de 5 vezes o valor refinanciado pela União;</a:t>
            </a:r>
          </a:p>
          <a:p>
            <a:r>
              <a:rPr lang="pt-BR" dirty="0" smtClean="0"/>
              <a:t>Estados são credores de R$ 270 bilhões perante a União de créditos da Lei Kandir;</a:t>
            </a:r>
          </a:p>
        </p:txBody>
      </p:sp>
    </p:spTree>
    <p:extLst>
      <p:ext uri="{BB962C8B-B14F-4D97-AF65-F5344CB8AC3E}">
        <p14:creationId xmlns:p14="http://schemas.microsoft.com/office/powerpoint/2010/main" val="131943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Quebra do Pacto Federativo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Contratar dívida externa com bancos privados internacionais para pagar à União; </a:t>
            </a:r>
          </a:p>
          <a:p>
            <a:r>
              <a:rPr lang="pt-BR" dirty="0"/>
              <a:t>E</a:t>
            </a:r>
            <a:r>
              <a:rPr lang="pt-BR" dirty="0" smtClean="0"/>
              <a:t>squema fraudulento da “Securitização de Créditos Públicos”;</a:t>
            </a:r>
          </a:p>
          <a:p>
            <a:r>
              <a:rPr lang="pt-BR" dirty="0"/>
              <a:t>E</a:t>
            </a:r>
            <a:r>
              <a:rPr lang="pt-BR" dirty="0" smtClean="0"/>
              <a:t>xigir cortes de gastos com funcionalismo estadual, entre outros sacrifícios, para um novo “Plano de Equilíbrio Fiscal”.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48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77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06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Seguridade Social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Universal;</a:t>
            </a:r>
          </a:p>
          <a:p>
            <a:r>
              <a:rPr lang="pt-BR" dirty="0" smtClean="0"/>
              <a:t>Solidariedade entre gerações de trabalhadores/as;</a:t>
            </a:r>
          </a:p>
          <a:p>
            <a:r>
              <a:rPr lang="pt-BR" dirty="0"/>
              <a:t>A</a:t>
            </a:r>
            <a:r>
              <a:rPr lang="pt-BR" dirty="0" smtClean="0"/>
              <a:t>tende a mais de 100 milhões de pessoas;</a:t>
            </a:r>
          </a:p>
          <a:p>
            <a:r>
              <a:rPr lang="pt-BR" dirty="0" smtClean="0"/>
              <a:t>De 2005 a 2016 a arrecadação de contribuições à Seguridade Social registrou SUPERÁVIT de mais de R$1 TRILHÃO;</a:t>
            </a:r>
          </a:p>
          <a:p>
            <a:r>
              <a:rPr lang="pt-BR" dirty="0" smtClean="0"/>
              <a:t>Em mais de 70% dos municípios brasileiros, o volume de recursos dos benefícios da Seguridade Social supera o FPM.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508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Para além da aposentadoria...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 smtClean="0"/>
              <a:t>I - cobertura dos eventos de doença, invalidez, morte e idade avançada;</a:t>
            </a:r>
          </a:p>
          <a:p>
            <a:pPr marL="0" indent="0">
              <a:buNone/>
            </a:pPr>
            <a:r>
              <a:rPr lang="pt-BR" dirty="0" smtClean="0"/>
              <a:t>II - proteção à maternidade, especialmente à gestante;</a:t>
            </a:r>
          </a:p>
          <a:p>
            <a:pPr marL="0" indent="0">
              <a:buNone/>
            </a:pPr>
            <a:r>
              <a:rPr lang="pt-BR" dirty="0" smtClean="0"/>
              <a:t>III - proteção ao trabalhador em situação de desemprego involuntário;</a:t>
            </a:r>
          </a:p>
          <a:p>
            <a:pPr marL="0" indent="0">
              <a:buNone/>
            </a:pPr>
            <a:r>
              <a:rPr lang="pt-BR" dirty="0" smtClean="0"/>
              <a:t>IV - salário-família e auxílio-reclusão para os dependentes dos segurados de baixa renda;</a:t>
            </a:r>
          </a:p>
          <a:p>
            <a:pPr marL="0" indent="0">
              <a:buNone/>
            </a:pPr>
            <a:r>
              <a:rPr lang="pt-BR" dirty="0" smtClean="0"/>
              <a:t>V - pensão por morte do segurado, homem ou mulher, ao cônjuge ou companheiro e dependentes.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8869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" y="614362"/>
            <a:ext cx="8982075" cy="562927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611560" y="6381328"/>
            <a:ext cx="194421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tx1"/>
                </a:solidFill>
              </a:rPr>
              <a:t>Fonte: IBGE, 2018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51520" y="1412776"/>
            <a:ext cx="3528392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385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20" y="548680"/>
            <a:ext cx="8558913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0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Parceria Capital &amp; Governo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3124944"/>
          </a:xfrm>
        </p:spPr>
        <p:txBody>
          <a:bodyPr/>
          <a:lstStyle/>
          <a:p>
            <a:r>
              <a:rPr lang="pt-BR" dirty="0"/>
              <a:t>R</a:t>
            </a:r>
            <a:r>
              <a:rPr lang="pt-BR" dirty="0" smtClean="0"/>
              <a:t>iqueza financeira disponível:</a:t>
            </a:r>
          </a:p>
          <a:p>
            <a:pPr lvl="1"/>
            <a:r>
              <a:rPr lang="pt-BR" dirty="0" smtClean="0"/>
              <a:t>Tesouro Nacional (R$ 1,27 TRILHÃO);</a:t>
            </a:r>
          </a:p>
          <a:p>
            <a:pPr lvl="1"/>
            <a:r>
              <a:rPr lang="pt-BR" dirty="0" smtClean="0"/>
              <a:t>Caixa do Banco Central (R$ 1,13 TRILHÃO);</a:t>
            </a:r>
          </a:p>
          <a:p>
            <a:pPr lvl="1"/>
            <a:r>
              <a:rPr lang="pt-BR" dirty="0" smtClean="0"/>
              <a:t>Reservas Internacionais (US$ 375 bilhões equivalentes a R$ 1,453 TRILHÃO)!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163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5472608"/>
          </a:xfrm>
        </p:spPr>
      </p:pic>
    </p:spTree>
    <p:extLst>
      <p:ext uri="{BB962C8B-B14F-4D97-AF65-F5344CB8AC3E}">
        <p14:creationId xmlns:p14="http://schemas.microsoft.com/office/powerpoint/2010/main" val="62771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952"/>
            <a:ext cx="9144000" cy="640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46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 “Receita” do Capital para a “Crise”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320480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 “PEC do Teto” (Emenda Constitucional 95);</a:t>
            </a:r>
          </a:p>
          <a:p>
            <a:pPr lvl="1"/>
            <a:r>
              <a:rPr lang="pt-BR" b="1" dirty="0" smtClean="0">
                <a:solidFill>
                  <a:srgbClr val="FF0000"/>
                </a:solidFill>
              </a:rPr>
              <a:t>Quem fica de fora?</a:t>
            </a:r>
          </a:p>
          <a:p>
            <a:r>
              <a:rPr lang="pt-BR" dirty="0" smtClean="0"/>
              <a:t>Reforma da Previdência: capitalização; </a:t>
            </a:r>
          </a:p>
          <a:p>
            <a:r>
              <a:rPr lang="pt-BR" dirty="0" smtClean="0"/>
              <a:t>Privatizações que atingem o sistema </a:t>
            </a:r>
            <a:r>
              <a:rPr lang="pt-BR" dirty="0" err="1" smtClean="0"/>
              <a:t>Eletrobras</a:t>
            </a:r>
            <a:r>
              <a:rPr lang="pt-BR" dirty="0" smtClean="0"/>
              <a:t>, Saneamento e até o </a:t>
            </a:r>
            <a:r>
              <a:rPr lang="pt-BR" dirty="0" err="1" smtClean="0"/>
              <a:t>Pré</a:t>
            </a:r>
            <a:r>
              <a:rPr lang="pt-BR" dirty="0" smtClean="0"/>
              <a:t>-Sal;</a:t>
            </a:r>
          </a:p>
          <a:p>
            <a:r>
              <a:rPr lang="pt-BR" dirty="0" smtClean="0"/>
              <a:t>Esquema de “Securitização de Créditos Públicos”</a:t>
            </a:r>
          </a:p>
          <a:p>
            <a:r>
              <a:rPr lang="pt-BR" dirty="0" smtClean="0"/>
              <a:t>Destruição dos serviços e servidores públicos.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744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588</Words>
  <Application>Microsoft Office PowerPoint</Application>
  <PresentationFormat>Apresentação na tela (4:3)</PresentationFormat>
  <Paragraphs>55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Tema do Office</vt:lpstr>
      <vt:lpstr>Previdência e Trabalho</vt:lpstr>
      <vt:lpstr>Seguridade Social</vt:lpstr>
      <vt:lpstr>Para além da aposentadoria...</vt:lpstr>
      <vt:lpstr>Apresentação do PowerPoint</vt:lpstr>
      <vt:lpstr>Apresentação do PowerPoint</vt:lpstr>
      <vt:lpstr>A Parceria Capital &amp; Governo</vt:lpstr>
      <vt:lpstr>Apresentação do PowerPoint</vt:lpstr>
      <vt:lpstr>Apresentação do PowerPoint</vt:lpstr>
      <vt:lpstr>A “Receita” do Capital para a “Crise”</vt:lpstr>
      <vt:lpstr>Inviabilização do cumprimento do Dever do Estado com a Saúde e a Educação </vt:lpstr>
      <vt:lpstr>Apresentação do PowerPoint</vt:lpstr>
      <vt:lpstr>Sistema da Dívida</vt:lpstr>
      <vt:lpstr>Dívida sem contrapartidas</vt:lpstr>
      <vt:lpstr>Apresentação do PowerPoint</vt:lpstr>
      <vt:lpstr>A “Crise” dos Estados</vt:lpstr>
      <vt:lpstr>Quebra do Pacto Federativo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Presidente</dc:creator>
  <cp:lastModifiedBy>Presidente</cp:lastModifiedBy>
  <cp:revision>34</cp:revision>
  <dcterms:created xsi:type="dcterms:W3CDTF">2019-05-12T21:55:44Z</dcterms:created>
  <dcterms:modified xsi:type="dcterms:W3CDTF">2019-05-13T10:59:51Z</dcterms:modified>
</cp:coreProperties>
</file>