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320" r:id="rId3"/>
    <p:sldId id="472" r:id="rId4"/>
    <p:sldId id="468" r:id="rId5"/>
    <p:sldId id="464" r:id="rId6"/>
    <p:sldId id="465" r:id="rId7"/>
    <p:sldId id="466" r:id="rId8"/>
    <p:sldId id="473" r:id="rId9"/>
    <p:sldId id="474" r:id="rId10"/>
    <p:sldId id="475" r:id="rId11"/>
    <p:sldId id="476" r:id="rId12"/>
    <p:sldId id="481" r:id="rId13"/>
    <p:sldId id="451" r:id="rId14"/>
    <p:sldId id="484" r:id="rId15"/>
    <p:sldId id="486" r:id="rId16"/>
    <p:sldId id="487" r:id="rId17"/>
    <p:sldId id="452" r:id="rId18"/>
    <p:sldId id="478" r:id="rId19"/>
    <p:sldId id="456" r:id="rId20"/>
    <p:sldId id="488" r:id="rId21"/>
    <p:sldId id="479" r:id="rId22"/>
    <p:sldId id="489" r:id="rId23"/>
    <p:sldId id="482" r:id="rId24"/>
    <p:sldId id="385" r:id="rId25"/>
  </p:sldIdLst>
  <p:sldSz cx="9144000" cy="5143500" type="screen16x9"/>
  <p:notesSz cx="9866313" cy="6735763"/>
  <p:embeddedFontLst>
    <p:embeddedFont>
      <p:font typeface="Arial Black" panose="020B0A04020102020204" pitchFamily="3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004C97"/>
    <a:srgbClr val="17375E"/>
    <a:srgbClr val="FAD94C"/>
    <a:srgbClr val="E2E2E2"/>
    <a:srgbClr val="FF9934"/>
    <a:srgbClr val="FFFFFF"/>
    <a:srgbClr val="4F81BD"/>
    <a:srgbClr val="EAEAE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2" autoAdjust="0"/>
    <p:restoredTop sz="94660"/>
  </p:normalViewPr>
  <p:slideViewPr>
    <p:cSldViewPr>
      <p:cViewPr varScale="1">
        <p:scale>
          <a:sx n="77" d="100"/>
          <a:sy n="77" d="100"/>
        </p:scale>
        <p:origin x="1088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09B4CA-FB32-40E5-88A6-76A0E7D4BA94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CC7FF1-48BC-4EAD-BC53-F58DE178E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042D767-CFAC-46D7-A45F-035AD716B5ED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1375"/>
            <a:ext cx="40433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13E94F7-EAC2-423D-A8CC-DEB8E1C19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0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21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9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441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19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31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648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3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570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206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05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216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Helvetica Neue Light" charset="0"/>
              </a:rPr>
              <a:t>Click icon to add picture</a:t>
            </a:r>
            <a:endParaRPr lang="pt-BR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04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8" y="133350"/>
            <a:ext cx="2009775" cy="4343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2" y="133350"/>
            <a:ext cx="5876925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39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7C15-E458-468C-B8CE-878E4EAF366B}" type="datetimeFigureOut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8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ヒラギノ角ゴ ProN W3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1pPr>
      <a:lvl2pPr marL="6477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2pPr>
      <a:lvl3pPr marL="10033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3pPr>
      <a:lvl4pPr marL="13589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4pPr>
      <a:lvl5pPr marL="17145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5pPr>
      <a:lvl6pPr marL="21717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36" y="533323"/>
            <a:ext cx="3579664" cy="349200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21DCD6E-3BE6-4591-8D51-B7F90B0D490A}"/>
              </a:ext>
            </a:extLst>
          </p:cNvPr>
          <p:cNvSpPr txBox="1"/>
          <p:nvPr/>
        </p:nvSpPr>
        <p:spPr>
          <a:xfrm>
            <a:off x="4343400" y="133350"/>
            <a:ext cx="457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B0F0"/>
                </a:solidFill>
                <a:latin typeface="Arial Black" panose="020B0A04020102020204" pitchFamily="34" charset="0"/>
              </a:rPr>
              <a:t>PEC 06/2019 – REFORMA DA PREVIDÊNCIA</a:t>
            </a:r>
          </a:p>
          <a:p>
            <a:pPr algn="ctr"/>
            <a:endParaRPr lang="pt-BR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endParaRPr lang="pt-BR" sz="8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000" dirty="0">
                <a:solidFill>
                  <a:srgbClr val="004C97"/>
                </a:solidFill>
                <a:latin typeface="Arial Black" panose="020B0A04020102020204" pitchFamily="34" charset="0"/>
              </a:rPr>
              <a:t>Audiência pública  na CDH: CAPITALIZAÇÃO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CE9205-A10F-4220-8070-80467E0855A0}"/>
              </a:ext>
            </a:extLst>
          </p:cNvPr>
          <p:cNvSpPr txBox="1"/>
          <p:nvPr/>
        </p:nvSpPr>
        <p:spPr>
          <a:xfrm>
            <a:off x="4572000" y="2419350"/>
            <a:ext cx="4572000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Mauro José Silva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Auditor-Fiscal da Receita Federal do Brasil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Julgador na DRJ/SP 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ex-Conselheiro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 CARF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Doutor em Direito pela USP. Bacharel em Direito pela USP. Engenheiro Civil pela UFES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0472B5-621E-499F-8554-2C066CBCD0B2}"/>
              </a:ext>
            </a:extLst>
          </p:cNvPr>
          <p:cNvSpPr txBox="1"/>
          <p:nvPr/>
        </p:nvSpPr>
        <p:spPr>
          <a:xfrm>
            <a:off x="0" y="47815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B0F0"/>
                </a:solidFill>
                <a:latin typeface="Arial Black" panose="020B0A04020102020204" pitchFamily="34" charset="0"/>
              </a:rPr>
              <a:t>MAIO/2019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FDB9A22-370D-4F84-96E6-02F4D6716EC3}"/>
              </a:ext>
            </a:extLst>
          </p:cNvPr>
          <p:cNvSpPr/>
          <p:nvPr/>
        </p:nvSpPr>
        <p:spPr>
          <a:xfrm>
            <a:off x="533400" y="104775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rendimento que tanto o patrimônio do trabalhador como o faturamento das instituições financeiras estão submetidos equivale ao valor que a taxa Selic superou o INPC em dezembro/2018, que foi de 2,89% ao ano.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0FA194D-DB14-41B1-A271-5465285EF48F}"/>
              </a:ext>
            </a:extLst>
          </p:cNvPr>
          <p:cNvSpPr/>
          <p:nvPr/>
        </p:nvSpPr>
        <p:spPr>
          <a:xfrm>
            <a:off x="533400" y="2033885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Essa taxa de rendimento real acima da inflação é um dos pontos mais sensíveis do estudo, pois todo o poderoso efeito da matemática financeira ocorre, principalmente, em dois fatores: no tempo e na taxa de juros.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FA26FCB-66A3-45F8-A1C6-DA779524CC5D}"/>
              </a:ext>
            </a:extLst>
          </p:cNvPr>
          <p:cNvSpPr/>
          <p:nvPr/>
        </p:nvSpPr>
        <p:spPr>
          <a:xfrm>
            <a:off x="533400" y="3039881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bastante razoável imaginar que um fundo de pensão bastante conservador invista apenas em títulos públicos, sabendo que o direito futuro dos cotistas, a aposentadoria, é reajustado pelo INPC.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69286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071E5E-B477-4413-83B4-4F240397605A}"/>
              </a:ext>
            </a:extLst>
          </p:cNvPr>
          <p:cNvSpPr/>
          <p:nvPr/>
        </p:nvSpPr>
        <p:spPr>
          <a:xfrm>
            <a:off x="647700" y="1123950"/>
            <a:ext cx="784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Nos próximos setenta anos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acréscimo no faturamento médio anual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para as instituições financeiras num sistema de capitalização financeira pode ser estimado em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388 bilhões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CC8620-52EC-4295-852E-1FABD7F9566D}"/>
              </a:ext>
            </a:extLst>
          </p:cNvPr>
          <p:cNvSpPr txBox="1"/>
          <p:nvPr/>
        </p:nvSpPr>
        <p:spPr>
          <a:xfrm>
            <a:off x="838200" y="20955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CONCLUSÃO:</a:t>
            </a:r>
          </a:p>
        </p:txBody>
      </p:sp>
    </p:spTree>
    <p:extLst>
      <p:ext uri="{BB962C8B-B14F-4D97-AF65-F5344CB8AC3E}">
        <p14:creationId xmlns:p14="http://schemas.microsoft.com/office/powerpoint/2010/main" val="2819260281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514375-3984-4E07-BAEC-81599E340577}"/>
              </a:ext>
            </a:extLst>
          </p:cNvPr>
          <p:cNvSpPr txBox="1"/>
          <p:nvPr/>
        </p:nvSpPr>
        <p:spPr>
          <a:xfrm>
            <a:off x="381000" y="494764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capitalização financeira sob o ponto de vista que mostra os efeitos para o trabalhador</a:t>
            </a:r>
          </a:p>
        </p:txBody>
      </p:sp>
    </p:spTree>
    <p:extLst>
      <p:ext uri="{BB962C8B-B14F-4D97-AF65-F5344CB8AC3E}">
        <p14:creationId xmlns:p14="http://schemas.microsoft.com/office/powerpoint/2010/main" val="2848309084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72C3DD-4F93-4E31-9E33-7F8372F4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6" t="27778" r="26852" b="5556"/>
          <a:stretch/>
        </p:blipFill>
        <p:spPr>
          <a:xfrm>
            <a:off x="1943100" y="252132"/>
            <a:ext cx="5257800" cy="46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98617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685D565-DF8B-4C5F-919E-6CDEFB6302A6}"/>
              </a:ext>
            </a:extLst>
          </p:cNvPr>
          <p:cNvSpPr txBox="1"/>
          <p:nvPr/>
        </p:nvSpPr>
        <p:spPr>
          <a:xfrm>
            <a:off x="1066800" y="67050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Capitalização pode ser financeira ou nocional;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capitalização nocional ou referencial é aquela na qual não há formação de um fundo. As contribuições são controladas virtualmente numa conta  e , no momento da aposentadoria, verifica-se qual aposentadorias pode ser paga com o resultado que existe nessa conta.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D9BCC6-FCA0-435A-85E3-C38A11C9E30A}"/>
              </a:ext>
            </a:extLst>
          </p:cNvPr>
          <p:cNvSpPr txBox="1"/>
          <p:nvPr/>
        </p:nvSpPr>
        <p:spPr>
          <a:xfrm>
            <a:off x="457200" y="133350"/>
            <a:ext cx="79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CAPITALIZAÇÃO FINANCEIRA DA PEC 6/2019</a:t>
            </a:r>
          </a:p>
        </p:txBody>
      </p:sp>
    </p:spTree>
    <p:extLst>
      <p:ext uri="{BB962C8B-B14F-4D97-AF65-F5344CB8AC3E}">
        <p14:creationId xmlns:p14="http://schemas.microsoft.com/office/powerpoint/2010/main" val="3332782740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685D565-DF8B-4C5F-919E-6CDEFB6302A6}"/>
              </a:ext>
            </a:extLst>
          </p:cNvPr>
          <p:cNvSpPr txBox="1"/>
          <p:nvPr/>
        </p:nvSpPr>
        <p:spPr>
          <a:xfrm>
            <a:off x="1066800" y="670500"/>
            <a:ext cx="7086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capitalização financeira é aquela na qual há formação de um fundo que é usado para pagar a aposentadoria;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Teoricamente, é formado com contribuições do empregado e/ou do empregador;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declarações do Ministro Paulo Guedes apontam que o modelo proposto será apenas com contribuições do empregado, como existe no Chile;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D9BCC6-FCA0-435A-85E3-C38A11C9E30A}"/>
              </a:ext>
            </a:extLst>
          </p:cNvPr>
          <p:cNvSpPr txBox="1"/>
          <p:nvPr/>
        </p:nvSpPr>
        <p:spPr>
          <a:xfrm>
            <a:off x="457200" y="133350"/>
            <a:ext cx="79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CAPITALIZAÇÃO FINANCEIRA DA PEC 6/2019</a:t>
            </a:r>
          </a:p>
        </p:txBody>
      </p:sp>
    </p:spTree>
    <p:extLst>
      <p:ext uri="{BB962C8B-B14F-4D97-AF65-F5344CB8AC3E}">
        <p14:creationId xmlns:p14="http://schemas.microsoft.com/office/powerpoint/2010/main" val="4072035160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A279EB6-0CD1-4961-B8F5-7DFFBA4E6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2" t="18889" r="26851" b="44074"/>
          <a:stretch/>
        </p:blipFill>
        <p:spPr>
          <a:xfrm>
            <a:off x="827116" y="938385"/>
            <a:ext cx="7239000" cy="3619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D265DE6-A0B1-400F-A79D-E6E712A083A8}"/>
              </a:ext>
            </a:extLst>
          </p:cNvPr>
          <p:cNvSpPr txBox="1"/>
          <p:nvPr/>
        </p:nvSpPr>
        <p:spPr>
          <a:xfrm>
            <a:off x="914400" y="4600682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Fonte: OCDE – </a:t>
            </a:r>
            <a:r>
              <a:rPr lang="pt-BR" sz="1400" i="1" dirty="0" err="1"/>
              <a:t>Pensions</a:t>
            </a:r>
            <a:r>
              <a:rPr lang="pt-BR" sz="1400" i="1" dirty="0"/>
              <a:t> </a:t>
            </a:r>
            <a:r>
              <a:rPr lang="pt-BR" sz="1400" i="1" dirty="0" err="1"/>
              <a:t>at</a:t>
            </a:r>
            <a:r>
              <a:rPr lang="pt-BR" sz="1400" i="1" dirty="0"/>
              <a:t> a </a:t>
            </a:r>
            <a:r>
              <a:rPr lang="pt-BR" sz="1400" i="1" dirty="0" err="1"/>
              <a:t>glance</a:t>
            </a:r>
            <a:r>
              <a:rPr lang="pt-BR" sz="1400" i="1" dirty="0"/>
              <a:t> 2017. Elaboração própria.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8180D8-612D-43AC-ABF3-EB926CB78F0E}"/>
              </a:ext>
            </a:extLst>
          </p:cNvPr>
          <p:cNvSpPr txBox="1"/>
          <p:nvPr/>
        </p:nvSpPr>
        <p:spPr>
          <a:xfrm>
            <a:off x="304800" y="21044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PARTICIPAÇÃO DO EMPREGADOR NA CAPITALIZAÇÃO FINANCEIRA PELO MUNDO</a:t>
            </a:r>
          </a:p>
        </p:txBody>
      </p:sp>
    </p:spTree>
    <p:extLst>
      <p:ext uri="{BB962C8B-B14F-4D97-AF65-F5344CB8AC3E}">
        <p14:creationId xmlns:p14="http://schemas.microsoft.com/office/powerpoint/2010/main" val="262548732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52560C-59D2-4C49-B93C-BC25A5A7A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1" t="55926" r="26852" b="8518"/>
          <a:stretch/>
        </p:blipFill>
        <p:spPr>
          <a:xfrm>
            <a:off x="983673" y="1765351"/>
            <a:ext cx="6972300" cy="334670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D7A52BC-5084-4CD3-B524-07D78131E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1" t="18889" r="26852" b="72222"/>
          <a:stretch/>
        </p:blipFill>
        <p:spPr>
          <a:xfrm>
            <a:off x="983673" y="949334"/>
            <a:ext cx="6972300" cy="8160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ECD6D1-2B17-4041-B71F-B11FA640EA79}"/>
              </a:ext>
            </a:extLst>
          </p:cNvPr>
          <p:cNvSpPr txBox="1"/>
          <p:nvPr/>
        </p:nvSpPr>
        <p:spPr>
          <a:xfrm>
            <a:off x="666750" y="16922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PARTICIPAÇÃO DO EMPREGADOR NA CAPITALIZAÇÃO FINANCEIRA PELO MUNDO</a:t>
            </a:r>
          </a:p>
        </p:txBody>
      </p:sp>
    </p:spTree>
    <p:extLst>
      <p:ext uri="{BB962C8B-B14F-4D97-AF65-F5344CB8AC3E}">
        <p14:creationId xmlns:p14="http://schemas.microsoft.com/office/powerpoint/2010/main" val="1471196263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5EE3D5-A57D-46FC-B46D-55187794242B}"/>
              </a:ext>
            </a:extLst>
          </p:cNvPr>
          <p:cNvSpPr txBox="1"/>
          <p:nvPr/>
        </p:nvSpPr>
        <p:spPr>
          <a:xfrm>
            <a:off x="590550" y="171093"/>
            <a:ext cx="79629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capitalização financeira da PEC 6/2019 sob o ponto de vista que mostra os efeitos para o trabalhador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Nota Técnica 13/2019 contém uma simulação para entender tais efeitos;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Pra a simulação foram adotadas premissas:</a:t>
            </a:r>
          </a:p>
          <a:p>
            <a:pPr lvl="1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1- Os valores das contribuições dos empregados são baseados na tabela constante da PEC 6/2019;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2- O spread é calculado com rendimento pela Selic e inflação pelo INPC, de acordo com os valores correspondentes a dezembro de 2018;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3- Taxa de administração da AFP e de carregamento são de 2% cada uma;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Sobrevida aos 65 anos: 18 anos e meio (IBGE);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contribuições abrangem o pagamento da aposentadoria do contribuinte e não se destinam a outros eventos, como morte ou sobrevida além dos 84 anos.</a:t>
            </a:r>
          </a:p>
        </p:txBody>
      </p:sp>
    </p:spTree>
    <p:extLst>
      <p:ext uri="{BB962C8B-B14F-4D97-AF65-F5344CB8AC3E}">
        <p14:creationId xmlns:p14="http://schemas.microsoft.com/office/powerpoint/2010/main" val="161843521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5EE3D5-A57D-46FC-B46D-55187794242B}"/>
              </a:ext>
            </a:extLst>
          </p:cNvPr>
          <p:cNvSpPr txBox="1"/>
          <p:nvPr/>
        </p:nvSpPr>
        <p:spPr>
          <a:xfrm>
            <a:off x="590550" y="171093"/>
            <a:ext cx="7962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capitalização financeira da PEC 6/2019 sob o ponto de vista que mostra os efeitos para o trabalhador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Nota Técnica 13/2019 contém uma simulação para entender tais efeitos;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Pra a simulação foram adotadas premissas:</a:t>
            </a:r>
          </a:p>
          <a:p>
            <a:pPr lvl="1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4- Sobrevida aos 65 anos: 18 anos e meio (IBGE);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5- As contribuições abrangem o pagamento da aposentadoria do trabalhador e não se destinam a outros eventos, como pensão por morte ou sobrevida além dos 84 anos.</a:t>
            </a:r>
          </a:p>
        </p:txBody>
      </p:sp>
    </p:spTree>
    <p:extLst>
      <p:ext uri="{BB962C8B-B14F-4D97-AF65-F5344CB8AC3E}">
        <p14:creationId xmlns:p14="http://schemas.microsoft.com/office/powerpoint/2010/main" val="1290236104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353653D-7D13-49F9-930B-BCB250BA6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6" t="33704" r="26852" b="17407"/>
          <a:stretch/>
        </p:blipFill>
        <p:spPr>
          <a:xfrm>
            <a:off x="1627909" y="590550"/>
            <a:ext cx="58881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2995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420DFC5-7B41-44A6-8AF7-31613E494729}"/>
              </a:ext>
            </a:extLst>
          </p:cNvPr>
          <p:cNvSpPr txBox="1"/>
          <p:nvPr/>
        </p:nvSpPr>
        <p:spPr>
          <a:xfrm>
            <a:off x="7391400" y="6210"/>
            <a:ext cx="175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SIMULAÇÃO DA CAPITALIZAÇÃOPROPOSTA NA PEC 06/19</a:t>
            </a:r>
          </a:p>
          <a:p>
            <a:pPr algn="ctr"/>
            <a:endParaRPr lang="pt-BR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de formação do fundo</a:t>
            </a:r>
          </a:p>
        </p:txBody>
      </p:sp>
      <p:pic>
        <p:nvPicPr>
          <p:cNvPr id="11" name="Gráfico 10" descr="Rosto triste sem preenchimento ">
            <a:extLst>
              <a:ext uri="{FF2B5EF4-FFF2-40B4-BE49-F238E27FC236}">
                <a16:creationId xmlns:a16="http://schemas.microsoft.com/office/drawing/2014/main" id="{98033E29-B036-4912-AED8-0A03C77B4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5292" y="4328773"/>
            <a:ext cx="683643" cy="683643"/>
          </a:xfrm>
          <a:prstGeom prst="rect">
            <a:avLst/>
          </a:prstGeom>
        </p:spPr>
      </p:pic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D28A211B-D86C-400F-81B2-889070B47509}"/>
              </a:ext>
            </a:extLst>
          </p:cNvPr>
          <p:cNvSpPr/>
          <p:nvPr/>
        </p:nvSpPr>
        <p:spPr>
          <a:xfrm>
            <a:off x="7207135" y="4549714"/>
            <a:ext cx="609600" cy="3048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 descr="Banco">
            <a:extLst>
              <a:ext uri="{FF2B5EF4-FFF2-40B4-BE49-F238E27FC236}">
                <a16:creationId xmlns:a16="http://schemas.microsoft.com/office/drawing/2014/main" id="{86266253-FF69-4B3C-B63B-DF462E038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1459" y="3116963"/>
            <a:ext cx="1151311" cy="1151311"/>
          </a:xfrm>
          <a:prstGeom prst="rect">
            <a:avLst/>
          </a:prstGeom>
        </p:spPr>
      </p:pic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628669D9-8C88-4FEC-BF84-0AB7F931039D}"/>
              </a:ext>
            </a:extLst>
          </p:cNvPr>
          <p:cNvSpPr/>
          <p:nvPr/>
        </p:nvSpPr>
        <p:spPr>
          <a:xfrm>
            <a:off x="7216139" y="3790950"/>
            <a:ext cx="609600" cy="304800"/>
          </a:xfrm>
          <a:prstGeom prst="leftArrow">
            <a:avLst/>
          </a:prstGeom>
          <a:solidFill>
            <a:srgbClr val="E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id="{182D0333-68E6-41E2-93CA-FEB30352692C}"/>
              </a:ext>
            </a:extLst>
          </p:cNvPr>
          <p:cNvSpPr/>
          <p:nvPr/>
        </p:nvSpPr>
        <p:spPr>
          <a:xfrm>
            <a:off x="7207134" y="2773381"/>
            <a:ext cx="609600" cy="30480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 descr="Crachá de funcionário ">
            <a:extLst>
              <a:ext uri="{FF2B5EF4-FFF2-40B4-BE49-F238E27FC236}">
                <a16:creationId xmlns:a16="http://schemas.microsoft.com/office/drawing/2014/main" id="{2F247ED6-AA64-4EA9-9534-385DE5DFD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6615" y="2256090"/>
            <a:ext cx="914400" cy="9144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357C9FE-C5ED-47E1-9EDC-FAEF07CDF9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04" y="244987"/>
            <a:ext cx="6990205" cy="47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6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420DFC5-7B41-44A6-8AF7-31613E494729}"/>
              </a:ext>
            </a:extLst>
          </p:cNvPr>
          <p:cNvSpPr txBox="1"/>
          <p:nvPr/>
        </p:nvSpPr>
        <p:spPr>
          <a:xfrm>
            <a:off x="-228600" y="621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SIMULAÇÃO DA CAPITALIZAÇÃOPROPOSTA NA PEC 06/19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de pagamento da aposentadoria</a:t>
            </a:r>
          </a:p>
        </p:txBody>
      </p:sp>
      <p:pic>
        <p:nvPicPr>
          <p:cNvPr id="11" name="Gráfico 10" descr="Rosto triste sem preenchimento ">
            <a:extLst>
              <a:ext uri="{FF2B5EF4-FFF2-40B4-BE49-F238E27FC236}">
                <a16:creationId xmlns:a16="http://schemas.microsoft.com/office/drawing/2014/main" id="{98033E29-B036-4912-AED8-0A03C77B4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00" y="1315528"/>
            <a:ext cx="683643" cy="683643"/>
          </a:xfrm>
          <a:prstGeom prst="rect">
            <a:avLst/>
          </a:prstGeom>
        </p:spPr>
      </p:pic>
      <p:pic>
        <p:nvPicPr>
          <p:cNvPr id="14" name="Gráfico 13" descr="Banco">
            <a:extLst>
              <a:ext uri="{FF2B5EF4-FFF2-40B4-BE49-F238E27FC236}">
                <a16:creationId xmlns:a16="http://schemas.microsoft.com/office/drawing/2014/main" id="{86266253-FF69-4B3C-B63B-DF462E038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1708" y="3638550"/>
            <a:ext cx="1151311" cy="1151311"/>
          </a:xfrm>
          <a:prstGeom prst="rect">
            <a:avLst/>
          </a:prstGeom>
        </p:spPr>
      </p:pic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628669D9-8C88-4FEC-BF84-0AB7F931039D}"/>
              </a:ext>
            </a:extLst>
          </p:cNvPr>
          <p:cNvSpPr/>
          <p:nvPr/>
        </p:nvSpPr>
        <p:spPr>
          <a:xfrm>
            <a:off x="7342108" y="4291062"/>
            <a:ext cx="609600" cy="304800"/>
          </a:xfrm>
          <a:prstGeom prst="leftArrow">
            <a:avLst/>
          </a:prstGeom>
          <a:solidFill>
            <a:srgbClr val="E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id="{182D0333-68E6-41E2-93CA-FEB30352692C}"/>
              </a:ext>
            </a:extLst>
          </p:cNvPr>
          <p:cNvSpPr/>
          <p:nvPr/>
        </p:nvSpPr>
        <p:spPr>
          <a:xfrm>
            <a:off x="7325535" y="1504950"/>
            <a:ext cx="609600" cy="30480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481BA3-C6C8-46F4-9017-52FCF0F4F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9" y="543678"/>
            <a:ext cx="7296533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120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789F27-DBC3-4DA7-8197-07A5A07885AA}"/>
              </a:ext>
            </a:extLst>
          </p:cNvPr>
          <p:cNvSpPr/>
          <p:nvPr/>
        </p:nvSpPr>
        <p:spPr>
          <a:xfrm>
            <a:off x="571500" y="502682"/>
            <a:ext cx="7848600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Adotando-se o sistema capitalizado com contribuição do empregado, de acordo com a tabela proposta na PEC 6/2019, sem contribuição do empregador e com participação de instituições financeiras (AFP), o valor acumulado pelo trabalhador, ao fim dos 40 anos de contribuição, seria de R$ 275.804,02. Entretanto, a remuneração da AFP consome R$ 105.701,43 do patrimônio do trabalhador – que ficaria com apenas com R$ 170.102,58 – , o que corresponde a mais de 62% do valor que fica com o trabalhador. No 59º ano – após ingressar no sistema de capitalização – esta porcentagem ultrapassa os 77%.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Este cenário possibilitaria o pagamento de aposentadoria de R$ 750,00 (cerca de 1/4 do valor sobre o qual o beneficiário contribuiu) por toda a sobrevida até os 84 anos;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FD3324-6A9A-494D-947C-CF987CE7BDC9}"/>
              </a:ext>
            </a:extLst>
          </p:cNvPr>
          <p:cNvSpPr txBox="1"/>
          <p:nvPr/>
        </p:nvSpPr>
        <p:spPr>
          <a:xfrm>
            <a:off x="1066800" y="13335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CONCLUSÃO</a:t>
            </a:r>
          </a:p>
        </p:txBody>
      </p:sp>
    </p:spTree>
    <p:extLst>
      <p:ext uri="{BB962C8B-B14F-4D97-AF65-F5344CB8AC3E}">
        <p14:creationId xmlns:p14="http://schemas.microsoft.com/office/powerpoint/2010/main" val="3084303233"/>
      </p:ext>
    </p:extLst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663" y="1695450"/>
            <a:ext cx="4426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72C3DD-4F93-4E31-9E33-7F8372F4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6" t="27778" r="26852" b="5556"/>
          <a:stretch/>
        </p:blipFill>
        <p:spPr>
          <a:xfrm>
            <a:off x="1943100" y="252132"/>
            <a:ext cx="5257800" cy="46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784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94FC0A7-61D4-4D84-BAE1-D88794A69448}"/>
              </a:ext>
            </a:extLst>
          </p:cNvPr>
          <p:cNvSpPr txBox="1"/>
          <p:nvPr/>
        </p:nvSpPr>
        <p:spPr>
          <a:xfrm>
            <a:off x="381000" y="66675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 DO TAMANHO DO MERCADO (FATURAMENTO) PARA AS INSTITUIÇÕES FINANCEIRAS NUM REGIME DE CAPITALIZAÇÃO FINANCEIRA PARA A PREVIDÊNCIA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C9A831-DE69-4C4D-99A5-B8861733C3FB}"/>
              </a:ext>
            </a:extLst>
          </p:cNvPr>
          <p:cNvSpPr txBox="1"/>
          <p:nvPr/>
        </p:nvSpPr>
        <p:spPr>
          <a:xfrm>
            <a:off x="628650" y="2190750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Estuda o tamanho do mercado em que a proposta apresentada por Bolsonaro/Guedes irá proporcionar às instituições financeiras;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isso, utilizando dados e premissas foi realizada uma simulação.</a:t>
            </a:r>
          </a:p>
        </p:txBody>
      </p:sp>
    </p:spTree>
    <p:extLst>
      <p:ext uri="{BB962C8B-B14F-4D97-AF65-F5344CB8AC3E}">
        <p14:creationId xmlns:p14="http://schemas.microsoft.com/office/powerpoint/2010/main" val="3515342592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1BD1C5C-5D01-43C2-A9BF-B7992FC931DC}"/>
              </a:ext>
            </a:extLst>
          </p:cNvPr>
          <p:cNvSpPr txBox="1"/>
          <p:nvPr/>
        </p:nvSpPr>
        <p:spPr>
          <a:xfrm>
            <a:off x="501785" y="55070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E PREMISSAS: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1CF9ED-4664-42B3-9B34-C64EB284AD9D}"/>
              </a:ext>
            </a:extLst>
          </p:cNvPr>
          <p:cNvSpPr txBox="1"/>
          <p:nvPr/>
        </p:nvSpPr>
        <p:spPr>
          <a:xfrm>
            <a:off x="495300" y="89535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valor atual da arrecadação das contribuições previdenciárias arrecadadas de empregados e empregadores é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R$ 423,06 bilhões para o ano de 2018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Adotamos que esse valor seria a arrecadação anual se 100% dos trabalhadores estiverem no sistema de capitalização com contribuição de empregados e empregadores na proporção de 1X2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trabalhador até 11% da remuneração com limite de contribuição de R$ 642,34 e empresa com 20% sobre a folha de pagamentos e sem limite de contribuição;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foi adotada a possibilidade de migração.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96EE43-CC2B-40AD-AD57-5079B1AEB83B}"/>
              </a:ext>
            </a:extLst>
          </p:cNvPr>
          <p:cNvSpPr/>
          <p:nvPr/>
        </p:nvSpPr>
        <p:spPr>
          <a:xfrm>
            <a:off x="387485" y="3041823"/>
            <a:ext cx="8382000" cy="990600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027512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E30505-316B-4796-B828-3F58F18F59B1}"/>
              </a:ext>
            </a:extLst>
          </p:cNvPr>
          <p:cNvSpPr txBox="1"/>
          <p:nvPr/>
        </p:nvSpPr>
        <p:spPr>
          <a:xfrm>
            <a:off x="676072" y="39298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ciclo completo de aposentadoria é de 35 anos;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Supondo que anualmente entrarão no mercado de trabalho 1/35 dos trabalhadores já existentes, gerando arrecadação na mesma proporção para o novo sistema;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CBE6625-C319-451D-9035-3AC937FD32D3}"/>
              </a:ext>
            </a:extLst>
          </p:cNvPr>
          <p:cNvSpPr/>
          <p:nvPr/>
        </p:nvSpPr>
        <p:spPr>
          <a:xfrm>
            <a:off x="495300" y="203835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Estamos adotando que somente após um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ciclo de 35 anos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teremos todos os trabalhadores no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novo sistema de capitalização financeira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A157465-F2E4-4098-8B6D-B22C644F1C1F}"/>
              </a:ext>
            </a:extLst>
          </p:cNvPr>
          <p:cNvSpPr/>
          <p:nvPr/>
        </p:nvSpPr>
        <p:spPr>
          <a:xfrm>
            <a:off x="485572" y="4006885"/>
            <a:ext cx="8153400" cy="646331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Até atingir 100% ao final dos 35 anos. Do 35º ano em diante todos os trabalhadores já estarão no sistema de capitalização.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6D76C1-1A9B-4B04-889F-D68F5AA99514}"/>
              </a:ext>
            </a:extLst>
          </p:cNvPr>
          <p:cNvSpPr txBox="1"/>
          <p:nvPr/>
        </p:nvSpPr>
        <p:spPr>
          <a:xfrm>
            <a:off x="676072" y="272373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Arrecadação: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DE78EF-77D3-4AFF-BF78-4D30A2EA4EE1}"/>
              </a:ext>
            </a:extLst>
          </p:cNvPr>
          <p:cNvSpPr/>
          <p:nvPr/>
        </p:nvSpPr>
        <p:spPr>
          <a:xfrm>
            <a:off x="980872" y="3174331"/>
            <a:ext cx="3982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1º ano: 2,86% dos 423,06 bilhões;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2º ano: 5,72% dos 423,06 bilhões;</a:t>
            </a:r>
          </a:p>
        </p:txBody>
      </p:sp>
    </p:spTree>
    <p:extLst>
      <p:ext uri="{BB962C8B-B14F-4D97-AF65-F5344CB8AC3E}">
        <p14:creationId xmlns:p14="http://schemas.microsoft.com/office/powerpoint/2010/main" val="1057893379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1BEB78-73D3-4860-A799-0C3E50AC68F3}"/>
              </a:ext>
            </a:extLst>
          </p:cNvPr>
          <p:cNvSpPr/>
          <p:nvPr/>
        </p:nvSpPr>
        <p:spPr>
          <a:xfrm>
            <a:off x="609599" y="515033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Começamos com 2,86% no primeiro ano e terminamos com 100% no ano 35.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ano 36 em diante seguimos com 100% da arrecadação atual. O esquema abaixo aponta graficamente isso: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86A34F-B61C-421A-95B9-848763DB7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5" t="54444" r="32408" b="23334"/>
          <a:stretch/>
        </p:blipFill>
        <p:spPr>
          <a:xfrm>
            <a:off x="457200" y="2028676"/>
            <a:ext cx="77724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5132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A1EACF8-3483-422C-B7FA-9C9941126E40}"/>
              </a:ext>
            </a:extLst>
          </p:cNvPr>
          <p:cNvSpPr txBox="1"/>
          <p:nvPr/>
        </p:nvSpPr>
        <p:spPr>
          <a:xfrm>
            <a:off x="762000" y="89535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35 anos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A3100C-73BF-4F44-889D-099A9F1BFD42}"/>
              </a:ext>
            </a:extLst>
          </p:cNvPr>
          <p:cNvSpPr txBox="1"/>
          <p:nvPr/>
        </p:nvSpPr>
        <p:spPr>
          <a:xfrm>
            <a:off x="952500" y="150322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Primeiro Ciclo de 35 anos: crescimento até todos os trabalhadores estarem na capitalização;</a:t>
            </a: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Segundo Ciclo de 35 anos: todos os trabalhadores durante todo o tempo dentro do sistema de capitalização.</a:t>
            </a: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25634E-D652-4D0C-945B-F4EFD52519B5}"/>
              </a:ext>
            </a:extLst>
          </p:cNvPr>
          <p:cNvSpPr/>
          <p:nvPr/>
        </p:nvSpPr>
        <p:spPr>
          <a:xfrm>
            <a:off x="685800" y="325755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tamanho do mercado anual médio será o resultado de todo o faturamento das instituições financeiras durante os setenta anos dividido pelo número de anos (70).</a:t>
            </a:r>
          </a:p>
        </p:txBody>
      </p:sp>
    </p:spTree>
    <p:extLst>
      <p:ext uri="{BB962C8B-B14F-4D97-AF65-F5344CB8AC3E}">
        <p14:creationId xmlns:p14="http://schemas.microsoft.com/office/powerpoint/2010/main" val="1234666723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85F8171-657E-4B52-BECD-A436BEAA672F}"/>
              </a:ext>
            </a:extLst>
          </p:cNvPr>
          <p:cNvSpPr/>
          <p:nvPr/>
        </p:nvSpPr>
        <p:spPr>
          <a:xfrm>
            <a:off x="647700" y="97155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faturamento das instituições financeiras advém das taxas de carregamento e de administração.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Adotamos que a taxa de carregamento é de 2% e a taxa de administração igualmente é de 2%.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59956EF-B02A-4BBE-B556-E6BE6FCAE021}"/>
              </a:ext>
            </a:extLst>
          </p:cNvPr>
          <p:cNvSpPr/>
          <p:nvPr/>
        </p:nvSpPr>
        <p:spPr>
          <a:xfrm>
            <a:off x="647700" y="2952750"/>
            <a:ext cx="7848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taxa de carregamento incide uma única vez no momento da arrecadação sobre o valor que entra de contribuições e a taxa de administração incide anualmente sobre o total do patrimônio acumulado.</a:t>
            </a:r>
          </a:p>
        </p:txBody>
      </p:sp>
    </p:spTree>
    <p:extLst>
      <p:ext uri="{BB962C8B-B14F-4D97-AF65-F5344CB8AC3E}">
        <p14:creationId xmlns:p14="http://schemas.microsoft.com/office/powerpoint/2010/main" val="744331968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A4A4A"/>
      </a:accent1>
      <a:accent2>
        <a:srgbClr val="333399"/>
      </a:accent2>
      <a:accent3>
        <a:srgbClr val="AAAAAA"/>
      </a:accent3>
      <a:accent4>
        <a:srgbClr val="DADADA"/>
      </a:accent4>
      <a:accent5>
        <a:srgbClr val="B1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12806</TotalTime>
  <Words>1003</Words>
  <Application>Microsoft Office PowerPoint</Application>
  <PresentationFormat>Apresentação na tela (16:9)</PresentationFormat>
  <Paragraphs>91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Helvetica Neue Light</vt:lpstr>
      <vt:lpstr>Arial Black</vt:lpstr>
      <vt:lpstr>Times New Roman</vt:lpstr>
      <vt:lpstr>Wingdings</vt:lpstr>
      <vt:lpstr>Arial</vt:lpstr>
      <vt:lpstr>Calibri</vt:lpstr>
      <vt:lpstr>Office Theme</vt:lpstr>
      <vt:lpstr>1_Title &amp; Bullets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Mauro José Silva</cp:lastModifiedBy>
  <cp:revision>1408</cp:revision>
  <cp:lastPrinted>2018-01-31T18:10:18Z</cp:lastPrinted>
  <dcterms:created xsi:type="dcterms:W3CDTF">2014-09-17T03:37:49Z</dcterms:created>
  <dcterms:modified xsi:type="dcterms:W3CDTF">2019-05-18T15:18:24Z</dcterms:modified>
</cp:coreProperties>
</file>